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embeddings/oleObject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9"/>
  </p:notesMasterIdLst>
  <p:sldIdLst>
    <p:sldId id="276" r:id="rId2"/>
    <p:sldId id="277" r:id="rId3"/>
    <p:sldId id="351" r:id="rId4"/>
    <p:sldId id="347" r:id="rId5"/>
    <p:sldId id="348" r:id="rId6"/>
    <p:sldId id="352" r:id="rId7"/>
    <p:sldId id="353" r:id="rId8"/>
    <p:sldId id="349" r:id="rId9"/>
    <p:sldId id="350" r:id="rId10"/>
    <p:sldId id="278" r:id="rId11"/>
    <p:sldId id="279" r:id="rId12"/>
    <p:sldId id="280" r:id="rId13"/>
    <p:sldId id="281" r:id="rId14"/>
    <p:sldId id="354" r:id="rId15"/>
    <p:sldId id="282" r:id="rId16"/>
    <p:sldId id="364" r:id="rId17"/>
    <p:sldId id="284" r:id="rId18"/>
    <p:sldId id="285" r:id="rId19"/>
    <p:sldId id="286" r:id="rId20"/>
    <p:sldId id="287" r:id="rId21"/>
    <p:sldId id="288" r:id="rId22"/>
    <p:sldId id="289" r:id="rId23"/>
    <p:sldId id="290" r:id="rId24"/>
    <p:sldId id="291" r:id="rId25"/>
    <p:sldId id="292" r:id="rId26"/>
    <p:sldId id="293" r:id="rId27"/>
    <p:sldId id="294" r:id="rId28"/>
    <p:sldId id="295" r:id="rId29"/>
    <p:sldId id="296" r:id="rId30"/>
    <p:sldId id="297" r:id="rId31"/>
    <p:sldId id="298" r:id="rId32"/>
    <p:sldId id="299" r:id="rId33"/>
    <p:sldId id="300" r:id="rId34"/>
    <p:sldId id="301" r:id="rId35"/>
    <p:sldId id="302" r:id="rId36"/>
    <p:sldId id="303" r:id="rId37"/>
    <p:sldId id="304" r:id="rId38"/>
    <p:sldId id="305" r:id="rId39"/>
    <p:sldId id="306" r:id="rId40"/>
    <p:sldId id="373" r:id="rId41"/>
    <p:sldId id="344" r:id="rId42"/>
    <p:sldId id="365" r:id="rId43"/>
    <p:sldId id="357" r:id="rId44"/>
    <p:sldId id="359" r:id="rId45"/>
    <p:sldId id="360" r:id="rId46"/>
    <p:sldId id="362" r:id="rId47"/>
    <p:sldId id="361" r:id="rId48"/>
    <p:sldId id="358" r:id="rId49"/>
    <p:sldId id="363" r:id="rId50"/>
    <p:sldId id="366" r:id="rId51"/>
    <p:sldId id="310" r:id="rId52"/>
    <p:sldId id="311" r:id="rId53"/>
    <p:sldId id="312" r:id="rId54"/>
    <p:sldId id="313" r:id="rId55"/>
    <p:sldId id="314" r:id="rId56"/>
    <p:sldId id="316" r:id="rId57"/>
    <p:sldId id="368" r:id="rId58"/>
    <p:sldId id="369" r:id="rId59"/>
    <p:sldId id="370" r:id="rId60"/>
    <p:sldId id="371" r:id="rId61"/>
    <p:sldId id="367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5" r:id="rId86"/>
    <p:sldId id="372" r:id="rId87"/>
    <p:sldId id="342" r:id="rId88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576" autoAdjust="0"/>
  </p:normalViewPr>
  <p:slideViewPr>
    <p:cSldViewPr snapToGrid="0" snapToObjects="1">
      <p:cViewPr>
        <p:scale>
          <a:sx n="100" d="100"/>
          <a:sy n="100" d="100"/>
        </p:scale>
        <p:origin x="-920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90" Type="http://schemas.openxmlformats.org/officeDocument/2006/relationships/printerSettings" Target="printerSettings/printerSettings1.bin"/><Relationship Id="rId91" Type="http://schemas.openxmlformats.org/officeDocument/2006/relationships/presProps" Target="presProps.xml"/><Relationship Id="rId92" Type="http://schemas.openxmlformats.org/officeDocument/2006/relationships/viewProps" Target="viewProps.xml"/><Relationship Id="rId93" Type="http://schemas.openxmlformats.org/officeDocument/2006/relationships/theme" Target="theme/theme1.xml"/><Relationship Id="rId94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77CAFF-2315-B440-9BE7-3E60A94A98D5}" type="datetimeFigureOut">
              <a:rPr lang="fr-FR" smtClean="0"/>
              <a:t>16/08/15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1432CC-FBF9-AB44-9272-F202BD847D9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9273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6386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GB">
              <a:latin typeface="Calibri" charset="0"/>
            </a:endParaRPr>
          </a:p>
        </p:txBody>
      </p:sp>
      <p:sp>
        <p:nvSpPr>
          <p:cNvPr id="16387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F031099-E24D-9048-82B3-6366F5D7D15D}" type="slidenum">
              <a:rPr lang="fr-BE" sz="1200">
                <a:latin typeface="Calibri" charset="0"/>
              </a:rPr>
              <a:pPr eaLnBrk="1" hangingPunct="1"/>
              <a:t>1</a:t>
            </a:fld>
            <a:endParaRPr lang="fr-BE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434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fr-FR">
              <a:latin typeface="Calibri" charset="0"/>
            </a:endParaRPr>
          </a:p>
        </p:txBody>
      </p:sp>
      <p:sp>
        <p:nvSpPr>
          <p:cNvPr id="18435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AA3976B-5E8D-3247-85C5-4720A9650AA0}" type="slidenum">
              <a:rPr lang="fr-BE" sz="1200">
                <a:latin typeface="Calibri" charset="0"/>
              </a:rPr>
              <a:pPr eaLnBrk="1" hangingPunct="1"/>
              <a:t>2</a:t>
            </a:fld>
            <a:endParaRPr lang="fr-BE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434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fr-FR">
              <a:latin typeface="Calibri" charset="0"/>
            </a:endParaRPr>
          </a:p>
        </p:txBody>
      </p:sp>
      <p:sp>
        <p:nvSpPr>
          <p:cNvPr id="18435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AA3976B-5E8D-3247-85C5-4720A9650AA0}" type="slidenum">
              <a:rPr lang="fr-BE" sz="1200">
                <a:latin typeface="Calibri" charset="0"/>
              </a:rPr>
              <a:pPr eaLnBrk="1" hangingPunct="1"/>
              <a:t>3</a:t>
            </a:fld>
            <a:endParaRPr lang="fr-BE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434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fr-FR">
              <a:latin typeface="Calibri" charset="0"/>
            </a:endParaRPr>
          </a:p>
        </p:txBody>
      </p:sp>
      <p:sp>
        <p:nvSpPr>
          <p:cNvPr id="18435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AA3976B-5E8D-3247-85C5-4720A9650AA0}" type="slidenum">
              <a:rPr lang="fr-BE" sz="1200">
                <a:latin typeface="Calibri" charset="0"/>
              </a:rPr>
              <a:pPr eaLnBrk="1" hangingPunct="1"/>
              <a:t>4</a:t>
            </a:fld>
            <a:endParaRPr lang="fr-BE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434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fr-FR">
              <a:latin typeface="Calibri" charset="0"/>
            </a:endParaRPr>
          </a:p>
        </p:txBody>
      </p:sp>
      <p:sp>
        <p:nvSpPr>
          <p:cNvPr id="18435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AA3976B-5E8D-3247-85C5-4720A9650AA0}" type="slidenum">
              <a:rPr lang="fr-BE" sz="1200">
                <a:latin typeface="Calibri" charset="0"/>
              </a:rPr>
              <a:pPr eaLnBrk="1" hangingPunct="1"/>
              <a:t>5</a:t>
            </a:fld>
            <a:endParaRPr lang="fr-BE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434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fr-FR" dirty="0">
              <a:latin typeface="Calibri" charset="0"/>
            </a:endParaRPr>
          </a:p>
        </p:txBody>
      </p:sp>
      <p:sp>
        <p:nvSpPr>
          <p:cNvPr id="18435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AA3976B-5E8D-3247-85C5-4720A9650AA0}" type="slidenum">
              <a:rPr lang="fr-BE" sz="1200">
                <a:latin typeface="Calibri" charset="0"/>
              </a:rPr>
              <a:pPr eaLnBrk="1" hangingPunct="1"/>
              <a:t>6</a:t>
            </a:fld>
            <a:endParaRPr lang="fr-BE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434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fr-FR">
              <a:latin typeface="Calibri" charset="0"/>
            </a:endParaRPr>
          </a:p>
        </p:txBody>
      </p:sp>
      <p:sp>
        <p:nvSpPr>
          <p:cNvPr id="18435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AA3976B-5E8D-3247-85C5-4720A9650AA0}" type="slidenum">
              <a:rPr lang="fr-BE" sz="1200">
                <a:latin typeface="Calibri" charset="0"/>
              </a:rPr>
              <a:pPr eaLnBrk="1" hangingPunct="1"/>
              <a:t>7</a:t>
            </a:fld>
            <a:endParaRPr lang="fr-BE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434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fr-FR">
              <a:latin typeface="Calibri" charset="0"/>
            </a:endParaRPr>
          </a:p>
        </p:txBody>
      </p:sp>
      <p:sp>
        <p:nvSpPr>
          <p:cNvPr id="18435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AA3976B-5E8D-3247-85C5-4720A9650AA0}" type="slidenum">
              <a:rPr lang="fr-BE" sz="1200">
                <a:latin typeface="Calibri" charset="0"/>
              </a:rPr>
              <a:pPr eaLnBrk="1" hangingPunct="1"/>
              <a:t>8</a:t>
            </a:fld>
            <a:endParaRPr lang="fr-BE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434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fr-FR">
              <a:latin typeface="Calibri" charset="0"/>
            </a:endParaRPr>
          </a:p>
        </p:txBody>
      </p:sp>
      <p:sp>
        <p:nvSpPr>
          <p:cNvPr id="18435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AA3976B-5E8D-3247-85C5-4720A9650AA0}" type="slidenum">
              <a:rPr lang="fr-BE" sz="1200">
                <a:latin typeface="Calibri" charset="0"/>
              </a:rPr>
              <a:pPr eaLnBrk="1" hangingPunct="1"/>
              <a:t>9</a:t>
            </a:fld>
            <a:endParaRPr lang="fr-BE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6626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dirty="0">
              <a:latin typeface="Calibri" charset="0"/>
            </a:endParaRPr>
          </a:p>
        </p:txBody>
      </p:sp>
      <p:sp>
        <p:nvSpPr>
          <p:cNvPr id="26627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D822F43-23FD-DE4B-9104-50E5BA2FD275}" type="slidenum">
              <a:rPr lang="fr-BE" sz="1200">
                <a:latin typeface="Calibri" charset="0"/>
              </a:rPr>
              <a:pPr eaLnBrk="1" hangingPunct="1"/>
              <a:t>17</a:t>
            </a:fld>
            <a:endParaRPr lang="fr-BE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8674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dirty="0">
              <a:latin typeface="Calibri" charset="0"/>
            </a:endParaRPr>
          </a:p>
        </p:txBody>
      </p:sp>
      <p:sp>
        <p:nvSpPr>
          <p:cNvPr id="28675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31B3B98-3211-1A43-9EB9-3344D4AA70F5}" type="slidenum">
              <a:rPr lang="fr-BE" sz="1200">
                <a:latin typeface="Calibri" charset="0"/>
              </a:rPr>
              <a:pPr eaLnBrk="1" hangingPunct="1"/>
              <a:t>18</a:t>
            </a:fld>
            <a:endParaRPr lang="fr-BE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0722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dirty="0">
              <a:latin typeface="Calibri" charset="0"/>
            </a:endParaRPr>
          </a:p>
        </p:txBody>
      </p:sp>
      <p:sp>
        <p:nvSpPr>
          <p:cNvPr id="30723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FE123B8-A9CB-EA40-8FD5-ED18A9E4CBAA}" type="slidenum">
              <a:rPr lang="fr-BE" sz="1200">
                <a:latin typeface="Calibri" charset="0"/>
              </a:rPr>
              <a:pPr eaLnBrk="1" hangingPunct="1"/>
              <a:t>19</a:t>
            </a:fld>
            <a:endParaRPr lang="fr-BE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2770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dirty="0">
              <a:latin typeface="Calibri" charset="0"/>
            </a:endParaRPr>
          </a:p>
        </p:txBody>
      </p:sp>
      <p:sp>
        <p:nvSpPr>
          <p:cNvPr id="32771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C215DA7-6706-6B40-A206-21DEF85F36C1}" type="slidenum">
              <a:rPr lang="fr-BE" sz="1200">
                <a:latin typeface="Calibri" charset="0"/>
              </a:rPr>
              <a:pPr eaLnBrk="1" hangingPunct="1"/>
              <a:t>20</a:t>
            </a:fld>
            <a:endParaRPr lang="fr-BE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4818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>
              <a:latin typeface="Calibri" charset="0"/>
            </a:endParaRPr>
          </a:p>
        </p:txBody>
      </p:sp>
      <p:sp>
        <p:nvSpPr>
          <p:cNvPr id="34819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E8B146F-1771-7D43-95C2-080FB4816C4F}" type="slidenum">
              <a:rPr lang="fr-BE" sz="1200">
                <a:latin typeface="Calibri" charset="0"/>
              </a:rPr>
              <a:pPr eaLnBrk="1" hangingPunct="1"/>
              <a:t>21</a:t>
            </a:fld>
            <a:endParaRPr lang="fr-BE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6866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dirty="0">
              <a:latin typeface="Calibri" charset="0"/>
            </a:endParaRPr>
          </a:p>
        </p:txBody>
      </p:sp>
      <p:sp>
        <p:nvSpPr>
          <p:cNvPr id="36867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DAFF2CE-508A-7340-AE6C-BA5B97F3576E}" type="slidenum">
              <a:rPr lang="fr-BE" sz="1200">
                <a:latin typeface="Calibri" charset="0"/>
              </a:rPr>
              <a:pPr eaLnBrk="1" hangingPunct="1"/>
              <a:t>22</a:t>
            </a:fld>
            <a:endParaRPr lang="fr-BE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8914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dirty="0">
              <a:latin typeface="Calibri" charset="0"/>
            </a:endParaRPr>
          </a:p>
        </p:txBody>
      </p:sp>
      <p:sp>
        <p:nvSpPr>
          <p:cNvPr id="38915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78BD8BD-B3C6-2540-A8F6-02C34133D4FA}" type="slidenum">
              <a:rPr lang="fr-BE" sz="1200">
                <a:latin typeface="Calibri" charset="0"/>
              </a:rPr>
              <a:pPr eaLnBrk="1" hangingPunct="1"/>
              <a:t>23</a:t>
            </a:fld>
            <a:endParaRPr lang="fr-BE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0962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dirty="0">
              <a:latin typeface="Calibri" charset="0"/>
            </a:endParaRPr>
          </a:p>
        </p:txBody>
      </p:sp>
      <p:sp>
        <p:nvSpPr>
          <p:cNvPr id="40963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0A8116A-5D5D-9544-9B99-562A00CDC0BC}" type="slidenum">
              <a:rPr lang="fr-BE" sz="1200">
                <a:latin typeface="Calibri" charset="0"/>
              </a:rPr>
              <a:pPr eaLnBrk="1" hangingPunct="1"/>
              <a:t>24</a:t>
            </a:fld>
            <a:endParaRPr lang="fr-BE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3010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dirty="0">
              <a:latin typeface="Calibri" charset="0"/>
            </a:endParaRPr>
          </a:p>
        </p:txBody>
      </p:sp>
      <p:sp>
        <p:nvSpPr>
          <p:cNvPr id="43011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DA1AFCA-F88E-7042-B9BA-DDC0D531AED4}" type="slidenum">
              <a:rPr lang="fr-BE" sz="1200">
                <a:latin typeface="Calibri" charset="0"/>
              </a:rPr>
              <a:pPr eaLnBrk="1" hangingPunct="1"/>
              <a:t>25</a:t>
            </a:fld>
            <a:endParaRPr lang="fr-BE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5058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dirty="0">
              <a:latin typeface="Calibri" charset="0"/>
            </a:endParaRPr>
          </a:p>
        </p:txBody>
      </p:sp>
      <p:sp>
        <p:nvSpPr>
          <p:cNvPr id="45059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E7F5FB4-1594-A54A-ACBE-A0BED707702B}" type="slidenum">
              <a:rPr lang="fr-BE" sz="1200">
                <a:latin typeface="Calibri" charset="0"/>
              </a:rPr>
              <a:pPr eaLnBrk="1" hangingPunct="1"/>
              <a:t>26</a:t>
            </a:fld>
            <a:endParaRPr lang="fr-BE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9154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dirty="0">
              <a:latin typeface="Calibri" charset="0"/>
            </a:endParaRPr>
          </a:p>
        </p:txBody>
      </p:sp>
      <p:sp>
        <p:nvSpPr>
          <p:cNvPr id="49155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637A07D-4B1B-D64D-98A7-1466447BC265}" type="slidenum">
              <a:rPr lang="fr-BE" sz="1200">
                <a:latin typeface="Calibri" charset="0"/>
              </a:rPr>
              <a:pPr eaLnBrk="1" hangingPunct="1"/>
              <a:t>29</a:t>
            </a:fld>
            <a:endParaRPr lang="fr-BE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1202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dirty="0">
              <a:latin typeface="Calibri" charset="0"/>
            </a:endParaRPr>
          </a:p>
        </p:txBody>
      </p:sp>
      <p:sp>
        <p:nvSpPr>
          <p:cNvPr id="51203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83B0305-76BA-7F4F-90B7-447F00879464}" type="slidenum">
              <a:rPr lang="fr-BE" sz="1200">
                <a:latin typeface="Calibri" charset="0"/>
              </a:rPr>
              <a:pPr eaLnBrk="1" hangingPunct="1"/>
              <a:t>30</a:t>
            </a:fld>
            <a:endParaRPr lang="fr-BE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3250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dirty="0">
              <a:latin typeface="Calibri" charset="0"/>
            </a:endParaRPr>
          </a:p>
        </p:txBody>
      </p:sp>
      <p:sp>
        <p:nvSpPr>
          <p:cNvPr id="53251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527A10F-B770-6743-A462-BACFEA544B46}" type="slidenum">
              <a:rPr lang="fr-BE" sz="1200">
                <a:latin typeface="Calibri" charset="0"/>
              </a:rPr>
              <a:pPr eaLnBrk="1" hangingPunct="1"/>
              <a:t>31</a:t>
            </a:fld>
            <a:endParaRPr lang="fr-BE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5298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dirty="0">
              <a:latin typeface="Calibri" charset="0"/>
            </a:endParaRPr>
          </a:p>
        </p:txBody>
      </p:sp>
      <p:sp>
        <p:nvSpPr>
          <p:cNvPr id="55299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CAD2AE3-C127-4044-8207-D81A9A46F150}" type="slidenum">
              <a:rPr lang="fr-BE" sz="1200">
                <a:latin typeface="Calibri" charset="0"/>
              </a:rPr>
              <a:pPr eaLnBrk="1" hangingPunct="1"/>
              <a:t>32</a:t>
            </a:fld>
            <a:endParaRPr lang="fr-BE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7346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dirty="0">
              <a:latin typeface="Calibri" charset="0"/>
            </a:endParaRPr>
          </a:p>
        </p:txBody>
      </p:sp>
      <p:sp>
        <p:nvSpPr>
          <p:cNvPr id="57347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640D732-81C5-8346-B981-910DCB90BA93}" type="slidenum">
              <a:rPr lang="fr-BE" sz="1200">
                <a:latin typeface="Calibri" charset="0"/>
              </a:rPr>
              <a:pPr eaLnBrk="1" hangingPunct="1"/>
              <a:t>33</a:t>
            </a:fld>
            <a:endParaRPr lang="fr-BE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9394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dirty="0">
              <a:latin typeface="Calibri" charset="0"/>
            </a:endParaRPr>
          </a:p>
        </p:txBody>
      </p:sp>
      <p:sp>
        <p:nvSpPr>
          <p:cNvPr id="59395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DD05509-A04A-674F-A286-37CB67D95A6A}" type="slidenum">
              <a:rPr lang="fr-BE" sz="1200">
                <a:latin typeface="Calibri" charset="0"/>
              </a:rPr>
              <a:pPr eaLnBrk="1" hangingPunct="1"/>
              <a:t>34</a:t>
            </a:fld>
            <a:endParaRPr lang="fr-BE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1442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dirty="0">
              <a:latin typeface="Calibri" charset="0"/>
            </a:endParaRPr>
          </a:p>
        </p:txBody>
      </p:sp>
      <p:sp>
        <p:nvSpPr>
          <p:cNvPr id="61443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DD76C88-A35A-8443-AD6D-240ED36D9506}" type="slidenum">
              <a:rPr lang="fr-BE" sz="1200">
                <a:latin typeface="Calibri" charset="0"/>
              </a:rPr>
              <a:pPr eaLnBrk="1" hangingPunct="1"/>
              <a:t>35</a:t>
            </a:fld>
            <a:endParaRPr lang="fr-BE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3490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dirty="0">
              <a:latin typeface="Calibri" charset="0"/>
            </a:endParaRPr>
          </a:p>
        </p:txBody>
      </p:sp>
      <p:sp>
        <p:nvSpPr>
          <p:cNvPr id="63491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C39C20D-9AC8-904D-B346-C9A11497CFFB}" type="slidenum">
              <a:rPr lang="fr-BE" sz="1200">
                <a:latin typeface="Calibri" charset="0"/>
              </a:rPr>
              <a:pPr eaLnBrk="1" hangingPunct="1"/>
              <a:t>36</a:t>
            </a:fld>
            <a:endParaRPr lang="fr-BE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5538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BE" dirty="0">
              <a:latin typeface="Calibri" charset="0"/>
            </a:endParaRPr>
          </a:p>
        </p:txBody>
      </p:sp>
      <p:sp>
        <p:nvSpPr>
          <p:cNvPr id="65539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DEDF752-021A-A14E-8D4E-692B509AFC43}" type="slidenum">
              <a:rPr lang="fr-BE" sz="1200">
                <a:latin typeface="Calibri" charset="0"/>
              </a:rPr>
              <a:pPr eaLnBrk="1" hangingPunct="1"/>
              <a:t>37</a:t>
            </a:fld>
            <a:endParaRPr lang="fr-BE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7586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dirty="0">
              <a:latin typeface="Calibri" charset="0"/>
            </a:endParaRPr>
          </a:p>
        </p:txBody>
      </p:sp>
      <p:sp>
        <p:nvSpPr>
          <p:cNvPr id="67587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EDF5EF0-3922-FE4F-84BF-B23D0042F7C2}" type="slidenum">
              <a:rPr lang="fr-BE" sz="1200">
                <a:latin typeface="Calibri" charset="0"/>
              </a:rPr>
              <a:pPr eaLnBrk="1" hangingPunct="1"/>
              <a:t>38</a:t>
            </a:fld>
            <a:endParaRPr lang="fr-BE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9634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dirty="0">
              <a:latin typeface="Calibri" charset="0"/>
            </a:endParaRPr>
          </a:p>
        </p:txBody>
      </p:sp>
      <p:sp>
        <p:nvSpPr>
          <p:cNvPr id="69635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5D6245B-B82A-4049-B0D1-216185CBB67D}" type="slidenum">
              <a:rPr lang="fr-BE" sz="1200">
                <a:latin typeface="Calibri" charset="0"/>
              </a:rPr>
              <a:pPr eaLnBrk="1" hangingPunct="1"/>
              <a:t>39</a:t>
            </a:fld>
            <a:endParaRPr lang="fr-BE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9634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dirty="0">
              <a:latin typeface="Calibri" charset="0"/>
            </a:endParaRPr>
          </a:p>
        </p:txBody>
      </p:sp>
      <p:sp>
        <p:nvSpPr>
          <p:cNvPr id="69635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5D6245B-B82A-4049-B0D1-216185CBB67D}" type="slidenum">
              <a:rPr lang="fr-BE" sz="1200">
                <a:latin typeface="Calibri" charset="0"/>
              </a:rPr>
              <a:pPr eaLnBrk="1" hangingPunct="1"/>
              <a:t>40</a:t>
            </a:fld>
            <a:endParaRPr lang="fr-BE" sz="1200">
              <a:latin typeface="Calibri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0C209-413C-8F4B-A043-040259101889}" type="datetimeFigureOut">
              <a:rPr lang="fr-FR" smtClean="0"/>
              <a:t>16/08/15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5BBE-C809-BF4D-9D94-833D6AB18A9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994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0C209-413C-8F4B-A043-040259101889}" type="datetimeFigureOut">
              <a:rPr lang="fr-FR" smtClean="0"/>
              <a:t>16/08/15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5BBE-C809-BF4D-9D94-833D6AB18A9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3596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0C209-413C-8F4B-A043-040259101889}" type="datetimeFigureOut">
              <a:rPr lang="fr-FR" smtClean="0"/>
              <a:t>16/08/15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5BBE-C809-BF4D-9D94-833D6AB18A9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4107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0C209-413C-8F4B-A043-040259101889}" type="datetimeFigureOut">
              <a:rPr lang="fr-FR" smtClean="0"/>
              <a:t>16/08/15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5BBE-C809-BF4D-9D94-833D6AB18A9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2285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0C209-413C-8F4B-A043-040259101889}" type="datetimeFigureOut">
              <a:rPr lang="fr-FR" smtClean="0"/>
              <a:t>16/08/15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5BBE-C809-BF4D-9D94-833D6AB18A9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7678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0C209-413C-8F4B-A043-040259101889}" type="datetimeFigureOut">
              <a:rPr lang="fr-FR" smtClean="0"/>
              <a:t>16/08/15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5BBE-C809-BF4D-9D94-833D6AB18A9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9219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0C209-413C-8F4B-A043-040259101889}" type="datetimeFigureOut">
              <a:rPr lang="fr-FR" smtClean="0"/>
              <a:t>16/08/15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5BBE-C809-BF4D-9D94-833D6AB18A9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3994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0C209-413C-8F4B-A043-040259101889}" type="datetimeFigureOut">
              <a:rPr lang="fr-FR" smtClean="0"/>
              <a:t>16/08/15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5BBE-C809-BF4D-9D94-833D6AB18A9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6941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0C209-413C-8F4B-A043-040259101889}" type="datetimeFigureOut">
              <a:rPr lang="fr-FR" smtClean="0"/>
              <a:t>16/08/15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5BBE-C809-BF4D-9D94-833D6AB18A9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7046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0C209-413C-8F4B-A043-040259101889}" type="datetimeFigureOut">
              <a:rPr lang="fr-FR" smtClean="0"/>
              <a:t>16/08/15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5BBE-C809-BF4D-9D94-833D6AB18A9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5780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0C209-413C-8F4B-A043-040259101889}" type="datetimeFigureOut">
              <a:rPr lang="fr-FR" smtClean="0"/>
              <a:t>16/08/15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35BBE-C809-BF4D-9D94-833D6AB18A9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53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smtClean="0"/>
              <a:t>Cliquez pour modifier les styles du texte du masque</a:t>
            </a:r>
          </a:p>
          <a:p>
            <a:pPr lvl="1"/>
            <a:r>
              <a:rPr lang="nl-BE" smtClean="0"/>
              <a:t>Deuxième niveau</a:t>
            </a:r>
          </a:p>
          <a:p>
            <a:pPr lvl="2"/>
            <a:r>
              <a:rPr lang="nl-BE" smtClean="0"/>
              <a:t>Troisième niveau</a:t>
            </a:r>
          </a:p>
          <a:p>
            <a:pPr lvl="3"/>
            <a:r>
              <a:rPr lang="nl-BE" smtClean="0"/>
              <a:t>Quatrième niveau</a:t>
            </a:r>
          </a:p>
          <a:p>
            <a:pPr lvl="4"/>
            <a:r>
              <a:rPr lang="nl-BE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C0C209-413C-8F4B-A043-040259101889}" type="datetimeFigureOut">
              <a:rPr lang="fr-FR" smtClean="0"/>
              <a:t>16/08/15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35BBE-C809-BF4D-9D94-833D6AB18A9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2520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tif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ile:WhatIsDrugResistance.gif" TargetMode="External"/><Relationship Id="rId4" Type="http://schemas.openxmlformats.org/officeDocument/2006/relationships/image" Target="../media/image4.gif"/><Relationship Id="rId5" Type="http://schemas.openxmlformats.org/officeDocument/2006/relationships/hyperlink" Target="http://www.niaid.nih.gov/topics/antimicrobialResistance/Understanding/Pages/drugResistanceDefinition.aspx" TargetMode="External"/><Relationship Id="rId6" Type="http://schemas.openxmlformats.org/officeDocument/2006/relationships/hyperlink" Target="http://www.niaid.nih.gov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8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4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6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7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8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9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4" Type="http://schemas.openxmlformats.org/officeDocument/2006/relationships/image" Target="../media/image45.w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wmf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Relationship Id="rId3" Type="http://schemas.openxmlformats.org/officeDocument/2006/relationships/image" Target="../media/image47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58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n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pn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png"/><Relationship Id="rId3" Type="http://schemas.openxmlformats.org/officeDocument/2006/relationships/image" Target="../media/image62.pn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png"/><Relationship Id="rId3" Type="http://schemas.openxmlformats.org/officeDocument/2006/relationships/image" Target="../media/image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1" name="Grouper 1"/>
          <p:cNvGrpSpPr>
            <a:grpSpLocks/>
          </p:cNvGrpSpPr>
          <p:nvPr/>
        </p:nvGrpSpPr>
        <p:grpSpPr bwMode="auto">
          <a:xfrm>
            <a:off x="395288" y="2610523"/>
            <a:ext cx="8280400" cy="3305115"/>
            <a:chOff x="395288" y="3073400"/>
            <a:chExt cx="8280400" cy="3305026"/>
          </a:xfrm>
        </p:grpSpPr>
        <p:sp>
          <p:nvSpPr>
            <p:cNvPr id="15363" name="Rectangle 3"/>
            <p:cNvSpPr>
              <a:spLocks noChangeArrowheads="1"/>
            </p:cNvSpPr>
            <p:nvPr/>
          </p:nvSpPr>
          <p:spPr bwMode="auto">
            <a:xfrm>
              <a:off x="395288" y="3073400"/>
              <a:ext cx="8280400" cy="1349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800" b="1" dirty="0" smtClean="0">
                  <a:latin typeface="Calibri" charset="0"/>
                </a:rPr>
                <a:t>Antibiotics from </a:t>
              </a:r>
              <a:r>
                <a:rPr lang="en-US" sz="2800" b="1" i="1" dirty="0" smtClean="0">
                  <a:latin typeface="Calibri" charset="0"/>
                </a:rPr>
                <a:t>Bacillus, </a:t>
              </a:r>
              <a:r>
                <a:rPr lang="en-US" sz="2800" b="1" dirty="0" smtClean="0">
                  <a:latin typeface="Calibri" charset="0"/>
                </a:rPr>
                <a:t>new compounds to solve an old problem</a:t>
              </a:r>
              <a:endParaRPr lang="en-US" sz="2800" b="1" dirty="0">
                <a:latin typeface="Calibri" charset="0"/>
              </a:endParaRPr>
            </a:p>
          </p:txBody>
        </p:sp>
        <p:sp>
          <p:nvSpPr>
            <p:cNvPr id="15364" name="ZoneTexte 6"/>
            <p:cNvSpPr txBox="1">
              <a:spLocks noChangeArrowheads="1"/>
            </p:cNvSpPr>
            <p:nvPr/>
          </p:nvSpPr>
          <p:spPr bwMode="auto">
            <a:xfrm>
              <a:off x="2268538" y="5301208"/>
              <a:ext cx="4105275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fr-BE" sz="1600" dirty="0">
                  <a:latin typeface="Calibri" charset="0"/>
                </a:rPr>
                <a:t>Prof. P. FICKERS</a:t>
              </a:r>
            </a:p>
            <a:p>
              <a:pPr algn="ctr" eaLnBrk="1" hangingPunct="1"/>
              <a:r>
                <a:rPr lang="fr-BE" sz="1600" dirty="0" smtClean="0">
                  <a:latin typeface="Calibri" charset="0"/>
                </a:rPr>
                <a:t>Microbial Processes and Interactions</a:t>
              </a:r>
            </a:p>
            <a:p>
              <a:pPr algn="ctr" eaLnBrk="1" hangingPunct="1"/>
              <a:r>
                <a:rPr lang="fr-BE" sz="1600" dirty="0" smtClean="0">
                  <a:latin typeface="Calibri" charset="0"/>
                </a:rPr>
                <a:t>Université de Liège</a:t>
              </a:r>
              <a:endParaRPr lang="fr-BE" sz="1600" dirty="0">
                <a:latin typeface="Calibri" charset="0"/>
              </a:endParaRPr>
            </a:p>
            <a:p>
              <a:pPr algn="ctr" eaLnBrk="1" hangingPunct="1"/>
              <a:r>
                <a:rPr lang="fr-BE" sz="1600" dirty="0">
                  <a:latin typeface="Calibri" charset="0"/>
                </a:rPr>
                <a:t>Belgium</a:t>
              </a:r>
            </a:p>
          </p:txBody>
        </p:sp>
      </p:grpSp>
      <p:sp>
        <p:nvSpPr>
          <p:cNvPr id="15362" name="ZoneTexte 1"/>
          <p:cNvSpPr txBox="1">
            <a:spLocks noChangeArrowheads="1"/>
          </p:cNvSpPr>
          <p:nvPr/>
        </p:nvSpPr>
        <p:spPr bwMode="auto">
          <a:xfrm>
            <a:off x="6451547" y="6209550"/>
            <a:ext cx="1997867" cy="382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ts val="2375"/>
              </a:lnSpc>
            </a:pPr>
            <a:r>
              <a:rPr lang="fr-FR" sz="1400" i="1" dirty="0" smtClean="0"/>
              <a:t>Frankfurt, August 18th</a:t>
            </a:r>
            <a:endParaRPr lang="fr-FR" sz="1400" i="1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265" y="507095"/>
            <a:ext cx="4000546" cy="1008112"/>
          </a:xfrm>
          <a:prstGeom prst="rect">
            <a:avLst/>
          </a:prstGeom>
        </p:spPr>
      </p:pic>
      <p:pic>
        <p:nvPicPr>
          <p:cNvPr id="9" name="Picture 4" descr="C:\Documents and Settings\Cécile\Bureau\formulaires et procedures\logos\logo ulg.tif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813" y="507095"/>
            <a:ext cx="1935163" cy="1411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8767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Context : antibiotic resistance </a:t>
            </a:r>
          </a:p>
        </p:txBody>
      </p:sp>
      <p:pic>
        <p:nvPicPr>
          <p:cNvPr id="17410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01"/>
          <a:stretch>
            <a:fillRect/>
          </a:stretch>
        </p:blipFill>
        <p:spPr bwMode="auto">
          <a:xfrm>
            <a:off x="1370013" y="1619250"/>
            <a:ext cx="6308725" cy="461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1800225" y="5876925"/>
            <a:ext cx="45720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000"/>
              <a:t>http://eemb40.blogspot.be/2011/01/antiotic-resistance.html</a:t>
            </a:r>
            <a:endParaRPr lang="fr-FR" sz="1000"/>
          </a:p>
        </p:txBody>
      </p:sp>
    </p:spTree>
    <p:extLst>
      <p:ext uri="{BB962C8B-B14F-4D97-AF65-F5344CB8AC3E}">
        <p14:creationId xmlns:p14="http://schemas.microsoft.com/office/powerpoint/2010/main" val="3565830550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 dirty="0">
                <a:solidFill>
                  <a:srgbClr val="000000"/>
                </a:solidFill>
                <a:latin typeface="Calibri" charset="0"/>
                <a:cs typeface="Calibri" charset="0"/>
              </a:rPr>
              <a:t>Context : antibiotic resistance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736601" y="1257300"/>
            <a:ext cx="7670800" cy="4049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GB" dirty="0">
                <a:latin typeface="Arial"/>
                <a:cs typeface="Arial"/>
              </a:rPr>
              <a:t>Antibiotic resistance is a serious and growing global </a:t>
            </a:r>
            <a:r>
              <a:rPr lang="en-GB" dirty="0" smtClean="0">
                <a:latin typeface="Arial"/>
                <a:cs typeface="Arial"/>
              </a:rPr>
              <a:t>problem</a:t>
            </a:r>
          </a:p>
          <a:p>
            <a:pPr algn="just">
              <a:lnSpc>
                <a:spcPct val="150000"/>
              </a:lnSpc>
            </a:pPr>
            <a:endParaRPr lang="en-GB" dirty="0">
              <a:latin typeface="Arial"/>
              <a:cs typeface="Arial"/>
            </a:endParaRPr>
          </a:p>
          <a:p>
            <a:pPr algn="just">
              <a:lnSpc>
                <a:spcPct val="150000"/>
              </a:lnSpc>
            </a:pPr>
            <a:r>
              <a:rPr lang="en-GB" dirty="0" smtClean="0">
                <a:latin typeface="Arial"/>
                <a:cs typeface="Arial"/>
              </a:rPr>
              <a:t>A </a:t>
            </a:r>
            <a:r>
              <a:rPr lang="en-GB" dirty="0">
                <a:latin typeface="Arial"/>
                <a:cs typeface="Arial"/>
              </a:rPr>
              <a:t>World Health Organization (WHO) report released April 2014 stated, "</a:t>
            </a:r>
            <a:r>
              <a:rPr lang="en-GB" b="1" dirty="0">
                <a:latin typeface="Arial"/>
                <a:cs typeface="Arial"/>
              </a:rPr>
              <a:t>this serious threat is no longer a prediction for the future, it is happening right now in every region of the world and has the potential to affect anyone, of any age, in any </a:t>
            </a:r>
            <a:r>
              <a:rPr lang="en-GB" b="1" dirty="0" smtClean="0">
                <a:latin typeface="Arial"/>
                <a:cs typeface="Arial"/>
              </a:rPr>
              <a:t>country</a:t>
            </a:r>
            <a:r>
              <a:rPr lang="en-GB" dirty="0" smtClean="0">
                <a:latin typeface="Arial"/>
                <a:cs typeface="Arial"/>
              </a:rPr>
              <a:t>”. </a:t>
            </a:r>
          </a:p>
          <a:p>
            <a:pPr algn="just">
              <a:lnSpc>
                <a:spcPct val="150000"/>
              </a:lnSpc>
            </a:pPr>
            <a:endParaRPr lang="en-GB" dirty="0">
              <a:latin typeface="Arial"/>
              <a:cs typeface="Arial"/>
            </a:endParaRPr>
          </a:p>
          <a:p>
            <a:pPr algn="just">
              <a:lnSpc>
                <a:spcPct val="150000"/>
              </a:lnSpc>
            </a:pPr>
            <a:r>
              <a:rPr lang="en-GB" dirty="0" smtClean="0">
                <a:latin typeface="Arial"/>
                <a:cs typeface="Arial"/>
              </a:rPr>
              <a:t>“</a:t>
            </a:r>
            <a:r>
              <a:rPr lang="en-GB" b="1" dirty="0" smtClean="0">
                <a:latin typeface="Arial"/>
                <a:cs typeface="Arial"/>
              </a:rPr>
              <a:t>Antibiotic resistance is </a:t>
            </a:r>
            <a:r>
              <a:rPr lang="en-GB" b="1" dirty="0">
                <a:latin typeface="Arial"/>
                <a:cs typeface="Arial"/>
              </a:rPr>
              <a:t>now a major threat to public health</a:t>
            </a:r>
            <a:r>
              <a:rPr lang="en-GB" dirty="0">
                <a:latin typeface="Arial"/>
                <a:cs typeface="Arial"/>
              </a:rPr>
              <a:t>.</a:t>
            </a:r>
            <a:r>
              <a:rPr lang="en-GB" dirty="0" smtClean="0">
                <a:latin typeface="Arial"/>
                <a:cs typeface="Arial"/>
              </a:rPr>
              <a:t>”</a:t>
            </a:r>
          </a:p>
          <a:p>
            <a:pPr algn="just">
              <a:lnSpc>
                <a:spcPct val="150000"/>
              </a:lnSpc>
            </a:pPr>
            <a:endParaRPr lang="en-GB" dirty="0">
              <a:latin typeface="Arial"/>
              <a:cs typeface="Arial"/>
            </a:endParaRPr>
          </a:p>
          <a:p>
            <a:pPr algn="just">
              <a:lnSpc>
                <a:spcPct val="150000"/>
              </a:lnSpc>
            </a:pPr>
            <a:r>
              <a:rPr lang="en-GB" sz="1000" dirty="0" smtClean="0">
                <a:latin typeface="Arial"/>
                <a:cs typeface="Arial"/>
              </a:rPr>
              <a:t>Source : WHO’s </a:t>
            </a:r>
            <a:r>
              <a:rPr lang="en-GB" sz="1000" dirty="0">
                <a:latin typeface="Arial"/>
                <a:cs typeface="Arial"/>
              </a:rPr>
              <a:t>first global report on antibiotic </a:t>
            </a:r>
            <a:r>
              <a:rPr lang="en-GB" sz="1000" dirty="0" smtClean="0">
                <a:latin typeface="Arial"/>
                <a:cs typeface="Arial"/>
              </a:rPr>
              <a:t>resistance</a:t>
            </a:r>
            <a:endParaRPr lang="en-GB" sz="1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7693212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 dirty="0">
                <a:solidFill>
                  <a:srgbClr val="000000"/>
                </a:solidFill>
                <a:latin typeface="Calibri" charset="0"/>
                <a:cs typeface="Calibri" charset="0"/>
              </a:rPr>
              <a:t>Context : antibiotic resistance </a:t>
            </a:r>
          </a:p>
        </p:txBody>
      </p:sp>
      <p:sp>
        <p:nvSpPr>
          <p:cNvPr id="5" name="Espace réservé du contenu 2"/>
          <p:cNvSpPr>
            <a:spLocks noGrp="1"/>
          </p:cNvSpPr>
          <p:nvPr>
            <p:ph sz="quarter" idx="1"/>
          </p:nvPr>
        </p:nvSpPr>
        <p:spPr>
          <a:xfrm>
            <a:off x="215900" y="1196975"/>
            <a:ext cx="8521700" cy="1655763"/>
          </a:xfrm>
        </p:spPr>
        <p:txBody>
          <a:bodyPr>
            <a:normAutofit/>
          </a:bodyPr>
          <a:lstStyle/>
          <a:p>
            <a:pPr marL="0" indent="0" algn="just" eaLnBrk="1" hangingPunct="1">
              <a:lnSpc>
                <a:spcPts val="3500"/>
              </a:lnSpc>
              <a:buClrTx/>
              <a:buFont typeface="Wingdings 2" charset="0"/>
              <a:buNone/>
              <a:defRPr/>
            </a:pPr>
            <a:r>
              <a:rPr lang="fr-BE" sz="1800" dirty="0" smtClean="0">
                <a:latin typeface="Arial" charset="0"/>
                <a:cs typeface="Arial" charset="0"/>
              </a:rPr>
              <a:t>The WHO defines antimicrobial resistance as « a microorganism’s resistance to an antimicrobial drug that was once able to treat an infection by that microorganism ».</a:t>
            </a:r>
            <a:endParaRPr lang="fr-BE" sz="1800" dirty="0">
              <a:latin typeface="Arial" charset="0"/>
              <a:cs typeface="Arial" charset="0"/>
            </a:endParaRPr>
          </a:p>
        </p:txBody>
      </p:sp>
      <p:pic>
        <p:nvPicPr>
          <p:cNvPr id="6" name="Image 5">
            <a:hlinkClick r:id="rId3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852738"/>
            <a:ext cx="3810000" cy="35477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/>
          <p:cNvSpPr txBox="1"/>
          <p:nvPr/>
        </p:nvSpPr>
        <p:spPr>
          <a:xfrm>
            <a:off x="5080001" y="3860800"/>
            <a:ext cx="3644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/>
                <a:cs typeface="Arial"/>
              </a:rPr>
              <a:t>Bacterial death upon drug treatment for non-resistant bacteria</a:t>
            </a:r>
            <a:endParaRPr lang="en-GB" dirty="0">
              <a:latin typeface="Arial"/>
              <a:cs typeface="Arial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092701" y="5080000"/>
            <a:ext cx="3644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Bacterial growth upon drug treatment for resistant bacteria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5800" y="6317754"/>
            <a:ext cx="70866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1000" dirty="0">
                <a:solidFill>
                  <a:srgbClr val="000000"/>
                </a:solidFill>
                <a:latin typeface="Arial"/>
                <a:cs typeface="Arial"/>
                <a:hlinkClick r:id="rId5"/>
              </a:rPr>
              <a:t> </a:t>
            </a:r>
            <a:r>
              <a:rPr lang="fr-FR" sz="1000" u="sng" dirty="0" smtClean="0">
                <a:solidFill>
                  <a:srgbClr val="000000"/>
                </a:solidFill>
                <a:latin typeface="Arial"/>
                <a:cs typeface="Arial"/>
                <a:hlinkClick r:id="rId5"/>
              </a:rPr>
              <a:t>"</a:t>
            </a:r>
            <a:r>
              <a:rPr lang="fr-FR" sz="1000" u="sng" dirty="0">
                <a:solidFill>
                  <a:srgbClr val="000000"/>
                </a:solidFill>
                <a:latin typeface="Arial"/>
                <a:cs typeface="Arial"/>
                <a:hlinkClick r:id="rId5"/>
              </a:rPr>
              <a:t>What is Drug Resistance?"</a:t>
            </a:r>
            <a:r>
              <a:rPr lang="fr-FR" sz="1000" dirty="0">
                <a:solidFill>
                  <a:srgbClr val="000000"/>
                </a:solidFill>
                <a:latin typeface="Arial"/>
                <a:cs typeface="Arial"/>
              </a:rPr>
              <a:t>. </a:t>
            </a:r>
            <a:r>
              <a:rPr lang="fr-FR" sz="1000" i="1" dirty="0">
                <a:solidFill>
                  <a:srgbClr val="000000"/>
                </a:solidFill>
                <a:latin typeface="Arial"/>
                <a:cs typeface="Arial"/>
                <a:hlinkClick r:id="rId6"/>
              </a:rPr>
              <a:t>www.niaid.nih.gov</a:t>
            </a:r>
            <a:r>
              <a:rPr lang="fr-FR" sz="1000" dirty="0"/>
              <a:t>.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39909512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 dirty="0">
                <a:solidFill>
                  <a:srgbClr val="000000"/>
                </a:solidFill>
                <a:latin typeface="Calibri" charset="0"/>
                <a:cs typeface="Calibri" charset="0"/>
              </a:rPr>
              <a:t>Context : antibiotic resistance 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482600" y="4432300"/>
            <a:ext cx="8108950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AU" b="1" dirty="0" smtClean="0">
                <a:latin typeface="Arial"/>
                <a:cs typeface="Arial"/>
              </a:rPr>
              <a:t>Antibiotic resistant bacteria predate the medical use of antibiotics</a:t>
            </a:r>
            <a:r>
              <a:rPr lang="en-AU" dirty="0" smtClean="0">
                <a:latin typeface="Arial"/>
                <a:cs typeface="Arial"/>
              </a:rPr>
              <a:t>. However, widespread and misuse of antibiotics (especially broad-spectrum antibiotics) in medicine and antibiotic use in livestock feed at low dose for growth promotion have generated </a:t>
            </a:r>
            <a:r>
              <a:rPr lang="en-AU" b="1" dirty="0" smtClean="0">
                <a:latin typeface="Arial"/>
                <a:cs typeface="Arial"/>
              </a:rPr>
              <a:t>a strong selective pressure </a:t>
            </a:r>
            <a:r>
              <a:rPr lang="en-AU" dirty="0" smtClean="0">
                <a:latin typeface="Arial"/>
                <a:cs typeface="Arial"/>
              </a:rPr>
              <a:t>for the emergence of multi-resistant strains that resulted to the selection of drug resistant bacteria.</a:t>
            </a:r>
            <a:endParaRPr lang="en-AU" dirty="0">
              <a:latin typeface="Arial"/>
              <a:cs typeface="Arial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3"/>
          <a:srcRect b="64259"/>
          <a:stretch/>
        </p:blipFill>
        <p:spPr>
          <a:xfrm>
            <a:off x="1356394" y="1244599"/>
            <a:ext cx="6200106" cy="2880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254047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 dirty="0">
                <a:solidFill>
                  <a:srgbClr val="000000"/>
                </a:solidFill>
                <a:latin typeface="Calibri" charset="0"/>
                <a:cs typeface="Calibri" charset="0"/>
              </a:rPr>
              <a:t>Context : antibiotic resistance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/>
          <a:srcRect b="5920"/>
          <a:stretch/>
        </p:blipFill>
        <p:spPr>
          <a:xfrm>
            <a:off x="0" y="1765300"/>
            <a:ext cx="9144000" cy="496570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231517" y="998538"/>
            <a:ext cx="89124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b="1" dirty="0" smtClean="0">
                <a:latin typeface="Arial"/>
                <a:cs typeface="Arial"/>
              </a:rPr>
              <a:t>Example 1 </a:t>
            </a:r>
            <a:r>
              <a:rPr lang="en-GB" dirty="0" smtClean="0">
                <a:latin typeface="Arial"/>
                <a:cs typeface="Arial"/>
              </a:rPr>
              <a:t>: Percentage of </a:t>
            </a:r>
            <a:r>
              <a:rPr lang="en-GB" dirty="0" err="1" smtClean="0">
                <a:latin typeface="Arial"/>
                <a:cs typeface="Arial"/>
              </a:rPr>
              <a:t>Methicilin</a:t>
            </a:r>
            <a:r>
              <a:rPr lang="en-GB" dirty="0" smtClean="0">
                <a:latin typeface="Arial"/>
                <a:cs typeface="Arial"/>
              </a:rPr>
              <a:t>-resistance </a:t>
            </a:r>
            <a:r>
              <a:rPr lang="en-GB" i="1" dirty="0" smtClean="0">
                <a:latin typeface="Arial"/>
                <a:cs typeface="Arial"/>
              </a:rPr>
              <a:t>Staphylococcus </a:t>
            </a:r>
            <a:r>
              <a:rPr lang="en-GB" i="1" dirty="0" err="1" smtClean="0">
                <a:latin typeface="Arial"/>
                <a:cs typeface="Arial"/>
              </a:rPr>
              <a:t>aureus</a:t>
            </a:r>
            <a:r>
              <a:rPr lang="en-GB" i="1" dirty="0" smtClean="0">
                <a:latin typeface="Arial"/>
                <a:cs typeface="Arial"/>
              </a:rPr>
              <a:t> </a:t>
            </a:r>
            <a:r>
              <a:rPr lang="en-GB" dirty="0" smtClean="0">
                <a:latin typeface="Arial"/>
                <a:cs typeface="Arial"/>
              </a:rPr>
              <a:t>(MRSA, insensitive to beta-lactam antibiotics including </a:t>
            </a:r>
            <a:r>
              <a:rPr lang="en-GB" dirty="0" err="1" smtClean="0">
                <a:latin typeface="Arial"/>
                <a:cs typeface="Arial"/>
              </a:rPr>
              <a:t>penicillins</a:t>
            </a:r>
            <a:r>
              <a:rPr lang="en-GB" dirty="0" smtClean="0">
                <a:latin typeface="Arial"/>
                <a:cs typeface="Arial"/>
              </a:rPr>
              <a:t> and </a:t>
            </a:r>
            <a:r>
              <a:rPr lang="en-GB" dirty="0" err="1" smtClean="0">
                <a:latin typeface="Arial"/>
                <a:cs typeface="Arial"/>
              </a:rPr>
              <a:t>cephalosporins</a:t>
            </a:r>
            <a:r>
              <a:rPr lang="en-GB" dirty="0" smtClean="0">
                <a:latin typeface="Arial"/>
                <a:cs typeface="Arial"/>
              </a:rPr>
              <a:t>) in blood and cerebrospinal fluids.</a:t>
            </a:r>
            <a:endParaRPr lang="en-GB" dirty="0">
              <a:latin typeface="Arial"/>
              <a:cs typeface="Arial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305628" y="5256430"/>
            <a:ext cx="28383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Percentage of MRSA is above 25 %  in several countries of Southern and Western Europe</a:t>
            </a:r>
            <a:endParaRPr lang="en-GB" dirty="0"/>
          </a:p>
        </p:txBody>
      </p:sp>
      <p:sp>
        <p:nvSpPr>
          <p:cNvPr id="8" name="ZoneTexte 7"/>
          <p:cNvSpPr txBox="1"/>
          <p:nvPr/>
        </p:nvSpPr>
        <p:spPr>
          <a:xfrm>
            <a:off x="323850" y="6488668"/>
            <a:ext cx="11124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 smtClean="0"/>
              <a:t>Source : EARS-net</a:t>
            </a:r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4055197877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 dirty="0">
                <a:solidFill>
                  <a:srgbClr val="000000"/>
                </a:solidFill>
                <a:latin typeface="Calibri" charset="0"/>
                <a:cs typeface="Calibri" charset="0"/>
              </a:rPr>
              <a:t>Context : antibiotic resistance 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231517" y="998538"/>
            <a:ext cx="8912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b="1" dirty="0" smtClean="0">
                <a:latin typeface="Arial"/>
                <a:cs typeface="Arial"/>
              </a:rPr>
              <a:t>Example 2 </a:t>
            </a:r>
            <a:r>
              <a:rPr lang="en-GB" dirty="0" smtClean="0">
                <a:latin typeface="Arial"/>
                <a:cs typeface="Arial"/>
              </a:rPr>
              <a:t>: Percentage of </a:t>
            </a:r>
            <a:r>
              <a:rPr lang="en-GB" i="1" dirty="0" smtClean="0">
                <a:latin typeface="Arial"/>
                <a:cs typeface="Arial"/>
              </a:rPr>
              <a:t>Escherichia coli </a:t>
            </a:r>
            <a:r>
              <a:rPr lang="en-GB" dirty="0" smtClean="0">
                <a:latin typeface="Arial"/>
                <a:cs typeface="Arial"/>
              </a:rPr>
              <a:t>resistant to third-generation </a:t>
            </a:r>
            <a:r>
              <a:rPr lang="en-GB" dirty="0" err="1" smtClean="0">
                <a:latin typeface="Arial"/>
                <a:cs typeface="Arial"/>
              </a:rPr>
              <a:t>cephalosporins</a:t>
            </a:r>
            <a:r>
              <a:rPr lang="en-GB" dirty="0" smtClean="0">
                <a:latin typeface="Arial"/>
                <a:cs typeface="Arial"/>
              </a:rPr>
              <a:t> in blood and cerebrospinal fluids.</a:t>
            </a:r>
            <a:endParaRPr lang="en-GB" dirty="0">
              <a:latin typeface="Arial"/>
              <a:cs typeface="Arial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65300"/>
            <a:ext cx="9144000" cy="495300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323850" y="6488668"/>
            <a:ext cx="11124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 smtClean="0"/>
              <a:t>Source : EARS-net</a:t>
            </a:r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1912677932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 dirty="0">
                <a:solidFill>
                  <a:srgbClr val="000000"/>
                </a:solidFill>
                <a:latin typeface="Calibri" charset="0"/>
                <a:cs typeface="Calibri" charset="0"/>
              </a:rPr>
              <a:t>Context : antibiotic resistance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678" y="877491"/>
            <a:ext cx="7011072" cy="5980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19819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 dirty="0">
                <a:solidFill>
                  <a:srgbClr val="000000"/>
                </a:solidFill>
                <a:latin typeface="Calibri" charset="0"/>
                <a:cs typeface="Calibri" charset="0"/>
              </a:rPr>
              <a:t>Context : antibiotic resistance 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431800" y="965200"/>
            <a:ext cx="83185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dirty="0" smtClean="0">
                <a:latin typeface="Arial"/>
                <a:cs typeface="Arial"/>
              </a:rPr>
              <a:t>Deaths attributable to antimicrobial resistance (AMR) compared to other major causes of death.</a:t>
            </a:r>
          </a:p>
          <a:p>
            <a:endParaRPr lang="en-GB" dirty="0" smtClean="0">
              <a:latin typeface="Arial"/>
              <a:cs typeface="Arial"/>
            </a:endParaRPr>
          </a:p>
          <a:p>
            <a:r>
              <a:rPr lang="en-GB" dirty="0" smtClean="0">
                <a:latin typeface="Arial"/>
                <a:cs typeface="Arial"/>
              </a:rPr>
              <a:t>AMR will cause 10 million of death by 2050 !</a:t>
            </a:r>
            <a:endParaRPr lang="en-GB" dirty="0">
              <a:latin typeface="Arial"/>
              <a:cs typeface="Arial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0900" y="2391340"/>
            <a:ext cx="5115386" cy="4238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064758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Context : antibiotic resistance </a:t>
            </a:r>
          </a:p>
        </p:txBody>
      </p:sp>
      <p:sp>
        <p:nvSpPr>
          <p:cNvPr id="18434" name="Espace réservé du contenu 2"/>
          <p:cNvSpPr>
            <a:spLocks noGrp="1"/>
          </p:cNvSpPr>
          <p:nvPr>
            <p:ph sz="quarter" idx="1"/>
          </p:nvPr>
        </p:nvSpPr>
        <p:spPr>
          <a:xfrm>
            <a:off x="215900" y="1196975"/>
            <a:ext cx="9036050" cy="1655763"/>
          </a:xfrm>
        </p:spPr>
        <p:txBody>
          <a:bodyPr/>
          <a:lstStyle/>
          <a:p>
            <a:pPr marL="0" indent="0" eaLnBrk="1" hangingPunct="1">
              <a:lnSpc>
                <a:spcPts val="3500"/>
              </a:lnSpc>
              <a:buClrTx/>
              <a:buFont typeface="Wingdings 2" charset="0"/>
              <a:buNone/>
              <a:defRPr/>
            </a:pPr>
            <a:r>
              <a:rPr lang="fr-BE" sz="2000" dirty="0" smtClean="0">
                <a:latin typeface="Arial" charset="0"/>
                <a:cs typeface="Arial" charset="0"/>
              </a:rPr>
              <a:t>There is a paradox in this regard : </a:t>
            </a:r>
            <a:endParaRPr lang="fr-BE" sz="2000" dirty="0">
              <a:latin typeface="Arial" charset="0"/>
              <a:cs typeface="Arial" charset="0"/>
            </a:endParaRPr>
          </a:p>
          <a:p>
            <a:pPr eaLnBrk="1" hangingPunct="1">
              <a:lnSpc>
                <a:spcPts val="3500"/>
              </a:lnSpc>
              <a:buClrTx/>
              <a:buFont typeface="Wingdings" charset="0"/>
              <a:buChar char="Ø"/>
              <a:defRPr/>
            </a:pPr>
            <a:r>
              <a:rPr lang="fr-BE" sz="2000" dirty="0" smtClean="0">
                <a:latin typeface="Arial" charset="0"/>
                <a:cs typeface="Arial" charset="0"/>
              </a:rPr>
              <a:t>Increase </a:t>
            </a:r>
            <a:r>
              <a:rPr lang="fr-BE" sz="2000" dirty="0">
                <a:latin typeface="Arial" charset="0"/>
                <a:cs typeface="Arial" charset="0"/>
              </a:rPr>
              <a:t>of antibiotic resistant </a:t>
            </a:r>
            <a:r>
              <a:rPr lang="fr-BE" sz="2000" dirty="0" smtClean="0">
                <a:latin typeface="Arial" charset="0"/>
                <a:cs typeface="Arial" charset="0"/>
              </a:rPr>
              <a:t>strains in hospital intensive helthcare units.</a:t>
            </a:r>
          </a:p>
          <a:p>
            <a:pPr eaLnBrk="1" hangingPunct="1">
              <a:lnSpc>
                <a:spcPts val="3500"/>
              </a:lnSpc>
              <a:buClrTx/>
              <a:buFont typeface="Wingdings" charset="0"/>
              <a:buChar char="Ø"/>
              <a:defRPr/>
            </a:pPr>
            <a:r>
              <a:rPr lang="fr-BE" sz="2000" dirty="0" smtClean="0">
                <a:latin typeface="Arial" charset="0"/>
                <a:cs typeface="Arial" charset="0"/>
              </a:rPr>
              <a:t>Decrease of novel drug discovery</a:t>
            </a:r>
            <a:endParaRPr lang="fr-BE" sz="2000" dirty="0">
              <a:latin typeface="Arial" charset="0"/>
              <a:cs typeface="Arial" charset="0"/>
            </a:endParaRPr>
          </a:p>
        </p:txBody>
      </p:sp>
      <p:pic>
        <p:nvPicPr>
          <p:cNvPr id="19459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95" b="2235"/>
          <a:stretch>
            <a:fillRect/>
          </a:stretch>
        </p:blipFill>
        <p:spPr bwMode="auto">
          <a:xfrm>
            <a:off x="647700" y="2716213"/>
            <a:ext cx="7740650" cy="402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5201012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Context : antibiotic resistance </a:t>
            </a:r>
          </a:p>
        </p:txBody>
      </p:sp>
      <p:sp>
        <p:nvSpPr>
          <p:cNvPr id="18434" name="Espace réservé du contenu 2"/>
          <p:cNvSpPr>
            <a:spLocks noGrp="1"/>
          </p:cNvSpPr>
          <p:nvPr>
            <p:ph sz="quarter" idx="1"/>
          </p:nvPr>
        </p:nvSpPr>
        <p:spPr>
          <a:xfrm>
            <a:off x="215900" y="1196975"/>
            <a:ext cx="9036050" cy="1655763"/>
          </a:xfrm>
        </p:spPr>
        <p:txBody>
          <a:bodyPr/>
          <a:lstStyle/>
          <a:p>
            <a:pPr marL="0" indent="0" eaLnBrk="1" hangingPunct="1">
              <a:lnSpc>
                <a:spcPts val="3500"/>
              </a:lnSpc>
              <a:buClrTx/>
              <a:buFont typeface="Wingdings 2" charset="0"/>
              <a:buNone/>
              <a:defRPr/>
            </a:pPr>
            <a:r>
              <a:rPr lang="fr-BE" sz="2000" dirty="0" smtClean="0">
                <a:latin typeface="Arial" charset="0"/>
                <a:cs typeface="Arial" charset="0"/>
              </a:rPr>
              <a:t>There is a paradox in this regards : </a:t>
            </a:r>
            <a:endParaRPr lang="fr-BE" sz="2000" dirty="0">
              <a:latin typeface="Arial" charset="0"/>
              <a:cs typeface="Arial" charset="0"/>
            </a:endParaRPr>
          </a:p>
          <a:p>
            <a:pPr eaLnBrk="1" hangingPunct="1">
              <a:lnSpc>
                <a:spcPts val="3500"/>
              </a:lnSpc>
              <a:buClrTx/>
              <a:buFont typeface="Wingdings" charset="0"/>
              <a:buChar char="Ø"/>
              <a:defRPr/>
            </a:pPr>
            <a:r>
              <a:rPr lang="fr-BE" sz="2000" dirty="0" smtClean="0">
                <a:latin typeface="Arial" charset="0"/>
                <a:cs typeface="Arial" charset="0"/>
              </a:rPr>
              <a:t>Increase </a:t>
            </a:r>
            <a:r>
              <a:rPr lang="fr-BE" sz="2000" dirty="0">
                <a:latin typeface="Arial" charset="0"/>
                <a:cs typeface="Arial" charset="0"/>
              </a:rPr>
              <a:t>of antibiotic resistant </a:t>
            </a:r>
            <a:r>
              <a:rPr lang="fr-BE" sz="2000" dirty="0" smtClean="0">
                <a:latin typeface="Arial" charset="0"/>
                <a:cs typeface="Arial" charset="0"/>
              </a:rPr>
              <a:t>strains in hospital intensive helthcare units.</a:t>
            </a:r>
          </a:p>
          <a:p>
            <a:pPr eaLnBrk="1" hangingPunct="1">
              <a:lnSpc>
                <a:spcPts val="3500"/>
              </a:lnSpc>
              <a:buClrTx/>
              <a:buFont typeface="Wingdings" charset="0"/>
              <a:buChar char="Ø"/>
              <a:defRPr/>
            </a:pPr>
            <a:r>
              <a:rPr lang="fr-BE" sz="2000" dirty="0" smtClean="0">
                <a:latin typeface="Arial" charset="0"/>
                <a:cs typeface="Arial" charset="0"/>
              </a:rPr>
              <a:t>Decrease of novel drug discovery</a:t>
            </a:r>
            <a:endParaRPr lang="fr-BE" sz="2000" dirty="0">
              <a:latin typeface="Arial" charset="0"/>
              <a:cs typeface="Arial" charset="0"/>
            </a:endParaRPr>
          </a:p>
        </p:txBody>
      </p:sp>
      <p:pic>
        <p:nvPicPr>
          <p:cNvPr id="20483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95" b="2235"/>
          <a:stretch>
            <a:fillRect/>
          </a:stretch>
        </p:blipFill>
        <p:spPr bwMode="auto">
          <a:xfrm>
            <a:off x="647700" y="2716213"/>
            <a:ext cx="7740650" cy="402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ZoneTexte 2"/>
          <p:cNvSpPr txBox="1">
            <a:spLocks noChangeArrowheads="1"/>
          </p:cNvSpPr>
          <p:nvPr/>
        </p:nvSpPr>
        <p:spPr bwMode="auto">
          <a:xfrm>
            <a:off x="2195513" y="2276475"/>
            <a:ext cx="4537075" cy="1816100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800"/>
              <a:t>Need to discover alternative drugs from alternative producers to solve this problem </a:t>
            </a:r>
            <a:r>
              <a:rPr lang="fr-FR" sz="280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598715433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557338"/>
            <a:ext cx="7188200" cy="513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6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 dirty="0">
                <a:solidFill>
                  <a:srgbClr val="000000"/>
                </a:solidFill>
                <a:latin typeface="Calibri" charset="0"/>
                <a:cs typeface="Calibri" charset="0"/>
              </a:rPr>
              <a:t>A</a:t>
            </a:r>
            <a:r>
              <a:rPr lang="fr-FR" sz="2800" b="1" dirty="0">
                <a:solidFill>
                  <a:srgbClr val="000000"/>
                </a:solidFill>
                <a:latin typeface="Calibri" charset="0"/>
                <a:cs typeface="Calibri" charset="0"/>
              </a:rPr>
              <a:t>l</a:t>
            </a:r>
            <a:r>
              <a:rPr lang="en-GB" sz="2800" b="1" dirty="0" err="1">
                <a:solidFill>
                  <a:srgbClr val="000000"/>
                </a:solidFill>
                <a:latin typeface="Calibri" charset="0"/>
                <a:cs typeface="Calibri" charset="0"/>
              </a:rPr>
              <a:t>ternative</a:t>
            </a:r>
            <a:r>
              <a:rPr lang="en-GB" sz="2800" b="1" dirty="0">
                <a:solidFill>
                  <a:srgbClr val="000000"/>
                </a:solidFill>
                <a:latin typeface="Calibri" charset="0"/>
                <a:cs typeface="Calibri" charset="0"/>
              </a:rPr>
              <a:t> antibiotic producer microorganisms</a:t>
            </a:r>
          </a:p>
        </p:txBody>
      </p:sp>
      <p:sp>
        <p:nvSpPr>
          <p:cNvPr id="21507" name="ZoneTexte 2"/>
          <p:cNvSpPr txBox="1">
            <a:spLocks noChangeArrowheads="1"/>
          </p:cNvSpPr>
          <p:nvPr/>
        </p:nvSpPr>
        <p:spPr bwMode="auto">
          <a:xfrm>
            <a:off x="2195513" y="3573463"/>
            <a:ext cx="4537075" cy="954087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nl-BE" sz="2800" i="1"/>
              <a:t>Bacillus</a:t>
            </a:r>
            <a:r>
              <a:rPr lang="nl-BE" sz="2800"/>
              <a:t> as a source of peptidic antibiotics</a:t>
            </a:r>
            <a:endParaRPr lang="fr-FR" sz="2800"/>
          </a:p>
        </p:txBody>
      </p:sp>
    </p:spTree>
    <p:extLst>
      <p:ext uri="{BB962C8B-B14F-4D97-AF65-F5344CB8AC3E}">
        <p14:creationId xmlns:p14="http://schemas.microsoft.com/office/powerpoint/2010/main" val="2854759912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557338"/>
            <a:ext cx="7188200" cy="513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0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nl-BE" sz="2800" b="1">
                <a:solidFill>
                  <a:srgbClr val="000000"/>
                </a:solidFill>
                <a:latin typeface="Calibri" charset="0"/>
                <a:cs typeface="Calibri" charset="0"/>
              </a:rPr>
              <a:t>Why </a:t>
            </a:r>
            <a:r>
              <a:rPr lang="nl-BE" sz="2800" b="1" i="1">
                <a:solidFill>
                  <a:srgbClr val="000000"/>
                </a:solidFill>
                <a:latin typeface="Calibri" charset="0"/>
                <a:cs typeface="Calibri" charset="0"/>
              </a:rPr>
              <a:t>Bacillus</a:t>
            </a:r>
            <a:r>
              <a:rPr lang="nl-BE" sz="2800" b="1">
                <a:solidFill>
                  <a:srgbClr val="000000"/>
                </a:solidFill>
                <a:latin typeface="Calibri" charset="0"/>
                <a:cs typeface="Calibri" charset="0"/>
              </a:rPr>
              <a:t> ?</a:t>
            </a:r>
            <a:endParaRPr lang="en-GB" sz="2800" b="1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22531" name="ZoneTexte 2"/>
          <p:cNvSpPr txBox="1">
            <a:spLocks noChangeArrowheads="1"/>
          </p:cNvSpPr>
          <p:nvPr/>
        </p:nvSpPr>
        <p:spPr bwMode="auto">
          <a:xfrm>
            <a:off x="1547813" y="2852738"/>
            <a:ext cx="5976937" cy="1631216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Tx/>
              <a:buChar char="-"/>
            </a:pPr>
            <a:r>
              <a:rPr lang="en-GB" sz="2000" dirty="0" smtClean="0"/>
              <a:t>Soil bacteria and gut commensal</a:t>
            </a:r>
          </a:p>
          <a:p>
            <a:pPr marL="0" indent="0" eaLnBrk="1" hangingPunct="1"/>
            <a:endParaRPr lang="en-GB" sz="2000" dirty="0" smtClean="0"/>
          </a:p>
          <a:p>
            <a:pPr eaLnBrk="1" hangingPunct="1">
              <a:buFontTx/>
              <a:buChar char="-"/>
            </a:pPr>
            <a:r>
              <a:rPr lang="en-GB" sz="2000" dirty="0" smtClean="0"/>
              <a:t>Used as model organism for research</a:t>
            </a:r>
          </a:p>
          <a:p>
            <a:pPr eaLnBrk="1" hangingPunct="1">
              <a:buFontTx/>
              <a:buChar char="-"/>
            </a:pPr>
            <a:endParaRPr lang="en-GB" sz="2000" dirty="0" smtClean="0"/>
          </a:p>
          <a:p>
            <a:pPr eaLnBrk="1" hangingPunct="1">
              <a:buFontTx/>
              <a:buChar char="-"/>
            </a:pPr>
            <a:r>
              <a:rPr lang="en-GB" sz="2000" dirty="0" smtClean="0"/>
              <a:t>Used in biotech industry for protein production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530043374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791" y="774700"/>
            <a:ext cx="6082080" cy="598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530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nl-BE" sz="2800" b="1" dirty="0">
                <a:solidFill>
                  <a:srgbClr val="000000"/>
                </a:solidFill>
                <a:latin typeface="Calibri" charset="0"/>
                <a:cs typeface="Calibri" charset="0"/>
              </a:rPr>
              <a:t>Why </a:t>
            </a:r>
            <a:r>
              <a:rPr lang="nl-BE" sz="2800" b="1" i="1" dirty="0">
                <a:solidFill>
                  <a:srgbClr val="000000"/>
                </a:solidFill>
                <a:latin typeface="Calibri" charset="0"/>
                <a:cs typeface="Calibri" charset="0"/>
              </a:rPr>
              <a:t>Bacillus</a:t>
            </a:r>
            <a:r>
              <a:rPr lang="nl-BE" sz="2800" b="1" dirty="0">
                <a:solidFill>
                  <a:srgbClr val="000000"/>
                </a:solidFill>
                <a:latin typeface="Calibri" charset="0"/>
                <a:cs typeface="Calibri" charset="0"/>
              </a:rPr>
              <a:t> ?</a:t>
            </a:r>
            <a:endParaRPr lang="en-GB" sz="2800" b="1" dirty="0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22531" name="ZoneTexte 2"/>
          <p:cNvSpPr txBox="1">
            <a:spLocks noChangeArrowheads="1"/>
          </p:cNvSpPr>
          <p:nvPr/>
        </p:nvSpPr>
        <p:spPr bwMode="auto">
          <a:xfrm>
            <a:off x="2754313" y="3221038"/>
            <a:ext cx="3633787" cy="1015663"/>
          </a:xfrm>
          <a:prstGeom prst="rect">
            <a:avLst/>
          </a:prstGeom>
          <a:solidFill>
            <a:schemeClr val="bg1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/>
            <a:r>
              <a:rPr lang="nl-BE" sz="2000" dirty="0" smtClean="0"/>
              <a:t>More than 10 % of its genome is devoted to the synthesis of bioactive compounds</a:t>
            </a:r>
          </a:p>
        </p:txBody>
      </p:sp>
    </p:spTree>
    <p:extLst>
      <p:ext uri="{BB962C8B-B14F-4D97-AF65-F5344CB8AC3E}">
        <p14:creationId xmlns:p14="http://schemas.microsoft.com/office/powerpoint/2010/main" val="187410103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557338"/>
            <a:ext cx="7188200" cy="513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4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Synthesis of peptidic antibiotics in </a:t>
            </a:r>
            <a:r>
              <a:rPr lang="en-GB" sz="2800" b="1" i="1">
                <a:solidFill>
                  <a:srgbClr val="000000"/>
                </a:solidFill>
                <a:latin typeface="Calibri" charset="0"/>
                <a:cs typeface="Calibri" charset="0"/>
              </a:rPr>
              <a:t>Bacillus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547813" y="2852738"/>
            <a:ext cx="5976937" cy="1631216"/>
          </a:xfrm>
          <a:prstGeom prst="rect">
            <a:avLst/>
          </a:prstGeom>
          <a:solidFill>
            <a:schemeClr val="bg1"/>
          </a:solidFill>
          <a:ln w="28575" cmpd="sng">
            <a:solidFill>
              <a:srgbClr val="0000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2000" dirty="0" smtClean="0"/>
              <a:t>- </a:t>
            </a:r>
            <a:r>
              <a:rPr lang="en-GB" sz="2000" dirty="0" err="1" smtClean="0"/>
              <a:t>Lantibiotic</a:t>
            </a:r>
            <a:r>
              <a:rPr lang="en-GB" sz="2000" dirty="0" smtClean="0"/>
              <a:t>, ribosomal modified peptides</a:t>
            </a:r>
          </a:p>
          <a:p>
            <a:pPr marL="342900" indent="-342900">
              <a:buFontTx/>
              <a:buChar char="-"/>
              <a:defRPr/>
            </a:pPr>
            <a:endParaRPr lang="en-GB" sz="2000" dirty="0" smtClean="0"/>
          </a:p>
          <a:p>
            <a:pPr>
              <a:defRPr/>
            </a:pPr>
            <a:r>
              <a:rPr lang="en-GB" sz="2000" dirty="0" smtClean="0"/>
              <a:t>- </a:t>
            </a:r>
            <a:r>
              <a:rPr lang="en-GB" sz="2000" dirty="0" err="1" smtClean="0"/>
              <a:t>Bacteriocin</a:t>
            </a:r>
            <a:r>
              <a:rPr lang="en-GB" sz="2000" dirty="0" smtClean="0"/>
              <a:t>, ribosomal unmodified peptides</a:t>
            </a:r>
          </a:p>
          <a:p>
            <a:pPr marL="457200" indent="-457200">
              <a:buFontTx/>
              <a:buChar char="-"/>
              <a:defRPr/>
            </a:pPr>
            <a:endParaRPr lang="en-GB" sz="2000" dirty="0" smtClean="0"/>
          </a:p>
          <a:p>
            <a:pPr>
              <a:defRPr/>
            </a:pPr>
            <a:r>
              <a:rPr lang="en-GB" sz="2000" dirty="0" smtClean="0"/>
              <a:t>- </a:t>
            </a:r>
            <a:r>
              <a:rPr lang="en-GB" sz="2000" dirty="0" err="1" smtClean="0"/>
              <a:t>Lipopeptide</a:t>
            </a:r>
            <a:r>
              <a:rPr lang="en-GB" sz="2000" dirty="0" smtClean="0"/>
              <a:t> as NRPS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326922467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557338"/>
            <a:ext cx="7188200" cy="513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4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Synthesis of peptidic antibiotics in </a:t>
            </a:r>
            <a:r>
              <a:rPr lang="en-GB" sz="2800" b="1" i="1">
                <a:solidFill>
                  <a:srgbClr val="000000"/>
                </a:solidFill>
                <a:latin typeface="Calibri" charset="0"/>
                <a:cs typeface="Calibri" charset="0"/>
              </a:rPr>
              <a:t>Bacillus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547813" y="2852738"/>
            <a:ext cx="5976937" cy="1631216"/>
          </a:xfrm>
          <a:prstGeom prst="rect">
            <a:avLst/>
          </a:prstGeom>
          <a:solidFill>
            <a:schemeClr val="bg1"/>
          </a:solidFill>
          <a:ln w="28575" cmpd="sng">
            <a:solidFill>
              <a:srgbClr val="0000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2000" b="1" dirty="0" smtClean="0">
                <a:solidFill>
                  <a:srgbClr val="FF0000"/>
                </a:solidFill>
              </a:rPr>
              <a:t>- </a:t>
            </a:r>
            <a:r>
              <a:rPr lang="en-GB" sz="2000" b="1" dirty="0" err="1" smtClean="0">
                <a:solidFill>
                  <a:srgbClr val="FF0000"/>
                </a:solidFill>
              </a:rPr>
              <a:t>Lantibiotic</a:t>
            </a:r>
            <a:r>
              <a:rPr lang="en-GB" sz="2000" b="1" dirty="0" smtClean="0">
                <a:solidFill>
                  <a:srgbClr val="FF0000"/>
                </a:solidFill>
              </a:rPr>
              <a:t>, ribosomal modified peptides</a:t>
            </a:r>
          </a:p>
          <a:p>
            <a:pPr marL="342900" indent="-342900">
              <a:buFontTx/>
              <a:buChar char="-"/>
              <a:defRPr/>
            </a:pPr>
            <a:endParaRPr lang="en-GB" sz="2000" dirty="0" smtClean="0"/>
          </a:p>
          <a:p>
            <a:pPr>
              <a:defRPr/>
            </a:pPr>
            <a:r>
              <a:rPr lang="en-GB" sz="2000" dirty="0" smtClean="0"/>
              <a:t>- </a:t>
            </a:r>
            <a:r>
              <a:rPr lang="en-GB" sz="2000" dirty="0" err="1" smtClean="0"/>
              <a:t>Bacteriocin</a:t>
            </a:r>
            <a:r>
              <a:rPr lang="en-GB" sz="2000" dirty="0" smtClean="0"/>
              <a:t>, ribosomal unmodified peptides</a:t>
            </a:r>
          </a:p>
          <a:p>
            <a:pPr marL="457200" indent="-457200">
              <a:buFontTx/>
              <a:buChar char="-"/>
              <a:defRPr/>
            </a:pPr>
            <a:endParaRPr lang="en-GB" sz="2000" dirty="0" smtClean="0"/>
          </a:p>
          <a:p>
            <a:pPr>
              <a:defRPr/>
            </a:pPr>
            <a:r>
              <a:rPr lang="en-GB" sz="2000" dirty="0" smtClean="0"/>
              <a:t>- </a:t>
            </a:r>
            <a:r>
              <a:rPr lang="en-GB" sz="2000" dirty="0" err="1" smtClean="0"/>
              <a:t>Lipopeptide</a:t>
            </a:r>
            <a:r>
              <a:rPr lang="en-GB" sz="2000" dirty="0" smtClean="0"/>
              <a:t> as NRPS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036585394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What are lantibiotics ?</a:t>
            </a:r>
          </a:p>
        </p:txBody>
      </p:sp>
      <p:sp>
        <p:nvSpPr>
          <p:cNvPr id="25602" name="Espace réservé du contenu 2"/>
          <p:cNvSpPr>
            <a:spLocks noGrp="1"/>
          </p:cNvSpPr>
          <p:nvPr>
            <p:ph sz="quarter" idx="1"/>
          </p:nvPr>
        </p:nvSpPr>
        <p:spPr>
          <a:xfrm>
            <a:off x="84138" y="1773238"/>
            <a:ext cx="9036050" cy="1655762"/>
          </a:xfrm>
        </p:spPr>
        <p:txBody>
          <a:bodyPr/>
          <a:lstStyle/>
          <a:p>
            <a:pPr eaLnBrk="1" hangingPunct="1">
              <a:lnSpc>
                <a:spcPts val="3500"/>
              </a:lnSpc>
              <a:buClrTx/>
              <a:buFont typeface="Wingdings" charset="0"/>
              <a:buChar char="Ø"/>
            </a:pPr>
            <a:r>
              <a:rPr lang="fr-BE" sz="1800">
                <a:latin typeface="Arial" charset="0"/>
                <a:cs typeface="Arial" charset="0"/>
              </a:rPr>
              <a:t>Lanthionine containing peptides with antimicrobial activity</a:t>
            </a:r>
          </a:p>
          <a:p>
            <a:pPr eaLnBrk="1" hangingPunct="1">
              <a:lnSpc>
                <a:spcPts val="3500"/>
              </a:lnSpc>
              <a:buClrTx/>
              <a:buFont typeface="Wingdings" charset="0"/>
              <a:buChar char="Ø"/>
            </a:pPr>
            <a:r>
              <a:rPr lang="fr-BE" sz="1800">
                <a:latin typeface="Arial" charset="0"/>
                <a:cs typeface="Arial" charset="0"/>
              </a:rPr>
              <a:t>Undergo post-translational modifications</a:t>
            </a:r>
            <a:r>
              <a:rPr lang="fr-BE" sz="1300">
                <a:latin typeface="Arial" charset="0"/>
                <a:cs typeface="Arial" charset="0"/>
              </a:rPr>
              <a:t>  </a:t>
            </a:r>
            <a:r>
              <a:rPr lang="fr-BE" sz="1800">
                <a:latin typeface="Arial" charset="0"/>
                <a:cs typeface="Arial" charset="0"/>
              </a:rPr>
              <a:t>:</a:t>
            </a:r>
          </a:p>
        </p:txBody>
      </p:sp>
      <p:sp>
        <p:nvSpPr>
          <p:cNvPr id="25603" name="Espace réservé du contenu 2"/>
          <p:cNvSpPr txBox="1">
            <a:spLocks/>
          </p:cNvSpPr>
          <p:nvPr/>
        </p:nvSpPr>
        <p:spPr bwMode="auto">
          <a:xfrm>
            <a:off x="576263" y="2708275"/>
            <a:ext cx="62992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ts val="2500"/>
              </a:lnSpc>
              <a:spcBef>
                <a:spcPct val="20000"/>
              </a:spcBef>
              <a:buSzPct val="85000"/>
              <a:buFont typeface="Wingdings" charset="0"/>
              <a:buChar char="Ø"/>
            </a:pPr>
            <a:r>
              <a:rPr lang="fr-BE" sz="1800">
                <a:cs typeface="Arial" charset="0"/>
              </a:rPr>
              <a:t>Dehydration of Ser and Thr to form Dha and Dhb.</a:t>
            </a:r>
          </a:p>
        </p:txBody>
      </p:sp>
      <p:grpSp>
        <p:nvGrpSpPr>
          <p:cNvPr id="25604" name="Grouper 1"/>
          <p:cNvGrpSpPr>
            <a:grpSpLocks/>
          </p:cNvGrpSpPr>
          <p:nvPr/>
        </p:nvGrpSpPr>
        <p:grpSpPr bwMode="auto">
          <a:xfrm>
            <a:off x="3386138" y="1557338"/>
            <a:ext cx="5722937" cy="4967287"/>
            <a:chOff x="3386138" y="1557338"/>
            <a:chExt cx="5722937" cy="4967287"/>
          </a:xfrm>
        </p:grpSpPr>
        <p:pic>
          <p:nvPicPr>
            <p:cNvPr id="25605" name="Image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6688" y="1557338"/>
              <a:ext cx="2387600" cy="1700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06" name="Rectangle 25"/>
            <p:cNvSpPr>
              <a:spLocks noChangeArrowheads="1"/>
            </p:cNvSpPr>
            <p:nvPr/>
          </p:nvSpPr>
          <p:spPr bwMode="auto">
            <a:xfrm>
              <a:off x="3386138" y="6310313"/>
              <a:ext cx="5722937" cy="214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nl-NL" sz="800"/>
                <a:t>		                       Knerr &amp; van der Donck (2012) </a:t>
              </a:r>
              <a:r>
                <a:rPr lang="en-US" sz="800" i="1"/>
                <a:t>Annu. Rev. Biochem. </a:t>
              </a:r>
              <a:r>
                <a:rPr lang="en-US" sz="800" b="1"/>
                <a:t>81</a:t>
              </a:r>
              <a:r>
                <a:rPr lang="en-US" sz="800"/>
                <a:t>, 479-505.</a:t>
              </a:r>
              <a:endParaRPr lang="fr-FR" sz="800"/>
            </a:p>
          </p:txBody>
        </p:sp>
      </p:grpSp>
    </p:spTree>
    <p:extLst>
      <p:ext uri="{BB962C8B-B14F-4D97-AF65-F5344CB8AC3E}">
        <p14:creationId xmlns:p14="http://schemas.microsoft.com/office/powerpoint/2010/main" val="1988230700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What are lantibiotics ?</a:t>
            </a:r>
          </a:p>
        </p:txBody>
      </p:sp>
      <p:sp>
        <p:nvSpPr>
          <p:cNvPr id="27650" name="Espace réservé du contenu 2"/>
          <p:cNvSpPr>
            <a:spLocks noGrp="1"/>
          </p:cNvSpPr>
          <p:nvPr>
            <p:ph sz="quarter" idx="1"/>
          </p:nvPr>
        </p:nvSpPr>
        <p:spPr>
          <a:xfrm>
            <a:off x="84138" y="1773238"/>
            <a:ext cx="9036050" cy="1655762"/>
          </a:xfrm>
        </p:spPr>
        <p:txBody>
          <a:bodyPr/>
          <a:lstStyle/>
          <a:p>
            <a:pPr eaLnBrk="1" hangingPunct="1">
              <a:lnSpc>
                <a:spcPts val="3500"/>
              </a:lnSpc>
              <a:buClrTx/>
              <a:buFont typeface="Wingdings" charset="0"/>
              <a:buChar char="Ø"/>
            </a:pPr>
            <a:r>
              <a:rPr lang="fr-BE" sz="1800">
                <a:latin typeface="Arial" charset="0"/>
                <a:cs typeface="Arial" charset="0"/>
              </a:rPr>
              <a:t>Lanthionine containing peptides with antimicrobial activity</a:t>
            </a:r>
          </a:p>
          <a:p>
            <a:pPr eaLnBrk="1" hangingPunct="1">
              <a:lnSpc>
                <a:spcPts val="3500"/>
              </a:lnSpc>
              <a:buClrTx/>
              <a:buFont typeface="Wingdings" charset="0"/>
              <a:buChar char="Ø"/>
            </a:pPr>
            <a:r>
              <a:rPr lang="fr-BE" sz="1800">
                <a:latin typeface="Arial" charset="0"/>
                <a:cs typeface="Arial" charset="0"/>
              </a:rPr>
              <a:t>Undergo post-translational modifications</a:t>
            </a:r>
            <a:r>
              <a:rPr lang="fr-BE" sz="1300">
                <a:latin typeface="Arial" charset="0"/>
                <a:cs typeface="Arial" charset="0"/>
              </a:rPr>
              <a:t>  </a:t>
            </a:r>
            <a:r>
              <a:rPr lang="fr-BE" sz="1800">
                <a:latin typeface="Arial" charset="0"/>
                <a:cs typeface="Arial" charset="0"/>
              </a:rPr>
              <a:t>:</a:t>
            </a:r>
          </a:p>
        </p:txBody>
      </p:sp>
      <p:pic>
        <p:nvPicPr>
          <p:cNvPr id="27651" name="Imag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1557338"/>
            <a:ext cx="2387600" cy="170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Espace réservé du contenu 2"/>
          <p:cNvSpPr txBox="1">
            <a:spLocks/>
          </p:cNvSpPr>
          <p:nvPr/>
        </p:nvSpPr>
        <p:spPr bwMode="auto">
          <a:xfrm>
            <a:off x="576263" y="2708275"/>
            <a:ext cx="62992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charset="0"/>
              <a:buChar char=""/>
              <a:defRPr sz="27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547688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0"/>
              <a:buChar char=""/>
              <a:defRPr sz="2200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2pPr>
            <a:lvl3pPr marL="8223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ADAE"/>
              </a:buClr>
              <a:buSzPct val="75000"/>
              <a:buFont typeface="Wingdings 2" charset="0"/>
              <a:buChar char="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09696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C7B70"/>
              </a:buClr>
              <a:buSzPct val="70000"/>
              <a:buFont typeface="Wingdings" charset="0"/>
              <a:buChar char=""/>
              <a:defRPr sz="2000" kern="1200">
                <a:solidFill>
                  <a:schemeClr val="tx2"/>
                </a:solidFill>
                <a:latin typeface="+mn-lt"/>
                <a:ea typeface="ＭＳ Ｐゴシック" charset="0"/>
                <a:cs typeface="+mn-cs"/>
              </a:defRPr>
            </a:lvl4pPr>
            <a:lvl5pPr marL="1371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ts val="2560"/>
              </a:lnSpc>
              <a:buClrTx/>
              <a:buFont typeface="Wingdings" charset="2"/>
              <a:buChar char="Ø"/>
              <a:defRPr/>
            </a:pPr>
            <a:r>
              <a:rPr lang="fr-BE" sz="1800" dirty="0" smtClean="0">
                <a:latin typeface="Arial" charset="0"/>
                <a:cs typeface="Arial" charset="0"/>
              </a:rPr>
              <a:t>Dehydration of Ser and Thr to form Dha and Dhb</a:t>
            </a:r>
          </a:p>
          <a:p>
            <a:pPr eaLnBrk="1" hangingPunct="1">
              <a:lnSpc>
                <a:spcPts val="2560"/>
              </a:lnSpc>
              <a:defRPr/>
            </a:pPr>
            <a:endParaRPr lang="fr-BE" sz="1800" dirty="0" smtClean="0">
              <a:latin typeface="Arial" charset="0"/>
              <a:cs typeface="Arial" charset="0"/>
            </a:endParaRPr>
          </a:p>
          <a:p>
            <a:pPr eaLnBrk="1" hangingPunct="1">
              <a:lnSpc>
                <a:spcPts val="2560"/>
              </a:lnSpc>
              <a:buClrTx/>
              <a:buFont typeface="Wingdings" charset="2"/>
              <a:buChar char="Ø"/>
              <a:defRPr/>
            </a:pPr>
            <a:r>
              <a:rPr lang="fr-BE" sz="1800" dirty="0" smtClean="0">
                <a:latin typeface="Arial" charset="0"/>
                <a:cs typeface="Arial" charset="0"/>
              </a:rPr>
              <a:t>Further Michael-type addition onto Cys residue lead to</a:t>
            </a:r>
          </a:p>
          <a:p>
            <a:pPr marL="0" indent="0" eaLnBrk="1" hangingPunct="1">
              <a:lnSpc>
                <a:spcPts val="2560"/>
              </a:lnSpc>
              <a:buFont typeface="Wingdings 2" charset="0"/>
              <a:buNone/>
              <a:defRPr/>
            </a:pPr>
            <a:r>
              <a:rPr lang="fr-FR" sz="1800" dirty="0">
                <a:latin typeface="Arial" charset="0"/>
                <a:cs typeface="Arial" charset="0"/>
              </a:rPr>
              <a:t> </a:t>
            </a:r>
            <a:r>
              <a:rPr lang="fr-FR" sz="1800" dirty="0" smtClean="0">
                <a:latin typeface="Arial" charset="0"/>
                <a:cs typeface="Arial" charset="0"/>
              </a:rPr>
              <a:t>   </a:t>
            </a:r>
            <a:r>
              <a:rPr lang="fr-FR" sz="1800" dirty="0" err="1">
                <a:latin typeface="Arial" charset="0"/>
                <a:cs typeface="Arial" charset="0"/>
              </a:rPr>
              <a:t>t</a:t>
            </a:r>
            <a:r>
              <a:rPr lang="fr-FR" sz="1800" dirty="0" err="1" smtClean="0">
                <a:latin typeface="Arial" charset="0"/>
                <a:cs typeface="Arial" charset="0"/>
              </a:rPr>
              <a:t>hioether</a:t>
            </a:r>
            <a:r>
              <a:rPr lang="fr-FR" sz="1800" dirty="0" smtClean="0">
                <a:latin typeface="Arial" charset="0"/>
                <a:cs typeface="Arial" charset="0"/>
              </a:rPr>
              <a:t> bridge formation of Lan and </a:t>
            </a:r>
            <a:r>
              <a:rPr lang="fr-FR" sz="1800" dirty="0" err="1" smtClean="0">
                <a:latin typeface="Arial" charset="0"/>
                <a:cs typeface="Arial" charset="0"/>
              </a:rPr>
              <a:t>MeLan</a:t>
            </a:r>
            <a:r>
              <a:rPr lang="fr-FR" sz="1800" dirty="0" smtClean="0">
                <a:latin typeface="Arial" charset="0"/>
                <a:cs typeface="Arial" charset="0"/>
              </a:rPr>
              <a:t>.</a:t>
            </a:r>
            <a:endParaRPr lang="fr-BE" sz="1800" dirty="0" smtClean="0">
              <a:latin typeface="Arial" charset="0"/>
              <a:cs typeface="Arial" charset="0"/>
            </a:endParaRPr>
          </a:p>
        </p:txBody>
      </p:sp>
      <p:pic>
        <p:nvPicPr>
          <p:cNvPr id="27653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384675"/>
            <a:ext cx="3167063" cy="199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4" name="Rectangle 25"/>
          <p:cNvSpPr>
            <a:spLocks noChangeArrowheads="1"/>
          </p:cNvSpPr>
          <p:nvPr/>
        </p:nvSpPr>
        <p:spPr bwMode="auto">
          <a:xfrm>
            <a:off x="3386138" y="6308725"/>
            <a:ext cx="5722937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nl-NL" sz="800"/>
              <a:t>		                       Knerr &amp; van der Donck (2012) </a:t>
            </a:r>
            <a:r>
              <a:rPr lang="en-US" sz="800" i="1"/>
              <a:t>Annu. Rev. Biochem. </a:t>
            </a:r>
            <a:r>
              <a:rPr lang="en-US" sz="800" b="1"/>
              <a:t>81</a:t>
            </a:r>
            <a:r>
              <a:rPr lang="en-US" sz="800"/>
              <a:t>, 479-505.</a:t>
            </a:r>
            <a:endParaRPr lang="fr-FR" sz="800"/>
          </a:p>
        </p:txBody>
      </p:sp>
    </p:spTree>
    <p:extLst>
      <p:ext uri="{BB962C8B-B14F-4D97-AF65-F5344CB8AC3E}">
        <p14:creationId xmlns:p14="http://schemas.microsoft.com/office/powerpoint/2010/main" val="3752370669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What are lantibiotics ?</a:t>
            </a:r>
          </a:p>
        </p:txBody>
      </p:sp>
      <p:grpSp>
        <p:nvGrpSpPr>
          <p:cNvPr id="29698" name="Grouper 1"/>
          <p:cNvGrpSpPr>
            <a:grpSpLocks/>
          </p:cNvGrpSpPr>
          <p:nvPr/>
        </p:nvGrpSpPr>
        <p:grpSpPr bwMode="auto">
          <a:xfrm>
            <a:off x="576263" y="1844675"/>
            <a:ext cx="8532812" cy="4679950"/>
            <a:chOff x="576263" y="1844675"/>
            <a:chExt cx="8532812" cy="4679950"/>
          </a:xfrm>
        </p:grpSpPr>
        <p:grpSp>
          <p:nvGrpSpPr>
            <p:cNvPr id="29699" name="Grouper 1"/>
            <p:cNvGrpSpPr>
              <a:grpSpLocks/>
            </p:cNvGrpSpPr>
            <p:nvPr/>
          </p:nvGrpSpPr>
          <p:grpSpPr bwMode="auto">
            <a:xfrm>
              <a:off x="576263" y="1844675"/>
              <a:ext cx="8027987" cy="3097213"/>
              <a:chOff x="576263" y="1844675"/>
              <a:chExt cx="8027987" cy="3097213"/>
            </a:xfrm>
          </p:grpSpPr>
          <p:sp>
            <p:nvSpPr>
              <p:cNvPr id="29701" name="Espace réservé du contenu 2"/>
              <p:cNvSpPr txBox="1">
                <a:spLocks/>
              </p:cNvSpPr>
              <p:nvPr/>
            </p:nvSpPr>
            <p:spPr bwMode="auto">
              <a:xfrm>
                <a:off x="576263" y="1844675"/>
                <a:ext cx="8027987" cy="6477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FAA26D3D-D897-4be2-8F04-BA451C77F1D7}">
                  <ma14:placeholderFlag xmlns:ma14="http://schemas.microsoft.com/office/mac/drawingml/2011/main" val="1"/>
                </a:ext>
              </a:extLst>
            </p:spPr>
            <p:txBody>
              <a:bodyPr/>
              <a:lstStyle>
                <a:lvl1pPr marL="2857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lnSpc>
                    <a:spcPts val="2563"/>
                  </a:lnSpc>
                  <a:spcBef>
                    <a:spcPct val="20000"/>
                  </a:spcBef>
                  <a:buSzPct val="85000"/>
                  <a:buFont typeface="Wingdings" charset="0"/>
                  <a:buChar char="Ø"/>
                </a:pPr>
                <a:r>
                  <a:rPr lang="nl-BE" sz="1800">
                    <a:cs typeface="Arial" charset="0"/>
                  </a:rPr>
                  <a:t>Nisin is the model molecule used worldwide as food preservative.</a:t>
                </a:r>
                <a:endParaRPr lang="fr-BE" sz="1800">
                  <a:cs typeface="Arial" charset="0"/>
                </a:endParaRPr>
              </a:p>
            </p:txBody>
          </p:sp>
          <p:pic>
            <p:nvPicPr>
              <p:cNvPr id="29702" name="Image 6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10" t="63538" r="8025"/>
              <a:stretch>
                <a:fillRect/>
              </a:stretch>
            </p:blipFill>
            <p:spPr bwMode="auto">
              <a:xfrm>
                <a:off x="1547813" y="3219450"/>
                <a:ext cx="5678487" cy="17224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9700" name="Rectangle 25"/>
            <p:cNvSpPr>
              <a:spLocks noChangeArrowheads="1"/>
            </p:cNvSpPr>
            <p:nvPr/>
          </p:nvSpPr>
          <p:spPr bwMode="auto">
            <a:xfrm>
              <a:off x="3386138" y="6310313"/>
              <a:ext cx="5722937" cy="214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nl-NL" sz="800"/>
                <a:t>		                       Knerr &amp; van der Donck (2012) </a:t>
              </a:r>
              <a:r>
                <a:rPr lang="en-US" sz="800" i="1"/>
                <a:t>Annu. Rev. Biochem. </a:t>
              </a:r>
              <a:r>
                <a:rPr lang="en-US" sz="800" b="1"/>
                <a:t>81</a:t>
              </a:r>
              <a:r>
                <a:rPr lang="en-US" sz="800"/>
                <a:t>, 479-505.</a:t>
              </a:r>
              <a:endParaRPr lang="fr-FR" sz="800"/>
            </a:p>
          </p:txBody>
        </p:sp>
      </p:grpSp>
    </p:spTree>
    <p:extLst>
      <p:ext uri="{BB962C8B-B14F-4D97-AF65-F5344CB8AC3E}">
        <p14:creationId xmlns:p14="http://schemas.microsoft.com/office/powerpoint/2010/main" val="337011036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What are lantibiotics ?</a:t>
            </a:r>
          </a:p>
        </p:txBody>
      </p:sp>
      <p:sp>
        <p:nvSpPr>
          <p:cNvPr id="15362" name="Espace réservé du contenu 2"/>
          <p:cNvSpPr>
            <a:spLocks noGrp="1"/>
          </p:cNvSpPr>
          <p:nvPr>
            <p:ph sz="quarter" idx="1"/>
          </p:nvPr>
        </p:nvSpPr>
        <p:spPr>
          <a:xfrm>
            <a:off x="84138" y="1484313"/>
            <a:ext cx="9036050" cy="3844925"/>
          </a:xfrm>
        </p:spPr>
        <p:txBody>
          <a:bodyPr/>
          <a:lstStyle/>
          <a:p>
            <a:pPr eaLnBrk="1" hangingPunct="1">
              <a:lnSpc>
                <a:spcPts val="3500"/>
              </a:lnSpc>
              <a:buClrTx/>
              <a:buFont typeface="Wingdings" charset="2"/>
              <a:buChar char="Ø"/>
              <a:defRPr/>
            </a:pPr>
            <a:r>
              <a:rPr lang="fr-BE" sz="1800" dirty="0" smtClean="0">
                <a:latin typeface="Arial" charset="0"/>
                <a:cs typeface="Arial" charset="0"/>
              </a:rPr>
              <a:t>Produced by Gram positive bacteria (</a:t>
            </a:r>
            <a:r>
              <a:rPr lang="fr-BE" sz="1800" i="1" dirty="0" smtClean="0">
                <a:latin typeface="Arial" charset="0"/>
                <a:cs typeface="Arial" charset="0"/>
              </a:rPr>
              <a:t>Bacillus</a:t>
            </a:r>
            <a:r>
              <a:rPr lang="fr-BE" sz="1800" dirty="0" smtClean="0">
                <a:latin typeface="Arial" charset="0"/>
                <a:cs typeface="Arial" charset="0"/>
              </a:rPr>
              <a:t>, </a:t>
            </a:r>
            <a:r>
              <a:rPr lang="fr-BE" sz="1800" i="1" dirty="0" smtClean="0">
                <a:latin typeface="Arial" charset="0"/>
                <a:cs typeface="Arial" charset="0"/>
              </a:rPr>
              <a:t>Lactococcus</a:t>
            </a:r>
            <a:r>
              <a:rPr lang="fr-BE" sz="1800" dirty="0" smtClean="0">
                <a:latin typeface="Arial" charset="0"/>
                <a:cs typeface="Arial" charset="0"/>
              </a:rPr>
              <a:t>, </a:t>
            </a:r>
            <a:r>
              <a:rPr lang="fr-BE" sz="1800" i="1" dirty="0" smtClean="0">
                <a:latin typeface="Arial" charset="0"/>
                <a:cs typeface="Arial" charset="0"/>
              </a:rPr>
              <a:t>Streptomyces</a:t>
            </a:r>
            <a:r>
              <a:rPr lang="fr-BE" sz="1800" dirty="0" smtClean="0">
                <a:latin typeface="Arial" charset="0"/>
                <a:cs typeface="Arial" charset="0"/>
              </a:rPr>
              <a:t>). </a:t>
            </a:r>
          </a:p>
          <a:p>
            <a:pPr eaLnBrk="1" hangingPunct="1">
              <a:lnSpc>
                <a:spcPts val="3500"/>
              </a:lnSpc>
              <a:buClrTx/>
              <a:buFont typeface="Wingdings" charset="2"/>
              <a:buChar char="Ø"/>
              <a:defRPr/>
            </a:pPr>
            <a:r>
              <a:rPr lang="fr-BE" sz="1800" dirty="0" smtClean="0">
                <a:latin typeface="Arial" charset="0"/>
                <a:cs typeface="Arial" charset="0"/>
              </a:rPr>
              <a:t>Heat stable,</a:t>
            </a:r>
            <a:r>
              <a:rPr lang="fr-BE" sz="1800" dirty="0">
                <a:latin typeface="Arial" charset="0"/>
                <a:cs typeface="Arial" charset="0"/>
              </a:rPr>
              <a:t> </a:t>
            </a:r>
            <a:r>
              <a:rPr lang="fr-BE" sz="1800" dirty="0" smtClean="0">
                <a:latin typeface="Arial" charset="0"/>
                <a:cs typeface="Arial" charset="0"/>
              </a:rPr>
              <a:t>less </a:t>
            </a:r>
            <a:r>
              <a:rPr lang="fr-BE" sz="1800" dirty="0">
                <a:latin typeface="Arial" charset="0"/>
                <a:cs typeface="Arial" charset="0"/>
              </a:rPr>
              <a:t>than 5 </a:t>
            </a:r>
            <a:r>
              <a:rPr lang="fr-BE" sz="1800" dirty="0" smtClean="0">
                <a:latin typeface="Arial" charset="0"/>
                <a:cs typeface="Arial" charset="0"/>
              </a:rPr>
              <a:t>kDa.</a:t>
            </a:r>
          </a:p>
          <a:p>
            <a:pPr eaLnBrk="1" hangingPunct="1">
              <a:lnSpc>
                <a:spcPts val="3500"/>
              </a:lnSpc>
              <a:buClrTx/>
              <a:buFont typeface="Wingdings" charset="2"/>
              <a:buChar char="Ø"/>
              <a:defRPr/>
            </a:pPr>
            <a:r>
              <a:rPr lang="fr-BE" sz="1800" dirty="0" smtClean="0">
                <a:latin typeface="Arial" charset="0"/>
                <a:cs typeface="Arial" charset="0"/>
              </a:rPr>
              <a:t>Toxin peptides designed specifically to kill Gram+ bacteria.</a:t>
            </a:r>
          </a:p>
          <a:p>
            <a:pPr eaLnBrk="1" hangingPunct="1">
              <a:lnSpc>
                <a:spcPts val="3500"/>
              </a:lnSpc>
              <a:buClrTx/>
              <a:buFont typeface="Wingdings" charset="2"/>
              <a:buChar char="Ø"/>
              <a:defRPr/>
            </a:pPr>
            <a:r>
              <a:rPr lang="fr-BE" sz="1800" dirty="0" smtClean="0">
                <a:latin typeface="Arial" charset="0"/>
                <a:cs typeface="Arial" charset="0"/>
              </a:rPr>
              <a:t>Inhibition of peptidoglycan synthesis and/or formation of pores by targetting lipid II. </a:t>
            </a:r>
          </a:p>
          <a:p>
            <a:pPr marL="0" indent="0" eaLnBrk="1" hangingPunct="1">
              <a:lnSpc>
                <a:spcPts val="3500"/>
              </a:lnSpc>
              <a:buFont typeface="Wingdings 2" charset="0"/>
              <a:buNone/>
              <a:defRPr/>
            </a:pPr>
            <a:endParaRPr lang="fr-BE" sz="2400" dirty="0" smtClean="0">
              <a:latin typeface="Georgia" charset="0"/>
            </a:endParaRPr>
          </a:p>
          <a:p>
            <a:pPr eaLnBrk="1" hangingPunct="1">
              <a:lnSpc>
                <a:spcPts val="3500"/>
              </a:lnSpc>
              <a:buFont typeface="Arial" charset="0"/>
              <a:buNone/>
              <a:defRPr/>
            </a:pPr>
            <a:endParaRPr lang="fr-BE" sz="2000" dirty="0" smtClean="0">
              <a:latin typeface="Georgia" charset="0"/>
            </a:endParaRPr>
          </a:p>
        </p:txBody>
      </p:sp>
      <p:grpSp>
        <p:nvGrpSpPr>
          <p:cNvPr id="31747" name="Grouper 3"/>
          <p:cNvGrpSpPr>
            <a:grpSpLocks/>
          </p:cNvGrpSpPr>
          <p:nvPr/>
        </p:nvGrpSpPr>
        <p:grpSpPr bwMode="auto">
          <a:xfrm>
            <a:off x="2195513" y="3611563"/>
            <a:ext cx="4951412" cy="2697162"/>
            <a:chOff x="4192984" y="3755833"/>
            <a:chExt cx="4951016" cy="2697503"/>
          </a:xfrm>
        </p:grpSpPr>
        <p:pic>
          <p:nvPicPr>
            <p:cNvPr id="31748" name="Imag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0507"/>
            <a:stretch>
              <a:fillRect/>
            </a:stretch>
          </p:blipFill>
          <p:spPr bwMode="auto">
            <a:xfrm>
              <a:off x="4192984" y="3755833"/>
              <a:ext cx="4915520" cy="2683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49" name="Rectangle 2"/>
            <p:cNvSpPr>
              <a:spLocks noChangeArrowheads="1"/>
            </p:cNvSpPr>
            <p:nvPr/>
          </p:nvSpPr>
          <p:spPr bwMode="auto">
            <a:xfrm>
              <a:off x="5652120" y="6237892"/>
              <a:ext cx="349188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nl-NL" sz="800"/>
                <a:t>Breukink &amp; de Kruijff (2006) </a:t>
              </a:r>
              <a:r>
                <a:rPr lang="en-US" sz="800" i="1"/>
                <a:t>Nature Reviews Drug Discovery </a:t>
              </a:r>
              <a:r>
                <a:rPr lang="en-US" sz="800" b="1"/>
                <a:t>5</a:t>
              </a:r>
              <a:r>
                <a:rPr lang="en-US" sz="800"/>
                <a:t>, 321-323 </a:t>
              </a:r>
              <a:endParaRPr lang="fr-FR" sz="800"/>
            </a:p>
          </p:txBody>
        </p:sp>
      </p:grpSp>
    </p:spTree>
    <p:extLst>
      <p:ext uri="{BB962C8B-B14F-4D97-AF65-F5344CB8AC3E}">
        <p14:creationId xmlns:p14="http://schemas.microsoft.com/office/powerpoint/2010/main" val="3227392612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Biosynthesis pathways of nisin</a:t>
            </a:r>
          </a:p>
        </p:txBody>
      </p:sp>
      <p:grpSp>
        <p:nvGrpSpPr>
          <p:cNvPr id="33794" name="Grouper 49"/>
          <p:cNvGrpSpPr>
            <a:grpSpLocks/>
          </p:cNvGrpSpPr>
          <p:nvPr/>
        </p:nvGrpSpPr>
        <p:grpSpPr bwMode="auto">
          <a:xfrm>
            <a:off x="684213" y="1649413"/>
            <a:ext cx="609600" cy="627062"/>
            <a:chOff x="683568" y="1506270"/>
            <a:chExt cx="610581" cy="626586"/>
          </a:xfrm>
        </p:grpSpPr>
        <p:sp>
          <p:nvSpPr>
            <p:cNvPr id="8" name="Flèche vers la droite 7"/>
            <p:cNvSpPr/>
            <p:nvPr/>
          </p:nvSpPr>
          <p:spPr>
            <a:xfrm>
              <a:off x="857775" y="1506270"/>
              <a:ext cx="288032" cy="360040"/>
            </a:xfrm>
            <a:prstGeom prst="rightArrow">
              <a:avLst/>
            </a:prstGeom>
            <a:solidFill>
              <a:srgbClr val="000090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400"/>
            </a:p>
          </p:txBody>
        </p:sp>
        <p:sp>
          <p:nvSpPr>
            <p:cNvPr id="33801" name="ZoneTexte 8"/>
            <p:cNvSpPr txBox="1">
              <a:spLocks noChangeArrowheads="1"/>
            </p:cNvSpPr>
            <p:nvPr/>
          </p:nvSpPr>
          <p:spPr bwMode="auto">
            <a:xfrm>
              <a:off x="683568" y="1825079"/>
              <a:ext cx="61058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fr-FR" sz="1400" b="1" i="1"/>
                <a:t>nisA</a:t>
              </a:r>
            </a:p>
          </p:txBody>
        </p:sp>
      </p:grpSp>
      <p:pic>
        <p:nvPicPr>
          <p:cNvPr id="33795" name="Image 4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255"/>
          <a:stretch>
            <a:fillRect/>
          </a:stretch>
        </p:blipFill>
        <p:spPr bwMode="auto">
          <a:xfrm>
            <a:off x="492125" y="2349500"/>
            <a:ext cx="5735638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ZoneTexte 12"/>
          <p:cNvSpPr txBox="1">
            <a:spLocks noChangeArrowheads="1"/>
          </p:cNvSpPr>
          <p:nvPr/>
        </p:nvSpPr>
        <p:spPr bwMode="auto">
          <a:xfrm>
            <a:off x="6732588" y="2771775"/>
            <a:ext cx="1120775" cy="368300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Structure</a:t>
            </a:r>
          </a:p>
        </p:txBody>
      </p:sp>
      <p:sp>
        <p:nvSpPr>
          <p:cNvPr id="33797" name="Rectangle 17"/>
          <p:cNvSpPr>
            <a:spLocks noChangeArrowheads="1"/>
          </p:cNvSpPr>
          <p:nvPr/>
        </p:nvSpPr>
        <p:spPr bwMode="auto">
          <a:xfrm>
            <a:off x="504825" y="6310313"/>
            <a:ext cx="5722938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nl-NL" sz="800"/>
              <a:t>		                       Knerr &amp; van der Donck (2012) </a:t>
            </a:r>
            <a:r>
              <a:rPr lang="en-US" sz="800" i="1"/>
              <a:t>Annu. Rev. Biochem. </a:t>
            </a:r>
            <a:r>
              <a:rPr lang="en-US" sz="800" b="1"/>
              <a:t>81</a:t>
            </a:r>
            <a:r>
              <a:rPr lang="en-US" sz="800"/>
              <a:t>, 479-505.</a:t>
            </a:r>
            <a:endParaRPr lang="fr-FR" sz="800"/>
          </a:p>
        </p:txBody>
      </p:sp>
    </p:spTree>
    <p:extLst>
      <p:ext uri="{BB962C8B-B14F-4D97-AF65-F5344CB8AC3E}">
        <p14:creationId xmlns:p14="http://schemas.microsoft.com/office/powerpoint/2010/main" val="2336591579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Biosynthesis pathways of nisin</a:t>
            </a:r>
          </a:p>
        </p:txBody>
      </p:sp>
      <p:pic>
        <p:nvPicPr>
          <p:cNvPr id="35842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300" y="3340100"/>
            <a:ext cx="2311400" cy="16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5843" name="Grouper 49"/>
          <p:cNvGrpSpPr>
            <a:grpSpLocks/>
          </p:cNvGrpSpPr>
          <p:nvPr/>
        </p:nvGrpSpPr>
        <p:grpSpPr bwMode="auto">
          <a:xfrm>
            <a:off x="684213" y="1649413"/>
            <a:ext cx="609600" cy="627062"/>
            <a:chOff x="683568" y="1506270"/>
            <a:chExt cx="610581" cy="626586"/>
          </a:xfrm>
        </p:grpSpPr>
        <p:sp>
          <p:nvSpPr>
            <p:cNvPr id="8" name="Flèche vers la droite 7"/>
            <p:cNvSpPr/>
            <p:nvPr/>
          </p:nvSpPr>
          <p:spPr>
            <a:xfrm>
              <a:off x="857775" y="1506270"/>
              <a:ext cx="288032" cy="360040"/>
            </a:xfrm>
            <a:prstGeom prst="rightArrow">
              <a:avLst/>
            </a:prstGeom>
            <a:solidFill>
              <a:srgbClr val="000090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400"/>
            </a:p>
          </p:txBody>
        </p:sp>
        <p:sp>
          <p:nvSpPr>
            <p:cNvPr id="35864" name="ZoneTexte 8"/>
            <p:cNvSpPr txBox="1">
              <a:spLocks noChangeArrowheads="1"/>
            </p:cNvSpPr>
            <p:nvPr/>
          </p:nvSpPr>
          <p:spPr bwMode="auto">
            <a:xfrm>
              <a:off x="683568" y="1825079"/>
              <a:ext cx="61058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fr-FR" sz="1400" b="1" i="1"/>
                <a:t>nisA</a:t>
              </a:r>
            </a:p>
          </p:txBody>
        </p:sp>
      </p:grpSp>
      <p:pic>
        <p:nvPicPr>
          <p:cNvPr id="35844" name="Image 4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255"/>
          <a:stretch>
            <a:fillRect/>
          </a:stretch>
        </p:blipFill>
        <p:spPr bwMode="auto">
          <a:xfrm>
            <a:off x="492125" y="2384425"/>
            <a:ext cx="5735638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5845" name="Grouper 13"/>
          <p:cNvGrpSpPr>
            <a:grpSpLocks/>
          </p:cNvGrpSpPr>
          <p:nvPr/>
        </p:nvGrpSpPr>
        <p:grpSpPr bwMode="auto">
          <a:xfrm>
            <a:off x="1187450" y="1649413"/>
            <a:ext cx="2760663" cy="627062"/>
            <a:chOff x="1163507" y="1506270"/>
            <a:chExt cx="2760421" cy="626586"/>
          </a:xfrm>
        </p:grpSpPr>
        <p:grpSp>
          <p:nvGrpSpPr>
            <p:cNvPr id="35851" name="Grouper 11"/>
            <p:cNvGrpSpPr>
              <a:grpSpLocks/>
            </p:cNvGrpSpPr>
            <p:nvPr/>
          </p:nvGrpSpPr>
          <p:grpSpPr bwMode="auto">
            <a:xfrm>
              <a:off x="1163507" y="1506270"/>
              <a:ext cx="1152128" cy="626586"/>
              <a:chOff x="2129802" y="1506270"/>
              <a:chExt cx="1152128" cy="626586"/>
            </a:xfrm>
          </p:grpSpPr>
          <p:sp>
            <p:nvSpPr>
              <p:cNvPr id="3" name="Flèche vers la droite 2"/>
              <p:cNvSpPr/>
              <p:nvPr/>
            </p:nvSpPr>
            <p:spPr>
              <a:xfrm>
                <a:off x="2129802" y="1506270"/>
                <a:ext cx="1152128" cy="360040"/>
              </a:xfrm>
              <a:prstGeom prst="rightArrow">
                <a:avLst/>
              </a:prstGeom>
              <a:solidFill>
                <a:srgbClr val="3366FF"/>
              </a:solidFill>
              <a:ln>
                <a:solidFill>
                  <a:srgbClr val="3366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1400"/>
              </a:p>
            </p:txBody>
          </p:sp>
          <p:sp>
            <p:nvSpPr>
              <p:cNvPr id="35860" name="ZoneTexte 3"/>
              <p:cNvSpPr txBox="1">
                <a:spLocks noChangeArrowheads="1"/>
              </p:cNvSpPr>
              <p:nvPr/>
            </p:nvSpPr>
            <p:spPr bwMode="auto">
              <a:xfrm>
                <a:off x="2339752" y="1825079"/>
                <a:ext cx="61724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fr-FR" sz="1400" b="1" i="1"/>
                  <a:t>nisB</a:t>
                </a:r>
              </a:p>
            </p:txBody>
          </p:sp>
        </p:grpSp>
        <p:grpSp>
          <p:nvGrpSpPr>
            <p:cNvPr id="35852" name="Grouper 18"/>
            <p:cNvGrpSpPr>
              <a:grpSpLocks/>
            </p:cNvGrpSpPr>
            <p:nvPr/>
          </p:nvGrpSpPr>
          <p:grpSpPr bwMode="auto">
            <a:xfrm>
              <a:off x="3203848" y="1506270"/>
              <a:ext cx="720080" cy="626586"/>
              <a:chOff x="2585967" y="1506270"/>
              <a:chExt cx="720080" cy="626586"/>
            </a:xfrm>
          </p:grpSpPr>
          <p:sp>
            <p:nvSpPr>
              <p:cNvPr id="20" name="Flèche vers la droite 19"/>
              <p:cNvSpPr/>
              <p:nvPr/>
            </p:nvSpPr>
            <p:spPr>
              <a:xfrm>
                <a:off x="2585967" y="1506270"/>
                <a:ext cx="720080" cy="360040"/>
              </a:xfrm>
              <a:prstGeom prst="rightArrow">
                <a:avLst/>
              </a:prstGeom>
              <a:solidFill>
                <a:srgbClr val="3366FF"/>
              </a:solidFill>
              <a:ln>
                <a:solidFill>
                  <a:srgbClr val="3366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1400"/>
              </a:p>
            </p:txBody>
          </p:sp>
          <p:sp>
            <p:nvSpPr>
              <p:cNvPr id="35856" name="ZoneTexte 20"/>
              <p:cNvSpPr txBox="1">
                <a:spLocks noChangeArrowheads="1"/>
              </p:cNvSpPr>
              <p:nvPr/>
            </p:nvSpPr>
            <p:spPr bwMode="auto">
              <a:xfrm>
                <a:off x="2627784" y="1825079"/>
                <a:ext cx="61724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fr-FR" sz="1400" b="1" i="1"/>
                  <a:t>nisC</a:t>
                </a:r>
              </a:p>
            </p:txBody>
          </p:sp>
        </p:grpSp>
      </p:grpSp>
      <p:pic>
        <p:nvPicPr>
          <p:cNvPr id="35846" name="Image 5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44" b="66302"/>
          <a:stretch>
            <a:fillRect/>
          </a:stretch>
        </p:blipFill>
        <p:spPr bwMode="auto">
          <a:xfrm>
            <a:off x="492125" y="2298700"/>
            <a:ext cx="5735638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7" name="Image 5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528"/>
          <a:stretch>
            <a:fillRect/>
          </a:stretch>
        </p:blipFill>
        <p:spPr bwMode="auto">
          <a:xfrm>
            <a:off x="492125" y="2349500"/>
            <a:ext cx="5735638" cy="219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8" name="ZoneTexte 22"/>
          <p:cNvSpPr txBox="1">
            <a:spLocks noChangeArrowheads="1"/>
          </p:cNvSpPr>
          <p:nvPr/>
        </p:nvSpPr>
        <p:spPr bwMode="auto">
          <a:xfrm>
            <a:off x="6732588" y="2771775"/>
            <a:ext cx="1120775" cy="368300"/>
          </a:xfrm>
          <a:prstGeom prst="rect">
            <a:avLst/>
          </a:prstGeom>
          <a:solidFill>
            <a:srgbClr val="3366FF"/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Structure</a:t>
            </a:r>
          </a:p>
        </p:txBody>
      </p:sp>
      <p:sp>
        <p:nvSpPr>
          <p:cNvPr id="35849" name="ZoneTexte 23"/>
          <p:cNvSpPr txBox="1">
            <a:spLocks noChangeArrowheads="1"/>
          </p:cNvSpPr>
          <p:nvPr/>
        </p:nvSpPr>
        <p:spPr bwMode="auto">
          <a:xfrm>
            <a:off x="6732588" y="3346450"/>
            <a:ext cx="1416050" cy="369888"/>
          </a:xfrm>
          <a:prstGeom prst="rect">
            <a:avLst/>
          </a:prstGeom>
          <a:solidFill>
            <a:srgbClr val="33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Modification</a:t>
            </a:r>
          </a:p>
        </p:txBody>
      </p:sp>
      <p:sp>
        <p:nvSpPr>
          <p:cNvPr id="35850" name="Rectangle 25"/>
          <p:cNvSpPr>
            <a:spLocks noChangeArrowheads="1"/>
          </p:cNvSpPr>
          <p:nvPr/>
        </p:nvSpPr>
        <p:spPr bwMode="auto">
          <a:xfrm>
            <a:off x="504825" y="6310313"/>
            <a:ext cx="5722938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nl-NL" sz="800"/>
              <a:t>		                       Knerr &amp; van der Donck (2012) </a:t>
            </a:r>
            <a:r>
              <a:rPr lang="en-US" sz="800" i="1"/>
              <a:t>Annu. Rev. Biochem. </a:t>
            </a:r>
            <a:r>
              <a:rPr lang="en-US" sz="800" b="1"/>
              <a:t>81</a:t>
            </a:r>
            <a:r>
              <a:rPr lang="en-US" sz="800"/>
              <a:t>, 479-505.</a:t>
            </a:r>
            <a:endParaRPr lang="fr-FR" sz="800"/>
          </a:p>
        </p:txBody>
      </p:sp>
    </p:spTree>
    <p:extLst>
      <p:ext uri="{BB962C8B-B14F-4D97-AF65-F5344CB8AC3E}">
        <p14:creationId xmlns:p14="http://schemas.microsoft.com/office/powerpoint/2010/main" val="1274229344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Biosynthesis pathways of nisin</a:t>
            </a:r>
          </a:p>
        </p:txBody>
      </p:sp>
      <p:pic>
        <p:nvPicPr>
          <p:cNvPr id="3789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300" y="3340100"/>
            <a:ext cx="2311400" cy="16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7891" name="Grouper 49"/>
          <p:cNvGrpSpPr>
            <a:grpSpLocks/>
          </p:cNvGrpSpPr>
          <p:nvPr/>
        </p:nvGrpSpPr>
        <p:grpSpPr bwMode="auto">
          <a:xfrm>
            <a:off x="684213" y="1649413"/>
            <a:ext cx="609600" cy="627062"/>
            <a:chOff x="683568" y="1506270"/>
            <a:chExt cx="610581" cy="626586"/>
          </a:xfrm>
        </p:grpSpPr>
        <p:sp>
          <p:nvSpPr>
            <p:cNvPr id="8" name="Flèche vers la droite 7"/>
            <p:cNvSpPr/>
            <p:nvPr/>
          </p:nvSpPr>
          <p:spPr>
            <a:xfrm>
              <a:off x="857775" y="1506270"/>
              <a:ext cx="288032" cy="360040"/>
            </a:xfrm>
            <a:prstGeom prst="rightArrow">
              <a:avLst/>
            </a:prstGeom>
            <a:solidFill>
              <a:srgbClr val="000090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400"/>
            </a:p>
          </p:txBody>
        </p:sp>
        <p:sp>
          <p:nvSpPr>
            <p:cNvPr id="37917" name="ZoneTexte 8"/>
            <p:cNvSpPr txBox="1">
              <a:spLocks noChangeArrowheads="1"/>
            </p:cNvSpPr>
            <p:nvPr/>
          </p:nvSpPr>
          <p:spPr bwMode="auto">
            <a:xfrm>
              <a:off x="683568" y="1825079"/>
              <a:ext cx="61058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fr-FR" sz="1400" b="1" i="1"/>
                <a:t>nisA</a:t>
              </a:r>
            </a:p>
          </p:txBody>
        </p:sp>
      </p:grpSp>
      <p:pic>
        <p:nvPicPr>
          <p:cNvPr id="37892" name="Image 4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255"/>
          <a:stretch>
            <a:fillRect/>
          </a:stretch>
        </p:blipFill>
        <p:spPr bwMode="auto">
          <a:xfrm>
            <a:off x="492125" y="2384425"/>
            <a:ext cx="5735638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7893" name="Grouper 13"/>
          <p:cNvGrpSpPr>
            <a:grpSpLocks/>
          </p:cNvGrpSpPr>
          <p:nvPr/>
        </p:nvGrpSpPr>
        <p:grpSpPr bwMode="auto">
          <a:xfrm>
            <a:off x="1187450" y="1649413"/>
            <a:ext cx="2760663" cy="627062"/>
            <a:chOff x="1163507" y="1506270"/>
            <a:chExt cx="2760421" cy="626586"/>
          </a:xfrm>
        </p:grpSpPr>
        <p:grpSp>
          <p:nvGrpSpPr>
            <p:cNvPr id="37904" name="Grouper 11"/>
            <p:cNvGrpSpPr>
              <a:grpSpLocks/>
            </p:cNvGrpSpPr>
            <p:nvPr/>
          </p:nvGrpSpPr>
          <p:grpSpPr bwMode="auto">
            <a:xfrm>
              <a:off x="1163507" y="1506270"/>
              <a:ext cx="1152128" cy="626586"/>
              <a:chOff x="2129802" y="1506270"/>
              <a:chExt cx="1152128" cy="626586"/>
            </a:xfrm>
          </p:grpSpPr>
          <p:sp>
            <p:nvSpPr>
              <p:cNvPr id="3" name="Flèche vers la droite 2"/>
              <p:cNvSpPr/>
              <p:nvPr/>
            </p:nvSpPr>
            <p:spPr>
              <a:xfrm>
                <a:off x="2129802" y="1506270"/>
                <a:ext cx="1152128" cy="360040"/>
              </a:xfrm>
              <a:prstGeom prst="rightArrow">
                <a:avLst/>
              </a:prstGeom>
              <a:solidFill>
                <a:srgbClr val="3366FF"/>
              </a:solidFill>
              <a:ln>
                <a:solidFill>
                  <a:srgbClr val="3366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1400"/>
              </a:p>
            </p:txBody>
          </p:sp>
          <p:sp>
            <p:nvSpPr>
              <p:cNvPr id="37913" name="ZoneTexte 3"/>
              <p:cNvSpPr txBox="1">
                <a:spLocks noChangeArrowheads="1"/>
              </p:cNvSpPr>
              <p:nvPr/>
            </p:nvSpPr>
            <p:spPr bwMode="auto">
              <a:xfrm>
                <a:off x="2339752" y="1825079"/>
                <a:ext cx="61724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fr-FR" sz="1400" b="1" i="1"/>
                  <a:t>nisB</a:t>
                </a:r>
              </a:p>
            </p:txBody>
          </p:sp>
        </p:grpSp>
        <p:grpSp>
          <p:nvGrpSpPr>
            <p:cNvPr id="37905" name="Grouper 18"/>
            <p:cNvGrpSpPr>
              <a:grpSpLocks/>
            </p:cNvGrpSpPr>
            <p:nvPr/>
          </p:nvGrpSpPr>
          <p:grpSpPr bwMode="auto">
            <a:xfrm>
              <a:off x="3203848" y="1506270"/>
              <a:ext cx="720080" cy="626586"/>
              <a:chOff x="2585967" y="1506270"/>
              <a:chExt cx="720080" cy="626586"/>
            </a:xfrm>
          </p:grpSpPr>
          <p:sp>
            <p:nvSpPr>
              <p:cNvPr id="20" name="Flèche vers la droite 19"/>
              <p:cNvSpPr/>
              <p:nvPr/>
            </p:nvSpPr>
            <p:spPr>
              <a:xfrm>
                <a:off x="2585967" y="1506270"/>
                <a:ext cx="720080" cy="360040"/>
              </a:xfrm>
              <a:prstGeom prst="rightArrow">
                <a:avLst/>
              </a:prstGeom>
              <a:solidFill>
                <a:srgbClr val="3366FF"/>
              </a:solidFill>
              <a:ln>
                <a:solidFill>
                  <a:srgbClr val="3366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1400"/>
              </a:p>
            </p:txBody>
          </p:sp>
          <p:sp>
            <p:nvSpPr>
              <p:cNvPr id="37909" name="ZoneTexte 20"/>
              <p:cNvSpPr txBox="1">
                <a:spLocks noChangeArrowheads="1"/>
              </p:cNvSpPr>
              <p:nvPr/>
            </p:nvSpPr>
            <p:spPr bwMode="auto">
              <a:xfrm>
                <a:off x="2627784" y="1825079"/>
                <a:ext cx="61724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fr-FR" sz="1400" b="1" i="1"/>
                  <a:t>nisC</a:t>
                </a:r>
              </a:p>
            </p:txBody>
          </p:sp>
        </p:grpSp>
      </p:grpSp>
      <p:pic>
        <p:nvPicPr>
          <p:cNvPr id="37894" name="Image 5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44" b="66302"/>
          <a:stretch>
            <a:fillRect/>
          </a:stretch>
        </p:blipFill>
        <p:spPr bwMode="auto">
          <a:xfrm>
            <a:off x="492125" y="2298700"/>
            <a:ext cx="5735638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Flèche vers la droite 25"/>
          <p:cNvSpPr/>
          <p:nvPr/>
        </p:nvSpPr>
        <p:spPr>
          <a:xfrm>
            <a:off x="4619891" y="1649542"/>
            <a:ext cx="1152128" cy="360040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  <a:effectLst/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contourClr>
              <a:schemeClr val="accent1">
                <a:shade val="70000"/>
                <a:satMod val="105000"/>
              </a:schemeClr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1400"/>
          </a:p>
        </p:txBody>
      </p:sp>
      <p:sp>
        <p:nvSpPr>
          <p:cNvPr id="37898" name="ZoneTexte 26"/>
          <p:cNvSpPr txBox="1">
            <a:spLocks noChangeArrowheads="1"/>
          </p:cNvSpPr>
          <p:nvPr/>
        </p:nvSpPr>
        <p:spPr bwMode="auto">
          <a:xfrm>
            <a:off x="4805363" y="1968500"/>
            <a:ext cx="6016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400" b="1" i="1"/>
              <a:t>nisP</a:t>
            </a:r>
          </a:p>
        </p:txBody>
      </p:sp>
      <p:pic>
        <p:nvPicPr>
          <p:cNvPr id="37899" name="Image 5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25" y="2349500"/>
            <a:ext cx="5735638" cy="403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900" name="ZoneTexte 26"/>
          <p:cNvSpPr txBox="1">
            <a:spLocks noChangeArrowheads="1"/>
          </p:cNvSpPr>
          <p:nvPr/>
        </p:nvSpPr>
        <p:spPr bwMode="auto">
          <a:xfrm>
            <a:off x="6732588" y="2771775"/>
            <a:ext cx="1120775" cy="368300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Structure</a:t>
            </a:r>
          </a:p>
        </p:txBody>
      </p:sp>
      <p:sp>
        <p:nvSpPr>
          <p:cNvPr id="37901" name="ZoneTexte 27"/>
          <p:cNvSpPr txBox="1">
            <a:spLocks noChangeArrowheads="1"/>
          </p:cNvSpPr>
          <p:nvPr/>
        </p:nvSpPr>
        <p:spPr bwMode="auto">
          <a:xfrm>
            <a:off x="6732588" y="3346450"/>
            <a:ext cx="1416050" cy="369888"/>
          </a:xfrm>
          <a:prstGeom prst="rect">
            <a:avLst/>
          </a:prstGeom>
          <a:solidFill>
            <a:srgbClr val="33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Modification</a:t>
            </a:r>
          </a:p>
        </p:txBody>
      </p:sp>
      <p:sp>
        <p:nvSpPr>
          <p:cNvPr id="29" name="ZoneTexte 28"/>
          <p:cNvSpPr txBox="1"/>
          <p:nvPr/>
        </p:nvSpPr>
        <p:spPr>
          <a:xfrm>
            <a:off x="6732588" y="3913188"/>
            <a:ext cx="1312862" cy="36988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dirty="0" err="1"/>
              <a:t>Proteolysis</a:t>
            </a:r>
            <a:endParaRPr lang="fr-FR" dirty="0"/>
          </a:p>
        </p:txBody>
      </p:sp>
      <p:sp>
        <p:nvSpPr>
          <p:cNvPr id="37903" name="Rectangle 29"/>
          <p:cNvSpPr>
            <a:spLocks noChangeArrowheads="1"/>
          </p:cNvSpPr>
          <p:nvPr/>
        </p:nvSpPr>
        <p:spPr bwMode="auto">
          <a:xfrm>
            <a:off x="504825" y="6310313"/>
            <a:ext cx="5722938" cy="2143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nl-NL" sz="800"/>
              <a:t>		                       Knerr &amp; van der Donck (2012) </a:t>
            </a:r>
            <a:r>
              <a:rPr lang="en-US" sz="800" i="1"/>
              <a:t>Annu. Rev. Biochem. </a:t>
            </a:r>
            <a:r>
              <a:rPr lang="en-US" sz="800" b="1"/>
              <a:t>81</a:t>
            </a:r>
            <a:r>
              <a:rPr lang="en-US" sz="800"/>
              <a:t>, 479-505.</a:t>
            </a:r>
            <a:endParaRPr lang="fr-FR" sz="800"/>
          </a:p>
        </p:txBody>
      </p:sp>
    </p:spTree>
    <p:extLst>
      <p:ext uri="{BB962C8B-B14F-4D97-AF65-F5344CB8AC3E}">
        <p14:creationId xmlns:p14="http://schemas.microsoft.com/office/powerpoint/2010/main" val="2309993352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Biosynthesis pathways of nisin</a:t>
            </a:r>
          </a:p>
        </p:txBody>
      </p:sp>
      <p:pic>
        <p:nvPicPr>
          <p:cNvPr id="39938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300" y="3340100"/>
            <a:ext cx="2311400" cy="16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Flèche vers la droite 16"/>
          <p:cNvSpPr/>
          <p:nvPr/>
        </p:nvSpPr>
        <p:spPr>
          <a:xfrm>
            <a:off x="2339752" y="1649542"/>
            <a:ext cx="864096" cy="360040"/>
          </a:xfrm>
          <a:prstGeom prst="rightArrow">
            <a:avLst/>
          </a:prstGeom>
          <a:solidFill>
            <a:srgbClr val="660066"/>
          </a:solidFill>
          <a:ln>
            <a:solidFill>
              <a:srgbClr val="6600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1400"/>
          </a:p>
        </p:txBody>
      </p:sp>
      <p:sp>
        <p:nvSpPr>
          <p:cNvPr id="39942" name="ZoneTexte 17"/>
          <p:cNvSpPr txBox="1">
            <a:spLocks noChangeArrowheads="1"/>
          </p:cNvSpPr>
          <p:nvPr/>
        </p:nvSpPr>
        <p:spPr bwMode="auto">
          <a:xfrm>
            <a:off x="2406650" y="1968500"/>
            <a:ext cx="5984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400" b="1" i="1"/>
              <a:t>nisT</a:t>
            </a:r>
          </a:p>
        </p:txBody>
      </p:sp>
      <p:sp>
        <p:nvSpPr>
          <p:cNvPr id="39943" name="ZoneTexte 46"/>
          <p:cNvSpPr txBox="1">
            <a:spLocks noChangeArrowheads="1"/>
          </p:cNvSpPr>
          <p:nvPr/>
        </p:nvSpPr>
        <p:spPr bwMode="auto">
          <a:xfrm>
            <a:off x="6732588" y="4427538"/>
            <a:ext cx="1163637" cy="369887"/>
          </a:xfrm>
          <a:prstGeom prst="rect">
            <a:avLst/>
          </a:prstGeom>
          <a:solidFill>
            <a:srgbClr val="66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Transport</a:t>
            </a:r>
          </a:p>
        </p:txBody>
      </p:sp>
      <p:grpSp>
        <p:nvGrpSpPr>
          <p:cNvPr id="39944" name="Grouper 49"/>
          <p:cNvGrpSpPr>
            <a:grpSpLocks/>
          </p:cNvGrpSpPr>
          <p:nvPr/>
        </p:nvGrpSpPr>
        <p:grpSpPr bwMode="auto">
          <a:xfrm>
            <a:off x="684213" y="1649413"/>
            <a:ext cx="609600" cy="627062"/>
            <a:chOff x="683568" y="1506270"/>
            <a:chExt cx="610581" cy="626586"/>
          </a:xfrm>
        </p:grpSpPr>
        <p:sp>
          <p:nvSpPr>
            <p:cNvPr id="8" name="Flèche vers la droite 7"/>
            <p:cNvSpPr/>
            <p:nvPr/>
          </p:nvSpPr>
          <p:spPr>
            <a:xfrm>
              <a:off x="857775" y="1506270"/>
              <a:ext cx="288032" cy="360040"/>
            </a:xfrm>
            <a:prstGeom prst="rightArrow">
              <a:avLst/>
            </a:prstGeom>
            <a:solidFill>
              <a:srgbClr val="000090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400"/>
            </a:p>
          </p:txBody>
        </p:sp>
        <p:sp>
          <p:nvSpPr>
            <p:cNvPr id="39970" name="ZoneTexte 8"/>
            <p:cNvSpPr txBox="1">
              <a:spLocks noChangeArrowheads="1"/>
            </p:cNvSpPr>
            <p:nvPr/>
          </p:nvSpPr>
          <p:spPr bwMode="auto">
            <a:xfrm>
              <a:off x="683568" y="1825079"/>
              <a:ext cx="61058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fr-FR" sz="1400" b="1" i="1"/>
                <a:t>nisA</a:t>
              </a:r>
            </a:p>
          </p:txBody>
        </p:sp>
      </p:grpSp>
      <p:pic>
        <p:nvPicPr>
          <p:cNvPr id="39945" name="Image 4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255"/>
          <a:stretch>
            <a:fillRect/>
          </a:stretch>
        </p:blipFill>
        <p:spPr bwMode="auto">
          <a:xfrm>
            <a:off x="492125" y="2384425"/>
            <a:ext cx="5735638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9946" name="Grouper 13"/>
          <p:cNvGrpSpPr>
            <a:grpSpLocks/>
          </p:cNvGrpSpPr>
          <p:nvPr/>
        </p:nvGrpSpPr>
        <p:grpSpPr bwMode="auto">
          <a:xfrm>
            <a:off x="1187450" y="1649413"/>
            <a:ext cx="2760663" cy="627062"/>
            <a:chOff x="1163507" y="1506270"/>
            <a:chExt cx="2760421" cy="626586"/>
          </a:xfrm>
        </p:grpSpPr>
        <p:grpSp>
          <p:nvGrpSpPr>
            <p:cNvPr id="39957" name="Grouper 11"/>
            <p:cNvGrpSpPr>
              <a:grpSpLocks/>
            </p:cNvGrpSpPr>
            <p:nvPr/>
          </p:nvGrpSpPr>
          <p:grpSpPr bwMode="auto">
            <a:xfrm>
              <a:off x="1163507" y="1506270"/>
              <a:ext cx="1152128" cy="626586"/>
              <a:chOff x="2129802" y="1506270"/>
              <a:chExt cx="1152128" cy="626586"/>
            </a:xfrm>
          </p:grpSpPr>
          <p:sp>
            <p:nvSpPr>
              <p:cNvPr id="3" name="Flèche vers la droite 2"/>
              <p:cNvSpPr/>
              <p:nvPr/>
            </p:nvSpPr>
            <p:spPr>
              <a:xfrm>
                <a:off x="2129802" y="1506270"/>
                <a:ext cx="1152128" cy="360040"/>
              </a:xfrm>
              <a:prstGeom prst="rightArrow">
                <a:avLst/>
              </a:prstGeom>
              <a:solidFill>
                <a:srgbClr val="3366FF"/>
              </a:solidFill>
              <a:ln>
                <a:solidFill>
                  <a:srgbClr val="3366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1400"/>
              </a:p>
            </p:txBody>
          </p:sp>
          <p:sp>
            <p:nvSpPr>
              <p:cNvPr id="39966" name="ZoneTexte 3"/>
              <p:cNvSpPr txBox="1">
                <a:spLocks noChangeArrowheads="1"/>
              </p:cNvSpPr>
              <p:nvPr/>
            </p:nvSpPr>
            <p:spPr bwMode="auto">
              <a:xfrm>
                <a:off x="2339752" y="1825079"/>
                <a:ext cx="61724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fr-FR" sz="1400" b="1" i="1"/>
                  <a:t>nisB</a:t>
                </a:r>
              </a:p>
            </p:txBody>
          </p:sp>
        </p:grpSp>
        <p:grpSp>
          <p:nvGrpSpPr>
            <p:cNvPr id="39958" name="Grouper 18"/>
            <p:cNvGrpSpPr>
              <a:grpSpLocks/>
            </p:cNvGrpSpPr>
            <p:nvPr/>
          </p:nvGrpSpPr>
          <p:grpSpPr bwMode="auto">
            <a:xfrm>
              <a:off x="3203848" y="1506270"/>
              <a:ext cx="720080" cy="626586"/>
              <a:chOff x="2585967" y="1506270"/>
              <a:chExt cx="720080" cy="626586"/>
            </a:xfrm>
          </p:grpSpPr>
          <p:sp>
            <p:nvSpPr>
              <p:cNvPr id="20" name="Flèche vers la droite 19"/>
              <p:cNvSpPr/>
              <p:nvPr/>
            </p:nvSpPr>
            <p:spPr>
              <a:xfrm>
                <a:off x="2585967" y="1506270"/>
                <a:ext cx="720080" cy="360040"/>
              </a:xfrm>
              <a:prstGeom prst="rightArrow">
                <a:avLst/>
              </a:prstGeom>
              <a:solidFill>
                <a:srgbClr val="3366FF"/>
              </a:solidFill>
              <a:ln>
                <a:solidFill>
                  <a:srgbClr val="3366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1400"/>
              </a:p>
            </p:txBody>
          </p:sp>
          <p:sp>
            <p:nvSpPr>
              <p:cNvPr id="39962" name="ZoneTexte 20"/>
              <p:cNvSpPr txBox="1">
                <a:spLocks noChangeArrowheads="1"/>
              </p:cNvSpPr>
              <p:nvPr/>
            </p:nvSpPr>
            <p:spPr bwMode="auto">
              <a:xfrm>
                <a:off x="2627784" y="1825079"/>
                <a:ext cx="61724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fr-FR" sz="1400" b="1" i="1"/>
                  <a:t>nisC</a:t>
                </a:r>
              </a:p>
            </p:txBody>
          </p:sp>
        </p:grpSp>
      </p:grpSp>
      <p:pic>
        <p:nvPicPr>
          <p:cNvPr id="39947" name="Image 5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44" b="66302"/>
          <a:stretch>
            <a:fillRect/>
          </a:stretch>
        </p:blipFill>
        <p:spPr bwMode="auto">
          <a:xfrm>
            <a:off x="492125" y="2298700"/>
            <a:ext cx="5735638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Flèche vers la droite 25"/>
          <p:cNvSpPr/>
          <p:nvPr/>
        </p:nvSpPr>
        <p:spPr>
          <a:xfrm>
            <a:off x="4619891" y="1649542"/>
            <a:ext cx="1152128" cy="360040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  <a:effectLst/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contourClr>
              <a:schemeClr val="accent1">
                <a:shade val="70000"/>
                <a:satMod val="105000"/>
              </a:schemeClr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1400"/>
          </a:p>
        </p:txBody>
      </p:sp>
      <p:sp>
        <p:nvSpPr>
          <p:cNvPr id="39951" name="ZoneTexte 26"/>
          <p:cNvSpPr txBox="1">
            <a:spLocks noChangeArrowheads="1"/>
          </p:cNvSpPr>
          <p:nvPr/>
        </p:nvSpPr>
        <p:spPr bwMode="auto">
          <a:xfrm>
            <a:off x="4805363" y="1968500"/>
            <a:ext cx="6016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400" b="1" i="1"/>
              <a:t>nisP</a:t>
            </a:r>
          </a:p>
        </p:txBody>
      </p:sp>
      <p:pic>
        <p:nvPicPr>
          <p:cNvPr id="39952" name="Image 5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25" y="2349500"/>
            <a:ext cx="5735638" cy="403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53" name="ZoneTexte 41"/>
          <p:cNvSpPr txBox="1">
            <a:spLocks noChangeArrowheads="1"/>
          </p:cNvSpPr>
          <p:nvPr/>
        </p:nvSpPr>
        <p:spPr bwMode="auto">
          <a:xfrm>
            <a:off x="6732588" y="2771775"/>
            <a:ext cx="1120775" cy="368300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Structure</a:t>
            </a:r>
          </a:p>
        </p:txBody>
      </p:sp>
      <p:sp>
        <p:nvSpPr>
          <p:cNvPr id="39954" name="ZoneTexte 43"/>
          <p:cNvSpPr txBox="1">
            <a:spLocks noChangeArrowheads="1"/>
          </p:cNvSpPr>
          <p:nvPr/>
        </p:nvSpPr>
        <p:spPr bwMode="auto">
          <a:xfrm>
            <a:off x="6732588" y="3346450"/>
            <a:ext cx="1416050" cy="369888"/>
          </a:xfrm>
          <a:prstGeom prst="rect">
            <a:avLst/>
          </a:prstGeom>
          <a:solidFill>
            <a:srgbClr val="33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Modification</a:t>
            </a:r>
          </a:p>
        </p:txBody>
      </p:sp>
      <p:sp>
        <p:nvSpPr>
          <p:cNvPr id="45" name="ZoneTexte 44"/>
          <p:cNvSpPr txBox="1"/>
          <p:nvPr/>
        </p:nvSpPr>
        <p:spPr>
          <a:xfrm>
            <a:off x="6732588" y="3913188"/>
            <a:ext cx="1312862" cy="36988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dirty="0" err="1"/>
              <a:t>Proteolysis</a:t>
            </a:r>
            <a:endParaRPr lang="fr-FR" dirty="0"/>
          </a:p>
        </p:txBody>
      </p:sp>
      <p:sp>
        <p:nvSpPr>
          <p:cNvPr id="39956" name="Rectangle 47"/>
          <p:cNvSpPr>
            <a:spLocks noChangeArrowheads="1"/>
          </p:cNvSpPr>
          <p:nvPr/>
        </p:nvSpPr>
        <p:spPr bwMode="auto">
          <a:xfrm>
            <a:off x="504825" y="6310313"/>
            <a:ext cx="5722938" cy="2143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nl-NL" sz="800"/>
              <a:t>		                       Knerr &amp; van der Donck (2012) </a:t>
            </a:r>
            <a:r>
              <a:rPr lang="en-US" sz="800" i="1"/>
              <a:t>Annu. Rev. Biochem. </a:t>
            </a:r>
            <a:r>
              <a:rPr lang="en-US" sz="800" b="1"/>
              <a:t>81</a:t>
            </a:r>
            <a:r>
              <a:rPr lang="en-US" sz="800"/>
              <a:t>, 479-505.</a:t>
            </a:r>
            <a:endParaRPr lang="fr-FR" sz="800"/>
          </a:p>
        </p:txBody>
      </p:sp>
    </p:spTree>
    <p:extLst>
      <p:ext uri="{BB962C8B-B14F-4D97-AF65-F5344CB8AC3E}">
        <p14:creationId xmlns:p14="http://schemas.microsoft.com/office/powerpoint/2010/main" val="551462072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Biosynthesis pathways of nisin</a:t>
            </a:r>
          </a:p>
        </p:txBody>
      </p:sp>
      <p:pic>
        <p:nvPicPr>
          <p:cNvPr id="41986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300" y="3340100"/>
            <a:ext cx="2311400" cy="16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Flèche vers la droite 16"/>
          <p:cNvSpPr/>
          <p:nvPr/>
        </p:nvSpPr>
        <p:spPr>
          <a:xfrm>
            <a:off x="2339752" y="1649542"/>
            <a:ext cx="864096" cy="360040"/>
          </a:xfrm>
          <a:prstGeom prst="rightArrow">
            <a:avLst/>
          </a:prstGeom>
          <a:solidFill>
            <a:srgbClr val="660066"/>
          </a:solidFill>
          <a:ln>
            <a:solidFill>
              <a:srgbClr val="6600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1400"/>
          </a:p>
        </p:txBody>
      </p:sp>
      <p:sp>
        <p:nvSpPr>
          <p:cNvPr id="41990" name="ZoneTexte 17"/>
          <p:cNvSpPr txBox="1">
            <a:spLocks noChangeArrowheads="1"/>
          </p:cNvSpPr>
          <p:nvPr/>
        </p:nvSpPr>
        <p:spPr bwMode="auto">
          <a:xfrm>
            <a:off x="2406650" y="1968500"/>
            <a:ext cx="5984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400" b="1" i="1"/>
              <a:t>nisT</a:t>
            </a:r>
          </a:p>
        </p:txBody>
      </p:sp>
      <p:grpSp>
        <p:nvGrpSpPr>
          <p:cNvPr id="41991" name="Grouper 27"/>
          <p:cNvGrpSpPr>
            <a:grpSpLocks/>
          </p:cNvGrpSpPr>
          <p:nvPr/>
        </p:nvGrpSpPr>
        <p:grpSpPr bwMode="auto">
          <a:xfrm>
            <a:off x="5651500" y="1649413"/>
            <a:ext cx="617538" cy="627062"/>
            <a:chOff x="2380231" y="1506270"/>
            <a:chExt cx="881776" cy="626586"/>
          </a:xfrm>
        </p:grpSpPr>
        <p:sp>
          <p:nvSpPr>
            <p:cNvPr id="29" name="Flèche vers la droite 28"/>
            <p:cNvSpPr/>
            <p:nvPr/>
          </p:nvSpPr>
          <p:spPr>
            <a:xfrm>
              <a:off x="2585967" y="1506270"/>
              <a:ext cx="617211" cy="360040"/>
            </a:xfrm>
            <a:prstGeom prst="rightArrow">
              <a:avLst/>
            </a:prstGeom>
            <a:solidFill>
              <a:srgbClr val="FFE947"/>
            </a:solidFill>
            <a:ln>
              <a:solidFill>
                <a:srgbClr val="FFFF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400"/>
            </a:p>
          </p:txBody>
        </p:sp>
        <p:sp>
          <p:nvSpPr>
            <p:cNvPr id="42029" name="ZoneTexte 29"/>
            <p:cNvSpPr txBox="1">
              <a:spLocks noChangeArrowheads="1"/>
            </p:cNvSpPr>
            <p:nvPr/>
          </p:nvSpPr>
          <p:spPr bwMode="auto">
            <a:xfrm>
              <a:off x="2380231" y="1825079"/>
              <a:ext cx="88177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fr-FR" sz="1400" b="1" i="1"/>
                <a:t>nisR</a:t>
              </a:r>
            </a:p>
          </p:txBody>
        </p:sp>
      </p:grpSp>
      <p:grpSp>
        <p:nvGrpSpPr>
          <p:cNvPr id="41992" name="Grouper 30"/>
          <p:cNvGrpSpPr>
            <a:grpSpLocks/>
          </p:cNvGrpSpPr>
          <p:nvPr/>
        </p:nvGrpSpPr>
        <p:grpSpPr bwMode="auto">
          <a:xfrm>
            <a:off x="6227763" y="1649413"/>
            <a:ext cx="720725" cy="627062"/>
            <a:chOff x="2585967" y="1506270"/>
            <a:chExt cx="720080" cy="626586"/>
          </a:xfrm>
        </p:grpSpPr>
        <p:sp>
          <p:nvSpPr>
            <p:cNvPr id="32" name="Flèche vers la droite 31"/>
            <p:cNvSpPr/>
            <p:nvPr/>
          </p:nvSpPr>
          <p:spPr>
            <a:xfrm>
              <a:off x="2585967" y="1506270"/>
              <a:ext cx="720080" cy="360040"/>
            </a:xfrm>
            <a:prstGeom prst="rightArrow">
              <a:avLst/>
            </a:prstGeom>
            <a:solidFill>
              <a:srgbClr val="FFE947"/>
            </a:solidFill>
            <a:ln>
              <a:solidFill>
                <a:srgbClr val="FFE94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400"/>
            </a:p>
          </p:txBody>
        </p:sp>
        <p:sp>
          <p:nvSpPr>
            <p:cNvPr id="42025" name="ZoneTexte 32"/>
            <p:cNvSpPr txBox="1">
              <a:spLocks noChangeArrowheads="1"/>
            </p:cNvSpPr>
            <p:nvPr/>
          </p:nvSpPr>
          <p:spPr bwMode="auto">
            <a:xfrm>
              <a:off x="2627784" y="1825079"/>
              <a:ext cx="61724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fr-FR" sz="1400" b="1" i="1"/>
                <a:t>nisK</a:t>
              </a:r>
            </a:p>
          </p:txBody>
        </p:sp>
      </p:grpSp>
      <p:sp>
        <p:nvSpPr>
          <p:cNvPr id="43" name="ZoneTexte 42"/>
          <p:cNvSpPr txBox="1"/>
          <p:nvPr/>
        </p:nvSpPr>
        <p:spPr>
          <a:xfrm>
            <a:off x="6732588" y="4930775"/>
            <a:ext cx="1287462" cy="36830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dirty="0" err="1"/>
              <a:t>Regulation</a:t>
            </a:r>
            <a:endParaRPr lang="fr-FR" dirty="0"/>
          </a:p>
        </p:txBody>
      </p:sp>
      <p:sp>
        <p:nvSpPr>
          <p:cNvPr id="41994" name="ZoneTexte 46"/>
          <p:cNvSpPr txBox="1">
            <a:spLocks noChangeArrowheads="1"/>
          </p:cNvSpPr>
          <p:nvPr/>
        </p:nvSpPr>
        <p:spPr bwMode="auto">
          <a:xfrm>
            <a:off x="6732588" y="4427538"/>
            <a:ext cx="1163637" cy="369887"/>
          </a:xfrm>
          <a:prstGeom prst="rect">
            <a:avLst/>
          </a:prstGeom>
          <a:solidFill>
            <a:srgbClr val="66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Transport</a:t>
            </a:r>
          </a:p>
        </p:txBody>
      </p:sp>
      <p:grpSp>
        <p:nvGrpSpPr>
          <p:cNvPr id="41995" name="Grouper 49"/>
          <p:cNvGrpSpPr>
            <a:grpSpLocks/>
          </p:cNvGrpSpPr>
          <p:nvPr/>
        </p:nvGrpSpPr>
        <p:grpSpPr bwMode="auto">
          <a:xfrm>
            <a:off x="684213" y="1649413"/>
            <a:ext cx="609600" cy="627062"/>
            <a:chOff x="683568" y="1506270"/>
            <a:chExt cx="610581" cy="626586"/>
          </a:xfrm>
        </p:grpSpPr>
        <p:sp>
          <p:nvSpPr>
            <p:cNvPr id="8" name="Flèche vers la droite 7"/>
            <p:cNvSpPr/>
            <p:nvPr/>
          </p:nvSpPr>
          <p:spPr>
            <a:xfrm>
              <a:off x="857775" y="1506270"/>
              <a:ext cx="288032" cy="360040"/>
            </a:xfrm>
            <a:prstGeom prst="rightArrow">
              <a:avLst/>
            </a:prstGeom>
            <a:solidFill>
              <a:srgbClr val="000090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400"/>
            </a:p>
          </p:txBody>
        </p:sp>
        <p:sp>
          <p:nvSpPr>
            <p:cNvPr id="42021" name="ZoneTexte 8"/>
            <p:cNvSpPr txBox="1">
              <a:spLocks noChangeArrowheads="1"/>
            </p:cNvSpPr>
            <p:nvPr/>
          </p:nvSpPr>
          <p:spPr bwMode="auto">
            <a:xfrm>
              <a:off x="683568" y="1825079"/>
              <a:ext cx="61058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fr-FR" sz="1400" b="1" i="1"/>
                <a:t>nisA</a:t>
              </a:r>
            </a:p>
          </p:txBody>
        </p:sp>
      </p:grpSp>
      <p:pic>
        <p:nvPicPr>
          <p:cNvPr id="41996" name="Image 4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255"/>
          <a:stretch>
            <a:fillRect/>
          </a:stretch>
        </p:blipFill>
        <p:spPr bwMode="auto">
          <a:xfrm>
            <a:off x="492125" y="2384425"/>
            <a:ext cx="5735638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997" name="Grouper 13"/>
          <p:cNvGrpSpPr>
            <a:grpSpLocks/>
          </p:cNvGrpSpPr>
          <p:nvPr/>
        </p:nvGrpSpPr>
        <p:grpSpPr bwMode="auto">
          <a:xfrm>
            <a:off x="1187450" y="1649413"/>
            <a:ext cx="2760663" cy="627062"/>
            <a:chOff x="1163507" y="1506270"/>
            <a:chExt cx="2760421" cy="626586"/>
          </a:xfrm>
        </p:grpSpPr>
        <p:grpSp>
          <p:nvGrpSpPr>
            <p:cNvPr id="42008" name="Grouper 11"/>
            <p:cNvGrpSpPr>
              <a:grpSpLocks/>
            </p:cNvGrpSpPr>
            <p:nvPr/>
          </p:nvGrpSpPr>
          <p:grpSpPr bwMode="auto">
            <a:xfrm>
              <a:off x="1163507" y="1506270"/>
              <a:ext cx="1152128" cy="626586"/>
              <a:chOff x="2129802" y="1506270"/>
              <a:chExt cx="1152128" cy="626586"/>
            </a:xfrm>
          </p:grpSpPr>
          <p:sp>
            <p:nvSpPr>
              <p:cNvPr id="3" name="Flèche vers la droite 2"/>
              <p:cNvSpPr/>
              <p:nvPr/>
            </p:nvSpPr>
            <p:spPr>
              <a:xfrm>
                <a:off x="2129802" y="1506270"/>
                <a:ext cx="1152128" cy="360040"/>
              </a:xfrm>
              <a:prstGeom prst="rightArrow">
                <a:avLst/>
              </a:prstGeom>
              <a:solidFill>
                <a:srgbClr val="3366FF"/>
              </a:solidFill>
              <a:ln>
                <a:solidFill>
                  <a:srgbClr val="3366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1400"/>
              </a:p>
            </p:txBody>
          </p:sp>
          <p:sp>
            <p:nvSpPr>
              <p:cNvPr id="42017" name="ZoneTexte 3"/>
              <p:cNvSpPr txBox="1">
                <a:spLocks noChangeArrowheads="1"/>
              </p:cNvSpPr>
              <p:nvPr/>
            </p:nvSpPr>
            <p:spPr bwMode="auto">
              <a:xfrm>
                <a:off x="2339752" y="1825079"/>
                <a:ext cx="61724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fr-FR" sz="1400" b="1" i="1"/>
                  <a:t>nisB</a:t>
                </a:r>
              </a:p>
            </p:txBody>
          </p:sp>
        </p:grpSp>
        <p:grpSp>
          <p:nvGrpSpPr>
            <p:cNvPr id="42009" name="Grouper 18"/>
            <p:cNvGrpSpPr>
              <a:grpSpLocks/>
            </p:cNvGrpSpPr>
            <p:nvPr/>
          </p:nvGrpSpPr>
          <p:grpSpPr bwMode="auto">
            <a:xfrm>
              <a:off x="3203848" y="1506270"/>
              <a:ext cx="720080" cy="626586"/>
              <a:chOff x="2585967" y="1506270"/>
              <a:chExt cx="720080" cy="626586"/>
            </a:xfrm>
          </p:grpSpPr>
          <p:sp>
            <p:nvSpPr>
              <p:cNvPr id="20" name="Flèche vers la droite 19"/>
              <p:cNvSpPr/>
              <p:nvPr/>
            </p:nvSpPr>
            <p:spPr>
              <a:xfrm>
                <a:off x="2585967" y="1506270"/>
                <a:ext cx="720080" cy="360040"/>
              </a:xfrm>
              <a:prstGeom prst="rightArrow">
                <a:avLst/>
              </a:prstGeom>
              <a:solidFill>
                <a:srgbClr val="3366FF"/>
              </a:solidFill>
              <a:ln>
                <a:solidFill>
                  <a:srgbClr val="3366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1400"/>
              </a:p>
            </p:txBody>
          </p:sp>
          <p:sp>
            <p:nvSpPr>
              <p:cNvPr id="42013" name="ZoneTexte 20"/>
              <p:cNvSpPr txBox="1">
                <a:spLocks noChangeArrowheads="1"/>
              </p:cNvSpPr>
              <p:nvPr/>
            </p:nvSpPr>
            <p:spPr bwMode="auto">
              <a:xfrm>
                <a:off x="2627784" y="1825079"/>
                <a:ext cx="61724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fr-FR" sz="1400" b="1" i="1"/>
                  <a:t>nisC</a:t>
                </a:r>
              </a:p>
            </p:txBody>
          </p:sp>
        </p:grpSp>
      </p:grpSp>
      <p:pic>
        <p:nvPicPr>
          <p:cNvPr id="41998" name="Image 5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44" b="66302"/>
          <a:stretch>
            <a:fillRect/>
          </a:stretch>
        </p:blipFill>
        <p:spPr bwMode="auto">
          <a:xfrm>
            <a:off x="492125" y="2298700"/>
            <a:ext cx="5735638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Flèche vers la droite 25"/>
          <p:cNvSpPr/>
          <p:nvPr/>
        </p:nvSpPr>
        <p:spPr>
          <a:xfrm>
            <a:off x="4619891" y="1649542"/>
            <a:ext cx="1152128" cy="360040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  <a:effectLst/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contourClr>
              <a:schemeClr val="accent1">
                <a:shade val="70000"/>
                <a:satMod val="105000"/>
              </a:schemeClr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1400"/>
          </a:p>
        </p:txBody>
      </p:sp>
      <p:sp>
        <p:nvSpPr>
          <p:cNvPr id="42002" name="ZoneTexte 26"/>
          <p:cNvSpPr txBox="1">
            <a:spLocks noChangeArrowheads="1"/>
          </p:cNvSpPr>
          <p:nvPr/>
        </p:nvSpPr>
        <p:spPr bwMode="auto">
          <a:xfrm>
            <a:off x="4805363" y="1968500"/>
            <a:ext cx="6016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400" b="1" i="1"/>
              <a:t>nisP</a:t>
            </a:r>
          </a:p>
        </p:txBody>
      </p:sp>
      <p:pic>
        <p:nvPicPr>
          <p:cNvPr id="42003" name="Image 5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25" y="2349500"/>
            <a:ext cx="5735638" cy="403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004" name="ZoneTexte 41"/>
          <p:cNvSpPr txBox="1">
            <a:spLocks noChangeArrowheads="1"/>
          </p:cNvSpPr>
          <p:nvPr/>
        </p:nvSpPr>
        <p:spPr bwMode="auto">
          <a:xfrm>
            <a:off x="6732588" y="2771775"/>
            <a:ext cx="1120775" cy="368300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Structure</a:t>
            </a:r>
          </a:p>
        </p:txBody>
      </p:sp>
      <p:sp>
        <p:nvSpPr>
          <p:cNvPr id="42005" name="ZoneTexte 43"/>
          <p:cNvSpPr txBox="1">
            <a:spLocks noChangeArrowheads="1"/>
          </p:cNvSpPr>
          <p:nvPr/>
        </p:nvSpPr>
        <p:spPr bwMode="auto">
          <a:xfrm>
            <a:off x="6732588" y="3346450"/>
            <a:ext cx="1416050" cy="369888"/>
          </a:xfrm>
          <a:prstGeom prst="rect">
            <a:avLst/>
          </a:prstGeom>
          <a:solidFill>
            <a:srgbClr val="33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Modification</a:t>
            </a:r>
          </a:p>
        </p:txBody>
      </p:sp>
      <p:sp>
        <p:nvSpPr>
          <p:cNvPr id="45" name="ZoneTexte 44"/>
          <p:cNvSpPr txBox="1"/>
          <p:nvPr/>
        </p:nvSpPr>
        <p:spPr>
          <a:xfrm>
            <a:off x="6732588" y="3913188"/>
            <a:ext cx="1312862" cy="36988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dirty="0" err="1"/>
              <a:t>Proteolysis</a:t>
            </a:r>
            <a:endParaRPr lang="fr-FR" dirty="0"/>
          </a:p>
        </p:txBody>
      </p:sp>
      <p:sp>
        <p:nvSpPr>
          <p:cNvPr id="42007" name="Rectangle 45"/>
          <p:cNvSpPr>
            <a:spLocks noChangeArrowheads="1"/>
          </p:cNvSpPr>
          <p:nvPr/>
        </p:nvSpPr>
        <p:spPr bwMode="auto">
          <a:xfrm>
            <a:off x="504825" y="6310313"/>
            <a:ext cx="5722938" cy="2143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nl-NL" sz="800"/>
              <a:t>		                       Knerr &amp; van der Donck (2012) </a:t>
            </a:r>
            <a:r>
              <a:rPr lang="en-US" sz="800" i="1"/>
              <a:t>Annu. Rev. Biochem. </a:t>
            </a:r>
            <a:r>
              <a:rPr lang="en-US" sz="800" b="1"/>
              <a:t>81</a:t>
            </a:r>
            <a:r>
              <a:rPr lang="en-US" sz="800"/>
              <a:t>, 479-505.</a:t>
            </a:r>
            <a:endParaRPr lang="fr-FR" sz="800"/>
          </a:p>
        </p:txBody>
      </p:sp>
    </p:spTree>
    <p:extLst>
      <p:ext uri="{BB962C8B-B14F-4D97-AF65-F5344CB8AC3E}">
        <p14:creationId xmlns:p14="http://schemas.microsoft.com/office/powerpoint/2010/main" val="713309823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Biosynthesis pathways of nisin</a:t>
            </a:r>
          </a:p>
        </p:txBody>
      </p:sp>
      <p:pic>
        <p:nvPicPr>
          <p:cNvPr id="44034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300" y="3340100"/>
            <a:ext cx="2311400" cy="16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Flèche vers la droite 16"/>
          <p:cNvSpPr/>
          <p:nvPr/>
        </p:nvSpPr>
        <p:spPr>
          <a:xfrm>
            <a:off x="2339752" y="1649542"/>
            <a:ext cx="864096" cy="360040"/>
          </a:xfrm>
          <a:prstGeom prst="rightArrow">
            <a:avLst/>
          </a:prstGeom>
          <a:solidFill>
            <a:srgbClr val="660066"/>
          </a:solidFill>
          <a:ln>
            <a:solidFill>
              <a:srgbClr val="6600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1400"/>
          </a:p>
        </p:txBody>
      </p:sp>
      <p:sp>
        <p:nvSpPr>
          <p:cNvPr id="44038" name="ZoneTexte 17"/>
          <p:cNvSpPr txBox="1">
            <a:spLocks noChangeArrowheads="1"/>
          </p:cNvSpPr>
          <p:nvPr/>
        </p:nvSpPr>
        <p:spPr bwMode="auto">
          <a:xfrm>
            <a:off x="2406650" y="1968500"/>
            <a:ext cx="5984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400" b="1" i="1"/>
              <a:t>nisT</a:t>
            </a:r>
          </a:p>
        </p:txBody>
      </p:sp>
      <p:sp>
        <p:nvSpPr>
          <p:cNvPr id="23" name="Flèche vers la droite 22"/>
          <p:cNvSpPr/>
          <p:nvPr/>
        </p:nvSpPr>
        <p:spPr>
          <a:xfrm>
            <a:off x="3960000" y="1649542"/>
            <a:ext cx="612000" cy="360040"/>
          </a:xfrm>
          <a:prstGeom prst="rightArrow">
            <a:avLst/>
          </a:prstGeom>
          <a:solidFill>
            <a:srgbClr val="008000"/>
          </a:solidFill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1400"/>
          </a:p>
        </p:txBody>
      </p:sp>
      <p:sp>
        <p:nvSpPr>
          <p:cNvPr id="44042" name="ZoneTexte 23"/>
          <p:cNvSpPr txBox="1">
            <a:spLocks noChangeArrowheads="1"/>
          </p:cNvSpPr>
          <p:nvPr/>
        </p:nvSpPr>
        <p:spPr bwMode="auto">
          <a:xfrm>
            <a:off x="3965575" y="1966913"/>
            <a:ext cx="5381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400" b="1" i="1"/>
              <a:t>nisI</a:t>
            </a:r>
          </a:p>
        </p:txBody>
      </p:sp>
      <p:grpSp>
        <p:nvGrpSpPr>
          <p:cNvPr id="44043" name="Grouper 27"/>
          <p:cNvGrpSpPr>
            <a:grpSpLocks/>
          </p:cNvGrpSpPr>
          <p:nvPr/>
        </p:nvGrpSpPr>
        <p:grpSpPr bwMode="auto">
          <a:xfrm>
            <a:off x="5651500" y="1649413"/>
            <a:ext cx="617538" cy="627062"/>
            <a:chOff x="2380231" y="1506270"/>
            <a:chExt cx="881776" cy="626586"/>
          </a:xfrm>
        </p:grpSpPr>
        <p:sp>
          <p:nvSpPr>
            <p:cNvPr id="29" name="Flèche vers la droite 28"/>
            <p:cNvSpPr/>
            <p:nvPr/>
          </p:nvSpPr>
          <p:spPr>
            <a:xfrm>
              <a:off x="2585967" y="1506270"/>
              <a:ext cx="617211" cy="360040"/>
            </a:xfrm>
            <a:prstGeom prst="rightArrow">
              <a:avLst/>
            </a:prstGeom>
            <a:solidFill>
              <a:srgbClr val="FFE947"/>
            </a:solidFill>
            <a:ln>
              <a:solidFill>
                <a:srgbClr val="FFFF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400"/>
            </a:p>
          </p:txBody>
        </p:sp>
        <p:sp>
          <p:nvSpPr>
            <p:cNvPr id="44097" name="ZoneTexte 29"/>
            <p:cNvSpPr txBox="1">
              <a:spLocks noChangeArrowheads="1"/>
            </p:cNvSpPr>
            <p:nvPr/>
          </p:nvSpPr>
          <p:spPr bwMode="auto">
            <a:xfrm>
              <a:off x="2380231" y="1825079"/>
              <a:ext cx="88177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fr-FR" sz="1400" b="1" i="1"/>
                <a:t>nisR</a:t>
              </a:r>
            </a:p>
          </p:txBody>
        </p:sp>
      </p:grpSp>
      <p:grpSp>
        <p:nvGrpSpPr>
          <p:cNvPr id="44044" name="Grouper 30"/>
          <p:cNvGrpSpPr>
            <a:grpSpLocks/>
          </p:cNvGrpSpPr>
          <p:nvPr/>
        </p:nvGrpSpPr>
        <p:grpSpPr bwMode="auto">
          <a:xfrm>
            <a:off x="6227763" y="1649413"/>
            <a:ext cx="720725" cy="627062"/>
            <a:chOff x="2585967" y="1506270"/>
            <a:chExt cx="720080" cy="626586"/>
          </a:xfrm>
        </p:grpSpPr>
        <p:sp>
          <p:nvSpPr>
            <p:cNvPr id="32" name="Flèche vers la droite 31"/>
            <p:cNvSpPr/>
            <p:nvPr/>
          </p:nvSpPr>
          <p:spPr>
            <a:xfrm>
              <a:off x="2585967" y="1506270"/>
              <a:ext cx="720080" cy="360040"/>
            </a:xfrm>
            <a:prstGeom prst="rightArrow">
              <a:avLst/>
            </a:prstGeom>
            <a:solidFill>
              <a:srgbClr val="FFE947"/>
            </a:solidFill>
            <a:ln>
              <a:solidFill>
                <a:srgbClr val="FFE94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400"/>
            </a:p>
          </p:txBody>
        </p:sp>
        <p:sp>
          <p:nvSpPr>
            <p:cNvPr id="44093" name="ZoneTexte 32"/>
            <p:cNvSpPr txBox="1">
              <a:spLocks noChangeArrowheads="1"/>
            </p:cNvSpPr>
            <p:nvPr/>
          </p:nvSpPr>
          <p:spPr bwMode="auto">
            <a:xfrm>
              <a:off x="2627784" y="1825079"/>
              <a:ext cx="61724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fr-FR" sz="1400" b="1" i="1"/>
                <a:t>nisK</a:t>
              </a:r>
            </a:p>
          </p:txBody>
        </p:sp>
      </p:grpSp>
      <p:grpSp>
        <p:nvGrpSpPr>
          <p:cNvPr id="44045" name="Grouper 33"/>
          <p:cNvGrpSpPr>
            <a:grpSpLocks/>
          </p:cNvGrpSpPr>
          <p:nvPr/>
        </p:nvGrpSpPr>
        <p:grpSpPr bwMode="auto">
          <a:xfrm>
            <a:off x="6804025" y="1649413"/>
            <a:ext cx="596900" cy="627062"/>
            <a:chOff x="2380231" y="1506270"/>
            <a:chExt cx="853223" cy="626586"/>
          </a:xfrm>
        </p:grpSpPr>
        <p:sp>
          <p:nvSpPr>
            <p:cNvPr id="35" name="Flèche vers la droite 34"/>
            <p:cNvSpPr/>
            <p:nvPr/>
          </p:nvSpPr>
          <p:spPr>
            <a:xfrm>
              <a:off x="2585967" y="1506270"/>
              <a:ext cx="617211" cy="360040"/>
            </a:xfrm>
            <a:prstGeom prst="rightArrow">
              <a:avLst/>
            </a:prstGeom>
            <a:solidFill>
              <a:srgbClr val="008000"/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400"/>
            </a:p>
          </p:txBody>
        </p:sp>
        <p:sp>
          <p:nvSpPr>
            <p:cNvPr id="44089" name="ZoneTexte 35"/>
            <p:cNvSpPr txBox="1">
              <a:spLocks noChangeArrowheads="1"/>
            </p:cNvSpPr>
            <p:nvPr/>
          </p:nvSpPr>
          <p:spPr bwMode="auto">
            <a:xfrm>
              <a:off x="2380231" y="1825079"/>
              <a:ext cx="85322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fr-FR" sz="1400" b="1" i="1"/>
                <a:t>nisF</a:t>
              </a:r>
            </a:p>
          </p:txBody>
        </p:sp>
      </p:grpSp>
      <p:grpSp>
        <p:nvGrpSpPr>
          <p:cNvPr id="44046" name="Grouper 36"/>
          <p:cNvGrpSpPr>
            <a:grpSpLocks/>
          </p:cNvGrpSpPr>
          <p:nvPr/>
        </p:nvGrpSpPr>
        <p:grpSpPr bwMode="auto">
          <a:xfrm>
            <a:off x="7235825" y="1649413"/>
            <a:ext cx="608013" cy="627062"/>
            <a:chOff x="2380231" y="1506270"/>
            <a:chExt cx="867624" cy="626586"/>
          </a:xfrm>
        </p:grpSpPr>
        <p:sp>
          <p:nvSpPr>
            <p:cNvPr id="38" name="Flèche vers la droite 37"/>
            <p:cNvSpPr/>
            <p:nvPr/>
          </p:nvSpPr>
          <p:spPr>
            <a:xfrm>
              <a:off x="2585967" y="1506270"/>
              <a:ext cx="617211" cy="360040"/>
            </a:xfrm>
            <a:prstGeom prst="rightArrow">
              <a:avLst/>
            </a:prstGeom>
            <a:solidFill>
              <a:srgbClr val="008000"/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400"/>
            </a:p>
          </p:txBody>
        </p:sp>
        <p:sp>
          <p:nvSpPr>
            <p:cNvPr id="44085" name="ZoneTexte 38"/>
            <p:cNvSpPr txBox="1">
              <a:spLocks noChangeArrowheads="1"/>
            </p:cNvSpPr>
            <p:nvPr/>
          </p:nvSpPr>
          <p:spPr bwMode="auto">
            <a:xfrm>
              <a:off x="2380231" y="1825079"/>
              <a:ext cx="86762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fr-FR" sz="1400" b="1" i="1"/>
                <a:t>nisE</a:t>
              </a:r>
            </a:p>
          </p:txBody>
        </p:sp>
      </p:grpSp>
      <p:grpSp>
        <p:nvGrpSpPr>
          <p:cNvPr id="44047" name="Grouper 39"/>
          <p:cNvGrpSpPr>
            <a:grpSpLocks/>
          </p:cNvGrpSpPr>
          <p:nvPr/>
        </p:nvGrpSpPr>
        <p:grpSpPr bwMode="auto">
          <a:xfrm>
            <a:off x="7710488" y="1649413"/>
            <a:ext cx="627062" cy="627062"/>
            <a:chOff x="2380231" y="1506270"/>
            <a:chExt cx="896053" cy="626586"/>
          </a:xfrm>
        </p:grpSpPr>
        <p:sp>
          <p:nvSpPr>
            <p:cNvPr id="41" name="Flèche vers la droite 40"/>
            <p:cNvSpPr/>
            <p:nvPr/>
          </p:nvSpPr>
          <p:spPr>
            <a:xfrm>
              <a:off x="2585967" y="1506270"/>
              <a:ext cx="617211" cy="360040"/>
            </a:xfrm>
            <a:prstGeom prst="rightArrow">
              <a:avLst/>
            </a:prstGeom>
            <a:solidFill>
              <a:srgbClr val="008000"/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400"/>
            </a:p>
          </p:txBody>
        </p:sp>
        <p:sp>
          <p:nvSpPr>
            <p:cNvPr id="44081" name="ZoneTexte 41"/>
            <p:cNvSpPr txBox="1">
              <a:spLocks noChangeArrowheads="1"/>
            </p:cNvSpPr>
            <p:nvPr/>
          </p:nvSpPr>
          <p:spPr bwMode="auto">
            <a:xfrm>
              <a:off x="2380231" y="1825079"/>
              <a:ext cx="89605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fr-FR" sz="1400" b="1" i="1"/>
                <a:t>nisG</a:t>
              </a:r>
            </a:p>
          </p:txBody>
        </p:sp>
      </p:grpSp>
      <p:sp>
        <p:nvSpPr>
          <p:cNvPr id="43" name="ZoneTexte 42"/>
          <p:cNvSpPr txBox="1"/>
          <p:nvPr/>
        </p:nvSpPr>
        <p:spPr>
          <a:xfrm>
            <a:off x="6732588" y="4930775"/>
            <a:ext cx="1287462" cy="36830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dirty="0" err="1"/>
              <a:t>Regulation</a:t>
            </a:r>
            <a:endParaRPr lang="fr-FR" dirty="0"/>
          </a:p>
        </p:txBody>
      </p:sp>
      <p:sp>
        <p:nvSpPr>
          <p:cNvPr id="44049" name="ZoneTexte 45"/>
          <p:cNvSpPr txBox="1">
            <a:spLocks noChangeArrowheads="1"/>
          </p:cNvSpPr>
          <p:nvPr/>
        </p:nvSpPr>
        <p:spPr bwMode="auto">
          <a:xfrm>
            <a:off x="6732588" y="5435600"/>
            <a:ext cx="1120775" cy="369888"/>
          </a:xfrm>
          <a:prstGeom prst="rect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Immunity</a:t>
            </a:r>
          </a:p>
        </p:txBody>
      </p:sp>
      <p:sp>
        <p:nvSpPr>
          <p:cNvPr id="44050" name="ZoneTexte 46"/>
          <p:cNvSpPr txBox="1">
            <a:spLocks noChangeArrowheads="1"/>
          </p:cNvSpPr>
          <p:nvPr/>
        </p:nvSpPr>
        <p:spPr bwMode="auto">
          <a:xfrm>
            <a:off x="6732588" y="4427538"/>
            <a:ext cx="1163637" cy="369887"/>
          </a:xfrm>
          <a:prstGeom prst="rect">
            <a:avLst/>
          </a:prstGeom>
          <a:solidFill>
            <a:srgbClr val="66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Transport</a:t>
            </a:r>
          </a:p>
        </p:txBody>
      </p:sp>
      <p:grpSp>
        <p:nvGrpSpPr>
          <p:cNvPr id="44051" name="Grouper 49"/>
          <p:cNvGrpSpPr>
            <a:grpSpLocks/>
          </p:cNvGrpSpPr>
          <p:nvPr/>
        </p:nvGrpSpPr>
        <p:grpSpPr bwMode="auto">
          <a:xfrm>
            <a:off x="684213" y="1649413"/>
            <a:ext cx="609600" cy="627062"/>
            <a:chOff x="683568" y="1506270"/>
            <a:chExt cx="610581" cy="626586"/>
          </a:xfrm>
        </p:grpSpPr>
        <p:sp>
          <p:nvSpPr>
            <p:cNvPr id="8" name="Flèche vers la droite 7"/>
            <p:cNvSpPr/>
            <p:nvPr/>
          </p:nvSpPr>
          <p:spPr>
            <a:xfrm>
              <a:off x="857775" y="1506270"/>
              <a:ext cx="288032" cy="360040"/>
            </a:xfrm>
            <a:prstGeom prst="rightArrow">
              <a:avLst/>
            </a:prstGeom>
            <a:solidFill>
              <a:srgbClr val="000090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400"/>
            </a:p>
          </p:txBody>
        </p:sp>
        <p:sp>
          <p:nvSpPr>
            <p:cNvPr id="44077" name="ZoneTexte 8"/>
            <p:cNvSpPr txBox="1">
              <a:spLocks noChangeArrowheads="1"/>
            </p:cNvSpPr>
            <p:nvPr/>
          </p:nvSpPr>
          <p:spPr bwMode="auto">
            <a:xfrm>
              <a:off x="683568" y="1825079"/>
              <a:ext cx="61058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fr-FR" sz="1400" b="1" i="1"/>
                <a:t>nisA</a:t>
              </a:r>
            </a:p>
          </p:txBody>
        </p:sp>
      </p:grpSp>
      <p:pic>
        <p:nvPicPr>
          <p:cNvPr id="44052" name="Image 4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255"/>
          <a:stretch>
            <a:fillRect/>
          </a:stretch>
        </p:blipFill>
        <p:spPr bwMode="auto">
          <a:xfrm>
            <a:off x="492125" y="2384425"/>
            <a:ext cx="5735638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4053" name="Grouper 13"/>
          <p:cNvGrpSpPr>
            <a:grpSpLocks/>
          </p:cNvGrpSpPr>
          <p:nvPr/>
        </p:nvGrpSpPr>
        <p:grpSpPr bwMode="auto">
          <a:xfrm>
            <a:off x="1187450" y="1649413"/>
            <a:ext cx="2760663" cy="627062"/>
            <a:chOff x="1163507" y="1506270"/>
            <a:chExt cx="2760421" cy="626586"/>
          </a:xfrm>
        </p:grpSpPr>
        <p:grpSp>
          <p:nvGrpSpPr>
            <p:cNvPr id="44064" name="Grouper 11"/>
            <p:cNvGrpSpPr>
              <a:grpSpLocks/>
            </p:cNvGrpSpPr>
            <p:nvPr/>
          </p:nvGrpSpPr>
          <p:grpSpPr bwMode="auto">
            <a:xfrm>
              <a:off x="1163507" y="1506270"/>
              <a:ext cx="1152128" cy="626586"/>
              <a:chOff x="2129802" y="1506270"/>
              <a:chExt cx="1152128" cy="626586"/>
            </a:xfrm>
          </p:grpSpPr>
          <p:sp>
            <p:nvSpPr>
              <p:cNvPr id="3" name="Flèche vers la droite 2"/>
              <p:cNvSpPr/>
              <p:nvPr/>
            </p:nvSpPr>
            <p:spPr>
              <a:xfrm>
                <a:off x="2129802" y="1506270"/>
                <a:ext cx="1152128" cy="360040"/>
              </a:xfrm>
              <a:prstGeom prst="rightArrow">
                <a:avLst/>
              </a:prstGeom>
              <a:solidFill>
                <a:srgbClr val="3366FF"/>
              </a:solidFill>
              <a:ln>
                <a:solidFill>
                  <a:srgbClr val="3366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1400"/>
              </a:p>
            </p:txBody>
          </p:sp>
          <p:sp>
            <p:nvSpPr>
              <p:cNvPr id="44073" name="ZoneTexte 3"/>
              <p:cNvSpPr txBox="1">
                <a:spLocks noChangeArrowheads="1"/>
              </p:cNvSpPr>
              <p:nvPr/>
            </p:nvSpPr>
            <p:spPr bwMode="auto">
              <a:xfrm>
                <a:off x="2339752" y="1825079"/>
                <a:ext cx="61724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fr-FR" sz="1400" b="1" i="1"/>
                  <a:t>nisB</a:t>
                </a:r>
              </a:p>
            </p:txBody>
          </p:sp>
        </p:grpSp>
        <p:grpSp>
          <p:nvGrpSpPr>
            <p:cNvPr id="44065" name="Grouper 18"/>
            <p:cNvGrpSpPr>
              <a:grpSpLocks/>
            </p:cNvGrpSpPr>
            <p:nvPr/>
          </p:nvGrpSpPr>
          <p:grpSpPr bwMode="auto">
            <a:xfrm>
              <a:off x="3203848" y="1506270"/>
              <a:ext cx="720080" cy="626586"/>
              <a:chOff x="2585967" y="1506270"/>
              <a:chExt cx="720080" cy="626586"/>
            </a:xfrm>
          </p:grpSpPr>
          <p:sp>
            <p:nvSpPr>
              <p:cNvPr id="20" name="Flèche vers la droite 19"/>
              <p:cNvSpPr/>
              <p:nvPr/>
            </p:nvSpPr>
            <p:spPr>
              <a:xfrm>
                <a:off x="2585967" y="1506270"/>
                <a:ext cx="720080" cy="360040"/>
              </a:xfrm>
              <a:prstGeom prst="rightArrow">
                <a:avLst/>
              </a:prstGeom>
              <a:solidFill>
                <a:srgbClr val="3366FF"/>
              </a:solidFill>
              <a:ln>
                <a:solidFill>
                  <a:srgbClr val="3366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1400"/>
              </a:p>
            </p:txBody>
          </p:sp>
          <p:sp>
            <p:nvSpPr>
              <p:cNvPr id="44069" name="ZoneTexte 20"/>
              <p:cNvSpPr txBox="1">
                <a:spLocks noChangeArrowheads="1"/>
              </p:cNvSpPr>
              <p:nvPr/>
            </p:nvSpPr>
            <p:spPr bwMode="auto">
              <a:xfrm>
                <a:off x="2627784" y="1825079"/>
                <a:ext cx="61724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fr-FR" sz="1400" b="1" i="1"/>
                  <a:t>nisC</a:t>
                </a:r>
              </a:p>
            </p:txBody>
          </p:sp>
        </p:grpSp>
      </p:grpSp>
      <p:pic>
        <p:nvPicPr>
          <p:cNvPr id="44054" name="Image 5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44" b="66302"/>
          <a:stretch>
            <a:fillRect/>
          </a:stretch>
        </p:blipFill>
        <p:spPr bwMode="auto">
          <a:xfrm>
            <a:off x="492125" y="2298700"/>
            <a:ext cx="5735638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Flèche vers la droite 25"/>
          <p:cNvSpPr/>
          <p:nvPr/>
        </p:nvSpPr>
        <p:spPr>
          <a:xfrm>
            <a:off x="4619891" y="1649542"/>
            <a:ext cx="1152128" cy="360040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  <a:effectLst/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contourClr>
              <a:schemeClr val="accent1">
                <a:shade val="70000"/>
                <a:satMod val="105000"/>
              </a:schemeClr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1400"/>
          </a:p>
        </p:txBody>
      </p:sp>
      <p:sp>
        <p:nvSpPr>
          <p:cNvPr id="44058" name="ZoneTexte 26"/>
          <p:cNvSpPr txBox="1">
            <a:spLocks noChangeArrowheads="1"/>
          </p:cNvSpPr>
          <p:nvPr/>
        </p:nvSpPr>
        <p:spPr bwMode="auto">
          <a:xfrm>
            <a:off x="4805363" y="1968500"/>
            <a:ext cx="6016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400" b="1" i="1"/>
              <a:t>nisP</a:t>
            </a:r>
          </a:p>
        </p:txBody>
      </p:sp>
      <p:pic>
        <p:nvPicPr>
          <p:cNvPr id="44059" name="Image 5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25" y="2349500"/>
            <a:ext cx="5735638" cy="403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60" name="ZoneTexte 41"/>
          <p:cNvSpPr txBox="1">
            <a:spLocks noChangeArrowheads="1"/>
          </p:cNvSpPr>
          <p:nvPr/>
        </p:nvSpPr>
        <p:spPr bwMode="auto">
          <a:xfrm>
            <a:off x="6732588" y="2771775"/>
            <a:ext cx="1120775" cy="368300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Structure</a:t>
            </a:r>
          </a:p>
        </p:txBody>
      </p:sp>
      <p:sp>
        <p:nvSpPr>
          <p:cNvPr id="44061" name="ZoneTexte 43"/>
          <p:cNvSpPr txBox="1">
            <a:spLocks noChangeArrowheads="1"/>
          </p:cNvSpPr>
          <p:nvPr/>
        </p:nvSpPr>
        <p:spPr bwMode="auto">
          <a:xfrm>
            <a:off x="6732588" y="3346450"/>
            <a:ext cx="1416050" cy="369888"/>
          </a:xfrm>
          <a:prstGeom prst="rect">
            <a:avLst/>
          </a:prstGeom>
          <a:solidFill>
            <a:srgbClr val="33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Modification</a:t>
            </a:r>
          </a:p>
        </p:txBody>
      </p:sp>
      <p:sp>
        <p:nvSpPr>
          <p:cNvPr id="45" name="ZoneTexte 44"/>
          <p:cNvSpPr txBox="1"/>
          <p:nvPr/>
        </p:nvSpPr>
        <p:spPr>
          <a:xfrm>
            <a:off x="6732588" y="3913188"/>
            <a:ext cx="1312862" cy="36988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dirty="0" err="1"/>
              <a:t>Proteolysis</a:t>
            </a:r>
            <a:endParaRPr lang="fr-FR" dirty="0"/>
          </a:p>
        </p:txBody>
      </p:sp>
      <p:sp>
        <p:nvSpPr>
          <p:cNvPr id="44063" name="Rectangle 46"/>
          <p:cNvSpPr>
            <a:spLocks noChangeArrowheads="1"/>
          </p:cNvSpPr>
          <p:nvPr/>
        </p:nvSpPr>
        <p:spPr bwMode="auto">
          <a:xfrm>
            <a:off x="504825" y="6310313"/>
            <a:ext cx="5722938" cy="21431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nl-NL" sz="800"/>
              <a:t>		                       Knerr &amp; van der Donck (2012) </a:t>
            </a:r>
            <a:r>
              <a:rPr lang="en-US" sz="800" i="1"/>
              <a:t>Annu. Rev. Biochem. </a:t>
            </a:r>
            <a:r>
              <a:rPr lang="en-US" sz="800" b="1"/>
              <a:t>81</a:t>
            </a:r>
            <a:r>
              <a:rPr lang="en-US" sz="800"/>
              <a:t>, 479-505.</a:t>
            </a:r>
            <a:endParaRPr lang="fr-FR" sz="800"/>
          </a:p>
        </p:txBody>
      </p:sp>
    </p:spTree>
    <p:extLst>
      <p:ext uri="{BB962C8B-B14F-4D97-AF65-F5344CB8AC3E}">
        <p14:creationId xmlns:p14="http://schemas.microsoft.com/office/powerpoint/2010/main" val="2559809878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79388" y="404813"/>
            <a:ext cx="8353425" cy="2879725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 typeface="Wingdings 2" charset="0"/>
              <a:buNone/>
            </a:pPr>
            <a:r>
              <a:rPr lang="fr-BE" sz="2800" b="1">
                <a:latin typeface="Calibri" charset="0"/>
              </a:rPr>
              <a:t>Partial genome sequencencing of GA1 strain</a:t>
            </a: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</a:pPr>
            <a:endParaRPr lang="fr-BE" sz="2400" b="1">
              <a:latin typeface="Georgia" charset="0"/>
            </a:endParaRP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</a:pPr>
            <a:endParaRPr lang="fr-BE" sz="2400" b="1">
              <a:latin typeface="Georgia" charset="0"/>
            </a:endParaRPr>
          </a:p>
          <a:p>
            <a:pPr lvl="1" eaLnBrk="1" hangingPunct="1">
              <a:lnSpc>
                <a:spcPct val="90000"/>
              </a:lnSpc>
              <a:buFont typeface="Arial" charset="0"/>
              <a:buNone/>
            </a:pPr>
            <a:endParaRPr lang="fr-BE" sz="1700">
              <a:latin typeface="Arial" charset="0"/>
              <a:cs typeface="Arial" charset="0"/>
            </a:endParaRPr>
          </a:p>
          <a:p>
            <a:pPr marL="0" indent="0" algn="just" eaLnBrk="1" hangingPunct="1">
              <a:lnSpc>
                <a:spcPts val="2500"/>
              </a:lnSpc>
              <a:buFont typeface="Wingdings 2" charset="0"/>
              <a:buNone/>
            </a:pPr>
            <a:r>
              <a:rPr lang="fr-BE" sz="1800">
                <a:latin typeface="Arial" charset="0"/>
                <a:cs typeface="Arial" charset="0"/>
              </a:rPr>
              <a:t>Identification of a 0.8 kb DNA fragment with 37% identity with </a:t>
            </a:r>
            <a:r>
              <a:rPr lang="fr-BE" sz="1800" i="1">
                <a:latin typeface="Arial" charset="0"/>
                <a:cs typeface="Arial" charset="0"/>
              </a:rPr>
              <a:t>mrsM </a:t>
            </a:r>
            <a:r>
              <a:rPr lang="fr-BE" sz="1800">
                <a:latin typeface="Arial" charset="0"/>
                <a:cs typeface="Arial" charset="0"/>
              </a:rPr>
              <a:t>modification gene</a:t>
            </a:r>
            <a:r>
              <a:rPr lang="fr-BE" sz="1800" i="1">
                <a:latin typeface="Arial" charset="0"/>
                <a:cs typeface="Arial" charset="0"/>
              </a:rPr>
              <a:t> </a:t>
            </a:r>
            <a:r>
              <a:rPr lang="fr-BE" sz="1800">
                <a:latin typeface="Arial" charset="0"/>
                <a:cs typeface="Arial" charset="0"/>
              </a:rPr>
              <a:t>from the lantibiotic mersacidin biosynthesis gene cluster</a:t>
            </a:r>
            <a:r>
              <a:rPr lang="fr-BE" sz="1700">
                <a:latin typeface="Arial" charset="0"/>
                <a:cs typeface="Arial" charset="0"/>
              </a:rPr>
              <a:t>.</a:t>
            </a:r>
          </a:p>
          <a:p>
            <a:pPr marL="0" indent="0" eaLnBrk="1" hangingPunct="1">
              <a:lnSpc>
                <a:spcPct val="90000"/>
              </a:lnSpc>
              <a:buFont typeface="Wingdings" charset="0"/>
              <a:buChar char="§"/>
            </a:pPr>
            <a:endParaRPr lang="fr-BE" sz="2000">
              <a:latin typeface="Georgia" charset="0"/>
            </a:endParaRP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</a:pPr>
            <a:endParaRPr lang="fr-BE" sz="2000">
              <a:latin typeface="Georg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671088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ZoneTexte 4"/>
          <p:cNvSpPr txBox="1">
            <a:spLocks noChangeArrowheads="1"/>
          </p:cNvSpPr>
          <p:nvPr/>
        </p:nvSpPr>
        <p:spPr bwMode="auto">
          <a:xfrm>
            <a:off x="1187450" y="3500438"/>
            <a:ext cx="7777163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BE" sz="1800" b="1"/>
              <a:t>Is </a:t>
            </a:r>
            <a:r>
              <a:rPr lang="fr-BE" sz="1800" b="1" i="1"/>
              <a:t>B. amyloliquefaciens</a:t>
            </a:r>
            <a:r>
              <a:rPr lang="fr-BE" sz="1800" b="1"/>
              <a:t> GA1 a producer of lantibiotic ?</a:t>
            </a:r>
          </a:p>
          <a:p>
            <a:pPr eaLnBrk="1" hangingPunct="1"/>
            <a:endParaRPr lang="fr-BE" sz="2000" b="1"/>
          </a:p>
        </p:txBody>
      </p:sp>
      <p:sp>
        <p:nvSpPr>
          <p:cNvPr id="2" name="Flèche courbée vers la droite 1"/>
          <p:cNvSpPr/>
          <p:nvPr/>
        </p:nvSpPr>
        <p:spPr>
          <a:xfrm rot="20762728">
            <a:off x="431087" y="2852936"/>
            <a:ext cx="360040" cy="936104"/>
          </a:xfrm>
          <a:prstGeom prst="curvedRightArrow">
            <a:avLst/>
          </a:prstGeom>
          <a:solidFill>
            <a:srgbClr val="3366FF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47109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79388" y="404813"/>
            <a:ext cx="8353425" cy="2879725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 typeface="Wingdings 2" charset="0"/>
              <a:buNone/>
            </a:pPr>
            <a:r>
              <a:rPr lang="fr-BE" sz="2800" b="1">
                <a:latin typeface="Calibri" charset="0"/>
              </a:rPr>
              <a:t>Partial genome sequencencing of GA1 strain</a:t>
            </a: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</a:pPr>
            <a:endParaRPr lang="fr-BE" sz="2400" b="1">
              <a:latin typeface="Georgia" charset="0"/>
            </a:endParaRP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</a:pPr>
            <a:endParaRPr lang="fr-BE" sz="2400" b="1">
              <a:latin typeface="Georgia" charset="0"/>
            </a:endParaRPr>
          </a:p>
          <a:p>
            <a:pPr lvl="1" eaLnBrk="1" hangingPunct="1">
              <a:lnSpc>
                <a:spcPct val="90000"/>
              </a:lnSpc>
              <a:buFont typeface="Arial" charset="0"/>
              <a:buNone/>
            </a:pPr>
            <a:endParaRPr lang="fr-BE" sz="1700">
              <a:latin typeface="Arial" charset="0"/>
              <a:cs typeface="Arial" charset="0"/>
            </a:endParaRPr>
          </a:p>
          <a:p>
            <a:pPr marL="0" indent="0" algn="just" eaLnBrk="1" hangingPunct="1">
              <a:lnSpc>
                <a:spcPts val="2500"/>
              </a:lnSpc>
              <a:buFont typeface="Wingdings 2" charset="0"/>
              <a:buNone/>
            </a:pPr>
            <a:r>
              <a:rPr lang="fr-BE" sz="1800">
                <a:latin typeface="Arial" charset="0"/>
                <a:cs typeface="Arial" charset="0"/>
              </a:rPr>
              <a:t>Identification of a 0.8 kb DNA fragment with 37% identity with </a:t>
            </a:r>
            <a:r>
              <a:rPr lang="fr-BE" sz="1800" i="1">
                <a:latin typeface="Arial" charset="0"/>
                <a:cs typeface="Arial" charset="0"/>
              </a:rPr>
              <a:t>mrsM </a:t>
            </a:r>
            <a:r>
              <a:rPr lang="fr-BE" sz="1800">
                <a:latin typeface="Arial" charset="0"/>
                <a:cs typeface="Arial" charset="0"/>
              </a:rPr>
              <a:t>modification gene</a:t>
            </a:r>
            <a:r>
              <a:rPr lang="fr-BE" sz="1800" i="1">
                <a:latin typeface="Arial" charset="0"/>
                <a:cs typeface="Arial" charset="0"/>
              </a:rPr>
              <a:t> </a:t>
            </a:r>
            <a:r>
              <a:rPr lang="fr-BE" sz="1800">
                <a:latin typeface="Arial" charset="0"/>
                <a:cs typeface="Arial" charset="0"/>
              </a:rPr>
              <a:t>from the lantibiotic mersacidin biosynthesis gene cluster</a:t>
            </a:r>
            <a:r>
              <a:rPr lang="fr-BE" sz="1700">
                <a:latin typeface="Arial" charset="0"/>
                <a:cs typeface="Arial" charset="0"/>
              </a:rPr>
              <a:t>.</a:t>
            </a:r>
          </a:p>
          <a:p>
            <a:pPr marL="0" indent="0" eaLnBrk="1" hangingPunct="1">
              <a:lnSpc>
                <a:spcPct val="90000"/>
              </a:lnSpc>
              <a:buFont typeface="Wingdings" charset="0"/>
              <a:buChar char="§"/>
            </a:pPr>
            <a:endParaRPr lang="fr-BE" sz="2000">
              <a:latin typeface="Georgia" charset="0"/>
            </a:endParaRP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</a:pPr>
            <a:endParaRPr lang="fr-BE" sz="2000">
              <a:latin typeface="Georg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549690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ZoneTexte 4"/>
          <p:cNvSpPr txBox="1">
            <a:spLocks noChangeArrowheads="1"/>
          </p:cNvSpPr>
          <p:nvPr/>
        </p:nvSpPr>
        <p:spPr bwMode="auto">
          <a:xfrm>
            <a:off x="1187450" y="3500438"/>
            <a:ext cx="7777163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BE" sz="1800" b="1"/>
              <a:t>Is </a:t>
            </a:r>
            <a:r>
              <a:rPr lang="fr-BE" sz="1800" b="1" i="1"/>
              <a:t>B. amyloliquefaciens</a:t>
            </a:r>
            <a:r>
              <a:rPr lang="fr-BE" sz="1800" b="1"/>
              <a:t> GA1 a producer of lantibiotic ?</a:t>
            </a:r>
          </a:p>
          <a:p>
            <a:pPr eaLnBrk="1" hangingPunct="1"/>
            <a:endParaRPr lang="fr-BE" sz="2000" b="1"/>
          </a:p>
        </p:txBody>
      </p:sp>
      <p:sp>
        <p:nvSpPr>
          <p:cNvPr id="48130" name="Rectangle 5"/>
          <p:cNvSpPr>
            <a:spLocks noChangeArrowheads="1"/>
          </p:cNvSpPr>
          <p:nvPr/>
        </p:nvSpPr>
        <p:spPr bwMode="auto">
          <a:xfrm>
            <a:off x="323850" y="4581525"/>
            <a:ext cx="806450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 typeface="Wingdings" charset="0"/>
              <a:buChar char="Ø"/>
            </a:pPr>
            <a:r>
              <a:rPr lang="fr-BE" dirty="0"/>
              <a:t> Highlight the antimicrobial activity of strain GA1.</a:t>
            </a:r>
          </a:p>
          <a:p>
            <a:pPr>
              <a:buFont typeface="Wingdings" charset="0"/>
              <a:buChar char="Ø"/>
            </a:pPr>
            <a:endParaRPr lang="fr-BE" dirty="0"/>
          </a:p>
          <a:p>
            <a:pPr>
              <a:buFont typeface="Wingdings" charset="0"/>
              <a:buChar char="Ø"/>
            </a:pPr>
            <a:r>
              <a:rPr lang="fr-BE" dirty="0"/>
              <a:t> Need to developp a production and purification scheme. </a:t>
            </a:r>
          </a:p>
          <a:p>
            <a:pPr>
              <a:buFont typeface="Wingdings" charset="0"/>
              <a:buChar char="Ø"/>
            </a:pPr>
            <a:endParaRPr lang="fr-BE" dirty="0"/>
          </a:p>
          <a:p>
            <a:pPr>
              <a:buFont typeface="Wingdings" charset="0"/>
              <a:buChar char="Ø"/>
            </a:pPr>
            <a:r>
              <a:rPr lang="fr-BE" b="1" dirty="0"/>
              <a:t> </a:t>
            </a:r>
            <a:r>
              <a:rPr lang="fr-BE" dirty="0"/>
              <a:t>Perform</a:t>
            </a:r>
            <a:r>
              <a:rPr lang="fr-BE" b="1" dirty="0"/>
              <a:t> </a:t>
            </a:r>
            <a:r>
              <a:rPr lang="fr-BE" dirty="0"/>
              <a:t>biochemical and biological characterization.</a:t>
            </a:r>
          </a:p>
        </p:txBody>
      </p:sp>
      <p:sp>
        <p:nvSpPr>
          <p:cNvPr id="2" name="Flèche courbée vers la droite 1"/>
          <p:cNvSpPr/>
          <p:nvPr/>
        </p:nvSpPr>
        <p:spPr>
          <a:xfrm rot="20762728">
            <a:off x="431087" y="2852936"/>
            <a:ext cx="360040" cy="936104"/>
          </a:xfrm>
          <a:prstGeom prst="curvedRightArrow">
            <a:avLst/>
          </a:prstGeom>
          <a:solidFill>
            <a:srgbClr val="3366FF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48134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79388" y="404813"/>
            <a:ext cx="8353425" cy="2879725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 typeface="Wingdings 2" charset="0"/>
              <a:buNone/>
            </a:pPr>
            <a:r>
              <a:rPr lang="fr-BE" sz="2800" b="1">
                <a:latin typeface="Calibri" charset="0"/>
              </a:rPr>
              <a:t>Partial genome sequencencing of GA1 strain</a:t>
            </a: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</a:pPr>
            <a:endParaRPr lang="fr-BE" sz="2400" b="1">
              <a:latin typeface="Georgia" charset="0"/>
            </a:endParaRP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</a:pPr>
            <a:endParaRPr lang="fr-BE" sz="2400" b="1">
              <a:latin typeface="Georgia" charset="0"/>
            </a:endParaRPr>
          </a:p>
          <a:p>
            <a:pPr lvl="1" eaLnBrk="1" hangingPunct="1">
              <a:lnSpc>
                <a:spcPct val="90000"/>
              </a:lnSpc>
              <a:buFont typeface="Arial" charset="0"/>
              <a:buNone/>
            </a:pPr>
            <a:endParaRPr lang="fr-BE" sz="1700">
              <a:latin typeface="Arial" charset="0"/>
              <a:cs typeface="Arial" charset="0"/>
            </a:endParaRPr>
          </a:p>
          <a:p>
            <a:pPr marL="0" indent="0" algn="just" eaLnBrk="1" hangingPunct="1">
              <a:lnSpc>
                <a:spcPts val="2500"/>
              </a:lnSpc>
              <a:buFont typeface="Wingdings 2" charset="0"/>
              <a:buNone/>
            </a:pPr>
            <a:r>
              <a:rPr lang="fr-BE" sz="1800">
                <a:latin typeface="Arial" charset="0"/>
                <a:cs typeface="Arial" charset="0"/>
              </a:rPr>
              <a:t>Identification of a 0.8 kb DNA fragment with 37% identity with </a:t>
            </a:r>
            <a:r>
              <a:rPr lang="fr-BE" sz="1800" i="1">
                <a:latin typeface="Arial" charset="0"/>
                <a:cs typeface="Arial" charset="0"/>
              </a:rPr>
              <a:t>mrsM </a:t>
            </a:r>
            <a:r>
              <a:rPr lang="fr-BE" sz="1800">
                <a:latin typeface="Arial" charset="0"/>
                <a:cs typeface="Arial" charset="0"/>
              </a:rPr>
              <a:t>modification gene</a:t>
            </a:r>
            <a:r>
              <a:rPr lang="fr-BE" sz="1800" i="1">
                <a:latin typeface="Arial" charset="0"/>
                <a:cs typeface="Arial" charset="0"/>
              </a:rPr>
              <a:t> </a:t>
            </a:r>
            <a:r>
              <a:rPr lang="fr-BE" sz="1800">
                <a:latin typeface="Arial" charset="0"/>
                <a:cs typeface="Arial" charset="0"/>
              </a:rPr>
              <a:t>from the lantibiotic mersacidin biosynthesis gene cluster</a:t>
            </a:r>
            <a:r>
              <a:rPr lang="fr-BE" sz="1700">
                <a:latin typeface="Arial" charset="0"/>
                <a:cs typeface="Arial" charset="0"/>
              </a:rPr>
              <a:t>.</a:t>
            </a:r>
          </a:p>
          <a:p>
            <a:pPr marL="0" indent="0" eaLnBrk="1" hangingPunct="1">
              <a:lnSpc>
                <a:spcPct val="90000"/>
              </a:lnSpc>
              <a:buFont typeface="Wingdings" charset="0"/>
              <a:buChar char="§"/>
            </a:pPr>
            <a:endParaRPr lang="fr-BE" sz="2000">
              <a:latin typeface="Georgia" charset="0"/>
            </a:endParaRP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</a:pPr>
            <a:endParaRPr lang="fr-BE" sz="2000">
              <a:latin typeface="Georg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3352779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ZoneTexte 8"/>
          <p:cNvSpPr txBox="1">
            <a:spLocks noChangeArrowheads="1"/>
          </p:cNvSpPr>
          <p:nvPr/>
        </p:nvSpPr>
        <p:spPr bwMode="auto">
          <a:xfrm>
            <a:off x="179388" y="333375"/>
            <a:ext cx="87852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fr-BE" sz="2800" b="1">
                <a:latin typeface="Calibri" charset="0"/>
              </a:rPr>
              <a:t>Biochemical and biological characterization</a:t>
            </a:r>
          </a:p>
        </p:txBody>
      </p:sp>
      <p:sp>
        <p:nvSpPr>
          <p:cNvPr id="50178" name="ZoneTexte 4"/>
          <p:cNvSpPr txBox="1">
            <a:spLocks noChangeArrowheads="1"/>
          </p:cNvSpPr>
          <p:nvPr/>
        </p:nvSpPr>
        <p:spPr bwMode="auto">
          <a:xfrm>
            <a:off x="468313" y="1484313"/>
            <a:ext cx="7488237" cy="1688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fr-BE" sz="1800" dirty="0"/>
              <a:t>P</a:t>
            </a:r>
            <a:r>
              <a:rPr lang="fr-BE" sz="1800" dirty="0" smtClean="0"/>
              <a:t>reliminary </a:t>
            </a:r>
            <a:r>
              <a:rPr lang="fr-BE" sz="1800" dirty="0"/>
              <a:t>experiments :</a:t>
            </a:r>
          </a:p>
          <a:p>
            <a:pPr eaLnBrk="1" hangingPunct="1">
              <a:lnSpc>
                <a:spcPts val="2500"/>
              </a:lnSpc>
            </a:pPr>
            <a:endParaRPr lang="fr-BE" sz="1800" dirty="0"/>
          </a:p>
          <a:p>
            <a:pPr eaLnBrk="1" hangingPunct="1">
              <a:lnSpc>
                <a:spcPts val="2500"/>
              </a:lnSpc>
              <a:buFont typeface="Wingdings" charset="0"/>
              <a:buChar char="Ø"/>
            </a:pPr>
            <a:r>
              <a:rPr lang="fr-BE" sz="1800" dirty="0"/>
              <a:t> Heat stable and protease </a:t>
            </a:r>
            <a:r>
              <a:rPr lang="fr-BE" sz="1800" dirty="0" smtClean="0"/>
              <a:t>sensitive</a:t>
            </a:r>
            <a:endParaRPr lang="fr-BE" sz="1800" dirty="0"/>
          </a:p>
          <a:p>
            <a:pPr eaLnBrk="1" hangingPunct="1">
              <a:lnSpc>
                <a:spcPts val="2500"/>
              </a:lnSpc>
            </a:pPr>
            <a:endParaRPr lang="fr-BE" sz="1800" dirty="0"/>
          </a:p>
          <a:p>
            <a:pPr eaLnBrk="1" hangingPunct="1">
              <a:lnSpc>
                <a:spcPts val="2500"/>
              </a:lnSpc>
              <a:buFont typeface="Wingdings" charset="0"/>
              <a:buChar char="Ø"/>
            </a:pPr>
            <a:r>
              <a:rPr lang="fr-BE" sz="1800" dirty="0"/>
              <a:t> </a:t>
            </a:r>
            <a:r>
              <a:rPr lang="fr-BE" sz="1800" dirty="0">
                <a:latin typeface="Calibri" charset="0"/>
              </a:rPr>
              <a:t> </a:t>
            </a:r>
            <a:r>
              <a:rPr lang="fr-BE" sz="1800" dirty="0"/>
              <a:t>Activity against Gram+ strains including MRSA and clinical isolates.</a:t>
            </a:r>
          </a:p>
        </p:txBody>
      </p:sp>
      <p:grpSp>
        <p:nvGrpSpPr>
          <p:cNvPr id="50179" name="Grouper 1"/>
          <p:cNvGrpSpPr>
            <a:grpSpLocks/>
          </p:cNvGrpSpPr>
          <p:nvPr/>
        </p:nvGrpSpPr>
        <p:grpSpPr bwMode="auto">
          <a:xfrm>
            <a:off x="2124075" y="3500438"/>
            <a:ext cx="6481763" cy="2736850"/>
            <a:chOff x="2627314" y="2636838"/>
            <a:chExt cx="5689599" cy="2305050"/>
          </a:xfrm>
        </p:grpSpPr>
        <p:pic>
          <p:nvPicPr>
            <p:cNvPr id="50180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21"/>
            <a:stretch>
              <a:fillRect/>
            </a:stretch>
          </p:blipFill>
          <p:spPr bwMode="auto">
            <a:xfrm>
              <a:off x="2627314" y="2636838"/>
              <a:ext cx="3868738" cy="2305050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8" name="Rectangle 7"/>
            <p:cNvSpPr/>
            <p:nvPr/>
          </p:nvSpPr>
          <p:spPr>
            <a:xfrm>
              <a:off x="2699775" y="3452430"/>
              <a:ext cx="3671833" cy="287462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BE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737400" y="4305459"/>
              <a:ext cx="3671832" cy="287462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BE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401221" y="4392366"/>
              <a:ext cx="71067" cy="14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BE"/>
            </a:p>
          </p:txBody>
        </p:sp>
        <p:sp>
          <p:nvSpPr>
            <p:cNvPr id="50184" name="ZoneTexte 10"/>
            <p:cNvSpPr txBox="1">
              <a:spLocks noChangeArrowheads="1"/>
            </p:cNvSpPr>
            <p:nvPr/>
          </p:nvSpPr>
          <p:spPr bwMode="auto">
            <a:xfrm>
              <a:off x="6516688" y="3429000"/>
              <a:ext cx="17272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fr-BE" sz="1400">
                  <a:solidFill>
                    <a:srgbClr val="FF0000"/>
                  </a:solidFill>
                </a:rPr>
                <a:t>MRSA</a:t>
              </a:r>
            </a:p>
          </p:txBody>
        </p:sp>
        <p:sp>
          <p:nvSpPr>
            <p:cNvPr id="50185" name="ZoneTexte 11"/>
            <p:cNvSpPr txBox="1">
              <a:spLocks noChangeArrowheads="1"/>
            </p:cNvSpPr>
            <p:nvPr/>
          </p:nvSpPr>
          <p:spPr bwMode="auto">
            <a:xfrm>
              <a:off x="6516688" y="4292600"/>
              <a:ext cx="18002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fr-BE" sz="1400">
                  <a:solidFill>
                    <a:srgbClr val="FF0000"/>
                  </a:solidFill>
                </a:rPr>
                <a:t>Clinical isolate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0297714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ZoneTexte 8"/>
          <p:cNvSpPr txBox="1">
            <a:spLocks noChangeArrowheads="1"/>
          </p:cNvSpPr>
          <p:nvPr/>
        </p:nvSpPr>
        <p:spPr bwMode="auto">
          <a:xfrm>
            <a:off x="179388" y="404813"/>
            <a:ext cx="87137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fr-BE" sz="2800" b="1">
                <a:latin typeface="Calibri" charset="0"/>
              </a:rPr>
              <a:t>MALDI-TOF mass spectrometry</a:t>
            </a:r>
          </a:p>
        </p:txBody>
      </p:sp>
      <p:pic>
        <p:nvPicPr>
          <p:cNvPr id="52226" name="Image 5" descr="Spectre masse PI average ne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345"/>
          <a:stretch>
            <a:fillRect/>
          </a:stretch>
        </p:blipFill>
        <p:spPr bwMode="auto">
          <a:xfrm>
            <a:off x="2240250" y="2060575"/>
            <a:ext cx="5336888" cy="3600450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27" name="ZoneTexte 6"/>
          <p:cNvSpPr txBox="1">
            <a:spLocks noChangeArrowheads="1"/>
          </p:cNvSpPr>
          <p:nvPr/>
        </p:nvSpPr>
        <p:spPr bwMode="auto">
          <a:xfrm>
            <a:off x="5262563" y="2060575"/>
            <a:ext cx="1368425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BE" sz="1800" dirty="0"/>
              <a:t>3317,6 Da</a:t>
            </a:r>
          </a:p>
        </p:txBody>
      </p:sp>
      <p:sp>
        <p:nvSpPr>
          <p:cNvPr id="52228" name="ZoneTexte 7"/>
          <p:cNvSpPr txBox="1">
            <a:spLocks noChangeArrowheads="1"/>
          </p:cNvSpPr>
          <p:nvPr/>
        </p:nvSpPr>
        <p:spPr bwMode="auto">
          <a:xfrm>
            <a:off x="250825" y="5805488"/>
            <a:ext cx="8569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BE" sz="1800"/>
              <a:t> Not present in mass spec bank  	    Amylolysin is a novel antibiotic compound.</a:t>
            </a:r>
          </a:p>
        </p:txBody>
      </p:sp>
      <p:sp>
        <p:nvSpPr>
          <p:cNvPr id="2" name="Flèche vers la droite 1"/>
          <p:cNvSpPr/>
          <p:nvPr/>
        </p:nvSpPr>
        <p:spPr>
          <a:xfrm flipV="1">
            <a:off x="3707904" y="5949281"/>
            <a:ext cx="360040" cy="144015"/>
          </a:xfrm>
          <a:prstGeom prst="rightArrow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419100" y="1063536"/>
            <a:ext cx="7874000" cy="747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GB" dirty="0" err="1" smtClean="0">
                <a:latin typeface="Arial"/>
                <a:cs typeface="Arial"/>
              </a:rPr>
              <a:t>Maldi-Tof</a:t>
            </a:r>
            <a:r>
              <a:rPr lang="en-GB" dirty="0" smtClean="0">
                <a:latin typeface="Arial"/>
                <a:cs typeface="Arial"/>
              </a:rPr>
              <a:t> mass spectrometry highlighted that </a:t>
            </a:r>
            <a:r>
              <a:rPr lang="en-GB" dirty="0" err="1" smtClean="0">
                <a:latin typeface="Arial"/>
                <a:cs typeface="Arial"/>
              </a:rPr>
              <a:t>amylolysin</a:t>
            </a:r>
            <a:r>
              <a:rPr lang="en-GB" dirty="0" smtClean="0">
                <a:latin typeface="Arial"/>
                <a:cs typeface="Arial"/>
              </a:rPr>
              <a:t> is a novel peptide not described to date in databases. 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57973245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73" name="Grouper 1"/>
          <p:cNvGrpSpPr>
            <a:grpSpLocks/>
          </p:cNvGrpSpPr>
          <p:nvPr/>
        </p:nvGrpSpPr>
        <p:grpSpPr bwMode="auto">
          <a:xfrm>
            <a:off x="0" y="476250"/>
            <a:ext cx="9144000" cy="2684463"/>
            <a:chOff x="0" y="476250"/>
            <a:chExt cx="9144000" cy="2684661"/>
          </a:xfrm>
        </p:grpSpPr>
        <p:sp>
          <p:nvSpPr>
            <p:cNvPr id="54274" name="ZoneTexte 22"/>
            <p:cNvSpPr txBox="1">
              <a:spLocks noChangeArrowheads="1"/>
            </p:cNvSpPr>
            <p:nvPr/>
          </p:nvSpPr>
          <p:spPr bwMode="auto">
            <a:xfrm>
              <a:off x="0" y="476250"/>
              <a:ext cx="914400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fr-BE" sz="2800" b="1">
                  <a:latin typeface="Calibri" charset="0"/>
                </a:rPr>
                <a:t>Amylolysin biosynthesis gene cluster</a:t>
              </a:r>
            </a:p>
          </p:txBody>
        </p:sp>
        <p:sp>
          <p:nvSpPr>
            <p:cNvPr id="26" name="Accolade fermante 25"/>
            <p:cNvSpPr/>
            <p:nvPr/>
          </p:nvSpPr>
          <p:spPr>
            <a:xfrm rot="5400000">
              <a:off x="1223950" y="1655903"/>
              <a:ext cx="360389" cy="1439862"/>
            </a:xfrm>
            <a:prstGeom prst="rightBrace">
              <a:avLst/>
            </a:prstGeom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BE"/>
            </a:p>
          </p:txBody>
        </p:sp>
        <p:sp>
          <p:nvSpPr>
            <p:cNvPr id="28" name="Accolade fermante 27"/>
            <p:cNvSpPr/>
            <p:nvPr/>
          </p:nvSpPr>
          <p:spPr>
            <a:xfrm rot="5400000">
              <a:off x="2597137" y="1805128"/>
              <a:ext cx="350863" cy="1150938"/>
            </a:xfrm>
            <a:prstGeom prst="rightBrace">
              <a:avLst/>
            </a:prstGeom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BE"/>
            </a:p>
          </p:txBody>
        </p:sp>
        <p:sp>
          <p:nvSpPr>
            <p:cNvPr id="29" name="Accolade fermante 28"/>
            <p:cNvSpPr/>
            <p:nvPr/>
          </p:nvSpPr>
          <p:spPr>
            <a:xfrm rot="5400000">
              <a:off x="5113324" y="1016142"/>
              <a:ext cx="358801" cy="2736850"/>
            </a:xfrm>
            <a:prstGeom prst="rightBrace">
              <a:avLst/>
            </a:prstGeom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BE"/>
            </a:p>
          </p:txBody>
        </p:sp>
        <p:sp>
          <p:nvSpPr>
            <p:cNvPr id="30" name="Accolade fermante 29"/>
            <p:cNvSpPr/>
            <p:nvPr/>
          </p:nvSpPr>
          <p:spPr>
            <a:xfrm rot="5400000">
              <a:off x="7417581" y="1448735"/>
              <a:ext cx="358801" cy="1871663"/>
            </a:xfrm>
            <a:prstGeom prst="rightBrace">
              <a:avLst/>
            </a:prstGeom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BE"/>
            </a:p>
          </p:txBody>
        </p:sp>
        <p:sp>
          <p:nvSpPr>
            <p:cNvPr id="54279" name="ZoneTexte 32"/>
            <p:cNvSpPr txBox="1">
              <a:spLocks noChangeArrowheads="1"/>
            </p:cNvSpPr>
            <p:nvPr/>
          </p:nvSpPr>
          <p:spPr bwMode="auto">
            <a:xfrm>
              <a:off x="971550" y="2482850"/>
              <a:ext cx="1728788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fr-FR" sz="1400"/>
                <a:t>I</a:t>
              </a:r>
              <a:r>
                <a:rPr lang="fr-BE" sz="1400"/>
                <a:t>mmunity </a:t>
              </a:r>
            </a:p>
          </p:txBody>
        </p:sp>
        <p:sp>
          <p:nvSpPr>
            <p:cNvPr id="54280" name="ZoneTexte 33"/>
            <p:cNvSpPr txBox="1">
              <a:spLocks noChangeArrowheads="1"/>
            </p:cNvSpPr>
            <p:nvPr/>
          </p:nvSpPr>
          <p:spPr bwMode="auto">
            <a:xfrm>
              <a:off x="2339975" y="2492375"/>
              <a:ext cx="18002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fr-FR" sz="1400"/>
                <a:t>R</a:t>
              </a:r>
              <a:r>
                <a:rPr lang="fr-BE" sz="1400"/>
                <a:t>egulation </a:t>
              </a:r>
            </a:p>
          </p:txBody>
        </p:sp>
        <p:sp>
          <p:nvSpPr>
            <p:cNvPr id="54281" name="ZoneTexte 34"/>
            <p:cNvSpPr txBox="1">
              <a:spLocks noChangeArrowheads="1"/>
            </p:cNvSpPr>
            <p:nvPr/>
          </p:nvSpPr>
          <p:spPr bwMode="auto">
            <a:xfrm>
              <a:off x="4427538" y="2482850"/>
              <a:ext cx="24479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fr-FR" sz="1400"/>
                <a:t>M</a:t>
              </a:r>
              <a:r>
                <a:rPr lang="fr-BE" sz="1400"/>
                <a:t>odification / Protease </a:t>
              </a:r>
            </a:p>
          </p:txBody>
        </p:sp>
        <p:sp>
          <p:nvSpPr>
            <p:cNvPr id="54282" name="ZoneTexte 35"/>
            <p:cNvSpPr txBox="1">
              <a:spLocks noChangeArrowheads="1"/>
            </p:cNvSpPr>
            <p:nvPr/>
          </p:nvSpPr>
          <p:spPr bwMode="auto">
            <a:xfrm>
              <a:off x="7164388" y="2493045"/>
              <a:ext cx="13684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fr-FR" sz="1400"/>
                <a:t>T</a:t>
              </a:r>
              <a:r>
                <a:rPr lang="fr-BE" sz="1400"/>
                <a:t>ransport</a:t>
              </a:r>
            </a:p>
          </p:txBody>
        </p:sp>
        <p:sp>
          <p:nvSpPr>
            <p:cNvPr id="19" name="Flèche vers la droite 18"/>
            <p:cNvSpPr/>
            <p:nvPr/>
          </p:nvSpPr>
          <p:spPr>
            <a:xfrm>
              <a:off x="6732240" y="1844824"/>
              <a:ext cx="1728192" cy="360040"/>
            </a:xfrm>
            <a:prstGeom prst="rightArrow">
              <a:avLst/>
            </a:prstGeom>
            <a:solidFill>
              <a:srgbClr val="660066"/>
            </a:solidFill>
            <a:ln>
              <a:solidFill>
                <a:srgbClr val="66006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400"/>
            </a:p>
          </p:txBody>
        </p:sp>
        <p:sp>
          <p:nvSpPr>
            <p:cNvPr id="21" name="Flèche vers la droite 20"/>
            <p:cNvSpPr/>
            <p:nvPr/>
          </p:nvSpPr>
          <p:spPr>
            <a:xfrm>
              <a:off x="756567" y="1835497"/>
              <a:ext cx="720080" cy="360040"/>
            </a:xfrm>
            <a:prstGeom prst="rightArrow">
              <a:avLst/>
            </a:prstGeom>
            <a:solidFill>
              <a:srgbClr val="008000"/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400"/>
            </a:p>
          </p:txBody>
        </p:sp>
        <p:grpSp>
          <p:nvGrpSpPr>
            <p:cNvPr id="54289" name="Grouper 27"/>
            <p:cNvGrpSpPr>
              <a:grpSpLocks/>
            </p:cNvGrpSpPr>
            <p:nvPr/>
          </p:nvGrpSpPr>
          <p:grpSpPr bwMode="auto">
            <a:xfrm>
              <a:off x="2803525" y="1547813"/>
              <a:ext cx="667212" cy="647700"/>
              <a:chOff x="2380231" y="1218455"/>
              <a:chExt cx="952215" cy="647855"/>
            </a:xfrm>
          </p:grpSpPr>
          <p:sp>
            <p:nvSpPr>
              <p:cNvPr id="24" name="Flèche vers la droite 23"/>
              <p:cNvSpPr/>
              <p:nvPr/>
            </p:nvSpPr>
            <p:spPr>
              <a:xfrm>
                <a:off x="2585967" y="1506270"/>
                <a:ext cx="617211" cy="360040"/>
              </a:xfrm>
              <a:prstGeom prst="rightArrow">
                <a:avLst/>
              </a:prstGeom>
              <a:solidFill>
                <a:srgbClr val="FFE947"/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1400"/>
              </a:p>
            </p:txBody>
          </p:sp>
          <p:sp>
            <p:nvSpPr>
              <p:cNvPr id="54317" name="ZoneTexte 29"/>
              <p:cNvSpPr txBox="1">
                <a:spLocks noChangeArrowheads="1"/>
              </p:cNvSpPr>
              <p:nvPr/>
            </p:nvSpPr>
            <p:spPr bwMode="auto">
              <a:xfrm>
                <a:off x="2380231" y="1218455"/>
                <a:ext cx="952215" cy="3078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fr-FR" sz="1400" b="1" i="1"/>
                  <a:t>amlR</a:t>
                </a:r>
              </a:p>
            </p:txBody>
          </p:sp>
        </p:grpSp>
        <p:grpSp>
          <p:nvGrpSpPr>
            <p:cNvPr id="54290" name="Grouper 30"/>
            <p:cNvGrpSpPr>
              <a:grpSpLocks/>
            </p:cNvGrpSpPr>
            <p:nvPr/>
          </p:nvGrpSpPr>
          <p:grpSpPr bwMode="auto">
            <a:xfrm>
              <a:off x="2197099" y="1547813"/>
              <a:ext cx="720525" cy="647700"/>
              <a:chOff x="2585967" y="1218455"/>
              <a:chExt cx="720080" cy="647855"/>
            </a:xfrm>
          </p:grpSpPr>
          <p:sp>
            <p:nvSpPr>
              <p:cNvPr id="39" name="Flèche vers la droite 38"/>
              <p:cNvSpPr/>
              <p:nvPr/>
            </p:nvSpPr>
            <p:spPr>
              <a:xfrm>
                <a:off x="2585967" y="1506270"/>
                <a:ext cx="720080" cy="360040"/>
              </a:xfrm>
              <a:prstGeom prst="rightArrow">
                <a:avLst/>
              </a:prstGeom>
              <a:solidFill>
                <a:srgbClr val="FFE947"/>
              </a:solidFill>
              <a:ln>
                <a:solidFill>
                  <a:srgbClr val="FFE947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1400"/>
              </a:p>
            </p:txBody>
          </p:sp>
          <p:sp>
            <p:nvSpPr>
              <p:cNvPr id="54313" name="ZoneTexte 32"/>
              <p:cNvSpPr txBox="1">
                <a:spLocks noChangeArrowheads="1"/>
              </p:cNvSpPr>
              <p:nvPr/>
            </p:nvSpPr>
            <p:spPr bwMode="auto">
              <a:xfrm>
                <a:off x="2627784" y="1218455"/>
                <a:ext cx="666800" cy="3078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fr-FR" sz="1400" b="1" i="1"/>
                  <a:t>amlK</a:t>
                </a:r>
              </a:p>
            </p:txBody>
          </p:sp>
        </p:grpSp>
        <p:grpSp>
          <p:nvGrpSpPr>
            <p:cNvPr id="54291" name="Grouper 49"/>
            <p:cNvGrpSpPr>
              <a:grpSpLocks/>
            </p:cNvGrpSpPr>
            <p:nvPr/>
          </p:nvGrpSpPr>
          <p:grpSpPr bwMode="auto">
            <a:xfrm>
              <a:off x="3386138" y="1557338"/>
              <a:ext cx="660550" cy="647700"/>
              <a:chOff x="683568" y="1218730"/>
              <a:chExt cx="660979" cy="647580"/>
            </a:xfrm>
          </p:grpSpPr>
          <p:sp>
            <p:nvSpPr>
              <p:cNvPr id="51" name="Flèche vers la droite 50"/>
              <p:cNvSpPr/>
              <p:nvPr/>
            </p:nvSpPr>
            <p:spPr>
              <a:xfrm>
                <a:off x="861870" y="1506270"/>
                <a:ext cx="288032" cy="360040"/>
              </a:xfrm>
              <a:prstGeom prst="rightArrow">
                <a:avLst/>
              </a:prstGeom>
              <a:solidFill>
                <a:srgbClr val="000090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1400"/>
              </a:p>
            </p:txBody>
          </p:sp>
          <p:sp>
            <p:nvSpPr>
              <p:cNvPr id="54309" name="ZoneTexte 8"/>
              <p:cNvSpPr txBox="1">
                <a:spLocks noChangeArrowheads="1"/>
              </p:cNvSpPr>
              <p:nvPr/>
            </p:nvSpPr>
            <p:spPr bwMode="auto">
              <a:xfrm>
                <a:off x="683568" y="1218730"/>
                <a:ext cx="660979" cy="307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fr-FR" sz="1400" b="1" i="1"/>
                  <a:t>amlA</a:t>
                </a:r>
              </a:p>
            </p:txBody>
          </p:sp>
        </p:grpSp>
        <p:grpSp>
          <p:nvGrpSpPr>
            <p:cNvPr id="54292" name="Grouper 11"/>
            <p:cNvGrpSpPr>
              <a:grpSpLocks/>
            </p:cNvGrpSpPr>
            <p:nvPr/>
          </p:nvGrpSpPr>
          <p:grpSpPr bwMode="auto">
            <a:xfrm>
              <a:off x="3924300" y="1536700"/>
              <a:ext cx="2592388" cy="668338"/>
              <a:chOff x="2129802" y="1270676"/>
              <a:chExt cx="1152128" cy="667310"/>
            </a:xfrm>
          </p:grpSpPr>
          <p:sp>
            <p:nvSpPr>
              <p:cNvPr id="58" name="Flèche vers la droite 57"/>
              <p:cNvSpPr/>
              <p:nvPr/>
            </p:nvSpPr>
            <p:spPr>
              <a:xfrm>
                <a:off x="2129802" y="1577946"/>
                <a:ext cx="1152128" cy="360040"/>
              </a:xfrm>
              <a:prstGeom prst="rightArrow">
                <a:avLst/>
              </a:prstGeom>
              <a:solidFill>
                <a:srgbClr val="3366FF"/>
              </a:solidFill>
              <a:ln>
                <a:solidFill>
                  <a:srgbClr val="3366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1400"/>
              </a:p>
            </p:txBody>
          </p:sp>
          <p:sp>
            <p:nvSpPr>
              <p:cNvPr id="54305" name="ZoneTexte 3"/>
              <p:cNvSpPr txBox="1">
                <a:spLocks noChangeArrowheads="1"/>
              </p:cNvSpPr>
              <p:nvPr/>
            </p:nvSpPr>
            <p:spPr bwMode="auto">
              <a:xfrm>
                <a:off x="2449870" y="1270676"/>
                <a:ext cx="305371" cy="307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fr-FR" sz="1400" b="1" i="1"/>
                  <a:t>amlM</a:t>
                </a:r>
              </a:p>
            </p:txBody>
          </p:sp>
        </p:grpSp>
        <p:grpSp>
          <p:nvGrpSpPr>
            <p:cNvPr id="54293" name="Grouper 33"/>
            <p:cNvGrpSpPr>
              <a:grpSpLocks/>
            </p:cNvGrpSpPr>
            <p:nvPr/>
          </p:nvGrpSpPr>
          <p:grpSpPr bwMode="auto">
            <a:xfrm>
              <a:off x="1404938" y="1547813"/>
              <a:ext cx="758825" cy="647700"/>
              <a:chOff x="2511495" y="1218455"/>
              <a:chExt cx="691683" cy="647855"/>
            </a:xfrm>
          </p:grpSpPr>
          <p:sp>
            <p:nvSpPr>
              <p:cNvPr id="63" name="Flèche vers la droite 62"/>
              <p:cNvSpPr/>
              <p:nvPr/>
            </p:nvSpPr>
            <p:spPr>
              <a:xfrm>
                <a:off x="2585967" y="1506270"/>
                <a:ext cx="617211" cy="360040"/>
              </a:xfrm>
              <a:prstGeom prst="rightArrow">
                <a:avLst/>
              </a:prstGeom>
              <a:solidFill>
                <a:srgbClr val="008000"/>
              </a:solidFill>
              <a:ln>
                <a:solidFill>
                  <a:srgbClr val="008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1400"/>
              </a:p>
            </p:txBody>
          </p:sp>
          <p:sp>
            <p:nvSpPr>
              <p:cNvPr id="54301" name="ZoneTexte 35"/>
              <p:cNvSpPr txBox="1">
                <a:spLocks noChangeArrowheads="1"/>
              </p:cNvSpPr>
              <p:nvPr/>
            </p:nvSpPr>
            <p:spPr bwMode="auto">
              <a:xfrm>
                <a:off x="2511495" y="1218455"/>
                <a:ext cx="599147" cy="3078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fr-FR" sz="1400" b="1" i="1"/>
                  <a:t>amlE</a:t>
                </a:r>
              </a:p>
            </p:txBody>
          </p:sp>
        </p:grpSp>
        <p:sp>
          <p:nvSpPr>
            <p:cNvPr id="54294" name="ZoneTexte 35"/>
            <p:cNvSpPr txBox="1">
              <a:spLocks noChangeArrowheads="1"/>
            </p:cNvSpPr>
            <p:nvPr/>
          </p:nvSpPr>
          <p:spPr bwMode="auto">
            <a:xfrm>
              <a:off x="684213" y="1547813"/>
              <a:ext cx="647225" cy="307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fr-FR" sz="1400" b="1" i="1"/>
                <a:t>amlF</a:t>
              </a:r>
            </a:p>
          </p:txBody>
        </p:sp>
        <p:sp>
          <p:nvSpPr>
            <p:cNvPr id="54295" name="ZoneTexte 29"/>
            <p:cNvSpPr txBox="1">
              <a:spLocks noChangeArrowheads="1"/>
            </p:cNvSpPr>
            <p:nvPr/>
          </p:nvSpPr>
          <p:spPr bwMode="auto">
            <a:xfrm>
              <a:off x="7194550" y="1536700"/>
              <a:ext cx="647225" cy="307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fr-FR" sz="1400" b="1" i="1"/>
                <a:t>amlT</a:t>
              </a:r>
            </a:p>
          </p:txBody>
        </p:sp>
        <p:sp>
          <p:nvSpPr>
            <p:cNvPr id="54296" name="ZoneTexte 10"/>
            <p:cNvSpPr txBox="1">
              <a:spLocks noChangeArrowheads="1"/>
            </p:cNvSpPr>
            <p:nvPr/>
          </p:nvSpPr>
          <p:spPr bwMode="auto">
            <a:xfrm>
              <a:off x="7329917" y="2852936"/>
              <a:ext cx="554553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fr-FR" sz="1400"/>
                <a:t>1 Kb</a:t>
              </a:r>
            </a:p>
          </p:txBody>
        </p:sp>
        <p:cxnSp>
          <p:nvCxnSpPr>
            <p:cNvPr id="32" name="Connecteur droit 31"/>
            <p:cNvCxnSpPr/>
            <p:nvPr/>
          </p:nvCxnSpPr>
          <p:spPr bwMode="auto">
            <a:xfrm>
              <a:off x="7235825" y="2792139"/>
              <a:ext cx="720725" cy="0"/>
            </a:xfrm>
            <a:prstGeom prst="line">
              <a:avLst/>
            </a:prstGeom>
            <a:ln/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68258691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21" name="Grouper 1"/>
          <p:cNvGrpSpPr>
            <a:grpSpLocks/>
          </p:cNvGrpSpPr>
          <p:nvPr/>
        </p:nvGrpSpPr>
        <p:grpSpPr bwMode="auto">
          <a:xfrm>
            <a:off x="0" y="476250"/>
            <a:ext cx="9144000" cy="5231031"/>
            <a:chOff x="0" y="476250"/>
            <a:chExt cx="9144000" cy="5231031"/>
          </a:xfrm>
        </p:grpSpPr>
        <p:sp>
          <p:nvSpPr>
            <p:cNvPr id="56322" name="ZoneTexte 22"/>
            <p:cNvSpPr txBox="1">
              <a:spLocks noChangeArrowheads="1"/>
            </p:cNvSpPr>
            <p:nvPr/>
          </p:nvSpPr>
          <p:spPr bwMode="auto">
            <a:xfrm>
              <a:off x="0" y="476250"/>
              <a:ext cx="914400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fr-BE" sz="2800" b="1">
                  <a:latin typeface="Calibri" charset="0"/>
                </a:rPr>
                <a:t>Amylolysin biosynthesis gene cluster</a:t>
              </a:r>
            </a:p>
          </p:txBody>
        </p:sp>
        <p:sp>
          <p:nvSpPr>
            <p:cNvPr id="56323" name="ZoneTexte 30"/>
            <p:cNvSpPr txBox="1">
              <a:spLocks noChangeArrowheads="1"/>
            </p:cNvSpPr>
            <p:nvPr/>
          </p:nvSpPr>
          <p:spPr bwMode="auto">
            <a:xfrm>
              <a:off x="539750" y="4581525"/>
              <a:ext cx="6335713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buFont typeface="Wingdings" charset="0"/>
                <a:buChar char="Ø"/>
              </a:pPr>
              <a:r>
                <a:rPr lang="fr-BE" sz="1800"/>
                <a:t> Putative leader peptide of 29 amino acids (red).</a:t>
              </a:r>
            </a:p>
          </p:txBody>
        </p:sp>
        <p:sp>
          <p:nvSpPr>
            <p:cNvPr id="56324" name="ZoneTexte 31"/>
            <p:cNvSpPr txBox="1">
              <a:spLocks noChangeArrowheads="1"/>
            </p:cNvSpPr>
            <p:nvPr/>
          </p:nvSpPr>
          <p:spPr bwMode="auto">
            <a:xfrm>
              <a:off x="539750" y="5060950"/>
              <a:ext cx="664797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buFont typeface="Wingdings" charset="0"/>
                <a:buChar char="Ø"/>
              </a:pPr>
              <a:r>
                <a:rPr lang="fr-BE" sz="1800" dirty="0"/>
                <a:t> Highly conserved motif, known to interact with lipid II (green).</a:t>
              </a:r>
            </a:p>
            <a:p>
              <a:pPr eaLnBrk="1" hangingPunct="1"/>
              <a:endParaRPr lang="fr-BE" sz="1800" dirty="0"/>
            </a:p>
          </p:txBody>
        </p:sp>
        <p:grpSp>
          <p:nvGrpSpPr>
            <p:cNvPr id="56325" name="Grouper 9"/>
            <p:cNvGrpSpPr>
              <a:grpSpLocks/>
            </p:cNvGrpSpPr>
            <p:nvPr/>
          </p:nvGrpSpPr>
          <p:grpSpPr bwMode="auto">
            <a:xfrm>
              <a:off x="395288" y="1536700"/>
              <a:ext cx="8137525" cy="2755900"/>
              <a:chOff x="683568" y="1464805"/>
              <a:chExt cx="8137177" cy="2756283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691505" y="3913070"/>
                <a:ext cx="7706983" cy="308018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2225" cmpd="sng">
                <a:solidFill>
                  <a:schemeClr val="accent6">
                    <a:lumMod val="75000"/>
                  </a:schemeClr>
                </a:solidFill>
              </a:ln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BE" sz="1400" dirty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rPr>
                  <a:t>MNEKMYRFAGDLREELEEISLSEFSGGGG </a:t>
                </a:r>
                <a:r>
                  <a:rPr lang="fr-BE" sz="1400" dirty="0">
                    <a:latin typeface="+mn-lt"/>
                    <a:ea typeface="+mn-ea"/>
                    <a:cs typeface="+mn-cs"/>
                  </a:rPr>
                  <a:t>AEQRGISQGNDGKL</a:t>
                </a:r>
                <a:r>
                  <a:rPr lang="fr-BE" sz="1400" dirty="0">
                    <a:solidFill>
                      <a:srgbClr val="009400"/>
                    </a:solidFill>
                    <a:latin typeface="+mn-lt"/>
                    <a:ea typeface="+mn-ea"/>
                    <a:cs typeface="+mn-cs"/>
                  </a:rPr>
                  <a:t>CTLTWEC</a:t>
                </a:r>
                <a:r>
                  <a:rPr lang="fr-BE" sz="1400" dirty="0">
                    <a:latin typeface="+mn-lt"/>
                    <a:ea typeface="+mn-ea"/>
                    <a:cs typeface="+mn-cs"/>
                  </a:rPr>
                  <a:t>GLCPTHTCWC</a:t>
                </a:r>
              </a:p>
            </p:txBody>
          </p:sp>
          <p:cxnSp>
            <p:nvCxnSpPr>
              <p:cNvPr id="9" name="Connecteur droit 8"/>
              <p:cNvCxnSpPr/>
              <p:nvPr/>
            </p:nvCxnSpPr>
            <p:spPr>
              <a:xfrm flipH="1">
                <a:off x="683568" y="2925508"/>
                <a:ext cx="3166927" cy="1008203"/>
              </a:xfrm>
              <a:prstGeom prst="line">
                <a:avLst/>
              </a:prstGeom>
              <a:ln w="22225">
                <a:solidFill>
                  <a:schemeClr val="accent6">
                    <a:lumMod val="7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cteur droit 12"/>
              <p:cNvCxnSpPr/>
              <p:nvPr/>
            </p:nvCxnSpPr>
            <p:spPr>
              <a:xfrm>
                <a:off x="4139407" y="2925508"/>
                <a:ext cx="4249556" cy="1008203"/>
              </a:xfrm>
              <a:prstGeom prst="line">
                <a:avLst/>
              </a:prstGeom>
              <a:ln w="22225">
                <a:solidFill>
                  <a:schemeClr val="accent6">
                    <a:lumMod val="7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Accolade fermante 25"/>
              <p:cNvSpPr/>
              <p:nvPr/>
            </p:nvSpPr>
            <p:spPr>
              <a:xfrm rot="5400000">
                <a:off x="1512175" y="1584015"/>
                <a:ext cx="360412" cy="1439800"/>
              </a:xfrm>
              <a:prstGeom prst="rightBrac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BE"/>
              </a:p>
            </p:txBody>
          </p:sp>
          <p:sp>
            <p:nvSpPr>
              <p:cNvPr id="28" name="Accolade fermante 27"/>
              <p:cNvSpPr/>
              <p:nvPr/>
            </p:nvSpPr>
            <p:spPr>
              <a:xfrm rot="5400000">
                <a:off x="2885304" y="1733235"/>
                <a:ext cx="350886" cy="1150889"/>
              </a:xfrm>
              <a:prstGeom prst="rightBrac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BE"/>
              </a:p>
            </p:txBody>
          </p:sp>
          <p:sp>
            <p:nvSpPr>
              <p:cNvPr id="29" name="Accolade fermante 28"/>
              <p:cNvSpPr/>
              <p:nvPr/>
            </p:nvSpPr>
            <p:spPr>
              <a:xfrm rot="5400000">
                <a:off x="5401383" y="944282"/>
                <a:ext cx="358825" cy="2736733"/>
              </a:xfrm>
              <a:prstGeom prst="rightBrac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BE"/>
              </a:p>
            </p:txBody>
          </p:sp>
          <p:sp>
            <p:nvSpPr>
              <p:cNvPr id="30" name="Accolade fermante 29"/>
              <p:cNvSpPr/>
              <p:nvPr/>
            </p:nvSpPr>
            <p:spPr>
              <a:xfrm rot="5400000">
                <a:off x="7705541" y="1376857"/>
                <a:ext cx="358825" cy="1871583"/>
              </a:xfrm>
              <a:prstGeom prst="rightBrac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BE"/>
              </a:p>
            </p:txBody>
          </p:sp>
          <p:sp>
            <p:nvSpPr>
              <p:cNvPr id="56336" name="ZoneTexte 32"/>
              <p:cNvSpPr txBox="1">
                <a:spLocks noChangeArrowheads="1"/>
              </p:cNvSpPr>
              <p:nvPr/>
            </p:nvSpPr>
            <p:spPr bwMode="auto">
              <a:xfrm>
                <a:off x="1259804" y="2411040"/>
                <a:ext cx="1728788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fr-FR" sz="1400"/>
                  <a:t>I</a:t>
                </a:r>
                <a:r>
                  <a:rPr lang="fr-BE" sz="1400"/>
                  <a:t>mmunity </a:t>
                </a:r>
              </a:p>
            </p:txBody>
          </p:sp>
          <p:sp>
            <p:nvSpPr>
              <p:cNvPr id="56337" name="ZoneTexte 33"/>
              <p:cNvSpPr txBox="1">
                <a:spLocks noChangeArrowheads="1"/>
              </p:cNvSpPr>
              <p:nvPr/>
            </p:nvSpPr>
            <p:spPr bwMode="auto">
              <a:xfrm>
                <a:off x="2627759" y="2420888"/>
                <a:ext cx="1800225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fr-FR" sz="1400"/>
                  <a:t>R</a:t>
                </a:r>
                <a:r>
                  <a:rPr lang="fr-BE" sz="1400"/>
                  <a:t>egulation </a:t>
                </a:r>
              </a:p>
            </p:txBody>
          </p:sp>
          <p:sp>
            <p:nvSpPr>
              <p:cNvPr id="56338" name="ZoneTexte 34"/>
              <p:cNvSpPr txBox="1">
                <a:spLocks noChangeArrowheads="1"/>
              </p:cNvSpPr>
              <p:nvPr/>
            </p:nvSpPr>
            <p:spPr bwMode="auto">
              <a:xfrm>
                <a:off x="4716016" y="2411596"/>
                <a:ext cx="24480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fr-FR" sz="1400"/>
                  <a:t>M</a:t>
                </a:r>
                <a:r>
                  <a:rPr lang="fr-BE" sz="1400"/>
                  <a:t>odification / Protease </a:t>
                </a:r>
              </a:p>
            </p:txBody>
          </p:sp>
          <p:sp>
            <p:nvSpPr>
              <p:cNvPr id="56339" name="ZoneTexte 35"/>
              <p:cNvSpPr txBox="1">
                <a:spLocks noChangeArrowheads="1"/>
              </p:cNvSpPr>
              <p:nvPr/>
            </p:nvSpPr>
            <p:spPr bwMode="auto">
              <a:xfrm>
                <a:off x="7452320" y="2420888"/>
                <a:ext cx="1368425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fr-FR" sz="1400"/>
                  <a:t>T</a:t>
                </a:r>
                <a:r>
                  <a:rPr lang="fr-BE" sz="1400"/>
                  <a:t>ransport</a:t>
                </a:r>
              </a:p>
            </p:txBody>
          </p:sp>
          <p:sp>
            <p:nvSpPr>
              <p:cNvPr id="56340" name="ZoneTexte 36"/>
              <p:cNvSpPr txBox="1">
                <a:spLocks noChangeArrowheads="1"/>
              </p:cNvSpPr>
              <p:nvPr/>
            </p:nvSpPr>
            <p:spPr bwMode="auto">
              <a:xfrm>
                <a:off x="1187624" y="3419153"/>
                <a:ext cx="6192837" cy="369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hangingPunct="1"/>
                <a:r>
                  <a:rPr lang="fr-BE" sz="1400" b="1"/>
                  <a:t>STRUCTURAL GENE (</a:t>
                </a:r>
                <a:r>
                  <a:rPr lang="fr-BE" sz="1400" b="1" i="1"/>
                  <a:t>amlA</a:t>
                </a:r>
                <a:r>
                  <a:rPr lang="fr-BE" sz="1800" b="1"/>
                  <a:t>)</a:t>
                </a:r>
              </a:p>
            </p:txBody>
          </p:sp>
          <p:sp>
            <p:nvSpPr>
              <p:cNvPr id="19" name="Flèche vers la droite 18"/>
              <p:cNvSpPr/>
              <p:nvPr/>
            </p:nvSpPr>
            <p:spPr>
              <a:xfrm>
                <a:off x="7020272" y="1772816"/>
                <a:ext cx="1728192" cy="360040"/>
              </a:xfrm>
              <a:prstGeom prst="rightArrow">
                <a:avLst/>
              </a:prstGeom>
              <a:solidFill>
                <a:srgbClr val="660066"/>
              </a:solidFill>
              <a:ln>
                <a:solidFill>
                  <a:srgbClr val="66006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1400"/>
              </a:p>
            </p:txBody>
          </p:sp>
          <p:sp>
            <p:nvSpPr>
              <p:cNvPr id="21" name="Flèche vers la droite 20"/>
              <p:cNvSpPr/>
              <p:nvPr/>
            </p:nvSpPr>
            <p:spPr>
              <a:xfrm>
                <a:off x="1044599" y="1763489"/>
                <a:ext cx="720080" cy="360040"/>
              </a:xfrm>
              <a:prstGeom prst="rightArrow">
                <a:avLst/>
              </a:prstGeom>
              <a:solidFill>
                <a:srgbClr val="008000"/>
              </a:solidFill>
              <a:ln>
                <a:solidFill>
                  <a:srgbClr val="008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1400"/>
              </a:p>
            </p:txBody>
          </p:sp>
          <p:grpSp>
            <p:nvGrpSpPr>
              <p:cNvPr id="56347" name="Grouper 27"/>
              <p:cNvGrpSpPr>
                <a:grpSpLocks/>
              </p:cNvGrpSpPr>
              <p:nvPr/>
            </p:nvGrpSpPr>
            <p:grpSpPr bwMode="auto">
              <a:xfrm>
                <a:off x="3091357" y="1475458"/>
                <a:ext cx="667184" cy="648348"/>
                <a:chOff x="2380231" y="1218455"/>
                <a:chExt cx="952665" cy="647855"/>
              </a:xfrm>
            </p:grpSpPr>
            <p:sp>
              <p:nvSpPr>
                <p:cNvPr id="24" name="Flèche vers la droite 23"/>
                <p:cNvSpPr/>
                <p:nvPr/>
              </p:nvSpPr>
              <p:spPr>
                <a:xfrm>
                  <a:off x="2585967" y="1506270"/>
                  <a:ext cx="617211" cy="360040"/>
                </a:xfrm>
                <a:prstGeom prst="rightArrow">
                  <a:avLst/>
                </a:prstGeom>
                <a:solidFill>
                  <a:srgbClr val="FFE947"/>
                </a:solidFill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fr-FR" sz="1400"/>
                </a:p>
              </p:txBody>
            </p:sp>
            <p:sp>
              <p:nvSpPr>
                <p:cNvPr id="56375" name="ZoneTexte 29"/>
                <p:cNvSpPr txBox="1">
                  <a:spLocks noChangeArrowheads="1"/>
                </p:cNvSpPr>
                <p:nvPr/>
              </p:nvSpPr>
              <p:spPr bwMode="auto">
                <a:xfrm>
                  <a:off x="2380231" y="1218455"/>
                  <a:ext cx="952665" cy="3075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fr-FR" sz="1400" b="1" i="1"/>
                    <a:t>amlR</a:t>
                  </a:r>
                </a:p>
              </p:txBody>
            </p:sp>
          </p:grpSp>
          <p:grpSp>
            <p:nvGrpSpPr>
              <p:cNvPr id="56348" name="Grouper 30"/>
              <p:cNvGrpSpPr>
                <a:grpSpLocks/>
              </p:cNvGrpSpPr>
              <p:nvPr/>
            </p:nvGrpSpPr>
            <p:grpSpPr bwMode="auto">
              <a:xfrm>
                <a:off x="2484759" y="1475458"/>
                <a:ext cx="720725" cy="648348"/>
                <a:chOff x="2585967" y="1218455"/>
                <a:chExt cx="720080" cy="647855"/>
              </a:xfrm>
            </p:grpSpPr>
            <p:sp>
              <p:nvSpPr>
                <p:cNvPr id="39" name="Flèche vers la droite 38"/>
                <p:cNvSpPr/>
                <p:nvPr/>
              </p:nvSpPr>
              <p:spPr>
                <a:xfrm>
                  <a:off x="2585967" y="1506270"/>
                  <a:ext cx="720080" cy="360040"/>
                </a:xfrm>
                <a:prstGeom prst="rightArrow">
                  <a:avLst/>
                </a:prstGeom>
                <a:solidFill>
                  <a:srgbClr val="FFE947"/>
                </a:solidFill>
                <a:ln>
                  <a:solidFill>
                    <a:srgbClr val="FFE947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fr-FR" sz="1400"/>
                </a:p>
              </p:txBody>
            </p:sp>
            <p:sp>
              <p:nvSpPr>
                <p:cNvPr id="56371" name="ZoneTexte 32"/>
                <p:cNvSpPr txBox="1">
                  <a:spLocks noChangeArrowheads="1"/>
                </p:cNvSpPr>
                <p:nvPr/>
              </p:nvSpPr>
              <p:spPr bwMode="auto">
                <a:xfrm>
                  <a:off x="2627784" y="1218455"/>
                  <a:ext cx="666586" cy="3075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fr-FR" sz="1400" b="1" i="1"/>
                    <a:t>amlK</a:t>
                  </a:r>
                </a:p>
              </p:txBody>
            </p:sp>
          </p:grpSp>
          <p:grpSp>
            <p:nvGrpSpPr>
              <p:cNvPr id="56349" name="Grouper 49"/>
              <p:cNvGrpSpPr>
                <a:grpSpLocks/>
              </p:cNvGrpSpPr>
              <p:nvPr/>
            </p:nvGrpSpPr>
            <p:grpSpPr bwMode="auto">
              <a:xfrm>
                <a:off x="3674368" y="1484783"/>
                <a:ext cx="660522" cy="648072"/>
                <a:chOff x="683568" y="1218730"/>
                <a:chExt cx="661585" cy="647580"/>
              </a:xfrm>
            </p:grpSpPr>
            <p:sp>
              <p:nvSpPr>
                <p:cNvPr id="51" name="Flèche vers la droite 50"/>
                <p:cNvSpPr/>
                <p:nvPr/>
              </p:nvSpPr>
              <p:spPr>
                <a:xfrm>
                  <a:off x="861870" y="1506270"/>
                  <a:ext cx="288032" cy="360040"/>
                </a:xfrm>
                <a:prstGeom prst="rightArrow">
                  <a:avLst/>
                </a:prstGeom>
                <a:solidFill>
                  <a:srgbClr val="000090"/>
                </a:solidFill>
                <a:ln>
                  <a:solidFill>
                    <a:srgbClr val="0000FF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fr-FR" sz="1400"/>
                </a:p>
              </p:txBody>
            </p:sp>
            <p:sp>
              <p:nvSpPr>
                <p:cNvPr id="56367" name="ZoneTexte 8"/>
                <p:cNvSpPr txBox="1">
                  <a:spLocks noChangeArrowheads="1"/>
                </p:cNvSpPr>
                <p:nvPr/>
              </p:nvSpPr>
              <p:spPr bwMode="auto">
                <a:xfrm>
                  <a:off x="683568" y="1218730"/>
                  <a:ext cx="661585" cy="3075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fr-FR" sz="1400" b="1" i="1"/>
                    <a:t>amlA</a:t>
                  </a:r>
                </a:p>
              </p:txBody>
            </p:sp>
          </p:grpSp>
          <p:grpSp>
            <p:nvGrpSpPr>
              <p:cNvPr id="56350" name="Grouper 11"/>
              <p:cNvGrpSpPr>
                <a:grpSpLocks/>
              </p:cNvGrpSpPr>
              <p:nvPr/>
            </p:nvGrpSpPr>
            <p:grpSpPr bwMode="auto">
              <a:xfrm>
                <a:off x="4211859" y="1465038"/>
                <a:ext cx="2592389" cy="667818"/>
                <a:chOff x="2129802" y="1270676"/>
                <a:chExt cx="1152128" cy="667310"/>
              </a:xfrm>
            </p:grpSpPr>
            <p:sp>
              <p:nvSpPr>
                <p:cNvPr id="58" name="Flèche vers la droite 57"/>
                <p:cNvSpPr/>
                <p:nvPr/>
              </p:nvSpPr>
              <p:spPr>
                <a:xfrm>
                  <a:off x="2129802" y="1577946"/>
                  <a:ext cx="1152128" cy="360040"/>
                </a:xfrm>
                <a:prstGeom prst="rightArrow">
                  <a:avLst/>
                </a:prstGeom>
                <a:solidFill>
                  <a:srgbClr val="3366FF"/>
                </a:solidFill>
                <a:ln>
                  <a:solidFill>
                    <a:srgbClr val="3366FF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fr-FR" sz="1400"/>
                </a:p>
              </p:txBody>
            </p:sp>
            <p:sp>
              <p:nvSpPr>
                <p:cNvPr id="56363" name="ZoneTexte 3"/>
                <p:cNvSpPr txBox="1">
                  <a:spLocks noChangeArrowheads="1"/>
                </p:cNvSpPr>
                <p:nvPr/>
              </p:nvSpPr>
              <p:spPr bwMode="auto">
                <a:xfrm>
                  <a:off x="2449870" y="1270676"/>
                  <a:ext cx="305358" cy="3075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fr-FR" sz="1400" b="1" i="1"/>
                    <a:t>amlM</a:t>
                  </a:r>
                </a:p>
              </p:txBody>
            </p:sp>
          </p:grpSp>
          <p:grpSp>
            <p:nvGrpSpPr>
              <p:cNvPr id="56351" name="Grouper 33"/>
              <p:cNvGrpSpPr>
                <a:grpSpLocks/>
              </p:cNvGrpSpPr>
              <p:nvPr/>
            </p:nvGrpSpPr>
            <p:grpSpPr bwMode="auto">
              <a:xfrm>
                <a:off x="1692670" y="1475458"/>
                <a:ext cx="758872" cy="648348"/>
                <a:chOff x="2511495" y="1218455"/>
                <a:chExt cx="691683" cy="647855"/>
              </a:xfrm>
            </p:grpSpPr>
            <p:sp>
              <p:nvSpPr>
                <p:cNvPr id="63" name="Flèche vers la droite 62"/>
                <p:cNvSpPr/>
                <p:nvPr/>
              </p:nvSpPr>
              <p:spPr>
                <a:xfrm>
                  <a:off x="2585967" y="1506270"/>
                  <a:ext cx="617211" cy="360040"/>
                </a:xfrm>
                <a:prstGeom prst="rightArrow">
                  <a:avLst/>
                </a:prstGeom>
                <a:solidFill>
                  <a:srgbClr val="008000"/>
                </a:solidFill>
                <a:ln>
                  <a:solidFill>
                    <a:srgbClr val="008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fr-FR" sz="1400"/>
                </a:p>
              </p:txBody>
            </p:sp>
            <p:sp>
              <p:nvSpPr>
                <p:cNvPr id="56359" name="ZoneTexte 35"/>
                <p:cNvSpPr txBox="1">
                  <a:spLocks noChangeArrowheads="1"/>
                </p:cNvSpPr>
                <p:nvPr/>
              </p:nvSpPr>
              <p:spPr bwMode="auto">
                <a:xfrm>
                  <a:off x="2511495" y="1218455"/>
                  <a:ext cx="599084" cy="3075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eaLnBrk="1" hangingPunct="1"/>
                  <a:r>
                    <a:rPr lang="fr-FR" sz="1400" b="1" i="1"/>
                    <a:t>amlE</a:t>
                  </a:r>
                </a:p>
              </p:txBody>
            </p:sp>
          </p:grpSp>
          <p:sp>
            <p:nvSpPr>
              <p:cNvPr id="56352" name="ZoneTexte 35"/>
              <p:cNvSpPr txBox="1">
                <a:spLocks noChangeArrowheads="1"/>
              </p:cNvSpPr>
              <p:nvPr/>
            </p:nvSpPr>
            <p:spPr bwMode="auto">
              <a:xfrm>
                <a:off x="972591" y="1475457"/>
                <a:ext cx="647197" cy="3078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fr-FR" sz="1400" b="1" i="1"/>
                  <a:t>amlF</a:t>
                </a:r>
              </a:p>
            </p:txBody>
          </p:sp>
          <p:sp>
            <p:nvSpPr>
              <p:cNvPr id="56353" name="ZoneTexte 29"/>
              <p:cNvSpPr txBox="1">
                <a:spLocks noChangeArrowheads="1"/>
              </p:cNvSpPr>
              <p:nvPr/>
            </p:nvSpPr>
            <p:spPr bwMode="auto">
              <a:xfrm>
                <a:off x="7482854" y="1464805"/>
                <a:ext cx="647197" cy="3078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fr-FR" sz="1400" b="1" i="1"/>
                  <a:t>amlT</a:t>
                </a:r>
              </a:p>
            </p:txBody>
          </p:sp>
          <p:cxnSp>
            <p:nvCxnSpPr>
              <p:cNvPr id="67" name="Connecteur droit 66"/>
              <p:cNvCxnSpPr/>
              <p:nvPr/>
            </p:nvCxnSpPr>
            <p:spPr>
              <a:xfrm>
                <a:off x="3852082" y="2052262"/>
                <a:ext cx="7937" cy="873246"/>
              </a:xfrm>
              <a:prstGeom prst="line">
                <a:avLst/>
              </a:prstGeom>
              <a:ln w="22225">
                <a:solidFill>
                  <a:schemeClr val="accent6">
                    <a:lumMod val="7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Connecteur droit 67"/>
              <p:cNvCxnSpPr/>
              <p:nvPr/>
            </p:nvCxnSpPr>
            <p:spPr>
              <a:xfrm>
                <a:off x="4131471" y="1917306"/>
                <a:ext cx="7937" cy="1008202"/>
              </a:xfrm>
              <a:prstGeom prst="line">
                <a:avLst/>
              </a:prstGeom>
              <a:ln w="22225">
                <a:solidFill>
                  <a:schemeClr val="accent6">
                    <a:lumMod val="7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6326" name="Grouper 15"/>
            <p:cNvGrpSpPr>
              <a:grpSpLocks/>
            </p:cNvGrpSpPr>
            <p:nvPr/>
          </p:nvGrpSpPr>
          <p:grpSpPr bwMode="auto">
            <a:xfrm>
              <a:off x="7235825" y="2852935"/>
              <a:ext cx="720725" cy="307975"/>
              <a:chOff x="7236376" y="2853659"/>
              <a:chExt cx="720000" cy="307777"/>
            </a:xfrm>
          </p:grpSpPr>
          <p:sp>
            <p:nvSpPr>
              <p:cNvPr id="56327" name="ZoneTexte 10"/>
              <p:cNvSpPr txBox="1">
                <a:spLocks noChangeArrowheads="1"/>
              </p:cNvSpPr>
              <p:nvPr/>
            </p:nvSpPr>
            <p:spPr bwMode="auto">
              <a:xfrm>
                <a:off x="7330373" y="2853659"/>
                <a:ext cx="553995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fr-FR" sz="1400"/>
                  <a:t>1 Kb</a:t>
                </a:r>
              </a:p>
            </p:txBody>
          </p:sp>
          <p:cxnSp>
            <p:nvCxnSpPr>
              <p:cNvPr id="14" name="Connecteur droit 13"/>
              <p:cNvCxnSpPr/>
              <p:nvPr/>
            </p:nvCxnSpPr>
            <p:spPr>
              <a:xfrm>
                <a:off x="7236376" y="2792731"/>
                <a:ext cx="720000" cy="0"/>
              </a:xfrm>
              <a:prstGeom prst="line">
                <a:avLst/>
              </a:prstGeom>
              <a:ln/>
              <a:effectLst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754728964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ZoneTexte 7"/>
          <p:cNvSpPr txBox="1">
            <a:spLocks noChangeArrowheads="1"/>
          </p:cNvSpPr>
          <p:nvPr/>
        </p:nvSpPr>
        <p:spPr bwMode="auto">
          <a:xfrm>
            <a:off x="0" y="476250"/>
            <a:ext cx="9144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fr-BE" sz="2800" b="1">
                <a:latin typeface="Calibri" charset="0"/>
              </a:rPr>
              <a:t>Disruption of the structural </a:t>
            </a:r>
            <a:r>
              <a:rPr lang="fr-BE" sz="2800" b="1" i="1">
                <a:latin typeface="Calibri" charset="0"/>
              </a:rPr>
              <a:t>amlA</a:t>
            </a:r>
            <a:r>
              <a:rPr lang="fr-BE" sz="2800" b="1">
                <a:latin typeface="Calibri" charset="0"/>
              </a:rPr>
              <a:t> gene</a:t>
            </a:r>
          </a:p>
        </p:txBody>
      </p:sp>
      <p:grpSp>
        <p:nvGrpSpPr>
          <p:cNvPr id="58370" name="Grouper 1"/>
          <p:cNvGrpSpPr>
            <a:grpSpLocks/>
          </p:cNvGrpSpPr>
          <p:nvPr/>
        </p:nvGrpSpPr>
        <p:grpSpPr bwMode="auto">
          <a:xfrm>
            <a:off x="179388" y="1557338"/>
            <a:ext cx="9144000" cy="4738687"/>
            <a:chOff x="179388" y="1557338"/>
            <a:chExt cx="9144000" cy="4738687"/>
          </a:xfrm>
        </p:grpSpPr>
        <p:sp>
          <p:nvSpPr>
            <p:cNvPr id="11" name="Rectangle 10"/>
            <p:cNvSpPr/>
            <p:nvPr/>
          </p:nvSpPr>
          <p:spPr>
            <a:xfrm>
              <a:off x="684213" y="3933825"/>
              <a:ext cx="4535487" cy="6477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BE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219700" y="1557338"/>
              <a:ext cx="215900" cy="36718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BE"/>
            </a:p>
          </p:txBody>
        </p:sp>
        <p:pic>
          <p:nvPicPr>
            <p:cNvPr id="58373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76"/>
            <a:stretch>
              <a:fillRect/>
            </a:stretch>
          </p:blipFill>
          <p:spPr bwMode="auto">
            <a:xfrm>
              <a:off x="323850" y="1557338"/>
              <a:ext cx="5111750" cy="3702050"/>
            </a:xfrm>
            <a:prstGeom prst="rect">
              <a:avLst/>
            </a:prstGeom>
            <a:noFill/>
            <a:ln w="158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374" name="Image 6293" descr="Sans titre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6268"/>
            <a:stretch>
              <a:fillRect/>
            </a:stretch>
          </p:blipFill>
          <p:spPr bwMode="auto">
            <a:xfrm>
              <a:off x="7019925" y="2262188"/>
              <a:ext cx="1152525" cy="1166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8375" name="ZoneTexte 7"/>
            <p:cNvSpPr txBox="1">
              <a:spLocks noChangeArrowheads="1"/>
            </p:cNvSpPr>
            <p:nvPr/>
          </p:nvSpPr>
          <p:spPr bwMode="auto">
            <a:xfrm>
              <a:off x="6011863" y="2478088"/>
              <a:ext cx="865187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fr-BE" sz="1800">
                  <a:solidFill>
                    <a:srgbClr val="FF0000"/>
                  </a:solidFill>
                </a:rPr>
                <a:t>WT</a:t>
              </a:r>
            </a:p>
          </p:txBody>
        </p:sp>
        <p:sp>
          <p:nvSpPr>
            <p:cNvPr id="58376" name="ZoneTexte 8"/>
            <p:cNvSpPr txBox="1">
              <a:spLocks noChangeArrowheads="1"/>
            </p:cNvSpPr>
            <p:nvPr/>
          </p:nvSpPr>
          <p:spPr bwMode="auto">
            <a:xfrm>
              <a:off x="5868988" y="3702050"/>
              <a:ext cx="1008062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l-GR" sz="1800"/>
                <a:t>Δ</a:t>
              </a:r>
              <a:r>
                <a:rPr lang="fr-BE" sz="1800"/>
                <a:t> </a:t>
              </a:r>
              <a:r>
                <a:rPr lang="fr-BE" sz="1800" i="1"/>
                <a:t>amlA</a:t>
              </a:r>
            </a:p>
          </p:txBody>
        </p:sp>
        <p:pic>
          <p:nvPicPr>
            <p:cNvPr id="58377" name="Image 6293" descr="Sans titre.jp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736"/>
            <a:stretch>
              <a:fillRect/>
            </a:stretch>
          </p:blipFill>
          <p:spPr bwMode="auto">
            <a:xfrm>
              <a:off x="7019925" y="3357563"/>
              <a:ext cx="1152525" cy="1090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Freeform 236"/>
            <p:cNvSpPr>
              <a:spLocks/>
            </p:cNvSpPr>
            <p:nvPr/>
          </p:nvSpPr>
          <p:spPr bwMode="auto">
            <a:xfrm>
              <a:off x="683170" y="2011998"/>
              <a:ext cx="4536902" cy="2304852"/>
            </a:xfrm>
            <a:custGeom>
              <a:avLst/>
              <a:gdLst/>
              <a:ahLst/>
              <a:cxnLst>
                <a:cxn ang="0">
                  <a:pos x="31" y="2026"/>
                </a:cxn>
                <a:cxn ang="0">
                  <a:pos x="99" y="2026"/>
                </a:cxn>
                <a:cxn ang="0">
                  <a:pos x="161" y="2026"/>
                </a:cxn>
                <a:cxn ang="0">
                  <a:pos x="228" y="2026"/>
                </a:cxn>
                <a:cxn ang="0">
                  <a:pos x="291" y="2026"/>
                </a:cxn>
                <a:cxn ang="0">
                  <a:pos x="353" y="2026"/>
                </a:cxn>
                <a:cxn ang="0">
                  <a:pos x="420" y="2026"/>
                </a:cxn>
                <a:cxn ang="0">
                  <a:pos x="482" y="2021"/>
                </a:cxn>
                <a:cxn ang="0">
                  <a:pos x="550" y="2021"/>
                </a:cxn>
                <a:cxn ang="0">
                  <a:pos x="612" y="2021"/>
                </a:cxn>
                <a:cxn ang="0">
                  <a:pos x="674" y="2021"/>
                </a:cxn>
                <a:cxn ang="0">
                  <a:pos x="742" y="2026"/>
                </a:cxn>
                <a:cxn ang="0">
                  <a:pos x="804" y="2026"/>
                </a:cxn>
                <a:cxn ang="0">
                  <a:pos x="871" y="2026"/>
                </a:cxn>
                <a:cxn ang="0">
                  <a:pos x="933" y="2026"/>
                </a:cxn>
                <a:cxn ang="0">
                  <a:pos x="996" y="2021"/>
                </a:cxn>
                <a:cxn ang="0">
                  <a:pos x="1063" y="2016"/>
                </a:cxn>
                <a:cxn ang="0">
                  <a:pos x="1125" y="2010"/>
                </a:cxn>
                <a:cxn ang="0">
                  <a:pos x="1193" y="1974"/>
                </a:cxn>
                <a:cxn ang="0">
                  <a:pos x="1255" y="1953"/>
                </a:cxn>
                <a:cxn ang="0">
                  <a:pos x="1317" y="1917"/>
                </a:cxn>
                <a:cxn ang="0">
                  <a:pos x="1384" y="1477"/>
                </a:cxn>
                <a:cxn ang="0">
                  <a:pos x="1447" y="0"/>
                </a:cxn>
                <a:cxn ang="0">
                  <a:pos x="1514" y="1570"/>
                </a:cxn>
                <a:cxn ang="0">
                  <a:pos x="1576" y="1922"/>
                </a:cxn>
                <a:cxn ang="0">
                  <a:pos x="1644" y="1953"/>
                </a:cxn>
                <a:cxn ang="0">
                  <a:pos x="1706" y="1959"/>
                </a:cxn>
                <a:cxn ang="0">
                  <a:pos x="1768" y="1959"/>
                </a:cxn>
                <a:cxn ang="0">
                  <a:pos x="1835" y="1979"/>
                </a:cxn>
                <a:cxn ang="0">
                  <a:pos x="1898" y="1912"/>
                </a:cxn>
                <a:cxn ang="0">
                  <a:pos x="1965" y="1933"/>
                </a:cxn>
                <a:cxn ang="0">
                  <a:pos x="2027" y="1860"/>
                </a:cxn>
                <a:cxn ang="0">
                  <a:pos x="2089" y="1839"/>
                </a:cxn>
                <a:cxn ang="0">
                  <a:pos x="2157" y="1985"/>
                </a:cxn>
                <a:cxn ang="0">
                  <a:pos x="2219" y="1979"/>
                </a:cxn>
                <a:cxn ang="0">
                  <a:pos x="2286" y="1985"/>
                </a:cxn>
                <a:cxn ang="0">
                  <a:pos x="2349" y="1990"/>
                </a:cxn>
                <a:cxn ang="0">
                  <a:pos x="2411" y="1995"/>
                </a:cxn>
                <a:cxn ang="0">
                  <a:pos x="2478" y="1995"/>
                </a:cxn>
                <a:cxn ang="0">
                  <a:pos x="2540" y="1990"/>
                </a:cxn>
                <a:cxn ang="0">
                  <a:pos x="2608" y="1990"/>
                </a:cxn>
                <a:cxn ang="0">
                  <a:pos x="2670" y="2000"/>
                </a:cxn>
                <a:cxn ang="0">
                  <a:pos x="2732" y="2005"/>
                </a:cxn>
                <a:cxn ang="0">
                  <a:pos x="2799" y="2005"/>
                </a:cxn>
                <a:cxn ang="0">
                  <a:pos x="2862" y="1990"/>
                </a:cxn>
                <a:cxn ang="0">
                  <a:pos x="2929" y="1995"/>
                </a:cxn>
                <a:cxn ang="0">
                  <a:pos x="2991" y="2005"/>
                </a:cxn>
                <a:cxn ang="0">
                  <a:pos x="3053" y="1995"/>
                </a:cxn>
                <a:cxn ang="0">
                  <a:pos x="3121" y="1995"/>
                </a:cxn>
                <a:cxn ang="0">
                  <a:pos x="3183" y="1985"/>
                </a:cxn>
                <a:cxn ang="0">
                  <a:pos x="3250" y="1985"/>
                </a:cxn>
                <a:cxn ang="0">
                  <a:pos x="3313" y="1990"/>
                </a:cxn>
                <a:cxn ang="0">
                  <a:pos x="3375" y="1990"/>
                </a:cxn>
                <a:cxn ang="0">
                  <a:pos x="3442" y="1990"/>
                </a:cxn>
                <a:cxn ang="0">
                  <a:pos x="3504" y="1995"/>
                </a:cxn>
                <a:cxn ang="0">
                  <a:pos x="3572" y="2000"/>
                </a:cxn>
                <a:cxn ang="0">
                  <a:pos x="3634" y="2000"/>
                </a:cxn>
                <a:cxn ang="0">
                  <a:pos x="3696" y="1990"/>
                </a:cxn>
                <a:cxn ang="0">
                  <a:pos x="3764" y="2000"/>
                </a:cxn>
                <a:cxn ang="0">
                  <a:pos x="3826" y="2010"/>
                </a:cxn>
              </a:cxnLst>
              <a:rect l="0" t="0" r="r" b="b"/>
              <a:pathLst>
                <a:path w="3862" h="2026">
                  <a:moveTo>
                    <a:pt x="0" y="2026"/>
                  </a:moveTo>
                  <a:lnTo>
                    <a:pt x="0" y="2026"/>
                  </a:lnTo>
                  <a:lnTo>
                    <a:pt x="16" y="2026"/>
                  </a:lnTo>
                  <a:lnTo>
                    <a:pt x="31" y="2026"/>
                  </a:lnTo>
                  <a:lnTo>
                    <a:pt x="47" y="2026"/>
                  </a:lnTo>
                  <a:lnTo>
                    <a:pt x="68" y="2026"/>
                  </a:lnTo>
                  <a:lnTo>
                    <a:pt x="83" y="2026"/>
                  </a:lnTo>
                  <a:lnTo>
                    <a:pt x="99" y="2026"/>
                  </a:lnTo>
                  <a:lnTo>
                    <a:pt x="114" y="2026"/>
                  </a:lnTo>
                  <a:lnTo>
                    <a:pt x="130" y="2026"/>
                  </a:lnTo>
                  <a:lnTo>
                    <a:pt x="145" y="2026"/>
                  </a:lnTo>
                  <a:lnTo>
                    <a:pt x="161" y="2026"/>
                  </a:lnTo>
                  <a:lnTo>
                    <a:pt x="177" y="2026"/>
                  </a:lnTo>
                  <a:lnTo>
                    <a:pt x="192" y="2026"/>
                  </a:lnTo>
                  <a:lnTo>
                    <a:pt x="208" y="2026"/>
                  </a:lnTo>
                  <a:lnTo>
                    <a:pt x="228" y="2026"/>
                  </a:lnTo>
                  <a:lnTo>
                    <a:pt x="244" y="2026"/>
                  </a:lnTo>
                  <a:lnTo>
                    <a:pt x="260" y="2026"/>
                  </a:lnTo>
                  <a:lnTo>
                    <a:pt x="275" y="2026"/>
                  </a:lnTo>
                  <a:lnTo>
                    <a:pt x="291" y="2026"/>
                  </a:lnTo>
                  <a:lnTo>
                    <a:pt x="306" y="2026"/>
                  </a:lnTo>
                  <a:lnTo>
                    <a:pt x="322" y="2026"/>
                  </a:lnTo>
                  <a:lnTo>
                    <a:pt x="337" y="2026"/>
                  </a:lnTo>
                  <a:lnTo>
                    <a:pt x="353" y="2026"/>
                  </a:lnTo>
                  <a:lnTo>
                    <a:pt x="368" y="2026"/>
                  </a:lnTo>
                  <a:lnTo>
                    <a:pt x="389" y="2026"/>
                  </a:lnTo>
                  <a:lnTo>
                    <a:pt x="405" y="2026"/>
                  </a:lnTo>
                  <a:lnTo>
                    <a:pt x="420" y="2026"/>
                  </a:lnTo>
                  <a:lnTo>
                    <a:pt x="436" y="2021"/>
                  </a:lnTo>
                  <a:lnTo>
                    <a:pt x="451" y="2021"/>
                  </a:lnTo>
                  <a:lnTo>
                    <a:pt x="467" y="2021"/>
                  </a:lnTo>
                  <a:lnTo>
                    <a:pt x="482" y="2021"/>
                  </a:lnTo>
                  <a:lnTo>
                    <a:pt x="498" y="2021"/>
                  </a:lnTo>
                  <a:lnTo>
                    <a:pt x="514" y="2021"/>
                  </a:lnTo>
                  <a:lnTo>
                    <a:pt x="529" y="2021"/>
                  </a:lnTo>
                  <a:lnTo>
                    <a:pt x="550" y="2021"/>
                  </a:lnTo>
                  <a:lnTo>
                    <a:pt x="565" y="2021"/>
                  </a:lnTo>
                  <a:lnTo>
                    <a:pt x="581" y="2021"/>
                  </a:lnTo>
                  <a:lnTo>
                    <a:pt x="596" y="2021"/>
                  </a:lnTo>
                  <a:lnTo>
                    <a:pt x="612" y="2021"/>
                  </a:lnTo>
                  <a:lnTo>
                    <a:pt x="628" y="2021"/>
                  </a:lnTo>
                  <a:lnTo>
                    <a:pt x="643" y="2021"/>
                  </a:lnTo>
                  <a:lnTo>
                    <a:pt x="659" y="2021"/>
                  </a:lnTo>
                  <a:lnTo>
                    <a:pt x="674" y="2021"/>
                  </a:lnTo>
                  <a:lnTo>
                    <a:pt x="695" y="2021"/>
                  </a:lnTo>
                  <a:lnTo>
                    <a:pt x="710" y="2026"/>
                  </a:lnTo>
                  <a:lnTo>
                    <a:pt x="726" y="2026"/>
                  </a:lnTo>
                  <a:lnTo>
                    <a:pt x="742" y="2026"/>
                  </a:lnTo>
                  <a:lnTo>
                    <a:pt x="757" y="2026"/>
                  </a:lnTo>
                  <a:lnTo>
                    <a:pt x="773" y="2026"/>
                  </a:lnTo>
                  <a:lnTo>
                    <a:pt x="788" y="2026"/>
                  </a:lnTo>
                  <a:lnTo>
                    <a:pt x="804" y="2026"/>
                  </a:lnTo>
                  <a:lnTo>
                    <a:pt x="819" y="2026"/>
                  </a:lnTo>
                  <a:lnTo>
                    <a:pt x="835" y="2026"/>
                  </a:lnTo>
                  <a:lnTo>
                    <a:pt x="856" y="2026"/>
                  </a:lnTo>
                  <a:lnTo>
                    <a:pt x="871" y="2026"/>
                  </a:lnTo>
                  <a:lnTo>
                    <a:pt x="887" y="2026"/>
                  </a:lnTo>
                  <a:lnTo>
                    <a:pt x="902" y="2026"/>
                  </a:lnTo>
                  <a:lnTo>
                    <a:pt x="918" y="2026"/>
                  </a:lnTo>
                  <a:lnTo>
                    <a:pt x="933" y="2026"/>
                  </a:lnTo>
                  <a:lnTo>
                    <a:pt x="949" y="2026"/>
                  </a:lnTo>
                  <a:lnTo>
                    <a:pt x="964" y="2021"/>
                  </a:lnTo>
                  <a:lnTo>
                    <a:pt x="980" y="2021"/>
                  </a:lnTo>
                  <a:lnTo>
                    <a:pt x="996" y="2021"/>
                  </a:lnTo>
                  <a:lnTo>
                    <a:pt x="1016" y="2021"/>
                  </a:lnTo>
                  <a:lnTo>
                    <a:pt x="1032" y="2021"/>
                  </a:lnTo>
                  <a:lnTo>
                    <a:pt x="1047" y="2016"/>
                  </a:lnTo>
                  <a:lnTo>
                    <a:pt x="1063" y="2016"/>
                  </a:lnTo>
                  <a:lnTo>
                    <a:pt x="1079" y="2016"/>
                  </a:lnTo>
                  <a:lnTo>
                    <a:pt x="1094" y="2016"/>
                  </a:lnTo>
                  <a:lnTo>
                    <a:pt x="1110" y="2010"/>
                  </a:lnTo>
                  <a:lnTo>
                    <a:pt x="1125" y="2010"/>
                  </a:lnTo>
                  <a:lnTo>
                    <a:pt x="1141" y="2000"/>
                  </a:lnTo>
                  <a:lnTo>
                    <a:pt x="1156" y="1990"/>
                  </a:lnTo>
                  <a:lnTo>
                    <a:pt x="1177" y="1985"/>
                  </a:lnTo>
                  <a:lnTo>
                    <a:pt x="1193" y="1974"/>
                  </a:lnTo>
                  <a:lnTo>
                    <a:pt x="1208" y="1969"/>
                  </a:lnTo>
                  <a:lnTo>
                    <a:pt x="1224" y="1964"/>
                  </a:lnTo>
                  <a:lnTo>
                    <a:pt x="1239" y="1959"/>
                  </a:lnTo>
                  <a:lnTo>
                    <a:pt x="1255" y="1953"/>
                  </a:lnTo>
                  <a:lnTo>
                    <a:pt x="1270" y="1948"/>
                  </a:lnTo>
                  <a:lnTo>
                    <a:pt x="1286" y="1943"/>
                  </a:lnTo>
                  <a:lnTo>
                    <a:pt x="1301" y="1933"/>
                  </a:lnTo>
                  <a:lnTo>
                    <a:pt x="1317" y="1917"/>
                  </a:lnTo>
                  <a:lnTo>
                    <a:pt x="1338" y="1896"/>
                  </a:lnTo>
                  <a:lnTo>
                    <a:pt x="1353" y="1845"/>
                  </a:lnTo>
                  <a:lnTo>
                    <a:pt x="1369" y="1720"/>
                  </a:lnTo>
                  <a:lnTo>
                    <a:pt x="1384" y="1477"/>
                  </a:lnTo>
                  <a:lnTo>
                    <a:pt x="1400" y="1072"/>
                  </a:lnTo>
                  <a:lnTo>
                    <a:pt x="1415" y="570"/>
                  </a:lnTo>
                  <a:lnTo>
                    <a:pt x="1431" y="139"/>
                  </a:lnTo>
                  <a:lnTo>
                    <a:pt x="1447" y="0"/>
                  </a:lnTo>
                  <a:lnTo>
                    <a:pt x="1462" y="238"/>
                  </a:lnTo>
                  <a:lnTo>
                    <a:pt x="1483" y="720"/>
                  </a:lnTo>
                  <a:lnTo>
                    <a:pt x="1498" y="1223"/>
                  </a:lnTo>
                  <a:lnTo>
                    <a:pt x="1514" y="1570"/>
                  </a:lnTo>
                  <a:lnTo>
                    <a:pt x="1529" y="1762"/>
                  </a:lnTo>
                  <a:lnTo>
                    <a:pt x="1545" y="1850"/>
                  </a:lnTo>
                  <a:lnTo>
                    <a:pt x="1561" y="1896"/>
                  </a:lnTo>
                  <a:lnTo>
                    <a:pt x="1576" y="1922"/>
                  </a:lnTo>
                  <a:lnTo>
                    <a:pt x="1592" y="1938"/>
                  </a:lnTo>
                  <a:lnTo>
                    <a:pt x="1607" y="1948"/>
                  </a:lnTo>
                  <a:lnTo>
                    <a:pt x="1623" y="1948"/>
                  </a:lnTo>
                  <a:lnTo>
                    <a:pt x="1644" y="1953"/>
                  </a:lnTo>
                  <a:lnTo>
                    <a:pt x="1659" y="1953"/>
                  </a:lnTo>
                  <a:lnTo>
                    <a:pt x="1675" y="1959"/>
                  </a:lnTo>
                  <a:lnTo>
                    <a:pt x="1690" y="1959"/>
                  </a:lnTo>
                  <a:lnTo>
                    <a:pt x="1706" y="1959"/>
                  </a:lnTo>
                  <a:lnTo>
                    <a:pt x="1721" y="1959"/>
                  </a:lnTo>
                  <a:lnTo>
                    <a:pt x="1737" y="1959"/>
                  </a:lnTo>
                  <a:lnTo>
                    <a:pt x="1752" y="1959"/>
                  </a:lnTo>
                  <a:lnTo>
                    <a:pt x="1768" y="1959"/>
                  </a:lnTo>
                  <a:lnTo>
                    <a:pt x="1783" y="1964"/>
                  </a:lnTo>
                  <a:lnTo>
                    <a:pt x="1804" y="1969"/>
                  </a:lnTo>
                  <a:lnTo>
                    <a:pt x="1820" y="1974"/>
                  </a:lnTo>
                  <a:lnTo>
                    <a:pt x="1835" y="1979"/>
                  </a:lnTo>
                  <a:lnTo>
                    <a:pt x="1851" y="1974"/>
                  </a:lnTo>
                  <a:lnTo>
                    <a:pt x="1866" y="1959"/>
                  </a:lnTo>
                  <a:lnTo>
                    <a:pt x="1882" y="1938"/>
                  </a:lnTo>
                  <a:lnTo>
                    <a:pt x="1898" y="1912"/>
                  </a:lnTo>
                  <a:lnTo>
                    <a:pt x="1913" y="1891"/>
                  </a:lnTo>
                  <a:lnTo>
                    <a:pt x="1929" y="1896"/>
                  </a:lnTo>
                  <a:lnTo>
                    <a:pt x="1944" y="1912"/>
                  </a:lnTo>
                  <a:lnTo>
                    <a:pt x="1965" y="1933"/>
                  </a:lnTo>
                  <a:lnTo>
                    <a:pt x="1980" y="1943"/>
                  </a:lnTo>
                  <a:lnTo>
                    <a:pt x="1996" y="1927"/>
                  </a:lnTo>
                  <a:lnTo>
                    <a:pt x="2012" y="1902"/>
                  </a:lnTo>
                  <a:lnTo>
                    <a:pt x="2027" y="1860"/>
                  </a:lnTo>
                  <a:lnTo>
                    <a:pt x="2043" y="1824"/>
                  </a:lnTo>
                  <a:lnTo>
                    <a:pt x="2058" y="1798"/>
                  </a:lnTo>
                  <a:lnTo>
                    <a:pt x="2074" y="1803"/>
                  </a:lnTo>
                  <a:lnTo>
                    <a:pt x="2089" y="1839"/>
                  </a:lnTo>
                  <a:lnTo>
                    <a:pt x="2105" y="1891"/>
                  </a:lnTo>
                  <a:lnTo>
                    <a:pt x="2126" y="1938"/>
                  </a:lnTo>
                  <a:lnTo>
                    <a:pt x="2141" y="1969"/>
                  </a:lnTo>
                  <a:lnTo>
                    <a:pt x="2157" y="1985"/>
                  </a:lnTo>
                  <a:lnTo>
                    <a:pt x="2172" y="1985"/>
                  </a:lnTo>
                  <a:lnTo>
                    <a:pt x="2188" y="1985"/>
                  </a:lnTo>
                  <a:lnTo>
                    <a:pt x="2203" y="1979"/>
                  </a:lnTo>
                  <a:lnTo>
                    <a:pt x="2219" y="1979"/>
                  </a:lnTo>
                  <a:lnTo>
                    <a:pt x="2234" y="1979"/>
                  </a:lnTo>
                  <a:lnTo>
                    <a:pt x="2250" y="1985"/>
                  </a:lnTo>
                  <a:lnTo>
                    <a:pt x="2271" y="1985"/>
                  </a:lnTo>
                  <a:lnTo>
                    <a:pt x="2286" y="1985"/>
                  </a:lnTo>
                  <a:lnTo>
                    <a:pt x="2302" y="1985"/>
                  </a:lnTo>
                  <a:lnTo>
                    <a:pt x="2317" y="1985"/>
                  </a:lnTo>
                  <a:lnTo>
                    <a:pt x="2333" y="1990"/>
                  </a:lnTo>
                  <a:lnTo>
                    <a:pt x="2349" y="1990"/>
                  </a:lnTo>
                  <a:lnTo>
                    <a:pt x="2364" y="1995"/>
                  </a:lnTo>
                  <a:lnTo>
                    <a:pt x="2380" y="1995"/>
                  </a:lnTo>
                  <a:lnTo>
                    <a:pt x="2395" y="1995"/>
                  </a:lnTo>
                  <a:lnTo>
                    <a:pt x="2411" y="1995"/>
                  </a:lnTo>
                  <a:lnTo>
                    <a:pt x="2431" y="1995"/>
                  </a:lnTo>
                  <a:lnTo>
                    <a:pt x="2447" y="1995"/>
                  </a:lnTo>
                  <a:lnTo>
                    <a:pt x="2463" y="1995"/>
                  </a:lnTo>
                  <a:lnTo>
                    <a:pt x="2478" y="1995"/>
                  </a:lnTo>
                  <a:lnTo>
                    <a:pt x="2494" y="1990"/>
                  </a:lnTo>
                  <a:lnTo>
                    <a:pt x="2509" y="1990"/>
                  </a:lnTo>
                  <a:lnTo>
                    <a:pt x="2525" y="1990"/>
                  </a:lnTo>
                  <a:lnTo>
                    <a:pt x="2540" y="1990"/>
                  </a:lnTo>
                  <a:lnTo>
                    <a:pt x="2556" y="1990"/>
                  </a:lnTo>
                  <a:lnTo>
                    <a:pt x="2571" y="1990"/>
                  </a:lnTo>
                  <a:lnTo>
                    <a:pt x="2592" y="1990"/>
                  </a:lnTo>
                  <a:lnTo>
                    <a:pt x="2608" y="1990"/>
                  </a:lnTo>
                  <a:lnTo>
                    <a:pt x="2623" y="1995"/>
                  </a:lnTo>
                  <a:lnTo>
                    <a:pt x="2639" y="1995"/>
                  </a:lnTo>
                  <a:lnTo>
                    <a:pt x="2654" y="1995"/>
                  </a:lnTo>
                  <a:lnTo>
                    <a:pt x="2670" y="2000"/>
                  </a:lnTo>
                  <a:lnTo>
                    <a:pt x="2685" y="2000"/>
                  </a:lnTo>
                  <a:lnTo>
                    <a:pt x="2701" y="2000"/>
                  </a:lnTo>
                  <a:lnTo>
                    <a:pt x="2717" y="2005"/>
                  </a:lnTo>
                  <a:lnTo>
                    <a:pt x="2732" y="2005"/>
                  </a:lnTo>
                  <a:lnTo>
                    <a:pt x="2753" y="2005"/>
                  </a:lnTo>
                  <a:lnTo>
                    <a:pt x="2768" y="2005"/>
                  </a:lnTo>
                  <a:lnTo>
                    <a:pt x="2784" y="2005"/>
                  </a:lnTo>
                  <a:lnTo>
                    <a:pt x="2799" y="2005"/>
                  </a:lnTo>
                  <a:lnTo>
                    <a:pt x="2815" y="2005"/>
                  </a:lnTo>
                  <a:lnTo>
                    <a:pt x="2831" y="2000"/>
                  </a:lnTo>
                  <a:lnTo>
                    <a:pt x="2846" y="1995"/>
                  </a:lnTo>
                  <a:lnTo>
                    <a:pt x="2862" y="1990"/>
                  </a:lnTo>
                  <a:lnTo>
                    <a:pt x="2877" y="1985"/>
                  </a:lnTo>
                  <a:lnTo>
                    <a:pt x="2893" y="1985"/>
                  </a:lnTo>
                  <a:lnTo>
                    <a:pt x="2914" y="1990"/>
                  </a:lnTo>
                  <a:lnTo>
                    <a:pt x="2929" y="1995"/>
                  </a:lnTo>
                  <a:lnTo>
                    <a:pt x="2945" y="2000"/>
                  </a:lnTo>
                  <a:lnTo>
                    <a:pt x="2960" y="2000"/>
                  </a:lnTo>
                  <a:lnTo>
                    <a:pt x="2976" y="2005"/>
                  </a:lnTo>
                  <a:lnTo>
                    <a:pt x="2991" y="2005"/>
                  </a:lnTo>
                  <a:lnTo>
                    <a:pt x="3007" y="2000"/>
                  </a:lnTo>
                  <a:lnTo>
                    <a:pt x="3022" y="2000"/>
                  </a:lnTo>
                  <a:lnTo>
                    <a:pt x="3038" y="2000"/>
                  </a:lnTo>
                  <a:lnTo>
                    <a:pt x="3053" y="1995"/>
                  </a:lnTo>
                  <a:lnTo>
                    <a:pt x="3074" y="1995"/>
                  </a:lnTo>
                  <a:lnTo>
                    <a:pt x="3090" y="1995"/>
                  </a:lnTo>
                  <a:lnTo>
                    <a:pt x="3105" y="1995"/>
                  </a:lnTo>
                  <a:lnTo>
                    <a:pt x="3121" y="1995"/>
                  </a:lnTo>
                  <a:lnTo>
                    <a:pt x="3136" y="1995"/>
                  </a:lnTo>
                  <a:lnTo>
                    <a:pt x="3152" y="1990"/>
                  </a:lnTo>
                  <a:lnTo>
                    <a:pt x="3168" y="1990"/>
                  </a:lnTo>
                  <a:lnTo>
                    <a:pt x="3183" y="1985"/>
                  </a:lnTo>
                  <a:lnTo>
                    <a:pt x="3199" y="1985"/>
                  </a:lnTo>
                  <a:lnTo>
                    <a:pt x="3214" y="1985"/>
                  </a:lnTo>
                  <a:lnTo>
                    <a:pt x="3235" y="1985"/>
                  </a:lnTo>
                  <a:lnTo>
                    <a:pt x="3250" y="1985"/>
                  </a:lnTo>
                  <a:lnTo>
                    <a:pt x="3266" y="1985"/>
                  </a:lnTo>
                  <a:lnTo>
                    <a:pt x="3282" y="1985"/>
                  </a:lnTo>
                  <a:lnTo>
                    <a:pt x="3297" y="1990"/>
                  </a:lnTo>
                  <a:lnTo>
                    <a:pt x="3313" y="1990"/>
                  </a:lnTo>
                  <a:lnTo>
                    <a:pt x="3328" y="1990"/>
                  </a:lnTo>
                  <a:lnTo>
                    <a:pt x="3344" y="1990"/>
                  </a:lnTo>
                  <a:lnTo>
                    <a:pt x="3359" y="1990"/>
                  </a:lnTo>
                  <a:lnTo>
                    <a:pt x="3375" y="1990"/>
                  </a:lnTo>
                  <a:lnTo>
                    <a:pt x="3396" y="1990"/>
                  </a:lnTo>
                  <a:lnTo>
                    <a:pt x="3411" y="1990"/>
                  </a:lnTo>
                  <a:lnTo>
                    <a:pt x="3427" y="1990"/>
                  </a:lnTo>
                  <a:lnTo>
                    <a:pt x="3442" y="1990"/>
                  </a:lnTo>
                  <a:lnTo>
                    <a:pt x="3458" y="1990"/>
                  </a:lnTo>
                  <a:lnTo>
                    <a:pt x="3473" y="1990"/>
                  </a:lnTo>
                  <a:lnTo>
                    <a:pt x="3489" y="1995"/>
                  </a:lnTo>
                  <a:lnTo>
                    <a:pt x="3504" y="1995"/>
                  </a:lnTo>
                  <a:lnTo>
                    <a:pt x="3520" y="1995"/>
                  </a:lnTo>
                  <a:lnTo>
                    <a:pt x="3536" y="2000"/>
                  </a:lnTo>
                  <a:lnTo>
                    <a:pt x="3556" y="2000"/>
                  </a:lnTo>
                  <a:lnTo>
                    <a:pt x="3572" y="2000"/>
                  </a:lnTo>
                  <a:lnTo>
                    <a:pt x="3587" y="2000"/>
                  </a:lnTo>
                  <a:lnTo>
                    <a:pt x="3603" y="2000"/>
                  </a:lnTo>
                  <a:lnTo>
                    <a:pt x="3618" y="2000"/>
                  </a:lnTo>
                  <a:lnTo>
                    <a:pt x="3634" y="2000"/>
                  </a:lnTo>
                  <a:lnTo>
                    <a:pt x="3650" y="2000"/>
                  </a:lnTo>
                  <a:lnTo>
                    <a:pt x="3665" y="1995"/>
                  </a:lnTo>
                  <a:lnTo>
                    <a:pt x="3681" y="1995"/>
                  </a:lnTo>
                  <a:lnTo>
                    <a:pt x="3696" y="1990"/>
                  </a:lnTo>
                  <a:lnTo>
                    <a:pt x="3717" y="1990"/>
                  </a:lnTo>
                  <a:lnTo>
                    <a:pt x="3733" y="1990"/>
                  </a:lnTo>
                  <a:lnTo>
                    <a:pt x="3748" y="1995"/>
                  </a:lnTo>
                  <a:lnTo>
                    <a:pt x="3764" y="2000"/>
                  </a:lnTo>
                  <a:lnTo>
                    <a:pt x="3779" y="2005"/>
                  </a:lnTo>
                  <a:lnTo>
                    <a:pt x="3795" y="2005"/>
                  </a:lnTo>
                  <a:lnTo>
                    <a:pt x="3810" y="2010"/>
                  </a:lnTo>
                  <a:lnTo>
                    <a:pt x="3826" y="2010"/>
                  </a:lnTo>
                  <a:lnTo>
                    <a:pt x="3841" y="2010"/>
                  </a:lnTo>
                  <a:lnTo>
                    <a:pt x="3862" y="2005"/>
                  </a:lnTo>
                </a:path>
              </a:pathLst>
            </a:custGeom>
            <a:noFill/>
            <a:ln w="0">
              <a:solidFill>
                <a:schemeClr val="tx1"/>
              </a:solidFill>
              <a:prstDash val="solid"/>
              <a:round/>
              <a:headEnd/>
              <a:tailEnd/>
            </a:ln>
            <a:scene3d>
              <a:camera prst="orthographicFront"/>
              <a:lightRig rig="threePt" dir="t"/>
            </a:scene3d>
            <a:sp3d contourW="12700">
              <a:contourClr>
                <a:srgbClr val="FF0000"/>
              </a:contourClr>
            </a:sp3d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BE" dirty="0">
                <a:solidFill>
                  <a:srgbClr val="FF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8381" name="ZoneTexte 11"/>
            <p:cNvSpPr txBox="1">
              <a:spLocks noChangeArrowheads="1"/>
            </p:cNvSpPr>
            <p:nvPr/>
          </p:nvSpPr>
          <p:spPr bwMode="auto">
            <a:xfrm>
              <a:off x="179388" y="5373688"/>
              <a:ext cx="9144000" cy="922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buFont typeface="Wingdings" charset="0"/>
                <a:buChar char="Ø"/>
              </a:pPr>
              <a:r>
                <a:rPr lang="fr-BE" sz="1800"/>
                <a:t> Disruption of </a:t>
              </a:r>
              <a:r>
                <a:rPr lang="fr-BE" sz="1800" i="1"/>
                <a:t>amyA</a:t>
              </a:r>
              <a:r>
                <a:rPr lang="fr-BE" sz="1800"/>
                <a:t> causes loss of amylolysin production and biological activity.</a:t>
              </a:r>
            </a:p>
            <a:p>
              <a:pPr eaLnBrk="1" hangingPunct="1">
                <a:buFont typeface="Wingdings" charset="0"/>
                <a:buChar char="Ø"/>
              </a:pPr>
              <a:endParaRPr lang="fr-BE" sz="1800"/>
            </a:p>
            <a:p>
              <a:pPr eaLnBrk="1" hangingPunct="1">
                <a:buFont typeface="Wingdings" charset="0"/>
                <a:buChar char="Ø"/>
              </a:pPr>
              <a:r>
                <a:rPr lang="fr-BE" sz="1800"/>
                <a:t> The identified locus is involved in amylolysin biosynthesis.</a:t>
              </a:r>
            </a:p>
          </p:txBody>
        </p:sp>
        <p:sp>
          <p:nvSpPr>
            <p:cNvPr id="58382" name="ZoneTexte 13"/>
            <p:cNvSpPr txBox="1">
              <a:spLocks noChangeArrowheads="1"/>
            </p:cNvSpPr>
            <p:nvPr/>
          </p:nvSpPr>
          <p:spPr bwMode="auto">
            <a:xfrm>
              <a:off x="6875463" y="1700808"/>
              <a:ext cx="190817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fr-BE" sz="1400"/>
                <a:t>Growth inhibition</a:t>
              </a:r>
            </a:p>
            <a:p>
              <a:pPr eaLnBrk="1" hangingPunct="1"/>
              <a:r>
                <a:rPr lang="fr-FR" sz="1400"/>
                <a:t>   of</a:t>
              </a:r>
              <a:r>
                <a:rPr lang="fr-FR" sz="1400" i="1"/>
                <a:t> Listeria </a:t>
              </a:r>
              <a:r>
                <a:rPr lang="fr-FR" sz="1400"/>
                <a:t>sp</a:t>
              </a:r>
              <a:endParaRPr lang="fr-BE" sz="1400"/>
            </a:p>
          </p:txBody>
        </p:sp>
      </p:grpSp>
    </p:spTree>
    <p:extLst>
      <p:ext uri="{BB962C8B-B14F-4D97-AF65-F5344CB8AC3E}">
        <p14:creationId xmlns:p14="http://schemas.microsoft.com/office/powerpoint/2010/main" val="627783459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417" name="Grouper 3"/>
          <p:cNvGrpSpPr>
            <a:grpSpLocks/>
          </p:cNvGrpSpPr>
          <p:nvPr/>
        </p:nvGrpSpPr>
        <p:grpSpPr bwMode="auto">
          <a:xfrm>
            <a:off x="0" y="457200"/>
            <a:ext cx="9144000" cy="5286375"/>
            <a:chOff x="0" y="457200"/>
            <a:chExt cx="9144000" cy="5285875"/>
          </a:xfrm>
        </p:grpSpPr>
        <p:pic>
          <p:nvPicPr>
            <p:cNvPr id="60418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1050" y="1629052"/>
              <a:ext cx="5475288" cy="1230240"/>
            </a:xfrm>
            <a:prstGeom prst="rect">
              <a:avLst/>
            </a:prstGeom>
            <a:solidFill>
              <a:schemeClr val="accent1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60419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488" y="1125845"/>
              <a:ext cx="1797050" cy="823863"/>
            </a:xfrm>
            <a:prstGeom prst="rect">
              <a:avLst/>
            </a:prstGeom>
            <a:noFill/>
            <a:ln w="158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420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1688" y="3645058"/>
              <a:ext cx="5508625" cy="1368344"/>
            </a:xfrm>
            <a:prstGeom prst="rect">
              <a:avLst/>
            </a:prstGeom>
            <a:noFill/>
            <a:ln w="158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421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1513" y="2925963"/>
              <a:ext cx="1716087" cy="885772"/>
            </a:xfrm>
            <a:prstGeom prst="rect">
              <a:avLst/>
            </a:prstGeom>
            <a:noFill/>
            <a:ln w="158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Ellipse 7"/>
            <p:cNvSpPr/>
            <p:nvPr/>
          </p:nvSpPr>
          <p:spPr bwMode="auto">
            <a:xfrm>
              <a:off x="6084888" y="1557234"/>
              <a:ext cx="863600" cy="1584175"/>
            </a:xfrm>
            <a:prstGeom prst="ellipse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BE"/>
            </a:p>
          </p:txBody>
        </p:sp>
        <p:sp>
          <p:nvSpPr>
            <p:cNvPr id="9" name="Ellipse 8"/>
            <p:cNvSpPr/>
            <p:nvPr/>
          </p:nvSpPr>
          <p:spPr bwMode="auto">
            <a:xfrm>
              <a:off x="6103938" y="3573168"/>
              <a:ext cx="863600" cy="1584175"/>
            </a:xfrm>
            <a:prstGeom prst="ellipse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BE"/>
            </a:p>
          </p:txBody>
        </p:sp>
        <p:sp>
          <p:nvSpPr>
            <p:cNvPr id="60424" name="ZoneTexte 9"/>
            <p:cNvSpPr txBox="1">
              <a:spLocks noChangeArrowheads="1"/>
            </p:cNvSpPr>
            <p:nvPr/>
          </p:nvSpPr>
          <p:spPr bwMode="auto">
            <a:xfrm>
              <a:off x="0" y="457200"/>
              <a:ext cx="9144000" cy="5238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fr-BE" sz="2800" b="1">
                  <a:latin typeface="Calibri" charset="0"/>
                </a:rPr>
                <a:t>Amylolysin is a lantibiotic</a:t>
              </a:r>
            </a:p>
          </p:txBody>
        </p:sp>
        <p:sp>
          <p:nvSpPr>
            <p:cNvPr id="60425" name="ZoneTexte 10"/>
            <p:cNvSpPr txBox="1">
              <a:spLocks noChangeArrowheads="1"/>
            </p:cNvSpPr>
            <p:nvPr/>
          </p:nvSpPr>
          <p:spPr bwMode="auto">
            <a:xfrm>
              <a:off x="827088" y="1989394"/>
              <a:ext cx="1441450" cy="522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fr-BE" sz="1400"/>
                <a:t>Lanthionine standard </a:t>
              </a:r>
            </a:p>
          </p:txBody>
        </p:sp>
        <p:sp>
          <p:nvSpPr>
            <p:cNvPr id="60426" name="ZoneTexte 11"/>
            <p:cNvSpPr txBox="1">
              <a:spLocks noChangeArrowheads="1"/>
            </p:cNvSpPr>
            <p:nvPr/>
          </p:nvSpPr>
          <p:spPr bwMode="auto">
            <a:xfrm>
              <a:off x="827088" y="4076832"/>
              <a:ext cx="1438275" cy="5238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fr-BE" sz="1400"/>
                <a:t>Amylolysin hydrolysat</a:t>
              </a:r>
            </a:p>
          </p:txBody>
        </p:sp>
        <p:sp>
          <p:nvSpPr>
            <p:cNvPr id="60427" name="ZoneTexte 10"/>
            <p:cNvSpPr txBox="1">
              <a:spLocks noChangeArrowheads="1"/>
            </p:cNvSpPr>
            <p:nvPr/>
          </p:nvSpPr>
          <p:spPr bwMode="auto">
            <a:xfrm>
              <a:off x="468313" y="5373743"/>
              <a:ext cx="75596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buFont typeface="Wingdings" charset="0"/>
                <a:buChar char="Ø"/>
              </a:pPr>
              <a:r>
                <a:rPr lang="fr-BE" sz="1800"/>
                <a:t> Amylolysin belongs to class I bacteriocins, the so-called lantibiotics.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3335711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2204864"/>
            <a:ext cx="7488832" cy="201622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62468" name="ZoneTexte 9"/>
          <p:cNvSpPr txBox="1">
            <a:spLocks noChangeArrowheads="1"/>
          </p:cNvSpPr>
          <p:nvPr/>
        </p:nvSpPr>
        <p:spPr bwMode="auto">
          <a:xfrm>
            <a:off x="0" y="457200"/>
            <a:ext cx="9144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fr-BE" sz="2800" b="1">
                <a:latin typeface="Calibri" charset="0"/>
              </a:rPr>
              <a:t>Amylolysin is a lantibiotic</a:t>
            </a:r>
          </a:p>
        </p:txBody>
      </p:sp>
      <p:sp>
        <p:nvSpPr>
          <p:cNvPr id="62469" name="ZoneTexte 10"/>
          <p:cNvSpPr txBox="1">
            <a:spLocks noChangeArrowheads="1"/>
          </p:cNvSpPr>
          <p:nvPr/>
        </p:nvSpPr>
        <p:spPr bwMode="auto">
          <a:xfrm>
            <a:off x="468313" y="1628775"/>
            <a:ext cx="75596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Wingdings" charset="0"/>
              <a:buChar char="Ø"/>
            </a:pPr>
            <a:r>
              <a:rPr lang="fr-BE" sz="1800"/>
              <a:t> Amylolysin strucure model</a:t>
            </a:r>
          </a:p>
        </p:txBody>
      </p:sp>
      <p:grpSp>
        <p:nvGrpSpPr>
          <p:cNvPr id="62470" name="Grouper 12"/>
          <p:cNvGrpSpPr>
            <a:grpSpLocks/>
          </p:cNvGrpSpPr>
          <p:nvPr/>
        </p:nvGrpSpPr>
        <p:grpSpPr bwMode="auto">
          <a:xfrm>
            <a:off x="755650" y="2274888"/>
            <a:ext cx="7272338" cy="1692275"/>
            <a:chOff x="755576" y="2274838"/>
            <a:chExt cx="7272808" cy="1692772"/>
          </a:xfrm>
        </p:grpSpPr>
        <p:sp>
          <p:nvSpPr>
            <p:cNvPr id="62471" name="Rectangle 13"/>
            <p:cNvSpPr>
              <a:spLocks noChangeArrowheads="1"/>
            </p:cNvSpPr>
            <p:nvPr/>
          </p:nvSpPr>
          <p:spPr bwMode="auto">
            <a:xfrm>
              <a:off x="971600" y="2274838"/>
              <a:ext cx="7056784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fr-FR" sz="1400">
                  <a:latin typeface="Courier" charset="0"/>
                  <a:cs typeface="Courier" charset="0"/>
                </a:rPr>
                <a:t>HalA1:   CAWYNI</a:t>
              </a:r>
              <a:r>
                <a:rPr lang="fr-FR" sz="1400" b="1">
                  <a:latin typeface="Courier" charset="0"/>
                  <a:cs typeface="Courier" charset="0"/>
                </a:rPr>
                <a:t>S</a:t>
              </a:r>
              <a:r>
                <a:rPr lang="fr-FR" sz="1400">
                  <a:latin typeface="Courier" charset="0"/>
                  <a:cs typeface="Courier" charset="0"/>
                </a:rPr>
                <a:t>CRL</a:t>
              </a:r>
              <a:r>
                <a:rPr lang="fr-FR" sz="1400" b="1">
                  <a:latin typeface="Courier" charset="0"/>
                  <a:cs typeface="Courier" charset="0"/>
                </a:rPr>
                <a:t>GN</a:t>
              </a:r>
              <a:r>
                <a:rPr lang="fr-FR" sz="1400">
                  <a:latin typeface="Courier" charset="0"/>
                  <a:cs typeface="Courier" charset="0"/>
                </a:rPr>
                <a:t>K</a:t>
              </a:r>
              <a:r>
                <a:rPr lang="fr-FR" sz="1400" b="1">
                  <a:latin typeface="Courier" charset="0"/>
                  <a:cs typeface="Courier" charset="0"/>
                </a:rPr>
                <a:t>G</a:t>
              </a:r>
              <a:r>
                <a:rPr lang="fr-FR" sz="1400">
                  <a:latin typeface="Courier" charset="0"/>
                  <a:cs typeface="Courier" charset="0"/>
                </a:rPr>
                <a:t>AY</a:t>
              </a:r>
              <a:r>
                <a:rPr lang="fr-FR" sz="1400" b="1" u="sng">
                  <a:latin typeface="Courier" charset="0"/>
                  <a:cs typeface="Courier" charset="0"/>
                </a:rPr>
                <a:t>CT</a:t>
              </a:r>
              <a:r>
                <a:rPr lang="fr-FR" sz="1400" b="1">
                  <a:latin typeface="Courier" charset="0"/>
                  <a:cs typeface="Courier" charset="0"/>
                </a:rPr>
                <a:t>L</a:t>
              </a:r>
              <a:r>
                <a:rPr lang="fr-FR" sz="1400" b="1" u="sng">
                  <a:latin typeface="Courier" charset="0"/>
                  <a:cs typeface="Courier" charset="0"/>
                </a:rPr>
                <a:t>T</a:t>
              </a:r>
              <a:r>
                <a:rPr lang="fr-FR" sz="1400">
                  <a:latin typeface="Courier" charset="0"/>
                  <a:cs typeface="Courier" charset="0"/>
                </a:rPr>
                <a:t>V</a:t>
              </a:r>
              <a:r>
                <a:rPr lang="fr-FR" sz="1400" b="1" u="sng">
                  <a:latin typeface="Courier" charset="0"/>
                  <a:cs typeface="Courier" charset="0"/>
                </a:rPr>
                <a:t>EC</a:t>
              </a:r>
              <a:r>
                <a:rPr lang="fr-FR" sz="1400">
                  <a:latin typeface="Courier" charset="0"/>
                  <a:cs typeface="Courier" charset="0"/>
                </a:rPr>
                <a:t>MPS</a:t>
              </a:r>
              <a:r>
                <a:rPr lang="fr-FR" sz="1400" b="1">
                  <a:latin typeface="Courier" charset="0"/>
                  <a:cs typeface="Courier" charset="0"/>
                </a:rPr>
                <a:t>C</a:t>
              </a:r>
              <a:r>
                <a:rPr lang="fr-FR" sz="1400">
                  <a:latin typeface="Courier" charset="0"/>
                  <a:cs typeface="Courier" charset="0"/>
                </a:rPr>
                <a:t>N		69</a:t>
              </a:r>
            </a:p>
            <a:p>
              <a:r>
                <a:rPr lang="fr-FR" sz="1400">
                  <a:latin typeface="Courier" charset="0"/>
                  <a:cs typeface="Courier" charset="0"/>
                </a:rPr>
                <a:t>LtnA1: CSTNTFSL</a:t>
              </a:r>
              <a:r>
                <a:rPr lang="fr-FR" sz="1400" b="1">
                  <a:latin typeface="Courier" charset="0"/>
                  <a:cs typeface="Courier" charset="0"/>
                </a:rPr>
                <a:t>S</a:t>
              </a:r>
              <a:r>
                <a:rPr lang="fr-FR" sz="1400">
                  <a:latin typeface="Courier" charset="0"/>
                  <a:cs typeface="Courier" charset="0"/>
                </a:rPr>
                <a:t>DYW</a:t>
              </a:r>
              <a:r>
                <a:rPr lang="fr-FR" sz="1400" b="1">
                  <a:latin typeface="Courier" charset="0"/>
                  <a:cs typeface="Courier" charset="0"/>
                </a:rPr>
                <a:t>GN</a:t>
              </a:r>
              <a:r>
                <a:rPr lang="fr-FR" sz="1400">
                  <a:latin typeface="Courier" charset="0"/>
                  <a:cs typeface="Courier" charset="0"/>
                </a:rPr>
                <a:t>N</a:t>
              </a:r>
              <a:r>
                <a:rPr lang="fr-FR" sz="1400" b="1">
                  <a:latin typeface="Courier" charset="0"/>
                  <a:cs typeface="Courier" charset="0"/>
                </a:rPr>
                <a:t>G</a:t>
              </a:r>
              <a:r>
                <a:rPr lang="fr-FR" sz="1400">
                  <a:latin typeface="Courier" charset="0"/>
                  <a:cs typeface="Courier" charset="0"/>
                </a:rPr>
                <a:t>AW</a:t>
              </a:r>
              <a:r>
                <a:rPr lang="fr-FR" sz="1400" b="1" u="sng">
                  <a:latin typeface="Courier" charset="0"/>
                  <a:cs typeface="Courier" charset="0"/>
                </a:rPr>
                <a:t>CT</a:t>
              </a:r>
              <a:r>
                <a:rPr lang="fr-FR" sz="1400" b="1">
                  <a:latin typeface="Courier" charset="0"/>
                  <a:cs typeface="Courier" charset="0"/>
                </a:rPr>
                <a:t>L</a:t>
              </a:r>
              <a:r>
                <a:rPr lang="fr-FR" sz="1400" b="1" u="sng">
                  <a:latin typeface="Courier" charset="0"/>
                  <a:cs typeface="Courier" charset="0"/>
                </a:rPr>
                <a:t>T</a:t>
              </a:r>
              <a:r>
                <a:rPr lang="fr-FR" sz="1400">
                  <a:latin typeface="Courier" charset="0"/>
                  <a:cs typeface="Courier" charset="0"/>
                </a:rPr>
                <a:t>H</a:t>
              </a:r>
              <a:r>
                <a:rPr lang="fr-FR" sz="1400" b="1" u="sng">
                  <a:latin typeface="Courier" charset="0"/>
                  <a:cs typeface="Courier" charset="0"/>
                </a:rPr>
                <a:t>EC</a:t>
              </a:r>
              <a:r>
                <a:rPr lang="fr-FR" sz="1400">
                  <a:latin typeface="Courier" charset="0"/>
                  <a:cs typeface="Courier" charset="0"/>
                </a:rPr>
                <a:t>MAW</a:t>
              </a:r>
              <a:r>
                <a:rPr lang="fr-FR" sz="1400" b="1">
                  <a:latin typeface="Courier" charset="0"/>
                  <a:cs typeface="Courier" charset="0"/>
                </a:rPr>
                <a:t>C</a:t>
              </a:r>
              <a:r>
                <a:rPr lang="fr-FR" sz="1400">
                  <a:latin typeface="Courier" charset="0"/>
                  <a:cs typeface="Courier" charset="0"/>
                </a:rPr>
                <a:t>K		59</a:t>
              </a:r>
            </a:p>
            <a:p>
              <a:r>
                <a:rPr lang="fr-FR" sz="1400">
                  <a:latin typeface="Courier" charset="0"/>
                  <a:cs typeface="Courier" charset="0"/>
                </a:rPr>
                <a:t>AmlA :   AEQRGI</a:t>
              </a:r>
              <a:r>
                <a:rPr lang="fr-FR" sz="1400" b="1">
                  <a:latin typeface="Courier" charset="0"/>
                  <a:cs typeface="Courier" charset="0"/>
                </a:rPr>
                <a:t>S..</a:t>
              </a:r>
              <a:r>
                <a:rPr lang="fr-FR" sz="1400">
                  <a:latin typeface="Courier" charset="0"/>
                  <a:cs typeface="Courier" charset="0"/>
                </a:rPr>
                <a:t>Q</a:t>
              </a:r>
              <a:r>
                <a:rPr lang="fr-FR" sz="1400" b="1">
                  <a:latin typeface="Courier" charset="0"/>
                  <a:cs typeface="Courier" charset="0"/>
                </a:rPr>
                <a:t>GN</a:t>
              </a:r>
              <a:r>
                <a:rPr lang="fr-FR" sz="1400">
                  <a:latin typeface="Courier" charset="0"/>
                  <a:cs typeface="Courier" charset="0"/>
                </a:rPr>
                <a:t>D</a:t>
              </a:r>
              <a:r>
                <a:rPr lang="fr-FR" sz="1400" b="1">
                  <a:latin typeface="Courier" charset="0"/>
                  <a:cs typeface="Courier" charset="0"/>
                </a:rPr>
                <a:t>G</a:t>
              </a:r>
              <a:r>
                <a:rPr lang="fr-FR" sz="1400">
                  <a:latin typeface="Courier" charset="0"/>
                  <a:cs typeface="Courier" charset="0"/>
                </a:rPr>
                <a:t>KL</a:t>
              </a:r>
              <a:r>
                <a:rPr lang="fr-FR" sz="1400" b="1" u="sng">
                  <a:latin typeface="Courier" charset="0"/>
                  <a:cs typeface="Courier" charset="0"/>
                </a:rPr>
                <a:t>CT</a:t>
              </a:r>
              <a:r>
                <a:rPr lang="fr-FR" sz="1400" b="1">
                  <a:latin typeface="Courier" charset="0"/>
                  <a:cs typeface="Courier" charset="0"/>
                </a:rPr>
                <a:t>L</a:t>
              </a:r>
              <a:r>
                <a:rPr lang="fr-FR" sz="1400" b="1" u="sng">
                  <a:latin typeface="Courier" charset="0"/>
                  <a:cs typeface="Courier" charset="0"/>
                </a:rPr>
                <a:t>T</a:t>
              </a:r>
              <a:r>
                <a:rPr lang="fr-FR" sz="1400">
                  <a:latin typeface="Courier" charset="0"/>
                  <a:cs typeface="Courier" charset="0"/>
                </a:rPr>
                <a:t>W</a:t>
              </a:r>
              <a:r>
                <a:rPr lang="fr-FR" sz="1400" b="1" u="sng">
                  <a:latin typeface="Courier" charset="0"/>
                  <a:cs typeface="Courier" charset="0"/>
                </a:rPr>
                <a:t>EC</a:t>
              </a:r>
              <a:r>
                <a:rPr lang="fr-FR" sz="1400">
                  <a:latin typeface="Courier" charset="0"/>
                  <a:cs typeface="Courier" charset="0"/>
                </a:rPr>
                <a:t>GL.</a:t>
              </a:r>
              <a:r>
                <a:rPr lang="fr-FR" sz="1400" b="1">
                  <a:latin typeface="Courier" charset="0"/>
                  <a:cs typeface="Courier" charset="0"/>
                </a:rPr>
                <a:t>C</a:t>
              </a:r>
              <a:r>
                <a:rPr lang="fr-FR" sz="1400">
                  <a:latin typeface="Courier" charset="0"/>
                  <a:cs typeface="Courier" charset="0"/>
                </a:rPr>
                <a:t>PTH</a:t>
              </a:r>
              <a:r>
                <a:rPr lang="fr-FR" sz="1400">
                  <a:solidFill>
                    <a:srgbClr val="000000"/>
                  </a:solidFill>
                  <a:latin typeface="Courier" charset="0"/>
                  <a:cs typeface="Courier" charset="0"/>
                </a:rPr>
                <a:t>T</a:t>
              </a:r>
              <a:r>
                <a:rPr lang="fr-FR" sz="1400">
                  <a:latin typeface="Courier" charset="0"/>
                  <a:cs typeface="Courier" charset="0"/>
                </a:rPr>
                <a:t>CW</a:t>
              </a:r>
              <a:r>
                <a:rPr lang="fr-FR" sz="1400">
                  <a:solidFill>
                    <a:srgbClr val="000000"/>
                  </a:solidFill>
                  <a:latin typeface="Courier" charset="0"/>
                  <a:cs typeface="Courier" charset="0"/>
                </a:rPr>
                <a:t>C</a:t>
              </a:r>
              <a:r>
                <a:rPr lang="fr-FR" sz="1400">
                  <a:latin typeface="Courier" charset="0"/>
                  <a:cs typeface="Courier" charset="0"/>
                </a:rPr>
                <a:t>	60</a:t>
              </a:r>
            </a:p>
            <a:p>
              <a:r>
                <a:rPr lang="fr-FR" sz="1400"/>
                <a:t> </a:t>
              </a:r>
            </a:p>
          </p:txBody>
        </p:sp>
        <p:grpSp>
          <p:nvGrpSpPr>
            <p:cNvPr id="62472" name="Grouper 14"/>
            <p:cNvGrpSpPr>
              <a:grpSpLocks/>
            </p:cNvGrpSpPr>
            <p:nvPr/>
          </p:nvGrpSpPr>
          <p:grpSpPr bwMode="auto">
            <a:xfrm>
              <a:off x="4139952" y="2996952"/>
              <a:ext cx="711779" cy="216024"/>
              <a:chOff x="4139952" y="2996952"/>
              <a:chExt cx="711779" cy="216024"/>
            </a:xfrm>
          </p:grpSpPr>
          <p:cxnSp>
            <p:nvCxnSpPr>
              <p:cNvPr id="28" name="Connecteur droit 27"/>
              <p:cNvCxnSpPr/>
              <p:nvPr/>
            </p:nvCxnSpPr>
            <p:spPr>
              <a:xfrm>
                <a:off x="4851591" y="2997362"/>
                <a:ext cx="0" cy="215963"/>
              </a:xfrm>
              <a:prstGeom prst="line">
                <a:avLst/>
              </a:prstGeom>
              <a:ln w="12700" cmpd="sng">
                <a:headEnd type="triangle"/>
                <a:tailEnd type="none"/>
              </a:ln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" name="Connecteur droit 28"/>
              <p:cNvCxnSpPr/>
              <p:nvPr/>
            </p:nvCxnSpPr>
            <p:spPr>
              <a:xfrm>
                <a:off x="4140345" y="2997362"/>
                <a:ext cx="0" cy="215963"/>
              </a:xfrm>
              <a:prstGeom prst="line">
                <a:avLst/>
              </a:prstGeom>
              <a:ln w="12700" cmpd="sng">
                <a:headEnd type="triangle"/>
                <a:tailEnd type="none"/>
              </a:ln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" name="Connecteur droit 29"/>
              <p:cNvCxnSpPr/>
              <p:nvPr/>
            </p:nvCxnSpPr>
            <p:spPr>
              <a:xfrm>
                <a:off x="4140345" y="3213325"/>
                <a:ext cx="711246" cy="0"/>
              </a:xfrm>
              <a:prstGeom prst="line">
                <a:avLst/>
              </a:prstGeom>
              <a:ln w="12700" cmpd="sng"/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2473" name="Grouper 15"/>
            <p:cNvGrpSpPr>
              <a:grpSpLocks/>
            </p:cNvGrpSpPr>
            <p:nvPr/>
          </p:nvGrpSpPr>
          <p:grpSpPr bwMode="auto">
            <a:xfrm>
              <a:off x="3923928" y="2988568"/>
              <a:ext cx="495755" cy="368424"/>
              <a:chOff x="4355976" y="2844552"/>
              <a:chExt cx="495755" cy="368424"/>
            </a:xfrm>
          </p:grpSpPr>
          <p:cxnSp>
            <p:nvCxnSpPr>
              <p:cNvPr id="25" name="Connecteur droit 24"/>
              <p:cNvCxnSpPr/>
              <p:nvPr/>
            </p:nvCxnSpPr>
            <p:spPr>
              <a:xfrm>
                <a:off x="4851811" y="2843819"/>
                <a:ext cx="0" cy="368408"/>
              </a:xfrm>
              <a:prstGeom prst="line">
                <a:avLst/>
              </a:prstGeom>
              <a:ln w="12700" cmpd="sng">
                <a:headEnd type="triangle"/>
                <a:tailEnd type="none"/>
              </a:ln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" name="Connecteur droit 25"/>
              <p:cNvCxnSpPr/>
              <p:nvPr/>
            </p:nvCxnSpPr>
            <p:spPr>
              <a:xfrm>
                <a:off x="4356479" y="2843819"/>
                <a:ext cx="0" cy="368408"/>
              </a:xfrm>
              <a:prstGeom prst="line">
                <a:avLst/>
              </a:prstGeom>
              <a:ln w="12700" cmpd="sng">
                <a:headEnd type="triangle"/>
                <a:tailEnd type="none"/>
              </a:ln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26"/>
              <p:cNvCxnSpPr/>
              <p:nvPr/>
            </p:nvCxnSpPr>
            <p:spPr>
              <a:xfrm>
                <a:off x="4356479" y="3212227"/>
                <a:ext cx="495332" cy="0"/>
              </a:xfrm>
              <a:prstGeom prst="line">
                <a:avLst/>
              </a:prstGeom>
              <a:ln w="12700" cmpd="sng"/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2474" name="Grouper 16"/>
            <p:cNvGrpSpPr>
              <a:grpSpLocks/>
            </p:cNvGrpSpPr>
            <p:nvPr/>
          </p:nvGrpSpPr>
          <p:grpSpPr bwMode="auto">
            <a:xfrm>
              <a:off x="2699793" y="2996952"/>
              <a:ext cx="1080120" cy="216024"/>
              <a:chOff x="3707904" y="2996952"/>
              <a:chExt cx="1143827" cy="216024"/>
            </a:xfrm>
          </p:grpSpPr>
          <p:cxnSp>
            <p:nvCxnSpPr>
              <p:cNvPr id="22" name="Connecteur droit 21"/>
              <p:cNvCxnSpPr/>
              <p:nvPr/>
            </p:nvCxnSpPr>
            <p:spPr>
              <a:xfrm>
                <a:off x="4851781" y="2997362"/>
                <a:ext cx="0" cy="215963"/>
              </a:xfrm>
              <a:prstGeom prst="line">
                <a:avLst/>
              </a:prstGeom>
              <a:ln w="12700" cmpd="sng">
                <a:solidFill>
                  <a:schemeClr val="tx1"/>
                </a:solidFill>
                <a:headEnd type="triangle"/>
                <a:tailEnd type="none"/>
              </a:ln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Connecteur droit 22"/>
              <p:cNvCxnSpPr/>
              <p:nvPr/>
            </p:nvCxnSpPr>
            <p:spPr>
              <a:xfrm>
                <a:off x="3708536" y="2997362"/>
                <a:ext cx="0" cy="215963"/>
              </a:xfrm>
              <a:prstGeom prst="line">
                <a:avLst/>
              </a:prstGeom>
              <a:ln w="12700" cmpd="sng">
                <a:solidFill>
                  <a:schemeClr val="tx1"/>
                </a:solidFill>
                <a:headEnd type="triangle"/>
                <a:tailEnd type="none"/>
              </a:ln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/>
              <p:cNvCxnSpPr/>
              <p:nvPr/>
            </p:nvCxnSpPr>
            <p:spPr>
              <a:xfrm>
                <a:off x="3708536" y="3213325"/>
                <a:ext cx="1143245" cy="0"/>
              </a:xfrm>
              <a:prstGeom prst="line">
                <a:avLst/>
              </a:prstGeom>
              <a:ln w="12700" cmpd="sng">
                <a:solidFill>
                  <a:schemeClr val="tx1"/>
                </a:solidFill>
              </a:ln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62475" name="ZoneTexte 17"/>
            <p:cNvSpPr txBox="1">
              <a:spLocks noChangeArrowheads="1"/>
            </p:cNvSpPr>
            <p:nvPr/>
          </p:nvSpPr>
          <p:spPr bwMode="auto">
            <a:xfrm>
              <a:off x="3059832" y="3140968"/>
              <a:ext cx="28854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fr-FR" sz="1400"/>
                <a:t>A</a:t>
              </a:r>
            </a:p>
          </p:txBody>
        </p:sp>
        <p:sp>
          <p:nvSpPr>
            <p:cNvPr id="62476" name="ZoneTexte 18"/>
            <p:cNvSpPr txBox="1">
              <a:spLocks noChangeArrowheads="1"/>
            </p:cNvSpPr>
            <p:nvPr/>
          </p:nvSpPr>
          <p:spPr bwMode="auto">
            <a:xfrm>
              <a:off x="4037747" y="3290501"/>
              <a:ext cx="28232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fr-FR" sz="1400"/>
                <a:t>B</a:t>
              </a:r>
            </a:p>
          </p:txBody>
        </p:sp>
        <p:sp>
          <p:nvSpPr>
            <p:cNvPr id="62477" name="ZoneTexte 19"/>
            <p:cNvSpPr txBox="1">
              <a:spLocks noChangeArrowheads="1"/>
            </p:cNvSpPr>
            <p:nvPr/>
          </p:nvSpPr>
          <p:spPr bwMode="auto">
            <a:xfrm>
              <a:off x="4469795" y="3140968"/>
              <a:ext cx="2803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fr-FR" sz="1400"/>
                <a:t>C</a:t>
              </a:r>
            </a:p>
          </p:txBody>
        </p:sp>
        <p:sp>
          <p:nvSpPr>
            <p:cNvPr id="62478" name="ZoneTexte 20"/>
            <p:cNvSpPr txBox="1">
              <a:spLocks noChangeArrowheads="1"/>
            </p:cNvSpPr>
            <p:nvPr/>
          </p:nvSpPr>
          <p:spPr bwMode="auto">
            <a:xfrm>
              <a:off x="755576" y="3659833"/>
              <a:ext cx="590465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fr-FR" sz="1400">
                  <a:latin typeface="Courier" charset="0"/>
                  <a:cs typeface="Courier" charset="0"/>
                </a:rPr>
                <a:t>Leader peptide: MNEKMYRFAGDLREELEEISLSEFSGGGG	29</a:t>
              </a:r>
            </a:p>
          </p:txBody>
        </p:sp>
      </p:grpSp>
      <p:pic>
        <p:nvPicPr>
          <p:cNvPr id="31" name="Imag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6148" y="4343399"/>
            <a:ext cx="4396626" cy="2136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9143985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13" name="Grouper 1"/>
          <p:cNvGrpSpPr>
            <a:grpSpLocks/>
          </p:cNvGrpSpPr>
          <p:nvPr/>
        </p:nvGrpSpPr>
        <p:grpSpPr bwMode="auto">
          <a:xfrm>
            <a:off x="-1187450" y="1619250"/>
            <a:ext cx="10152063" cy="4762500"/>
            <a:chOff x="-1187624" y="1619508"/>
            <a:chExt cx="10152237" cy="4761820"/>
          </a:xfrm>
        </p:grpSpPr>
        <p:pic>
          <p:nvPicPr>
            <p:cNvPr id="64515" name="Image 4" descr="Sans titre5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313" y="2277393"/>
              <a:ext cx="2770187" cy="3671887"/>
            </a:xfrm>
            <a:prstGeom prst="rect">
              <a:avLst/>
            </a:prstGeom>
            <a:noFill/>
            <a:ln w="158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4516" name="ZoneTexte 9"/>
            <p:cNvSpPr txBox="1">
              <a:spLocks noChangeArrowheads="1"/>
            </p:cNvSpPr>
            <p:nvPr/>
          </p:nvSpPr>
          <p:spPr bwMode="auto">
            <a:xfrm>
              <a:off x="-1187624" y="1619508"/>
              <a:ext cx="91440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fr-BE" sz="1800" b="1">
                  <a:cs typeface="Arial" charset="0"/>
                </a:rPr>
                <a:t>1. Interaction with Lipid II by thin layer chromatography</a:t>
              </a:r>
              <a:endParaRPr lang="fr-BE" sz="1600" b="1">
                <a:cs typeface="Arial" charset="0"/>
              </a:endParaRPr>
            </a:p>
          </p:txBody>
        </p:sp>
        <p:sp>
          <p:nvSpPr>
            <p:cNvPr id="64517" name="ZoneTexte 3"/>
            <p:cNvSpPr txBox="1">
              <a:spLocks noChangeArrowheads="1"/>
            </p:cNvSpPr>
            <p:nvPr/>
          </p:nvSpPr>
          <p:spPr bwMode="auto">
            <a:xfrm>
              <a:off x="3348038" y="4615334"/>
              <a:ext cx="5616575" cy="147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fr-BE" sz="1800"/>
                <a:t>1 : </a:t>
              </a:r>
              <a:r>
                <a:rPr lang="en-US" sz="1800">
                  <a:sym typeface="Symbol" charset="0"/>
                </a:rPr>
                <a:t></a:t>
              </a:r>
              <a:r>
                <a:rPr lang="en-US" sz="1800" baseline="30000"/>
                <a:t>14</a:t>
              </a:r>
              <a:r>
                <a:rPr lang="en-US" sz="1800"/>
                <a:t>C</a:t>
              </a:r>
              <a:r>
                <a:rPr lang="en-US" sz="1800">
                  <a:sym typeface="Symbol" charset="0"/>
                </a:rPr>
                <a:t></a:t>
              </a:r>
              <a:r>
                <a:rPr lang="en-US" sz="1800"/>
                <a:t> lipid II</a:t>
              </a:r>
            </a:p>
            <a:p>
              <a:pPr eaLnBrk="1" hangingPunct="1"/>
              <a:endParaRPr lang="en-US" sz="1800"/>
            </a:p>
            <a:p>
              <a:pPr eaLnBrk="1" hangingPunct="1"/>
              <a:r>
                <a:rPr lang="en-US" sz="1800"/>
                <a:t>2 : </a:t>
              </a:r>
              <a:r>
                <a:rPr lang="en-US" sz="1800">
                  <a:sym typeface="Symbol" charset="0"/>
                </a:rPr>
                <a:t></a:t>
              </a:r>
              <a:r>
                <a:rPr lang="en-US" sz="1800" baseline="30000"/>
                <a:t>14</a:t>
              </a:r>
              <a:r>
                <a:rPr lang="en-US" sz="1800"/>
                <a:t>C</a:t>
              </a:r>
              <a:r>
                <a:rPr lang="en-US" sz="1800">
                  <a:sym typeface="Symbol" charset="0"/>
                </a:rPr>
                <a:t></a:t>
              </a:r>
              <a:r>
                <a:rPr lang="en-US" sz="1800"/>
                <a:t> lipid II + amylolysin</a:t>
              </a:r>
            </a:p>
            <a:p>
              <a:pPr eaLnBrk="1" hangingPunct="1"/>
              <a:endParaRPr lang="en-US" sz="1800"/>
            </a:p>
            <a:p>
              <a:pPr eaLnBrk="1" hangingPunct="1"/>
              <a:endParaRPr lang="en-US" sz="1800"/>
            </a:p>
          </p:txBody>
        </p:sp>
        <p:sp>
          <p:nvSpPr>
            <p:cNvPr id="64518" name="ZoneTexte 4"/>
            <p:cNvSpPr txBox="1">
              <a:spLocks noChangeArrowheads="1"/>
            </p:cNvSpPr>
            <p:nvPr/>
          </p:nvSpPr>
          <p:spPr bwMode="auto">
            <a:xfrm>
              <a:off x="250825" y="6013028"/>
              <a:ext cx="8713788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buFont typeface="Wingdings" charset="0"/>
                <a:buChar char="Ø"/>
              </a:pPr>
              <a:r>
                <a:rPr lang="fr-BE" sz="1800"/>
                <a:t> A retard of migration highlights a direct interaction between amylolysin and lipid II. </a:t>
              </a:r>
            </a:p>
          </p:txBody>
        </p:sp>
        <p:sp>
          <p:nvSpPr>
            <p:cNvPr id="64519" name="Rectangle 5"/>
            <p:cNvSpPr>
              <a:spLocks noChangeArrowheads="1"/>
            </p:cNvSpPr>
            <p:nvPr/>
          </p:nvSpPr>
          <p:spPr bwMode="auto">
            <a:xfrm>
              <a:off x="3276600" y="2998911"/>
              <a:ext cx="5688013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fr-FR"/>
                <a:t>L</a:t>
              </a:r>
              <a:r>
                <a:rPr lang="en-US"/>
                <a:t>ipid II is involved in cell wall biosynthesis in Gram+ bacteria. </a:t>
              </a:r>
              <a:endParaRPr lang="fr-BE"/>
            </a:p>
          </p:txBody>
        </p:sp>
      </p:grpSp>
      <p:sp>
        <p:nvSpPr>
          <p:cNvPr id="64514" name="Rectangle 3"/>
          <p:cNvSpPr>
            <a:spLocks noChangeArrowheads="1"/>
          </p:cNvSpPr>
          <p:nvPr/>
        </p:nvSpPr>
        <p:spPr bwMode="auto">
          <a:xfrm>
            <a:off x="539750" y="260350"/>
            <a:ext cx="8424863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 typeface="Wingdings" charset="0"/>
              <a:buChar char="Ø"/>
            </a:pPr>
            <a:endParaRPr lang="fr-BE"/>
          </a:p>
          <a:p>
            <a:r>
              <a:rPr lang="fr-BE" sz="2800" b="1">
                <a:latin typeface="Calibri" charset="0"/>
                <a:cs typeface="Calibri" charset="0"/>
              </a:rPr>
              <a:t>Molecular characterization of the biological activity.</a:t>
            </a:r>
          </a:p>
        </p:txBody>
      </p:sp>
    </p:spTree>
    <p:extLst>
      <p:ext uri="{BB962C8B-B14F-4D97-AF65-F5344CB8AC3E}">
        <p14:creationId xmlns:p14="http://schemas.microsoft.com/office/powerpoint/2010/main" val="1388461614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ZoneTexte 9"/>
          <p:cNvSpPr txBox="1">
            <a:spLocks noChangeArrowheads="1"/>
          </p:cNvSpPr>
          <p:nvPr/>
        </p:nvSpPr>
        <p:spPr bwMode="auto">
          <a:xfrm>
            <a:off x="-1116013" y="1692275"/>
            <a:ext cx="914400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fr-BE" sz="1800" b="1">
                <a:cs typeface="Arial" charset="0"/>
              </a:rPr>
              <a:t>2. Transmembrane electrical potential measurment (</a:t>
            </a:r>
            <a:r>
              <a:rPr lang="el-GR" sz="1800" b="1">
                <a:cs typeface="Arial" charset="0"/>
              </a:rPr>
              <a:t>Δψ</a:t>
            </a:r>
            <a:r>
              <a:rPr lang="fr-BE" sz="1800" b="1">
                <a:cs typeface="Arial" charset="0"/>
              </a:rPr>
              <a:t>)</a:t>
            </a:r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565400"/>
            <a:ext cx="3962400" cy="2854325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6563" name="ZoneTexte 6"/>
          <p:cNvSpPr txBox="1">
            <a:spLocks noChangeArrowheads="1"/>
          </p:cNvSpPr>
          <p:nvPr/>
        </p:nvSpPr>
        <p:spPr bwMode="auto">
          <a:xfrm>
            <a:off x="395288" y="5807075"/>
            <a:ext cx="84597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Wingdings" charset="0"/>
              <a:buChar char="Ø"/>
            </a:pPr>
            <a:r>
              <a:rPr lang="fr-BE" sz="1800"/>
              <a:t>  Amylolysin causes an increase of fluorescence due to the collapse of </a:t>
            </a:r>
            <a:r>
              <a:rPr lang="el-GR" sz="1800"/>
              <a:t>Δψ</a:t>
            </a:r>
            <a:r>
              <a:rPr lang="fr-BE" sz="1800"/>
              <a:t>.</a:t>
            </a:r>
          </a:p>
          <a:p>
            <a:pPr eaLnBrk="1" hangingPunct="1">
              <a:buFont typeface="Wingdings" charset="0"/>
              <a:buChar char="Ø"/>
            </a:pPr>
            <a:endParaRPr lang="fr-BE" sz="1800"/>
          </a:p>
        </p:txBody>
      </p:sp>
      <p:sp>
        <p:nvSpPr>
          <p:cNvPr id="39941" name="ZoneTexte 4"/>
          <p:cNvSpPr txBox="1">
            <a:spLocks noChangeArrowheads="1"/>
          </p:cNvSpPr>
          <p:nvPr/>
        </p:nvSpPr>
        <p:spPr bwMode="auto">
          <a:xfrm>
            <a:off x="4427539" y="2708275"/>
            <a:ext cx="4716462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fr-BE" sz="1800" dirty="0" smtClean="0"/>
              <a:t>Fluorescent dye DiSC3,5 is sensitive to </a:t>
            </a:r>
            <a:r>
              <a:rPr lang="el-GR" sz="1800" dirty="0" smtClean="0"/>
              <a:t>Δψ</a:t>
            </a:r>
            <a:r>
              <a:rPr lang="fr-BE" sz="1800" dirty="0" smtClean="0"/>
              <a:t>.</a:t>
            </a:r>
          </a:p>
          <a:p>
            <a:pPr eaLnBrk="1" hangingPunct="1">
              <a:defRPr/>
            </a:pPr>
            <a:endParaRPr lang="fr-BE" sz="1800" dirty="0" smtClean="0"/>
          </a:p>
          <a:p>
            <a:pPr marL="342900" indent="-342900" eaLnBrk="1" hangingPunct="1">
              <a:buFontTx/>
              <a:buAutoNum type="arabicPeriod"/>
              <a:defRPr/>
            </a:pPr>
            <a:r>
              <a:rPr lang="fr-FR" sz="1800" dirty="0" smtClean="0"/>
              <a:t>L</a:t>
            </a:r>
            <a:r>
              <a:rPr lang="fr-BE" sz="1800" dirty="0" smtClean="0"/>
              <a:t>ow fluoresence in presnece of </a:t>
            </a:r>
            <a:r>
              <a:rPr lang="el-GR" sz="1800" dirty="0" smtClean="0"/>
              <a:t>Δψ</a:t>
            </a:r>
            <a:endParaRPr lang="nl-BE" sz="1800" dirty="0" smtClean="0"/>
          </a:p>
          <a:p>
            <a:pPr marL="342900" indent="-342900" eaLnBrk="1" hangingPunct="1">
              <a:buFontTx/>
              <a:buAutoNum type="arabicPeriod"/>
              <a:defRPr/>
            </a:pPr>
            <a:endParaRPr lang="nl-BE" sz="1800" dirty="0" smtClean="0"/>
          </a:p>
          <a:p>
            <a:pPr marL="342900" indent="-342900" eaLnBrk="1" hangingPunct="1">
              <a:buFontTx/>
              <a:buAutoNum type="arabicPeriod"/>
              <a:defRPr/>
            </a:pPr>
            <a:r>
              <a:rPr lang="nl-BE" sz="1800" dirty="0" smtClean="0"/>
              <a:t>High </a:t>
            </a:r>
            <a:r>
              <a:rPr lang="fr-BE" sz="1800" dirty="0" smtClean="0"/>
              <a:t>fluoresence in abscence of </a:t>
            </a:r>
            <a:r>
              <a:rPr lang="el-GR" sz="1800" dirty="0" smtClean="0"/>
              <a:t>Δψ</a:t>
            </a:r>
            <a:endParaRPr lang="nl-BE" sz="1800" dirty="0" smtClean="0"/>
          </a:p>
        </p:txBody>
      </p:sp>
      <p:sp>
        <p:nvSpPr>
          <p:cNvPr id="66565" name="Rectangle 8"/>
          <p:cNvSpPr>
            <a:spLocks noChangeArrowheads="1"/>
          </p:cNvSpPr>
          <p:nvPr/>
        </p:nvSpPr>
        <p:spPr bwMode="auto">
          <a:xfrm>
            <a:off x="539750" y="260350"/>
            <a:ext cx="8424863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 typeface="Wingdings" charset="0"/>
              <a:buChar char="Ø"/>
            </a:pPr>
            <a:endParaRPr lang="fr-BE"/>
          </a:p>
          <a:p>
            <a:r>
              <a:rPr lang="fr-BE" sz="2800" b="1">
                <a:latin typeface="Calibri" charset="0"/>
                <a:cs typeface="Calibri" charset="0"/>
              </a:rPr>
              <a:t>Molecular characterization of the biological activity.</a:t>
            </a:r>
          </a:p>
        </p:txBody>
      </p:sp>
    </p:spTree>
    <p:extLst>
      <p:ext uri="{BB962C8B-B14F-4D97-AF65-F5344CB8AC3E}">
        <p14:creationId xmlns:p14="http://schemas.microsoft.com/office/powerpoint/2010/main" val="1492635434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ZoneTexte 9"/>
          <p:cNvSpPr txBox="1">
            <a:spLocks noChangeArrowheads="1"/>
          </p:cNvSpPr>
          <p:nvPr/>
        </p:nvSpPr>
        <p:spPr bwMode="auto">
          <a:xfrm>
            <a:off x="-2268538" y="1619250"/>
            <a:ext cx="9144001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fr-BE" sz="1800" b="1">
                <a:cs typeface="Arial" charset="0"/>
              </a:rPr>
              <a:t>3. Transmembrane pores formation</a:t>
            </a:r>
          </a:p>
        </p:txBody>
      </p:sp>
      <p:grpSp>
        <p:nvGrpSpPr>
          <p:cNvPr id="68610" name="Grouper 3"/>
          <p:cNvGrpSpPr>
            <a:grpSpLocks/>
          </p:cNvGrpSpPr>
          <p:nvPr/>
        </p:nvGrpSpPr>
        <p:grpSpPr bwMode="auto">
          <a:xfrm>
            <a:off x="539750" y="2349500"/>
            <a:ext cx="4464050" cy="3311525"/>
            <a:chOff x="2195736" y="1700808"/>
            <a:chExt cx="4464050" cy="3311525"/>
          </a:xfrm>
        </p:grpSpPr>
        <p:pic>
          <p:nvPicPr>
            <p:cNvPr id="6861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636" b="5547"/>
            <a:stretch>
              <a:fillRect/>
            </a:stretch>
          </p:blipFill>
          <p:spPr bwMode="auto">
            <a:xfrm>
              <a:off x="2195736" y="1700808"/>
              <a:ext cx="4464050" cy="3311525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68615" name="Rectangle 3"/>
            <p:cNvSpPr>
              <a:spLocks noChangeArrowheads="1"/>
            </p:cNvSpPr>
            <p:nvPr/>
          </p:nvSpPr>
          <p:spPr bwMode="auto">
            <a:xfrm>
              <a:off x="4068763" y="1773238"/>
              <a:ext cx="2376487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1000" b="1"/>
                <a:t>6 µg/mL (●)</a:t>
              </a:r>
              <a:endParaRPr lang="fr-BE" sz="1000"/>
            </a:p>
          </p:txBody>
        </p:sp>
        <p:cxnSp>
          <p:nvCxnSpPr>
            <p:cNvPr id="6" name="Connecteur droit 5"/>
            <p:cNvCxnSpPr/>
            <p:nvPr/>
          </p:nvCxnSpPr>
          <p:spPr bwMode="auto">
            <a:xfrm>
              <a:off x="4429349" y="3645496"/>
              <a:ext cx="503237" cy="0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eur droit 7"/>
            <p:cNvCxnSpPr/>
            <p:nvPr/>
          </p:nvCxnSpPr>
          <p:spPr bwMode="auto">
            <a:xfrm flipV="1">
              <a:off x="4429349" y="3861396"/>
              <a:ext cx="503237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618" name="ZoneTexte 8"/>
            <p:cNvSpPr txBox="1">
              <a:spLocks noChangeArrowheads="1"/>
            </p:cNvSpPr>
            <p:nvPr/>
          </p:nvSpPr>
          <p:spPr bwMode="auto">
            <a:xfrm>
              <a:off x="5005388" y="3500438"/>
              <a:ext cx="158432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fr-BE" sz="1200"/>
                <a:t>Nisin</a:t>
              </a:r>
            </a:p>
            <a:p>
              <a:pPr eaLnBrk="1" hangingPunct="1"/>
              <a:r>
                <a:rPr lang="fr-BE" sz="1200"/>
                <a:t>Amylolysin</a:t>
              </a:r>
            </a:p>
          </p:txBody>
        </p:sp>
        <p:sp>
          <p:nvSpPr>
            <p:cNvPr id="68619" name="Rectangle 9"/>
            <p:cNvSpPr>
              <a:spLocks noChangeArrowheads="1"/>
            </p:cNvSpPr>
            <p:nvPr/>
          </p:nvSpPr>
          <p:spPr bwMode="auto">
            <a:xfrm>
              <a:off x="3060700" y="1773238"/>
              <a:ext cx="2808288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1000" b="1"/>
                <a:t>3 µg/mL (■) </a:t>
              </a:r>
              <a:endParaRPr lang="fr-BE" sz="1000"/>
            </a:p>
          </p:txBody>
        </p:sp>
      </p:grpSp>
      <p:sp>
        <p:nvSpPr>
          <p:cNvPr id="68611" name="ZoneTexte 10"/>
          <p:cNvSpPr txBox="1">
            <a:spLocks noChangeArrowheads="1"/>
          </p:cNvSpPr>
          <p:nvPr/>
        </p:nvSpPr>
        <p:spPr bwMode="auto">
          <a:xfrm>
            <a:off x="250825" y="5695950"/>
            <a:ext cx="84963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Wingdings" charset="0"/>
              <a:buChar char="Ø"/>
            </a:pPr>
            <a:r>
              <a:rPr lang="fr-BE" sz="1800"/>
              <a:t> Leakage of UV-absorbing materials upon amylolysin treatment highlights that amylolysin induces transmembrane pores formation.</a:t>
            </a:r>
          </a:p>
          <a:p>
            <a:pPr eaLnBrk="1" hangingPunct="1"/>
            <a:endParaRPr lang="fr-BE" sz="1800"/>
          </a:p>
          <a:p>
            <a:pPr eaLnBrk="1" hangingPunct="1">
              <a:buFont typeface="Wingdings" charset="0"/>
              <a:buChar char="Ø"/>
            </a:pPr>
            <a:endParaRPr lang="fr-BE" sz="1800"/>
          </a:p>
          <a:p>
            <a:pPr eaLnBrk="1" hangingPunct="1">
              <a:buFont typeface="Wingdings" charset="0"/>
              <a:buChar char="Ø"/>
            </a:pPr>
            <a:endParaRPr lang="fr-BE" sz="1800"/>
          </a:p>
        </p:txBody>
      </p:sp>
      <p:sp>
        <p:nvSpPr>
          <p:cNvPr id="68612" name="Rectangle 13"/>
          <p:cNvSpPr>
            <a:spLocks noChangeArrowheads="1"/>
          </p:cNvSpPr>
          <p:nvPr/>
        </p:nvSpPr>
        <p:spPr bwMode="auto">
          <a:xfrm>
            <a:off x="539750" y="260350"/>
            <a:ext cx="8424863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 typeface="Wingdings" charset="0"/>
              <a:buChar char="Ø"/>
            </a:pPr>
            <a:endParaRPr lang="fr-BE"/>
          </a:p>
          <a:p>
            <a:r>
              <a:rPr lang="fr-BE" sz="2800" b="1">
                <a:latin typeface="Calibri" charset="0"/>
                <a:cs typeface="Calibri" charset="0"/>
              </a:rPr>
              <a:t>Molecular characterization of the biological activity.</a:t>
            </a:r>
          </a:p>
        </p:txBody>
      </p:sp>
      <p:sp>
        <p:nvSpPr>
          <p:cNvPr id="68613" name="ZoneTexte 10"/>
          <p:cNvSpPr txBox="1">
            <a:spLocks noChangeArrowheads="1"/>
          </p:cNvSpPr>
          <p:nvPr/>
        </p:nvSpPr>
        <p:spPr bwMode="auto">
          <a:xfrm>
            <a:off x="5292725" y="2276475"/>
            <a:ext cx="3167063" cy="196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>
              <a:lnSpc>
                <a:spcPts val="2563"/>
              </a:lnSpc>
            </a:pPr>
            <a:r>
              <a:rPr lang="fr-BE" sz="1800"/>
              <a:t>Determination of cell-leakage in the presence of amylolysin by absorbance measurment at 260 nm.</a:t>
            </a:r>
          </a:p>
          <a:p>
            <a:pPr eaLnBrk="1" hangingPunct="1">
              <a:buFont typeface="Wingdings" charset="0"/>
              <a:buChar char="Ø"/>
            </a:pPr>
            <a:endParaRPr lang="fr-BE" sz="1800"/>
          </a:p>
          <a:p>
            <a:pPr eaLnBrk="1" hangingPunct="1">
              <a:buFont typeface="Wingdings" charset="0"/>
              <a:buChar char="Ø"/>
            </a:pPr>
            <a:endParaRPr lang="fr-BE" sz="1800"/>
          </a:p>
        </p:txBody>
      </p:sp>
    </p:spTree>
    <p:extLst>
      <p:ext uri="{BB962C8B-B14F-4D97-AF65-F5344CB8AC3E}">
        <p14:creationId xmlns:p14="http://schemas.microsoft.com/office/powerpoint/2010/main" val="173803501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Rectangle 13"/>
          <p:cNvSpPr>
            <a:spLocks noChangeArrowheads="1"/>
          </p:cNvSpPr>
          <p:nvPr/>
        </p:nvSpPr>
        <p:spPr bwMode="auto">
          <a:xfrm>
            <a:off x="539750" y="260350"/>
            <a:ext cx="8424863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 typeface="Wingdings" charset="0"/>
              <a:buChar char="Ø"/>
            </a:pPr>
            <a:endParaRPr lang="fr-BE"/>
          </a:p>
          <a:p>
            <a:r>
              <a:rPr lang="fr-BE" sz="2800" b="1">
                <a:latin typeface="Calibri" charset="0"/>
                <a:cs typeface="Calibri" charset="0"/>
              </a:rPr>
              <a:t>Molecular characterization of the biological activity.</a:t>
            </a:r>
          </a:p>
        </p:txBody>
      </p:sp>
      <p:sp>
        <p:nvSpPr>
          <p:cNvPr id="68613" name="ZoneTexte 10"/>
          <p:cNvSpPr txBox="1">
            <a:spLocks noChangeArrowheads="1"/>
          </p:cNvSpPr>
          <p:nvPr/>
        </p:nvSpPr>
        <p:spPr bwMode="auto">
          <a:xfrm>
            <a:off x="787401" y="2276475"/>
            <a:ext cx="7672388" cy="1726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en-GB" sz="1800" dirty="0" smtClean="0">
                <a:latin typeface="Arial"/>
                <a:cs typeface="Arial"/>
              </a:rPr>
              <a:t>Therefore, the biological mode of action of </a:t>
            </a:r>
            <a:r>
              <a:rPr lang="en-GB" sz="1800" dirty="0" err="1" smtClean="0">
                <a:latin typeface="Arial"/>
                <a:cs typeface="Arial"/>
              </a:rPr>
              <a:t>amylolysin</a:t>
            </a:r>
            <a:r>
              <a:rPr lang="en-GB" sz="1800" dirty="0" smtClean="0">
                <a:latin typeface="Arial"/>
                <a:cs typeface="Arial"/>
              </a:rPr>
              <a:t> is based both on direct interaction with lipid II, and thus peptidoglycan synthesis and membrane pore formation.</a:t>
            </a:r>
          </a:p>
          <a:p>
            <a:pPr eaLnBrk="1" hangingPunct="1"/>
            <a:endParaRPr lang="fr-BE" sz="1800" dirty="0"/>
          </a:p>
          <a:p>
            <a:pPr eaLnBrk="1" hangingPunct="1">
              <a:buFont typeface="Wingdings" charset="0"/>
              <a:buChar char="Ø"/>
            </a:pPr>
            <a:endParaRPr lang="fr-BE" sz="1800" dirty="0"/>
          </a:p>
        </p:txBody>
      </p:sp>
    </p:spTree>
    <p:extLst>
      <p:ext uri="{BB962C8B-B14F-4D97-AF65-F5344CB8AC3E}">
        <p14:creationId xmlns:p14="http://schemas.microsoft.com/office/powerpoint/2010/main" val="4227079572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re 1"/>
          <p:cNvSpPr>
            <a:spLocks noGrp="1"/>
          </p:cNvSpPr>
          <p:nvPr>
            <p:ph type="title"/>
          </p:nvPr>
        </p:nvSpPr>
        <p:spPr>
          <a:xfrm>
            <a:off x="301625" y="115888"/>
            <a:ext cx="8534400" cy="758825"/>
          </a:xfrm>
        </p:spPr>
        <p:txBody>
          <a:bodyPr/>
          <a:lstStyle/>
          <a:p>
            <a:pPr eaLnBrk="1" hangingPunct="1"/>
            <a:r>
              <a:rPr lang="fr-BE" sz="2800" b="1" dirty="0">
                <a:solidFill>
                  <a:schemeClr val="tx1"/>
                </a:solidFill>
                <a:latin typeface="Calibri" charset="0"/>
              </a:rPr>
              <a:t>Further information</a:t>
            </a:r>
          </a:p>
        </p:txBody>
      </p:sp>
      <p:pic>
        <p:nvPicPr>
          <p:cNvPr id="45058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"/>
          <a:stretch>
            <a:fillRect/>
          </a:stretch>
        </p:blipFill>
        <p:spPr bwMode="auto">
          <a:xfrm>
            <a:off x="611188" y="783613"/>
            <a:ext cx="7291387" cy="17494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5059" name="Grouper 3"/>
          <p:cNvGrpSpPr>
            <a:grpSpLocks/>
          </p:cNvGrpSpPr>
          <p:nvPr/>
        </p:nvGrpSpPr>
        <p:grpSpPr bwMode="auto">
          <a:xfrm>
            <a:off x="611188" y="4453412"/>
            <a:ext cx="7272337" cy="1932817"/>
            <a:chOff x="0" y="3947726"/>
            <a:chExt cx="8999984" cy="2388820"/>
          </a:xfrm>
        </p:grpSpPr>
        <p:pic>
          <p:nvPicPr>
            <p:cNvPr id="45061" name="Imag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7966"/>
            <a:stretch>
              <a:fillRect/>
            </a:stretch>
          </p:blipFill>
          <p:spPr bwMode="auto">
            <a:xfrm>
              <a:off x="0" y="3947726"/>
              <a:ext cx="8999984" cy="68824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062" name="Imag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" t="43102" r="1530"/>
            <a:stretch>
              <a:fillRect/>
            </a:stretch>
          </p:blipFill>
          <p:spPr bwMode="auto">
            <a:xfrm>
              <a:off x="0" y="4559300"/>
              <a:ext cx="8990012" cy="1777246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5060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"/>
          <a:stretch>
            <a:fillRect/>
          </a:stretch>
        </p:blipFill>
        <p:spPr bwMode="auto">
          <a:xfrm>
            <a:off x="611188" y="2695110"/>
            <a:ext cx="7273925" cy="147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8245712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557338"/>
            <a:ext cx="7188200" cy="513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4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Synthesis of peptidic antibiotics in </a:t>
            </a:r>
            <a:r>
              <a:rPr lang="en-GB" sz="2800" b="1" i="1">
                <a:solidFill>
                  <a:srgbClr val="000000"/>
                </a:solidFill>
                <a:latin typeface="Calibri" charset="0"/>
                <a:cs typeface="Calibri" charset="0"/>
              </a:rPr>
              <a:t>Bacillus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547813" y="2852738"/>
            <a:ext cx="5976937" cy="1631216"/>
          </a:xfrm>
          <a:prstGeom prst="rect">
            <a:avLst/>
          </a:prstGeom>
          <a:solidFill>
            <a:schemeClr val="bg1"/>
          </a:solidFill>
          <a:ln w="28575" cmpd="sng">
            <a:solidFill>
              <a:srgbClr val="0000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2000" dirty="0" smtClean="0"/>
              <a:t>- </a:t>
            </a:r>
            <a:r>
              <a:rPr lang="en-GB" sz="2000" dirty="0" err="1" smtClean="0"/>
              <a:t>Lantibiotic</a:t>
            </a:r>
            <a:r>
              <a:rPr lang="en-GB" sz="2000" dirty="0" smtClean="0"/>
              <a:t>, ribosomal modified peptides</a:t>
            </a:r>
          </a:p>
          <a:p>
            <a:pPr marL="342900" indent="-342900">
              <a:buFontTx/>
              <a:buChar char="-"/>
              <a:defRPr/>
            </a:pPr>
            <a:endParaRPr lang="en-GB" sz="2000" dirty="0" smtClean="0"/>
          </a:p>
          <a:p>
            <a:pPr>
              <a:defRPr/>
            </a:pPr>
            <a:r>
              <a:rPr lang="en-GB" sz="2000" b="1" dirty="0" smtClean="0">
                <a:solidFill>
                  <a:srgbClr val="FF0000"/>
                </a:solidFill>
              </a:rPr>
              <a:t>- </a:t>
            </a:r>
            <a:r>
              <a:rPr lang="en-GB" sz="2000" b="1" dirty="0" err="1" smtClean="0">
                <a:solidFill>
                  <a:srgbClr val="FF0000"/>
                </a:solidFill>
              </a:rPr>
              <a:t>Bacteriocin</a:t>
            </a:r>
            <a:r>
              <a:rPr lang="en-GB" sz="2000" b="1" dirty="0" smtClean="0">
                <a:solidFill>
                  <a:srgbClr val="FF0000"/>
                </a:solidFill>
              </a:rPr>
              <a:t>, ribosomal unmodified peptides</a:t>
            </a:r>
          </a:p>
          <a:p>
            <a:pPr marL="457200" indent="-457200">
              <a:buFontTx/>
              <a:buChar char="-"/>
              <a:defRPr/>
            </a:pPr>
            <a:endParaRPr lang="en-GB" sz="2000" dirty="0" smtClean="0"/>
          </a:p>
          <a:p>
            <a:pPr>
              <a:defRPr/>
            </a:pPr>
            <a:r>
              <a:rPr lang="en-GB" sz="2000" dirty="0" smtClean="0"/>
              <a:t>- </a:t>
            </a:r>
            <a:r>
              <a:rPr lang="en-GB" sz="2000" dirty="0" err="1" smtClean="0"/>
              <a:t>Lipopeptide</a:t>
            </a:r>
            <a:r>
              <a:rPr lang="en-GB" sz="2000" dirty="0" smtClean="0"/>
              <a:t> as NRPS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036585394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re 1"/>
          <p:cNvSpPr>
            <a:spLocks noGrp="1"/>
          </p:cNvSpPr>
          <p:nvPr>
            <p:ph type="title"/>
          </p:nvPr>
        </p:nvSpPr>
        <p:spPr>
          <a:xfrm>
            <a:off x="301625" y="115888"/>
            <a:ext cx="8534400" cy="758825"/>
          </a:xfrm>
        </p:spPr>
        <p:txBody>
          <a:bodyPr/>
          <a:lstStyle/>
          <a:p>
            <a:pPr eaLnBrk="1" hangingPunct="1"/>
            <a:r>
              <a:rPr lang="fr-BE" sz="2800" b="1" dirty="0" smtClean="0">
                <a:solidFill>
                  <a:schemeClr val="tx1"/>
                </a:solidFill>
                <a:latin typeface="Calibri" charset="0"/>
              </a:rPr>
              <a:t>Subtilosin A from a gut associated </a:t>
            </a:r>
            <a:r>
              <a:rPr lang="fr-BE" sz="2800" b="1" i="1" dirty="0" smtClean="0">
                <a:solidFill>
                  <a:schemeClr val="tx1"/>
                </a:solidFill>
                <a:latin typeface="Calibri" charset="0"/>
              </a:rPr>
              <a:t>B. subtilis </a:t>
            </a:r>
            <a:r>
              <a:rPr lang="fr-BE" sz="2800" b="1" dirty="0" smtClean="0">
                <a:solidFill>
                  <a:schemeClr val="tx1"/>
                </a:solidFill>
                <a:latin typeface="Calibri" charset="0"/>
              </a:rPr>
              <a:t>strain BSP1</a:t>
            </a:r>
            <a:endParaRPr lang="fr-BE" sz="2800" b="1" dirty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01625" y="1778000"/>
            <a:ext cx="3782589" cy="2959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dirty="0" smtClean="0">
                <a:latin typeface="Arial"/>
                <a:cs typeface="Arial"/>
              </a:rPr>
              <a:t>Antimicrobial activity of BSP1 culture supernatant against the food poisoning bacteria </a:t>
            </a:r>
            <a:r>
              <a:rPr lang="en-US" b="1" i="1" dirty="0" smtClean="0">
                <a:latin typeface="Arial"/>
                <a:cs typeface="Arial"/>
              </a:rPr>
              <a:t>Clostridium </a:t>
            </a:r>
            <a:r>
              <a:rPr lang="en-US" b="1" i="1" dirty="0" err="1" smtClean="0">
                <a:latin typeface="Arial"/>
                <a:cs typeface="Arial"/>
              </a:rPr>
              <a:t>perfingens</a:t>
            </a:r>
            <a:r>
              <a:rPr lang="en-US" b="1" dirty="0" smtClean="0">
                <a:latin typeface="Arial"/>
                <a:cs typeface="Arial"/>
              </a:rPr>
              <a:t> </a:t>
            </a:r>
            <a:r>
              <a:rPr lang="en-US" dirty="0" smtClean="0">
                <a:latin typeface="Arial"/>
                <a:cs typeface="Arial"/>
              </a:rPr>
              <a:t>(gas gangrene), </a:t>
            </a:r>
            <a:r>
              <a:rPr lang="en-US" b="1" i="1" dirty="0" smtClean="0">
                <a:latin typeface="Arial"/>
                <a:cs typeface="Arial"/>
              </a:rPr>
              <a:t>Listeria </a:t>
            </a:r>
            <a:r>
              <a:rPr lang="en-US" b="1" i="1" dirty="0" err="1" smtClean="0">
                <a:latin typeface="Arial"/>
                <a:cs typeface="Arial"/>
              </a:rPr>
              <a:t>monocytogenes</a:t>
            </a:r>
            <a:r>
              <a:rPr lang="en-US" b="1" dirty="0" smtClean="0">
                <a:latin typeface="Arial"/>
                <a:cs typeface="Arial"/>
              </a:rPr>
              <a:t> </a:t>
            </a:r>
            <a:r>
              <a:rPr lang="en-US" i="1" dirty="0" smtClean="0">
                <a:latin typeface="Arial"/>
                <a:cs typeface="Arial"/>
              </a:rPr>
              <a:t>and </a:t>
            </a:r>
            <a:r>
              <a:rPr lang="en-US" b="1" i="1" dirty="0" smtClean="0">
                <a:latin typeface="Arial"/>
                <a:cs typeface="Arial"/>
              </a:rPr>
              <a:t>Listeria </a:t>
            </a:r>
            <a:r>
              <a:rPr lang="en-US" b="1" i="1" dirty="0" err="1" smtClean="0">
                <a:latin typeface="Arial"/>
                <a:cs typeface="Arial"/>
              </a:rPr>
              <a:t>ivanovii</a:t>
            </a:r>
            <a:r>
              <a:rPr lang="en-US" b="1" i="1" dirty="0" smtClean="0">
                <a:latin typeface="Arial"/>
                <a:cs typeface="Arial"/>
              </a:rPr>
              <a:t> </a:t>
            </a:r>
            <a:r>
              <a:rPr lang="en-US" dirty="0" smtClean="0">
                <a:latin typeface="Arial"/>
                <a:cs typeface="Arial"/>
              </a:rPr>
              <a:t>(</a:t>
            </a:r>
            <a:r>
              <a:rPr lang="en-US" dirty="0" err="1" smtClean="0">
                <a:latin typeface="Arial"/>
                <a:cs typeface="Arial"/>
              </a:rPr>
              <a:t>Listeriosis</a:t>
            </a:r>
            <a:r>
              <a:rPr lang="en-US" dirty="0" smtClean="0">
                <a:latin typeface="Arial"/>
                <a:cs typeface="Arial"/>
              </a:rPr>
              <a:t>, focusing on the central nervous system)</a:t>
            </a:r>
            <a:endParaRPr lang="en-US" i="1" dirty="0">
              <a:latin typeface="Arial"/>
              <a:cs typeface="Arial"/>
            </a:endParaRPr>
          </a:p>
        </p:txBody>
      </p:sp>
      <p:grpSp>
        <p:nvGrpSpPr>
          <p:cNvPr id="5" name="Grouper 4"/>
          <p:cNvGrpSpPr/>
          <p:nvPr/>
        </p:nvGrpSpPr>
        <p:grpSpPr>
          <a:xfrm>
            <a:off x="4566814" y="1308100"/>
            <a:ext cx="4406183" cy="5257799"/>
            <a:chOff x="4084214" y="1308100"/>
            <a:chExt cx="4406183" cy="5257799"/>
          </a:xfrm>
        </p:grpSpPr>
        <p:pic>
          <p:nvPicPr>
            <p:cNvPr id="2" name="Imag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84214" y="1308100"/>
              <a:ext cx="4406183" cy="5257799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4084214" y="4660900"/>
              <a:ext cx="3459586" cy="8890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193620896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re 1"/>
          <p:cNvSpPr>
            <a:spLocks noGrp="1"/>
          </p:cNvSpPr>
          <p:nvPr>
            <p:ph type="title"/>
          </p:nvPr>
        </p:nvSpPr>
        <p:spPr>
          <a:xfrm>
            <a:off x="301625" y="115888"/>
            <a:ext cx="8534400" cy="758825"/>
          </a:xfrm>
        </p:spPr>
        <p:txBody>
          <a:bodyPr/>
          <a:lstStyle/>
          <a:p>
            <a:pPr eaLnBrk="1" hangingPunct="1"/>
            <a:r>
              <a:rPr lang="fr-BE" sz="2800" b="1" dirty="0" smtClean="0">
                <a:solidFill>
                  <a:schemeClr val="tx1"/>
                </a:solidFill>
                <a:latin typeface="Calibri" charset="0"/>
              </a:rPr>
              <a:t>Subtilosin A from a gut associated </a:t>
            </a:r>
            <a:r>
              <a:rPr lang="fr-BE" sz="2800" b="1" i="1" dirty="0" smtClean="0">
                <a:solidFill>
                  <a:schemeClr val="tx1"/>
                </a:solidFill>
                <a:latin typeface="Calibri" charset="0"/>
              </a:rPr>
              <a:t>B. subtilis </a:t>
            </a:r>
            <a:r>
              <a:rPr lang="fr-BE" sz="2800" b="1" dirty="0" smtClean="0">
                <a:solidFill>
                  <a:schemeClr val="tx1"/>
                </a:solidFill>
                <a:latin typeface="Calibri" charset="0"/>
              </a:rPr>
              <a:t>strain BSP1</a:t>
            </a:r>
            <a:endParaRPr lang="fr-BE" sz="2800" b="1" dirty="0">
              <a:solidFill>
                <a:schemeClr val="tx1"/>
              </a:solidFill>
              <a:latin typeface="Calibri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00" y="2069934"/>
            <a:ext cx="4456717" cy="4673765"/>
          </a:xfrm>
          <a:prstGeom prst="rect">
            <a:avLst/>
          </a:prstGeom>
        </p:spPr>
      </p:pic>
      <p:pic>
        <p:nvPicPr>
          <p:cNvPr id="5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250" y="2360613"/>
            <a:ext cx="30353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482600" y="1257300"/>
            <a:ext cx="5854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dirty="0" err="1" smtClean="0">
                <a:latin typeface="Arial"/>
                <a:cs typeface="Arial"/>
              </a:rPr>
              <a:t>Maldi</a:t>
            </a:r>
            <a:r>
              <a:rPr lang="en-GB" dirty="0" smtClean="0">
                <a:latin typeface="Arial"/>
                <a:cs typeface="Arial"/>
              </a:rPr>
              <a:t>-TOF analysis of culture supernatant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41468039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re 1"/>
          <p:cNvSpPr>
            <a:spLocks noGrp="1"/>
          </p:cNvSpPr>
          <p:nvPr>
            <p:ph type="title"/>
          </p:nvPr>
        </p:nvSpPr>
        <p:spPr>
          <a:xfrm>
            <a:off x="301625" y="115888"/>
            <a:ext cx="8534400" cy="758825"/>
          </a:xfrm>
        </p:spPr>
        <p:txBody>
          <a:bodyPr/>
          <a:lstStyle/>
          <a:p>
            <a:pPr eaLnBrk="1" hangingPunct="1"/>
            <a:r>
              <a:rPr lang="fr-BE" sz="2800" b="1" dirty="0" smtClean="0">
                <a:solidFill>
                  <a:schemeClr val="tx1"/>
                </a:solidFill>
                <a:latin typeface="Calibri" charset="0"/>
              </a:rPr>
              <a:t>Subtilosin A from a gut associated </a:t>
            </a:r>
            <a:r>
              <a:rPr lang="fr-BE" sz="2800" b="1" i="1" dirty="0" smtClean="0">
                <a:solidFill>
                  <a:schemeClr val="tx1"/>
                </a:solidFill>
                <a:latin typeface="Calibri" charset="0"/>
              </a:rPr>
              <a:t>B. subtilis </a:t>
            </a:r>
            <a:r>
              <a:rPr lang="fr-BE" sz="2800" b="1" dirty="0" smtClean="0">
                <a:solidFill>
                  <a:schemeClr val="tx1"/>
                </a:solidFill>
                <a:latin typeface="Calibri" charset="0"/>
              </a:rPr>
              <a:t>strain BSP1</a:t>
            </a:r>
            <a:endParaRPr lang="fr-BE" sz="2800" b="1" dirty="0">
              <a:solidFill>
                <a:schemeClr val="tx1"/>
              </a:solidFill>
              <a:latin typeface="Calibri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/>
          <a:srcRect t="45350"/>
          <a:stretch/>
        </p:blipFill>
        <p:spPr>
          <a:xfrm>
            <a:off x="301625" y="3035300"/>
            <a:ext cx="7885981" cy="156179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207124" y="1397000"/>
            <a:ext cx="8717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Arial"/>
                <a:cs typeface="Arial"/>
              </a:rPr>
              <a:t>The BSP1 strain genome analysis revealed the presence of the </a:t>
            </a:r>
            <a:r>
              <a:rPr lang="en-GB" dirty="0" err="1" smtClean="0">
                <a:latin typeface="Arial"/>
                <a:cs typeface="Arial"/>
              </a:rPr>
              <a:t>sbo</a:t>
            </a:r>
            <a:r>
              <a:rPr lang="en-GB" dirty="0" smtClean="0">
                <a:latin typeface="Arial"/>
                <a:cs typeface="Arial"/>
              </a:rPr>
              <a:t>/</a:t>
            </a:r>
            <a:r>
              <a:rPr lang="en-GB" dirty="0" err="1" smtClean="0">
                <a:latin typeface="Arial"/>
                <a:cs typeface="Arial"/>
              </a:rPr>
              <a:t>alb</a:t>
            </a:r>
            <a:r>
              <a:rPr lang="en-GB" dirty="0" smtClean="0">
                <a:latin typeface="Arial"/>
                <a:cs typeface="Arial"/>
              </a:rPr>
              <a:t> gene cluster 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1743097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re 1"/>
          <p:cNvSpPr>
            <a:spLocks noGrp="1"/>
          </p:cNvSpPr>
          <p:nvPr>
            <p:ph type="title"/>
          </p:nvPr>
        </p:nvSpPr>
        <p:spPr>
          <a:xfrm>
            <a:off x="301625" y="115888"/>
            <a:ext cx="8534400" cy="758825"/>
          </a:xfrm>
        </p:spPr>
        <p:txBody>
          <a:bodyPr/>
          <a:lstStyle/>
          <a:p>
            <a:pPr eaLnBrk="1" hangingPunct="1"/>
            <a:r>
              <a:rPr lang="fr-BE" sz="2800" b="1" dirty="0" smtClean="0">
                <a:solidFill>
                  <a:schemeClr val="tx1"/>
                </a:solidFill>
                <a:latin typeface="Calibri" charset="0"/>
              </a:rPr>
              <a:t>Subtilosin A from a gut associated </a:t>
            </a:r>
            <a:r>
              <a:rPr lang="fr-BE" sz="2800" b="1" i="1" dirty="0" smtClean="0">
                <a:solidFill>
                  <a:schemeClr val="tx1"/>
                </a:solidFill>
                <a:latin typeface="Calibri" charset="0"/>
              </a:rPr>
              <a:t>B. subtilis </a:t>
            </a:r>
            <a:r>
              <a:rPr lang="fr-BE" sz="2800" b="1" dirty="0" smtClean="0">
                <a:solidFill>
                  <a:schemeClr val="tx1"/>
                </a:solidFill>
                <a:latin typeface="Calibri" charset="0"/>
              </a:rPr>
              <a:t>strain BSP1</a:t>
            </a:r>
            <a:endParaRPr lang="fr-BE" sz="2800" b="1" dirty="0">
              <a:solidFill>
                <a:schemeClr val="tx1"/>
              </a:solidFill>
              <a:latin typeface="Calibri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625" y="1739280"/>
            <a:ext cx="7885981" cy="285781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508000" y="1397000"/>
            <a:ext cx="6690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Arial"/>
                <a:cs typeface="Arial"/>
              </a:rPr>
              <a:t>Disruption of </a:t>
            </a:r>
            <a:r>
              <a:rPr lang="en-GB" dirty="0" err="1" smtClean="0">
                <a:latin typeface="Arial"/>
                <a:cs typeface="Arial"/>
              </a:rPr>
              <a:t>sbo</a:t>
            </a:r>
            <a:r>
              <a:rPr lang="en-GB" dirty="0" smtClean="0">
                <a:latin typeface="Arial"/>
                <a:cs typeface="Arial"/>
              </a:rPr>
              <a:t>/</a:t>
            </a:r>
            <a:r>
              <a:rPr lang="en-GB" dirty="0" err="1" smtClean="0">
                <a:latin typeface="Arial"/>
                <a:cs typeface="Arial"/>
              </a:rPr>
              <a:t>alb</a:t>
            </a:r>
            <a:r>
              <a:rPr lang="en-GB" dirty="0" smtClean="0">
                <a:latin typeface="Arial"/>
                <a:cs typeface="Arial"/>
              </a:rPr>
              <a:t> gene cluster to link phenotype to genotype 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88350176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re 1"/>
          <p:cNvSpPr>
            <a:spLocks noGrp="1"/>
          </p:cNvSpPr>
          <p:nvPr>
            <p:ph type="title"/>
          </p:nvPr>
        </p:nvSpPr>
        <p:spPr>
          <a:xfrm>
            <a:off x="301625" y="115888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 smtClean="0">
                <a:solidFill>
                  <a:schemeClr val="tx1"/>
                </a:solidFill>
                <a:latin typeface="Calibri" charset="0"/>
              </a:rPr>
              <a:t>Subtilosin A from a gut associated </a:t>
            </a:r>
            <a:r>
              <a:rPr lang="en-GB" sz="2800" b="1" i="1" smtClean="0">
                <a:solidFill>
                  <a:schemeClr val="tx1"/>
                </a:solidFill>
                <a:latin typeface="Calibri" charset="0"/>
              </a:rPr>
              <a:t>B. subtilis </a:t>
            </a:r>
            <a:r>
              <a:rPr lang="en-GB" sz="2800" b="1" smtClean="0">
                <a:solidFill>
                  <a:schemeClr val="tx1"/>
                </a:solidFill>
                <a:latin typeface="Calibri" charset="0"/>
              </a:rPr>
              <a:t>strain BSP1</a:t>
            </a:r>
            <a:endParaRPr lang="en-GB" sz="2800" b="1">
              <a:solidFill>
                <a:schemeClr val="tx1"/>
              </a:solidFill>
              <a:latin typeface="Calibri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l="-192" t="2939" r="46833" b="3581"/>
          <a:stretch/>
        </p:blipFill>
        <p:spPr>
          <a:xfrm>
            <a:off x="301625" y="1752600"/>
            <a:ext cx="3530600" cy="4309961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359" y="1848366"/>
            <a:ext cx="2164026" cy="3624161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4801159" y="1295400"/>
            <a:ext cx="4230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mtClean="0">
                <a:latin typeface="Arial"/>
                <a:cs typeface="Arial"/>
              </a:rPr>
              <a:t>Antimicrobial activity against </a:t>
            </a:r>
            <a:r>
              <a:rPr lang="en-GB" i="1" smtClean="0">
                <a:latin typeface="Arial"/>
                <a:cs typeface="Arial"/>
              </a:rPr>
              <a:t>L. ivanovii</a:t>
            </a:r>
            <a:endParaRPr lang="en-GB" i="1">
              <a:latin typeface="Arial"/>
              <a:cs typeface="Arial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74934" y="1301234"/>
            <a:ext cx="3995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mtClean="0">
                <a:latin typeface="Arial"/>
                <a:cs typeface="Arial"/>
              </a:rPr>
              <a:t>HPLC analysis of culture supernatant</a:t>
            </a:r>
            <a:endParaRPr lang="en-GB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37146383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re 1"/>
          <p:cNvSpPr>
            <a:spLocks noGrp="1"/>
          </p:cNvSpPr>
          <p:nvPr>
            <p:ph type="title"/>
          </p:nvPr>
        </p:nvSpPr>
        <p:spPr>
          <a:xfrm>
            <a:off x="301625" y="115888"/>
            <a:ext cx="8534400" cy="758825"/>
          </a:xfrm>
        </p:spPr>
        <p:txBody>
          <a:bodyPr/>
          <a:lstStyle/>
          <a:p>
            <a:pPr eaLnBrk="1" hangingPunct="1"/>
            <a:r>
              <a:rPr lang="fr-BE" sz="2800" b="1" dirty="0" smtClean="0">
                <a:solidFill>
                  <a:schemeClr val="tx1"/>
                </a:solidFill>
                <a:latin typeface="Calibri" charset="0"/>
              </a:rPr>
              <a:t>Subtilosin A from a gut associated </a:t>
            </a:r>
            <a:r>
              <a:rPr lang="fr-BE" sz="2800" b="1" i="1" dirty="0" smtClean="0">
                <a:solidFill>
                  <a:schemeClr val="tx1"/>
                </a:solidFill>
                <a:latin typeface="Calibri" charset="0"/>
              </a:rPr>
              <a:t>B. subtilis </a:t>
            </a:r>
            <a:r>
              <a:rPr lang="fr-BE" sz="2800" b="1" dirty="0" smtClean="0">
                <a:solidFill>
                  <a:schemeClr val="tx1"/>
                </a:solidFill>
                <a:latin typeface="Calibri" charset="0"/>
              </a:rPr>
              <a:t>strain</a:t>
            </a:r>
            <a:endParaRPr lang="fr-BE" sz="2800" b="1" dirty="0">
              <a:solidFill>
                <a:schemeClr val="tx1"/>
              </a:solidFill>
              <a:latin typeface="Calibri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525" y="2374900"/>
            <a:ext cx="4534971" cy="2578100"/>
          </a:xfrm>
          <a:prstGeom prst="rect">
            <a:avLst/>
          </a:prstGeom>
        </p:spPr>
      </p:pic>
      <p:sp>
        <p:nvSpPr>
          <p:cNvPr id="14" name="ZoneTexte 6"/>
          <p:cNvSpPr txBox="1">
            <a:spLocks noChangeArrowheads="1"/>
          </p:cNvSpPr>
          <p:nvPr/>
        </p:nvSpPr>
        <p:spPr bwMode="auto">
          <a:xfrm>
            <a:off x="395288" y="5807075"/>
            <a:ext cx="84597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Wingdings" charset="0"/>
              <a:buChar char="Ø"/>
            </a:pPr>
            <a:r>
              <a:rPr lang="fr-BE" sz="1800" dirty="0"/>
              <a:t>  </a:t>
            </a:r>
            <a:r>
              <a:rPr lang="fr-BE" sz="1800" dirty="0" smtClean="0"/>
              <a:t>Subtilosin A </a:t>
            </a:r>
            <a:r>
              <a:rPr lang="fr-BE" sz="1800" dirty="0"/>
              <a:t>causes an increase of fluorescence due to the collapse of </a:t>
            </a:r>
            <a:r>
              <a:rPr lang="el-GR" sz="1800" dirty="0"/>
              <a:t>Δψ</a:t>
            </a:r>
            <a:r>
              <a:rPr lang="fr-BE" sz="1800" dirty="0"/>
              <a:t>.</a:t>
            </a:r>
          </a:p>
          <a:p>
            <a:pPr eaLnBrk="1" hangingPunct="1">
              <a:buFont typeface="Wingdings" charset="0"/>
              <a:buChar char="Ø"/>
            </a:pPr>
            <a:endParaRPr lang="fr-BE" sz="1800" dirty="0"/>
          </a:p>
        </p:txBody>
      </p:sp>
      <p:sp>
        <p:nvSpPr>
          <p:cNvPr id="15" name="ZoneTexte 4"/>
          <p:cNvSpPr txBox="1">
            <a:spLocks noChangeArrowheads="1"/>
          </p:cNvSpPr>
          <p:nvPr/>
        </p:nvSpPr>
        <p:spPr bwMode="auto">
          <a:xfrm>
            <a:off x="4427539" y="2708275"/>
            <a:ext cx="4716462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fr-BE" sz="1800" dirty="0" smtClean="0"/>
              <a:t>Fluorescent dye DiSC3,5 is sensitive to </a:t>
            </a:r>
            <a:r>
              <a:rPr lang="el-GR" sz="1800" dirty="0" smtClean="0"/>
              <a:t>Δψ</a:t>
            </a:r>
            <a:r>
              <a:rPr lang="fr-BE" sz="1800" dirty="0" smtClean="0"/>
              <a:t>.</a:t>
            </a:r>
          </a:p>
          <a:p>
            <a:pPr eaLnBrk="1" hangingPunct="1">
              <a:defRPr/>
            </a:pPr>
            <a:endParaRPr lang="fr-BE" sz="1800" dirty="0" smtClean="0"/>
          </a:p>
          <a:p>
            <a:pPr marL="342900" indent="-342900" eaLnBrk="1" hangingPunct="1">
              <a:buFontTx/>
              <a:buAutoNum type="arabicPeriod"/>
              <a:defRPr/>
            </a:pPr>
            <a:r>
              <a:rPr lang="fr-FR" sz="1800" dirty="0" smtClean="0"/>
              <a:t>L</a:t>
            </a:r>
            <a:r>
              <a:rPr lang="fr-BE" sz="1800" dirty="0" smtClean="0"/>
              <a:t>ow fluoresence in presnece of </a:t>
            </a:r>
            <a:r>
              <a:rPr lang="el-GR" sz="1800" dirty="0" smtClean="0"/>
              <a:t>Δψ</a:t>
            </a:r>
            <a:endParaRPr lang="nl-BE" sz="1800" dirty="0" smtClean="0"/>
          </a:p>
          <a:p>
            <a:pPr marL="342900" indent="-342900" eaLnBrk="1" hangingPunct="1">
              <a:buFontTx/>
              <a:buAutoNum type="arabicPeriod"/>
              <a:defRPr/>
            </a:pPr>
            <a:endParaRPr lang="nl-BE" sz="1800" dirty="0" smtClean="0"/>
          </a:p>
          <a:p>
            <a:pPr marL="342900" indent="-342900" eaLnBrk="1" hangingPunct="1">
              <a:buFontTx/>
              <a:buAutoNum type="arabicPeriod"/>
              <a:defRPr/>
            </a:pPr>
            <a:r>
              <a:rPr lang="nl-BE" sz="1800" dirty="0" smtClean="0"/>
              <a:t>High </a:t>
            </a:r>
            <a:r>
              <a:rPr lang="fr-BE" sz="1800" dirty="0" smtClean="0"/>
              <a:t>fluoresence in abscence of </a:t>
            </a:r>
            <a:r>
              <a:rPr lang="el-GR" sz="1800" dirty="0" smtClean="0"/>
              <a:t>Δψ</a:t>
            </a:r>
            <a:endParaRPr lang="nl-BE" sz="1800" dirty="0" smtClean="0"/>
          </a:p>
        </p:txBody>
      </p:sp>
      <p:sp>
        <p:nvSpPr>
          <p:cNvPr id="16" name="ZoneTexte 9"/>
          <p:cNvSpPr txBox="1">
            <a:spLocks noChangeArrowheads="1"/>
          </p:cNvSpPr>
          <p:nvPr/>
        </p:nvSpPr>
        <p:spPr bwMode="auto">
          <a:xfrm>
            <a:off x="395287" y="1339849"/>
            <a:ext cx="84597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fr-BE" sz="1800" b="1" dirty="0" smtClean="0">
                <a:cs typeface="Arial" charset="0"/>
              </a:rPr>
              <a:t>Determination of the biological activity by transmembrane </a:t>
            </a:r>
            <a:r>
              <a:rPr lang="fr-BE" sz="1800" b="1" dirty="0">
                <a:cs typeface="Arial" charset="0"/>
              </a:rPr>
              <a:t>electrical potential measurment (</a:t>
            </a:r>
            <a:r>
              <a:rPr lang="el-GR" sz="1800" b="1" dirty="0">
                <a:cs typeface="Arial" charset="0"/>
              </a:rPr>
              <a:t>Δψ</a:t>
            </a:r>
            <a:r>
              <a:rPr lang="fr-BE" sz="1800" b="1" dirty="0">
                <a:cs typeface="Arial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65947871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 txBox="1">
            <a:spLocks/>
          </p:cNvSpPr>
          <p:nvPr/>
        </p:nvSpPr>
        <p:spPr>
          <a:xfrm>
            <a:off x="301625" y="115888"/>
            <a:ext cx="8534400" cy="7588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BE" sz="2800" b="1" smtClean="0">
                <a:latin typeface="Calibri" charset="0"/>
              </a:rPr>
              <a:t>Further information</a:t>
            </a:r>
            <a:endParaRPr lang="fr-BE" sz="2800" b="1" dirty="0">
              <a:latin typeface="Calibri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735013"/>
            <a:ext cx="7315200" cy="24511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446" y="3644900"/>
            <a:ext cx="8687980" cy="217763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65713111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557338"/>
            <a:ext cx="7188200" cy="513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4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Synthesis of peptidic antibiotics in </a:t>
            </a:r>
            <a:r>
              <a:rPr lang="en-GB" sz="2800" b="1" i="1">
                <a:solidFill>
                  <a:srgbClr val="000000"/>
                </a:solidFill>
                <a:latin typeface="Calibri" charset="0"/>
                <a:cs typeface="Calibri" charset="0"/>
              </a:rPr>
              <a:t>Bacillus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547813" y="2852738"/>
            <a:ext cx="5976937" cy="1631216"/>
          </a:xfrm>
          <a:prstGeom prst="rect">
            <a:avLst/>
          </a:prstGeom>
          <a:solidFill>
            <a:schemeClr val="bg1"/>
          </a:solidFill>
          <a:ln w="28575" cmpd="sng">
            <a:solidFill>
              <a:srgbClr val="0000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2000" dirty="0" smtClean="0"/>
              <a:t>- </a:t>
            </a:r>
            <a:r>
              <a:rPr lang="en-GB" sz="2000" dirty="0" err="1" smtClean="0"/>
              <a:t>Lantibiotic</a:t>
            </a:r>
            <a:r>
              <a:rPr lang="en-GB" sz="2000" dirty="0" smtClean="0"/>
              <a:t>, ribosomal modified peptides</a:t>
            </a:r>
          </a:p>
          <a:p>
            <a:pPr marL="342900" indent="-342900">
              <a:buFontTx/>
              <a:buChar char="-"/>
              <a:defRPr/>
            </a:pPr>
            <a:endParaRPr lang="en-GB" sz="2000" dirty="0" smtClean="0"/>
          </a:p>
          <a:p>
            <a:pPr>
              <a:defRPr/>
            </a:pPr>
            <a:r>
              <a:rPr lang="en-GB" sz="2000" dirty="0" smtClean="0"/>
              <a:t>- </a:t>
            </a:r>
            <a:r>
              <a:rPr lang="en-GB" sz="2000" dirty="0" err="1" smtClean="0"/>
              <a:t>Bacteriocin</a:t>
            </a:r>
            <a:r>
              <a:rPr lang="en-GB" sz="2000" dirty="0" smtClean="0"/>
              <a:t>, ribosomal unmodified peptides</a:t>
            </a:r>
          </a:p>
          <a:p>
            <a:pPr marL="457200" indent="-457200">
              <a:buFontTx/>
              <a:buChar char="-"/>
              <a:defRPr/>
            </a:pPr>
            <a:endParaRPr lang="en-GB" sz="2000" dirty="0" smtClean="0"/>
          </a:p>
          <a:p>
            <a:pPr>
              <a:defRPr/>
            </a:pPr>
            <a:r>
              <a:rPr lang="en-GB" sz="2000" b="1" dirty="0" smtClean="0">
                <a:solidFill>
                  <a:srgbClr val="FF0000"/>
                </a:solidFill>
              </a:rPr>
              <a:t>- </a:t>
            </a:r>
            <a:r>
              <a:rPr lang="en-GB" sz="2000" b="1" dirty="0" err="1" smtClean="0">
                <a:solidFill>
                  <a:srgbClr val="FF0000"/>
                </a:solidFill>
              </a:rPr>
              <a:t>Lipopeptide</a:t>
            </a:r>
            <a:r>
              <a:rPr lang="en-GB" sz="2000" b="1" dirty="0" smtClean="0">
                <a:solidFill>
                  <a:srgbClr val="FF0000"/>
                </a:solidFill>
              </a:rPr>
              <a:t> as NRPS</a:t>
            </a:r>
            <a:endParaRPr lang="en-GB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585394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What are NRPS antibiotics ?</a:t>
            </a:r>
          </a:p>
        </p:txBody>
      </p:sp>
      <p:sp>
        <p:nvSpPr>
          <p:cNvPr id="74754" name="ZoneTexte 4"/>
          <p:cNvSpPr txBox="1">
            <a:spLocks noChangeArrowheads="1"/>
          </p:cNvSpPr>
          <p:nvPr/>
        </p:nvSpPr>
        <p:spPr bwMode="auto">
          <a:xfrm>
            <a:off x="539750" y="1474788"/>
            <a:ext cx="44180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NRPS  : Non ribosomal peptide synthesis</a:t>
            </a:r>
          </a:p>
        </p:txBody>
      </p:sp>
    </p:spTree>
    <p:extLst>
      <p:ext uri="{BB962C8B-B14F-4D97-AF65-F5344CB8AC3E}">
        <p14:creationId xmlns:p14="http://schemas.microsoft.com/office/powerpoint/2010/main" val="4005760699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What are NRPS antibiotics </a:t>
            </a:r>
            <a:r>
              <a:rPr lang="en-GB" sz="2800" b="1" i="1">
                <a:solidFill>
                  <a:srgbClr val="000000"/>
                </a:solidFill>
                <a:latin typeface="Calibri" charset="0"/>
                <a:cs typeface="Calibri" charset="0"/>
              </a:rPr>
              <a:t>?</a:t>
            </a:r>
          </a:p>
        </p:txBody>
      </p:sp>
      <p:sp>
        <p:nvSpPr>
          <p:cNvPr id="75778" name="ZoneTexte 4"/>
          <p:cNvSpPr txBox="1">
            <a:spLocks noChangeArrowheads="1"/>
          </p:cNvSpPr>
          <p:nvPr/>
        </p:nvSpPr>
        <p:spPr bwMode="auto">
          <a:xfrm>
            <a:off x="539750" y="1474788"/>
            <a:ext cx="44180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NRPS  : Non ribosomal peptide synthesis</a:t>
            </a:r>
          </a:p>
        </p:txBody>
      </p:sp>
      <p:grpSp>
        <p:nvGrpSpPr>
          <p:cNvPr id="52227" name="Grouper 29"/>
          <p:cNvGrpSpPr>
            <a:grpSpLocks/>
          </p:cNvGrpSpPr>
          <p:nvPr/>
        </p:nvGrpSpPr>
        <p:grpSpPr bwMode="auto">
          <a:xfrm>
            <a:off x="396359" y="2205038"/>
            <a:ext cx="3168208" cy="3960812"/>
            <a:chOff x="611560" y="2204864"/>
            <a:chExt cx="2952328" cy="3960440"/>
          </a:xfrm>
          <a:solidFill>
            <a:schemeClr val="bg1"/>
          </a:solidFill>
        </p:grpSpPr>
        <p:sp>
          <p:nvSpPr>
            <p:cNvPr id="28" name="Rectangle 27"/>
            <p:cNvSpPr/>
            <p:nvPr/>
          </p:nvSpPr>
          <p:spPr>
            <a:xfrm>
              <a:off x="611560" y="2204864"/>
              <a:ext cx="2952328" cy="3960440"/>
            </a:xfrm>
            <a:prstGeom prst="rect">
              <a:avLst/>
            </a:prstGeom>
            <a:grpFill/>
            <a:ln w="1270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grpSp>
          <p:nvGrpSpPr>
            <p:cNvPr id="52242" name="Grouper 26"/>
            <p:cNvGrpSpPr>
              <a:grpSpLocks/>
            </p:cNvGrpSpPr>
            <p:nvPr/>
          </p:nvGrpSpPr>
          <p:grpSpPr bwMode="auto">
            <a:xfrm>
              <a:off x="662832" y="2273120"/>
              <a:ext cx="2756358" cy="3606980"/>
              <a:chOff x="662832" y="2273120"/>
              <a:chExt cx="2756358" cy="3606980"/>
            </a:xfrm>
            <a:grpFill/>
          </p:grpSpPr>
          <p:sp>
            <p:nvSpPr>
              <p:cNvPr id="10" name="Rectangle 6"/>
              <p:cNvSpPr>
                <a:spLocks noChangeArrowheads="1"/>
              </p:cNvSpPr>
              <p:nvPr/>
            </p:nvSpPr>
            <p:spPr bwMode="auto">
              <a:xfrm>
                <a:off x="662832" y="4974791"/>
                <a:ext cx="1088685" cy="685736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/>
              <a:lstStyle/>
              <a:p>
                <a:pPr>
                  <a:spcBef>
                    <a:spcPct val="20000"/>
                  </a:spcBef>
                  <a:buClr>
                    <a:schemeClr val="hlink"/>
                  </a:buClr>
                  <a:buSzPct val="60000"/>
                  <a:buFont typeface="Wingdings" charset="0"/>
                  <a:buNone/>
                  <a:defRPr/>
                </a:pPr>
                <a:r>
                  <a:rPr lang="fr-BE" sz="1600" dirty="0"/>
                  <a:t>  </a:t>
                </a:r>
                <a:r>
                  <a:rPr lang="fr-BE" sz="1600" u="sng" dirty="0"/>
                  <a:t>Ribosome</a:t>
                </a:r>
              </a:p>
              <a:p>
                <a:pPr>
                  <a:spcBef>
                    <a:spcPct val="20000"/>
                  </a:spcBef>
                  <a:buClr>
                    <a:schemeClr val="hlink"/>
                  </a:buClr>
                  <a:buSzPct val="60000"/>
                  <a:buFont typeface="Wingdings" charset="0"/>
                  <a:buChar char="n"/>
                  <a:defRPr/>
                </a:pPr>
                <a:endParaRPr lang="fr-FR" sz="1600" dirty="0"/>
              </a:p>
            </p:txBody>
          </p:sp>
          <p:sp>
            <p:nvSpPr>
              <p:cNvPr id="11" name="Rectangle 7"/>
              <p:cNvSpPr>
                <a:spLocks noChangeArrowheads="1"/>
              </p:cNvSpPr>
              <p:nvPr/>
            </p:nvSpPr>
            <p:spPr bwMode="auto">
              <a:xfrm>
                <a:off x="1691542" y="3174735"/>
                <a:ext cx="1468481" cy="368265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/>
              <a:lstStyle/>
              <a:p>
                <a:pPr>
                  <a:spcBef>
                    <a:spcPct val="20000"/>
                  </a:spcBef>
                  <a:buClr>
                    <a:schemeClr val="hlink"/>
                  </a:buClr>
                  <a:buSzPct val="60000"/>
                  <a:buFont typeface="Wingdings" charset="0"/>
                  <a:buNone/>
                  <a:defRPr/>
                </a:pPr>
                <a:r>
                  <a:rPr lang="fr-BE" sz="1600" dirty="0"/>
                  <a:t>  Gene</a:t>
                </a:r>
                <a:endParaRPr lang="fr-FR" sz="1600" dirty="0"/>
              </a:p>
            </p:txBody>
          </p:sp>
          <p:sp>
            <p:nvSpPr>
              <p:cNvPr id="12" name="Rectangle 8"/>
              <p:cNvSpPr>
                <a:spLocks noChangeArrowheads="1"/>
              </p:cNvSpPr>
              <p:nvPr/>
            </p:nvSpPr>
            <p:spPr bwMode="auto">
              <a:xfrm>
                <a:off x="1475636" y="2273120"/>
                <a:ext cx="1943554" cy="685736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/>
              <a:lstStyle/>
              <a:p>
                <a:pPr>
                  <a:spcBef>
                    <a:spcPct val="20000"/>
                  </a:spcBef>
                  <a:buClr>
                    <a:schemeClr val="hlink"/>
                  </a:buClr>
                  <a:buSzPct val="60000"/>
                  <a:buFont typeface="Wingdings" charset="0"/>
                  <a:buNone/>
                  <a:defRPr/>
                </a:pPr>
                <a:r>
                  <a:rPr lang="fr-BE" sz="1600" dirty="0"/>
                  <a:t>  </a:t>
                </a:r>
                <a:r>
                  <a:rPr lang="fr-BE" sz="1600" u="sng" dirty="0"/>
                  <a:t>Ribosome</a:t>
                </a:r>
              </a:p>
              <a:p>
                <a:pPr>
                  <a:spcBef>
                    <a:spcPct val="20000"/>
                  </a:spcBef>
                  <a:buClr>
                    <a:schemeClr val="hlink"/>
                  </a:buClr>
                  <a:buSzPct val="60000"/>
                  <a:buFont typeface="Wingdings" charset="0"/>
                  <a:buNone/>
                  <a:defRPr/>
                </a:pPr>
                <a:endParaRPr lang="fr-FR" sz="1600" dirty="0"/>
              </a:p>
            </p:txBody>
          </p:sp>
          <p:sp>
            <p:nvSpPr>
              <p:cNvPr id="13" name="Rectangle 10"/>
              <p:cNvSpPr>
                <a:spLocks noChangeArrowheads="1"/>
              </p:cNvSpPr>
              <p:nvPr/>
            </p:nvSpPr>
            <p:spPr bwMode="auto">
              <a:xfrm>
                <a:off x="1564538" y="4266833"/>
                <a:ext cx="1016030" cy="368265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/>
              <a:lstStyle/>
              <a:p>
                <a:pPr>
                  <a:spcBef>
                    <a:spcPct val="20000"/>
                  </a:spcBef>
                  <a:buClr>
                    <a:schemeClr val="hlink"/>
                  </a:buClr>
                  <a:buSzPct val="60000"/>
                  <a:buFont typeface="Wingdings" charset="0"/>
                  <a:buNone/>
                  <a:defRPr/>
                </a:pPr>
                <a:r>
                  <a:rPr lang="fr-BE" sz="1600"/>
                  <a:t>  ARNm</a:t>
                </a:r>
                <a:endParaRPr lang="fr-FR" sz="1600"/>
              </a:p>
            </p:txBody>
          </p:sp>
          <p:sp>
            <p:nvSpPr>
              <p:cNvPr id="14" name="Rectangle 11"/>
              <p:cNvSpPr>
                <a:spLocks noChangeArrowheads="1"/>
              </p:cNvSpPr>
              <p:nvPr/>
            </p:nvSpPr>
            <p:spPr bwMode="auto">
              <a:xfrm>
                <a:off x="2104304" y="5270038"/>
                <a:ext cx="1155734" cy="368265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/>
              <a:lstStyle/>
              <a:p>
                <a:pPr>
                  <a:spcBef>
                    <a:spcPct val="20000"/>
                  </a:spcBef>
                  <a:buClr>
                    <a:schemeClr val="hlink"/>
                  </a:buClr>
                  <a:buSzPct val="60000"/>
                  <a:buFont typeface="Wingdings" charset="0"/>
                  <a:buNone/>
                  <a:defRPr/>
                </a:pPr>
                <a:r>
                  <a:rPr lang="fr-BE" sz="1600" dirty="0"/>
                  <a:t>peptides</a:t>
                </a:r>
                <a:br>
                  <a:rPr lang="fr-BE" sz="1600" dirty="0"/>
                </a:br>
                <a:r>
                  <a:rPr lang="fr-BE" sz="1600" dirty="0"/>
                  <a:t>proteins</a:t>
                </a:r>
                <a:endParaRPr lang="fr-FR" sz="1600" dirty="0"/>
              </a:p>
            </p:txBody>
          </p:sp>
          <p:sp>
            <p:nvSpPr>
              <p:cNvPr id="15" name="Line 14"/>
              <p:cNvSpPr>
                <a:spLocks noChangeShapeType="1"/>
              </p:cNvSpPr>
              <p:nvPr/>
            </p:nvSpPr>
            <p:spPr bwMode="auto">
              <a:xfrm>
                <a:off x="2110654" y="3669989"/>
                <a:ext cx="0" cy="53335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grpSp>
            <p:nvGrpSpPr>
              <p:cNvPr id="52249" name="Group 21"/>
              <p:cNvGrpSpPr>
                <a:grpSpLocks/>
              </p:cNvGrpSpPr>
              <p:nvPr/>
            </p:nvGrpSpPr>
            <p:grpSpPr bwMode="auto">
              <a:xfrm>
                <a:off x="1697958" y="4660900"/>
                <a:ext cx="1498600" cy="1219200"/>
                <a:chOff x="736" y="2720"/>
                <a:chExt cx="944" cy="768"/>
              </a:xfrm>
              <a:grpFill/>
            </p:grpSpPr>
            <p:sp>
              <p:nvSpPr>
                <p:cNvPr id="25" name="AutoShape 15"/>
                <p:cNvSpPr>
                  <a:spLocks noChangeArrowheads="1"/>
                </p:cNvSpPr>
                <p:nvPr/>
              </p:nvSpPr>
              <p:spPr bwMode="auto">
                <a:xfrm>
                  <a:off x="736" y="2752"/>
                  <a:ext cx="280" cy="736"/>
                </a:xfrm>
                <a:prstGeom prst="curvedRightArrow">
                  <a:avLst>
                    <a:gd name="adj1" fmla="val 52571"/>
                    <a:gd name="adj2" fmla="val 105143"/>
                    <a:gd name="adj3" fmla="val 36069"/>
                  </a:avLst>
                </a:prstGeom>
                <a:grp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fr-FR"/>
                </a:p>
              </p:txBody>
            </p:sp>
            <p:sp>
              <p:nvSpPr>
                <p:cNvPr id="26" name="Rectangle 20"/>
                <p:cNvSpPr>
                  <a:spLocks noChangeArrowheads="1"/>
                </p:cNvSpPr>
                <p:nvPr/>
              </p:nvSpPr>
              <p:spPr bwMode="auto">
                <a:xfrm>
                  <a:off x="1040" y="2720"/>
                  <a:ext cx="640" cy="23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92075" tIns="46038" rIns="92075" bIns="46038"/>
                <a:lstStyle/>
                <a:p>
                  <a:pPr>
                    <a:spcBef>
                      <a:spcPct val="20000"/>
                    </a:spcBef>
                    <a:buClr>
                      <a:schemeClr val="hlink"/>
                    </a:buClr>
                    <a:buSzPct val="60000"/>
                    <a:buFont typeface="Wingdings" charset="0"/>
                    <a:buNone/>
                    <a:defRPr/>
                  </a:pPr>
                  <a:r>
                    <a:rPr lang="fr-BE" sz="1600"/>
                    <a:t>  ARNt</a:t>
                  </a:r>
                  <a:endParaRPr lang="fr-FR" sz="160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73964118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What are NRPS antibiotics </a:t>
            </a:r>
            <a:r>
              <a:rPr lang="en-GB" sz="2800" b="1" i="1">
                <a:solidFill>
                  <a:srgbClr val="000000"/>
                </a:solidFill>
                <a:latin typeface="Calibri" charset="0"/>
                <a:cs typeface="Calibri" charset="0"/>
              </a:rPr>
              <a:t>?</a:t>
            </a:r>
          </a:p>
        </p:txBody>
      </p:sp>
      <p:sp>
        <p:nvSpPr>
          <p:cNvPr id="76802" name="ZoneTexte 4"/>
          <p:cNvSpPr txBox="1">
            <a:spLocks noChangeArrowheads="1"/>
          </p:cNvSpPr>
          <p:nvPr/>
        </p:nvSpPr>
        <p:spPr bwMode="auto">
          <a:xfrm>
            <a:off x="539750" y="1474788"/>
            <a:ext cx="44180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NRPS  : Non ribosomal peptide synthesis</a:t>
            </a:r>
          </a:p>
        </p:txBody>
      </p:sp>
      <p:grpSp>
        <p:nvGrpSpPr>
          <p:cNvPr id="76803" name="Grouper 17407"/>
          <p:cNvGrpSpPr>
            <a:grpSpLocks/>
          </p:cNvGrpSpPr>
          <p:nvPr/>
        </p:nvGrpSpPr>
        <p:grpSpPr bwMode="auto">
          <a:xfrm>
            <a:off x="4903788" y="2205038"/>
            <a:ext cx="3700462" cy="3960812"/>
            <a:chOff x="4904381" y="2204864"/>
            <a:chExt cx="3700067" cy="3960440"/>
          </a:xfrm>
        </p:grpSpPr>
        <p:sp>
          <p:nvSpPr>
            <p:cNvPr id="31" name="Rectangle 30"/>
            <p:cNvSpPr/>
            <p:nvPr/>
          </p:nvSpPr>
          <p:spPr>
            <a:xfrm>
              <a:off x="4904381" y="2204864"/>
              <a:ext cx="3528392" cy="3960440"/>
            </a:xfrm>
            <a:prstGeom prst="rect">
              <a:avLst/>
            </a:prstGeom>
            <a:solidFill>
              <a:srgbClr val="FFFFFF"/>
            </a:solidFill>
            <a:ln w="127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7" name="Rectangle 2"/>
            <p:cNvSpPr>
              <a:spLocks noChangeArrowheads="1"/>
            </p:cNvSpPr>
            <p:nvPr/>
          </p:nvSpPr>
          <p:spPr bwMode="auto">
            <a:xfrm>
              <a:off x="5264705" y="2958855"/>
              <a:ext cx="3095295" cy="6857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SzPct val="60000"/>
                <a:defRPr/>
              </a:pPr>
              <a:r>
                <a:rPr lang="fr-BE" sz="1600" dirty="0"/>
                <a:t>Genes coding for a multi-enzymatic complex (synthetase)</a:t>
              </a:r>
            </a:p>
            <a:p>
              <a:pPr>
                <a:spcBef>
                  <a:spcPct val="20000"/>
                </a:spcBef>
                <a:buClr>
                  <a:schemeClr val="hlink"/>
                </a:buClr>
                <a:buSzPct val="60000"/>
                <a:defRPr/>
              </a:pPr>
              <a:endParaRPr lang="fr-BE" sz="1600" dirty="0"/>
            </a:p>
            <a:p>
              <a:pPr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charset="0"/>
                <a:buNone/>
                <a:defRPr/>
              </a:pPr>
              <a:endParaRPr lang="fr-BE" sz="1600" dirty="0"/>
            </a:p>
            <a:p>
              <a:pPr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charset="0"/>
                <a:buNone/>
                <a:defRPr/>
              </a:pPr>
              <a:endParaRPr lang="fr-BE" sz="1600" dirty="0"/>
            </a:p>
            <a:p>
              <a:pPr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charset="0"/>
                <a:buChar char="n"/>
                <a:defRPr/>
              </a:pPr>
              <a:endParaRPr lang="fr-BE" sz="1600" dirty="0"/>
            </a:p>
            <a:p>
              <a:pPr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charset="0"/>
                <a:buChar char="n"/>
                <a:defRPr/>
              </a:pPr>
              <a:endParaRPr lang="fr-FR" sz="1600" dirty="0"/>
            </a:p>
          </p:txBody>
        </p:sp>
        <p:sp>
          <p:nvSpPr>
            <p:cNvPr id="18" name="Rectangle 9"/>
            <p:cNvSpPr>
              <a:spLocks noChangeArrowheads="1"/>
            </p:cNvSpPr>
            <p:nvPr/>
          </p:nvSpPr>
          <p:spPr bwMode="auto">
            <a:xfrm>
              <a:off x="6128212" y="2209626"/>
              <a:ext cx="2476236" cy="6857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charset="0"/>
                <a:buNone/>
                <a:defRPr/>
              </a:pPr>
              <a:r>
                <a:rPr lang="fr-BE" sz="1600" dirty="0"/>
                <a:t>  </a:t>
              </a:r>
              <a:r>
                <a:rPr lang="fr-BE" sz="1600" u="sng" dirty="0"/>
                <a:t>NRPS</a:t>
              </a:r>
              <a:endParaRPr lang="fr-BE" sz="1600" dirty="0"/>
            </a:p>
            <a:p>
              <a:pPr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charset="0"/>
                <a:buChar char="n"/>
                <a:defRPr/>
              </a:pPr>
              <a:endParaRPr lang="fr-BE" sz="1600" dirty="0"/>
            </a:p>
            <a:p>
              <a:pPr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charset="0"/>
                <a:buChar char="n"/>
                <a:defRPr/>
              </a:pPr>
              <a:endParaRPr lang="fr-FR" sz="1600" dirty="0"/>
            </a:p>
          </p:txBody>
        </p:sp>
        <p:sp>
          <p:nvSpPr>
            <p:cNvPr id="19" name="Line 16"/>
            <p:cNvSpPr>
              <a:spLocks noChangeShapeType="1"/>
            </p:cNvSpPr>
            <p:nvPr/>
          </p:nvSpPr>
          <p:spPr bwMode="auto">
            <a:xfrm>
              <a:off x="6591713" y="3593796"/>
              <a:ext cx="0" cy="53335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0" name="Rectangle 17"/>
            <p:cNvSpPr>
              <a:spLocks noChangeArrowheads="1"/>
            </p:cNvSpPr>
            <p:nvPr/>
          </p:nvSpPr>
          <p:spPr bwMode="auto">
            <a:xfrm>
              <a:off x="4966286" y="4749387"/>
              <a:ext cx="3327045" cy="368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charset="0"/>
                <a:buNone/>
                <a:defRPr/>
              </a:pPr>
              <a:r>
                <a:rPr lang="fr-BE" sz="1600" dirty="0"/>
                <a:t>  </a:t>
              </a:r>
              <a:r>
                <a:rPr lang="fr-BE" sz="1600" u="sng" dirty="0"/>
                <a:t>Peptide</a:t>
              </a:r>
              <a:br>
                <a:rPr lang="fr-BE" sz="1600" u="sng" dirty="0"/>
              </a:br>
              <a:r>
                <a:rPr lang="fr-BE" sz="1600" u="sng" dirty="0"/>
                <a:t> synthetase </a:t>
              </a:r>
              <a:endParaRPr lang="fr-FR" sz="1600" u="sng" dirty="0"/>
            </a:p>
          </p:txBody>
        </p:sp>
        <p:sp>
          <p:nvSpPr>
            <p:cNvPr id="21" name="AutoShape 23"/>
            <p:cNvSpPr>
              <a:spLocks noChangeArrowheads="1"/>
            </p:cNvSpPr>
            <p:nvPr/>
          </p:nvSpPr>
          <p:spPr bwMode="auto">
            <a:xfrm>
              <a:off x="6261548" y="4431917"/>
              <a:ext cx="444453" cy="1168290"/>
            </a:xfrm>
            <a:prstGeom prst="curvedRightArrow">
              <a:avLst>
                <a:gd name="adj1" fmla="val 52571"/>
                <a:gd name="adj2" fmla="val 105143"/>
                <a:gd name="adj3" fmla="val 36069"/>
              </a:avLst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22" name="Rectangle 24"/>
            <p:cNvSpPr>
              <a:spLocks noChangeArrowheads="1"/>
            </p:cNvSpPr>
            <p:nvPr/>
          </p:nvSpPr>
          <p:spPr bwMode="auto">
            <a:xfrm>
              <a:off x="6744097" y="4292230"/>
              <a:ext cx="1549235" cy="368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charset="0"/>
                <a:buNone/>
                <a:defRPr/>
              </a:pPr>
              <a:r>
                <a:rPr lang="fr-BE" sz="1600" dirty="0"/>
                <a:t>  amino acid</a:t>
              </a:r>
              <a:endParaRPr lang="fr-FR" sz="1600" dirty="0"/>
            </a:p>
          </p:txBody>
        </p:sp>
        <p:sp>
          <p:nvSpPr>
            <p:cNvPr id="23" name="Rectangle 25"/>
            <p:cNvSpPr>
              <a:spLocks noChangeArrowheads="1"/>
            </p:cNvSpPr>
            <p:nvPr/>
          </p:nvSpPr>
          <p:spPr bwMode="auto">
            <a:xfrm>
              <a:off x="6686953" y="5436710"/>
              <a:ext cx="1701618" cy="368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pPr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charset="0"/>
                <a:buNone/>
                <a:defRPr/>
              </a:pPr>
              <a:r>
                <a:rPr lang="fr-FR" sz="1600" dirty="0"/>
                <a:t>P</a:t>
              </a:r>
              <a:r>
                <a:rPr lang="fr-BE" sz="1600" dirty="0"/>
                <a:t>eptides or</a:t>
              </a:r>
            </a:p>
            <a:p>
              <a:pPr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charset="0"/>
                <a:buNone/>
                <a:defRPr/>
              </a:pPr>
              <a:r>
                <a:rPr lang="fr-BE" sz="1600" dirty="0"/>
                <a:t>Modified peptide</a:t>
              </a:r>
              <a:br>
                <a:rPr lang="fr-BE" sz="1600" dirty="0"/>
              </a:br>
              <a:endParaRPr lang="fr-FR" sz="1600" dirty="0"/>
            </a:p>
          </p:txBody>
        </p:sp>
      </p:grpSp>
      <p:grpSp>
        <p:nvGrpSpPr>
          <p:cNvPr id="27" name="Grouper 29"/>
          <p:cNvGrpSpPr>
            <a:grpSpLocks/>
          </p:cNvGrpSpPr>
          <p:nvPr/>
        </p:nvGrpSpPr>
        <p:grpSpPr bwMode="auto">
          <a:xfrm>
            <a:off x="396359" y="2205038"/>
            <a:ext cx="3168208" cy="3960812"/>
            <a:chOff x="611560" y="2204864"/>
            <a:chExt cx="2952328" cy="3960440"/>
          </a:xfrm>
          <a:solidFill>
            <a:schemeClr val="bg1"/>
          </a:solidFill>
        </p:grpSpPr>
        <p:sp>
          <p:nvSpPr>
            <p:cNvPr id="29" name="Rectangle 28"/>
            <p:cNvSpPr/>
            <p:nvPr/>
          </p:nvSpPr>
          <p:spPr>
            <a:xfrm>
              <a:off x="611560" y="2204864"/>
              <a:ext cx="2952328" cy="3960440"/>
            </a:xfrm>
            <a:prstGeom prst="rect">
              <a:avLst/>
            </a:prstGeom>
            <a:grpFill/>
            <a:ln w="12700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grpSp>
          <p:nvGrpSpPr>
            <p:cNvPr id="30" name="Grouper 26"/>
            <p:cNvGrpSpPr>
              <a:grpSpLocks/>
            </p:cNvGrpSpPr>
            <p:nvPr/>
          </p:nvGrpSpPr>
          <p:grpSpPr bwMode="auto">
            <a:xfrm>
              <a:off x="662832" y="2273120"/>
              <a:ext cx="2756358" cy="3606980"/>
              <a:chOff x="662832" y="2273120"/>
              <a:chExt cx="2756358" cy="3606980"/>
            </a:xfrm>
            <a:grpFill/>
          </p:grpSpPr>
          <p:sp>
            <p:nvSpPr>
              <p:cNvPr id="32" name="Rectangle 6"/>
              <p:cNvSpPr>
                <a:spLocks noChangeArrowheads="1"/>
              </p:cNvSpPr>
              <p:nvPr/>
            </p:nvSpPr>
            <p:spPr bwMode="auto">
              <a:xfrm>
                <a:off x="662832" y="4974791"/>
                <a:ext cx="1088685" cy="685736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/>
              <a:lstStyle/>
              <a:p>
                <a:pPr>
                  <a:spcBef>
                    <a:spcPct val="20000"/>
                  </a:spcBef>
                  <a:buClr>
                    <a:schemeClr val="hlink"/>
                  </a:buClr>
                  <a:buSzPct val="60000"/>
                  <a:buFont typeface="Wingdings" charset="0"/>
                  <a:buNone/>
                  <a:defRPr/>
                </a:pPr>
                <a:r>
                  <a:rPr lang="fr-BE" sz="1600" dirty="0"/>
                  <a:t>  </a:t>
                </a:r>
                <a:r>
                  <a:rPr lang="fr-BE" sz="1600" u="sng" dirty="0"/>
                  <a:t>Ribosome</a:t>
                </a:r>
              </a:p>
              <a:p>
                <a:pPr>
                  <a:spcBef>
                    <a:spcPct val="20000"/>
                  </a:spcBef>
                  <a:buClr>
                    <a:schemeClr val="hlink"/>
                  </a:buClr>
                  <a:buSzPct val="60000"/>
                  <a:buFont typeface="Wingdings" charset="0"/>
                  <a:buChar char="n"/>
                  <a:defRPr/>
                </a:pPr>
                <a:endParaRPr lang="fr-FR" sz="1600" dirty="0"/>
              </a:p>
            </p:txBody>
          </p:sp>
          <p:sp>
            <p:nvSpPr>
              <p:cNvPr id="33" name="Rectangle 7"/>
              <p:cNvSpPr>
                <a:spLocks noChangeArrowheads="1"/>
              </p:cNvSpPr>
              <p:nvPr/>
            </p:nvSpPr>
            <p:spPr bwMode="auto">
              <a:xfrm>
                <a:off x="1691542" y="3174735"/>
                <a:ext cx="1468481" cy="368265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/>
              <a:lstStyle/>
              <a:p>
                <a:pPr>
                  <a:spcBef>
                    <a:spcPct val="20000"/>
                  </a:spcBef>
                  <a:buClr>
                    <a:schemeClr val="hlink"/>
                  </a:buClr>
                  <a:buSzPct val="60000"/>
                  <a:buFont typeface="Wingdings" charset="0"/>
                  <a:buNone/>
                  <a:defRPr/>
                </a:pPr>
                <a:r>
                  <a:rPr lang="fr-BE" sz="1600" dirty="0"/>
                  <a:t>  Gene</a:t>
                </a:r>
                <a:endParaRPr lang="fr-FR" sz="1600" dirty="0"/>
              </a:p>
            </p:txBody>
          </p:sp>
          <p:sp>
            <p:nvSpPr>
              <p:cNvPr id="34" name="Rectangle 8"/>
              <p:cNvSpPr>
                <a:spLocks noChangeArrowheads="1"/>
              </p:cNvSpPr>
              <p:nvPr/>
            </p:nvSpPr>
            <p:spPr bwMode="auto">
              <a:xfrm>
                <a:off x="1475636" y="2273120"/>
                <a:ext cx="1943554" cy="685736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/>
              <a:lstStyle/>
              <a:p>
                <a:pPr>
                  <a:spcBef>
                    <a:spcPct val="20000"/>
                  </a:spcBef>
                  <a:buClr>
                    <a:schemeClr val="hlink"/>
                  </a:buClr>
                  <a:buSzPct val="60000"/>
                  <a:buFont typeface="Wingdings" charset="0"/>
                  <a:buNone/>
                  <a:defRPr/>
                </a:pPr>
                <a:r>
                  <a:rPr lang="fr-BE" sz="1600" dirty="0"/>
                  <a:t>  </a:t>
                </a:r>
                <a:r>
                  <a:rPr lang="fr-BE" sz="1600" u="sng" dirty="0"/>
                  <a:t>Ribosome</a:t>
                </a:r>
              </a:p>
              <a:p>
                <a:pPr>
                  <a:spcBef>
                    <a:spcPct val="20000"/>
                  </a:spcBef>
                  <a:buClr>
                    <a:schemeClr val="hlink"/>
                  </a:buClr>
                  <a:buSzPct val="60000"/>
                  <a:buFont typeface="Wingdings" charset="0"/>
                  <a:buNone/>
                  <a:defRPr/>
                </a:pPr>
                <a:endParaRPr lang="fr-FR" sz="1600" dirty="0"/>
              </a:p>
            </p:txBody>
          </p:sp>
          <p:sp>
            <p:nvSpPr>
              <p:cNvPr id="35" name="Rectangle 10"/>
              <p:cNvSpPr>
                <a:spLocks noChangeArrowheads="1"/>
              </p:cNvSpPr>
              <p:nvPr/>
            </p:nvSpPr>
            <p:spPr bwMode="auto">
              <a:xfrm>
                <a:off x="1564538" y="4266833"/>
                <a:ext cx="1016030" cy="368265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/>
              <a:lstStyle/>
              <a:p>
                <a:pPr>
                  <a:spcBef>
                    <a:spcPct val="20000"/>
                  </a:spcBef>
                  <a:buClr>
                    <a:schemeClr val="hlink"/>
                  </a:buClr>
                  <a:buSzPct val="60000"/>
                  <a:buFont typeface="Wingdings" charset="0"/>
                  <a:buNone/>
                  <a:defRPr/>
                </a:pPr>
                <a:r>
                  <a:rPr lang="fr-BE" sz="1600"/>
                  <a:t>  ARNm</a:t>
                </a:r>
                <a:endParaRPr lang="fr-FR" sz="1600"/>
              </a:p>
            </p:txBody>
          </p:sp>
          <p:sp>
            <p:nvSpPr>
              <p:cNvPr id="36" name="Rectangle 11"/>
              <p:cNvSpPr>
                <a:spLocks noChangeArrowheads="1"/>
              </p:cNvSpPr>
              <p:nvPr/>
            </p:nvSpPr>
            <p:spPr bwMode="auto">
              <a:xfrm>
                <a:off x="2104304" y="5270038"/>
                <a:ext cx="1155734" cy="368265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/>
              <a:lstStyle/>
              <a:p>
                <a:pPr>
                  <a:spcBef>
                    <a:spcPct val="20000"/>
                  </a:spcBef>
                  <a:buClr>
                    <a:schemeClr val="hlink"/>
                  </a:buClr>
                  <a:buSzPct val="60000"/>
                  <a:buFont typeface="Wingdings" charset="0"/>
                  <a:buNone/>
                  <a:defRPr/>
                </a:pPr>
                <a:r>
                  <a:rPr lang="fr-BE" sz="1600" dirty="0"/>
                  <a:t>peptides</a:t>
                </a:r>
                <a:br>
                  <a:rPr lang="fr-BE" sz="1600" dirty="0"/>
                </a:br>
                <a:r>
                  <a:rPr lang="fr-BE" sz="1600" dirty="0"/>
                  <a:t>proteins</a:t>
                </a:r>
                <a:endParaRPr lang="fr-FR" sz="1600" dirty="0"/>
              </a:p>
            </p:txBody>
          </p:sp>
          <p:sp>
            <p:nvSpPr>
              <p:cNvPr id="37" name="Line 14"/>
              <p:cNvSpPr>
                <a:spLocks noChangeShapeType="1"/>
              </p:cNvSpPr>
              <p:nvPr/>
            </p:nvSpPr>
            <p:spPr bwMode="auto">
              <a:xfrm>
                <a:off x="2110654" y="3669989"/>
                <a:ext cx="0" cy="53335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fr-FR"/>
              </a:p>
            </p:txBody>
          </p:sp>
          <p:grpSp>
            <p:nvGrpSpPr>
              <p:cNvPr id="38" name="Group 21"/>
              <p:cNvGrpSpPr>
                <a:grpSpLocks/>
              </p:cNvGrpSpPr>
              <p:nvPr/>
            </p:nvGrpSpPr>
            <p:grpSpPr bwMode="auto">
              <a:xfrm>
                <a:off x="1697958" y="4660900"/>
                <a:ext cx="1498600" cy="1219200"/>
                <a:chOff x="736" y="2720"/>
                <a:chExt cx="944" cy="768"/>
              </a:xfrm>
              <a:grpFill/>
            </p:grpSpPr>
            <p:sp>
              <p:nvSpPr>
                <p:cNvPr id="39" name="AutoShape 15"/>
                <p:cNvSpPr>
                  <a:spLocks noChangeArrowheads="1"/>
                </p:cNvSpPr>
                <p:nvPr/>
              </p:nvSpPr>
              <p:spPr bwMode="auto">
                <a:xfrm>
                  <a:off x="736" y="2752"/>
                  <a:ext cx="280" cy="736"/>
                </a:xfrm>
                <a:prstGeom prst="curvedRightArrow">
                  <a:avLst>
                    <a:gd name="adj1" fmla="val 52571"/>
                    <a:gd name="adj2" fmla="val 105143"/>
                    <a:gd name="adj3" fmla="val 36069"/>
                  </a:avLst>
                </a:prstGeom>
                <a:grp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fr-FR"/>
                </a:p>
              </p:txBody>
            </p:sp>
            <p:sp>
              <p:nvSpPr>
                <p:cNvPr id="40" name="Rectangle 20"/>
                <p:cNvSpPr>
                  <a:spLocks noChangeArrowheads="1"/>
                </p:cNvSpPr>
                <p:nvPr/>
              </p:nvSpPr>
              <p:spPr bwMode="auto">
                <a:xfrm>
                  <a:off x="1040" y="2720"/>
                  <a:ext cx="640" cy="232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92075" tIns="46038" rIns="92075" bIns="46038"/>
                <a:lstStyle/>
                <a:p>
                  <a:pPr>
                    <a:spcBef>
                      <a:spcPct val="20000"/>
                    </a:spcBef>
                    <a:buClr>
                      <a:schemeClr val="hlink"/>
                    </a:buClr>
                    <a:buSzPct val="60000"/>
                    <a:buFont typeface="Wingdings" charset="0"/>
                    <a:buNone/>
                    <a:defRPr/>
                  </a:pPr>
                  <a:r>
                    <a:rPr lang="fr-BE" sz="1600"/>
                    <a:t>  ARNt</a:t>
                  </a:r>
                  <a:endParaRPr lang="fr-FR" sz="160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662260781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What are NRPS antibiotics ?</a:t>
            </a:r>
          </a:p>
        </p:txBody>
      </p:sp>
      <p:sp>
        <p:nvSpPr>
          <p:cNvPr id="52226" name="ZoneTexte 4"/>
          <p:cNvSpPr txBox="1">
            <a:spLocks noChangeArrowheads="1"/>
          </p:cNvSpPr>
          <p:nvPr/>
        </p:nvSpPr>
        <p:spPr bwMode="auto">
          <a:xfrm>
            <a:off x="180975" y="1484313"/>
            <a:ext cx="8963025" cy="258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285750" indent="-285750" eaLnBrk="1" hangingPunct="1">
              <a:buFontTx/>
              <a:buChar char="-"/>
              <a:defRPr/>
            </a:pPr>
            <a:r>
              <a:rPr lang="en-GB" sz="1800" dirty="0" err="1" smtClean="0"/>
              <a:t>Multienzymatic</a:t>
            </a:r>
            <a:r>
              <a:rPr lang="en-GB" sz="1800" dirty="0" smtClean="0"/>
              <a:t> complexes encoded by large operons (60-80 kb)</a:t>
            </a:r>
          </a:p>
          <a:p>
            <a:pPr marL="285750" indent="-285750" eaLnBrk="1" hangingPunct="1">
              <a:buFontTx/>
              <a:buChar char="-"/>
              <a:defRPr/>
            </a:pPr>
            <a:endParaRPr lang="en-GB" sz="1800" dirty="0" smtClean="0"/>
          </a:p>
          <a:p>
            <a:pPr marL="285750" indent="-285750" eaLnBrk="1" hangingPunct="1">
              <a:buFontTx/>
              <a:buChar char="-"/>
              <a:defRPr/>
            </a:pPr>
            <a:r>
              <a:rPr lang="en-GB" sz="1800" dirty="0" smtClean="0"/>
              <a:t>Organized in different modules responsible for amino acid incorporation</a:t>
            </a:r>
          </a:p>
          <a:p>
            <a:pPr marL="285750" indent="-285750" eaLnBrk="1" hangingPunct="1">
              <a:buFontTx/>
              <a:buChar char="-"/>
              <a:defRPr/>
            </a:pPr>
            <a:endParaRPr lang="en-GB" sz="1800" dirty="0" smtClean="0"/>
          </a:p>
          <a:p>
            <a:pPr marL="285750" indent="-285750" eaLnBrk="1" hangingPunct="1">
              <a:buFontTx/>
              <a:buChar char="-"/>
              <a:defRPr/>
            </a:pPr>
            <a:r>
              <a:rPr lang="en-GB" sz="1800" dirty="0" smtClean="0"/>
              <a:t>Each module contains at least three domains : </a:t>
            </a:r>
            <a:r>
              <a:rPr lang="en-GB" sz="1800" dirty="0" err="1" smtClean="0"/>
              <a:t>adenylation</a:t>
            </a:r>
            <a:r>
              <a:rPr lang="en-GB" sz="1800" dirty="0" smtClean="0"/>
              <a:t> (A), condensation (C), </a:t>
            </a:r>
            <a:r>
              <a:rPr lang="en-GB" sz="1800" dirty="0" err="1" smtClean="0"/>
              <a:t>triolation</a:t>
            </a:r>
            <a:r>
              <a:rPr lang="en-GB" sz="1800" dirty="0" smtClean="0"/>
              <a:t> (PCP).</a:t>
            </a:r>
          </a:p>
          <a:p>
            <a:pPr marL="285750" indent="-285750" eaLnBrk="1" hangingPunct="1">
              <a:buFontTx/>
              <a:buChar char="-"/>
              <a:defRPr/>
            </a:pPr>
            <a:endParaRPr lang="en-GB" sz="1800" dirty="0" smtClean="0"/>
          </a:p>
          <a:p>
            <a:pPr eaLnBrk="1" hangingPunct="1">
              <a:defRPr/>
            </a:pPr>
            <a:r>
              <a:rPr lang="en-GB" sz="1800" dirty="0" smtClean="0"/>
              <a:t>-  Specialized domains : epimerisation (E), methylation (M), </a:t>
            </a:r>
            <a:r>
              <a:rPr lang="en-GB" sz="1800" dirty="0" err="1" smtClean="0"/>
              <a:t>thioesterase</a:t>
            </a:r>
            <a:r>
              <a:rPr lang="en-GB" sz="1800" dirty="0" smtClean="0"/>
              <a:t> (</a:t>
            </a:r>
            <a:r>
              <a:rPr lang="en-GB" sz="1800" dirty="0" err="1" smtClean="0"/>
              <a:t>Te</a:t>
            </a:r>
            <a:r>
              <a:rPr lang="en-GB" sz="1800" dirty="0" smtClean="0"/>
              <a:t>) for cyclisation.</a:t>
            </a:r>
          </a:p>
        </p:txBody>
      </p:sp>
      <p:sp>
        <p:nvSpPr>
          <p:cNvPr id="77827" name="Text Box 17"/>
          <p:cNvSpPr txBox="1">
            <a:spLocks noChangeArrowheads="1"/>
          </p:cNvSpPr>
          <p:nvPr/>
        </p:nvSpPr>
        <p:spPr bwMode="auto">
          <a:xfrm>
            <a:off x="6156325" y="6237288"/>
            <a:ext cx="850900" cy="27781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BE" sz="1200"/>
              <a:t>Fatty acid</a:t>
            </a:r>
            <a:endParaRPr lang="fr-FR" sz="1200"/>
          </a:p>
        </p:txBody>
      </p:sp>
      <p:pic>
        <p:nvPicPr>
          <p:cNvPr id="77828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" t="2049" r="2222" b="20976"/>
          <a:stretch>
            <a:fillRect/>
          </a:stretch>
        </p:blipFill>
        <p:spPr bwMode="auto">
          <a:xfrm>
            <a:off x="827088" y="4076700"/>
            <a:ext cx="7561262" cy="257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3376091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What are NRPS antibiotics ?</a:t>
            </a:r>
          </a:p>
        </p:txBody>
      </p:sp>
      <p:sp>
        <p:nvSpPr>
          <p:cNvPr id="56322" name="ZoneTexte 4"/>
          <p:cNvSpPr txBox="1">
            <a:spLocks noChangeArrowheads="1"/>
          </p:cNvSpPr>
          <p:nvPr/>
        </p:nvSpPr>
        <p:spPr bwMode="auto">
          <a:xfrm>
            <a:off x="541338" y="1847850"/>
            <a:ext cx="84947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defRPr/>
            </a:pPr>
            <a:r>
              <a:rPr lang="en-GB" sz="1800" dirty="0" smtClean="0"/>
              <a:t> What is the function of each domain :</a:t>
            </a:r>
          </a:p>
          <a:p>
            <a:pPr eaLnBrk="1" hangingPunct="1">
              <a:buFontTx/>
              <a:buChar char="-"/>
              <a:defRPr/>
            </a:pPr>
            <a:endParaRPr lang="en-GB" sz="1800" dirty="0" smtClean="0"/>
          </a:p>
        </p:txBody>
      </p:sp>
      <p:pic>
        <p:nvPicPr>
          <p:cNvPr id="6" name="Picture 19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450" y="3738563"/>
            <a:ext cx="3884613" cy="107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" name="Picture 19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2740025"/>
            <a:ext cx="3876675" cy="86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8" name="Picture 19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25" y="4902200"/>
            <a:ext cx="4602163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78854" name="ZoneTexte 2"/>
          <p:cNvSpPr txBox="1">
            <a:spLocks noChangeArrowheads="1"/>
          </p:cNvSpPr>
          <p:nvPr/>
        </p:nvSpPr>
        <p:spPr bwMode="auto">
          <a:xfrm>
            <a:off x="179388" y="2998788"/>
            <a:ext cx="14033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Adenylation</a:t>
            </a:r>
          </a:p>
        </p:txBody>
      </p:sp>
      <p:sp>
        <p:nvSpPr>
          <p:cNvPr id="78855" name="ZoneTexte 9"/>
          <p:cNvSpPr txBox="1">
            <a:spLocks noChangeArrowheads="1"/>
          </p:cNvSpPr>
          <p:nvPr/>
        </p:nvSpPr>
        <p:spPr bwMode="auto">
          <a:xfrm>
            <a:off x="179388" y="4079875"/>
            <a:ext cx="11858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Thiolation</a:t>
            </a:r>
          </a:p>
        </p:txBody>
      </p:sp>
      <p:sp>
        <p:nvSpPr>
          <p:cNvPr id="78856" name="ZoneTexte 10"/>
          <p:cNvSpPr txBox="1">
            <a:spLocks noChangeArrowheads="1"/>
          </p:cNvSpPr>
          <p:nvPr/>
        </p:nvSpPr>
        <p:spPr bwMode="auto">
          <a:xfrm>
            <a:off x="107950" y="5448300"/>
            <a:ext cx="16081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Condensation</a:t>
            </a:r>
          </a:p>
        </p:txBody>
      </p:sp>
      <p:sp>
        <p:nvSpPr>
          <p:cNvPr id="78857" name="ZoneTexte 11"/>
          <p:cNvSpPr txBox="1">
            <a:spLocks noChangeArrowheads="1"/>
          </p:cNvSpPr>
          <p:nvPr/>
        </p:nvSpPr>
        <p:spPr bwMode="auto">
          <a:xfrm>
            <a:off x="5795963" y="2640013"/>
            <a:ext cx="29527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800"/>
              <a:t>Recognition and activation of the corresponding amino-acid </a:t>
            </a:r>
          </a:p>
        </p:txBody>
      </p:sp>
      <p:sp>
        <p:nvSpPr>
          <p:cNvPr id="78858" name="ZoneTexte 13"/>
          <p:cNvSpPr txBox="1">
            <a:spLocks noChangeArrowheads="1"/>
          </p:cNvSpPr>
          <p:nvPr/>
        </p:nvSpPr>
        <p:spPr bwMode="auto">
          <a:xfrm>
            <a:off x="5795963" y="3865563"/>
            <a:ext cx="29527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800"/>
              <a:t>Transport of the corresponding amino-acid </a:t>
            </a:r>
          </a:p>
        </p:txBody>
      </p:sp>
      <p:sp>
        <p:nvSpPr>
          <p:cNvPr id="78859" name="ZoneTexte 14"/>
          <p:cNvSpPr txBox="1">
            <a:spLocks noChangeArrowheads="1"/>
          </p:cNvSpPr>
          <p:nvPr/>
        </p:nvSpPr>
        <p:spPr bwMode="auto">
          <a:xfrm>
            <a:off x="6372225" y="5029200"/>
            <a:ext cx="24479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800"/>
              <a:t>Peptidic bond formation</a:t>
            </a:r>
          </a:p>
        </p:txBody>
      </p:sp>
    </p:spTree>
    <p:extLst>
      <p:ext uri="{BB962C8B-B14F-4D97-AF65-F5344CB8AC3E}">
        <p14:creationId xmlns:p14="http://schemas.microsoft.com/office/powerpoint/2010/main" val="1753572019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2800" b="1" dirty="0" smtClean="0">
                <a:solidFill>
                  <a:srgbClr val="000000"/>
                </a:solidFill>
                <a:latin typeface="Calibri" charset="0"/>
                <a:cs typeface="Calibri" charset="0"/>
              </a:rPr>
              <a:t>Example 1 : Effect on NRPS compounds on biofilm formation</a:t>
            </a:r>
            <a:endParaRPr lang="en-GB" sz="2800" b="1" i="1" dirty="0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77800" y="1357313"/>
            <a:ext cx="868045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GB" dirty="0" smtClean="0">
                <a:latin typeface="Arial"/>
                <a:cs typeface="Arial"/>
              </a:rPr>
              <a:t>Biofilms consist of densely packed microbial cells embedded in a self-synthesized extracellular polymeric matrix, composed mainly of polysaccharides, that is attached to inert surfaces or biological tissues.</a:t>
            </a:r>
          </a:p>
          <a:p>
            <a:pPr algn="just">
              <a:defRPr/>
            </a:pPr>
            <a:endParaRPr lang="en-GB" dirty="0">
              <a:latin typeface="Arial"/>
              <a:cs typeface="Arial"/>
            </a:endParaRPr>
          </a:p>
          <a:p>
            <a:pPr algn="just">
              <a:defRPr/>
            </a:pPr>
            <a:r>
              <a:rPr lang="en-GB" dirty="0" smtClean="0">
                <a:latin typeface="Arial"/>
                <a:cs typeface="Arial"/>
              </a:rPr>
              <a:t>Biofilm is the predominant lifestyle of microorganisms, they are associated with high tolerance to exogenous stresses, including antibiotic treatments.</a:t>
            </a:r>
          </a:p>
          <a:p>
            <a:pPr algn="just">
              <a:defRPr/>
            </a:pPr>
            <a:endParaRPr lang="en-GB" dirty="0">
              <a:latin typeface="Arial"/>
              <a:cs typeface="Arial"/>
            </a:endParaRPr>
          </a:p>
          <a:p>
            <a:pPr algn="just">
              <a:defRPr/>
            </a:pPr>
            <a:r>
              <a:rPr lang="en-GB" dirty="0" smtClean="0">
                <a:latin typeface="Arial"/>
                <a:cs typeface="Arial"/>
              </a:rPr>
              <a:t>The ineffectiveness of currently available antibiotics toward pathogen-associated biofilms point to the need for antimicrobials with alternative modes of action.</a:t>
            </a:r>
          </a:p>
          <a:p>
            <a:pPr algn="just">
              <a:defRPr/>
            </a:pPr>
            <a:endParaRPr lang="en-GB" dirty="0">
              <a:latin typeface="Arial"/>
              <a:cs typeface="Arial"/>
            </a:endParaRPr>
          </a:p>
          <a:p>
            <a:pPr algn="just">
              <a:defRPr/>
            </a:pP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69753176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 dirty="0" smtClean="0">
                <a:solidFill>
                  <a:srgbClr val="000000"/>
                </a:solidFill>
                <a:latin typeface="Calibri" charset="0"/>
                <a:cs typeface="Calibri" charset="0"/>
              </a:rPr>
              <a:t>Effect on NRPS compounds on biofilm formation</a:t>
            </a:r>
            <a:endParaRPr lang="en-GB" sz="2800" b="1" i="1" dirty="0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" y="2019028"/>
            <a:ext cx="4749800" cy="3835943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1143000" y="1219200"/>
            <a:ext cx="6933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Arial"/>
                <a:cs typeface="Arial"/>
              </a:rPr>
              <a:t>LC-MS analysis of </a:t>
            </a:r>
            <a:r>
              <a:rPr lang="en-GB" i="1" dirty="0" smtClean="0">
                <a:latin typeface="Arial"/>
                <a:cs typeface="Arial"/>
              </a:rPr>
              <a:t>B. </a:t>
            </a:r>
            <a:r>
              <a:rPr lang="en-GB" i="1" dirty="0" err="1" smtClean="0">
                <a:latin typeface="Arial"/>
                <a:cs typeface="Arial"/>
              </a:rPr>
              <a:t>amyloliquefaciens</a:t>
            </a:r>
            <a:r>
              <a:rPr lang="en-GB" i="1" dirty="0" smtClean="0">
                <a:latin typeface="Arial"/>
                <a:cs typeface="Arial"/>
              </a:rPr>
              <a:t> </a:t>
            </a:r>
            <a:r>
              <a:rPr lang="en-GB" dirty="0" smtClean="0">
                <a:latin typeface="Arial"/>
                <a:cs typeface="Arial"/>
              </a:rPr>
              <a:t>ANT1 culture supernatant</a:t>
            </a:r>
            <a:endParaRPr lang="en-GB" dirty="0">
              <a:latin typeface="Arial"/>
              <a:cs typeface="Arial"/>
            </a:endParaRPr>
          </a:p>
        </p:txBody>
      </p:sp>
      <p:pic>
        <p:nvPicPr>
          <p:cNvPr id="6" name="Picture 7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975" y="3937000"/>
            <a:ext cx="1662225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5524500" y="2349500"/>
            <a:ext cx="3333750" cy="1080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GB" dirty="0" smtClean="0">
                <a:latin typeface="Arial"/>
                <a:cs typeface="Arial"/>
              </a:rPr>
              <a:t>Synthesis of </a:t>
            </a:r>
            <a:r>
              <a:rPr lang="en-GB" dirty="0" err="1" smtClean="0">
                <a:latin typeface="Arial"/>
                <a:cs typeface="Arial"/>
              </a:rPr>
              <a:t>lipopeptides</a:t>
            </a:r>
            <a:r>
              <a:rPr lang="en-GB" dirty="0" smtClean="0">
                <a:latin typeface="Arial"/>
                <a:cs typeface="Arial"/>
              </a:rPr>
              <a:t> of the </a:t>
            </a:r>
            <a:r>
              <a:rPr lang="en-GB" dirty="0" err="1" smtClean="0">
                <a:latin typeface="Arial"/>
                <a:cs typeface="Arial"/>
              </a:rPr>
              <a:t>surfactin</a:t>
            </a:r>
            <a:r>
              <a:rPr lang="en-GB" dirty="0" smtClean="0">
                <a:latin typeface="Arial"/>
                <a:cs typeface="Arial"/>
              </a:rPr>
              <a:t>, </a:t>
            </a:r>
            <a:r>
              <a:rPr lang="en-GB" dirty="0" err="1" smtClean="0">
                <a:latin typeface="Arial"/>
                <a:cs typeface="Arial"/>
              </a:rPr>
              <a:t>fengycin</a:t>
            </a:r>
            <a:r>
              <a:rPr lang="en-GB" dirty="0" smtClean="0">
                <a:latin typeface="Arial"/>
                <a:cs typeface="Arial"/>
              </a:rPr>
              <a:t> and </a:t>
            </a:r>
            <a:r>
              <a:rPr lang="en-GB" dirty="0" err="1" smtClean="0">
                <a:latin typeface="Arial"/>
                <a:cs typeface="Arial"/>
              </a:rPr>
              <a:t>Iturin</a:t>
            </a:r>
            <a:r>
              <a:rPr lang="en-GB" dirty="0" smtClean="0">
                <a:latin typeface="Arial"/>
                <a:cs typeface="Arial"/>
              </a:rPr>
              <a:t> A families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23829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 dirty="0" smtClean="0">
                <a:solidFill>
                  <a:srgbClr val="000000"/>
                </a:solidFill>
                <a:latin typeface="Calibri" charset="0"/>
                <a:cs typeface="Calibri" charset="0"/>
              </a:rPr>
              <a:t>Effect on NRPS compounds on biofilm formation</a:t>
            </a:r>
            <a:endParaRPr lang="en-GB" sz="2800" b="1" i="1" dirty="0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85750" y="1588532"/>
            <a:ext cx="8572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/>
                <a:cs typeface="Arial"/>
              </a:rPr>
              <a:t>These NRPS compounds have an antibiotic action against various microorganisms  in planktonic culture</a:t>
            </a:r>
            <a:endParaRPr lang="en-GB" dirty="0">
              <a:latin typeface="Arial"/>
              <a:cs typeface="Arial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800" y="2438400"/>
            <a:ext cx="5524500" cy="42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388408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 dirty="0" smtClean="0">
                <a:solidFill>
                  <a:srgbClr val="000000"/>
                </a:solidFill>
                <a:latin typeface="Calibri" charset="0"/>
                <a:cs typeface="Calibri" charset="0"/>
              </a:rPr>
              <a:t>Effect on NRPS compounds on biofilm formation</a:t>
            </a:r>
            <a:endParaRPr lang="en-GB" sz="2800" b="1" i="1" dirty="0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082800"/>
            <a:ext cx="5448300" cy="383540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416050" y="1366798"/>
            <a:ext cx="3841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/>
                <a:cs typeface="Arial"/>
              </a:rPr>
              <a:t>But also on their biofilm !</a:t>
            </a:r>
            <a:endParaRPr lang="en-GB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02970847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 txBox="1">
            <a:spLocks/>
          </p:cNvSpPr>
          <p:nvPr/>
        </p:nvSpPr>
        <p:spPr>
          <a:xfrm>
            <a:off x="301625" y="115888"/>
            <a:ext cx="8534400" cy="7588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BE" sz="2800" b="1" dirty="0" smtClean="0">
                <a:latin typeface="Calibri" charset="0"/>
              </a:rPr>
              <a:t>Further information</a:t>
            </a:r>
            <a:endParaRPr lang="fr-BE" sz="2800" b="1" dirty="0">
              <a:latin typeface="Calibri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625" y="1270000"/>
            <a:ext cx="8385467" cy="322912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11418939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 dirty="0" smtClean="0">
                <a:solidFill>
                  <a:srgbClr val="000000"/>
                </a:solidFill>
                <a:latin typeface="Calibri" charset="0"/>
                <a:cs typeface="Calibri" charset="0"/>
              </a:rPr>
              <a:t>Example 2 : </a:t>
            </a:r>
            <a:r>
              <a:rPr lang="en-GB" sz="2800" b="1" dirty="0" err="1" smtClean="0">
                <a:solidFill>
                  <a:srgbClr val="000000"/>
                </a:solidFill>
                <a:latin typeface="Calibri" charset="0"/>
                <a:cs typeface="Calibri" charset="0"/>
              </a:rPr>
              <a:t>Mycosubtilin</a:t>
            </a:r>
            <a:r>
              <a:rPr lang="en-GB" sz="2800" b="1" dirty="0" smtClean="0">
                <a:solidFill>
                  <a:srgbClr val="000000"/>
                </a:solidFill>
                <a:latin typeface="Calibri" charset="0"/>
                <a:cs typeface="Calibri" charset="0"/>
              </a:rPr>
              <a:t> </a:t>
            </a:r>
            <a:r>
              <a:rPr lang="en-GB" sz="2800" b="1" dirty="0">
                <a:solidFill>
                  <a:srgbClr val="000000"/>
                </a:solidFill>
                <a:latin typeface="Calibri" charset="0"/>
                <a:cs typeface="Calibri" charset="0"/>
              </a:rPr>
              <a:t>as a case study</a:t>
            </a:r>
            <a:endParaRPr lang="en-GB" sz="2800" b="1" i="1" dirty="0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pic>
        <p:nvPicPr>
          <p:cNvPr id="80898" name="Picture 7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2722563"/>
            <a:ext cx="2420937" cy="387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323850" y="1484313"/>
            <a:ext cx="6335713" cy="3140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buFontTx/>
              <a:buChar char="-"/>
              <a:defRPr/>
            </a:pPr>
            <a:r>
              <a:rPr lang="en-GB" dirty="0" err="1">
                <a:latin typeface="Arial"/>
                <a:cs typeface="Arial"/>
              </a:rPr>
              <a:t>Lipopeptide</a:t>
            </a:r>
            <a:r>
              <a:rPr lang="en-GB" dirty="0">
                <a:latin typeface="Arial"/>
                <a:cs typeface="Arial"/>
              </a:rPr>
              <a:t> produced by </a:t>
            </a:r>
            <a:r>
              <a:rPr lang="en-GB" i="1" dirty="0">
                <a:latin typeface="Arial"/>
                <a:cs typeface="Arial"/>
              </a:rPr>
              <a:t>B. </a:t>
            </a:r>
            <a:r>
              <a:rPr lang="en-GB" i="1" dirty="0" err="1">
                <a:latin typeface="Arial"/>
                <a:cs typeface="Arial"/>
              </a:rPr>
              <a:t>subtilis</a:t>
            </a:r>
            <a:r>
              <a:rPr lang="en-GB" i="1" dirty="0">
                <a:latin typeface="Arial"/>
                <a:cs typeface="Arial"/>
              </a:rPr>
              <a:t> </a:t>
            </a:r>
            <a:r>
              <a:rPr lang="en-GB" dirty="0">
                <a:latin typeface="Arial"/>
                <a:cs typeface="Arial"/>
              </a:rPr>
              <a:t>ATCC6633</a:t>
            </a:r>
          </a:p>
          <a:p>
            <a:pPr marL="285750" indent="-285750">
              <a:buFontTx/>
              <a:buChar char="-"/>
              <a:defRPr/>
            </a:pPr>
            <a:endParaRPr lang="en-GB" dirty="0">
              <a:latin typeface="Arial"/>
              <a:cs typeface="Arial"/>
            </a:endParaRPr>
          </a:p>
          <a:p>
            <a:pPr marL="285750" indent="-285750">
              <a:buFontTx/>
              <a:buChar char="-"/>
              <a:defRPr/>
            </a:pPr>
            <a:r>
              <a:rPr lang="en-GB" dirty="0" err="1">
                <a:latin typeface="Arial"/>
                <a:cs typeface="Arial"/>
              </a:rPr>
              <a:t>Synthetase</a:t>
            </a:r>
            <a:r>
              <a:rPr lang="en-GB" dirty="0">
                <a:latin typeface="Arial"/>
                <a:cs typeface="Arial"/>
              </a:rPr>
              <a:t> encoded by the </a:t>
            </a:r>
            <a:r>
              <a:rPr lang="en-GB" i="1" dirty="0" err="1">
                <a:latin typeface="Arial"/>
                <a:cs typeface="Arial"/>
              </a:rPr>
              <a:t>fenF</a:t>
            </a:r>
            <a:r>
              <a:rPr lang="en-GB" i="1" dirty="0">
                <a:latin typeface="Arial"/>
                <a:cs typeface="Arial"/>
              </a:rPr>
              <a:t> </a:t>
            </a:r>
            <a:r>
              <a:rPr lang="en-GB" i="1" dirty="0" err="1">
                <a:latin typeface="Arial"/>
                <a:cs typeface="Arial"/>
              </a:rPr>
              <a:t>mycABC</a:t>
            </a:r>
            <a:r>
              <a:rPr lang="en-GB" i="1" dirty="0">
                <a:latin typeface="Arial"/>
                <a:cs typeface="Arial"/>
              </a:rPr>
              <a:t> </a:t>
            </a:r>
            <a:r>
              <a:rPr lang="en-GB" dirty="0">
                <a:latin typeface="Arial"/>
                <a:cs typeface="Arial"/>
              </a:rPr>
              <a:t>operon (40 kb)</a:t>
            </a:r>
          </a:p>
          <a:p>
            <a:pPr marL="285750" indent="-285750">
              <a:buFontTx/>
              <a:buChar char="-"/>
              <a:defRPr/>
            </a:pPr>
            <a:endParaRPr lang="en-GB" dirty="0">
              <a:latin typeface="Arial"/>
              <a:cs typeface="Arial"/>
            </a:endParaRPr>
          </a:p>
          <a:p>
            <a:pPr marL="285750" indent="-285750">
              <a:buFontTx/>
              <a:buChar char="-"/>
              <a:defRPr/>
            </a:pPr>
            <a:r>
              <a:rPr lang="en-GB" dirty="0">
                <a:latin typeface="Arial"/>
                <a:cs typeface="Arial"/>
              </a:rPr>
              <a:t>Cyclic peptide of 7 </a:t>
            </a:r>
            <a:r>
              <a:rPr lang="en-GB" dirty="0" err="1">
                <a:latin typeface="Arial"/>
                <a:cs typeface="Arial"/>
              </a:rPr>
              <a:t>aa</a:t>
            </a:r>
            <a:r>
              <a:rPr lang="en-GB" dirty="0">
                <a:latin typeface="Arial"/>
                <a:cs typeface="Arial"/>
              </a:rPr>
              <a:t> (</a:t>
            </a:r>
            <a:r>
              <a:rPr lang="en-GB" dirty="0" err="1">
                <a:latin typeface="Arial"/>
                <a:cs typeface="Arial"/>
              </a:rPr>
              <a:t>Asn</a:t>
            </a:r>
            <a:r>
              <a:rPr lang="en-GB" dirty="0">
                <a:latin typeface="Arial"/>
                <a:cs typeface="Arial"/>
              </a:rPr>
              <a:t>-Tyr-</a:t>
            </a:r>
            <a:r>
              <a:rPr lang="en-GB" dirty="0" err="1">
                <a:latin typeface="Arial"/>
                <a:cs typeface="Arial"/>
              </a:rPr>
              <a:t>Asn</a:t>
            </a:r>
            <a:r>
              <a:rPr lang="en-GB" dirty="0">
                <a:latin typeface="Arial"/>
                <a:cs typeface="Arial"/>
              </a:rPr>
              <a:t>-</a:t>
            </a:r>
            <a:r>
              <a:rPr lang="en-GB" dirty="0" err="1">
                <a:latin typeface="Arial"/>
                <a:cs typeface="Arial"/>
              </a:rPr>
              <a:t>Gln</a:t>
            </a:r>
            <a:r>
              <a:rPr lang="en-GB" dirty="0">
                <a:latin typeface="Arial"/>
                <a:cs typeface="Arial"/>
              </a:rPr>
              <a:t>-Pro-</a:t>
            </a:r>
            <a:r>
              <a:rPr lang="en-GB" dirty="0" err="1">
                <a:latin typeface="Arial"/>
                <a:cs typeface="Arial"/>
              </a:rPr>
              <a:t>Ser</a:t>
            </a:r>
            <a:r>
              <a:rPr lang="en-GB" dirty="0">
                <a:latin typeface="Arial"/>
                <a:cs typeface="Arial"/>
              </a:rPr>
              <a:t>-</a:t>
            </a:r>
            <a:r>
              <a:rPr lang="en-GB" dirty="0" err="1">
                <a:latin typeface="Arial"/>
                <a:cs typeface="Arial"/>
              </a:rPr>
              <a:t>Asn</a:t>
            </a:r>
            <a:r>
              <a:rPr lang="en-GB" dirty="0">
                <a:latin typeface="Arial"/>
                <a:cs typeface="Arial"/>
              </a:rPr>
              <a:t>)</a:t>
            </a:r>
          </a:p>
          <a:p>
            <a:pPr marL="285750" indent="-285750">
              <a:buFontTx/>
              <a:buChar char="-"/>
              <a:defRPr/>
            </a:pPr>
            <a:endParaRPr lang="en-GB" dirty="0">
              <a:latin typeface="Arial"/>
              <a:cs typeface="Arial"/>
            </a:endParaRPr>
          </a:p>
          <a:p>
            <a:pPr marL="285750" indent="-285750">
              <a:buFontTx/>
              <a:buChar char="-"/>
              <a:defRPr/>
            </a:pPr>
            <a:r>
              <a:rPr lang="en-GB" dirty="0">
                <a:latin typeface="Arial"/>
                <a:cs typeface="Arial"/>
              </a:rPr>
              <a:t>Various homologues of fatty acid chain length (C15, C16, C17)</a:t>
            </a:r>
          </a:p>
          <a:p>
            <a:pPr>
              <a:defRPr/>
            </a:pPr>
            <a:endParaRPr lang="en-GB" dirty="0">
              <a:latin typeface="Arial"/>
              <a:cs typeface="Arial"/>
            </a:endParaRPr>
          </a:p>
          <a:p>
            <a:pPr>
              <a:defRPr/>
            </a:pPr>
            <a:r>
              <a:rPr lang="en-GB" dirty="0">
                <a:latin typeface="Arial"/>
                <a:cs typeface="Arial"/>
              </a:rPr>
              <a:t>-  Different fatty acid isomers : linear, </a:t>
            </a:r>
            <a:r>
              <a:rPr lang="en-GB" dirty="0" err="1">
                <a:latin typeface="Arial"/>
                <a:cs typeface="Arial"/>
              </a:rPr>
              <a:t>iso</a:t>
            </a:r>
            <a:r>
              <a:rPr lang="en-GB" dirty="0">
                <a:latin typeface="Arial"/>
                <a:cs typeface="Arial"/>
              </a:rPr>
              <a:t>, </a:t>
            </a:r>
            <a:r>
              <a:rPr lang="en-GB" dirty="0" err="1">
                <a:latin typeface="Arial"/>
                <a:cs typeface="Arial"/>
              </a:rPr>
              <a:t>anteiso</a:t>
            </a:r>
            <a:endParaRPr lang="en-GB" dirty="0">
              <a:latin typeface="Arial"/>
              <a:cs typeface="Arial"/>
            </a:endParaRPr>
          </a:p>
          <a:p>
            <a:pPr marL="285750" indent="-285750">
              <a:buFontTx/>
              <a:buChar char="-"/>
              <a:defRPr/>
            </a:pPr>
            <a:endParaRPr lang="fr-FR" dirty="0"/>
          </a:p>
        </p:txBody>
      </p:sp>
      <p:grpSp>
        <p:nvGrpSpPr>
          <p:cNvPr id="80900" name="Group 701"/>
          <p:cNvGrpSpPr>
            <a:grpSpLocks/>
          </p:cNvGrpSpPr>
          <p:nvPr/>
        </p:nvGrpSpPr>
        <p:grpSpPr bwMode="auto">
          <a:xfrm>
            <a:off x="1298575" y="4392613"/>
            <a:ext cx="3057525" cy="1916112"/>
            <a:chOff x="683" y="2914"/>
            <a:chExt cx="1926" cy="1207"/>
          </a:xfrm>
        </p:grpSpPr>
        <p:sp>
          <p:nvSpPr>
            <p:cNvPr id="32" name="Text Box 702"/>
            <p:cNvSpPr txBox="1">
              <a:spLocks noChangeArrowheads="1"/>
            </p:cNvSpPr>
            <p:nvPr/>
          </p:nvSpPr>
          <p:spPr bwMode="auto">
            <a:xfrm>
              <a:off x="683" y="2914"/>
              <a:ext cx="1821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dirty="0">
                  <a:solidFill>
                    <a:srgbClr val="000000"/>
                  </a:solidFill>
                </a:rPr>
                <a:t>L</a:t>
              </a:r>
              <a:r>
                <a:rPr lang="fr-BE" sz="1600" dirty="0">
                  <a:solidFill>
                    <a:srgbClr val="000000"/>
                  </a:solidFill>
                </a:rPr>
                <a:t>inear : CH</a:t>
              </a:r>
              <a:r>
                <a:rPr lang="fr-BE" sz="1600" baseline="-25000" dirty="0">
                  <a:solidFill>
                    <a:srgbClr val="000000"/>
                  </a:solidFill>
                </a:rPr>
                <a:t>3</a:t>
              </a:r>
              <a:r>
                <a:rPr lang="fr-BE" sz="1600" dirty="0">
                  <a:solidFill>
                    <a:srgbClr val="000000"/>
                  </a:solidFill>
                </a:rPr>
                <a:t>-CH</a:t>
              </a:r>
              <a:r>
                <a:rPr lang="fr-BE" sz="1600" baseline="-25000" dirty="0">
                  <a:solidFill>
                    <a:srgbClr val="000000"/>
                  </a:solidFill>
                </a:rPr>
                <a:t>2</a:t>
              </a:r>
              <a:r>
                <a:rPr lang="fr-BE" sz="1600" dirty="0">
                  <a:solidFill>
                    <a:srgbClr val="000000"/>
                  </a:solidFill>
                </a:rPr>
                <a:t>-CH</a:t>
              </a:r>
              <a:r>
                <a:rPr lang="fr-BE" sz="1600" baseline="-25000" dirty="0">
                  <a:solidFill>
                    <a:srgbClr val="000000"/>
                  </a:solidFill>
                </a:rPr>
                <a:t>2</a:t>
              </a:r>
              <a:r>
                <a:rPr lang="fr-BE" sz="1600" dirty="0">
                  <a:solidFill>
                    <a:srgbClr val="000000"/>
                  </a:solidFill>
                </a:rPr>
                <a:t>-(CH</a:t>
              </a:r>
              <a:r>
                <a:rPr lang="fr-BE" sz="1600" baseline="-25000" dirty="0">
                  <a:solidFill>
                    <a:srgbClr val="000000"/>
                  </a:solidFill>
                </a:rPr>
                <a:t>2</a:t>
              </a:r>
              <a:r>
                <a:rPr lang="fr-BE" sz="1600" dirty="0">
                  <a:solidFill>
                    <a:srgbClr val="000000"/>
                  </a:solidFill>
                </a:rPr>
                <a:t>)</a:t>
              </a:r>
              <a:r>
                <a:rPr lang="fr-BE" sz="1600" baseline="-25000" dirty="0">
                  <a:solidFill>
                    <a:srgbClr val="000000"/>
                  </a:solidFill>
                </a:rPr>
                <a:t>n</a:t>
              </a:r>
              <a:endParaRPr lang="fr-FR" sz="1600" baseline="-25000" dirty="0">
                <a:solidFill>
                  <a:srgbClr val="000000"/>
                </a:solidFill>
              </a:endParaRPr>
            </a:p>
          </p:txBody>
        </p:sp>
        <p:sp>
          <p:nvSpPr>
            <p:cNvPr id="33" name="Text Box 703"/>
            <p:cNvSpPr txBox="1">
              <a:spLocks noChangeArrowheads="1"/>
            </p:cNvSpPr>
            <p:nvPr/>
          </p:nvSpPr>
          <p:spPr bwMode="auto">
            <a:xfrm>
              <a:off x="789" y="3230"/>
              <a:ext cx="1579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BE" sz="1600" dirty="0">
                  <a:solidFill>
                    <a:srgbClr val="000000"/>
                  </a:solidFill>
                </a:rPr>
                <a:t> Iso : CH</a:t>
              </a:r>
              <a:r>
                <a:rPr lang="fr-BE" sz="1600" baseline="-25000" dirty="0">
                  <a:solidFill>
                    <a:srgbClr val="000000"/>
                  </a:solidFill>
                </a:rPr>
                <a:t>3</a:t>
              </a:r>
              <a:r>
                <a:rPr lang="fr-BE" sz="1600" dirty="0">
                  <a:solidFill>
                    <a:srgbClr val="000000"/>
                  </a:solidFill>
                </a:rPr>
                <a:t>-CH-CH</a:t>
              </a:r>
              <a:r>
                <a:rPr lang="fr-BE" sz="1600" baseline="-25000" dirty="0">
                  <a:solidFill>
                    <a:srgbClr val="000000"/>
                  </a:solidFill>
                </a:rPr>
                <a:t>2</a:t>
              </a:r>
              <a:r>
                <a:rPr lang="fr-BE" sz="1600" dirty="0">
                  <a:solidFill>
                    <a:srgbClr val="000000"/>
                  </a:solidFill>
                </a:rPr>
                <a:t>-(CH</a:t>
              </a:r>
              <a:r>
                <a:rPr lang="fr-BE" sz="1600" baseline="-25000" dirty="0">
                  <a:solidFill>
                    <a:srgbClr val="000000"/>
                  </a:solidFill>
                </a:rPr>
                <a:t>2</a:t>
              </a:r>
              <a:r>
                <a:rPr lang="fr-BE" sz="1600" dirty="0">
                  <a:solidFill>
                    <a:srgbClr val="000000"/>
                  </a:solidFill>
                </a:rPr>
                <a:t>)</a:t>
              </a:r>
              <a:r>
                <a:rPr lang="fr-BE" sz="1600" baseline="-25000" dirty="0">
                  <a:solidFill>
                    <a:srgbClr val="000000"/>
                  </a:solidFill>
                </a:rPr>
                <a:t>n</a:t>
              </a:r>
              <a:endParaRPr lang="fr-FR" sz="1600" baseline="-25000" dirty="0">
                <a:solidFill>
                  <a:srgbClr val="000000"/>
                </a:solidFill>
              </a:endParaRPr>
            </a:p>
          </p:txBody>
        </p:sp>
        <p:sp>
          <p:nvSpPr>
            <p:cNvPr id="34" name="Text Box 704"/>
            <p:cNvSpPr txBox="1">
              <a:spLocks noChangeArrowheads="1"/>
            </p:cNvSpPr>
            <p:nvPr/>
          </p:nvSpPr>
          <p:spPr bwMode="auto">
            <a:xfrm>
              <a:off x="1340" y="3428"/>
              <a:ext cx="351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BE" sz="1600">
                  <a:solidFill>
                    <a:srgbClr val="000000"/>
                  </a:solidFill>
                </a:rPr>
                <a:t>CH</a:t>
              </a:r>
              <a:r>
                <a:rPr lang="fr-BE" sz="1600" baseline="-25000">
                  <a:solidFill>
                    <a:srgbClr val="000000"/>
                  </a:solidFill>
                </a:rPr>
                <a:t>3</a:t>
              </a:r>
              <a:endParaRPr lang="fr-FR" sz="1600" baseline="-25000">
                <a:solidFill>
                  <a:srgbClr val="000000"/>
                </a:solidFill>
              </a:endParaRPr>
            </a:p>
          </p:txBody>
        </p:sp>
        <p:sp>
          <p:nvSpPr>
            <p:cNvPr id="35" name="Text Box 705"/>
            <p:cNvSpPr txBox="1">
              <a:spLocks noChangeArrowheads="1"/>
            </p:cNvSpPr>
            <p:nvPr/>
          </p:nvSpPr>
          <p:spPr bwMode="auto">
            <a:xfrm>
              <a:off x="800" y="3710"/>
              <a:ext cx="1809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BE" sz="1600" dirty="0">
                  <a:solidFill>
                    <a:srgbClr val="000000"/>
                  </a:solidFill>
                </a:rPr>
                <a:t>Anteiso : CH</a:t>
              </a:r>
              <a:r>
                <a:rPr lang="fr-BE" sz="1600" baseline="-25000" dirty="0">
                  <a:solidFill>
                    <a:srgbClr val="000000"/>
                  </a:solidFill>
                </a:rPr>
                <a:t>3</a:t>
              </a:r>
              <a:r>
                <a:rPr lang="fr-BE" sz="1600" dirty="0">
                  <a:solidFill>
                    <a:srgbClr val="000000"/>
                  </a:solidFill>
                </a:rPr>
                <a:t>-CH</a:t>
              </a:r>
              <a:r>
                <a:rPr lang="fr-BE" sz="1600" baseline="-25000" dirty="0">
                  <a:solidFill>
                    <a:srgbClr val="000000"/>
                  </a:solidFill>
                </a:rPr>
                <a:t>2</a:t>
              </a:r>
              <a:r>
                <a:rPr lang="fr-BE" sz="1600" dirty="0">
                  <a:solidFill>
                    <a:srgbClr val="000000"/>
                  </a:solidFill>
                </a:rPr>
                <a:t>-CH-(CH</a:t>
              </a:r>
              <a:r>
                <a:rPr lang="fr-BE" sz="1600" baseline="-25000" dirty="0">
                  <a:solidFill>
                    <a:srgbClr val="000000"/>
                  </a:solidFill>
                </a:rPr>
                <a:t>2</a:t>
              </a:r>
              <a:r>
                <a:rPr lang="fr-BE" sz="1600" dirty="0">
                  <a:solidFill>
                    <a:srgbClr val="000000"/>
                  </a:solidFill>
                </a:rPr>
                <a:t>)</a:t>
              </a:r>
              <a:r>
                <a:rPr lang="fr-BE" sz="1600" baseline="-25000" dirty="0">
                  <a:solidFill>
                    <a:srgbClr val="000000"/>
                  </a:solidFill>
                </a:rPr>
                <a:t>n</a:t>
              </a:r>
              <a:endParaRPr lang="fr-FR" sz="1600" baseline="-25000" dirty="0">
                <a:solidFill>
                  <a:srgbClr val="000000"/>
                </a:solidFill>
              </a:endParaRPr>
            </a:p>
          </p:txBody>
        </p:sp>
        <p:sp>
          <p:nvSpPr>
            <p:cNvPr id="36" name="Text Box 706"/>
            <p:cNvSpPr txBox="1">
              <a:spLocks noChangeArrowheads="1"/>
            </p:cNvSpPr>
            <p:nvPr/>
          </p:nvSpPr>
          <p:spPr bwMode="auto">
            <a:xfrm>
              <a:off x="1903" y="3908"/>
              <a:ext cx="351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BE" sz="1600">
                  <a:solidFill>
                    <a:srgbClr val="000000"/>
                  </a:solidFill>
                </a:rPr>
                <a:t>CH</a:t>
              </a:r>
              <a:r>
                <a:rPr lang="fr-BE" sz="1600" baseline="-25000">
                  <a:solidFill>
                    <a:srgbClr val="000000"/>
                  </a:solidFill>
                </a:rPr>
                <a:t>3</a:t>
              </a:r>
              <a:endParaRPr lang="fr-FR" sz="1600" baseline="-25000">
                <a:solidFill>
                  <a:srgbClr val="000000"/>
                </a:solidFill>
              </a:endParaRPr>
            </a:p>
          </p:txBody>
        </p:sp>
        <p:sp>
          <p:nvSpPr>
            <p:cNvPr id="37" name="Line 707"/>
            <p:cNvSpPr>
              <a:spLocks noChangeShapeType="1"/>
            </p:cNvSpPr>
            <p:nvPr/>
          </p:nvSpPr>
          <p:spPr bwMode="auto">
            <a:xfrm>
              <a:off x="1469" y="3398"/>
              <a:ext cx="0" cy="6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38" name="Line 708"/>
            <p:cNvSpPr>
              <a:spLocks noChangeShapeType="1"/>
            </p:cNvSpPr>
            <p:nvPr/>
          </p:nvSpPr>
          <p:spPr bwMode="auto">
            <a:xfrm>
              <a:off x="2024" y="3878"/>
              <a:ext cx="0" cy="6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8411898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Mycosubtilin is active against pathogenic yeast</a:t>
            </a:r>
            <a:endParaRPr lang="en-GB" sz="2800" b="1" i="1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pic>
        <p:nvPicPr>
          <p:cNvPr id="81922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935"/>
          <a:stretch>
            <a:fillRect/>
          </a:stretch>
        </p:blipFill>
        <p:spPr bwMode="auto">
          <a:xfrm>
            <a:off x="2411413" y="2276475"/>
            <a:ext cx="4306887" cy="401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3" name="ZoneTexte 3"/>
          <p:cNvSpPr txBox="1">
            <a:spLocks noChangeArrowheads="1"/>
          </p:cNvSpPr>
          <p:nvPr/>
        </p:nvSpPr>
        <p:spPr bwMode="auto">
          <a:xfrm>
            <a:off x="1016000" y="1701800"/>
            <a:ext cx="62404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C17 anteiso homolog is the most biolicaly active compound</a:t>
            </a:r>
          </a:p>
        </p:txBody>
      </p:sp>
      <p:sp>
        <p:nvSpPr>
          <p:cNvPr id="81924" name="ZoneTexte 4"/>
          <p:cNvSpPr txBox="1">
            <a:spLocks noChangeArrowheads="1"/>
          </p:cNvSpPr>
          <p:nvPr/>
        </p:nvSpPr>
        <p:spPr bwMode="auto">
          <a:xfrm>
            <a:off x="3924300" y="6237288"/>
            <a:ext cx="286226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200"/>
              <a:t>Fickers et al AEM (2009) 75:4636-4640</a:t>
            </a:r>
          </a:p>
        </p:txBody>
      </p:sp>
    </p:spTree>
    <p:extLst>
      <p:ext uri="{BB962C8B-B14F-4D97-AF65-F5344CB8AC3E}">
        <p14:creationId xmlns:p14="http://schemas.microsoft.com/office/powerpoint/2010/main" val="1854535349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Mycosubtilin is active against pathogenic yeast</a:t>
            </a:r>
            <a:endParaRPr lang="en-GB" sz="2800" b="1" i="1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95288" y="1916113"/>
            <a:ext cx="8748712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dirty="0">
                <a:latin typeface="Arial"/>
                <a:cs typeface="Arial"/>
              </a:rPr>
              <a:t>Two main goals:</a:t>
            </a:r>
          </a:p>
          <a:p>
            <a:pPr>
              <a:defRPr/>
            </a:pPr>
            <a:endParaRPr lang="en-GB" dirty="0">
              <a:latin typeface="Arial"/>
              <a:cs typeface="Arial"/>
            </a:endParaRPr>
          </a:p>
          <a:p>
            <a:pPr marL="285750" indent="-285750">
              <a:buFontTx/>
              <a:buChar char="-"/>
              <a:defRPr/>
            </a:pPr>
            <a:r>
              <a:rPr lang="en-GB" dirty="0">
                <a:latin typeface="Arial"/>
                <a:cs typeface="Arial"/>
              </a:rPr>
              <a:t>Need to decrease the heterogeneity of production toward C17 </a:t>
            </a:r>
            <a:r>
              <a:rPr lang="en-GB" dirty="0" err="1">
                <a:latin typeface="Arial"/>
                <a:cs typeface="Arial"/>
              </a:rPr>
              <a:t>antiso</a:t>
            </a:r>
            <a:r>
              <a:rPr lang="en-GB" dirty="0">
                <a:latin typeface="Arial"/>
                <a:cs typeface="Arial"/>
              </a:rPr>
              <a:t> homologue</a:t>
            </a:r>
          </a:p>
          <a:p>
            <a:pPr marL="285750" indent="-285750">
              <a:buFontTx/>
              <a:buChar char="-"/>
              <a:defRPr/>
            </a:pPr>
            <a:endParaRPr lang="en-GB" dirty="0">
              <a:latin typeface="Arial"/>
              <a:cs typeface="Arial"/>
            </a:endParaRPr>
          </a:p>
          <a:p>
            <a:pPr marL="285750" indent="-285750">
              <a:buFontTx/>
              <a:buChar char="-"/>
              <a:defRPr/>
            </a:pPr>
            <a:r>
              <a:rPr lang="en-GB" dirty="0">
                <a:latin typeface="Arial"/>
                <a:cs typeface="Arial"/>
              </a:rPr>
              <a:t>Need to increase level of production (too low in wild-type strain)</a:t>
            </a:r>
          </a:p>
          <a:p>
            <a:pPr marL="285750" indent="-285750">
              <a:buFontTx/>
              <a:buChar char="-"/>
              <a:defRPr/>
            </a:pPr>
            <a:endParaRPr lang="fr-FR" dirty="0">
              <a:latin typeface="Arial"/>
              <a:cs typeface="Arial"/>
            </a:endParaRPr>
          </a:p>
          <a:p>
            <a:pPr>
              <a:defRPr/>
            </a:pPr>
            <a:endParaRPr lang="fr-FR" dirty="0">
              <a:latin typeface="Arial"/>
              <a:cs typeface="Arial"/>
            </a:endParaRPr>
          </a:p>
          <a:p>
            <a:pPr>
              <a:defRPr/>
            </a:pPr>
            <a:r>
              <a:rPr lang="fr-FR" dirty="0">
                <a:latin typeface="Arial"/>
                <a:cs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49926740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How to decrease heterogeneity of production ?</a:t>
            </a:r>
            <a:endParaRPr lang="en-GB" sz="2800" b="1" i="1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8" name="Rectangle 552"/>
          <p:cNvSpPr>
            <a:spLocks noChangeArrowheads="1"/>
          </p:cNvSpPr>
          <p:nvPr/>
        </p:nvSpPr>
        <p:spPr bwMode="auto">
          <a:xfrm>
            <a:off x="342900" y="1844675"/>
            <a:ext cx="847725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r>
              <a:rPr lang="fr-BE" dirty="0">
                <a:solidFill>
                  <a:srgbClr val="000000"/>
                </a:solidFill>
              </a:rPr>
              <a:t>The facts from litterature :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endParaRPr lang="fr-BE" dirty="0">
              <a:solidFill>
                <a:srgbClr val="000000"/>
              </a:solidFill>
            </a:endParaRPr>
          </a:p>
          <a:p>
            <a:pPr algn="just"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r>
              <a:rPr lang="fr-BE" dirty="0">
                <a:solidFill>
                  <a:srgbClr val="000000"/>
                </a:solidFill>
              </a:rPr>
              <a:t>- Incorporation of </a:t>
            </a:r>
            <a:r>
              <a:rPr lang="en-GB" dirty="0"/>
              <a:t>C15, C16, C17 </a:t>
            </a:r>
            <a:r>
              <a:rPr lang="fr-BE" dirty="0">
                <a:solidFill>
                  <a:srgbClr val="000000"/>
                </a:solidFill>
              </a:rPr>
              <a:t>fatty acids by synthesases is made from the predominant fatty acid present in the intacellular fatty acid pool.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endParaRPr lang="fr-BE" dirty="0">
              <a:solidFill>
                <a:srgbClr val="000000"/>
              </a:solidFill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r>
              <a:rPr lang="fr-BE" dirty="0">
                <a:solidFill>
                  <a:srgbClr val="000000"/>
                </a:solidFill>
              </a:rPr>
              <a:t>- 80% of membrane lipids are odd numbered fatty acid (C15, C17).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Tx/>
              <a:buChar char="-"/>
              <a:defRPr/>
            </a:pPr>
            <a:endParaRPr lang="fr-BE" dirty="0">
              <a:solidFill>
                <a:srgbClr val="000000"/>
              </a:solidFill>
            </a:endParaRPr>
          </a:p>
          <a:p>
            <a:pPr algn="just"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r>
              <a:rPr lang="fr-FR" dirty="0">
                <a:solidFill>
                  <a:srgbClr val="000000"/>
                </a:solidFill>
              </a:rPr>
              <a:t>- </a:t>
            </a:r>
            <a:r>
              <a:rPr lang="fr-FR" dirty="0" err="1">
                <a:solidFill>
                  <a:srgbClr val="000000"/>
                </a:solidFill>
              </a:rPr>
              <a:t>T</a:t>
            </a:r>
            <a:r>
              <a:rPr lang="fr-BE" dirty="0">
                <a:solidFill>
                  <a:srgbClr val="000000"/>
                </a:solidFill>
              </a:rPr>
              <a:t>heir role is to maintain the membrane fluidity Vs temperature. Thus, membrane fatty acid composition is temperature dependant.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Tx/>
              <a:buChar char="-"/>
              <a:defRPr/>
            </a:pPr>
            <a:endParaRPr lang="fr-BE" dirty="0">
              <a:solidFill>
                <a:srgbClr val="000000"/>
              </a:solidFill>
            </a:endParaRPr>
          </a:p>
          <a:p>
            <a:pPr algn="just"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r>
              <a:rPr lang="fr-BE" dirty="0">
                <a:solidFill>
                  <a:srgbClr val="000000"/>
                </a:solidFill>
              </a:rPr>
              <a:t>- At lower temperature, odd numbered anteiso fatty acids increase in proportion in the intracellular pool.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r>
              <a:rPr lang="fr-BE" dirty="0">
                <a:solidFill>
                  <a:srgbClr val="000000"/>
                </a:solidFill>
              </a:rPr>
              <a:t>         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None/>
              <a:defRPr/>
            </a:pPr>
            <a:r>
              <a:rPr lang="fr-BE" dirty="0">
                <a:solidFill>
                  <a:srgbClr val="000000"/>
                </a:solidFill>
              </a:rPr>
              <a:t>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None/>
              <a:defRPr/>
            </a:pPr>
            <a:endParaRPr lang="fr-BE" dirty="0">
              <a:solidFill>
                <a:srgbClr val="000000"/>
              </a:solidFill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None/>
              <a:defRPr/>
            </a:pPr>
            <a:endParaRPr lang="fr-BE" dirty="0">
              <a:solidFill>
                <a:srgbClr val="000000"/>
              </a:solidFill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Char char="n"/>
              <a:defRPr/>
            </a:pPr>
            <a:endParaRPr lang="fr-BE" dirty="0">
              <a:solidFill>
                <a:srgbClr val="000000"/>
              </a:solidFill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Char char="n"/>
              <a:defRPr/>
            </a:pPr>
            <a:endParaRPr lang="fr-F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118515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How to decrease heterogeneity of production ?</a:t>
            </a:r>
            <a:endParaRPr lang="en-GB" sz="2800" b="1" i="1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8" name="Rectangle 552"/>
          <p:cNvSpPr>
            <a:spLocks noChangeArrowheads="1"/>
          </p:cNvSpPr>
          <p:nvPr/>
        </p:nvSpPr>
        <p:spPr bwMode="auto">
          <a:xfrm>
            <a:off x="342900" y="1844675"/>
            <a:ext cx="847725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r>
              <a:rPr lang="fr-BE" dirty="0">
                <a:solidFill>
                  <a:srgbClr val="000000"/>
                </a:solidFill>
              </a:rPr>
              <a:t>Our strategy :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endParaRPr lang="fr-BE" dirty="0">
              <a:solidFill>
                <a:srgbClr val="000000"/>
              </a:solidFill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r>
              <a:rPr lang="fr-BE" dirty="0">
                <a:solidFill>
                  <a:srgbClr val="000000"/>
                </a:solidFill>
              </a:rPr>
              <a:t>- Perform cultures at lower temperature to favor synthesis of odd numbered anteiso fatty acid (C17) in the intracellular fatty acid pool.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endParaRPr lang="fr-BE" dirty="0">
              <a:solidFill>
                <a:srgbClr val="000000"/>
              </a:solidFill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r>
              <a:rPr lang="fr-BE" dirty="0">
                <a:solidFill>
                  <a:srgbClr val="000000"/>
                </a:solidFill>
              </a:rPr>
              <a:t>- This in turn will favor synthesis of C17 anteiso mycosubtilin.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endParaRPr lang="fr-BE" dirty="0">
              <a:solidFill>
                <a:srgbClr val="000000"/>
              </a:solidFill>
            </a:endParaRPr>
          </a:p>
          <a:p>
            <a:pPr marL="285750" indent="-285750">
              <a:spcBef>
                <a:spcPct val="20000"/>
              </a:spcBef>
              <a:buClr>
                <a:schemeClr val="hlink"/>
              </a:buClr>
              <a:buSzPct val="60000"/>
              <a:buFontTx/>
              <a:buChar char="-"/>
              <a:defRPr/>
            </a:pPr>
            <a:r>
              <a:rPr lang="fr-BE" dirty="0">
                <a:solidFill>
                  <a:srgbClr val="000000"/>
                </a:solidFill>
              </a:rPr>
              <a:t>         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None/>
              <a:defRPr/>
            </a:pPr>
            <a:r>
              <a:rPr lang="fr-BE" dirty="0">
                <a:solidFill>
                  <a:srgbClr val="000000"/>
                </a:solidFill>
              </a:rPr>
              <a:t>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None/>
              <a:defRPr/>
            </a:pPr>
            <a:endParaRPr lang="fr-BE" dirty="0">
              <a:solidFill>
                <a:srgbClr val="000000"/>
              </a:solidFill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None/>
              <a:defRPr/>
            </a:pPr>
            <a:endParaRPr lang="fr-BE" dirty="0">
              <a:solidFill>
                <a:srgbClr val="000000"/>
              </a:solidFill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Char char="n"/>
              <a:defRPr/>
            </a:pPr>
            <a:endParaRPr lang="fr-BE" dirty="0">
              <a:solidFill>
                <a:srgbClr val="000000"/>
              </a:solidFill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Char char="n"/>
              <a:defRPr/>
            </a:pPr>
            <a:endParaRPr lang="fr-F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479327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How to decrease heterogeneity of production ?</a:t>
            </a:r>
            <a:endParaRPr lang="en-GB" sz="2800" b="1" i="1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grpSp>
        <p:nvGrpSpPr>
          <p:cNvPr id="86018" name="Grouper 52225"/>
          <p:cNvGrpSpPr>
            <a:grpSpLocks/>
          </p:cNvGrpSpPr>
          <p:nvPr/>
        </p:nvGrpSpPr>
        <p:grpSpPr bwMode="auto">
          <a:xfrm>
            <a:off x="2124075" y="1557338"/>
            <a:ext cx="4895850" cy="5040312"/>
            <a:chOff x="2123728" y="1412776"/>
            <a:chExt cx="4896544" cy="5040560"/>
          </a:xfrm>
        </p:grpSpPr>
        <p:sp>
          <p:nvSpPr>
            <p:cNvPr id="52224" name="Rectangle 52223"/>
            <p:cNvSpPr/>
            <p:nvPr/>
          </p:nvSpPr>
          <p:spPr>
            <a:xfrm>
              <a:off x="2123728" y="1412776"/>
              <a:ext cx="4896544" cy="504056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pic>
          <p:nvPicPr>
            <p:cNvPr id="86032" name="Imag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5025" y="1600118"/>
              <a:ext cx="4885247" cy="4709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6033" name="ZoneTexte 2"/>
            <p:cNvSpPr txBox="1">
              <a:spLocks noChangeArrowheads="1"/>
            </p:cNvSpPr>
            <p:nvPr/>
          </p:nvSpPr>
          <p:spPr bwMode="auto">
            <a:xfrm>
              <a:off x="3347864" y="1691516"/>
              <a:ext cx="543739" cy="3693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fr-FR" sz="1800" b="1"/>
                <a:t>WT</a:t>
              </a:r>
            </a:p>
          </p:txBody>
        </p:sp>
        <p:sp>
          <p:nvSpPr>
            <p:cNvPr id="86034" name="ZoneTexte 150"/>
            <p:cNvSpPr txBox="1">
              <a:spLocks noChangeArrowheads="1"/>
            </p:cNvSpPr>
            <p:nvPr/>
          </p:nvSpPr>
          <p:spPr bwMode="auto">
            <a:xfrm>
              <a:off x="4572000" y="1484784"/>
              <a:ext cx="2351926" cy="64633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fr-FR" sz="1800" b="1"/>
                <a:t>Constitutive mutant</a:t>
              </a:r>
            </a:p>
            <a:p>
              <a:pPr algn="ctr" eaLnBrk="1" hangingPunct="1"/>
              <a:r>
                <a:rPr lang="fr-FR" sz="1800" b="1"/>
                <a:t>  BBG100</a:t>
              </a:r>
            </a:p>
          </p:txBody>
        </p:sp>
      </p:grpSp>
      <p:sp>
        <p:nvSpPr>
          <p:cNvPr id="86019" name="ZoneTexte 1"/>
          <p:cNvSpPr txBox="1">
            <a:spLocks noChangeArrowheads="1"/>
          </p:cNvSpPr>
          <p:nvPr/>
        </p:nvSpPr>
        <p:spPr bwMode="auto">
          <a:xfrm>
            <a:off x="2987675" y="3357563"/>
            <a:ext cx="4667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200"/>
              <a:t>C17</a:t>
            </a:r>
          </a:p>
        </p:txBody>
      </p:sp>
      <p:sp>
        <p:nvSpPr>
          <p:cNvPr id="86020" name="ZoneTexte 8"/>
          <p:cNvSpPr txBox="1">
            <a:spLocks noChangeArrowheads="1"/>
          </p:cNvSpPr>
          <p:nvPr/>
        </p:nvSpPr>
        <p:spPr bwMode="auto">
          <a:xfrm>
            <a:off x="2987675" y="2420938"/>
            <a:ext cx="4667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200"/>
              <a:t>C16</a:t>
            </a:r>
          </a:p>
        </p:txBody>
      </p:sp>
      <p:sp>
        <p:nvSpPr>
          <p:cNvPr id="86021" name="ZoneTexte 1"/>
          <p:cNvSpPr txBox="1">
            <a:spLocks noChangeArrowheads="1"/>
          </p:cNvSpPr>
          <p:nvPr/>
        </p:nvSpPr>
        <p:spPr bwMode="auto">
          <a:xfrm>
            <a:off x="3744913" y="3284538"/>
            <a:ext cx="4667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200"/>
              <a:t>C17</a:t>
            </a:r>
          </a:p>
        </p:txBody>
      </p:sp>
      <p:sp>
        <p:nvSpPr>
          <p:cNvPr id="86022" name="ZoneTexte 1"/>
          <p:cNvSpPr txBox="1">
            <a:spLocks noChangeArrowheads="1"/>
          </p:cNvSpPr>
          <p:nvPr/>
        </p:nvSpPr>
        <p:spPr bwMode="auto">
          <a:xfrm>
            <a:off x="4716463" y="3284538"/>
            <a:ext cx="4667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200"/>
              <a:t>C17</a:t>
            </a:r>
          </a:p>
        </p:txBody>
      </p:sp>
      <p:sp>
        <p:nvSpPr>
          <p:cNvPr id="86023" name="ZoneTexte 1"/>
          <p:cNvSpPr txBox="1">
            <a:spLocks noChangeArrowheads="1"/>
          </p:cNvSpPr>
          <p:nvPr/>
        </p:nvSpPr>
        <p:spPr bwMode="auto">
          <a:xfrm>
            <a:off x="5400675" y="3284538"/>
            <a:ext cx="4667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200"/>
              <a:t>C17</a:t>
            </a:r>
          </a:p>
        </p:txBody>
      </p:sp>
      <p:sp>
        <p:nvSpPr>
          <p:cNvPr id="86024" name="ZoneTexte 1"/>
          <p:cNvSpPr txBox="1">
            <a:spLocks noChangeArrowheads="1"/>
          </p:cNvSpPr>
          <p:nvPr/>
        </p:nvSpPr>
        <p:spPr bwMode="auto">
          <a:xfrm>
            <a:off x="6121400" y="3297238"/>
            <a:ext cx="4667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200"/>
              <a:t>C17</a:t>
            </a:r>
          </a:p>
        </p:txBody>
      </p:sp>
      <p:sp>
        <p:nvSpPr>
          <p:cNvPr id="86025" name="ZoneTexte 8"/>
          <p:cNvSpPr txBox="1">
            <a:spLocks noChangeArrowheads="1"/>
          </p:cNvSpPr>
          <p:nvPr/>
        </p:nvSpPr>
        <p:spPr bwMode="auto">
          <a:xfrm>
            <a:off x="3744913" y="2420938"/>
            <a:ext cx="4667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200"/>
              <a:t>C16</a:t>
            </a:r>
          </a:p>
        </p:txBody>
      </p:sp>
      <p:sp>
        <p:nvSpPr>
          <p:cNvPr id="86026" name="ZoneTexte 8"/>
          <p:cNvSpPr txBox="1">
            <a:spLocks noChangeArrowheads="1"/>
          </p:cNvSpPr>
          <p:nvPr/>
        </p:nvSpPr>
        <p:spPr bwMode="auto">
          <a:xfrm>
            <a:off x="4681538" y="2360613"/>
            <a:ext cx="4667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200"/>
              <a:t>C16</a:t>
            </a:r>
          </a:p>
        </p:txBody>
      </p:sp>
      <p:sp>
        <p:nvSpPr>
          <p:cNvPr id="86027" name="ZoneTexte 8"/>
          <p:cNvSpPr txBox="1">
            <a:spLocks noChangeArrowheads="1"/>
          </p:cNvSpPr>
          <p:nvPr/>
        </p:nvSpPr>
        <p:spPr bwMode="auto">
          <a:xfrm>
            <a:off x="5400675" y="2420938"/>
            <a:ext cx="4667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200"/>
              <a:t>C16</a:t>
            </a:r>
          </a:p>
        </p:txBody>
      </p:sp>
      <p:sp>
        <p:nvSpPr>
          <p:cNvPr id="86028" name="ZoneTexte 8"/>
          <p:cNvSpPr txBox="1">
            <a:spLocks noChangeArrowheads="1"/>
          </p:cNvSpPr>
          <p:nvPr/>
        </p:nvSpPr>
        <p:spPr bwMode="auto">
          <a:xfrm>
            <a:off x="6121400" y="2492375"/>
            <a:ext cx="4667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200"/>
              <a:t>C16</a:t>
            </a:r>
          </a:p>
        </p:txBody>
      </p:sp>
    </p:spTree>
    <p:extLst>
      <p:ext uri="{BB962C8B-B14F-4D97-AF65-F5344CB8AC3E}">
        <p14:creationId xmlns:p14="http://schemas.microsoft.com/office/powerpoint/2010/main" val="2660922802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How to decrease heterogeneity of production ?</a:t>
            </a:r>
            <a:endParaRPr lang="en-GB" sz="2800" b="1" i="1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pic>
        <p:nvPicPr>
          <p:cNvPr id="87042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2492375"/>
            <a:ext cx="5275263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3" name="ZoneTexte 3"/>
          <p:cNvSpPr txBox="1">
            <a:spLocks noChangeArrowheads="1"/>
          </p:cNvSpPr>
          <p:nvPr/>
        </p:nvSpPr>
        <p:spPr bwMode="auto">
          <a:xfrm>
            <a:off x="755650" y="1844675"/>
            <a:ext cx="52260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800"/>
              <a:t>Confirmed by temperature downshift experiments</a:t>
            </a:r>
          </a:p>
        </p:txBody>
      </p:sp>
      <p:sp>
        <p:nvSpPr>
          <p:cNvPr id="87044" name="ZoneTexte 1"/>
          <p:cNvSpPr txBox="1">
            <a:spLocks noChangeArrowheads="1"/>
          </p:cNvSpPr>
          <p:nvPr/>
        </p:nvSpPr>
        <p:spPr bwMode="auto">
          <a:xfrm>
            <a:off x="3492500" y="6021388"/>
            <a:ext cx="25479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Downshift : 30 to 25 °C</a:t>
            </a:r>
          </a:p>
        </p:txBody>
      </p:sp>
    </p:spTree>
    <p:extLst>
      <p:ext uri="{BB962C8B-B14F-4D97-AF65-F5344CB8AC3E}">
        <p14:creationId xmlns:p14="http://schemas.microsoft.com/office/powerpoint/2010/main" val="3095241628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How to decrease heterogeneity of production ?</a:t>
            </a:r>
            <a:endParaRPr lang="en-GB" sz="2800" b="1" i="1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88066" name="ZoneTexte 3"/>
          <p:cNvSpPr txBox="1">
            <a:spLocks noChangeArrowheads="1"/>
          </p:cNvSpPr>
          <p:nvPr/>
        </p:nvSpPr>
        <p:spPr bwMode="auto">
          <a:xfrm>
            <a:off x="755650" y="1628775"/>
            <a:ext cx="1968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800"/>
              <a:t>And surprisingly : </a:t>
            </a:r>
          </a:p>
        </p:txBody>
      </p:sp>
      <p:pic>
        <p:nvPicPr>
          <p:cNvPr id="88067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" r="2872"/>
          <a:stretch>
            <a:fillRect/>
          </a:stretch>
        </p:blipFill>
        <p:spPr bwMode="auto">
          <a:xfrm>
            <a:off x="309563" y="2060575"/>
            <a:ext cx="8583612" cy="330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68" name="ZoneTexte 5"/>
          <p:cNvSpPr txBox="1">
            <a:spLocks noChangeArrowheads="1"/>
          </p:cNvSpPr>
          <p:nvPr/>
        </p:nvSpPr>
        <p:spPr bwMode="auto">
          <a:xfrm>
            <a:off x="323850" y="5516563"/>
            <a:ext cx="85693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ts val="2163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1800"/>
              <a:t>A significant increase of production yield was observed at lower temperature for both wild-type and mutant strains</a:t>
            </a:r>
          </a:p>
        </p:txBody>
      </p:sp>
      <p:sp>
        <p:nvSpPr>
          <p:cNvPr id="88069" name="ZoneTexte 2"/>
          <p:cNvSpPr txBox="1">
            <a:spLocks noChangeArrowheads="1"/>
          </p:cNvSpPr>
          <p:nvPr/>
        </p:nvSpPr>
        <p:spPr bwMode="auto">
          <a:xfrm>
            <a:off x="2700338" y="3563938"/>
            <a:ext cx="542925" cy="3698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 b="1"/>
              <a:t>WT</a:t>
            </a:r>
          </a:p>
        </p:txBody>
      </p:sp>
      <p:sp>
        <p:nvSpPr>
          <p:cNvPr id="88070" name="ZoneTexte 2"/>
          <p:cNvSpPr txBox="1">
            <a:spLocks noChangeArrowheads="1"/>
          </p:cNvSpPr>
          <p:nvPr/>
        </p:nvSpPr>
        <p:spPr bwMode="auto">
          <a:xfrm>
            <a:off x="3236913" y="2781300"/>
            <a:ext cx="1082675" cy="3683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 b="1"/>
              <a:t>BBG100</a:t>
            </a:r>
          </a:p>
        </p:txBody>
      </p:sp>
    </p:spTree>
    <p:extLst>
      <p:ext uri="{BB962C8B-B14F-4D97-AF65-F5344CB8AC3E}">
        <p14:creationId xmlns:p14="http://schemas.microsoft.com/office/powerpoint/2010/main" val="3290127717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How to decrease heterogeneity of production ?</a:t>
            </a:r>
            <a:endParaRPr lang="en-GB" sz="2800" b="1" i="1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89090" name="ZoneTexte 3"/>
          <p:cNvSpPr txBox="1">
            <a:spLocks noChangeArrowheads="1"/>
          </p:cNvSpPr>
          <p:nvPr/>
        </p:nvSpPr>
        <p:spPr bwMode="auto">
          <a:xfrm>
            <a:off x="395288" y="1628775"/>
            <a:ext cx="84978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800"/>
              <a:t>This is not due to a higher expression level of </a:t>
            </a:r>
            <a:r>
              <a:rPr lang="en-GB" sz="1800" i="1"/>
              <a:t>fenF mycABC </a:t>
            </a:r>
            <a:r>
              <a:rPr lang="en-GB" sz="1800"/>
              <a:t>as demonstrated by semi-quantitative RT-PCR</a:t>
            </a:r>
            <a:endParaRPr lang="en-GB" sz="1800" i="1"/>
          </a:p>
        </p:txBody>
      </p:sp>
      <p:pic>
        <p:nvPicPr>
          <p:cNvPr id="89091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863" y="2301875"/>
            <a:ext cx="5287962" cy="407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4371648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How to decrease heterogeneity of production ?</a:t>
            </a:r>
            <a:endParaRPr lang="en-GB" sz="2800" b="1" i="1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90114" name="ZoneTexte 3"/>
          <p:cNvSpPr txBox="1">
            <a:spLocks noChangeArrowheads="1"/>
          </p:cNvSpPr>
          <p:nvPr/>
        </p:nvSpPr>
        <p:spPr bwMode="auto">
          <a:xfrm>
            <a:off x="395288" y="1628775"/>
            <a:ext cx="84978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fr-FR" sz="1800"/>
              <a:t>A</a:t>
            </a:r>
            <a:r>
              <a:rPr lang="en-GB" sz="1800"/>
              <a:t>nd by gene expression profiling using a pMyc-LacZ reporter construct</a:t>
            </a:r>
            <a:endParaRPr lang="en-GB" sz="1800" i="1"/>
          </a:p>
        </p:txBody>
      </p:sp>
      <p:pic>
        <p:nvPicPr>
          <p:cNvPr id="90115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863" y="2074863"/>
            <a:ext cx="5000625" cy="415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2840675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How to decrease heterogeneity of production ?</a:t>
            </a:r>
            <a:endParaRPr lang="en-GB" sz="2800" b="1" i="1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91138" name="ZoneTexte 3"/>
          <p:cNvSpPr txBox="1">
            <a:spLocks noChangeArrowheads="1"/>
          </p:cNvSpPr>
          <p:nvPr/>
        </p:nvSpPr>
        <p:spPr bwMode="auto">
          <a:xfrm>
            <a:off x="395288" y="1628775"/>
            <a:ext cx="84978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/>
            <a:r>
              <a:rPr lang="en-GB" sz="1800"/>
              <a:t>In fact, this higher productivity at lower temperature is due to a higher catalytic efficiency of synthetases as shown by ATP/PPi exchange experiments (adenylation activity of MycB). </a:t>
            </a:r>
            <a:endParaRPr lang="en-GB" sz="1800" i="1"/>
          </a:p>
        </p:txBody>
      </p:sp>
      <p:pic>
        <p:nvPicPr>
          <p:cNvPr id="91139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2686050"/>
            <a:ext cx="8420100" cy="391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2509763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How to increase production yield ?</a:t>
            </a:r>
            <a:endParaRPr lang="en-GB" sz="2800" b="1" i="1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0223853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How to increase production yield ?</a:t>
            </a:r>
            <a:endParaRPr lang="en-GB" sz="2800" b="1" i="1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93186" name="ZoneTexte 3"/>
          <p:cNvSpPr txBox="1">
            <a:spLocks noChangeArrowheads="1"/>
          </p:cNvSpPr>
          <p:nvPr/>
        </p:nvSpPr>
        <p:spPr bwMode="auto">
          <a:xfrm>
            <a:off x="395288" y="1628775"/>
            <a:ext cx="84978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nl-BE" sz="1800"/>
              <a:t>By promoter exchange : pXylA promoter from xylose isomerase gene to drive Myc operon expression</a:t>
            </a:r>
          </a:p>
          <a:p>
            <a:pPr eaLnBrk="1" hangingPunct="1"/>
            <a:endParaRPr lang="nl-BE" sz="1800"/>
          </a:p>
        </p:txBody>
      </p:sp>
    </p:spTree>
    <p:extLst>
      <p:ext uri="{BB962C8B-B14F-4D97-AF65-F5344CB8AC3E}">
        <p14:creationId xmlns:p14="http://schemas.microsoft.com/office/powerpoint/2010/main" val="2756920848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How to increase production yield ?</a:t>
            </a:r>
            <a:endParaRPr lang="en-GB" sz="2800" b="1" i="1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94210" name="ZoneTexte 3"/>
          <p:cNvSpPr txBox="1">
            <a:spLocks noChangeArrowheads="1"/>
          </p:cNvSpPr>
          <p:nvPr/>
        </p:nvSpPr>
        <p:spPr bwMode="auto">
          <a:xfrm>
            <a:off x="395288" y="1628775"/>
            <a:ext cx="8497887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nl-BE" sz="1800"/>
              <a:t>By promotor exchange : pXylA promotor from xylose isomerase gene to drive Myc operon expression.</a:t>
            </a:r>
          </a:p>
          <a:p>
            <a:pPr eaLnBrk="1" hangingPunct="1"/>
            <a:endParaRPr lang="nl-BE" sz="1800"/>
          </a:p>
          <a:p>
            <a:pPr algn="just" eaLnBrk="1" hangingPunct="1"/>
            <a:r>
              <a:rPr lang="nl-BE" sz="1800"/>
              <a:t>Characterisation of pXylA regulation in producing strain using a pXylA-LacZ reporter gene. </a:t>
            </a:r>
            <a:endParaRPr lang="en-GB" sz="1800" i="1"/>
          </a:p>
        </p:txBody>
      </p:sp>
      <p:grpSp>
        <p:nvGrpSpPr>
          <p:cNvPr id="94211" name="Group 95"/>
          <p:cNvGrpSpPr>
            <a:grpSpLocks/>
          </p:cNvGrpSpPr>
          <p:nvPr/>
        </p:nvGrpSpPr>
        <p:grpSpPr bwMode="auto">
          <a:xfrm>
            <a:off x="2608263" y="3070225"/>
            <a:ext cx="3829050" cy="2806700"/>
            <a:chOff x="1643" y="1611"/>
            <a:chExt cx="2412" cy="1768"/>
          </a:xfrm>
        </p:grpSpPr>
        <p:sp>
          <p:nvSpPr>
            <p:cNvPr id="94212" name="Rectangle 9"/>
            <p:cNvSpPr>
              <a:spLocks noChangeArrowheads="1"/>
            </p:cNvSpPr>
            <p:nvPr/>
          </p:nvSpPr>
          <p:spPr bwMode="auto">
            <a:xfrm>
              <a:off x="1643" y="1611"/>
              <a:ext cx="2412" cy="1768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213" name="Rectangle 10"/>
            <p:cNvSpPr>
              <a:spLocks noChangeArrowheads="1"/>
            </p:cNvSpPr>
            <p:nvPr/>
          </p:nvSpPr>
          <p:spPr bwMode="auto">
            <a:xfrm>
              <a:off x="2016" y="1783"/>
              <a:ext cx="1963" cy="1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4214" name="Rectangle 11"/>
            <p:cNvSpPr>
              <a:spLocks noChangeArrowheads="1"/>
            </p:cNvSpPr>
            <p:nvPr/>
          </p:nvSpPr>
          <p:spPr bwMode="auto">
            <a:xfrm>
              <a:off x="2016" y="1783"/>
              <a:ext cx="1963" cy="1002"/>
            </a:xfrm>
            <a:prstGeom prst="rect">
              <a:avLst/>
            </a:prstGeom>
            <a:noFill/>
            <a:ln w="1111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4215" name="Rectangle 12"/>
            <p:cNvSpPr>
              <a:spLocks noChangeArrowheads="1"/>
            </p:cNvSpPr>
            <p:nvPr/>
          </p:nvSpPr>
          <p:spPr bwMode="auto">
            <a:xfrm>
              <a:off x="2085" y="2751"/>
              <a:ext cx="97" cy="34"/>
            </a:xfrm>
            <a:prstGeom prst="rect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216" name="Rectangle 13"/>
            <p:cNvSpPr>
              <a:spLocks noChangeArrowheads="1"/>
            </p:cNvSpPr>
            <p:nvPr/>
          </p:nvSpPr>
          <p:spPr bwMode="auto">
            <a:xfrm>
              <a:off x="2410" y="2654"/>
              <a:ext cx="96" cy="131"/>
            </a:xfrm>
            <a:prstGeom prst="rect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217" name="Rectangle 14"/>
            <p:cNvSpPr>
              <a:spLocks noChangeArrowheads="1"/>
            </p:cNvSpPr>
            <p:nvPr/>
          </p:nvSpPr>
          <p:spPr bwMode="auto">
            <a:xfrm>
              <a:off x="2741" y="2682"/>
              <a:ext cx="97" cy="103"/>
            </a:xfrm>
            <a:prstGeom prst="rect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218" name="Rectangle 15"/>
            <p:cNvSpPr>
              <a:spLocks noChangeArrowheads="1"/>
            </p:cNvSpPr>
            <p:nvPr/>
          </p:nvSpPr>
          <p:spPr bwMode="auto">
            <a:xfrm>
              <a:off x="3066" y="2675"/>
              <a:ext cx="97" cy="110"/>
            </a:xfrm>
            <a:prstGeom prst="rect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219" name="Rectangle 16"/>
            <p:cNvSpPr>
              <a:spLocks noChangeArrowheads="1"/>
            </p:cNvSpPr>
            <p:nvPr/>
          </p:nvSpPr>
          <p:spPr bwMode="auto">
            <a:xfrm>
              <a:off x="3391" y="2267"/>
              <a:ext cx="97" cy="518"/>
            </a:xfrm>
            <a:prstGeom prst="rect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220" name="Rectangle 17"/>
            <p:cNvSpPr>
              <a:spLocks noChangeArrowheads="1"/>
            </p:cNvSpPr>
            <p:nvPr/>
          </p:nvSpPr>
          <p:spPr bwMode="auto">
            <a:xfrm>
              <a:off x="3723" y="2308"/>
              <a:ext cx="97" cy="477"/>
            </a:xfrm>
            <a:prstGeom prst="rect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221" name="Rectangle 18"/>
            <p:cNvSpPr>
              <a:spLocks noChangeArrowheads="1"/>
            </p:cNvSpPr>
            <p:nvPr/>
          </p:nvSpPr>
          <p:spPr bwMode="auto">
            <a:xfrm>
              <a:off x="2182" y="2751"/>
              <a:ext cx="89" cy="34"/>
            </a:xfrm>
            <a:prstGeom prst="rect">
              <a:avLst/>
            </a:prstGeom>
            <a:solidFill>
              <a:srgbClr val="9999FF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222" name="Rectangle 19"/>
            <p:cNvSpPr>
              <a:spLocks noChangeArrowheads="1"/>
            </p:cNvSpPr>
            <p:nvPr/>
          </p:nvSpPr>
          <p:spPr bwMode="auto">
            <a:xfrm>
              <a:off x="2506" y="2716"/>
              <a:ext cx="97" cy="69"/>
            </a:xfrm>
            <a:prstGeom prst="rect">
              <a:avLst/>
            </a:prstGeom>
            <a:solidFill>
              <a:srgbClr val="9999FF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223" name="Rectangle 20"/>
            <p:cNvSpPr>
              <a:spLocks noChangeArrowheads="1"/>
            </p:cNvSpPr>
            <p:nvPr/>
          </p:nvSpPr>
          <p:spPr bwMode="auto">
            <a:xfrm>
              <a:off x="2838" y="2633"/>
              <a:ext cx="90" cy="152"/>
            </a:xfrm>
            <a:prstGeom prst="rect">
              <a:avLst/>
            </a:prstGeom>
            <a:solidFill>
              <a:srgbClr val="9999FF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224" name="Rectangle 21"/>
            <p:cNvSpPr>
              <a:spLocks noChangeArrowheads="1"/>
            </p:cNvSpPr>
            <p:nvPr/>
          </p:nvSpPr>
          <p:spPr bwMode="auto">
            <a:xfrm>
              <a:off x="3163" y="2150"/>
              <a:ext cx="90" cy="635"/>
            </a:xfrm>
            <a:prstGeom prst="rect">
              <a:avLst/>
            </a:prstGeom>
            <a:solidFill>
              <a:srgbClr val="9999FF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225" name="Rectangle 22"/>
            <p:cNvSpPr>
              <a:spLocks noChangeArrowheads="1"/>
            </p:cNvSpPr>
            <p:nvPr/>
          </p:nvSpPr>
          <p:spPr bwMode="auto">
            <a:xfrm>
              <a:off x="3488" y="1894"/>
              <a:ext cx="97" cy="891"/>
            </a:xfrm>
            <a:prstGeom prst="rect">
              <a:avLst/>
            </a:prstGeom>
            <a:solidFill>
              <a:srgbClr val="9999FF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226" name="Rectangle 23"/>
            <p:cNvSpPr>
              <a:spLocks noChangeArrowheads="1"/>
            </p:cNvSpPr>
            <p:nvPr/>
          </p:nvSpPr>
          <p:spPr bwMode="auto">
            <a:xfrm>
              <a:off x="3820" y="1956"/>
              <a:ext cx="89" cy="829"/>
            </a:xfrm>
            <a:prstGeom prst="rect">
              <a:avLst/>
            </a:prstGeom>
            <a:solidFill>
              <a:srgbClr val="9999FF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227" name="Line 25"/>
            <p:cNvSpPr>
              <a:spLocks noChangeShapeType="1"/>
            </p:cNvSpPr>
            <p:nvPr/>
          </p:nvSpPr>
          <p:spPr bwMode="auto">
            <a:xfrm>
              <a:off x="2016" y="2785"/>
              <a:ext cx="1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4228" name="Line 30"/>
            <p:cNvSpPr>
              <a:spLocks noChangeShapeType="1"/>
            </p:cNvSpPr>
            <p:nvPr/>
          </p:nvSpPr>
          <p:spPr bwMode="auto">
            <a:xfrm>
              <a:off x="2016" y="2619"/>
              <a:ext cx="1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4229" name="Line 35"/>
            <p:cNvSpPr>
              <a:spLocks noChangeShapeType="1"/>
            </p:cNvSpPr>
            <p:nvPr/>
          </p:nvSpPr>
          <p:spPr bwMode="auto">
            <a:xfrm>
              <a:off x="2016" y="2454"/>
              <a:ext cx="1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4230" name="Line 45"/>
            <p:cNvSpPr>
              <a:spLocks noChangeShapeType="1"/>
            </p:cNvSpPr>
            <p:nvPr/>
          </p:nvSpPr>
          <p:spPr bwMode="auto">
            <a:xfrm>
              <a:off x="2016" y="2115"/>
              <a:ext cx="1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4231" name="Line 55"/>
            <p:cNvSpPr>
              <a:spLocks noChangeShapeType="1"/>
            </p:cNvSpPr>
            <p:nvPr/>
          </p:nvSpPr>
          <p:spPr bwMode="auto">
            <a:xfrm>
              <a:off x="2016" y="1783"/>
              <a:ext cx="1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4232" name="Line 56"/>
            <p:cNvSpPr>
              <a:spLocks noChangeShapeType="1"/>
            </p:cNvSpPr>
            <p:nvPr/>
          </p:nvSpPr>
          <p:spPr bwMode="auto">
            <a:xfrm>
              <a:off x="2016" y="2785"/>
              <a:ext cx="2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4233" name="Line 57"/>
            <p:cNvSpPr>
              <a:spLocks noChangeShapeType="1"/>
            </p:cNvSpPr>
            <p:nvPr/>
          </p:nvSpPr>
          <p:spPr bwMode="auto">
            <a:xfrm>
              <a:off x="2016" y="2619"/>
              <a:ext cx="2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4234" name="Line 58"/>
            <p:cNvSpPr>
              <a:spLocks noChangeShapeType="1"/>
            </p:cNvSpPr>
            <p:nvPr/>
          </p:nvSpPr>
          <p:spPr bwMode="auto">
            <a:xfrm>
              <a:off x="2016" y="2454"/>
              <a:ext cx="2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4235" name="Line 60"/>
            <p:cNvSpPr>
              <a:spLocks noChangeShapeType="1"/>
            </p:cNvSpPr>
            <p:nvPr/>
          </p:nvSpPr>
          <p:spPr bwMode="auto">
            <a:xfrm>
              <a:off x="2016" y="2115"/>
              <a:ext cx="2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4236" name="Line 62"/>
            <p:cNvSpPr>
              <a:spLocks noChangeShapeType="1"/>
            </p:cNvSpPr>
            <p:nvPr/>
          </p:nvSpPr>
          <p:spPr bwMode="auto">
            <a:xfrm>
              <a:off x="2016" y="1783"/>
              <a:ext cx="2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4237" name="Line 63"/>
            <p:cNvSpPr>
              <a:spLocks noChangeShapeType="1"/>
            </p:cNvSpPr>
            <p:nvPr/>
          </p:nvSpPr>
          <p:spPr bwMode="auto">
            <a:xfrm>
              <a:off x="2016" y="2785"/>
              <a:ext cx="196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4238" name="Rectangle 71"/>
            <p:cNvSpPr>
              <a:spLocks noChangeArrowheads="1"/>
            </p:cNvSpPr>
            <p:nvPr/>
          </p:nvSpPr>
          <p:spPr bwMode="auto">
            <a:xfrm>
              <a:off x="1919" y="2737"/>
              <a:ext cx="44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0</a:t>
              </a:r>
              <a:endParaRPr lang="fr-FR"/>
            </a:p>
          </p:txBody>
        </p:sp>
        <p:sp>
          <p:nvSpPr>
            <p:cNvPr id="94239" name="Rectangle 72"/>
            <p:cNvSpPr>
              <a:spLocks noChangeArrowheads="1"/>
            </p:cNvSpPr>
            <p:nvPr/>
          </p:nvSpPr>
          <p:spPr bwMode="auto">
            <a:xfrm>
              <a:off x="1919" y="2571"/>
              <a:ext cx="44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5</a:t>
              </a:r>
              <a:endParaRPr lang="fr-FR"/>
            </a:p>
          </p:txBody>
        </p:sp>
        <p:sp>
          <p:nvSpPr>
            <p:cNvPr id="94240" name="Rectangle 73"/>
            <p:cNvSpPr>
              <a:spLocks noChangeArrowheads="1"/>
            </p:cNvSpPr>
            <p:nvPr/>
          </p:nvSpPr>
          <p:spPr bwMode="auto">
            <a:xfrm>
              <a:off x="1878" y="2405"/>
              <a:ext cx="8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10</a:t>
              </a:r>
              <a:endParaRPr lang="fr-FR"/>
            </a:p>
          </p:txBody>
        </p:sp>
        <p:sp>
          <p:nvSpPr>
            <p:cNvPr id="94241" name="Rectangle 74"/>
            <p:cNvSpPr>
              <a:spLocks noChangeArrowheads="1"/>
            </p:cNvSpPr>
            <p:nvPr/>
          </p:nvSpPr>
          <p:spPr bwMode="auto">
            <a:xfrm>
              <a:off x="1878" y="2239"/>
              <a:ext cx="8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15</a:t>
              </a:r>
              <a:endParaRPr lang="fr-FR"/>
            </a:p>
          </p:txBody>
        </p:sp>
        <p:sp>
          <p:nvSpPr>
            <p:cNvPr id="94242" name="Rectangle 75"/>
            <p:cNvSpPr>
              <a:spLocks noChangeArrowheads="1"/>
            </p:cNvSpPr>
            <p:nvPr/>
          </p:nvSpPr>
          <p:spPr bwMode="auto">
            <a:xfrm>
              <a:off x="1878" y="2067"/>
              <a:ext cx="8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20</a:t>
              </a:r>
              <a:endParaRPr lang="fr-FR"/>
            </a:p>
          </p:txBody>
        </p:sp>
        <p:sp>
          <p:nvSpPr>
            <p:cNvPr id="94243" name="Rectangle 76"/>
            <p:cNvSpPr>
              <a:spLocks noChangeArrowheads="1"/>
            </p:cNvSpPr>
            <p:nvPr/>
          </p:nvSpPr>
          <p:spPr bwMode="auto">
            <a:xfrm>
              <a:off x="1878" y="1901"/>
              <a:ext cx="8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25</a:t>
              </a:r>
              <a:endParaRPr lang="fr-FR"/>
            </a:p>
          </p:txBody>
        </p:sp>
        <p:sp>
          <p:nvSpPr>
            <p:cNvPr id="94244" name="Rectangle 77"/>
            <p:cNvSpPr>
              <a:spLocks noChangeArrowheads="1"/>
            </p:cNvSpPr>
            <p:nvPr/>
          </p:nvSpPr>
          <p:spPr bwMode="auto">
            <a:xfrm>
              <a:off x="1878" y="1735"/>
              <a:ext cx="8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30</a:t>
              </a:r>
              <a:endParaRPr lang="fr-FR"/>
            </a:p>
          </p:txBody>
        </p:sp>
        <p:sp>
          <p:nvSpPr>
            <p:cNvPr id="94245" name="Rectangle 78"/>
            <p:cNvSpPr>
              <a:spLocks noChangeArrowheads="1"/>
            </p:cNvSpPr>
            <p:nvPr/>
          </p:nvSpPr>
          <p:spPr bwMode="auto">
            <a:xfrm>
              <a:off x="2161" y="2847"/>
              <a:ext cx="44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0</a:t>
              </a:r>
              <a:endParaRPr lang="fr-FR"/>
            </a:p>
          </p:txBody>
        </p:sp>
        <p:sp>
          <p:nvSpPr>
            <p:cNvPr id="94246" name="Rectangle 79"/>
            <p:cNvSpPr>
              <a:spLocks noChangeArrowheads="1"/>
            </p:cNvSpPr>
            <p:nvPr/>
          </p:nvSpPr>
          <p:spPr bwMode="auto">
            <a:xfrm>
              <a:off x="2458" y="2847"/>
              <a:ext cx="11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0,3</a:t>
              </a:r>
              <a:endParaRPr lang="fr-FR"/>
            </a:p>
          </p:txBody>
        </p:sp>
        <p:sp>
          <p:nvSpPr>
            <p:cNvPr id="94247" name="Rectangle 80"/>
            <p:cNvSpPr>
              <a:spLocks noChangeArrowheads="1"/>
            </p:cNvSpPr>
            <p:nvPr/>
          </p:nvSpPr>
          <p:spPr bwMode="auto">
            <a:xfrm>
              <a:off x="2783" y="2847"/>
              <a:ext cx="11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0,5</a:t>
              </a:r>
              <a:endParaRPr lang="fr-FR"/>
            </a:p>
          </p:txBody>
        </p:sp>
        <p:sp>
          <p:nvSpPr>
            <p:cNvPr id="94248" name="Rectangle 81"/>
            <p:cNvSpPr>
              <a:spLocks noChangeArrowheads="1"/>
            </p:cNvSpPr>
            <p:nvPr/>
          </p:nvSpPr>
          <p:spPr bwMode="auto">
            <a:xfrm>
              <a:off x="3115" y="2847"/>
              <a:ext cx="11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0,7</a:t>
              </a:r>
              <a:endParaRPr lang="fr-FR"/>
            </a:p>
          </p:txBody>
        </p:sp>
        <p:sp>
          <p:nvSpPr>
            <p:cNvPr id="94249" name="Rectangle 82"/>
            <p:cNvSpPr>
              <a:spLocks noChangeArrowheads="1"/>
            </p:cNvSpPr>
            <p:nvPr/>
          </p:nvSpPr>
          <p:spPr bwMode="auto">
            <a:xfrm>
              <a:off x="3467" y="2847"/>
              <a:ext cx="44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1</a:t>
              </a:r>
              <a:endParaRPr lang="fr-FR"/>
            </a:p>
          </p:txBody>
        </p:sp>
        <p:sp>
          <p:nvSpPr>
            <p:cNvPr id="94250" name="Rectangle 83"/>
            <p:cNvSpPr>
              <a:spLocks noChangeArrowheads="1"/>
            </p:cNvSpPr>
            <p:nvPr/>
          </p:nvSpPr>
          <p:spPr bwMode="auto">
            <a:xfrm>
              <a:off x="3764" y="2847"/>
              <a:ext cx="11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1.5</a:t>
              </a:r>
              <a:endParaRPr lang="fr-FR"/>
            </a:p>
          </p:txBody>
        </p:sp>
        <p:sp>
          <p:nvSpPr>
            <p:cNvPr id="94251" name="Rectangle 84"/>
            <p:cNvSpPr>
              <a:spLocks noChangeArrowheads="1"/>
            </p:cNvSpPr>
            <p:nvPr/>
          </p:nvSpPr>
          <p:spPr bwMode="auto">
            <a:xfrm>
              <a:off x="2804" y="2993"/>
              <a:ext cx="403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 b="1">
                  <a:solidFill>
                    <a:srgbClr val="000000"/>
                  </a:solidFill>
                </a:rPr>
                <a:t>Xylose (%)</a:t>
              </a:r>
              <a:endParaRPr lang="fr-FR"/>
            </a:p>
          </p:txBody>
        </p:sp>
        <p:sp>
          <p:nvSpPr>
            <p:cNvPr id="94252" name="Rectangle 85"/>
            <p:cNvSpPr>
              <a:spLocks noChangeArrowheads="1"/>
            </p:cNvSpPr>
            <p:nvPr/>
          </p:nvSpPr>
          <p:spPr bwMode="auto">
            <a:xfrm rot="-5400000">
              <a:off x="1478" y="2255"/>
              <a:ext cx="61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 b="1">
                  <a:solidFill>
                    <a:srgbClr val="000000"/>
                  </a:solidFill>
                </a:rPr>
                <a:t>Induction factor </a:t>
              </a:r>
              <a:endParaRPr lang="fr-FR"/>
            </a:p>
          </p:txBody>
        </p:sp>
        <p:sp>
          <p:nvSpPr>
            <p:cNvPr id="94253" name="Rectangle 87"/>
            <p:cNvSpPr>
              <a:spLocks noChangeAspect="1" noChangeArrowheads="1"/>
            </p:cNvSpPr>
            <p:nvPr/>
          </p:nvSpPr>
          <p:spPr bwMode="auto">
            <a:xfrm>
              <a:off x="2497" y="3237"/>
              <a:ext cx="66" cy="66"/>
            </a:xfrm>
            <a:prstGeom prst="rect">
              <a:avLst/>
            </a:prstGeom>
            <a:solidFill>
              <a:srgbClr val="000000"/>
            </a:solidFill>
            <a:ln w="1117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254" name="Rectangle 88"/>
            <p:cNvSpPr>
              <a:spLocks noChangeArrowheads="1"/>
            </p:cNvSpPr>
            <p:nvPr/>
          </p:nvSpPr>
          <p:spPr bwMode="auto">
            <a:xfrm>
              <a:off x="2671" y="3218"/>
              <a:ext cx="124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TY </a:t>
              </a:r>
              <a:endParaRPr lang="fr-FR"/>
            </a:p>
          </p:txBody>
        </p:sp>
        <p:sp>
          <p:nvSpPr>
            <p:cNvPr id="94255" name="Rectangle 89"/>
            <p:cNvSpPr>
              <a:spLocks noChangeAspect="1" noChangeArrowheads="1"/>
            </p:cNvSpPr>
            <p:nvPr/>
          </p:nvSpPr>
          <p:spPr bwMode="auto">
            <a:xfrm>
              <a:off x="3228" y="3228"/>
              <a:ext cx="66" cy="66"/>
            </a:xfrm>
            <a:prstGeom prst="rect">
              <a:avLst/>
            </a:prstGeom>
            <a:solidFill>
              <a:srgbClr val="9999FF"/>
            </a:solidFill>
            <a:ln w="1117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256" name="Rectangle 90"/>
            <p:cNvSpPr>
              <a:spLocks noChangeArrowheads="1"/>
            </p:cNvSpPr>
            <p:nvPr/>
          </p:nvSpPr>
          <p:spPr bwMode="auto">
            <a:xfrm>
              <a:off x="3388" y="3212"/>
              <a:ext cx="134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MM</a:t>
              </a:r>
              <a:endParaRPr lang="fr-FR"/>
            </a:p>
          </p:txBody>
        </p:sp>
        <p:sp>
          <p:nvSpPr>
            <p:cNvPr id="94257" name="Rectangle 91"/>
            <p:cNvSpPr>
              <a:spLocks noChangeArrowheads="1"/>
            </p:cNvSpPr>
            <p:nvPr/>
          </p:nvSpPr>
          <p:spPr bwMode="auto">
            <a:xfrm>
              <a:off x="1643" y="1611"/>
              <a:ext cx="2412" cy="1768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4258" name="Line 92"/>
            <p:cNvSpPr>
              <a:spLocks noChangeShapeType="1"/>
            </p:cNvSpPr>
            <p:nvPr/>
          </p:nvSpPr>
          <p:spPr bwMode="auto">
            <a:xfrm>
              <a:off x="2019" y="2283"/>
              <a:ext cx="2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4259" name="Line 93"/>
            <p:cNvSpPr>
              <a:spLocks noChangeShapeType="1"/>
            </p:cNvSpPr>
            <p:nvPr/>
          </p:nvSpPr>
          <p:spPr bwMode="auto">
            <a:xfrm>
              <a:off x="2019" y="1947"/>
              <a:ext cx="20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601202252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How to increase production yield ?</a:t>
            </a:r>
            <a:endParaRPr lang="en-GB" sz="2800" b="1" i="1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grpSp>
        <p:nvGrpSpPr>
          <p:cNvPr id="95234" name="Group 95"/>
          <p:cNvGrpSpPr>
            <a:grpSpLocks/>
          </p:cNvGrpSpPr>
          <p:nvPr/>
        </p:nvGrpSpPr>
        <p:grpSpPr bwMode="auto">
          <a:xfrm>
            <a:off x="2608263" y="3070225"/>
            <a:ext cx="3829050" cy="2806700"/>
            <a:chOff x="1643" y="1611"/>
            <a:chExt cx="2412" cy="1768"/>
          </a:xfrm>
        </p:grpSpPr>
        <p:sp>
          <p:nvSpPr>
            <p:cNvPr id="95237" name="Rectangle 9"/>
            <p:cNvSpPr>
              <a:spLocks noChangeArrowheads="1"/>
            </p:cNvSpPr>
            <p:nvPr/>
          </p:nvSpPr>
          <p:spPr bwMode="auto">
            <a:xfrm>
              <a:off x="1643" y="1611"/>
              <a:ext cx="2412" cy="1768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238" name="Rectangle 10"/>
            <p:cNvSpPr>
              <a:spLocks noChangeArrowheads="1"/>
            </p:cNvSpPr>
            <p:nvPr/>
          </p:nvSpPr>
          <p:spPr bwMode="auto">
            <a:xfrm>
              <a:off x="2016" y="1783"/>
              <a:ext cx="1963" cy="1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5239" name="Rectangle 11"/>
            <p:cNvSpPr>
              <a:spLocks noChangeArrowheads="1"/>
            </p:cNvSpPr>
            <p:nvPr/>
          </p:nvSpPr>
          <p:spPr bwMode="auto">
            <a:xfrm>
              <a:off x="2016" y="1783"/>
              <a:ext cx="1963" cy="1002"/>
            </a:xfrm>
            <a:prstGeom prst="rect">
              <a:avLst/>
            </a:prstGeom>
            <a:noFill/>
            <a:ln w="1111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5240" name="Rectangle 12"/>
            <p:cNvSpPr>
              <a:spLocks noChangeArrowheads="1"/>
            </p:cNvSpPr>
            <p:nvPr/>
          </p:nvSpPr>
          <p:spPr bwMode="auto">
            <a:xfrm>
              <a:off x="2085" y="2751"/>
              <a:ext cx="97" cy="34"/>
            </a:xfrm>
            <a:prstGeom prst="rect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241" name="Rectangle 13"/>
            <p:cNvSpPr>
              <a:spLocks noChangeArrowheads="1"/>
            </p:cNvSpPr>
            <p:nvPr/>
          </p:nvSpPr>
          <p:spPr bwMode="auto">
            <a:xfrm>
              <a:off x="2410" y="2654"/>
              <a:ext cx="96" cy="131"/>
            </a:xfrm>
            <a:prstGeom prst="rect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242" name="Rectangle 14"/>
            <p:cNvSpPr>
              <a:spLocks noChangeArrowheads="1"/>
            </p:cNvSpPr>
            <p:nvPr/>
          </p:nvSpPr>
          <p:spPr bwMode="auto">
            <a:xfrm>
              <a:off x="2741" y="2682"/>
              <a:ext cx="97" cy="103"/>
            </a:xfrm>
            <a:prstGeom prst="rect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243" name="Rectangle 15"/>
            <p:cNvSpPr>
              <a:spLocks noChangeArrowheads="1"/>
            </p:cNvSpPr>
            <p:nvPr/>
          </p:nvSpPr>
          <p:spPr bwMode="auto">
            <a:xfrm>
              <a:off x="3066" y="2675"/>
              <a:ext cx="97" cy="110"/>
            </a:xfrm>
            <a:prstGeom prst="rect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244" name="Rectangle 16"/>
            <p:cNvSpPr>
              <a:spLocks noChangeArrowheads="1"/>
            </p:cNvSpPr>
            <p:nvPr/>
          </p:nvSpPr>
          <p:spPr bwMode="auto">
            <a:xfrm>
              <a:off x="3391" y="2267"/>
              <a:ext cx="97" cy="518"/>
            </a:xfrm>
            <a:prstGeom prst="rect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245" name="Rectangle 17"/>
            <p:cNvSpPr>
              <a:spLocks noChangeArrowheads="1"/>
            </p:cNvSpPr>
            <p:nvPr/>
          </p:nvSpPr>
          <p:spPr bwMode="auto">
            <a:xfrm>
              <a:off x="3723" y="2308"/>
              <a:ext cx="97" cy="477"/>
            </a:xfrm>
            <a:prstGeom prst="rect">
              <a:avLst/>
            </a:prstGeom>
            <a:solidFill>
              <a:srgbClr val="000000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246" name="Rectangle 18"/>
            <p:cNvSpPr>
              <a:spLocks noChangeArrowheads="1"/>
            </p:cNvSpPr>
            <p:nvPr/>
          </p:nvSpPr>
          <p:spPr bwMode="auto">
            <a:xfrm>
              <a:off x="2182" y="2751"/>
              <a:ext cx="89" cy="34"/>
            </a:xfrm>
            <a:prstGeom prst="rect">
              <a:avLst/>
            </a:prstGeom>
            <a:solidFill>
              <a:srgbClr val="9999FF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247" name="Rectangle 19"/>
            <p:cNvSpPr>
              <a:spLocks noChangeArrowheads="1"/>
            </p:cNvSpPr>
            <p:nvPr/>
          </p:nvSpPr>
          <p:spPr bwMode="auto">
            <a:xfrm>
              <a:off x="2506" y="2716"/>
              <a:ext cx="97" cy="69"/>
            </a:xfrm>
            <a:prstGeom prst="rect">
              <a:avLst/>
            </a:prstGeom>
            <a:solidFill>
              <a:srgbClr val="9999FF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248" name="Rectangle 20"/>
            <p:cNvSpPr>
              <a:spLocks noChangeArrowheads="1"/>
            </p:cNvSpPr>
            <p:nvPr/>
          </p:nvSpPr>
          <p:spPr bwMode="auto">
            <a:xfrm>
              <a:off x="2838" y="2633"/>
              <a:ext cx="90" cy="152"/>
            </a:xfrm>
            <a:prstGeom prst="rect">
              <a:avLst/>
            </a:prstGeom>
            <a:solidFill>
              <a:srgbClr val="9999FF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249" name="Rectangle 21"/>
            <p:cNvSpPr>
              <a:spLocks noChangeArrowheads="1"/>
            </p:cNvSpPr>
            <p:nvPr/>
          </p:nvSpPr>
          <p:spPr bwMode="auto">
            <a:xfrm>
              <a:off x="3163" y="2150"/>
              <a:ext cx="90" cy="635"/>
            </a:xfrm>
            <a:prstGeom prst="rect">
              <a:avLst/>
            </a:prstGeom>
            <a:solidFill>
              <a:srgbClr val="9999FF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250" name="Rectangle 22"/>
            <p:cNvSpPr>
              <a:spLocks noChangeArrowheads="1"/>
            </p:cNvSpPr>
            <p:nvPr/>
          </p:nvSpPr>
          <p:spPr bwMode="auto">
            <a:xfrm>
              <a:off x="3488" y="1894"/>
              <a:ext cx="97" cy="891"/>
            </a:xfrm>
            <a:prstGeom prst="rect">
              <a:avLst/>
            </a:prstGeom>
            <a:solidFill>
              <a:srgbClr val="9999FF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251" name="Rectangle 23"/>
            <p:cNvSpPr>
              <a:spLocks noChangeArrowheads="1"/>
            </p:cNvSpPr>
            <p:nvPr/>
          </p:nvSpPr>
          <p:spPr bwMode="auto">
            <a:xfrm>
              <a:off x="3820" y="1956"/>
              <a:ext cx="89" cy="829"/>
            </a:xfrm>
            <a:prstGeom prst="rect">
              <a:avLst/>
            </a:prstGeom>
            <a:solidFill>
              <a:srgbClr val="9999FF"/>
            </a:solidFill>
            <a:ln w="111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252" name="Line 25"/>
            <p:cNvSpPr>
              <a:spLocks noChangeShapeType="1"/>
            </p:cNvSpPr>
            <p:nvPr/>
          </p:nvSpPr>
          <p:spPr bwMode="auto">
            <a:xfrm>
              <a:off x="2016" y="2785"/>
              <a:ext cx="1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5253" name="Line 30"/>
            <p:cNvSpPr>
              <a:spLocks noChangeShapeType="1"/>
            </p:cNvSpPr>
            <p:nvPr/>
          </p:nvSpPr>
          <p:spPr bwMode="auto">
            <a:xfrm>
              <a:off x="2016" y="2619"/>
              <a:ext cx="1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5254" name="Line 35"/>
            <p:cNvSpPr>
              <a:spLocks noChangeShapeType="1"/>
            </p:cNvSpPr>
            <p:nvPr/>
          </p:nvSpPr>
          <p:spPr bwMode="auto">
            <a:xfrm>
              <a:off x="2016" y="2454"/>
              <a:ext cx="1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5255" name="Line 45"/>
            <p:cNvSpPr>
              <a:spLocks noChangeShapeType="1"/>
            </p:cNvSpPr>
            <p:nvPr/>
          </p:nvSpPr>
          <p:spPr bwMode="auto">
            <a:xfrm>
              <a:off x="2016" y="2115"/>
              <a:ext cx="1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5256" name="Line 55"/>
            <p:cNvSpPr>
              <a:spLocks noChangeShapeType="1"/>
            </p:cNvSpPr>
            <p:nvPr/>
          </p:nvSpPr>
          <p:spPr bwMode="auto">
            <a:xfrm>
              <a:off x="2016" y="1783"/>
              <a:ext cx="14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5257" name="Line 56"/>
            <p:cNvSpPr>
              <a:spLocks noChangeShapeType="1"/>
            </p:cNvSpPr>
            <p:nvPr/>
          </p:nvSpPr>
          <p:spPr bwMode="auto">
            <a:xfrm>
              <a:off x="2016" y="2785"/>
              <a:ext cx="2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5258" name="Line 57"/>
            <p:cNvSpPr>
              <a:spLocks noChangeShapeType="1"/>
            </p:cNvSpPr>
            <p:nvPr/>
          </p:nvSpPr>
          <p:spPr bwMode="auto">
            <a:xfrm>
              <a:off x="2016" y="2619"/>
              <a:ext cx="2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5259" name="Line 58"/>
            <p:cNvSpPr>
              <a:spLocks noChangeShapeType="1"/>
            </p:cNvSpPr>
            <p:nvPr/>
          </p:nvSpPr>
          <p:spPr bwMode="auto">
            <a:xfrm>
              <a:off x="2016" y="2454"/>
              <a:ext cx="2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5260" name="Line 60"/>
            <p:cNvSpPr>
              <a:spLocks noChangeShapeType="1"/>
            </p:cNvSpPr>
            <p:nvPr/>
          </p:nvSpPr>
          <p:spPr bwMode="auto">
            <a:xfrm>
              <a:off x="2016" y="2115"/>
              <a:ext cx="2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5261" name="Line 62"/>
            <p:cNvSpPr>
              <a:spLocks noChangeShapeType="1"/>
            </p:cNvSpPr>
            <p:nvPr/>
          </p:nvSpPr>
          <p:spPr bwMode="auto">
            <a:xfrm>
              <a:off x="2016" y="1783"/>
              <a:ext cx="2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5262" name="Line 63"/>
            <p:cNvSpPr>
              <a:spLocks noChangeShapeType="1"/>
            </p:cNvSpPr>
            <p:nvPr/>
          </p:nvSpPr>
          <p:spPr bwMode="auto">
            <a:xfrm>
              <a:off x="2016" y="2785"/>
              <a:ext cx="1963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5263" name="Rectangle 71"/>
            <p:cNvSpPr>
              <a:spLocks noChangeArrowheads="1"/>
            </p:cNvSpPr>
            <p:nvPr/>
          </p:nvSpPr>
          <p:spPr bwMode="auto">
            <a:xfrm>
              <a:off x="1919" y="2737"/>
              <a:ext cx="44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0</a:t>
              </a:r>
              <a:endParaRPr lang="fr-FR"/>
            </a:p>
          </p:txBody>
        </p:sp>
        <p:sp>
          <p:nvSpPr>
            <p:cNvPr id="95264" name="Rectangle 72"/>
            <p:cNvSpPr>
              <a:spLocks noChangeArrowheads="1"/>
            </p:cNvSpPr>
            <p:nvPr/>
          </p:nvSpPr>
          <p:spPr bwMode="auto">
            <a:xfrm>
              <a:off x="1919" y="2571"/>
              <a:ext cx="44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5</a:t>
              </a:r>
              <a:endParaRPr lang="fr-FR"/>
            </a:p>
          </p:txBody>
        </p:sp>
        <p:sp>
          <p:nvSpPr>
            <p:cNvPr id="95265" name="Rectangle 73"/>
            <p:cNvSpPr>
              <a:spLocks noChangeArrowheads="1"/>
            </p:cNvSpPr>
            <p:nvPr/>
          </p:nvSpPr>
          <p:spPr bwMode="auto">
            <a:xfrm>
              <a:off x="1878" y="2405"/>
              <a:ext cx="8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10</a:t>
              </a:r>
              <a:endParaRPr lang="fr-FR"/>
            </a:p>
          </p:txBody>
        </p:sp>
        <p:sp>
          <p:nvSpPr>
            <p:cNvPr id="95266" name="Rectangle 74"/>
            <p:cNvSpPr>
              <a:spLocks noChangeArrowheads="1"/>
            </p:cNvSpPr>
            <p:nvPr/>
          </p:nvSpPr>
          <p:spPr bwMode="auto">
            <a:xfrm>
              <a:off x="1878" y="2239"/>
              <a:ext cx="8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15</a:t>
              </a:r>
              <a:endParaRPr lang="fr-FR"/>
            </a:p>
          </p:txBody>
        </p:sp>
        <p:sp>
          <p:nvSpPr>
            <p:cNvPr id="95267" name="Rectangle 75"/>
            <p:cNvSpPr>
              <a:spLocks noChangeArrowheads="1"/>
            </p:cNvSpPr>
            <p:nvPr/>
          </p:nvSpPr>
          <p:spPr bwMode="auto">
            <a:xfrm>
              <a:off x="1878" y="2067"/>
              <a:ext cx="8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20</a:t>
              </a:r>
              <a:endParaRPr lang="fr-FR"/>
            </a:p>
          </p:txBody>
        </p:sp>
        <p:sp>
          <p:nvSpPr>
            <p:cNvPr id="95268" name="Rectangle 76"/>
            <p:cNvSpPr>
              <a:spLocks noChangeArrowheads="1"/>
            </p:cNvSpPr>
            <p:nvPr/>
          </p:nvSpPr>
          <p:spPr bwMode="auto">
            <a:xfrm>
              <a:off x="1878" y="1901"/>
              <a:ext cx="8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25</a:t>
              </a:r>
              <a:endParaRPr lang="fr-FR"/>
            </a:p>
          </p:txBody>
        </p:sp>
        <p:sp>
          <p:nvSpPr>
            <p:cNvPr id="95269" name="Rectangle 77"/>
            <p:cNvSpPr>
              <a:spLocks noChangeArrowheads="1"/>
            </p:cNvSpPr>
            <p:nvPr/>
          </p:nvSpPr>
          <p:spPr bwMode="auto">
            <a:xfrm>
              <a:off x="1878" y="1735"/>
              <a:ext cx="88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30</a:t>
              </a:r>
              <a:endParaRPr lang="fr-FR"/>
            </a:p>
          </p:txBody>
        </p:sp>
        <p:sp>
          <p:nvSpPr>
            <p:cNvPr id="95270" name="Rectangle 78"/>
            <p:cNvSpPr>
              <a:spLocks noChangeArrowheads="1"/>
            </p:cNvSpPr>
            <p:nvPr/>
          </p:nvSpPr>
          <p:spPr bwMode="auto">
            <a:xfrm>
              <a:off x="2161" y="2847"/>
              <a:ext cx="44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0</a:t>
              </a:r>
              <a:endParaRPr lang="fr-FR"/>
            </a:p>
          </p:txBody>
        </p:sp>
        <p:sp>
          <p:nvSpPr>
            <p:cNvPr id="95271" name="Rectangle 79"/>
            <p:cNvSpPr>
              <a:spLocks noChangeArrowheads="1"/>
            </p:cNvSpPr>
            <p:nvPr/>
          </p:nvSpPr>
          <p:spPr bwMode="auto">
            <a:xfrm>
              <a:off x="2458" y="2847"/>
              <a:ext cx="11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0,3</a:t>
              </a:r>
              <a:endParaRPr lang="fr-FR"/>
            </a:p>
          </p:txBody>
        </p:sp>
        <p:sp>
          <p:nvSpPr>
            <p:cNvPr id="95272" name="Rectangle 80"/>
            <p:cNvSpPr>
              <a:spLocks noChangeArrowheads="1"/>
            </p:cNvSpPr>
            <p:nvPr/>
          </p:nvSpPr>
          <p:spPr bwMode="auto">
            <a:xfrm>
              <a:off x="2783" y="2847"/>
              <a:ext cx="11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0,5</a:t>
              </a:r>
              <a:endParaRPr lang="fr-FR"/>
            </a:p>
          </p:txBody>
        </p:sp>
        <p:sp>
          <p:nvSpPr>
            <p:cNvPr id="95273" name="Rectangle 81"/>
            <p:cNvSpPr>
              <a:spLocks noChangeArrowheads="1"/>
            </p:cNvSpPr>
            <p:nvPr/>
          </p:nvSpPr>
          <p:spPr bwMode="auto">
            <a:xfrm>
              <a:off x="3115" y="2847"/>
              <a:ext cx="11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0,7</a:t>
              </a:r>
              <a:endParaRPr lang="fr-FR"/>
            </a:p>
          </p:txBody>
        </p:sp>
        <p:sp>
          <p:nvSpPr>
            <p:cNvPr id="95274" name="Rectangle 82"/>
            <p:cNvSpPr>
              <a:spLocks noChangeArrowheads="1"/>
            </p:cNvSpPr>
            <p:nvPr/>
          </p:nvSpPr>
          <p:spPr bwMode="auto">
            <a:xfrm>
              <a:off x="3467" y="2847"/>
              <a:ext cx="44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1</a:t>
              </a:r>
              <a:endParaRPr lang="fr-FR"/>
            </a:p>
          </p:txBody>
        </p:sp>
        <p:sp>
          <p:nvSpPr>
            <p:cNvPr id="95275" name="Rectangle 83"/>
            <p:cNvSpPr>
              <a:spLocks noChangeArrowheads="1"/>
            </p:cNvSpPr>
            <p:nvPr/>
          </p:nvSpPr>
          <p:spPr bwMode="auto">
            <a:xfrm>
              <a:off x="3764" y="2847"/>
              <a:ext cx="11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1.5</a:t>
              </a:r>
              <a:endParaRPr lang="fr-FR"/>
            </a:p>
          </p:txBody>
        </p:sp>
        <p:sp>
          <p:nvSpPr>
            <p:cNvPr id="95276" name="Rectangle 84"/>
            <p:cNvSpPr>
              <a:spLocks noChangeArrowheads="1"/>
            </p:cNvSpPr>
            <p:nvPr/>
          </p:nvSpPr>
          <p:spPr bwMode="auto">
            <a:xfrm>
              <a:off x="2804" y="2993"/>
              <a:ext cx="403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 b="1">
                  <a:solidFill>
                    <a:srgbClr val="000000"/>
                  </a:solidFill>
                </a:rPr>
                <a:t>Xylose (%)</a:t>
              </a:r>
              <a:endParaRPr lang="fr-FR"/>
            </a:p>
          </p:txBody>
        </p:sp>
        <p:sp>
          <p:nvSpPr>
            <p:cNvPr id="95277" name="Rectangle 85"/>
            <p:cNvSpPr>
              <a:spLocks noChangeArrowheads="1"/>
            </p:cNvSpPr>
            <p:nvPr/>
          </p:nvSpPr>
          <p:spPr bwMode="auto">
            <a:xfrm rot="-5400000">
              <a:off x="1478" y="2255"/>
              <a:ext cx="61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 b="1">
                  <a:solidFill>
                    <a:srgbClr val="000000"/>
                  </a:solidFill>
                </a:rPr>
                <a:t>Induction factor </a:t>
              </a:r>
              <a:endParaRPr lang="fr-FR"/>
            </a:p>
          </p:txBody>
        </p:sp>
        <p:sp>
          <p:nvSpPr>
            <p:cNvPr id="95278" name="Rectangle 87"/>
            <p:cNvSpPr>
              <a:spLocks noChangeAspect="1" noChangeArrowheads="1"/>
            </p:cNvSpPr>
            <p:nvPr/>
          </p:nvSpPr>
          <p:spPr bwMode="auto">
            <a:xfrm>
              <a:off x="2497" y="3237"/>
              <a:ext cx="66" cy="66"/>
            </a:xfrm>
            <a:prstGeom prst="rect">
              <a:avLst/>
            </a:prstGeom>
            <a:solidFill>
              <a:srgbClr val="000000"/>
            </a:solidFill>
            <a:ln w="1117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279" name="Rectangle 88"/>
            <p:cNvSpPr>
              <a:spLocks noChangeArrowheads="1"/>
            </p:cNvSpPr>
            <p:nvPr/>
          </p:nvSpPr>
          <p:spPr bwMode="auto">
            <a:xfrm>
              <a:off x="2671" y="3218"/>
              <a:ext cx="124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TY </a:t>
              </a:r>
              <a:endParaRPr lang="fr-FR"/>
            </a:p>
          </p:txBody>
        </p:sp>
        <p:sp>
          <p:nvSpPr>
            <p:cNvPr id="95280" name="Rectangle 89"/>
            <p:cNvSpPr>
              <a:spLocks noChangeAspect="1" noChangeArrowheads="1"/>
            </p:cNvSpPr>
            <p:nvPr/>
          </p:nvSpPr>
          <p:spPr bwMode="auto">
            <a:xfrm>
              <a:off x="3228" y="3228"/>
              <a:ext cx="66" cy="66"/>
            </a:xfrm>
            <a:prstGeom prst="rect">
              <a:avLst/>
            </a:prstGeom>
            <a:solidFill>
              <a:srgbClr val="9999FF"/>
            </a:solidFill>
            <a:ln w="1117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281" name="Rectangle 90"/>
            <p:cNvSpPr>
              <a:spLocks noChangeArrowheads="1"/>
            </p:cNvSpPr>
            <p:nvPr/>
          </p:nvSpPr>
          <p:spPr bwMode="auto">
            <a:xfrm>
              <a:off x="3388" y="3212"/>
              <a:ext cx="134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MM</a:t>
              </a:r>
              <a:endParaRPr lang="fr-FR"/>
            </a:p>
          </p:txBody>
        </p:sp>
        <p:sp>
          <p:nvSpPr>
            <p:cNvPr id="95282" name="Rectangle 91"/>
            <p:cNvSpPr>
              <a:spLocks noChangeArrowheads="1"/>
            </p:cNvSpPr>
            <p:nvPr/>
          </p:nvSpPr>
          <p:spPr bwMode="auto">
            <a:xfrm>
              <a:off x="1643" y="1611"/>
              <a:ext cx="2412" cy="1768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5283" name="Line 92"/>
            <p:cNvSpPr>
              <a:spLocks noChangeShapeType="1"/>
            </p:cNvSpPr>
            <p:nvPr/>
          </p:nvSpPr>
          <p:spPr bwMode="auto">
            <a:xfrm>
              <a:off x="2019" y="2283"/>
              <a:ext cx="2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5284" name="Line 93"/>
            <p:cNvSpPr>
              <a:spLocks noChangeShapeType="1"/>
            </p:cNvSpPr>
            <p:nvPr/>
          </p:nvSpPr>
          <p:spPr bwMode="auto">
            <a:xfrm>
              <a:off x="2019" y="1947"/>
              <a:ext cx="20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5235" name="Rectangle 7"/>
          <p:cNvSpPr>
            <a:spLocks noChangeArrowheads="1"/>
          </p:cNvSpPr>
          <p:nvPr/>
        </p:nvSpPr>
        <p:spPr bwMode="auto">
          <a:xfrm>
            <a:off x="2987675" y="3716338"/>
            <a:ext cx="3240088" cy="115252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None/>
            </a:pPr>
            <a:endParaRPr lang="fr-BE" b="1">
              <a:solidFill>
                <a:srgbClr val="000000"/>
              </a:solidFill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None/>
            </a:pPr>
            <a:r>
              <a:rPr lang="fr-BE" b="1">
                <a:solidFill>
                  <a:srgbClr val="000000"/>
                </a:solidFill>
              </a:rPr>
              <a:t>  optimal concentration : 1% </a:t>
            </a:r>
            <a:endParaRPr lang="fr-FR" sz="2000">
              <a:solidFill>
                <a:srgbClr val="000000"/>
              </a:solidFill>
            </a:endParaRPr>
          </a:p>
        </p:txBody>
      </p:sp>
      <p:sp>
        <p:nvSpPr>
          <p:cNvPr id="95236" name="ZoneTexte 98"/>
          <p:cNvSpPr txBox="1">
            <a:spLocks noChangeArrowheads="1"/>
          </p:cNvSpPr>
          <p:nvPr/>
        </p:nvSpPr>
        <p:spPr bwMode="auto">
          <a:xfrm>
            <a:off x="395288" y="1628775"/>
            <a:ext cx="8497887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nl-BE" sz="1800"/>
              <a:t>By promotor exchange : pXylA promotor from xylose isomerase gene to drive Myc operon expression.</a:t>
            </a:r>
          </a:p>
          <a:p>
            <a:pPr eaLnBrk="1" hangingPunct="1"/>
            <a:endParaRPr lang="nl-BE" sz="1800"/>
          </a:p>
          <a:p>
            <a:pPr algn="just" eaLnBrk="1" hangingPunct="1"/>
            <a:r>
              <a:rPr lang="nl-BE" sz="1800"/>
              <a:t>Characterisation of pXylA regulation in producing strain using a pXylA-LacZ reporter gene. </a:t>
            </a:r>
            <a:endParaRPr lang="en-GB" sz="1800" i="1"/>
          </a:p>
        </p:txBody>
      </p:sp>
    </p:spTree>
    <p:extLst>
      <p:ext uri="{BB962C8B-B14F-4D97-AF65-F5344CB8AC3E}">
        <p14:creationId xmlns:p14="http://schemas.microsoft.com/office/powerpoint/2010/main" val="3012648453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How to increase production yield ?</a:t>
            </a:r>
            <a:endParaRPr lang="en-GB" sz="2800" b="1" i="1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96258" name="ZoneTexte 3"/>
          <p:cNvSpPr txBox="1">
            <a:spLocks noChangeArrowheads="1"/>
          </p:cNvSpPr>
          <p:nvPr/>
        </p:nvSpPr>
        <p:spPr bwMode="auto">
          <a:xfrm>
            <a:off x="395288" y="1341438"/>
            <a:ext cx="84978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nl-BE" sz="1800"/>
          </a:p>
          <a:p>
            <a:pPr eaLnBrk="1" hangingPunct="1"/>
            <a:r>
              <a:rPr lang="nl-BE" sz="1800"/>
              <a:t>Need a carbon source to ensure cell growth before the xylose inducing phase </a:t>
            </a:r>
            <a:endParaRPr lang="en-GB" sz="1800" i="1"/>
          </a:p>
        </p:txBody>
      </p:sp>
      <p:sp>
        <p:nvSpPr>
          <p:cNvPr id="102" name="Rectangle 5"/>
          <p:cNvSpPr>
            <a:spLocks noChangeArrowheads="1"/>
          </p:cNvSpPr>
          <p:nvPr/>
        </p:nvSpPr>
        <p:spPr bwMode="auto">
          <a:xfrm>
            <a:off x="590550" y="5335588"/>
            <a:ext cx="85471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r>
              <a:rPr lang="fr-BE" dirty="0">
                <a:solidFill>
                  <a:srgbClr val="000000"/>
                </a:solidFill>
                <a:latin typeface="Arial"/>
                <a:cs typeface="Arial"/>
              </a:rPr>
              <a:t>- </a:t>
            </a: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R</a:t>
            </a:r>
            <a:r>
              <a:rPr lang="fr-BE" dirty="0">
                <a:solidFill>
                  <a:srgbClr val="000000"/>
                </a:solidFill>
                <a:latin typeface="Arial"/>
                <a:cs typeface="Arial"/>
              </a:rPr>
              <a:t>epressive effect of glucose.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r>
              <a:rPr lang="fr-BE" dirty="0">
                <a:solidFill>
                  <a:srgbClr val="000000"/>
                </a:solidFill>
                <a:latin typeface="Arial"/>
                <a:cs typeface="Arial"/>
              </a:rPr>
              <a:t>- No significant influence of sucrose and glycerol on pXylA induction.</a:t>
            </a:r>
          </a:p>
        </p:txBody>
      </p:sp>
      <p:grpSp>
        <p:nvGrpSpPr>
          <p:cNvPr id="96260" name="Grouper 1"/>
          <p:cNvGrpSpPr>
            <a:grpSpLocks/>
          </p:cNvGrpSpPr>
          <p:nvPr/>
        </p:nvGrpSpPr>
        <p:grpSpPr bwMode="auto">
          <a:xfrm>
            <a:off x="2268538" y="2133600"/>
            <a:ext cx="4184650" cy="3068638"/>
            <a:chOff x="2268538" y="2133600"/>
            <a:chExt cx="4184650" cy="3068638"/>
          </a:xfrm>
        </p:grpSpPr>
        <p:sp>
          <p:nvSpPr>
            <p:cNvPr id="96261" name="Rectangle 56"/>
            <p:cNvSpPr>
              <a:spLocks noChangeArrowheads="1"/>
            </p:cNvSpPr>
            <p:nvPr/>
          </p:nvSpPr>
          <p:spPr bwMode="auto">
            <a:xfrm>
              <a:off x="2268538" y="2133600"/>
              <a:ext cx="4184650" cy="3068638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96262" name="Rectangle 57"/>
            <p:cNvSpPr>
              <a:spLocks noChangeArrowheads="1"/>
            </p:cNvSpPr>
            <p:nvPr/>
          </p:nvSpPr>
          <p:spPr bwMode="auto">
            <a:xfrm>
              <a:off x="2901950" y="2366963"/>
              <a:ext cx="3376613" cy="1843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96263" name="Rectangle 58"/>
            <p:cNvSpPr>
              <a:spLocks noChangeArrowheads="1"/>
            </p:cNvSpPr>
            <p:nvPr/>
          </p:nvSpPr>
          <p:spPr bwMode="auto">
            <a:xfrm>
              <a:off x="2901950" y="2366963"/>
              <a:ext cx="3376613" cy="1843087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96264" name="Line 59"/>
            <p:cNvSpPr>
              <a:spLocks noChangeShapeType="1"/>
            </p:cNvSpPr>
            <p:nvPr/>
          </p:nvSpPr>
          <p:spPr bwMode="auto">
            <a:xfrm>
              <a:off x="2901950" y="2366963"/>
              <a:ext cx="1588" cy="18430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6265" name="Line 60"/>
            <p:cNvSpPr>
              <a:spLocks noChangeShapeType="1"/>
            </p:cNvSpPr>
            <p:nvPr/>
          </p:nvSpPr>
          <p:spPr bwMode="auto">
            <a:xfrm>
              <a:off x="2851150" y="4210050"/>
              <a:ext cx="50800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6266" name="Line 61"/>
            <p:cNvSpPr>
              <a:spLocks noChangeShapeType="1"/>
            </p:cNvSpPr>
            <p:nvPr/>
          </p:nvSpPr>
          <p:spPr bwMode="auto">
            <a:xfrm>
              <a:off x="2851150" y="3841750"/>
              <a:ext cx="50800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6267" name="Line 62"/>
            <p:cNvSpPr>
              <a:spLocks noChangeShapeType="1"/>
            </p:cNvSpPr>
            <p:nvPr/>
          </p:nvSpPr>
          <p:spPr bwMode="auto">
            <a:xfrm>
              <a:off x="2851150" y="3473450"/>
              <a:ext cx="50800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6268" name="Line 63"/>
            <p:cNvSpPr>
              <a:spLocks noChangeShapeType="1"/>
            </p:cNvSpPr>
            <p:nvPr/>
          </p:nvSpPr>
          <p:spPr bwMode="auto">
            <a:xfrm>
              <a:off x="2851150" y="3103563"/>
              <a:ext cx="50800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6269" name="Line 64"/>
            <p:cNvSpPr>
              <a:spLocks noChangeShapeType="1"/>
            </p:cNvSpPr>
            <p:nvPr/>
          </p:nvSpPr>
          <p:spPr bwMode="auto">
            <a:xfrm>
              <a:off x="2851150" y="2735263"/>
              <a:ext cx="50800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6270" name="Line 65"/>
            <p:cNvSpPr>
              <a:spLocks noChangeShapeType="1"/>
            </p:cNvSpPr>
            <p:nvPr/>
          </p:nvSpPr>
          <p:spPr bwMode="auto">
            <a:xfrm>
              <a:off x="2851150" y="2366963"/>
              <a:ext cx="50800" cy="158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6271" name="Line 66"/>
            <p:cNvSpPr>
              <a:spLocks noChangeShapeType="1"/>
            </p:cNvSpPr>
            <p:nvPr/>
          </p:nvSpPr>
          <p:spPr bwMode="auto">
            <a:xfrm>
              <a:off x="2901950" y="4210050"/>
              <a:ext cx="3376613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6272" name="Line 67"/>
            <p:cNvSpPr>
              <a:spLocks noChangeShapeType="1"/>
            </p:cNvSpPr>
            <p:nvPr/>
          </p:nvSpPr>
          <p:spPr bwMode="auto">
            <a:xfrm flipV="1">
              <a:off x="2901950" y="4210050"/>
              <a:ext cx="1588" cy="428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6273" name="Line 68"/>
            <p:cNvSpPr>
              <a:spLocks noChangeShapeType="1"/>
            </p:cNvSpPr>
            <p:nvPr/>
          </p:nvSpPr>
          <p:spPr bwMode="auto">
            <a:xfrm flipV="1">
              <a:off x="3571875" y="4210050"/>
              <a:ext cx="1588" cy="428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6274" name="Line 69"/>
            <p:cNvSpPr>
              <a:spLocks noChangeShapeType="1"/>
            </p:cNvSpPr>
            <p:nvPr/>
          </p:nvSpPr>
          <p:spPr bwMode="auto">
            <a:xfrm flipV="1">
              <a:off x="4254500" y="4210050"/>
              <a:ext cx="1588" cy="428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6275" name="Line 70"/>
            <p:cNvSpPr>
              <a:spLocks noChangeShapeType="1"/>
            </p:cNvSpPr>
            <p:nvPr/>
          </p:nvSpPr>
          <p:spPr bwMode="auto">
            <a:xfrm flipV="1">
              <a:off x="4924425" y="4210050"/>
              <a:ext cx="1588" cy="428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6276" name="Line 71"/>
            <p:cNvSpPr>
              <a:spLocks noChangeShapeType="1"/>
            </p:cNvSpPr>
            <p:nvPr/>
          </p:nvSpPr>
          <p:spPr bwMode="auto">
            <a:xfrm flipV="1">
              <a:off x="5608638" y="4210050"/>
              <a:ext cx="1587" cy="428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6277" name="Line 72"/>
            <p:cNvSpPr>
              <a:spLocks noChangeShapeType="1"/>
            </p:cNvSpPr>
            <p:nvPr/>
          </p:nvSpPr>
          <p:spPr bwMode="auto">
            <a:xfrm flipV="1">
              <a:off x="6278563" y="4210050"/>
              <a:ext cx="1587" cy="428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6278" name="Freeform 73"/>
            <p:cNvSpPr>
              <a:spLocks/>
            </p:cNvSpPr>
            <p:nvPr/>
          </p:nvSpPr>
          <p:spPr bwMode="auto">
            <a:xfrm>
              <a:off x="3235325" y="2624138"/>
              <a:ext cx="336550" cy="1217612"/>
            </a:xfrm>
            <a:custGeom>
              <a:avLst/>
              <a:gdLst>
                <a:gd name="T0" fmla="*/ 0 w 168"/>
                <a:gd name="T1" fmla="*/ 2147483647 h 677"/>
                <a:gd name="T2" fmla="*/ 2147483647 w 168"/>
                <a:gd name="T3" fmla="*/ 2147483647 h 677"/>
                <a:gd name="T4" fmla="*/ 2147483647 w 168"/>
                <a:gd name="T5" fmla="*/ 2147483647 h 677"/>
                <a:gd name="T6" fmla="*/ 2147483647 w 168"/>
                <a:gd name="T7" fmla="*/ 2147483647 h 677"/>
                <a:gd name="T8" fmla="*/ 2147483647 w 168"/>
                <a:gd name="T9" fmla="*/ 2147483647 h 677"/>
                <a:gd name="T10" fmla="*/ 2147483647 w 168"/>
                <a:gd name="T11" fmla="*/ 2147483647 h 677"/>
                <a:gd name="T12" fmla="*/ 2147483647 w 168"/>
                <a:gd name="T13" fmla="*/ 2147483647 h 677"/>
                <a:gd name="T14" fmla="*/ 2147483647 w 168"/>
                <a:gd name="T15" fmla="*/ 2147483647 h 677"/>
                <a:gd name="T16" fmla="*/ 2147483647 w 168"/>
                <a:gd name="T17" fmla="*/ 2147483647 h 677"/>
                <a:gd name="T18" fmla="*/ 2147483647 w 168"/>
                <a:gd name="T19" fmla="*/ 2147483647 h 677"/>
                <a:gd name="T20" fmla="*/ 2147483647 w 168"/>
                <a:gd name="T21" fmla="*/ 2147483647 h 677"/>
                <a:gd name="T22" fmla="*/ 2147483647 w 168"/>
                <a:gd name="T23" fmla="*/ 2147483647 h 677"/>
                <a:gd name="T24" fmla="*/ 2147483647 w 168"/>
                <a:gd name="T25" fmla="*/ 0 h 6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68" h="677">
                  <a:moveTo>
                    <a:pt x="0" y="677"/>
                  </a:moveTo>
                  <a:lnTo>
                    <a:pt x="13" y="633"/>
                  </a:lnTo>
                  <a:lnTo>
                    <a:pt x="19" y="584"/>
                  </a:lnTo>
                  <a:lnTo>
                    <a:pt x="37" y="478"/>
                  </a:lnTo>
                  <a:lnTo>
                    <a:pt x="56" y="366"/>
                  </a:lnTo>
                  <a:lnTo>
                    <a:pt x="75" y="255"/>
                  </a:lnTo>
                  <a:lnTo>
                    <a:pt x="93" y="155"/>
                  </a:lnTo>
                  <a:lnTo>
                    <a:pt x="106" y="112"/>
                  </a:lnTo>
                  <a:lnTo>
                    <a:pt x="112" y="75"/>
                  </a:lnTo>
                  <a:lnTo>
                    <a:pt x="124" y="44"/>
                  </a:lnTo>
                  <a:lnTo>
                    <a:pt x="137" y="19"/>
                  </a:lnTo>
                  <a:lnTo>
                    <a:pt x="155" y="6"/>
                  </a:lnTo>
                  <a:lnTo>
                    <a:pt x="168" y="0"/>
                  </a:lnTo>
                </a:path>
              </a:pathLst>
            </a:custGeom>
            <a:noFill/>
            <a:ln w="9525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6279" name="Freeform 74"/>
            <p:cNvSpPr>
              <a:spLocks/>
            </p:cNvSpPr>
            <p:nvPr/>
          </p:nvSpPr>
          <p:spPr bwMode="auto">
            <a:xfrm>
              <a:off x="3571875" y="2624138"/>
              <a:ext cx="682625" cy="1171575"/>
            </a:xfrm>
            <a:custGeom>
              <a:avLst/>
              <a:gdLst>
                <a:gd name="T0" fmla="*/ 0 w 341"/>
                <a:gd name="T1" fmla="*/ 0 h 652"/>
                <a:gd name="T2" fmla="*/ 2147483647 w 341"/>
                <a:gd name="T3" fmla="*/ 2147483647 h 652"/>
                <a:gd name="T4" fmla="*/ 2147483647 w 341"/>
                <a:gd name="T5" fmla="*/ 2147483647 h 652"/>
                <a:gd name="T6" fmla="*/ 2147483647 w 341"/>
                <a:gd name="T7" fmla="*/ 2147483647 h 652"/>
                <a:gd name="T8" fmla="*/ 2147483647 w 341"/>
                <a:gd name="T9" fmla="*/ 2147483647 h 652"/>
                <a:gd name="T10" fmla="*/ 2147483647 w 341"/>
                <a:gd name="T11" fmla="*/ 2147483647 h 652"/>
                <a:gd name="T12" fmla="*/ 2147483647 w 341"/>
                <a:gd name="T13" fmla="*/ 2147483647 h 652"/>
                <a:gd name="T14" fmla="*/ 2147483647 w 341"/>
                <a:gd name="T15" fmla="*/ 2147483647 h 652"/>
                <a:gd name="T16" fmla="*/ 2147483647 w 341"/>
                <a:gd name="T17" fmla="*/ 2147483647 h 652"/>
                <a:gd name="T18" fmla="*/ 2147483647 w 341"/>
                <a:gd name="T19" fmla="*/ 2147483647 h 652"/>
                <a:gd name="T20" fmla="*/ 2147483647 w 341"/>
                <a:gd name="T21" fmla="*/ 2147483647 h 652"/>
                <a:gd name="T22" fmla="*/ 2147483647 w 341"/>
                <a:gd name="T23" fmla="*/ 2147483647 h 652"/>
                <a:gd name="T24" fmla="*/ 2147483647 w 341"/>
                <a:gd name="T25" fmla="*/ 2147483647 h 652"/>
                <a:gd name="T26" fmla="*/ 2147483647 w 341"/>
                <a:gd name="T27" fmla="*/ 2147483647 h 65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41" h="652">
                  <a:moveTo>
                    <a:pt x="0" y="0"/>
                  </a:moveTo>
                  <a:lnTo>
                    <a:pt x="18" y="6"/>
                  </a:lnTo>
                  <a:lnTo>
                    <a:pt x="31" y="25"/>
                  </a:lnTo>
                  <a:lnTo>
                    <a:pt x="49" y="50"/>
                  </a:lnTo>
                  <a:lnTo>
                    <a:pt x="68" y="87"/>
                  </a:lnTo>
                  <a:lnTo>
                    <a:pt x="80" y="124"/>
                  </a:lnTo>
                  <a:lnTo>
                    <a:pt x="99" y="174"/>
                  </a:lnTo>
                  <a:lnTo>
                    <a:pt x="136" y="279"/>
                  </a:lnTo>
                  <a:lnTo>
                    <a:pt x="180" y="391"/>
                  </a:lnTo>
                  <a:lnTo>
                    <a:pt x="229" y="503"/>
                  </a:lnTo>
                  <a:lnTo>
                    <a:pt x="254" y="546"/>
                  </a:lnTo>
                  <a:lnTo>
                    <a:pt x="279" y="590"/>
                  </a:lnTo>
                  <a:lnTo>
                    <a:pt x="310" y="627"/>
                  </a:lnTo>
                  <a:lnTo>
                    <a:pt x="341" y="652"/>
                  </a:lnTo>
                </a:path>
              </a:pathLst>
            </a:custGeom>
            <a:noFill/>
            <a:ln w="9525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6280" name="Freeform 75"/>
            <p:cNvSpPr>
              <a:spLocks/>
            </p:cNvSpPr>
            <p:nvPr/>
          </p:nvSpPr>
          <p:spPr bwMode="auto">
            <a:xfrm>
              <a:off x="4254500" y="3795713"/>
              <a:ext cx="1354138" cy="112712"/>
            </a:xfrm>
            <a:custGeom>
              <a:avLst/>
              <a:gdLst>
                <a:gd name="T0" fmla="*/ 0 w 677"/>
                <a:gd name="T1" fmla="*/ 0 h 62"/>
                <a:gd name="T2" fmla="*/ 2147483647 w 677"/>
                <a:gd name="T3" fmla="*/ 2147483647 h 62"/>
                <a:gd name="T4" fmla="*/ 2147483647 w 677"/>
                <a:gd name="T5" fmla="*/ 2147483647 h 62"/>
                <a:gd name="T6" fmla="*/ 2147483647 w 677"/>
                <a:gd name="T7" fmla="*/ 2147483647 h 62"/>
                <a:gd name="T8" fmla="*/ 2147483647 w 677"/>
                <a:gd name="T9" fmla="*/ 2147483647 h 62"/>
                <a:gd name="T10" fmla="*/ 2147483647 w 677"/>
                <a:gd name="T11" fmla="*/ 2147483647 h 62"/>
                <a:gd name="T12" fmla="*/ 2147483647 w 677"/>
                <a:gd name="T13" fmla="*/ 2147483647 h 62"/>
                <a:gd name="T14" fmla="*/ 2147483647 w 677"/>
                <a:gd name="T15" fmla="*/ 2147483647 h 62"/>
                <a:gd name="T16" fmla="*/ 2147483647 w 677"/>
                <a:gd name="T17" fmla="*/ 2147483647 h 62"/>
                <a:gd name="T18" fmla="*/ 2147483647 w 677"/>
                <a:gd name="T19" fmla="*/ 2147483647 h 6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77" h="62">
                  <a:moveTo>
                    <a:pt x="0" y="0"/>
                  </a:moveTo>
                  <a:lnTo>
                    <a:pt x="31" y="19"/>
                  </a:lnTo>
                  <a:lnTo>
                    <a:pt x="68" y="31"/>
                  </a:lnTo>
                  <a:lnTo>
                    <a:pt x="143" y="50"/>
                  </a:lnTo>
                  <a:lnTo>
                    <a:pt x="230" y="62"/>
                  </a:lnTo>
                  <a:lnTo>
                    <a:pt x="317" y="56"/>
                  </a:lnTo>
                  <a:lnTo>
                    <a:pt x="410" y="50"/>
                  </a:lnTo>
                  <a:lnTo>
                    <a:pt x="497" y="43"/>
                  </a:lnTo>
                  <a:lnTo>
                    <a:pt x="590" y="37"/>
                  </a:lnTo>
                  <a:lnTo>
                    <a:pt x="677" y="37"/>
                  </a:lnTo>
                </a:path>
              </a:pathLst>
            </a:custGeom>
            <a:noFill/>
            <a:ln w="9525">
              <a:solidFill>
                <a:srgbClr val="FF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6281" name="Freeform 76"/>
            <p:cNvSpPr>
              <a:spLocks/>
            </p:cNvSpPr>
            <p:nvPr/>
          </p:nvSpPr>
          <p:spPr bwMode="auto">
            <a:xfrm>
              <a:off x="3235325" y="3740150"/>
              <a:ext cx="336550" cy="101600"/>
            </a:xfrm>
            <a:custGeom>
              <a:avLst/>
              <a:gdLst>
                <a:gd name="T0" fmla="*/ 0 w 168"/>
                <a:gd name="T1" fmla="*/ 2147483647 h 56"/>
                <a:gd name="T2" fmla="*/ 2147483647 w 168"/>
                <a:gd name="T3" fmla="*/ 2147483647 h 56"/>
                <a:gd name="T4" fmla="*/ 2147483647 w 168"/>
                <a:gd name="T5" fmla="*/ 2147483647 h 56"/>
                <a:gd name="T6" fmla="*/ 2147483647 w 168"/>
                <a:gd name="T7" fmla="*/ 2147483647 h 56"/>
                <a:gd name="T8" fmla="*/ 2147483647 w 168"/>
                <a:gd name="T9" fmla="*/ 2147483647 h 56"/>
                <a:gd name="T10" fmla="*/ 2147483647 w 168"/>
                <a:gd name="T11" fmla="*/ 0 h 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8" h="56">
                  <a:moveTo>
                    <a:pt x="0" y="56"/>
                  </a:moveTo>
                  <a:lnTo>
                    <a:pt x="37" y="43"/>
                  </a:lnTo>
                  <a:lnTo>
                    <a:pt x="75" y="25"/>
                  </a:lnTo>
                  <a:lnTo>
                    <a:pt x="112" y="12"/>
                  </a:lnTo>
                  <a:lnTo>
                    <a:pt x="137" y="6"/>
                  </a:lnTo>
                  <a:lnTo>
                    <a:pt x="168" y="0"/>
                  </a:lnTo>
                </a:path>
              </a:pathLst>
            </a:custGeom>
            <a:noFill/>
            <a:ln w="952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6282" name="Freeform 77"/>
            <p:cNvSpPr>
              <a:spLocks/>
            </p:cNvSpPr>
            <p:nvPr/>
          </p:nvSpPr>
          <p:spPr bwMode="auto">
            <a:xfrm>
              <a:off x="3571875" y="3684588"/>
              <a:ext cx="682625" cy="55562"/>
            </a:xfrm>
            <a:custGeom>
              <a:avLst/>
              <a:gdLst>
                <a:gd name="T0" fmla="*/ 0 w 341"/>
                <a:gd name="T1" fmla="*/ 2147483647 h 31"/>
                <a:gd name="T2" fmla="*/ 2147483647 w 341"/>
                <a:gd name="T3" fmla="*/ 2147483647 h 31"/>
                <a:gd name="T4" fmla="*/ 2147483647 w 341"/>
                <a:gd name="T5" fmla="*/ 2147483647 h 31"/>
                <a:gd name="T6" fmla="*/ 2147483647 w 341"/>
                <a:gd name="T7" fmla="*/ 0 h 31"/>
                <a:gd name="T8" fmla="*/ 2147483647 w 341"/>
                <a:gd name="T9" fmla="*/ 0 h 31"/>
                <a:gd name="T10" fmla="*/ 2147483647 w 341"/>
                <a:gd name="T11" fmla="*/ 0 h 31"/>
                <a:gd name="T12" fmla="*/ 2147483647 w 341"/>
                <a:gd name="T13" fmla="*/ 0 h 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41" h="31">
                  <a:moveTo>
                    <a:pt x="0" y="31"/>
                  </a:moveTo>
                  <a:lnTo>
                    <a:pt x="68" y="18"/>
                  </a:lnTo>
                  <a:lnTo>
                    <a:pt x="136" y="6"/>
                  </a:lnTo>
                  <a:lnTo>
                    <a:pt x="180" y="0"/>
                  </a:lnTo>
                  <a:lnTo>
                    <a:pt x="229" y="0"/>
                  </a:lnTo>
                  <a:lnTo>
                    <a:pt x="279" y="0"/>
                  </a:lnTo>
                  <a:lnTo>
                    <a:pt x="341" y="0"/>
                  </a:lnTo>
                </a:path>
              </a:pathLst>
            </a:custGeom>
            <a:noFill/>
            <a:ln w="952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6283" name="Freeform 78"/>
            <p:cNvSpPr>
              <a:spLocks/>
            </p:cNvSpPr>
            <p:nvPr/>
          </p:nvSpPr>
          <p:spPr bwMode="auto">
            <a:xfrm>
              <a:off x="4254500" y="3684588"/>
              <a:ext cx="1354138" cy="146050"/>
            </a:xfrm>
            <a:custGeom>
              <a:avLst/>
              <a:gdLst>
                <a:gd name="T0" fmla="*/ 0 w 677"/>
                <a:gd name="T1" fmla="*/ 0 h 81"/>
                <a:gd name="T2" fmla="*/ 2147483647 w 677"/>
                <a:gd name="T3" fmla="*/ 2147483647 h 81"/>
                <a:gd name="T4" fmla="*/ 2147483647 w 677"/>
                <a:gd name="T5" fmla="*/ 2147483647 h 81"/>
                <a:gd name="T6" fmla="*/ 2147483647 w 677"/>
                <a:gd name="T7" fmla="*/ 2147483647 h 81"/>
                <a:gd name="T8" fmla="*/ 2147483647 w 677"/>
                <a:gd name="T9" fmla="*/ 2147483647 h 81"/>
                <a:gd name="T10" fmla="*/ 2147483647 w 677"/>
                <a:gd name="T11" fmla="*/ 2147483647 h 81"/>
                <a:gd name="T12" fmla="*/ 2147483647 w 677"/>
                <a:gd name="T13" fmla="*/ 2147483647 h 81"/>
                <a:gd name="T14" fmla="*/ 2147483647 w 677"/>
                <a:gd name="T15" fmla="*/ 2147483647 h 8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77" h="81">
                  <a:moveTo>
                    <a:pt x="0" y="0"/>
                  </a:moveTo>
                  <a:lnTo>
                    <a:pt x="68" y="6"/>
                  </a:lnTo>
                  <a:lnTo>
                    <a:pt x="143" y="12"/>
                  </a:lnTo>
                  <a:lnTo>
                    <a:pt x="230" y="25"/>
                  </a:lnTo>
                  <a:lnTo>
                    <a:pt x="317" y="31"/>
                  </a:lnTo>
                  <a:lnTo>
                    <a:pt x="497" y="56"/>
                  </a:lnTo>
                  <a:lnTo>
                    <a:pt x="590" y="68"/>
                  </a:lnTo>
                  <a:lnTo>
                    <a:pt x="677" y="81"/>
                  </a:lnTo>
                </a:path>
              </a:pathLst>
            </a:custGeom>
            <a:noFill/>
            <a:ln w="9525">
              <a:solidFill>
                <a:srgbClr val="00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6284" name="Freeform 79"/>
            <p:cNvSpPr>
              <a:spLocks/>
            </p:cNvSpPr>
            <p:nvPr/>
          </p:nvSpPr>
          <p:spPr bwMode="auto">
            <a:xfrm>
              <a:off x="3235325" y="3830638"/>
              <a:ext cx="336550" cy="11112"/>
            </a:xfrm>
            <a:custGeom>
              <a:avLst/>
              <a:gdLst>
                <a:gd name="T0" fmla="*/ 0 w 168"/>
                <a:gd name="T1" fmla="*/ 2147483647 h 6"/>
                <a:gd name="T2" fmla="*/ 2147483647 w 168"/>
                <a:gd name="T3" fmla="*/ 2147483647 h 6"/>
                <a:gd name="T4" fmla="*/ 2147483647 w 168"/>
                <a:gd name="T5" fmla="*/ 0 h 6"/>
                <a:gd name="T6" fmla="*/ 2147483647 w 168"/>
                <a:gd name="T7" fmla="*/ 0 h 6"/>
                <a:gd name="T8" fmla="*/ 2147483647 w 168"/>
                <a:gd name="T9" fmla="*/ 0 h 6"/>
                <a:gd name="T10" fmla="*/ 2147483647 w 168"/>
                <a:gd name="T11" fmla="*/ 0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8" h="6">
                  <a:moveTo>
                    <a:pt x="0" y="6"/>
                  </a:moveTo>
                  <a:lnTo>
                    <a:pt x="37" y="6"/>
                  </a:lnTo>
                  <a:lnTo>
                    <a:pt x="75" y="0"/>
                  </a:lnTo>
                  <a:lnTo>
                    <a:pt x="112" y="0"/>
                  </a:lnTo>
                  <a:lnTo>
                    <a:pt x="137" y="0"/>
                  </a:lnTo>
                  <a:lnTo>
                    <a:pt x="168" y="0"/>
                  </a:lnTo>
                </a:path>
              </a:pathLst>
            </a:custGeom>
            <a:solidFill>
              <a:srgbClr val="008000"/>
            </a:solidFill>
            <a:ln w="9525">
              <a:solidFill>
                <a:srgbClr val="008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285" name="Freeform 80"/>
            <p:cNvSpPr>
              <a:spLocks/>
            </p:cNvSpPr>
            <p:nvPr/>
          </p:nvSpPr>
          <p:spPr bwMode="auto">
            <a:xfrm>
              <a:off x="3571875" y="3830638"/>
              <a:ext cx="682625" cy="55562"/>
            </a:xfrm>
            <a:custGeom>
              <a:avLst/>
              <a:gdLst>
                <a:gd name="T0" fmla="*/ 0 w 341"/>
                <a:gd name="T1" fmla="*/ 0 h 31"/>
                <a:gd name="T2" fmla="*/ 2147483647 w 341"/>
                <a:gd name="T3" fmla="*/ 2147483647 h 31"/>
                <a:gd name="T4" fmla="*/ 2147483647 w 341"/>
                <a:gd name="T5" fmla="*/ 2147483647 h 31"/>
                <a:gd name="T6" fmla="*/ 2147483647 w 341"/>
                <a:gd name="T7" fmla="*/ 2147483647 h 31"/>
                <a:gd name="T8" fmla="*/ 2147483647 w 341"/>
                <a:gd name="T9" fmla="*/ 2147483647 h 31"/>
                <a:gd name="T10" fmla="*/ 2147483647 w 341"/>
                <a:gd name="T11" fmla="*/ 2147483647 h 31"/>
                <a:gd name="T12" fmla="*/ 2147483647 w 341"/>
                <a:gd name="T13" fmla="*/ 2147483647 h 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41" h="31">
                  <a:moveTo>
                    <a:pt x="0" y="0"/>
                  </a:moveTo>
                  <a:lnTo>
                    <a:pt x="68" y="6"/>
                  </a:lnTo>
                  <a:lnTo>
                    <a:pt x="136" y="12"/>
                  </a:lnTo>
                  <a:lnTo>
                    <a:pt x="180" y="18"/>
                  </a:lnTo>
                  <a:lnTo>
                    <a:pt x="229" y="24"/>
                  </a:lnTo>
                  <a:lnTo>
                    <a:pt x="279" y="31"/>
                  </a:lnTo>
                  <a:lnTo>
                    <a:pt x="341" y="31"/>
                  </a:lnTo>
                </a:path>
              </a:pathLst>
            </a:custGeom>
            <a:solidFill>
              <a:srgbClr val="008000"/>
            </a:solidFill>
            <a:ln w="9525">
              <a:solidFill>
                <a:srgbClr val="008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286" name="Freeform 81"/>
            <p:cNvSpPr>
              <a:spLocks/>
            </p:cNvSpPr>
            <p:nvPr/>
          </p:nvSpPr>
          <p:spPr bwMode="auto">
            <a:xfrm>
              <a:off x="4254500" y="3873500"/>
              <a:ext cx="1354138" cy="12700"/>
            </a:xfrm>
            <a:custGeom>
              <a:avLst/>
              <a:gdLst>
                <a:gd name="T0" fmla="*/ 0 w 677"/>
                <a:gd name="T1" fmla="*/ 2147483647 h 7"/>
                <a:gd name="T2" fmla="*/ 2147483647 w 677"/>
                <a:gd name="T3" fmla="*/ 2147483647 h 7"/>
                <a:gd name="T4" fmla="*/ 2147483647 w 677"/>
                <a:gd name="T5" fmla="*/ 2147483647 h 7"/>
                <a:gd name="T6" fmla="*/ 2147483647 w 677"/>
                <a:gd name="T7" fmla="*/ 2147483647 h 7"/>
                <a:gd name="T8" fmla="*/ 2147483647 w 677"/>
                <a:gd name="T9" fmla="*/ 2147483647 h 7"/>
                <a:gd name="T10" fmla="*/ 2147483647 w 677"/>
                <a:gd name="T11" fmla="*/ 0 h 7"/>
                <a:gd name="T12" fmla="*/ 2147483647 w 677"/>
                <a:gd name="T13" fmla="*/ 0 h 7"/>
                <a:gd name="T14" fmla="*/ 2147483647 w 677"/>
                <a:gd name="T15" fmla="*/ 0 h 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77" h="7">
                  <a:moveTo>
                    <a:pt x="0" y="7"/>
                  </a:moveTo>
                  <a:lnTo>
                    <a:pt x="68" y="7"/>
                  </a:lnTo>
                  <a:lnTo>
                    <a:pt x="143" y="7"/>
                  </a:lnTo>
                  <a:lnTo>
                    <a:pt x="230" y="7"/>
                  </a:lnTo>
                  <a:lnTo>
                    <a:pt x="317" y="7"/>
                  </a:lnTo>
                  <a:lnTo>
                    <a:pt x="497" y="0"/>
                  </a:lnTo>
                  <a:lnTo>
                    <a:pt x="590" y="0"/>
                  </a:lnTo>
                  <a:lnTo>
                    <a:pt x="677" y="0"/>
                  </a:lnTo>
                </a:path>
              </a:pathLst>
            </a:custGeom>
            <a:solidFill>
              <a:srgbClr val="008000"/>
            </a:solidFill>
            <a:ln w="9525">
              <a:solidFill>
                <a:srgbClr val="008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287" name="Freeform 82"/>
            <p:cNvSpPr>
              <a:spLocks/>
            </p:cNvSpPr>
            <p:nvPr/>
          </p:nvSpPr>
          <p:spPr bwMode="auto">
            <a:xfrm>
              <a:off x="3200400" y="3806825"/>
              <a:ext cx="73025" cy="66675"/>
            </a:xfrm>
            <a:custGeom>
              <a:avLst/>
              <a:gdLst>
                <a:gd name="T0" fmla="*/ 2147483647 w 37"/>
                <a:gd name="T1" fmla="*/ 0 h 37"/>
                <a:gd name="T2" fmla="*/ 2147483647 w 37"/>
                <a:gd name="T3" fmla="*/ 2147483647 h 37"/>
                <a:gd name="T4" fmla="*/ 2147483647 w 37"/>
                <a:gd name="T5" fmla="*/ 2147483647 h 37"/>
                <a:gd name="T6" fmla="*/ 0 w 37"/>
                <a:gd name="T7" fmla="*/ 2147483647 h 37"/>
                <a:gd name="T8" fmla="*/ 2147483647 w 37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lnTo>
                    <a:pt x="37" y="19"/>
                  </a:lnTo>
                  <a:lnTo>
                    <a:pt x="18" y="37"/>
                  </a:lnTo>
                  <a:lnTo>
                    <a:pt x="0" y="1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288" name="Freeform 83"/>
            <p:cNvSpPr>
              <a:spLocks/>
            </p:cNvSpPr>
            <p:nvPr/>
          </p:nvSpPr>
          <p:spPr bwMode="auto">
            <a:xfrm>
              <a:off x="3533775" y="2590800"/>
              <a:ext cx="74613" cy="66675"/>
            </a:xfrm>
            <a:custGeom>
              <a:avLst/>
              <a:gdLst>
                <a:gd name="T0" fmla="*/ 2147483647 w 37"/>
                <a:gd name="T1" fmla="*/ 0 h 37"/>
                <a:gd name="T2" fmla="*/ 2147483647 w 37"/>
                <a:gd name="T3" fmla="*/ 2147483647 h 37"/>
                <a:gd name="T4" fmla="*/ 2147483647 w 37"/>
                <a:gd name="T5" fmla="*/ 2147483647 h 37"/>
                <a:gd name="T6" fmla="*/ 0 w 37"/>
                <a:gd name="T7" fmla="*/ 2147483647 h 37"/>
                <a:gd name="T8" fmla="*/ 2147483647 w 37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7" h="37">
                  <a:moveTo>
                    <a:pt x="19" y="0"/>
                  </a:moveTo>
                  <a:lnTo>
                    <a:pt x="37" y="18"/>
                  </a:lnTo>
                  <a:lnTo>
                    <a:pt x="19" y="37"/>
                  </a:lnTo>
                  <a:lnTo>
                    <a:pt x="0" y="18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289" name="Freeform 84"/>
            <p:cNvSpPr>
              <a:spLocks/>
            </p:cNvSpPr>
            <p:nvPr/>
          </p:nvSpPr>
          <p:spPr bwMode="auto">
            <a:xfrm>
              <a:off x="4216400" y="3762375"/>
              <a:ext cx="76200" cy="68263"/>
            </a:xfrm>
            <a:custGeom>
              <a:avLst/>
              <a:gdLst>
                <a:gd name="T0" fmla="*/ 2147483647 w 38"/>
                <a:gd name="T1" fmla="*/ 0 h 38"/>
                <a:gd name="T2" fmla="*/ 2147483647 w 38"/>
                <a:gd name="T3" fmla="*/ 2147483647 h 38"/>
                <a:gd name="T4" fmla="*/ 2147483647 w 38"/>
                <a:gd name="T5" fmla="*/ 2147483647 h 38"/>
                <a:gd name="T6" fmla="*/ 0 w 38"/>
                <a:gd name="T7" fmla="*/ 2147483647 h 38"/>
                <a:gd name="T8" fmla="*/ 2147483647 w 38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8" h="38">
                  <a:moveTo>
                    <a:pt x="19" y="0"/>
                  </a:moveTo>
                  <a:lnTo>
                    <a:pt x="38" y="19"/>
                  </a:lnTo>
                  <a:lnTo>
                    <a:pt x="19" y="38"/>
                  </a:lnTo>
                  <a:lnTo>
                    <a:pt x="0" y="19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290" name="Freeform 85"/>
            <p:cNvSpPr>
              <a:spLocks/>
            </p:cNvSpPr>
            <p:nvPr/>
          </p:nvSpPr>
          <p:spPr bwMode="auto">
            <a:xfrm>
              <a:off x="5570538" y="3830638"/>
              <a:ext cx="74612" cy="66675"/>
            </a:xfrm>
            <a:custGeom>
              <a:avLst/>
              <a:gdLst>
                <a:gd name="T0" fmla="*/ 2147483647 w 37"/>
                <a:gd name="T1" fmla="*/ 0 h 37"/>
                <a:gd name="T2" fmla="*/ 2147483647 w 37"/>
                <a:gd name="T3" fmla="*/ 2147483647 h 37"/>
                <a:gd name="T4" fmla="*/ 2147483647 w 37"/>
                <a:gd name="T5" fmla="*/ 2147483647 h 37"/>
                <a:gd name="T6" fmla="*/ 0 w 37"/>
                <a:gd name="T7" fmla="*/ 2147483647 h 37"/>
                <a:gd name="T8" fmla="*/ 2147483647 w 37"/>
                <a:gd name="T9" fmla="*/ 0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7" h="37">
                  <a:moveTo>
                    <a:pt x="19" y="0"/>
                  </a:moveTo>
                  <a:lnTo>
                    <a:pt x="37" y="18"/>
                  </a:lnTo>
                  <a:lnTo>
                    <a:pt x="19" y="37"/>
                  </a:lnTo>
                  <a:lnTo>
                    <a:pt x="0" y="18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291" name="Rectangle 86"/>
            <p:cNvSpPr>
              <a:spLocks noChangeArrowheads="1"/>
            </p:cNvSpPr>
            <p:nvPr/>
          </p:nvSpPr>
          <p:spPr bwMode="auto">
            <a:xfrm>
              <a:off x="3200400" y="3806825"/>
              <a:ext cx="61913" cy="55563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96292" name="Rectangle 87"/>
            <p:cNvSpPr>
              <a:spLocks noChangeArrowheads="1"/>
            </p:cNvSpPr>
            <p:nvPr/>
          </p:nvSpPr>
          <p:spPr bwMode="auto">
            <a:xfrm>
              <a:off x="3533775" y="3706813"/>
              <a:ext cx="61913" cy="55562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96293" name="Rectangle 88"/>
            <p:cNvSpPr>
              <a:spLocks noChangeArrowheads="1"/>
            </p:cNvSpPr>
            <p:nvPr/>
          </p:nvSpPr>
          <p:spPr bwMode="auto">
            <a:xfrm>
              <a:off x="4216400" y="3651250"/>
              <a:ext cx="63500" cy="55563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96294" name="Rectangle 89"/>
            <p:cNvSpPr>
              <a:spLocks noChangeArrowheads="1"/>
            </p:cNvSpPr>
            <p:nvPr/>
          </p:nvSpPr>
          <p:spPr bwMode="auto">
            <a:xfrm>
              <a:off x="5570538" y="3795713"/>
              <a:ext cx="61912" cy="57150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96295" name="Freeform 90"/>
            <p:cNvSpPr>
              <a:spLocks/>
            </p:cNvSpPr>
            <p:nvPr/>
          </p:nvSpPr>
          <p:spPr bwMode="auto">
            <a:xfrm>
              <a:off x="3200400" y="3806825"/>
              <a:ext cx="73025" cy="66675"/>
            </a:xfrm>
            <a:custGeom>
              <a:avLst/>
              <a:gdLst>
                <a:gd name="T0" fmla="*/ 2147483647 w 37"/>
                <a:gd name="T1" fmla="*/ 0 h 37"/>
                <a:gd name="T2" fmla="*/ 2147483647 w 37"/>
                <a:gd name="T3" fmla="*/ 2147483647 h 37"/>
                <a:gd name="T4" fmla="*/ 0 w 37"/>
                <a:gd name="T5" fmla="*/ 2147483647 h 37"/>
                <a:gd name="T6" fmla="*/ 2147483647 w 37"/>
                <a:gd name="T7" fmla="*/ 0 h 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lnTo>
                    <a:pt x="37" y="37"/>
                  </a:lnTo>
                  <a:lnTo>
                    <a:pt x="0" y="37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solidFill>
                <a:srgbClr val="0000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296" name="Freeform 91"/>
            <p:cNvSpPr>
              <a:spLocks/>
            </p:cNvSpPr>
            <p:nvPr/>
          </p:nvSpPr>
          <p:spPr bwMode="auto">
            <a:xfrm>
              <a:off x="3533775" y="3795713"/>
              <a:ext cx="74613" cy="66675"/>
            </a:xfrm>
            <a:custGeom>
              <a:avLst/>
              <a:gdLst>
                <a:gd name="T0" fmla="*/ 2147483647 w 37"/>
                <a:gd name="T1" fmla="*/ 0 h 37"/>
                <a:gd name="T2" fmla="*/ 2147483647 w 37"/>
                <a:gd name="T3" fmla="*/ 2147483647 h 37"/>
                <a:gd name="T4" fmla="*/ 0 w 37"/>
                <a:gd name="T5" fmla="*/ 2147483647 h 37"/>
                <a:gd name="T6" fmla="*/ 2147483647 w 37"/>
                <a:gd name="T7" fmla="*/ 0 h 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" h="37">
                  <a:moveTo>
                    <a:pt x="19" y="0"/>
                  </a:moveTo>
                  <a:lnTo>
                    <a:pt x="37" y="37"/>
                  </a:lnTo>
                  <a:lnTo>
                    <a:pt x="0" y="37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8000"/>
            </a:solidFill>
            <a:ln w="9525">
              <a:solidFill>
                <a:srgbClr val="008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297" name="Freeform 92"/>
            <p:cNvSpPr>
              <a:spLocks/>
            </p:cNvSpPr>
            <p:nvPr/>
          </p:nvSpPr>
          <p:spPr bwMode="auto">
            <a:xfrm>
              <a:off x="4216400" y="3852863"/>
              <a:ext cx="76200" cy="65087"/>
            </a:xfrm>
            <a:custGeom>
              <a:avLst/>
              <a:gdLst>
                <a:gd name="T0" fmla="*/ 2147483647 w 38"/>
                <a:gd name="T1" fmla="*/ 0 h 37"/>
                <a:gd name="T2" fmla="*/ 2147483647 w 38"/>
                <a:gd name="T3" fmla="*/ 2147483647 h 37"/>
                <a:gd name="T4" fmla="*/ 0 w 38"/>
                <a:gd name="T5" fmla="*/ 2147483647 h 37"/>
                <a:gd name="T6" fmla="*/ 2147483647 w 38"/>
                <a:gd name="T7" fmla="*/ 0 h 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8" h="37">
                  <a:moveTo>
                    <a:pt x="19" y="0"/>
                  </a:moveTo>
                  <a:lnTo>
                    <a:pt x="38" y="37"/>
                  </a:lnTo>
                  <a:lnTo>
                    <a:pt x="0" y="37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8000"/>
            </a:solidFill>
            <a:ln w="9525">
              <a:solidFill>
                <a:srgbClr val="008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298" name="Freeform 93"/>
            <p:cNvSpPr>
              <a:spLocks/>
            </p:cNvSpPr>
            <p:nvPr/>
          </p:nvSpPr>
          <p:spPr bwMode="auto">
            <a:xfrm>
              <a:off x="5570538" y="3841750"/>
              <a:ext cx="74612" cy="66675"/>
            </a:xfrm>
            <a:custGeom>
              <a:avLst/>
              <a:gdLst>
                <a:gd name="T0" fmla="*/ 2147483647 w 37"/>
                <a:gd name="T1" fmla="*/ 0 h 37"/>
                <a:gd name="T2" fmla="*/ 2147483647 w 37"/>
                <a:gd name="T3" fmla="*/ 2147483647 h 37"/>
                <a:gd name="T4" fmla="*/ 0 w 37"/>
                <a:gd name="T5" fmla="*/ 2147483647 h 37"/>
                <a:gd name="T6" fmla="*/ 2147483647 w 37"/>
                <a:gd name="T7" fmla="*/ 0 h 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" h="37">
                  <a:moveTo>
                    <a:pt x="19" y="0"/>
                  </a:moveTo>
                  <a:lnTo>
                    <a:pt x="37" y="37"/>
                  </a:lnTo>
                  <a:lnTo>
                    <a:pt x="0" y="37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8000"/>
            </a:solidFill>
            <a:ln w="9525">
              <a:solidFill>
                <a:srgbClr val="008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299" name="Rectangle 94"/>
            <p:cNvSpPr>
              <a:spLocks noChangeArrowheads="1"/>
            </p:cNvSpPr>
            <p:nvPr/>
          </p:nvSpPr>
          <p:spPr bwMode="auto">
            <a:xfrm>
              <a:off x="2689225" y="4119563"/>
              <a:ext cx="90488" cy="174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0</a:t>
              </a: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96300" name="Rectangle 95"/>
            <p:cNvSpPr>
              <a:spLocks noChangeArrowheads="1"/>
            </p:cNvSpPr>
            <p:nvPr/>
          </p:nvSpPr>
          <p:spPr bwMode="auto">
            <a:xfrm>
              <a:off x="2689225" y="3751263"/>
              <a:ext cx="90488" cy="174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1</a:t>
              </a: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96301" name="Rectangle 96"/>
            <p:cNvSpPr>
              <a:spLocks noChangeArrowheads="1"/>
            </p:cNvSpPr>
            <p:nvPr/>
          </p:nvSpPr>
          <p:spPr bwMode="auto">
            <a:xfrm>
              <a:off x="2689225" y="3382963"/>
              <a:ext cx="90488" cy="174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2</a:t>
              </a: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96302" name="Rectangle 97"/>
            <p:cNvSpPr>
              <a:spLocks noChangeArrowheads="1"/>
            </p:cNvSpPr>
            <p:nvPr/>
          </p:nvSpPr>
          <p:spPr bwMode="auto">
            <a:xfrm>
              <a:off x="2689225" y="3014663"/>
              <a:ext cx="90488" cy="174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3</a:t>
              </a: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96303" name="Rectangle 98"/>
            <p:cNvSpPr>
              <a:spLocks noChangeArrowheads="1"/>
            </p:cNvSpPr>
            <p:nvPr/>
          </p:nvSpPr>
          <p:spPr bwMode="auto">
            <a:xfrm>
              <a:off x="2689225" y="2647950"/>
              <a:ext cx="96838" cy="173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4</a:t>
              </a: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96304" name="Rectangle 99"/>
            <p:cNvSpPr>
              <a:spLocks noChangeArrowheads="1"/>
            </p:cNvSpPr>
            <p:nvPr/>
          </p:nvSpPr>
          <p:spPr bwMode="auto">
            <a:xfrm>
              <a:off x="2689225" y="2278063"/>
              <a:ext cx="90488" cy="174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5</a:t>
              </a: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96305" name="Rectangle 100"/>
            <p:cNvSpPr>
              <a:spLocks noChangeArrowheads="1"/>
            </p:cNvSpPr>
            <p:nvPr/>
          </p:nvSpPr>
          <p:spPr bwMode="auto">
            <a:xfrm>
              <a:off x="2863850" y="4332288"/>
              <a:ext cx="90488" cy="174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0</a:t>
              </a: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96306" name="Rectangle 101"/>
            <p:cNvSpPr>
              <a:spLocks noChangeArrowheads="1"/>
            </p:cNvSpPr>
            <p:nvPr/>
          </p:nvSpPr>
          <p:spPr bwMode="auto">
            <a:xfrm>
              <a:off x="3533775" y="4332288"/>
              <a:ext cx="90488" cy="174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1</a:t>
              </a: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96307" name="Rectangle 102"/>
            <p:cNvSpPr>
              <a:spLocks noChangeArrowheads="1"/>
            </p:cNvSpPr>
            <p:nvPr/>
          </p:nvSpPr>
          <p:spPr bwMode="auto">
            <a:xfrm>
              <a:off x="4216400" y="4332288"/>
              <a:ext cx="90488" cy="174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2</a:t>
              </a: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96308" name="Rectangle 103"/>
            <p:cNvSpPr>
              <a:spLocks noChangeArrowheads="1"/>
            </p:cNvSpPr>
            <p:nvPr/>
          </p:nvSpPr>
          <p:spPr bwMode="auto">
            <a:xfrm>
              <a:off x="4887913" y="4332288"/>
              <a:ext cx="90487" cy="174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3</a:t>
              </a: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96309" name="Rectangle 104"/>
            <p:cNvSpPr>
              <a:spLocks noChangeArrowheads="1"/>
            </p:cNvSpPr>
            <p:nvPr/>
          </p:nvSpPr>
          <p:spPr bwMode="auto">
            <a:xfrm>
              <a:off x="5570538" y="4332288"/>
              <a:ext cx="96837" cy="174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4</a:t>
              </a: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96310" name="Rectangle 105"/>
            <p:cNvSpPr>
              <a:spLocks noChangeArrowheads="1"/>
            </p:cNvSpPr>
            <p:nvPr/>
          </p:nvSpPr>
          <p:spPr bwMode="auto">
            <a:xfrm>
              <a:off x="6240463" y="4332288"/>
              <a:ext cx="90487" cy="174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5</a:t>
              </a: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96311" name="Rectangle 106"/>
            <p:cNvSpPr>
              <a:spLocks noChangeArrowheads="1"/>
            </p:cNvSpPr>
            <p:nvPr/>
          </p:nvSpPr>
          <p:spPr bwMode="auto">
            <a:xfrm>
              <a:off x="3994150" y="4589463"/>
              <a:ext cx="1228725" cy="157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900" b="1">
                  <a:solidFill>
                    <a:srgbClr val="000000"/>
                  </a:solidFill>
                </a:rPr>
                <a:t>concentration (%)</a:t>
              </a: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96312" name="Rectangle 107"/>
            <p:cNvSpPr>
              <a:spLocks noChangeArrowheads="1"/>
            </p:cNvSpPr>
            <p:nvPr/>
          </p:nvSpPr>
          <p:spPr bwMode="auto">
            <a:xfrm rot="-5400000">
              <a:off x="2020888" y="3165475"/>
              <a:ext cx="1011237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900" b="1">
                  <a:solidFill>
                    <a:srgbClr val="000000"/>
                  </a:solidFill>
                </a:rPr>
                <a:t> </a:t>
              </a:r>
              <a:r>
                <a:rPr lang="en-GB" sz="900" b="1">
                  <a:solidFill>
                    <a:srgbClr val="000000"/>
                  </a:solidFill>
                </a:rPr>
                <a:t>Repression</a:t>
              </a:r>
              <a:r>
                <a:rPr lang="fr-FR" sz="900" b="1">
                  <a:solidFill>
                    <a:srgbClr val="000000"/>
                  </a:solidFill>
                </a:rPr>
                <a:t> factor</a:t>
              </a: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96313" name="Line 109"/>
            <p:cNvSpPr>
              <a:spLocks noChangeShapeType="1"/>
            </p:cNvSpPr>
            <p:nvPr/>
          </p:nvSpPr>
          <p:spPr bwMode="auto">
            <a:xfrm>
              <a:off x="3200400" y="5035550"/>
              <a:ext cx="333375" cy="158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6314" name="Freeform 110"/>
            <p:cNvSpPr>
              <a:spLocks/>
            </p:cNvSpPr>
            <p:nvPr/>
          </p:nvSpPr>
          <p:spPr bwMode="auto">
            <a:xfrm>
              <a:off x="3324225" y="5000625"/>
              <a:ext cx="74613" cy="68263"/>
            </a:xfrm>
            <a:custGeom>
              <a:avLst/>
              <a:gdLst>
                <a:gd name="T0" fmla="*/ 2147483647 w 37"/>
                <a:gd name="T1" fmla="*/ 0 h 38"/>
                <a:gd name="T2" fmla="*/ 2147483647 w 37"/>
                <a:gd name="T3" fmla="*/ 2147483647 h 38"/>
                <a:gd name="T4" fmla="*/ 2147483647 w 37"/>
                <a:gd name="T5" fmla="*/ 2147483647 h 38"/>
                <a:gd name="T6" fmla="*/ 0 w 37"/>
                <a:gd name="T7" fmla="*/ 2147483647 h 38"/>
                <a:gd name="T8" fmla="*/ 2147483647 w 37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7" h="38">
                  <a:moveTo>
                    <a:pt x="18" y="0"/>
                  </a:moveTo>
                  <a:lnTo>
                    <a:pt x="37" y="19"/>
                  </a:lnTo>
                  <a:lnTo>
                    <a:pt x="18" y="38"/>
                  </a:lnTo>
                  <a:lnTo>
                    <a:pt x="0" y="1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315" name="Rectangle 111"/>
            <p:cNvSpPr>
              <a:spLocks noChangeArrowheads="1"/>
            </p:cNvSpPr>
            <p:nvPr/>
          </p:nvSpPr>
          <p:spPr bwMode="auto">
            <a:xfrm>
              <a:off x="3571875" y="4956175"/>
              <a:ext cx="534988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900">
                  <a:solidFill>
                    <a:srgbClr val="000000"/>
                  </a:solidFill>
                </a:rPr>
                <a:t>Glucose </a:t>
              </a: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96316" name="Line 112"/>
            <p:cNvSpPr>
              <a:spLocks noChangeShapeType="1"/>
            </p:cNvSpPr>
            <p:nvPr/>
          </p:nvSpPr>
          <p:spPr bwMode="auto">
            <a:xfrm>
              <a:off x="4168775" y="5035550"/>
              <a:ext cx="333375" cy="1588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6317" name="Rectangle 113"/>
            <p:cNvSpPr>
              <a:spLocks noChangeArrowheads="1"/>
            </p:cNvSpPr>
            <p:nvPr/>
          </p:nvSpPr>
          <p:spPr bwMode="auto">
            <a:xfrm>
              <a:off x="4292600" y="5000625"/>
              <a:ext cx="61913" cy="57150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96318" name="Rectangle 114"/>
            <p:cNvSpPr>
              <a:spLocks noChangeArrowheads="1"/>
            </p:cNvSpPr>
            <p:nvPr/>
          </p:nvSpPr>
          <p:spPr bwMode="auto">
            <a:xfrm>
              <a:off x="4540250" y="4956175"/>
              <a:ext cx="423863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BE" sz="900">
                  <a:solidFill>
                    <a:srgbClr val="000000"/>
                  </a:solidFill>
                </a:rPr>
                <a:t>G</a:t>
              </a:r>
              <a:r>
                <a:rPr lang="fr-FR" sz="900">
                  <a:solidFill>
                    <a:srgbClr val="000000"/>
                  </a:solidFill>
                </a:rPr>
                <a:t>lyc</a:t>
              </a:r>
              <a:r>
                <a:rPr lang="fr-BE" sz="900">
                  <a:solidFill>
                    <a:srgbClr val="000000"/>
                  </a:solidFill>
                </a:rPr>
                <a:t>e</a:t>
              </a:r>
              <a:r>
                <a:rPr lang="fr-FR" sz="900">
                  <a:solidFill>
                    <a:srgbClr val="000000"/>
                  </a:solidFill>
                </a:rPr>
                <a:t>rol</a:t>
              </a: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96319" name="Line 115"/>
            <p:cNvSpPr>
              <a:spLocks noChangeShapeType="1"/>
            </p:cNvSpPr>
            <p:nvPr/>
          </p:nvSpPr>
          <p:spPr bwMode="auto">
            <a:xfrm>
              <a:off x="5075238" y="5035550"/>
              <a:ext cx="333375" cy="1588"/>
            </a:xfrm>
            <a:prstGeom prst="line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6320" name="Freeform 116"/>
            <p:cNvSpPr>
              <a:spLocks/>
            </p:cNvSpPr>
            <p:nvPr/>
          </p:nvSpPr>
          <p:spPr bwMode="auto">
            <a:xfrm>
              <a:off x="5199063" y="5000625"/>
              <a:ext cx="73025" cy="68263"/>
            </a:xfrm>
            <a:custGeom>
              <a:avLst/>
              <a:gdLst>
                <a:gd name="T0" fmla="*/ 2147483647 w 37"/>
                <a:gd name="T1" fmla="*/ 0 h 38"/>
                <a:gd name="T2" fmla="*/ 2147483647 w 37"/>
                <a:gd name="T3" fmla="*/ 2147483647 h 38"/>
                <a:gd name="T4" fmla="*/ 0 w 37"/>
                <a:gd name="T5" fmla="*/ 2147483647 h 38"/>
                <a:gd name="T6" fmla="*/ 2147483647 w 37"/>
                <a:gd name="T7" fmla="*/ 0 h 3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" h="38">
                  <a:moveTo>
                    <a:pt x="18" y="0"/>
                  </a:moveTo>
                  <a:lnTo>
                    <a:pt x="37" y="38"/>
                  </a:lnTo>
                  <a:lnTo>
                    <a:pt x="0" y="38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8000"/>
            </a:solidFill>
            <a:ln w="9525">
              <a:solidFill>
                <a:srgbClr val="008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321" name="Rectangle 117"/>
            <p:cNvSpPr>
              <a:spLocks noChangeArrowheads="1"/>
            </p:cNvSpPr>
            <p:nvPr/>
          </p:nvSpPr>
          <p:spPr bwMode="auto">
            <a:xfrm>
              <a:off x="5446713" y="4956175"/>
              <a:ext cx="533400" cy="157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BE" sz="900">
                  <a:solidFill>
                    <a:srgbClr val="000000"/>
                  </a:solidFill>
                </a:rPr>
                <a:t>S</a:t>
              </a:r>
              <a:r>
                <a:rPr lang="fr-FR" sz="900">
                  <a:solidFill>
                    <a:srgbClr val="000000"/>
                  </a:solidFill>
                </a:rPr>
                <a:t>ucrose</a:t>
              </a: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96322" name="Rectangle 118"/>
            <p:cNvSpPr>
              <a:spLocks noChangeArrowheads="1"/>
            </p:cNvSpPr>
            <p:nvPr/>
          </p:nvSpPr>
          <p:spPr bwMode="auto">
            <a:xfrm>
              <a:off x="2268538" y="2133600"/>
              <a:ext cx="4184650" cy="3068638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5541886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987824" y="5157192"/>
            <a:ext cx="3024336" cy="1584176"/>
          </a:xfrm>
          <a:prstGeom prst="rect">
            <a:avLst/>
          </a:prstGeom>
          <a:solidFill>
            <a:srgbClr val="FFFFFF"/>
          </a:solidFill>
          <a:ln w="19050" cmpd="sng">
            <a:solidFill>
              <a:srgbClr val="000000"/>
            </a:solidFill>
          </a:ln>
          <a:effectLst/>
          <a:scene3d>
            <a:camera prst="orthographicFront"/>
            <a:lightRig rig="threePt" dir="t">
              <a:rot lat="0" lon="0" rev="0"/>
            </a:lightRig>
          </a:scene3d>
          <a:sp3d contourW="9525" prstMaterial="matte">
            <a:contourClr>
              <a:schemeClr val="accent1">
                <a:shade val="70000"/>
                <a:satMod val="105000"/>
              </a:schemeClr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97284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How to increase production yield ?</a:t>
            </a:r>
            <a:endParaRPr lang="en-GB" sz="2800" b="1" i="1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46" name="Rectangle 517"/>
          <p:cNvSpPr>
            <a:spLocks noChangeArrowheads="1"/>
          </p:cNvSpPr>
          <p:nvPr/>
        </p:nvSpPr>
        <p:spPr bwMode="auto">
          <a:xfrm>
            <a:off x="179388" y="1484313"/>
            <a:ext cx="88201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None/>
              <a:defRPr/>
            </a:pPr>
            <a:r>
              <a:rPr lang="fr-BE" dirty="0">
                <a:solidFill>
                  <a:srgbClr val="000000"/>
                </a:solidFill>
                <a:latin typeface="Arial"/>
                <a:cs typeface="Arial"/>
              </a:rPr>
              <a:t>Expression level Vs xylose concentration in the presence of glycerol or sucrose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None/>
              <a:defRPr/>
            </a:pPr>
            <a:r>
              <a:rPr lang="fr-BE" dirty="0">
                <a:solidFill>
                  <a:srgbClr val="000000"/>
                </a:solidFill>
              </a:rPr>
              <a:t>	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None/>
              <a:defRPr/>
            </a:pPr>
            <a:endParaRPr lang="fr-BE" sz="2000" dirty="0">
              <a:solidFill>
                <a:srgbClr val="000000"/>
              </a:solidFill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Char char="n"/>
              <a:defRPr/>
            </a:pPr>
            <a:endParaRPr lang="fr-BE" sz="2000" dirty="0">
              <a:solidFill>
                <a:srgbClr val="000000"/>
              </a:solidFill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Char char="n"/>
              <a:defRPr/>
            </a:pPr>
            <a:endParaRPr lang="fr-FR" sz="2000" dirty="0">
              <a:solidFill>
                <a:srgbClr val="000000"/>
              </a:solidFill>
            </a:endParaRPr>
          </a:p>
        </p:txBody>
      </p:sp>
      <p:grpSp>
        <p:nvGrpSpPr>
          <p:cNvPr id="97286" name="Group 537"/>
          <p:cNvGrpSpPr>
            <a:grpSpLocks/>
          </p:cNvGrpSpPr>
          <p:nvPr/>
        </p:nvGrpSpPr>
        <p:grpSpPr bwMode="auto">
          <a:xfrm>
            <a:off x="1139825" y="2232025"/>
            <a:ext cx="6527800" cy="2852738"/>
            <a:chOff x="128" y="1833"/>
            <a:chExt cx="3701" cy="1456"/>
          </a:xfrm>
        </p:grpSpPr>
        <p:sp>
          <p:nvSpPr>
            <p:cNvPr id="97309" name="Rectangle 73"/>
            <p:cNvSpPr>
              <a:spLocks noChangeArrowheads="1"/>
            </p:cNvSpPr>
            <p:nvPr/>
          </p:nvSpPr>
          <p:spPr bwMode="auto">
            <a:xfrm>
              <a:off x="128" y="1833"/>
              <a:ext cx="3701" cy="1456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310" name="Rectangle 74"/>
            <p:cNvSpPr>
              <a:spLocks noChangeArrowheads="1"/>
            </p:cNvSpPr>
            <p:nvPr/>
          </p:nvSpPr>
          <p:spPr bwMode="auto">
            <a:xfrm>
              <a:off x="530" y="2064"/>
              <a:ext cx="1352" cy="78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311" name="Rectangle 75"/>
            <p:cNvSpPr>
              <a:spLocks noChangeArrowheads="1"/>
            </p:cNvSpPr>
            <p:nvPr/>
          </p:nvSpPr>
          <p:spPr bwMode="auto">
            <a:xfrm>
              <a:off x="530" y="2064"/>
              <a:ext cx="1352" cy="788"/>
            </a:xfrm>
            <a:prstGeom prst="rect">
              <a:avLst/>
            </a:prstGeom>
            <a:noFill/>
            <a:ln w="8001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12" name="Line 76"/>
            <p:cNvSpPr>
              <a:spLocks noChangeShapeType="1"/>
            </p:cNvSpPr>
            <p:nvPr/>
          </p:nvSpPr>
          <p:spPr bwMode="auto">
            <a:xfrm>
              <a:off x="530" y="2064"/>
              <a:ext cx="1" cy="7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13" name="Line 77"/>
            <p:cNvSpPr>
              <a:spLocks noChangeShapeType="1"/>
            </p:cNvSpPr>
            <p:nvPr/>
          </p:nvSpPr>
          <p:spPr bwMode="auto">
            <a:xfrm>
              <a:off x="514" y="2852"/>
              <a:ext cx="16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14" name="Line 78"/>
            <p:cNvSpPr>
              <a:spLocks noChangeShapeType="1"/>
            </p:cNvSpPr>
            <p:nvPr/>
          </p:nvSpPr>
          <p:spPr bwMode="auto">
            <a:xfrm>
              <a:off x="514" y="2753"/>
              <a:ext cx="16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15" name="Line 79"/>
            <p:cNvSpPr>
              <a:spLocks noChangeShapeType="1"/>
            </p:cNvSpPr>
            <p:nvPr/>
          </p:nvSpPr>
          <p:spPr bwMode="auto">
            <a:xfrm>
              <a:off x="514" y="2655"/>
              <a:ext cx="16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16" name="Line 80"/>
            <p:cNvSpPr>
              <a:spLocks noChangeShapeType="1"/>
            </p:cNvSpPr>
            <p:nvPr/>
          </p:nvSpPr>
          <p:spPr bwMode="auto">
            <a:xfrm>
              <a:off x="514" y="2556"/>
              <a:ext cx="16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17" name="Line 81"/>
            <p:cNvSpPr>
              <a:spLocks noChangeShapeType="1"/>
            </p:cNvSpPr>
            <p:nvPr/>
          </p:nvSpPr>
          <p:spPr bwMode="auto">
            <a:xfrm>
              <a:off x="514" y="2458"/>
              <a:ext cx="16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18" name="Line 82"/>
            <p:cNvSpPr>
              <a:spLocks noChangeShapeType="1"/>
            </p:cNvSpPr>
            <p:nvPr/>
          </p:nvSpPr>
          <p:spPr bwMode="auto">
            <a:xfrm>
              <a:off x="514" y="2359"/>
              <a:ext cx="16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19" name="Line 83"/>
            <p:cNvSpPr>
              <a:spLocks noChangeShapeType="1"/>
            </p:cNvSpPr>
            <p:nvPr/>
          </p:nvSpPr>
          <p:spPr bwMode="auto">
            <a:xfrm>
              <a:off x="514" y="2261"/>
              <a:ext cx="16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20" name="Line 84"/>
            <p:cNvSpPr>
              <a:spLocks noChangeShapeType="1"/>
            </p:cNvSpPr>
            <p:nvPr/>
          </p:nvSpPr>
          <p:spPr bwMode="auto">
            <a:xfrm>
              <a:off x="514" y="2162"/>
              <a:ext cx="16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21" name="Line 85"/>
            <p:cNvSpPr>
              <a:spLocks noChangeShapeType="1"/>
            </p:cNvSpPr>
            <p:nvPr/>
          </p:nvSpPr>
          <p:spPr bwMode="auto">
            <a:xfrm>
              <a:off x="514" y="2064"/>
              <a:ext cx="16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22" name="Line 86"/>
            <p:cNvSpPr>
              <a:spLocks noChangeShapeType="1"/>
            </p:cNvSpPr>
            <p:nvPr/>
          </p:nvSpPr>
          <p:spPr bwMode="auto">
            <a:xfrm>
              <a:off x="530" y="2852"/>
              <a:ext cx="135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23" name="Line 87"/>
            <p:cNvSpPr>
              <a:spLocks noChangeShapeType="1"/>
            </p:cNvSpPr>
            <p:nvPr/>
          </p:nvSpPr>
          <p:spPr bwMode="auto">
            <a:xfrm flipV="1">
              <a:off x="530" y="2852"/>
              <a:ext cx="1" cy="1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24" name="Line 88"/>
            <p:cNvSpPr>
              <a:spLocks noChangeShapeType="1"/>
            </p:cNvSpPr>
            <p:nvPr/>
          </p:nvSpPr>
          <p:spPr bwMode="auto">
            <a:xfrm flipV="1">
              <a:off x="725" y="2852"/>
              <a:ext cx="1" cy="1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25" name="Line 89"/>
            <p:cNvSpPr>
              <a:spLocks noChangeShapeType="1"/>
            </p:cNvSpPr>
            <p:nvPr/>
          </p:nvSpPr>
          <p:spPr bwMode="auto">
            <a:xfrm flipV="1">
              <a:off x="914" y="2852"/>
              <a:ext cx="1" cy="1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26" name="Line 90"/>
            <p:cNvSpPr>
              <a:spLocks noChangeShapeType="1"/>
            </p:cNvSpPr>
            <p:nvPr/>
          </p:nvSpPr>
          <p:spPr bwMode="auto">
            <a:xfrm flipV="1">
              <a:off x="1109" y="2852"/>
              <a:ext cx="1" cy="1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27" name="Line 91"/>
            <p:cNvSpPr>
              <a:spLocks noChangeShapeType="1"/>
            </p:cNvSpPr>
            <p:nvPr/>
          </p:nvSpPr>
          <p:spPr bwMode="auto">
            <a:xfrm flipV="1">
              <a:off x="1303" y="2852"/>
              <a:ext cx="1" cy="1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28" name="Line 92"/>
            <p:cNvSpPr>
              <a:spLocks noChangeShapeType="1"/>
            </p:cNvSpPr>
            <p:nvPr/>
          </p:nvSpPr>
          <p:spPr bwMode="auto">
            <a:xfrm flipV="1">
              <a:off x="1498" y="2852"/>
              <a:ext cx="1" cy="1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29" name="Line 93"/>
            <p:cNvSpPr>
              <a:spLocks noChangeShapeType="1"/>
            </p:cNvSpPr>
            <p:nvPr/>
          </p:nvSpPr>
          <p:spPr bwMode="auto">
            <a:xfrm flipV="1">
              <a:off x="1687" y="2852"/>
              <a:ext cx="1" cy="1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30" name="Line 94"/>
            <p:cNvSpPr>
              <a:spLocks noChangeShapeType="1"/>
            </p:cNvSpPr>
            <p:nvPr/>
          </p:nvSpPr>
          <p:spPr bwMode="auto">
            <a:xfrm flipV="1">
              <a:off x="1882" y="2852"/>
              <a:ext cx="1" cy="1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31" name="Line 95"/>
            <p:cNvSpPr>
              <a:spLocks noChangeShapeType="1"/>
            </p:cNvSpPr>
            <p:nvPr/>
          </p:nvSpPr>
          <p:spPr bwMode="auto">
            <a:xfrm>
              <a:off x="644" y="2852"/>
              <a:ext cx="81" cy="1"/>
            </a:xfrm>
            <a:prstGeom prst="line">
              <a:avLst/>
            </a:prstGeom>
            <a:noFill/>
            <a:ln w="7938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32" name="Line 96"/>
            <p:cNvSpPr>
              <a:spLocks noChangeShapeType="1"/>
            </p:cNvSpPr>
            <p:nvPr/>
          </p:nvSpPr>
          <p:spPr bwMode="auto">
            <a:xfrm flipV="1">
              <a:off x="725" y="2682"/>
              <a:ext cx="38" cy="170"/>
            </a:xfrm>
            <a:prstGeom prst="line">
              <a:avLst/>
            </a:prstGeom>
            <a:noFill/>
            <a:ln w="7938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33" name="Line 97"/>
            <p:cNvSpPr>
              <a:spLocks noChangeShapeType="1"/>
            </p:cNvSpPr>
            <p:nvPr/>
          </p:nvSpPr>
          <p:spPr bwMode="auto">
            <a:xfrm flipV="1">
              <a:off x="763" y="2326"/>
              <a:ext cx="59" cy="356"/>
            </a:xfrm>
            <a:prstGeom prst="line">
              <a:avLst/>
            </a:prstGeom>
            <a:noFill/>
            <a:ln w="7938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34" name="Line 98"/>
            <p:cNvSpPr>
              <a:spLocks noChangeShapeType="1"/>
            </p:cNvSpPr>
            <p:nvPr/>
          </p:nvSpPr>
          <p:spPr bwMode="auto">
            <a:xfrm flipV="1">
              <a:off x="822" y="2272"/>
              <a:ext cx="114" cy="54"/>
            </a:xfrm>
            <a:prstGeom prst="line">
              <a:avLst/>
            </a:prstGeom>
            <a:noFill/>
            <a:ln w="7938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35" name="Line 99"/>
            <p:cNvSpPr>
              <a:spLocks noChangeShapeType="1"/>
            </p:cNvSpPr>
            <p:nvPr/>
          </p:nvSpPr>
          <p:spPr bwMode="auto">
            <a:xfrm flipV="1">
              <a:off x="936" y="2228"/>
              <a:ext cx="59" cy="44"/>
            </a:xfrm>
            <a:prstGeom prst="line">
              <a:avLst/>
            </a:prstGeom>
            <a:noFill/>
            <a:ln w="7938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36" name="Line 100"/>
            <p:cNvSpPr>
              <a:spLocks noChangeShapeType="1"/>
            </p:cNvSpPr>
            <p:nvPr/>
          </p:nvSpPr>
          <p:spPr bwMode="auto">
            <a:xfrm>
              <a:off x="995" y="2228"/>
              <a:ext cx="692" cy="71"/>
            </a:xfrm>
            <a:prstGeom prst="line">
              <a:avLst/>
            </a:prstGeom>
            <a:noFill/>
            <a:ln w="7938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37" name="Line 101"/>
            <p:cNvSpPr>
              <a:spLocks noChangeShapeType="1"/>
            </p:cNvSpPr>
            <p:nvPr/>
          </p:nvSpPr>
          <p:spPr bwMode="auto">
            <a:xfrm>
              <a:off x="644" y="2852"/>
              <a:ext cx="81" cy="1"/>
            </a:xfrm>
            <a:prstGeom prst="line">
              <a:avLst/>
            </a:prstGeom>
            <a:noFill/>
            <a:ln w="7938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38" name="Line 102"/>
            <p:cNvSpPr>
              <a:spLocks noChangeShapeType="1"/>
            </p:cNvSpPr>
            <p:nvPr/>
          </p:nvSpPr>
          <p:spPr bwMode="auto">
            <a:xfrm flipV="1">
              <a:off x="725" y="2589"/>
              <a:ext cx="38" cy="263"/>
            </a:xfrm>
            <a:prstGeom prst="line">
              <a:avLst/>
            </a:prstGeom>
            <a:noFill/>
            <a:ln w="7938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39" name="Line 103"/>
            <p:cNvSpPr>
              <a:spLocks noChangeShapeType="1"/>
            </p:cNvSpPr>
            <p:nvPr/>
          </p:nvSpPr>
          <p:spPr bwMode="auto">
            <a:xfrm flipV="1">
              <a:off x="763" y="2277"/>
              <a:ext cx="59" cy="312"/>
            </a:xfrm>
            <a:prstGeom prst="line">
              <a:avLst/>
            </a:prstGeom>
            <a:noFill/>
            <a:ln w="7938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40" name="Line 104"/>
            <p:cNvSpPr>
              <a:spLocks noChangeShapeType="1"/>
            </p:cNvSpPr>
            <p:nvPr/>
          </p:nvSpPr>
          <p:spPr bwMode="auto">
            <a:xfrm flipV="1">
              <a:off x="822" y="2233"/>
              <a:ext cx="114" cy="44"/>
            </a:xfrm>
            <a:prstGeom prst="line">
              <a:avLst/>
            </a:prstGeom>
            <a:noFill/>
            <a:ln w="7938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41" name="Line 105"/>
            <p:cNvSpPr>
              <a:spLocks noChangeShapeType="1"/>
            </p:cNvSpPr>
            <p:nvPr/>
          </p:nvSpPr>
          <p:spPr bwMode="auto">
            <a:xfrm>
              <a:off x="936" y="2233"/>
              <a:ext cx="59" cy="1"/>
            </a:xfrm>
            <a:prstGeom prst="line">
              <a:avLst/>
            </a:prstGeom>
            <a:noFill/>
            <a:ln w="7938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42" name="Line 106"/>
            <p:cNvSpPr>
              <a:spLocks noChangeShapeType="1"/>
            </p:cNvSpPr>
            <p:nvPr/>
          </p:nvSpPr>
          <p:spPr bwMode="auto">
            <a:xfrm>
              <a:off x="995" y="2233"/>
              <a:ext cx="692" cy="1"/>
            </a:xfrm>
            <a:prstGeom prst="line">
              <a:avLst/>
            </a:prstGeom>
            <a:noFill/>
            <a:ln w="7938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43" name="Line 107"/>
            <p:cNvSpPr>
              <a:spLocks noChangeShapeType="1"/>
            </p:cNvSpPr>
            <p:nvPr/>
          </p:nvSpPr>
          <p:spPr bwMode="auto">
            <a:xfrm>
              <a:off x="644" y="2852"/>
              <a:ext cx="81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44" name="Line 108"/>
            <p:cNvSpPr>
              <a:spLocks noChangeShapeType="1"/>
            </p:cNvSpPr>
            <p:nvPr/>
          </p:nvSpPr>
          <p:spPr bwMode="auto">
            <a:xfrm flipV="1">
              <a:off x="725" y="2540"/>
              <a:ext cx="38" cy="312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45" name="Line 109"/>
            <p:cNvSpPr>
              <a:spLocks noChangeShapeType="1"/>
            </p:cNvSpPr>
            <p:nvPr/>
          </p:nvSpPr>
          <p:spPr bwMode="auto">
            <a:xfrm flipV="1">
              <a:off x="763" y="2223"/>
              <a:ext cx="59" cy="317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46" name="Line 110"/>
            <p:cNvSpPr>
              <a:spLocks noChangeShapeType="1"/>
            </p:cNvSpPr>
            <p:nvPr/>
          </p:nvSpPr>
          <p:spPr bwMode="auto">
            <a:xfrm flipV="1">
              <a:off x="822" y="2151"/>
              <a:ext cx="114" cy="72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47" name="Line 111"/>
            <p:cNvSpPr>
              <a:spLocks noChangeShapeType="1"/>
            </p:cNvSpPr>
            <p:nvPr/>
          </p:nvSpPr>
          <p:spPr bwMode="auto">
            <a:xfrm flipV="1">
              <a:off x="936" y="2135"/>
              <a:ext cx="59" cy="16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48" name="Line 112"/>
            <p:cNvSpPr>
              <a:spLocks noChangeShapeType="1"/>
            </p:cNvSpPr>
            <p:nvPr/>
          </p:nvSpPr>
          <p:spPr bwMode="auto">
            <a:xfrm>
              <a:off x="995" y="2135"/>
              <a:ext cx="692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49" name="Line 113"/>
            <p:cNvSpPr>
              <a:spLocks noChangeShapeType="1"/>
            </p:cNvSpPr>
            <p:nvPr/>
          </p:nvSpPr>
          <p:spPr bwMode="auto">
            <a:xfrm>
              <a:off x="644" y="2852"/>
              <a:ext cx="81" cy="1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50" name="Line 114"/>
            <p:cNvSpPr>
              <a:spLocks noChangeShapeType="1"/>
            </p:cNvSpPr>
            <p:nvPr/>
          </p:nvSpPr>
          <p:spPr bwMode="auto">
            <a:xfrm>
              <a:off x="725" y="2852"/>
              <a:ext cx="38" cy="1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51" name="Line 115"/>
            <p:cNvSpPr>
              <a:spLocks noChangeShapeType="1"/>
            </p:cNvSpPr>
            <p:nvPr/>
          </p:nvSpPr>
          <p:spPr bwMode="auto">
            <a:xfrm>
              <a:off x="763" y="2852"/>
              <a:ext cx="59" cy="1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52" name="Line 116"/>
            <p:cNvSpPr>
              <a:spLocks noChangeShapeType="1"/>
            </p:cNvSpPr>
            <p:nvPr/>
          </p:nvSpPr>
          <p:spPr bwMode="auto">
            <a:xfrm>
              <a:off x="822" y="2852"/>
              <a:ext cx="114" cy="1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53" name="Line 117"/>
            <p:cNvSpPr>
              <a:spLocks noChangeShapeType="1"/>
            </p:cNvSpPr>
            <p:nvPr/>
          </p:nvSpPr>
          <p:spPr bwMode="auto">
            <a:xfrm>
              <a:off x="936" y="2852"/>
              <a:ext cx="59" cy="1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54" name="Line 118"/>
            <p:cNvSpPr>
              <a:spLocks noChangeShapeType="1"/>
            </p:cNvSpPr>
            <p:nvPr/>
          </p:nvSpPr>
          <p:spPr bwMode="auto">
            <a:xfrm>
              <a:off x="995" y="2852"/>
              <a:ext cx="692" cy="1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55" name="Freeform 119"/>
            <p:cNvSpPr>
              <a:spLocks/>
            </p:cNvSpPr>
            <p:nvPr/>
          </p:nvSpPr>
          <p:spPr bwMode="auto">
            <a:xfrm>
              <a:off x="627" y="2835"/>
              <a:ext cx="33" cy="33"/>
            </a:xfrm>
            <a:custGeom>
              <a:avLst/>
              <a:gdLst>
                <a:gd name="T0" fmla="*/ 17 w 33"/>
                <a:gd name="T1" fmla="*/ 0 h 33"/>
                <a:gd name="T2" fmla="*/ 33 w 33"/>
                <a:gd name="T3" fmla="*/ 17 h 33"/>
                <a:gd name="T4" fmla="*/ 17 w 33"/>
                <a:gd name="T5" fmla="*/ 33 h 33"/>
                <a:gd name="T6" fmla="*/ 0 w 33"/>
                <a:gd name="T7" fmla="*/ 17 h 33"/>
                <a:gd name="T8" fmla="*/ 17 w 33"/>
                <a:gd name="T9" fmla="*/ 0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" h="33">
                  <a:moveTo>
                    <a:pt x="17" y="0"/>
                  </a:moveTo>
                  <a:lnTo>
                    <a:pt x="33" y="17"/>
                  </a:lnTo>
                  <a:lnTo>
                    <a:pt x="17" y="33"/>
                  </a:lnTo>
                  <a:lnTo>
                    <a:pt x="0" y="17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80"/>
            </a:solidFill>
            <a:ln w="7938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356" name="Freeform 120"/>
            <p:cNvSpPr>
              <a:spLocks/>
            </p:cNvSpPr>
            <p:nvPr/>
          </p:nvSpPr>
          <p:spPr bwMode="auto">
            <a:xfrm>
              <a:off x="708" y="2835"/>
              <a:ext cx="33" cy="33"/>
            </a:xfrm>
            <a:custGeom>
              <a:avLst/>
              <a:gdLst>
                <a:gd name="T0" fmla="*/ 17 w 33"/>
                <a:gd name="T1" fmla="*/ 0 h 33"/>
                <a:gd name="T2" fmla="*/ 33 w 33"/>
                <a:gd name="T3" fmla="*/ 17 h 33"/>
                <a:gd name="T4" fmla="*/ 17 w 33"/>
                <a:gd name="T5" fmla="*/ 33 h 33"/>
                <a:gd name="T6" fmla="*/ 0 w 33"/>
                <a:gd name="T7" fmla="*/ 17 h 33"/>
                <a:gd name="T8" fmla="*/ 17 w 33"/>
                <a:gd name="T9" fmla="*/ 0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" h="33">
                  <a:moveTo>
                    <a:pt x="17" y="0"/>
                  </a:moveTo>
                  <a:lnTo>
                    <a:pt x="33" y="17"/>
                  </a:lnTo>
                  <a:lnTo>
                    <a:pt x="17" y="33"/>
                  </a:lnTo>
                  <a:lnTo>
                    <a:pt x="0" y="17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80"/>
            </a:solidFill>
            <a:ln w="7938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357" name="Freeform 121"/>
            <p:cNvSpPr>
              <a:spLocks/>
            </p:cNvSpPr>
            <p:nvPr/>
          </p:nvSpPr>
          <p:spPr bwMode="auto">
            <a:xfrm>
              <a:off x="746" y="2666"/>
              <a:ext cx="33" cy="32"/>
            </a:xfrm>
            <a:custGeom>
              <a:avLst/>
              <a:gdLst>
                <a:gd name="T0" fmla="*/ 17 w 33"/>
                <a:gd name="T1" fmla="*/ 0 h 32"/>
                <a:gd name="T2" fmla="*/ 33 w 33"/>
                <a:gd name="T3" fmla="*/ 16 h 32"/>
                <a:gd name="T4" fmla="*/ 17 w 33"/>
                <a:gd name="T5" fmla="*/ 32 h 32"/>
                <a:gd name="T6" fmla="*/ 0 w 33"/>
                <a:gd name="T7" fmla="*/ 16 h 32"/>
                <a:gd name="T8" fmla="*/ 17 w 33"/>
                <a:gd name="T9" fmla="*/ 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" h="32">
                  <a:moveTo>
                    <a:pt x="17" y="0"/>
                  </a:moveTo>
                  <a:lnTo>
                    <a:pt x="33" y="16"/>
                  </a:lnTo>
                  <a:lnTo>
                    <a:pt x="17" y="32"/>
                  </a:lnTo>
                  <a:lnTo>
                    <a:pt x="0" y="16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80"/>
            </a:solidFill>
            <a:ln w="7938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358" name="Freeform 122"/>
            <p:cNvSpPr>
              <a:spLocks/>
            </p:cNvSpPr>
            <p:nvPr/>
          </p:nvSpPr>
          <p:spPr bwMode="auto">
            <a:xfrm>
              <a:off x="806" y="2310"/>
              <a:ext cx="32" cy="33"/>
            </a:xfrm>
            <a:custGeom>
              <a:avLst/>
              <a:gdLst>
                <a:gd name="T0" fmla="*/ 16 w 32"/>
                <a:gd name="T1" fmla="*/ 0 h 33"/>
                <a:gd name="T2" fmla="*/ 32 w 32"/>
                <a:gd name="T3" fmla="*/ 16 h 33"/>
                <a:gd name="T4" fmla="*/ 16 w 32"/>
                <a:gd name="T5" fmla="*/ 33 h 33"/>
                <a:gd name="T6" fmla="*/ 0 w 32"/>
                <a:gd name="T7" fmla="*/ 16 h 33"/>
                <a:gd name="T8" fmla="*/ 16 w 32"/>
                <a:gd name="T9" fmla="*/ 0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33">
                  <a:moveTo>
                    <a:pt x="16" y="0"/>
                  </a:moveTo>
                  <a:lnTo>
                    <a:pt x="32" y="16"/>
                  </a:lnTo>
                  <a:lnTo>
                    <a:pt x="16" y="33"/>
                  </a:lnTo>
                  <a:lnTo>
                    <a:pt x="0" y="1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80"/>
            </a:solidFill>
            <a:ln w="7938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359" name="Freeform 123"/>
            <p:cNvSpPr>
              <a:spLocks/>
            </p:cNvSpPr>
            <p:nvPr/>
          </p:nvSpPr>
          <p:spPr bwMode="auto">
            <a:xfrm>
              <a:off x="919" y="2255"/>
              <a:ext cx="33" cy="33"/>
            </a:xfrm>
            <a:custGeom>
              <a:avLst/>
              <a:gdLst>
                <a:gd name="T0" fmla="*/ 17 w 33"/>
                <a:gd name="T1" fmla="*/ 0 h 33"/>
                <a:gd name="T2" fmla="*/ 33 w 33"/>
                <a:gd name="T3" fmla="*/ 17 h 33"/>
                <a:gd name="T4" fmla="*/ 17 w 33"/>
                <a:gd name="T5" fmla="*/ 33 h 33"/>
                <a:gd name="T6" fmla="*/ 0 w 33"/>
                <a:gd name="T7" fmla="*/ 17 h 33"/>
                <a:gd name="T8" fmla="*/ 17 w 33"/>
                <a:gd name="T9" fmla="*/ 0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" h="33">
                  <a:moveTo>
                    <a:pt x="17" y="0"/>
                  </a:moveTo>
                  <a:lnTo>
                    <a:pt x="33" y="17"/>
                  </a:lnTo>
                  <a:lnTo>
                    <a:pt x="17" y="33"/>
                  </a:lnTo>
                  <a:lnTo>
                    <a:pt x="0" y="17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80"/>
            </a:solidFill>
            <a:ln w="7938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360" name="Freeform 124"/>
            <p:cNvSpPr>
              <a:spLocks/>
            </p:cNvSpPr>
            <p:nvPr/>
          </p:nvSpPr>
          <p:spPr bwMode="auto">
            <a:xfrm>
              <a:off x="979" y="2212"/>
              <a:ext cx="32" cy="32"/>
            </a:xfrm>
            <a:custGeom>
              <a:avLst/>
              <a:gdLst>
                <a:gd name="T0" fmla="*/ 16 w 32"/>
                <a:gd name="T1" fmla="*/ 0 h 32"/>
                <a:gd name="T2" fmla="*/ 32 w 32"/>
                <a:gd name="T3" fmla="*/ 16 h 32"/>
                <a:gd name="T4" fmla="*/ 16 w 32"/>
                <a:gd name="T5" fmla="*/ 32 h 32"/>
                <a:gd name="T6" fmla="*/ 0 w 32"/>
                <a:gd name="T7" fmla="*/ 16 h 32"/>
                <a:gd name="T8" fmla="*/ 16 w 32"/>
                <a:gd name="T9" fmla="*/ 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lnTo>
                    <a:pt x="32" y="16"/>
                  </a:lnTo>
                  <a:lnTo>
                    <a:pt x="16" y="32"/>
                  </a:lnTo>
                  <a:lnTo>
                    <a:pt x="0" y="1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80"/>
            </a:solidFill>
            <a:ln w="7938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361" name="Freeform 125"/>
            <p:cNvSpPr>
              <a:spLocks/>
            </p:cNvSpPr>
            <p:nvPr/>
          </p:nvSpPr>
          <p:spPr bwMode="auto">
            <a:xfrm>
              <a:off x="1671" y="2283"/>
              <a:ext cx="32" cy="33"/>
            </a:xfrm>
            <a:custGeom>
              <a:avLst/>
              <a:gdLst>
                <a:gd name="T0" fmla="*/ 16 w 32"/>
                <a:gd name="T1" fmla="*/ 0 h 33"/>
                <a:gd name="T2" fmla="*/ 32 w 32"/>
                <a:gd name="T3" fmla="*/ 16 h 33"/>
                <a:gd name="T4" fmla="*/ 16 w 32"/>
                <a:gd name="T5" fmla="*/ 33 h 33"/>
                <a:gd name="T6" fmla="*/ 0 w 32"/>
                <a:gd name="T7" fmla="*/ 16 h 33"/>
                <a:gd name="T8" fmla="*/ 16 w 32"/>
                <a:gd name="T9" fmla="*/ 0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33">
                  <a:moveTo>
                    <a:pt x="16" y="0"/>
                  </a:moveTo>
                  <a:lnTo>
                    <a:pt x="32" y="16"/>
                  </a:lnTo>
                  <a:lnTo>
                    <a:pt x="16" y="33"/>
                  </a:lnTo>
                  <a:lnTo>
                    <a:pt x="0" y="1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80"/>
            </a:solidFill>
            <a:ln w="7938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362" name="Rectangle 126"/>
            <p:cNvSpPr>
              <a:spLocks noChangeArrowheads="1"/>
            </p:cNvSpPr>
            <p:nvPr/>
          </p:nvSpPr>
          <p:spPr bwMode="auto">
            <a:xfrm>
              <a:off x="627" y="2835"/>
              <a:ext cx="27" cy="28"/>
            </a:xfrm>
            <a:prstGeom prst="rect">
              <a:avLst/>
            </a:prstGeom>
            <a:solidFill>
              <a:srgbClr val="FF00FF"/>
            </a:solidFill>
            <a:ln w="7938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363" name="Rectangle 127"/>
            <p:cNvSpPr>
              <a:spLocks noChangeArrowheads="1"/>
            </p:cNvSpPr>
            <p:nvPr/>
          </p:nvSpPr>
          <p:spPr bwMode="auto">
            <a:xfrm>
              <a:off x="708" y="2835"/>
              <a:ext cx="27" cy="28"/>
            </a:xfrm>
            <a:prstGeom prst="rect">
              <a:avLst/>
            </a:prstGeom>
            <a:solidFill>
              <a:srgbClr val="FF00FF"/>
            </a:solidFill>
            <a:ln w="7938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364" name="Rectangle 128"/>
            <p:cNvSpPr>
              <a:spLocks noChangeArrowheads="1"/>
            </p:cNvSpPr>
            <p:nvPr/>
          </p:nvSpPr>
          <p:spPr bwMode="auto">
            <a:xfrm>
              <a:off x="746" y="2573"/>
              <a:ext cx="27" cy="27"/>
            </a:xfrm>
            <a:prstGeom prst="rect">
              <a:avLst/>
            </a:prstGeom>
            <a:solidFill>
              <a:srgbClr val="FF00FF"/>
            </a:solidFill>
            <a:ln w="7938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365" name="Rectangle 129"/>
            <p:cNvSpPr>
              <a:spLocks noChangeArrowheads="1"/>
            </p:cNvSpPr>
            <p:nvPr/>
          </p:nvSpPr>
          <p:spPr bwMode="auto">
            <a:xfrm>
              <a:off x="806" y="2261"/>
              <a:ext cx="27" cy="27"/>
            </a:xfrm>
            <a:prstGeom prst="rect">
              <a:avLst/>
            </a:prstGeom>
            <a:solidFill>
              <a:srgbClr val="FF00FF"/>
            </a:solidFill>
            <a:ln w="7938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366" name="Rectangle 130"/>
            <p:cNvSpPr>
              <a:spLocks noChangeArrowheads="1"/>
            </p:cNvSpPr>
            <p:nvPr/>
          </p:nvSpPr>
          <p:spPr bwMode="auto">
            <a:xfrm>
              <a:off x="919" y="2217"/>
              <a:ext cx="27" cy="27"/>
            </a:xfrm>
            <a:prstGeom prst="rect">
              <a:avLst/>
            </a:prstGeom>
            <a:solidFill>
              <a:srgbClr val="FF00FF"/>
            </a:solidFill>
            <a:ln w="7938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367" name="Rectangle 131"/>
            <p:cNvSpPr>
              <a:spLocks noChangeArrowheads="1"/>
            </p:cNvSpPr>
            <p:nvPr/>
          </p:nvSpPr>
          <p:spPr bwMode="auto">
            <a:xfrm>
              <a:off x="979" y="2217"/>
              <a:ext cx="27" cy="27"/>
            </a:xfrm>
            <a:prstGeom prst="rect">
              <a:avLst/>
            </a:prstGeom>
            <a:solidFill>
              <a:srgbClr val="FF00FF"/>
            </a:solidFill>
            <a:ln w="7938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368" name="Rectangle 132"/>
            <p:cNvSpPr>
              <a:spLocks noChangeArrowheads="1"/>
            </p:cNvSpPr>
            <p:nvPr/>
          </p:nvSpPr>
          <p:spPr bwMode="auto">
            <a:xfrm>
              <a:off x="1671" y="2217"/>
              <a:ext cx="27" cy="27"/>
            </a:xfrm>
            <a:prstGeom prst="rect">
              <a:avLst/>
            </a:prstGeom>
            <a:solidFill>
              <a:srgbClr val="FF00FF"/>
            </a:solidFill>
            <a:ln w="7938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369" name="Freeform 133"/>
            <p:cNvSpPr>
              <a:spLocks/>
            </p:cNvSpPr>
            <p:nvPr/>
          </p:nvSpPr>
          <p:spPr bwMode="auto">
            <a:xfrm>
              <a:off x="627" y="2835"/>
              <a:ext cx="33" cy="33"/>
            </a:xfrm>
            <a:custGeom>
              <a:avLst/>
              <a:gdLst>
                <a:gd name="T0" fmla="*/ 17 w 33"/>
                <a:gd name="T1" fmla="*/ 0 h 33"/>
                <a:gd name="T2" fmla="*/ 33 w 33"/>
                <a:gd name="T3" fmla="*/ 33 h 33"/>
                <a:gd name="T4" fmla="*/ 0 w 33"/>
                <a:gd name="T5" fmla="*/ 33 h 33"/>
                <a:gd name="T6" fmla="*/ 17 w 33"/>
                <a:gd name="T7" fmla="*/ 0 h 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3" h="33">
                  <a:moveTo>
                    <a:pt x="17" y="0"/>
                  </a:moveTo>
                  <a:lnTo>
                    <a:pt x="33" y="33"/>
                  </a:lnTo>
                  <a:lnTo>
                    <a:pt x="0" y="3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0000"/>
            </a:solidFill>
            <a:ln w="7938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370" name="Freeform 134"/>
            <p:cNvSpPr>
              <a:spLocks/>
            </p:cNvSpPr>
            <p:nvPr/>
          </p:nvSpPr>
          <p:spPr bwMode="auto">
            <a:xfrm>
              <a:off x="708" y="2835"/>
              <a:ext cx="33" cy="33"/>
            </a:xfrm>
            <a:custGeom>
              <a:avLst/>
              <a:gdLst>
                <a:gd name="T0" fmla="*/ 17 w 33"/>
                <a:gd name="T1" fmla="*/ 0 h 33"/>
                <a:gd name="T2" fmla="*/ 33 w 33"/>
                <a:gd name="T3" fmla="*/ 33 h 33"/>
                <a:gd name="T4" fmla="*/ 0 w 33"/>
                <a:gd name="T5" fmla="*/ 33 h 33"/>
                <a:gd name="T6" fmla="*/ 17 w 33"/>
                <a:gd name="T7" fmla="*/ 0 h 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3" h="33">
                  <a:moveTo>
                    <a:pt x="17" y="0"/>
                  </a:moveTo>
                  <a:lnTo>
                    <a:pt x="33" y="33"/>
                  </a:lnTo>
                  <a:lnTo>
                    <a:pt x="0" y="3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0000"/>
            </a:solidFill>
            <a:ln w="7938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371" name="Freeform 135"/>
            <p:cNvSpPr>
              <a:spLocks/>
            </p:cNvSpPr>
            <p:nvPr/>
          </p:nvSpPr>
          <p:spPr bwMode="auto">
            <a:xfrm>
              <a:off x="746" y="2523"/>
              <a:ext cx="33" cy="33"/>
            </a:xfrm>
            <a:custGeom>
              <a:avLst/>
              <a:gdLst>
                <a:gd name="T0" fmla="*/ 17 w 33"/>
                <a:gd name="T1" fmla="*/ 0 h 33"/>
                <a:gd name="T2" fmla="*/ 33 w 33"/>
                <a:gd name="T3" fmla="*/ 33 h 33"/>
                <a:gd name="T4" fmla="*/ 0 w 33"/>
                <a:gd name="T5" fmla="*/ 33 h 33"/>
                <a:gd name="T6" fmla="*/ 17 w 33"/>
                <a:gd name="T7" fmla="*/ 0 h 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3" h="33">
                  <a:moveTo>
                    <a:pt x="17" y="0"/>
                  </a:moveTo>
                  <a:lnTo>
                    <a:pt x="33" y="33"/>
                  </a:lnTo>
                  <a:lnTo>
                    <a:pt x="0" y="3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0000"/>
            </a:solidFill>
            <a:ln w="7938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372" name="Freeform 136"/>
            <p:cNvSpPr>
              <a:spLocks/>
            </p:cNvSpPr>
            <p:nvPr/>
          </p:nvSpPr>
          <p:spPr bwMode="auto">
            <a:xfrm>
              <a:off x="806" y="2206"/>
              <a:ext cx="32" cy="33"/>
            </a:xfrm>
            <a:custGeom>
              <a:avLst/>
              <a:gdLst>
                <a:gd name="T0" fmla="*/ 16 w 32"/>
                <a:gd name="T1" fmla="*/ 0 h 33"/>
                <a:gd name="T2" fmla="*/ 32 w 32"/>
                <a:gd name="T3" fmla="*/ 33 h 33"/>
                <a:gd name="T4" fmla="*/ 0 w 32"/>
                <a:gd name="T5" fmla="*/ 33 h 33"/>
                <a:gd name="T6" fmla="*/ 16 w 32"/>
                <a:gd name="T7" fmla="*/ 0 h 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2" h="33">
                  <a:moveTo>
                    <a:pt x="16" y="0"/>
                  </a:moveTo>
                  <a:lnTo>
                    <a:pt x="32" y="33"/>
                  </a:lnTo>
                  <a:lnTo>
                    <a:pt x="0" y="3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0000"/>
            </a:solidFill>
            <a:ln w="7938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373" name="Freeform 137"/>
            <p:cNvSpPr>
              <a:spLocks/>
            </p:cNvSpPr>
            <p:nvPr/>
          </p:nvSpPr>
          <p:spPr bwMode="auto">
            <a:xfrm>
              <a:off x="919" y="2135"/>
              <a:ext cx="33" cy="33"/>
            </a:xfrm>
            <a:custGeom>
              <a:avLst/>
              <a:gdLst>
                <a:gd name="T0" fmla="*/ 17 w 33"/>
                <a:gd name="T1" fmla="*/ 0 h 33"/>
                <a:gd name="T2" fmla="*/ 33 w 33"/>
                <a:gd name="T3" fmla="*/ 33 h 33"/>
                <a:gd name="T4" fmla="*/ 0 w 33"/>
                <a:gd name="T5" fmla="*/ 33 h 33"/>
                <a:gd name="T6" fmla="*/ 17 w 33"/>
                <a:gd name="T7" fmla="*/ 0 h 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3" h="33">
                  <a:moveTo>
                    <a:pt x="17" y="0"/>
                  </a:moveTo>
                  <a:lnTo>
                    <a:pt x="33" y="33"/>
                  </a:lnTo>
                  <a:lnTo>
                    <a:pt x="0" y="3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0000"/>
            </a:solidFill>
            <a:ln w="7938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374" name="Freeform 138"/>
            <p:cNvSpPr>
              <a:spLocks/>
            </p:cNvSpPr>
            <p:nvPr/>
          </p:nvSpPr>
          <p:spPr bwMode="auto">
            <a:xfrm>
              <a:off x="979" y="2119"/>
              <a:ext cx="32" cy="32"/>
            </a:xfrm>
            <a:custGeom>
              <a:avLst/>
              <a:gdLst>
                <a:gd name="T0" fmla="*/ 16 w 32"/>
                <a:gd name="T1" fmla="*/ 0 h 32"/>
                <a:gd name="T2" fmla="*/ 32 w 32"/>
                <a:gd name="T3" fmla="*/ 32 h 32"/>
                <a:gd name="T4" fmla="*/ 0 w 32"/>
                <a:gd name="T5" fmla="*/ 32 h 32"/>
                <a:gd name="T6" fmla="*/ 16 w 32"/>
                <a:gd name="T7" fmla="*/ 0 h 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lnTo>
                    <a:pt x="32" y="32"/>
                  </a:lnTo>
                  <a:lnTo>
                    <a:pt x="0" y="3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0000"/>
            </a:solidFill>
            <a:ln w="7938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375" name="Freeform 139"/>
            <p:cNvSpPr>
              <a:spLocks/>
            </p:cNvSpPr>
            <p:nvPr/>
          </p:nvSpPr>
          <p:spPr bwMode="auto">
            <a:xfrm>
              <a:off x="1671" y="2119"/>
              <a:ext cx="32" cy="32"/>
            </a:xfrm>
            <a:custGeom>
              <a:avLst/>
              <a:gdLst>
                <a:gd name="T0" fmla="*/ 16 w 32"/>
                <a:gd name="T1" fmla="*/ 0 h 32"/>
                <a:gd name="T2" fmla="*/ 32 w 32"/>
                <a:gd name="T3" fmla="*/ 32 h 32"/>
                <a:gd name="T4" fmla="*/ 0 w 32"/>
                <a:gd name="T5" fmla="*/ 32 h 32"/>
                <a:gd name="T6" fmla="*/ 16 w 32"/>
                <a:gd name="T7" fmla="*/ 0 h 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lnTo>
                    <a:pt x="32" y="32"/>
                  </a:lnTo>
                  <a:lnTo>
                    <a:pt x="0" y="3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0000"/>
            </a:solidFill>
            <a:ln w="7938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376" name="Rectangle 140"/>
            <p:cNvSpPr>
              <a:spLocks noChangeArrowheads="1"/>
            </p:cNvSpPr>
            <p:nvPr/>
          </p:nvSpPr>
          <p:spPr bwMode="auto">
            <a:xfrm>
              <a:off x="622" y="2830"/>
              <a:ext cx="49" cy="49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77" name="Line 141"/>
            <p:cNvSpPr>
              <a:spLocks noChangeShapeType="1"/>
            </p:cNvSpPr>
            <p:nvPr/>
          </p:nvSpPr>
          <p:spPr bwMode="auto">
            <a:xfrm flipH="1" flipV="1">
              <a:off x="627" y="2835"/>
              <a:ext cx="17" cy="17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78" name="Line 142"/>
            <p:cNvSpPr>
              <a:spLocks noChangeShapeType="1"/>
            </p:cNvSpPr>
            <p:nvPr/>
          </p:nvSpPr>
          <p:spPr bwMode="auto">
            <a:xfrm>
              <a:off x="644" y="2852"/>
              <a:ext cx="16" cy="16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79" name="Line 143"/>
            <p:cNvSpPr>
              <a:spLocks noChangeShapeType="1"/>
            </p:cNvSpPr>
            <p:nvPr/>
          </p:nvSpPr>
          <p:spPr bwMode="auto">
            <a:xfrm flipH="1">
              <a:off x="627" y="2852"/>
              <a:ext cx="17" cy="16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80" name="Line 144"/>
            <p:cNvSpPr>
              <a:spLocks noChangeShapeType="1"/>
            </p:cNvSpPr>
            <p:nvPr/>
          </p:nvSpPr>
          <p:spPr bwMode="auto">
            <a:xfrm flipV="1">
              <a:off x="644" y="2835"/>
              <a:ext cx="16" cy="17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81" name="Rectangle 145"/>
            <p:cNvSpPr>
              <a:spLocks noChangeArrowheads="1"/>
            </p:cNvSpPr>
            <p:nvPr/>
          </p:nvSpPr>
          <p:spPr bwMode="auto">
            <a:xfrm>
              <a:off x="703" y="2830"/>
              <a:ext cx="49" cy="49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82" name="Line 146"/>
            <p:cNvSpPr>
              <a:spLocks noChangeShapeType="1"/>
            </p:cNvSpPr>
            <p:nvPr/>
          </p:nvSpPr>
          <p:spPr bwMode="auto">
            <a:xfrm flipH="1" flipV="1">
              <a:off x="708" y="2835"/>
              <a:ext cx="17" cy="17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83" name="Line 147"/>
            <p:cNvSpPr>
              <a:spLocks noChangeShapeType="1"/>
            </p:cNvSpPr>
            <p:nvPr/>
          </p:nvSpPr>
          <p:spPr bwMode="auto">
            <a:xfrm>
              <a:off x="725" y="2852"/>
              <a:ext cx="16" cy="16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84" name="Line 148"/>
            <p:cNvSpPr>
              <a:spLocks noChangeShapeType="1"/>
            </p:cNvSpPr>
            <p:nvPr/>
          </p:nvSpPr>
          <p:spPr bwMode="auto">
            <a:xfrm flipH="1">
              <a:off x="708" y="2852"/>
              <a:ext cx="17" cy="16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85" name="Line 149"/>
            <p:cNvSpPr>
              <a:spLocks noChangeShapeType="1"/>
            </p:cNvSpPr>
            <p:nvPr/>
          </p:nvSpPr>
          <p:spPr bwMode="auto">
            <a:xfrm flipV="1">
              <a:off x="725" y="2835"/>
              <a:ext cx="16" cy="17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86" name="Rectangle 150"/>
            <p:cNvSpPr>
              <a:spLocks noChangeArrowheads="1"/>
            </p:cNvSpPr>
            <p:nvPr/>
          </p:nvSpPr>
          <p:spPr bwMode="auto">
            <a:xfrm>
              <a:off x="741" y="2830"/>
              <a:ext cx="49" cy="49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87" name="Line 151"/>
            <p:cNvSpPr>
              <a:spLocks noChangeShapeType="1"/>
            </p:cNvSpPr>
            <p:nvPr/>
          </p:nvSpPr>
          <p:spPr bwMode="auto">
            <a:xfrm flipH="1" flipV="1">
              <a:off x="746" y="2835"/>
              <a:ext cx="17" cy="17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88" name="Line 152"/>
            <p:cNvSpPr>
              <a:spLocks noChangeShapeType="1"/>
            </p:cNvSpPr>
            <p:nvPr/>
          </p:nvSpPr>
          <p:spPr bwMode="auto">
            <a:xfrm>
              <a:off x="763" y="2852"/>
              <a:ext cx="16" cy="16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89" name="Line 153"/>
            <p:cNvSpPr>
              <a:spLocks noChangeShapeType="1"/>
            </p:cNvSpPr>
            <p:nvPr/>
          </p:nvSpPr>
          <p:spPr bwMode="auto">
            <a:xfrm flipH="1">
              <a:off x="746" y="2852"/>
              <a:ext cx="17" cy="16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90" name="Line 154"/>
            <p:cNvSpPr>
              <a:spLocks noChangeShapeType="1"/>
            </p:cNvSpPr>
            <p:nvPr/>
          </p:nvSpPr>
          <p:spPr bwMode="auto">
            <a:xfrm flipV="1">
              <a:off x="763" y="2835"/>
              <a:ext cx="16" cy="17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91" name="Rectangle 155"/>
            <p:cNvSpPr>
              <a:spLocks noChangeArrowheads="1"/>
            </p:cNvSpPr>
            <p:nvPr/>
          </p:nvSpPr>
          <p:spPr bwMode="auto">
            <a:xfrm>
              <a:off x="800" y="2830"/>
              <a:ext cx="49" cy="49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92" name="Line 156"/>
            <p:cNvSpPr>
              <a:spLocks noChangeShapeType="1"/>
            </p:cNvSpPr>
            <p:nvPr/>
          </p:nvSpPr>
          <p:spPr bwMode="auto">
            <a:xfrm flipH="1" flipV="1">
              <a:off x="806" y="2835"/>
              <a:ext cx="16" cy="17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93" name="Line 157"/>
            <p:cNvSpPr>
              <a:spLocks noChangeShapeType="1"/>
            </p:cNvSpPr>
            <p:nvPr/>
          </p:nvSpPr>
          <p:spPr bwMode="auto">
            <a:xfrm>
              <a:off x="822" y="2852"/>
              <a:ext cx="16" cy="16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94" name="Line 158"/>
            <p:cNvSpPr>
              <a:spLocks noChangeShapeType="1"/>
            </p:cNvSpPr>
            <p:nvPr/>
          </p:nvSpPr>
          <p:spPr bwMode="auto">
            <a:xfrm flipH="1">
              <a:off x="806" y="2852"/>
              <a:ext cx="16" cy="16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95" name="Line 159"/>
            <p:cNvSpPr>
              <a:spLocks noChangeShapeType="1"/>
            </p:cNvSpPr>
            <p:nvPr/>
          </p:nvSpPr>
          <p:spPr bwMode="auto">
            <a:xfrm flipV="1">
              <a:off x="822" y="2835"/>
              <a:ext cx="16" cy="17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96" name="Rectangle 160"/>
            <p:cNvSpPr>
              <a:spLocks noChangeArrowheads="1"/>
            </p:cNvSpPr>
            <p:nvPr/>
          </p:nvSpPr>
          <p:spPr bwMode="auto">
            <a:xfrm>
              <a:off x="914" y="2830"/>
              <a:ext cx="49" cy="49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97" name="Line 161"/>
            <p:cNvSpPr>
              <a:spLocks noChangeShapeType="1"/>
            </p:cNvSpPr>
            <p:nvPr/>
          </p:nvSpPr>
          <p:spPr bwMode="auto">
            <a:xfrm flipH="1" flipV="1">
              <a:off x="919" y="2835"/>
              <a:ext cx="17" cy="17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98" name="Line 162"/>
            <p:cNvSpPr>
              <a:spLocks noChangeShapeType="1"/>
            </p:cNvSpPr>
            <p:nvPr/>
          </p:nvSpPr>
          <p:spPr bwMode="auto">
            <a:xfrm>
              <a:off x="936" y="2852"/>
              <a:ext cx="16" cy="16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399" name="Line 163"/>
            <p:cNvSpPr>
              <a:spLocks noChangeShapeType="1"/>
            </p:cNvSpPr>
            <p:nvPr/>
          </p:nvSpPr>
          <p:spPr bwMode="auto">
            <a:xfrm flipH="1">
              <a:off x="919" y="2852"/>
              <a:ext cx="17" cy="16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00" name="Line 164"/>
            <p:cNvSpPr>
              <a:spLocks noChangeShapeType="1"/>
            </p:cNvSpPr>
            <p:nvPr/>
          </p:nvSpPr>
          <p:spPr bwMode="auto">
            <a:xfrm flipV="1">
              <a:off x="936" y="2835"/>
              <a:ext cx="16" cy="17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01" name="Rectangle 165"/>
            <p:cNvSpPr>
              <a:spLocks noChangeArrowheads="1"/>
            </p:cNvSpPr>
            <p:nvPr/>
          </p:nvSpPr>
          <p:spPr bwMode="auto">
            <a:xfrm>
              <a:off x="973" y="2830"/>
              <a:ext cx="49" cy="49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02" name="Line 166"/>
            <p:cNvSpPr>
              <a:spLocks noChangeShapeType="1"/>
            </p:cNvSpPr>
            <p:nvPr/>
          </p:nvSpPr>
          <p:spPr bwMode="auto">
            <a:xfrm flipH="1" flipV="1">
              <a:off x="979" y="2835"/>
              <a:ext cx="16" cy="17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03" name="Line 167"/>
            <p:cNvSpPr>
              <a:spLocks noChangeShapeType="1"/>
            </p:cNvSpPr>
            <p:nvPr/>
          </p:nvSpPr>
          <p:spPr bwMode="auto">
            <a:xfrm>
              <a:off x="995" y="2852"/>
              <a:ext cx="16" cy="16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04" name="Line 168"/>
            <p:cNvSpPr>
              <a:spLocks noChangeShapeType="1"/>
            </p:cNvSpPr>
            <p:nvPr/>
          </p:nvSpPr>
          <p:spPr bwMode="auto">
            <a:xfrm flipH="1">
              <a:off x="979" y="2852"/>
              <a:ext cx="16" cy="16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05" name="Line 169"/>
            <p:cNvSpPr>
              <a:spLocks noChangeShapeType="1"/>
            </p:cNvSpPr>
            <p:nvPr/>
          </p:nvSpPr>
          <p:spPr bwMode="auto">
            <a:xfrm flipV="1">
              <a:off x="995" y="2835"/>
              <a:ext cx="16" cy="17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06" name="Rectangle 170"/>
            <p:cNvSpPr>
              <a:spLocks noChangeArrowheads="1"/>
            </p:cNvSpPr>
            <p:nvPr/>
          </p:nvSpPr>
          <p:spPr bwMode="auto">
            <a:xfrm>
              <a:off x="1665" y="2830"/>
              <a:ext cx="49" cy="49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07" name="Line 171"/>
            <p:cNvSpPr>
              <a:spLocks noChangeShapeType="1"/>
            </p:cNvSpPr>
            <p:nvPr/>
          </p:nvSpPr>
          <p:spPr bwMode="auto">
            <a:xfrm flipH="1" flipV="1">
              <a:off x="1671" y="2835"/>
              <a:ext cx="16" cy="17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08" name="Line 172"/>
            <p:cNvSpPr>
              <a:spLocks noChangeShapeType="1"/>
            </p:cNvSpPr>
            <p:nvPr/>
          </p:nvSpPr>
          <p:spPr bwMode="auto">
            <a:xfrm>
              <a:off x="1687" y="2852"/>
              <a:ext cx="16" cy="16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09" name="Line 173"/>
            <p:cNvSpPr>
              <a:spLocks noChangeShapeType="1"/>
            </p:cNvSpPr>
            <p:nvPr/>
          </p:nvSpPr>
          <p:spPr bwMode="auto">
            <a:xfrm flipH="1">
              <a:off x="1671" y="2852"/>
              <a:ext cx="16" cy="16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10" name="Line 174"/>
            <p:cNvSpPr>
              <a:spLocks noChangeShapeType="1"/>
            </p:cNvSpPr>
            <p:nvPr/>
          </p:nvSpPr>
          <p:spPr bwMode="auto">
            <a:xfrm flipV="1">
              <a:off x="1687" y="2835"/>
              <a:ext cx="16" cy="17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11" name="Rectangle 175"/>
            <p:cNvSpPr>
              <a:spLocks noChangeArrowheads="1"/>
            </p:cNvSpPr>
            <p:nvPr/>
          </p:nvSpPr>
          <p:spPr bwMode="auto">
            <a:xfrm>
              <a:off x="978" y="1907"/>
              <a:ext cx="526" cy="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r>
                <a:rPr lang="fr-BE" sz="1200">
                  <a:solidFill>
                    <a:srgbClr val="000000"/>
                  </a:solidFill>
                </a:rPr>
                <a:t>Glycerol</a:t>
              </a:r>
              <a:endParaRPr lang="fr-FR" sz="1200"/>
            </a:p>
          </p:txBody>
        </p:sp>
        <p:sp>
          <p:nvSpPr>
            <p:cNvPr id="97412" name="Rectangle 176"/>
            <p:cNvSpPr>
              <a:spLocks noChangeArrowheads="1"/>
            </p:cNvSpPr>
            <p:nvPr/>
          </p:nvSpPr>
          <p:spPr bwMode="auto">
            <a:xfrm>
              <a:off x="454" y="2813"/>
              <a:ext cx="36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0</a:t>
              </a:r>
              <a:endParaRPr lang="fr-FR" sz="800"/>
            </a:p>
          </p:txBody>
        </p:sp>
        <p:sp>
          <p:nvSpPr>
            <p:cNvPr id="97413" name="Rectangle 177"/>
            <p:cNvSpPr>
              <a:spLocks noChangeArrowheads="1"/>
            </p:cNvSpPr>
            <p:nvPr/>
          </p:nvSpPr>
          <p:spPr bwMode="auto">
            <a:xfrm>
              <a:off x="422" y="2715"/>
              <a:ext cx="72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50</a:t>
              </a:r>
              <a:endParaRPr lang="fr-FR" sz="800"/>
            </a:p>
          </p:txBody>
        </p:sp>
        <p:sp>
          <p:nvSpPr>
            <p:cNvPr id="97414" name="Rectangle 178"/>
            <p:cNvSpPr>
              <a:spLocks noChangeArrowheads="1"/>
            </p:cNvSpPr>
            <p:nvPr/>
          </p:nvSpPr>
          <p:spPr bwMode="auto">
            <a:xfrm>
              <a:off x="389" y="2616"/>
              <a:ext cx="108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100</a:t>
              </a:r>
              <a:endParaRPr lang="fr-FR" sz="800"/>
            </a:p>
          </p:txBody>
        </p:sp>
        <p:sp>
          <p:nvSpPr>
            <p:cNvPr id="97415" name="Rectangle 179"/>
            <p:cNvSpPr>
              <a:spLocks noChangeArrowheads="1"/>
            </p:cNvSpPr>
            <p:nvPr/>
          </p:nvSpPr>
          <p:spPr bwMode="auto">
            <a:xfrm>
              <a:off x="389" y="2518"/>
              <a:ext cx="108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150</a:t>
              </a:r>
              <a:endParaRPr lang="fr-FR" sz="800"/>
            </a:p>
          </p:txBody>
        </p:sp>
        <p:sp>
          <p:nvSpPr>
            <p:cNvPr id="97416" name="Rectangle 180"/>
            <p:cNvSpPr>
              <a:spLocks noChangeArrowheads="1"/>
            </p:cNvSpPr>
            <p:nvPr/>
          </p:nvSpPr>
          <p:spPr bwMode="auto">
            <a:xfrm>
              <a:off x="389" y="2419"/>
              <a:ext cx="108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200</a:t>
              </a:r>
              <a:endParaRPr lang="fr-FR" sz="800"/>
            </a:p>
          </p:txBody>
        </p:sp>
        <p:sp>
          <p:nvSpPr>
            <p:cNvPr id="97417" name="Rectangle 181"/>
            <p:cNvSpPr>
              <a:spLocks noChangeArrowheads="1"/>
            </p:cNvSpPr>
            <p:nvPr/>
          </p:nvSpPr>
          <p:spPr bwMode="auto">
            <a:xfrm>
              <a:off x="389" y="2321"/>
              <a:ext cx="108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250</a:t>
              </a:r>
              <a:endParaRPr lang="fr-FR" sz="800"/>
            </a:p>
          </p:txBody>
        </p:sp>
        <p:sp>
          <p:nvSpPr>
            <p:cNvPr id="97418" name="Rectangle 182"/>
            <p:cNvSpPr>
              <a:spLocks noChangeArrowheads="1"/>
            </p:cNvSpPr>
            <p:nvPr/>
          </p:nvSpPr>
          <p:spPr bwMode="auto">
            <a:xfrm>
              <a:off x="389" y="2223"/>
              <a:ext cx="108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300</a:t>
              </a:r>
              <a:endParaRPr lang="fr-FR" sz="800"/>
            </a:p>
          </p:txBody>
        </p:sp>
        <p:sp>
          <p:nvSpPr>
            <p:cNvPr id="97419" name="Rectangle 183"/>
            <p:cNvSpPr>
              <a:spLocks noChangeArrowheads="1"/>
            </p:cNvSpPr>
            <p:nvPr/>
          </p:nvSpPr>
          <p:spPr bwMode="auto">
            <a:xfrm>
              <a:off x="389" y="2124"/>
              <a:ext cx="108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350</a:t>
              </a:r>
              <a:endParaRPr lang="fr-FR" sz="800"/>
            </a:p>
          </p:txBody>
        </p:sp>
        <p:sp>
          <p:nvSpPr>
            <p:cNvPr id="97420" name="Rectangle 184"/>
            <p:cNvSpPr>
              <a:spLocks noChangeArrowheads="1"/>
            </p:cNvSpPr>
            <p:nvPr/>
          </p:nvSpPr>
          <p:spPr bwMode="auto">
            <a:xfrm>
              <a:off x="389" y="2026"/>
              <a:ext cx="108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400</a:t>
              </a:r>
              <a:endParaRPr lang="fr-FR" sz="800"/>
            </a:p>
          </p:txBody>
        </p:sp>
        <p:sp>
          <p:nvSpPr>
            <p:cNvPr id="97421" name="Rectangle 185"/>
            <p:cNvSpPr>
              <a:spLocks noChangeArrowheads="1"/>
            </p:cNvSpPr>
            <p:nvPr/>
          </p:nvSpPr>
          <p:spPr bwMode="auto">
            <a:xfrm>
              <a:off x="503" y="2901"/>
              <a:ext cx="57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-5</a:t>
              </a:r>
              <a:endParaRPr lang="fr-FR" sz="800"/>
            </a:p>
          </p:txBody>
        </p:sp>
        <p:sp>
          <p:nvSpPr>
            <p:cNvPr id="97422" name="Rectangle 186"/>
            <p:cNvSpPr>
              <a:spLocks noChangeArrowheads="1"/>
            </p:cNvSpPr>
            <p:nvPr/>
          </p:nvSpPr>
          <p:spPr bwMode="auto">
            <a:xfrm>
              <a:off x="708" y="2901"/>
              <a:ext cx="36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0</a:t>
              </a:r>
              <a:endParaRPr lang="fr-FR" sz="800"/>
            </a:p>
          </p:txBody>
        </p:sp>
        <p:sp>
          <p:nvSpPr>
            <p:cNvPr id="97423" name="Rectangle 187"/>
            <p:cNvSpPr>
              <a:spLocks noChangeArrowheads="1"/>
            </p:cNvSpPr>
            <p:nvPr/>
          </p:nvSpPr>
          <p:spPr bwMode="auto">
            <a:xfrm>
              <a:off x="898" y="2901"/>
              <a:ext cx="36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5</a:t>
              </a:r>
              <a:endParaRPr lang="fr-FR" sz="800"/>
            </a:p>
          </p:txBody>
        </p:sp>
        <p:sp>
          <p:nvSpPr>
            <p:cNvPr id="97424" name="Rectangle 188"/>
            <p:cNvSpPr>
              <a:spLocks noChangeArrowheads="1"/>
            </p:cNvSpPr>
            <p:nvPr/>
          </p:nvSpPr>
          <p:spPr bwMode="auto">
            <a:xfrm>
              <a:off x="1076" y="2901"/>
              <a:ext cx="72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10</a:t>
              </a:r>
              <a:endParaRPr lang="fr-FR" sz="800"/>
            </a:p>
          </p:txBody>
        </p:sp>
        <p:sp>
          <p:nvSpPr>
            <p:cNvPr id="97425" name="Rectangle 189"/>
            <p:cNvSpPr>
              <a:spLocks noChangeArrowheads="1"/>
            </p:cNvSpPr>
            <p:nvPr/>
          </p:nvSpPr>
          <p:spPr bwMode="auto">
            <a:xfrm>
              <a:off x="1271" y="2901"/>
              <a:ext cx="72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15</a:t>
              </a:r>
              <a:endParaRPr lang="fr-FR" sz="800"/>
            </a:p>
          </p:txBody>
        </p:sp>
        <p:sp>
          <p:nvSpPr>
            <p:cNvPr id="97426" name="Rectangle 190"/>
            <p:cNvSpPr>
              <a:spLocks noChangeArrowheads="1"/>
            </p:cNvSpPr>
            <p:nvPr/>
          </p:nvSpPr>
          <p:spPr bwMode="auto">
            <a:xfrm>
              <a:off x="1465" y="2901"/>
              <a:ext cx="72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20</a:t>
              </a:r>
              <a:endParaRPr lang="fr-FR" sz="800"/>
            </a:p>
          </p:txBody>
        </p:sp>
        <p:sp>
          <p:nvSpPr>
            <p:cNvPr id="97427" name="Rectangle 191"/>
            <p:cNvSpPr>
              <a:spLocks noChangeArrowheads="1"/>
            </p:cNvSpPr>
            <p:nvPr/>
          </p:nvSpPr>
          <p:spPr bwMode="auto">
            <a:xfrm>
              <a:off x="1655" y="2901"/>
              <a:ext cx="72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25</a:t>
              </a:r>
              <a:endParaRPr lang="fr-FR" sz="800"/>
            </a:p>
          </p:txBody>
        </p:sp>
        <p:sp>
          <p:nvSpPr>
            <p:cNvPr id="97428" name="Rectangle 192"/>
            <p:cNvSpPr>
              <a:spLocks noChangeArrowheads="1"/>
            </p:cNvSpPr>
            <p:nvPr/>
          </p:nvSpPr>
          <p:spPr bwMode="auto">
            <a:xfrm>
              <a:off x="1849" y="2901"/>
              <a:ext cx="72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30</a:t>
              </a:r>
              <a:endParaRPr lang="fr-FR" sz="800"/>
            </a:p>
          </p:txBody>
        </p:sp>
        <p:sp>
          <p:nvSpPr>
            <p:cNvPr id="97429" name="Rectangle 193"/>
            <p:cNvSpPr>
              <a:spLocks noChangeArrowheads="1"/>
            </p:cNvSpPr>
            <p:nvPr/>
          </p:nvSpPr>
          <p:spPr bwMode="auto">
            <a:xfrm>
              <a:off x="1065" y="3016"/>
              <a:ext cx="233" cy="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Time  (h)</a:t>
              </a:r>
              <a:endParaRPr lang="fr-FR" sz="800"/>
            </a:p>
          </p:txBody>
        </p:sp>
        <p:sp>
          <p:nvSpPr>
            <p:cNvPr id="97430" name="Rectangle 194"/>
            <p:cNvSpPr>
              <a:spLocks noChangeArrowheads="1"/>
            </p:cNvSpPr>
            <p:nvPr/>
          </p:nvSpPr>
          <p:spPr bwMode="auto">
            <a:xfrm rot="-5400000">
              <a:off x="-182" y="2406"/>
              <a:ext cx="824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B-galactosidase (Miller units)</a:t>
              </a:r>
              <a:endParaRPr lang="fr-FR" sz="800"/>
            </a:p>
          </p:txBody>
        </p:sp>
        <p:sp>
          <p:nvSpPr>
            <p:cNvPr id="97431" name="Rectangle 353"/>
            <p:cNvSpPr>
              <a:spLocks noChangeArrowheads="1"/>
            </p:cNvSpPr>
            <p:nvPr/>
          </p:nvSpPr>
          <p:spPr bwMode="auto">
            <a:xfrm>
              <a:off x="2301" y="2042"/>
              <a:ext cx="1331" cy="806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32" name="Rectangle 354"/>
            <p:cNvSpPr>
              <a:spLocks noChangeArrowheads="1"/>
            </p:cNvSpPr>
            <p:nvPr/>
          </p:nvSpPr>
          <p:spPr bwMode="auto">
            <a:xfrm>
              <a:off x="2301" y="2042"/>
              <a:ext cx="1331" cy="806"/>
            </a:xfrm>
            <a:prstGeom prst="rect">
              <a:avLst/>
            </a:prstGeom>
            <a:noFill/>
            <a:ln w="8001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33" name="Line 356"/>
            <p:cNvSpPr>
              <a:spLocks noChangeShapeType="1"/>
            </p:cNvSpPr>
            <p:nvPr/>
          </p:nvSpPr>
          <p:spPr bwMode="auto">
            <a:xfrm>
              <a:off x="2285" y="2848"/>
              <a:ext cx="1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34" name="Line 357"/>
            <p:cNvSpPr>
              <a:spLocks noChangeShapeType="1"/>
            </p:cNvSpPr>
            <p:nvPr/>
          </p:nvSpPr>
          <p:spPr bwMode="auto">
            <a:xfrm>
              <a:off x="2285" y="2745"/>
              <a:ext cx="1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35" name="Line 358"/>
            <p:cNvSpPr>
              <a:spLocks noChangeShapeType="1"/>
            </p:cNvSpPr>
            <p:nvPr/>
          </p:nvSpPr>
          <p:spPr bwMode="auto">
            <a:xfrm>
              <a:off x="2285" y="2648"/>
              <a:ext cx="1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36" name="Line 359"/>
            <p:cNvSpPr>
              <a:spLocks noChangeShapeType="1"/>
            </p:cNvSpPr>
            <p:nvPr/>
          </p:nvSpPr>
          <p:spPr bwMode="auto">
            <a:xfrm>
              <a:off x="2285" y="2545"/>
              <a:ext cx="1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37" name="Line 360"/>
            <p:cNvSpPr>
              <a:spLocks noChangeShapeType="1"/>
            </p:cNvSpPr>
            <p:nvPr/>
          </p:nvSpPr>
          <p:spPr bwMode="auto">
            <a:xfrm>
              <a:off x="2285" y="2448"/>
              <a:ext cx="1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38" name="Line 361"/>
            <p:cNvSpPr>
              <a:spLocks noChangeShapeType="1"/>
            </p:cNvSpPr>
            <p:nvPr/>
          </p:nvSpPr>
          <p:spPr bwMode="auto">
            <a:xfrm>
              <a:off x="2285" y="2345"/>
              <a:ext cx="1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39" name="Line 362"/>
            <p:cNvSpPr>
              <a:spLocks noChangeShapeType="1"/>
            </p:cNvSpPr>
            <p:nvPr/>
          </p:nvSpPr>
          <p:spPr bwMode="auto">
            <a:xfrm>
              <a:off x="2285" y="2242"/>
              <a:ext cx="1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40" name="Line 363"/>
            <p:cNvSpPr>
              <a:spLocks noChangeShapeType="1"/>
            </p:cNvSpPr>
            <p:nvPr/>
          </p:nvSpPr>
          <p:spPr bwMode="auto">
            <a:xfrm>
              <a:off x="2285" y="2145"/>
              <a:ext cx="1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41" name="Line 364"/>
            <p:cNvSpPr>
              <a:spLocks noChangeShapeType="1"/>
            </p:cNvSpPr>
            <p:nvPr/>
          </p:nvSpPr>
          <p:spPr bwMode="auto">
            <a:xfrm>
              <a:off x="2285" y="2042"/>
              <a:ext cx="1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42" name="Line 366"/>
            <p:cNvSpPr>
              <a:spLocks noChangeShapeType="1"/>
            </p:cNvSpPr>
            <p:nvPr/>
          </p:nvSpPr>
          <p:spPr bwMode="auto">
            <a:xfrm flipV="1">
              <a:off x="2301" y="2848"/>
              <a:ext cx="1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43" name="Line 367"/>
            <p:cNvSpPr>
              <a:spLocks noChangeShapeType="1"/>
            </p:cNvSpPr>
            <p:nvPr/>
          </p:nvSpPr>
          <p:spPr bwMode="auto">
            <a:xfrm flipV="1">
              <a:off x="2491" y="2848"/>
              <a:ext cx="1" cy="1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44" name="Line 368"/>
            <p:cNvSpPr>
              <a:spLocks noChangeShapeType="1"/>
            </p:cNvSpPr>
            <p:nvPr/>
          </p:nvSpPr>
          <p:spPr bwMode="auto">
            <a:xfrm flipV="1">
              <a:off x="2680" y="2848"/>
              <a:ext cx="1" cy="1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45" name="Line 369"/>
            <p:cNvSpPr>
              <a:spLocks noChangeShapeType="1"/>
            </p:cNvSpPr>
            <p:nvPr/>
          </p:nvSpPr>
          <p:spPr bwMode="auto">
            <a:xfrm flipV="1">
              <a:off x="2869" y="2848"/>
              <a:ext cx="1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46" name="Line 370"/>
            <p:cNvSpPr>
              <a:spLocks noChangeShapeType="1"/>
            </p:cNvSpPr>
            <p:nvPr/>
          </p:nvSpPr>
          <p:spPr bwMode="auto">
            <a:xfrm flipV="1">
              <a:off x="3064" y="2848"/>
              <a:ext cx="1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47" name="Line 371"/>
            <p:cNvSpPr>
              <a:spLocks noChangeShapeType="1"/>
            </p:cNvSpPr>
            <p:nvPr/>
          </p:nvSpPr>
          <p:spPr bwMode="auto">
            <a:xfrm flipV="1">
              <a:off x="3253" y="2848"/>
              <a:ext cx="1" cy="1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48" name="Line 372"/>
            <p:cNvSpPr>
              <a:spLocks noChangeShapeType="1"/>
            </p:cNvSpPr>
            <p:nvPr/>
          </p:nvSpPr>
          <p:spPr bwMode="auto">
            <a:xfrm flipV="1">
              <a:off x="3442" y="2848"/>
              <a:ext cx="1" cy="1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49" name="Line 374"/>
            <p:cNvSpPr>
              <a:spLocks noChangeShapeType="1"/>
            </p:cNvSpPr>
            <p:nvPr/>
          </p:nvSpPr>
          <p:spPr bwMode="auto">
            <a:xfrm>
              <a:off x="2415" y="2848"/>
              <a:ext cx="76" cy="1"/>
            </a:xfrm>
            <a:prstGeom prst="line">
              <a:avLst/>
            </a:prstGeom>
            <a:noFill/>
            <a:ln w="7938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50" name="Line 375"/>
            <p:cNvSpPr>
              <a:spLocks noChangeShapeType="1"/>
            </p:cNvSpPr>
            <p:nvPr/>
          </p:nvSpPr>
          <p:spPr bwMode="auto">
            <a:xfrm flipV="1">
              <a:off x="2491" y="2648"/>
              <a:ext cx="21" cy="200"/>
            </a:xfrm>
            <a:prstGeom prst="line">
              <a:avLst/>
            </a:prstGeom>
            <a:noFill/>
            <a:ln w="7938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51" name="Line 376"/>
            <p:cNvSpPr>
              <a:spLocks noChangeShapeType="1"/>
            </p:cNvSpPr>
            <p:nvPr/>
          </p:nvSpPr>
          <p:spPr bwMode="auto">
            <a:xfrm flipV="1">
              <a:off x="2512" y="2345"/>
              <a:ext cx="76" cy="303"/>
            </a:xfrm>
            <a:prstGeom prst="line">
              <a:avLst/>
            </a:prstGeom>
            <a:noFill/>
            <a:ln w="7938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52" name="Line 377"/>
            <p:cNvSpPr>
              <a:spLocks noChangeShapeType="1"/>
            </p:cNvSpPr>
            <p:nvPr/>
          </p:nvSpPr>
          <p:spPr bwMode="auto">
            <a:xfrm flipV="1">
              <a:off x="2588" y="2102"/>
              <a:ext cx="92" cy="243"/>
            </a:xfrm>
            <a:prstGeom prst="line">
              <a:avLst/>
            </a:prstGeom>
            <a:noFill/>
            <a:ln w="7938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53" name="Line 378"/>
            <p:cNvSpPr>
              <a:spLocks noChangeShapeType="1"/>
            </p:cNvSpPr>
            <p:nvPr/>
          </p:nvSpPr>
          <p:spPr bwMode="auto">
            <a:xfrm>
              <a:off x="2680" y="2102"/>
              <a:ext cx="762" cy="286"/>
            </a:xfrm>
            <a:prstGeom prst="line">
              <a:avLst/>
            </a:prstGeom>
            <a:noFill/>
            <a:ln w="7938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54" name="Line 379"/>
            <p:cNvSpPr>
              <a:spLocks noChangeShapeType="1"/>
            </p:cNvSpPr>
            <p:nvPr/>
          </p:nvSpPr>
          <p:spPr bwMode="auto">
            <a:xfrm>
              <a:off x="2415" y="2848"/>
              <a:ext cx="76" cy="1"/>
            </a:xfrm>
            <a:prstGeom prst="line">
              <a:avLst/>
            </a:prstGeom>
            <a:noFill/>
            <a:ln w="7938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55" name="Line 380"/>
            <p:cNvSpPr>
              <a:spLocks noChangeShapeType="1"/>
            </p:cNvSpPr>
            <p:nvPr/>
          </p:nvSpPr>
          <p:spPr bwMode="auto">
            <a:xfrm flipV="1">
              <a:off x="2491" y="2577"/>
              <a:ext cx="21" cy="271"/>
            </a:xfrm>
            <a:prstGeom prst="line">
              <a:avLst/>
            </a:prstGeom>
            <a:noFill/>
            <a:ln w="7938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56" name="Line 381"/>
            <p:cNvSpPr>
              <a:spLocks noChangeShapeType="1"/>
            </p:cNvSpPr>
            <p:nvPr/>
          </p:nvSpPr>
          <p:spPr bwMode="auto">
            <a:xfrm flipV="1">
              <a:off x="2512" y="2285"/>
              <a:ext cx="76" cy="292"/>
            </a:xfrm>
            <a:prstGeom prst="line">
              <a:avLst/>
            </a:prstGeom>
            <a:noFill/>
            <a:ln w="7938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57" name="Line 382"/>
            <p:cNvSpPr>
              <a:spLocks noChangeShapeType="1"/>
            </p:cNvSpPr>
            <p:nvPr/>
          </p:nvSpPr>
          <p:spPr bwMode="auto">
            <a:xfrm>
              <a:off x="2588" y="2285"/>
              <a:ext cx="92" cy="17"/>
            </a:xfrm>
            <a:prstGeom prst="line">
              <a:avLst/>
            </a:prstGeom>
            <a:noFill/>
            <a:ln w="7938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58" name="Line 383"/>
            <p:cNvSpPr>
              <a:spLocks noChangeShapeType="1"/>
            </p:cNvSpPr>
            <p:nvPr/>
          </p:nvSpPr>
          <p:spPr bwMode="auto">
            <a:xfrm>
              <a:off x="2680" y="2302"/>
              <a:ext cx="762" cy="151"/>
            </a:xfrm>
            <a:prstGeom prst="line">
              <a:avLst/>
            </a:prstGeom>
            <a:noFill/>
            <a:ln w="7938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59" name="Line 384"/>
            <p:cNvSpPr>
              <a:spLocks noChangeShapeType="1"/>
            </p:cNvSpPr>
            <p:nvPr/>
          </p:nvSpPr>
          <p:spPr bwMode="auto">
            <a:xfrm>
              <a:off x="2415" y="2848"/>
              <a:ext cx="76" cy="1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60" name="Line 385"/>
            <p:cNvSpPr>
              <a:spLocks noChangeShapeType="1"/>
            </p:cNvSpPr>
            <p:nvPr/>
          </p:nvSpPr>
          <p:spPr bwMode="auto">
            <a:xfrm flipV="1">
              <a:off x="2491" y="2799"/>
              <a:ext cx="21" cy="49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61" name="Line 386"/>
            <p:cNvSpPr>
              <a:spLocks noChangeShapeType="1"/>
            </p:cNvSpPr>
            <p:nvPr/>
          </p:nvSpPr>
          <p:spPr bwMode="auto">
            <a:xfrm flipV="1">
              <a:off x="2512" y="2637"/>
              <a:ext cx="76" cy="162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62" name="Line 387"/>
            <p:cNvSpPr>
              <a:spLocks noChangeShapeType="1"/>
            </p:cNvSpPr>
            <p:nvPr/>
          </p:nvSpPr>
          <p:spPr bwMode="auto">
            <a:xfrm flipV="1">
              <a:off x="2588" y="2550"/>
              <a:ext cx="92" cy="87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63" name="Line 388"/>
            <p:cNvSpPr>
              <a:spLocks noChangeShapeType="1"/>
            </p:cNvSpPr>
            <p:nvPr/>
          </p:nvSpPr>
          <p:spPr bwMode="auto">
            <a:xfrm>
              <a:off x="2680" y="2550"/>
              <a:ext cx="762" cy="108"/>
            </a:xfrm>
            <a:prstGeom prst="line">
              <a:avLst/>
            </a:prstGeom>
            <a:noFill/>
            <a:ln w="7938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64" name="Line 389"/>
            <p:cNvSpPr>
              <a:spLocks noChangeShapeType="1"/>
            </p:cNvSpPr>
            <p:nvPr/>
          </p:nvSpPr>
          <p:spPr bwMode="auto">
            <a:xfrm>
              <a:off x="2415" y="2848"/>
              <a:ext cx="76" cy="1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65" name="Line 390"/>
            <p:cNvSpPr>
              <a:spLocks noChangeShapeType="1"/>
            </p:cNvSpPr>
            <p:nvPr/>
          </p:nvSpPr>
          <p:spPr bwMode="auto">
            <a:xfrm>
              <a:off x="2491" y="2848"/>
              <a:ext cx="21" cy="1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66" name="Line 391"/>
            <p:cNvSpPr>
              <a:spLocks noChangeShapeType="1"/>
            </p:cNvSpPr>
            <p:nvPr/>
          </p:nvSpPr>
          <p:spPr bwMode="auto">
            <a:xfrm>
              <a:off x="2512" y="2848"/>
              <a:ext cx="76" cy="1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67" name="Line 392"/>
            <p:cNvSpPr>
              <a:spLocks noChangeShapeType="1"/>
            </p:cNvSpPr>
            <p:nvPr/>
          </p:nvSpPr>
          <p:spPr bwMode="auto">
            <a:xfrm>
              <a:off x="2588" y="2848"/>
              <a:ext cx="114" cy="1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68" name="Line 393"/>
            <p:cNvSpPr>
              <a:spLocks noChangeShapeType="1"/>
            </p:cNvSpPr>
            <p:nvPr/>
          </p:nvSpPr>
          <p:spPr bwMode="auto">
            <a:xfrm>
              <a:off x="2702" y="2848"/>
              <a:ext cx="740" cy="1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69" name="Line 394"/>
            <p:cNvSpPr>
              <a:spLocks noChangeShapeType="1"/>
            </p:cNvSpPr>
            <p:nvPr/>
          </p:nvSpPr>
          <p:spPr bwMode="auto">
            <a:xfrm flipH="1">
              <a:off x="2756" y="2848"/>
              <a:ext cx="686" cy="1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70" name="Freeform 395"/>
            <p:cNvSpPr>
              <a:spLocks/>
            </p:cNvSpPr>
            <p:nvPr/>
          </p:nvSpPr>
          <p:spPr bwMode="auto">
            <a:xfrm>
              <a:off x="2399" y="2831"/>
              <a:ext cx="32" cy="33"/>
            </a:xfrm>
            <a:custGeom>
              <a:avLst/>
              <a:gdLst>
                <a:gd name="T0" fmla="*/ 16 w 32"/>
                <a:gd name="T1" fmla="*/ 0 h 33"/>
                <a:gd name="T2" fmla="*/ 32 w 32"/>
                <a:gd name="T3" fmla="*/ 17 h 33"/>
                <a:gd name="T4" fmla="*/ 16 w 32"/>
                <a:gd name="T5" fmla="*/ 33 h 33"/>
                <a:gd name="T6" fmla="*/ 0 w 32"/>
                <a:gd name="T7" fmla="*/ 17 h 33"/>
                <a:gd name="T8" fmla="*/ 16 w 32"/>
                <a:gd name="T9" fmla="*/ 0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33">
                  <a:moveTo>
                    <a:pt x="16" y="0"/>
                  </a:moveTo>
                  <a:lnTo>
                    <a:pt x="32" y="17"/>
                  </a:lnTo>
                  <a:lnTo>
                    <a:pt x="16" y="33"/>
                  </a:lnTo>
                  <a:lnTo>
                    <a:pt x="0" y="17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80"/>
            </a:solidFill>
            <a:ln w="7938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471" name="Freeform 396"/>
            <p:cNvSpPr>
              <a:spLocks/>
            </p:cNvSpPr>
            <p:nvPr/>
          </p:nvSpPr>
          <p:spPr bwMode="auto">
            <a:xfrm>
              <a:off x="2475" y="2831"/>
              <a:ext cx="32" cy="33"/>
            </a:xfrm>
            <a:custGeom>
              <a:avLst/>
              <a:gdLst>
                <a:gd name="T0" fmla="*/ 16 w 32"/>
                <a:gd name="T1" fmla="*/ 0 h 33"/>
                <a:gd name="T2" fmla="*/ 32 w 32"/>
                <a:gd name="T3" fmla="*/ 17 h 33"/>
                <a:gd name="T4" fmla="*/ 16 w 32"/>
                <a:gd name="T5" fmla="*/ 33 h 33"/>
                <a:gd name="T6" fmla="*/ 0 w 32"/>
                <a:gd name="T7" fmla="*/ 17 h 33"/>
                <a:gd name="T8" fmla="*/ 16 w 32"/>
                <a:gd name="T9" fmla="*/ 0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33">
                  <a:moveTo>
                    <a:pt x="16" y="0"/>
                  </a:moveTo>
                  <a:lnTo>
                    <a:pt x="32" y="17"/>
                  </a:lnTo>
                  <a:lnTo>
                    <a:pt x="16" y="33"/>
                  </a:lnTo>
                  <a:lnTo>
                    <a:pt x="0" y="17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80"/>
            </a:solidFill>
            <a:ln w="7938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472" name="Freeform 397"/>
            <p:cNvSpPr>
              <a:spLocks/>
            </p:cNvSpPr>
            <p:nvPr/>
          </p:nvSpPr>
          <p:spPr bwMode="auto">
            <a:xfrm>
              <a:off x="2496" y="2631"/>
              <a:ext cx="33" cy="33"/>
            </a:xfrm>
            <a:custGeom>
              <a:avLst/>
              <a:gdLst>
                <a:gd name="T0" fmla="*/ 16 w 33"/>
                <a:gd name="T1" fmla="*/ 0 h 33"/>
                <a:gd name="T2" fmla="*/ 33 w 33"/>
                <a:gd name="T3" fmla="*/ 17 h 33"/>
                <a:gd name="T4" fmla="*/ 16 w 33"/>
                <a:gd name="T5" fmla="*/ 33 h 33"/>
                <a:gd name="T6" fmla="*/ 0 w 33"/>
                <a:gd name="T7" fmla="*/ 17 h 33"/>
                <a:gd name="T8" fmla="*/ 16 w 33"/>
                <a:gd name="T9" fmla="*/ 0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" h="33">
                  <a:moveTo>
                    <a:pt x="16" y="0"/>
                  </a:moveTo>
                  <a:lnTo>
                    <a:pt x="33" y="17"/>
                  </a:lnTo>
                  <a:lnTo>
                    <a:pt x="16" y="33"/>
                  </a:lnTo>
                  <a:lnTo>
                    <a:pt x="0" y="17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80"/>
            </a:solidFill>
            <a:ln w="7938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473" name="Freeform 398"/>
            <p:cNvSpPr>
              <a:spLocks/>
            </p:cNvSpPr>
            <p:nvPr/>
          </p:nvSpPr>
          <p:spPr bwMode="auto">
            <a:xfrm>
              <a:off x="2572" y="2329"/>
              <a:ext cx="32" cy="32"/>
            </a:xfrm>
            <a:custGeom>
              <a:avLst/>
              <a:gdLst>
                <a:gd name="T0" fmla="*/ 16 w 32"/>
                <a:gd name="T1" fmla="*/ 0 h 32"/>
                <a:gd name="T2" fmla="*/ 32 w 32"/>
                <a:gd name="T3" fmla="*/ 16 h 32"/>
                <a:gd name="T4" fmla="*/ 16 w 32"/>
                <a:gd name="T5" fmla="*/ 32 h 32"/>
                <a:gd name="T6" fmla="*/ 0 w 32"/>
                <a:gd name="T7" fmla="*/ 16 h 32"/>
                <a:gd name="T8" fmla="*/ 16 w 32"/>
                <a:gd name="T9" fmla="*/ 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lnTo>
                    <a:pt x="32" y="16"/>
                  </a:lnTo>
                  <a:lnTo>
                    <a:pt x="16" y="32"/>
                  </a:lnTo>
                  <a:lnTo>
                    <a:pt x="0" y="1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80"/>
            </a:solidFill>
            <a:ln w="7938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474" name="Freeform 399"/>
            <p:cNvSpPr>
              <a:spLocks/>
            </p:cNvSpPr>
            <p:nvPr/>
          </p:nvSpPr>
          <p:spPr bwMode="auto">
            <a:xfrm>
              <a:off x="2664" y="2085"/>
              <a:ext cx="32" cy="33"/>
            </a:xfrm>
            <a:custGeom>
              <a:avLst/>
              <a:gdLst>
                <a:gd name="T0" fmla="*/ 16 w 32"/>
                <a:gd name="T1" fmla="*/ 0 h 33"/>
                <a:gd name="T2" fmla="*/ 32 w 32"/>
                <a:gd name="T3" fmla="*/ 17 h 33"/>
                <a:gd name="T4" fmla="*/ 16 w 32"/>
                <a:gd name="T5" fmla="*/ 33 h 33"/>
                <a:gd name="T6" fmla="*/ 0 w 32"/>
                <a:gd name="T7" fmla="*/ 17 h 33"/>
                <a:gd name="T8" fmla="*/ 16 w 32"/>
                <a:gd name="T9" fmla="*/ 0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33">
                  <a:moveTo>
                    <a:pt x="16" y="0"/>
                  </a:moveTo>
                  <a:lnTo>
                    <a:pt x="32" y="17"/>
                  </a:lnTo>
                  <a:lnTo>
                    <a:pt x="16" y="33"/>
                  </a:lnTo>
                  <a:lnTo>
                    <a:pt x="0" y="17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80"/>
            </a:solidFill>
            <a:ln w="7938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475" name="Freeform 400"/>
            <p:cNvSpPr>
              <a:spLocks/>
            </p:cNvSpPr>
            <p:nvPr/>
          </p:nvSpPr>
          <p:spPr bwMode="auto">
            <a:xfrm>
              <a:off x="3426" y="2372"/>
              <a:ext cx="33" cy="32"/>
            </a:xfrm>
            <a:custGeom>
              <a:avLst/>
              <a:gdLst>
                <a:gd name="T0" fmla="*/ 16 w 33"/>
                <a:gd name="T1" fmla="*/ 0 h 32"/>
                <a:gd name="T2" fmla="*/ 33 w 33"/>
                <a:gd name="T3" fmla="*/ 16 h 32"/>
                <a:gd name="T4" fmla="*/ 16 w 33"/>
                <a:gd name="T5" fmla="*/ 32 h 32"/>
                <a:gd name="T6" fmla="*/ 0 w 33"/>
                <a:gd name="T7" fmla="*/ 16 h 32"/>
                <a:gd name="T8" fmla="*/ 16 w 33"/>
                <a:gd name="T9" fmla="*/ 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" h="32">
                  <a:moveTo>
                    <a:pt x="16" y="0"/>
                  </a:moveTo>
                  <a:lnTo>
                    <a:pt x="33" y="16"/>
                  </a:lnTo>
                  <a:lnTo>
                    <a:pt x="16" y="32"/>
                  </a:lnTo>
                  <a:lnTo>
                    <a:pt x="0" y="1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80"/>
            </a:solidFill>
            <a:ln w="7938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476" name="Rectangle 401"/>
            <p:cNvSpPr>
              <a:spLocks noChangeArrowheads="1"/>
            </p:cNvSpPr>
            <p:nvPr/>
          </p:nvSpPr>
          <p:spPr bwMode="auto">
            <a:xfrm>
              <a:off x="2399" y="2831"/>
              <a:ext cx="27" cy="27"/>
            </a:xfrm>
            <a:prstGeom prst="rect">
              <a:avLst/>
            </a:prstGeom>
            <a:solidFill>
              <a:srgbClr val="FF00FF"/>
            </a:solidFill>
            <a:ln w="7938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477" name="Rectangle 402"/>
            <p:cNvSpPr>
              <a:spLocks noChangeArrowheads="1"/>
            </p:cNvSpPr>
            <p:nvPr/>
          </p:nvSpPr>
          <p:spPr bwMode="auto">
            <a:xfrm>
              <a:off x="2475" y="2831"/>
              <a:ext cx="27" cy="27"/>
            </a:xfrm>
            <a:prstGeom prst="rect">
              <a:avLst/>
            </a:prstGeom>
            <a:solidFill>
              <a:srgbClr val="FF00FF"/>
            </a:solidFill>
            <a:ln w="7938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478" name="Rectangle 403"/>
            <p:cNvSpPr>
              <a:spLocks noChangeArrowheads="1"/>
            </p:cNvSpPr>
            <p:nvPr/>
          </p:nvSpPr>
          <p:spPr bwMode="auto">
            <a:xfrm>
              <a:off x="2496" y="2561"/>
              <a:ext cx="27" cy="27"/>
            </a:xfrm>
            <a:prstGeom prst="rect">
              <a:avLst/>
            </a:prstGeom>
            <a:solidFill>
              <a:srgbClr val="FF00FF"/>
            </a:solidFill>
            <a:ln w="7938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479" name="Rectangle 404"/>
            <p:cNvSpPr>
              <a:spLocks noChangeArrowheads="1"/>
            </p:cNvSpPr>
            <p:nvPr/>
          </p:nvSpPr>
          <p:spPr bwMode="auto">
            <a:xfrm>
              <a:off x="2572" y="2269"/>
              <a:ext cx="27" cy="27"/>
            </a:xfrm>
            <a:prstGeom prst="rect">
              <a:avLst/>
            </a:prstGeom>
            <a:solidFill>
              <a:srgbClr val="FF00FF"/>
            </a:solidFill>
            <a:ln w="7938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480" name="Rectangle 405"/>
            <p:cNvSpPr>
              <a:spLocks noChangeArrowheads="1"/>
            </p:cNvSpPr>
            <p:nvPr/>
          </p:nvSpPr>
          <p:spPr bwMode="auto">
            <a:xfrm>
              <a:off x="2664" y="2285"/>
              <a:ext cx="27" cy="27"/>
            </a:xfrm>
            <a:prstGeom prst="rect">
              <a:avLst/>
            </a:prstGeom>
            <a:solidFill>
              <a:srgbClr val="FF00FF"/>
            </a:solidFill>
            <a:ln w="7938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481" name="Rectangle 406"/>
            <p:cNvSpPr>
              <a:spLocks noChangeArrowheads="1"/>
            </p:cNvSpPr>
            <p:nvPr/>
          </p:nvSpPr>
          <p:spPr bwMode="auto">
            <a:xfrm>
              <a:off x="3426" y="2437"/>
              <a:ext cx="27" cy="27"/>
            </a:xfrm>
            <a:prstGeom prst="rect">
              <a:avLst/>
            </a:prstGeom>
            <a:solidFill>
              <a:srgbClr val="FF00FF"/>
            </a:solidFill>
            <a:ln w="7938">
              <a:solidFill>
                <a:srgbClr val="FF00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482" name="Freeform 407"/>
            <p:cNvSpPr>
              <a:spLocks/>
            </p:cNvSpPr>
            <p:nvPr/>
          </p:nvSpPr>
          <p:spPr bwMode="auto">
            <a:xfrm>
              <a:off x="2399" y="2831"/>
              <a:ext cx="32" cy="33"/>
            </a:xfrm>
            <a:custGeom>
              <a:avLst/>
              <a:gdLst>
                <a:gd name="T0" fmla="*/ 16 w 32"/>
                <a:gd name="T1" fmla="*/ 0 h 33"/>
                <a:gd name="T2" fmla="*/ 32 w 32"/>
                <a:gd name="T3" fmla="*/ 33 h 33"/>
                <a:gd name="T4" fmla="*/ 0 w 32"/>
                <a:gd name="T5" fmla="*/ 33 h 33"/>
                <a:gd name="T6" fmla="*/ 16 w 32"/>
                <a:gd name="T7" fmla="*/ 0 h 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2" h="33">
                  <a:moveTo>
                    <a:pt x="16" y="0"/>
                  </a:moveTo>
                  <a:lnTo>
                    <a:pt x="32" y="33"/>
                  </a:lnTo>
                  <a:lnTo>
                    <a:pt x="0" y="3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0000"/>
            </a:solidFill>
            <a:ln w="7938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483" name="Freeform 408"/>
            <p:cNvSpPr>
              <a:spLocks/>
            </p:cNvSpPr>
            <p:nvPr/>
          </p:nvSpPr>
          <p:spPr bwMode="auto">
            <a:xfrm>
              <a:off x="2475" y="2831"/>
              <a:ext cx="32" cy="33"/>
            </a:xfrm>
            <a:custGeom>
              <a:avLst/>
              <a:gdLst>
                <a:gd name="T0" fmla="*/ 16 w 32"/>
                <a:gd name="T1" fmla="*/ 0 h 33"/>
                <a:gd name="T2" fmla="*/ 32 w 32"/>
                <a:gd name="T3" fmla="*/ 33 h 33"/>
                <a:gd name="T4" fmla="*/ 0 w 32"/>
                <a:gd name="T5" fmla="*/ 33 h 33"/>
                <a:gd name="T6" fmla="*/ 16 w 32"/>
                <a:gd name="T7" fmla="*/ 0 h 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2" h="33">
                  <a:moveTo>
                    <a:pt x="16" y="0"/>
                  </a:moveTo>
                  <a:lnTo>
                    <a:pt x="32" y="33"/>
                  </a:lnTo>
                  <a:lnTo>
                    <a:pt x="0" y="3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0000"/>
            </a:solidFill>
            <a:ln w="7938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484" name="Freeform 409"/>
            <p:cNvSpPr>
              <a:spLocks/>
            </p:cNvSpPr>
            <p:nvPr/>
          </p:nvSpPr>
          <p:spPr bwMode="auto">
            <a:xfrm>
              <a:off x="2496" y="2783"/>
              <a:ext cx="33" cy="32"/>
            </a:xfrm>
            <a:custGeom>
              <a:avLst/>
              <a:gdLst>
                <a:gd name="T0" fmla="*/ 16 w 33"/>
                <a:gd name="T1" fmla="*/ 0 h 32"/>
                <a:gd name="T2" fmla="*/ 33 w 33"/>
                <a:gd name="T3" fmla="*/ 32 h 32"/>
                <a:gd name="T4" fmla="*/ 0 w 33"/>
                <a:gd name="T5" fmla="*/ 32 h 32"/>
                <a:gd name="T6" fmla="*/ 16 w 33"/>
                <a:gd name="T7" fmla="*/ 0 h 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3" h="32">
                  <a:moveTo>
                    <a:pt x="16" y="0"/>
                  </a:moveTo>
                  <a:lnTo>
                    <a:pt x="33" y="32"/>
                  </a:lnTo>
                  <a:lnTo>
                    <a:pt x="0" y="3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0000"/>
            </a:solidFill>
            <a:ln w="7938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485" name="Freeform 410"/>
            <p:cNvSpPr>
              <a:spLocks/>
            </p:cNvSpPr>
            <p:nvPr/>
          </p:nvSpPr>
          <p:spPr bwMode="auto">
            <a:xfrm>
              <a:off x="2572" y="2621"/>
              <a:ext cx="32" cy="32"/>
            </a:xfrm>
            <a:custGeom>
              <a:avLst/>
              <a:gdLst>
                <a:gd name="T0" fmla="*/ 16 w 32"/>
                <a:gd name="T1" fmla="*/ 0 h 32"/>
                <a:gd name="T2" fmla="*/ 32 w 32"/>
                <a:gd name="T3" fmla="*/ 32 h 32"/>
                <a:gd name="T4" fmla="*/ 0 w 32"/>
                <a:gd name="T5" fmla="*/ 32 h 32"/>
                <a:gd name="T6" fmla="*/ 16 w 32"/>
                <a:gd name="T7" fmla="*/ 0 h 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lnTo>
                    <a:pt x="32" y="32"/>
                  </a:lnTo>
                  <a:lnTo>
                    <a:pt x="0" y="3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0000"/>
            </a:solidFill>
            <a:ln w="7938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486" name="Freeform 411"/>
            <p:cNvSpPr>
              <a:spLocks/>
            </p:cNvSpPr>
            <p:nvPr/>
          </p:nvSpPr>
          <p:spPr bwMode="auto">
            <a:xfrm>
              <a:off x="2664" y="2534"/>
              <a:ext cx="32" cy="33"/>
            </a:xfrm>
            <a:custGeom>
              <a:avLst/>
              <a:gdLst>
                <a:gd name="T0" fmla="*/ 16 w 32"/>
                <a:gd name="T1" fmla="*/ 0 h 33"/>
                <a:gd name="T2" fmla="*/ 32 w 32"/>
                <a:gd name="T3" fmla="*/ 33 h 33"/>
                <a:gd name="T4" fmla="*/ 0 w 32"/>
                <a:gd name="T5" fmla="*/ 33 h 33"/>
                <a:gd name="T6" fmla="*/ 16 w 32"/>
                <a:gd name="T7" fmla="*/ 0 h 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2" h="33">
                  <a:moveTo>
                    <a:pt x="16" y="0"/>
                  </a:moveTo>
                  <a:lnTo>
                    <a:pt x="32" y="33"/>
                  </a:lnTo>
                  <a:lnTo>
                    <a:pt x="0" y="3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0000"/>
            </a:solidFill>
            <a:ln w="7938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487" name="Freeform 412"/>
            <p:cNvSpPr>
              <a:spLocks/>
            </p:cNvSpPr>
            <p:nvPr/>
          </p:nvSpPr>
          <p:spPr bwMode="auto">
            <a:xfrm>
              <a:off x="3426" y="2642"/>
              <a:ext cx="33" cy="33"/>
            </a:xfrm>
            <a:custGeom>
              <a:avLst/>
              <a:gdLst>
                <a:gd name="T0" fmla="*/ 16 w 33"/>
                <a:gd name="T1" fmla="*/ 0 h 33"/>
                <a:gd name="T2" fmla="*/ 33 w 33"/>
                <a:gd name="T3" fmla="*/ 33 h 33"/>
                <a:gd name="T4" fmla="*/ 0 w 33"/>
                <a:gd name="T5" fmla="*/ 33 h 33"/>
                <a:gd name="T6" fmla="*/ 16 w 33"/>
                <a:gd name="T7" fmla="*/ 0 h 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3" h="33">
                  <a:moveTo>
                    <a:pt x="16" y="0"/>
                  </a:moveTo>
                  <a:lnTo>
                    <a:pt x="33" y="33"/>
                  </a:lnTo>
                  <a:lnTo>
                    <a:pt x="0" y="3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0000"/>
            </a:solidFill>
            <a:ln w="7938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488" name="Rectangle 413"/>
            <p:cNvSpPr>
              <a:spLocks noChangeArrowheads="1"/>
            </p:cNvSpPr>
            <p:nvPr/>
          </p:nvSpPr>
          <p:spPr bwMode="auto">
            <a:xfrm>
              <a:off x="2393" y="2826"/>
              <a:ext cx="49" cy="49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89" name="Line 414"/>
            <p:cNvSpPr>
              <a:spLocks noChangeShapeType="1"/>
            </p:cNvSpPr>
            <p:nvPr/>
          </p:nvSpPr>
          <p:spPr bwMode="auto">
            <a:xfrm flipH="1" flipV="1">
              <a:off x="2399" y="2831"/>
              <a:ext cx="16" cy="17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90" name="Line 415"/>
            <p:cNvSpPr>
              <a:spLocks noChangeShapeType="1"/>
            </p:cNvSpPr>
            <p:nvPr/>
          </p:nvSpPr>
          <p:spPr bwMode="auto">
            <a:xfrm>
              <a:off x="2415" y="2848"/>
              <a:ext cx="16" cy="16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91" name="Line 416"/>
            <p:cNvSpPr>
              <a:spLocks noChangeShapeType="1"/>
            </p:cNvSpPr>
            <p:nvPr/>
          </p:nvSpPr>
          <p:spPr bwMode="auto">
            <a:xfrm flipH="1">
              <a:off x="2399" y="2848"/>
              <a:ext cx="16" cy="16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92" name="Line 417"/>
            <p:cNvSpPr>
              <a:spLocks noChangeShapeType="1"/>
            </p:cNvSpPr>
            <p:nvPr/>
          </p:nvSpPr>
          <p:spPr bwMode="auto">
            <a:xfrm flipV="1">
              <a:off x="2415" y="2831"/>
              <a:ext cx="16" cy="17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93" name="Rectangle 418"/>
            <p:cNvSpPr>
              <a:spLocks noChangeArrowheads="1"/>
            </p:cNvSpPr>
            <p:nvPr/>
          </p:nvSpPr>
          <p:spPr bwMode="auto">
            <a:xfrm>
              <a:off x="2469" y="2826"/>
              <a:ext cx="49" cy="49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94" name="Line 419"/>
            <p:cNvSpPr>
              <a:spLocks noChangeShapeType="1"/>
            </p:cNvSpPr>
            <p:nvPr/>
          </p:nvSpPr>
          <p:spPr bwMode="auto">
            <a:xfrm flipH="1" flipV="1">
              <a:off x="2475" y="2831"/>
              <a:ext cx="16" cy="17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95" name="Line 420"/>
            <p:cNvSpPr>
              <a:spLocks noChangeShapeType="1"/>
            </p:cNvSpPr>
            <p:nvPr/>
          </p:nvSpPr>
          <p:spPr bwMode="auto">
            <a:xfrm>
              <a:off x="2491" y="2848"/>
              <a:ext cx="16" cy="16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96" name="Line 421"/>
            <p:cNvSpPr>
              <a:spLocks noChangeShapeType="1"/>
            </p:cNvSpPr>
            <p:nvPr/>
          </p:nvSpPr>
          <p:spPr bwMode="auto">
            <a:xfrm flipH="1">
              <a:off x="2475" y="2848"/>
              <a:ext cx="16" cy="16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97" name="Line 422"/>
            <p:cNvSpPr>
              <a:spLocks noChangeShapeType="1"/>
            </p:cNvSpPr>
            <p:nvPr/>
          </p:nvSpPr>
          <p:spPr bwMode="auto">
            <a:xfrm flipV="1">
              <a:off x="2491" y="2831"/>
              <a:ext cx="16" cy="17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98" name="Rectangle 423"/>
            <p:cNvSpPr>
              <a:spLocks noChangeArrowheads="1"/>
            </p:cNvSpPr>
            <p:nvPr/>
          </p:nvSpPr>
          <p:spPr bwMode="auto">
            <a:xfrm>
              <a:off x="2491" y="2826"/>
              <a:ext cx="48" cy="49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499" name="Line 424"/>
            <p:cNvSpPr>
              <a:spLocks noChangeShapeType="1"/>
            </p:cNvSpPr>
            <p:nvPr/>
          </p:nvSpPr>
          <p:spPr bwMode="auto">
            <a:xfrm flipH="1" flipV="1">
              <a:off x="2496" y="2831"/>
              <a:ext cx="16" cy="17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500" name="Line 425"/>
            <p:cNvSpPr>
              <a:spLocks noChangeShapeType="1"/>
            </p:cNvSpPr>
            <p:nvPr/>
          </p:nvSpPr>
          <p:spPr bwMode="auto">
            <a:xfrm>
              <a:off x="2512" y="2848"/>
              <a:ext cx="17" cy="16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501" name="Line 426"/>
            <p:cNvSpPr>
              <a:spLocks noChangeShapeType="1"/>
            </p:cNvSpPr>
            <p:nvPr/>
          </p:nvSpPr>
          <p:spPr bwMode="auto">
            <a:xfrm flipH="1">
              <a:off x="2496" y="2848"/>
              <a:ext cx="16" cy="16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502" name="Line 427"/>
            <p:cNvSpPr>
              <a:spLocks noChangeShapeType="1"/>
            </p:cNvSpPr>
            <p:nvPr/>
          </p:nvSpPr>
          <p:spPr bwMode="auto">
            <a:xfrm flipV="1">
              <a:off x="2512" y="2831"/>
              <a:ext cx="17" cy="17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503" name="Rectangle 428"/>
            <p:cNvSpPr>
              <a:spLocks noChangeArrowheads="1"/>
            </p:cNvSpPr>
            <p:nvPr/>
          </p:nvSpPr>
          <p:spPr bwMode="auto">
            <a:xfrm>
              <a:off x="2566" y="2826"/>
              <a:ext cx="49" cy="49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504" name="Line 429"/>
            <p:cNvSpPr>
              <a:spLocks noChangeShapeType="1"/>
            </p:cNvSpPr>
            <p:nvPr/>
          </p:nvSpPr>
          <p:spPr bwMode="auto">
            <a:xfrm flipH="1" flipV="1">
              <a:off x="2572" y="2831"/>
              <a:ext cx="16" cy="17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505" name="Line 430"/>
            <p:cNvSpPr>
              <a:spLocks noChangeShapeType="1"/>
            </p:cNvSpPr>
            <p:nvPr/>
          </p:nvSpPr>
          <p:spPr bwMode="auto">
            <a:xfrm>
              <a:off x="2588" y="2848"/>
              <a:ext cx="16" cy="16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506" name="Line 431"/>
            <p:cNvSpPr>
              <a:spLocks noChangeShapeType="1"/>
            </p:cNvSpPr>
            <p:nvPr/>
          </p:nvSpPr>
          <p:spPr bwMode="auto">
            <a:xfrm flipH="1">
              <a:off x="2572" y="2848"/>
              <a:ext cx="16" cy="16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507" name="Line 432"/>
            <p:cNvSpPr>
              <a:spLocks noChangeShapeType="1"/>
            </p:cNvSpPr>
            <p:nvPr/>
          </p:nvSpPr>
          <p:spPr bwMode="auto">
            <a:xfrm flipV="1">
              <a:off x="2588" y="2831"/>
              <a:ext cx="16" cy="17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508" name="Rectangle 433"/>
            <p:cNvSpPr>
              <a:spLocks noChangeArrowheads="1"/>
            </p:cNvSpPr>
            <p:nvPr/>
          </p:nvSpPr>
          <p:spPr bwMode="auto">
            <a:xfrm>
              <a:off x="2680" y="2826"/>
              <a:ext cx="49" cy="49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509" name="Line 434"/>
            <p:cNvSpPr>
              <a:spLocks noChangeShapeType="1"/>
            </p:cNvSpPr>
            <p:nvPr/>
          </p:nvSpPr>
          <p:spPr bwMode="auto">
            <a:xfrm flipH="1" flipV="1">
              <a:off x="2685" y="2831"/>
              <a:ext cx="17" cy="17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510" name="Line 435"/>
            <p:cNvSpPr>
              <a:spLocks noChangeShapeType="1"/>
            </p:cNvSpPr>
            <p:nvPr/>
          </p:nvSpPr>
          <p:spPr bwMode="auto">
            <a:xfrm>
              <a:off x="2702" y="2848"/>
              <a:ext cx="16" cy="16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511" name="Line 436"/>
            <p:cNvSpPr>
              <a:spLocks noChangeShapeType="1"/>
            </p:cNvSpPr>
            <p:nvPr/>
          </p:nvSpPr>
          <p:spPr bwMode="auto">
            <a:xfrm flipH="1">
              <a:off x="2685" y="2848"/>
              <a:ext cx="17" cy="16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512" name="Line 437"/>
            <p:cNvSpPr>
              <a:spLocks noChangeShapeType="1"/>
            </p:cNvSpPr>
            <p:nvPr/>
          </p:nvSpPr>
          <p:spPr bwMode="auto">
            <a:xfrm flipV="1">
              <a:off x="2702" y="2831"/>
              <a:ext cx="16" cy="17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513" name="Rectangle 438"/>
            <p:cNvSpPr>
              <a:spLocks noChangeArrowheads="1"/>
            </p:cNvSpPr>
            <p:nvPr/>
          </p:nvSpPr>
          <p:spPr bwMode="auto">
            <a:xfrm>
              <a:off x="3421" y="2826"/>
              <a:ext cx="48" cy="49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514" name="Line 439"/>
            <p:cNvSpPr>
              <a:spLocks noChangeShapeType="1"/>
            </p:cNvSpPr>
            <p:nvPr/>
          </p:nvSpPr>
          <p:spPr bwMode="auto">
            <a:xfrm flipH="1" flipV="1">
              <a:off x="3426" y="2831"/>
              <a:ext cx="16" cy="17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515" name="Line 440"/>
            <p:cNvSpPr>
              <a:spLocks noChangeShapeType="1"/>
            </p:cNvSpPr>
            <p:nvPr/>
          </p:nvSpPr>
          <p:spPr bwMode="auto">
            <a:xfrm>
              <a:off x="3442" y="2848"/>
              <a:ext cx="17" cy="16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516" name="Line 441"/>
            <p:cNvSpPr>
              <a:spLocks noChangeShapeType="1"/>
            </p:cNvSpPr>
            <p:nvPr/>
          </p:nvSpPr>
          <p:spPr bwMode="auto">
            <a:xfrm flipH="1">
              <a:off x="3426" y="2848"/>
              <a:ext cx="16" cy="16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517" name="Line 442"/>
            <p:cNvSpPr>
              <a:spLocks noChangeShapeType="1"/>
            </p:cNvSpPr>
            <p:nvPr/>
          </p:nvSpPr>
          <p:spPr bwMode="auto">
            <a:xfrm flipV="1">
              <a:off x="3442" y="2831"/>
              <a:ext cx="17" cy="17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518" name="Rectangle 443"/>
            <p:cNvSpPr>
              <a:spLocks noChangeArrowheads="1"/>
            </p:cNvSpPr>
            <p:nvPr/>
          </p:nvSpPr>
          <p:spPr bwMode="auto">
            <a:xfrm>
              <a:off x="2734" y="2826"/>
              <a:ext cx="49" cy="49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519" name="Line 444"/>
            <p:cNvSpPr>
              <a:spLocks noChangeShapeType="1"/>
            </p:cNvSpPr>
            <p:nvPr/>
          </p:nvSpPr>
          <p:spPr bwMode="auto">
            <a:xfrm flipH="1" flipV="1">
              <a:off x="2739" y="2831"/>
              <a:ext cx="17" cy="17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520" name="Line 445"/>
            <p:cNvSpPr>
              <a:spLocks noChangeShapeType="1"/>
            </p:cNvSpPr>
            <p:nvPr/>
          </p:nvSpPr>
          <p:spPr bwMode="auto">
            <a:xfrm>
              <a:off x="2756" y="2848"/>
              <a:ext cx="16" cy="16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521" name="Line 446"/>
            <p:cNvSpPr>
              <a:spLocks noChangeShapeType="1"/>
            </p:cNvSpPr>
            <p:nvPr/>
          </p:nvSpPr>
          <p:spPr bwMode="auto">
            <a:xfrm flipH="1">
              <a:off x="2739" y="2848"/>
              <a:ext cx="17" cy="16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522" name="Line 447"/>
            <p:cNvSpPr>
              <a:spLocks noChangeShapeType="1"/>
            </p:cNvSpPr>
            <p:nvPr/>
          </p:nvSpPr>
          <p:spPr bwMode="auto">
            <a:xfrm flipV="1">
              <a:off x="2756" y="2831"/>
              <a:ext cx="16" cy="17"/>
            </a:xfrm>
            <a:prstGeom prst="line">
              <a:avLst/>
            </a:prstGeom>
            <a:noFill/>
            <a:ln w="79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523" name="Rectangle 449"/>
            <p:cNvSpPr>
              <a:spLocks noChangeArrowheads="1"/>
            </p:cNvSpPr>
            <p:nvPr/>
          </p:nvSpPr>
          <p:spPr bwMode="auto">
            <a:xfrm>
              <a:off x="2226" y="2810"/>
              <a:ext cx="36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0</a:t>
              </a:r>
              <a:endParaRPr lang="fr-FR" sz="800"/>
            </a:p>
          </p:txBody>
        </p:sp>
        <p:sp>
          <p:nvSpPr>
            <p:cNvPr id="97524" name="Rectangle 450"/>
            <p:cNvSpPr>
              <a:spLocks noChangeArrowheads="1"/>
            </p:cNvSpPr>
            <p:nvPr/>
          </p:nvSpPr>
          <p:spPr bwMode="auto">
            <a:xfrm>
              <a:off x="2143" y="2707"/>
              <a:ext cx="108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200</a:t>
              </a:r>
              <a:endParaRPr lang="fr-FR" sz="800"/>
            </a:p>
          </p:txBody>
        </p:sp>
        <p:sp>
          <p:nvSpPr>
            <p:cNvPr id="97525" name="Rectangle 451"/>
            <p:cNvSpPr>
              <a:spLocks noChangeArrowheads="1"/>
            </p:cNvSpPr>
            <p:nvPr/>
          </p:nvSpPr>
          <p:spPr bwMode="auto">
            <a:xfrm>
              <a:off x="2146" y="2610"/>
              <a:ext cx="108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400</a:t>
              </a:r>
              <a:endParaRPr lang="fr-FR" sz="800"/>
            </a:p>
          </p:txBody>
        </p:sp>
        <p:sp>
          <p:nvSpPr>
            <p:cNvPr id="97526" name="Rectangle 452"/>
            <p:cNvSpPr>
              <a:spLocks noChangeArrowheads="1"/>
            </p:cNvSpPr>
            <p:nvPr/>
          </p:nvSpPr>
          <p:spPr bwMode="auto">
            <a:xfrm>
              <a:off x="2146" y="2507"/>
              <a:ext cx="108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600</a:t>
              </a:r>
              <a:endParaRPr lang="fr-FR" sz="800"/>
            </a:p>
          </p:txBody>
        </p:sp>
        <p:sp>
          <p:nvSpPr>
            <p:cNvPr id="97527" name="Rectangle 453"/>
            <p:cNvSpPr>
              <a:spLocks noChangeArrowheads="1"/>
            </p:cNvSpPr>
            <p:nvPr/>
          </p:nvSpPr>
          <p:spPr bwMode="auto">
            <a:xfrm>
              <a:off x="2140" y="2410"/>
              <a:ext cx="108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800</a:t>
              </a:r>
              <a:endParaRPr lang="fr-FR" sz="800"/>
            </a:p>
          </p:txBody>
        </p:sp>
        <p:sp>
          <p:nvSpPr>
            <p:cNvPr id="97528" name="Rectangle 454"/>
            <p:cNvSpPr>
              <a:spLocks noChangeArrowheads="1"/>
            </p:cNvSpPr>
            <p:nvPr/>
          </p:nvSpPr>
          <p:spPr bwMode="auto">
            <a:xfrm>
              <a:off x="2113" y="2307"/>
              <a:ext cx="144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1000</a:t>
              </a:r>
              <a:endParaRPr lang="fr-FR" sz="800"/>
            </a:p>
          </p:txBody>
        </p:sp>
        <p:sp>
          <p:nvSpPr>
            <p:cNvPr id="97529" name="Rectangle 455"/>
            <p:cNvSpPr>
              <a:spLocks noChangeArrowheads="1"/>
            </p:cNvSpPr>
            <p:nvPr/>
          </p:nvSpPr>
          <p:spPr bwMode="auto">
            <a:xfrm>
              <a:off x="2113" y="2204"/>
              <a:ext cx="144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1200</a:t>
              </a:r>
              <a:endParaRPr lang="fr-FR" sz="800"/>
            </a:p>
          </p:txBody>
        </p:sp>
        <p:sp>
          <p:nvSpPr>
            <p:cNvPr id="97530" name="Rectangle 456"/>
            <p:cNvSpPr>
              <a:spLocks noChangeArrowheads="1"/>
            </p:cNvSpPr>
            <p:nvPr/>
          </p:nvSpPr>
          <p:spPr bwMode="auto">
            <a:xfrm>
              <a:off x="2113" y="2107"/>
              <a:ext cx="144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1400</a:t>
              </a:r>
              <a:endParaRPr lang="fr-FR" sz="800"/>
            </a:p>
          </p:txBody>
        </p:sp>
        <p:sp>
          <p:nvSpPr>
            <p:cNvPr id="97531" name="Rectangle 457"/>
            <p:cNvSpPr>
              <a:spLocks noChangeArrowheads="1"/>
            </p:cNvSpPr>
            <p:nvPr/>
          </p:nvSpPr>
          <p:spPr bwMode="auto">
            <a:xfrm>
              <a:off x="2113" y="2004"/>
              <a:ext cx="144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1600</a:t>
              </a:r>
              <a:endParaRPr lang="fr-FR" sz="800"/>
            </a:p>
          </p:txBody>
        </p:sp>
        <p:sp>
          <p:nvSpPr>
            <p:cNvPr id="97532" name="Rectangle 458"/>
            <p:cNvSpPr>
              <a:spLocks noChangeArrowheads="1"/>
            </p:cNvSpPr>
            <p:nvPr/>
          </p:nvSpPr>
          <p:spPr bwMode="auto">
            <a:xfrm>
              <a:off x="2274" y="2896"/>
              <a:ext cx="57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-5</a:t>
              </a:r>
              <a:endParaRPr lang="fr-FR" sz="800"/>
            </a:p>
          </p:txBody>
        </p:sp>
        <p:sp>
          <p:nvSpPr>
            <p:cNvPr id="97533" name="Rectangle 459"/>
            <p:cNvSpPr>
              <a:spLocks noChangeArrowheads="1"/>
            </p:cNvSpPr>
            <p:nvPr/>
          </p:nvSpPr>
          <p:spPr bwMode="auto">
            <a:xfrm>
              <a:off x="2475" y="2896"/>
              <a:ext cx="36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0</a:t>
              </a:r>
              <a:endParaRPr lang="fr-FR" sz="800"/>
            </a:p>
          </p:txBody>
        </p:sp>
        <p:sp>
          <p:nvSpPr>
            <p:cNvPr id="97534" name="Rectangle 460"/>
            <p:cNvSpPr>
              <a:spLocks noChangeArrowheads="1"/>
            </p:cNvSpPr>
            <p:nvPr/>
          </p:nvSpPr>
          <p:spPr bwMode="auto">
            <a:xfrm>
              <a:off x="2664" y="2896"/>
              <a:ext cx="36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5</a:t>
              </a:r>
              <a:endParaRPr lang="fr-FR" sz="800"/>
            </a:p>
          </p:txBody>
        </p:sp>
        <p:sp>
          <p:nvSpPr>
            <p:cNvPr id="97535" name="Rectangle 461"/>
            <p:cNvSpPr>
              <a:spLocks noChangeArrowheads="1"/>
            </p:cNvSpPr>
            <p:nvPr/>
          </p:nvSpPr>
          <p:spPr bwMode="auto">
            <a:xfrm>
              <a:off x="2837" y="2896"/>
              <a:ext cx="72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10</a:t>
              </a:r>
              <a:endParaRPr lang="fr-FR" sz="800"/>
            </a:p>
          </p:txBody>
        </p:sp>
        <p:sp>
          <p:nvSpPr>
            <p:cNvPr id="97536" name="Rectangle 462"/>
            <p:cNvSpPr>
              <a:spLocks noChangeArrowheads="1"/>
            </p:cNvSpPr>
            <p:nvPr/>
          </p:nvSpPr>
          <p:spPr bwMode="auto">
            <a:xfrm>
              <a:off x="3031" y="2896"/>
              <a:ext cx="72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15</a:t>
              </a:r>
              <a:endParaRPr lang="fr-FR" sz="800"/>
            </a:p>
          </p:txBody>
        </p:sp>
        <p:sp>
          <p:nvSpPr>
            <p:cNvPr id="97537" name="Rectangle 463"/>
            <p:cNvSpPr>
              <a:spLocks noChangeArrowheads="1"/>
            </p:cNvSpPr>
            <p:nvPr/>
          </p:nvSpPr>
          <p:spPr bwMode="auto">
            <a:xfrm>
              <a:off x="3221" y="2896"/>
              <a:ext cx="72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20</a:t>
              </a:r>
              <a:endParaRPr lang="fr-FR" sz="800"/>
            </a:p>
          </p:txBody>
        </p:sp>
        <p:sp>
          <p:nvSpPr>
            <p:cNvPr id="97538" name="Rectangle 464"/>
            <p:cNvSpPr>
              <a:spLocks noChangeArrowheads="1"/>
            </p:cNvSpPr>
            <p:nvPr/>
          </p:nvSpPr>
          <p:spPr bwMode="auto">
            <a:xfrm>
              <a:off x="3410" y="2896"/>
              <a:ext cx="72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25</a:t>
              </a:r>
              <a:endParaRPr lang="fr-FR" sz="800"/>
            </a:p>
          </p:txBody>
        </p:sp>
        <p:sp>
          <p:nvSpPr>
            <p:cNvPr id="97539" name="Rectangle 465"/>
            <p:cNvSpPr>
              <a:spLocks noChangeArrowheads="1"/>
            </p:cNvSpPr>
            <p:nvPr/>
          </p:nvSpPr>
          <p:spPr bwMode="auto">
            <a:xfrm>
              <a:off x="3599" y="2896"/>
              <a:ext cx="72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30</a:t>
              </a:r>
              <a:endParaRPr lang="fr-FR" sz="800"/>
            </a:p>
          </p:txBody>
        </p:sp>
        <p:sp>
          <p:nvSpPr>
            <p:cNvPr id="97540" name="Rectangle 466"/>
            <p:cNvSpPr>
              <a:spLocks noChangeArrowheads="1"/>
            </p:cNvSpPr>
            <p:nvPr/>
          </p:nvSpPr>
          <p:spPr bwMode="auto">
            <a:xfrm>
              <a:off x="2826" y="3010"/>
              <a:ext cx="233" cy="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Time  (h)</a:t>
              </a:r>
              <a:endParaRPr lang="fr-FR" sz="800"/>
            </a:p>
          </p:txBody>
        </p:sp>
        <p:grpSp>
          <p:nvGrpSpPr>
            <p:cNvPr id="97541" name="Group 524"/>
            <p:cNvGrpSpPr>
              <a:grpSpLocks/>
            </p:cNvGrpSpPr>
            <p:nvPr/>
          </p:nvGrpSpPr>
          <p:grpSpPr bwMode="auto">
            <a:xfrm>
              <a:off x="1157" y="3177"/>
              <a:ext cx="146" cy="32"/>
              <a:chOff x="4289" y="3147"/>
              <a:chExt cx="146" cy="32"/>
            </a:xfrm>
          </p:grpSpPr>
          <p:sp>
            <p:nvSpPr>
              <p:cNvPr id="97560" name="Line 469"/>
              <p:cNvSpPr>
                <a:spLocks noChangeShapeType="1"/>
              </p:cNvSpPr>
              <p:nvPr/>
            </p:nvSpPr>
            <p:spPr bwMode="auto">
              <a:xfrm>
                <a:off x="4289" y="3163"/>
                <a:ext cx="146" cy="1"/>
              </a:xfrm>
              <a:prstGeom prst="line">
                <a:avLst/>
              </a:prstGeom>
              <a:noFill/>
              <a:ln w="7938">
                <a:solidFill>
                  <a:srgbClr val="00008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7561" name="Freeform 470"/>
              <p:cNvSpPr>
                <a:spLocks/>
              </p:cNvSpPr>
              <p:nvPr/>
            </p:nvSpPr>
            <p:spPr bwMode="auto">
              <a:xfrm>
                <a:off x="4344" y="3147"/>
                <a:ext cx="32" cy="32"/>
              </a:xfrm>
              <a:custGeom>
                <a:avLst/>
                <a:gdLst>
                  <a:gd name="T0" fmla="*/ 16 w 32"/>
                  <a:gd name="T1" fmla="*/ 0 h 32"/>
                  <a:gd name="T2" fmla="*/ 32 w 32"/>
                  <a:gd name="T3" fmla="*/ 16 h 32"/>
                  <a:gd name="T4" fmla="*/ 16 w 32"/>
                  <a:gd name="T5" fmla="*/ 32 h 32"/>
                  <a:gd name="T6" fmla="*/ 0 w 32"/>
                  <a:gd name="T7" fmla="*/ 16 h 32"/>
                  <a:gd name="T8" fmla="*/ 16 w 32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32">
                    <a:moveTo>
                      <a:pt x="16" y="0"/>
                    </a:moveTo>
                    <a:lnTo>
                      <a:pt x="32" y="16"/>
                    </a:lnTo>
                    <a:lnTo>
                      <a:pt x="16" y="32"/>
                    </a:lnTo>
                    <a:lnTo>
                      <a:pt x="0" y="16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97542" name="Rectangle 471"/>
            <p:cNvSpPr>
              <a:spLocks noChangeArrowheads="1"/>
            </p:cNvSpPr>
            <p:nvPr/>
          </p:nvSpPr>
          <p:spPr bwMode="auto">
            <a:xfrm>
              <a:off x="1350" y="3155"/>
              <a:ext cx="165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0,5</a:t>
              </a:r>
              <a:r>
                <a:rPr lang="fr-BE" sz="800">
                  <a:solidFill>
                    <a:srgbClr val="000000"/>
                  </a:solidFill>
                </a:rPr>
                <a:t> %</a:t>
              </a:r>
              <a:endParaRPr lang="fr-FR" sz="800"/>
            </a:p>
          </p:txBody>
        </p:sp>
        <p:grpSp>
          <p:nvGrpSpPr>
            <p:cNvPr id="97543" name="Group 525"/>
            <p:cNvGrpSpPr>
              <a:grpSpLocks/>
            </p:cNvGrpSpPr>
            <p:nvPr/>
          </p:nvGrpSpPr>
          <p:grpSpPr bwMode="auto">
            <a:xfrm>
              <a:off x="1632" y="3177"/>
              <a:ext cx="146" cy="27"/>
              <a:chOff x="4560" y="3147"/>
              <a:chExt cx="146" cy="27"/>
            </a:xfrm>
          </p:grpSpPr>
          <p:sp>
            <p:nvSpPr>
              <p:cNvPr id="97558" name="Line 472"/>
              <p:cNvSpPr>
                <a:spLocks noChangeShapeType="1"/>
              </p:cNvSpPr>
              <p:nvPr/>
            </p:nvSpPr>
            <p:spPr bwMode="auto">
              <a:xfrm>
                <a:off x="4560" y="3163"/>
                <a:ext cx="146" cy="1"/>
              </a:xfrm>
              <a:prstGeom prst="line">
                <a:avLst/>
              </a:prstGeom>
              <a:noFill/>
              <a:ln w="7938">
                <a:solidFill>
                  <a:srgbClr val="FF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7559" name="Rectangle 473"/>
              <p:cNvSpPr>
                <a:spLocks noChangeArrowheads="1"/>
              </p:cNvSpPr>
              <p:nvPr/>
            </p:nvSpPr>
            <p:spPr bwMode="auto">
              <a:xfrm>
                <a:off x="4614" y="3147"/>
                <a:ext cx="27" cy="27"/>
              </a:xfrm>
              <a:prstGeom prst="rect">
                <a:avLst/>
              </a:prstGeom>
              <a:solidFill>
                <a:srgbClr val="FF00FF"/>
              </a:solidFill>
              <a:ln w="7938">
                <a:solidFill>
                  <a:srgbClr val="FF00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97544" name="Rectangle 474"/>
            <p:cNvSpPr>
              <a:spLocks noChangeArrowheads="1"/>
            </p:cNvSpPr>
            <p:nvPr/>
          </p:nvSpPr>
          <p:spPr bwMode="auto">
            <a:xfrm>
              <a:off x="1818" y="3155"/>
              <a:ext cx="129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1</a:t>
              </a:r>
              <a:r>
                <a:rPr lang="fr-BE" sz="800">
                  <a:solidFill>
                    <a:srgbClr val="000000"/>
                  </a:solidFill>
                </a:rPr>
                <a:t> % </a:t>
              </a:r>
              <a:endParaRPr lang="fr-FR" sz="800"/>
            </a:p>
          </p:txBody>
        </p:sp>
        <p:grpSp>
          <p:nvGrpSpPr>
            <p:cNvPr id="97545" name="Group 526"/>
            <p:cNvGrpSpPr>
              <a:grpSpLocks/>
            </p:cNvGrpSpPr>
            <p:nvPr/>
          </p:nvGrpSpPr>
          <p:grpSpPr bwMode="auto">
            <a:xfrm>
              <a:off x="2028" y="3177"/>
              <a:ext cx="145" cy="32"/>
              <a:chOff x="4782" y="3147"/>
              <a:chExt cx="145" cy="32"/>
            </a:xfrm>
          </p:grpSpPr>
          <p:sp>
            <p:nvSpPr>
              <p:cNvPr id="97556" name="Line 475"/>
              <p:cNvSpPr>
                <a:spLocks noChangeShapeType="1"/>
              </p:cNvSpPr>
              <p:nvPr/>
            </p:nvSpPr>
            <p:spPr bwMode="auto">
              <a:xfrm>
                <a:off x="4782" y="3163"/>
                <a:ext cx="145" cy="1"/>
              </a:xfrm>
              <a:prstGeom prst="line">
                <a:avLst/>
              </a:prstGeom>
              <a:noFill/>
              <a:ln w="7938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7557" name="Freeform 476"/>
              <p:cNvSpPr>
                <a:spLocks/>
              </p:cNvSpPr>
              <p:nvPr/>
            </p:nvSpPr>
            <p:spPr bwMode="auto">
              <a:xfrm>
                <a:off x="4836" y="3147"/>
                <a:ext cx="32" cy="32"/>
              </a:xfrm>
              <a:custGeom>
                <a:avLst/>
                <a:gdLst>
                  <a:gd name="T0" fmla="*/ 16 w 32"/>
                  <a:gd name="T1" fmla="*/ 0 h 32"/>
                  <a:gd name="T2" fmla="*/ 32 w 32"/>
                  <a:gd name="T3" fmla="*/ 32 h 32"/>
                  <a:gd name="T4" fmla="*/ 0 w 32"/>
                  <a:gd name="T5" fmla="*/ 32 h 32"/>
                  <a:gd name="T6" fmla="*/ 16 w 32"/>
                  <a:gd name="T7" fmla="*/ 0 h 3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2" h="32">
                    <a:moveTo>
                      <a:pt x="16" y="0"/>
                    </a:moveTo>
                    <a:lnTo>
                      <a:pt x="32" y="32"/>
                    </a:lnTo>
                    <a:lnTo>
                      <a:pt x="0" y="32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0000"/>
              </a:solidFill>
              <a:ln w="7938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97546" name="Rectangle 477"/>
            <p:cNvSpPr>
              <a:spLocks noChangeArrowheads="1"/>
            </p:cNvSpPr>
            <p:nvPr/>
          </p:nvSpPr>
          <p:spPr bwMode="auto">
            <a:xfrm>
              <a:off x="2202" y="3155"/>
              <a:ext cx="111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2</a:t>
              </a:r>
              <a:r>
                <a:rPr lang="fr-BE" sz="800">
                  <a:solidFill>
                    <a:srgbClr val="000000"/>
                  </a:solidFill>
                </a:rPr>
                <a:t> %</a:t>
              </a:r>
              <a:endParaRPr lang="fr-FR" sz="800"/>
            </a:p>
          </p:txBody>
        </p:sp>
        <p:grpSp>
          <p:nvGrpSpPr>
            <p:cNvPr id="97547" name="Group 527"/>
            <p:cNvGrpSpPr>
              <a:grpSpLocks/>
            </p:cNvGrpSpPr>
            <p:nvPr/>
          </p:nvGrpSpPr>
          <p:grpSpPr bwMode="auto">
            <a:xfrm>
              <a:off x="2417" y="3171"/>
              <a:ext cx="146" cy="49"/>
              <a:chOff x="5003" y="3141"/>
              <a:chExt cx="146" cy="49"/>
            </a:xfrm>
          </p:grpSpPr>
          <p:sp>
            <p:nvSpPr>
              <p:cNvPr id="97550" name="Line 478"/>
              <p:cNvSpPr>
                <a:spLocks noChangeShapeType="1"/>
              </p:cNvSpPr>
              <p:nvPr/>
            </p:nvSpPr>
            <p:spPr bwMode="auto">
              <a:xfrm>
                <a:off x="5003" y="3163"/>
                <a:ext cx="146" cy="1"/>
              </a:xfrm>
              <a:prstGeom prst="line">
                <a:avLst/>
              </a:prstGeom>
              <a:noFill/>
              <a:ln w="7938">
                <a:solidFill>
                  <a:srgbClr val="00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7551" name="Rectangle 479"/>
              <p:cNvSpPr>
                <a:spLocks noChangeArrowheads="1"/>
              </p:cNvSpPr>
              <p:nvPr/>
            </p:nvSpPr>
            <p:spPr bwMode="auto">
              <a:xfrm>
                <a:off x="5052" y="3141"/>
                <a:ext cx="49" cy="49"/>
              </a:xfrm>
              <a:prstGeom prst="rect">
                <a:avLst/>
              </a:prstGeom>
              <a:solidFill>
                <a:srgbClr val="00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7552" name="Line 480"/>
              <p:cNvSpPr>
                <a:spLocks noChangeShapeType="1"/>
              </p:cNvSpPr>
              <p:nvPr/>
            </p:nvSpPr>
            <p:spPr bwMode="auto">
              <a:xfrm flipH="1" flipV="1">
                <a:off x="5057" y="3147"/>
                <a:ext cx="16" cy="16"/>
              </a:xfrm>
              <a:prstGeom prst="line">
                <a:avLst/>
              </a:prstGeom>
              <a:noFill/>
              <a:ln w="7938">
                <a:solidFill>
                  <a:srgbClr val="00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7553" name="Line 481"/>
              <p:cNvSpPr>
                <a:spLocks noChangeShapeType="1"/>
              </p:cNvSpPr>
              <p:nvPr/>
            </p:nvSpPr>
            <p:spPr bwMode="auto">
              <a:xfrm>
                <a:off x="5073" y="3163"/>
                <a:ext cx="17" cy="16"/>
              </a:xfrm>
              <a:prstGeom prst="line">
                <a:avLst/>
              </a:prstGeom>
              <a:noFill/>
              <a:ln w="7938">
                <a:solidFill>
                  <a:srgbClr val="00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7554" name="Line 482"/>
              <p:cNvSpPr>
                <a:spLocks noChangeShapeType="1"/>
              </p:cNvSpPr>
              <p:nvPr/>
            </p:nvSpPr>
            <p:spPr bwMode="auto">
              <a:xfrm flipH="1">
                <a:off x="5057" y="3163"/>
                <a:ext cx="16" cy="16"/>
              </a:xfrm>
              <a:prstGeom prst="line">
                <a:avLst/>
              </a:prstGeom>
              <a:noFill/>
              <a:ln w="7938">
                <a:solidFill>
                  <a:srgbClr val="00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7555" name="Line 483"/>
              <p:cNvSpPr>
                <a:spLocks noChangeShapeType="1"/>
              </p:cNvSpPr>
              <p:nvPr/>
            </p:nvSpPr>
            <p:spPr bwMode="auto">
              <a:xfrm flipV="1">
                <a:off x="5073" y="3147"/>
                <a:ext cx="17" cy="16"/>
              </a:xfrm>
              <a:prstGeom prst="line">
                <a:avLst/>
              </a:prstGeom>
              <a:noFill/>
              <a:ln w="7938">
                <a:solidFill>
                  <a:srgbClr val="00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97548" name="Rectangle 484"/>
            <p:cNvSpPr>
              <a:spLocks noChangeArrowheads="1"/>
            </p:cNvSpPr>
            <p:nvPr/>
          </p:nvSpPr>
          <p:spPr bwMode="auto">
            <a:xfrm>
              <a:off x="2621" y="3155"/>
              <a:ext cx="128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W/O</a:t>
              </a:r>
              <a:endParaRPr lang="fr-FR" sz="800"/>
            </a:p>
          </p:txBody>
        </p:sp>
        <p:sp>
          <p:nvSpPr>
            <p:cNvPr id="97549" name="Rectangle 486"/>
            <p:cNvSpPr>
              <a:spLocks noChangeArrowheads="1"/>
            </p:cNvSpPr>
            <p:nvPr/>
          </p:nvSpPr>
          <p:spPr bwMode="auto">
            <a:xfrm>
              <a:off x="2670" y="1889"/>
              <a:ext cx="526" cy="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r>
                <a:rPr lang="fr-BE" sz="1200">
                  <a:solidFill>
                    <a:srgbClr val="000000"/>
                  </a:solidFill>
                </a:rPr>
                <a:t>Sucrose</a:t>
              </a:r>
              <a:endParaRPr lang="fr-FR" sz="1200"/>
            </a:p>
          </p:txBody>
        </p:sp>
      </p:grpSp>
      <p:grpSp>
        <p:nvGrpSpPr>
          <p:cNvPr id="97287" name="Group 535"/>
          <p:cNvGrpSpPr>
            <a:grpSpLocks/>
          </p:cNvGrpSpPr>
          <p:nvPr/>
        </p:nvGrpSpPr>
        <p:grpSpPr bwMode="auto">
          <a:xfrm>
            <a:off x="2700338" y="5229225"/>
            <a:ext cx="3197225" cy="1435100"/>
            <a:chOff x="3632" y="2012"/>
            <a:chExt cx="2014" cy="904"/>
          </a:xfrm>
        </p:grpSpPr>
        <p:sp>
          <p:nvSpPr>
            <p:cNvPr id="97288" name="Line 373"/>
            <p:cNvSpPr>
              <a:spLocks noChangeShapeType="1"/>
            </p:cNvSpPr>
            <p:nvPr/>
          </p:nvSpPr>
          <p:spPr bwMode="auto">
            <a:xfrm flipV="1">
              <a:off x="3632" y="2848"/>
              <a:ext cx="1" cy="1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97289" name="Group 491"/>
            <p:cNvGrpSpPr>
              <a:grpSpLocks/>
            </p:cNvGrpSpPr>
            <p:nvPr/>
          </p:nvGrpSpPr>
          <p:grpSpPr bwMode="auto">
            <a:xfrm>
              <a:off x="3936" y="2426"/>
              <a:ext cx="364" cy="486"/>
              <a:chOff x="344" y="3108"/>
              <a:chExt cx="364" cy="486"/>
            </a:xfrm>
          </p:grpSpPr>
          <p:sp>
            <p:nvSpPr>
              <p:cNvPr id="317" name="Text Box 487"/>
              <p:cNvSpPr txBox="1">
                <a:spLocks noChangeArrowheads="1"/>
              </p:cNvSpPr>
              <p:nvPr/>
            </p:nvSpPr>
            <p:spPr bwMode="auto">
              <a:xfrm>
                <a:off x="344" y="3108"/>
                <a:ext cx="364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fr-BE" sz="1200" dirty="0">
                    <a:solidFill>
                      <a:srgbClr val="000000"/>
                    </a:solidFill>
                  </a:rPr>
                  <a:t>0.5 %</a:t>
                </a:r>
                <a:endParaRPr lang="fr-FR" sz="12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18" name="Text Box 488"/>
              <p:cNvSpPr txBox="1">
                <a:spLocks noChangeArrowheads="1"/>
              </p:cNvSpPr>
              <p:nvPr/>
            </p:nvSpPr>
            <p:spPr bwMode="auto">
              <a:xfrm>
                <a:off x="392" y="3252"/>
                <a:ext cx="283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fr-BE" sz="1200" dirty="0">
                    <a:solidFill>
                      <a:srgbClr val="000000"/>
                    </a:solidFill>
                  </a:rPr>
                  <a:t>1 %</a:t>
                </a:r>
                <a:endParaRPr lang="fr-FR" sz="12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19" name="Text Box 489"/>
              <p:cNvSpPr txBox="1">
                <a:spLocks noChangeArrowheads="1"/>
              </p:cNvSpPr>
              <p:nvPr/>
            </p:nvSpPr>
            <p:spPr bwMode="auto">
              <a:xfrm>
                <a:off x="374" y="3420"/>
                <a:ext cx="283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fr-BE" sz="1200">
                    <a:solidFill>
                      <a:srgbClr val="000000"/>
                    </a:solidFill>
                  </a:rPr>
                  <a:t>2 %</a:t>
                </a:r>
                <a:endParaRPr lang="fr-FR" sz="12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97290" name="Group 505"/>
            <p:cNvGrpSpPr>
              <a:grpSpLocks/>
            </p:cNvGrpSpPr>
            <p:nvPr/>
          </p:nvGrpSpPr>
          <p:grpSpPr bwMode="auto">
            <a:xfrm>
              <a:off x="4728" y="2402"/>
              <a:ext cx="257" cy="486"/>
              <a:chOff x="1070" y="3096"/>
              <a:chExt cx="257" cy="486"/>
            </a:xfrm>
          </p:grpSpPr>
          <p:sp>
            <p:nvSpPr>
              <p:cNvPr id="314" name="Text Box 506"/>
              <p:cNvSpPr txBox="1">
                <a:spLocks noChangeArrowheads="1"/>
              </p:cNvSpPr>
              <p:nvPr/>
            </p:nvSpPr>
            <p:spPr bwMode="auto">
              <a:xfrm>
                <a:off x="1076" y="3096"/>
                <a:ext cx="251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fr-BE" sz="1200" dirty="0">
                    <a:solidFill>
                      <a:srgbClr val="000000"/>
                    </a:solidFill>
                  </a:rPr>
                  <a:t>0.4</a:t>
                </a:r>
                <a:endParaRPr lang="fr-FR" sz="12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15" name="Text Box 507"/>
              <p:cNvSpPr txBox="1">
                <a:spLocks noChangeArrowheads="1"/>
              </p:cNvSpPr>
              <p:nvPr/>
            </p:nvSpPr>
            <p:spPr bwMode="auto">
              <a:xfrm>
                <a:off x="1070" y="3240"/>
                <a:ext cx="251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fr-BE" sz="1200" dirty="0">
                    <a:solidFill>
                      <a:srgbClr val="000000"/>
                    </a:solidFill>
                  </a:rPr>
                  <a:t>0.5</a:t>
                </a:r>
                <a:endParaRPr lang="fr-FR" sz="12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16" name="Text Box 508"/>
              <p:cNvSpPr txBox="1">
                <a:spLocks noChangeArrowheads="1"/>
              </p:cNvSpPr>
              <p:nvPr/>
            </p:nvSpPr>
            <p:spPr bwMode="auto">
              <a:xfrm>
                <a:off x="1076" y="3408"/>
                <a:ext cx="251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fr-BE" sz="1200" dirty="0">
                    <a:solidFill>
                      <a:srgbClr val="000000"/>
                    </a:solidFill>
                  </a:rPr>
                  <a:t>0.5</a:t>
                </a:r>
                <a:endParaRPr lang="fr-FR" sz="1200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97291" name="Group 509"/>
            <p:cNvGrpSpPr>
              <a:grpSpLocks/>
            </p:cNvGrpSpPr>
            <p:nvPr/>
          </p:nvGrpSpPr>
          <p:grpSpPr bwMode="auto">
            <a:xfrm>
              <a:off x="5232" y="2394"/>
              <a:ext cx="257" cy="486"/>
              <a:chOff x="1070" y="3096"/>
              <a:chExt cx="257" cy="486"/>
            </a:xfrm>
          </p:grpSpPr>
          <p:sp>
            <p:nvSpPr>
              <p:cNvPr id="311" name="Text Box 510"/>
              <p:cNvSpPr txBox="1">
                <a:spLocks noChangeArrowheads="1"/>
              </p:cNvSpPr>
              <p:nvPr/>
            </p:nvSpPr>
            <p:spPr bwMode="auto">
              <a:xfrm>
                <a:off x="1076" y="3096"/>
                <a:ext cx="251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fr-BE" sz="1200" dirty="0">
                    <a:solidFill>
                      <a:srgbClr val="000000"/>
                    </a:solidFill>
                  </a:rPr>
                  <a:t>1.8</a:t>
                </a:r>
                <a:endParaRPr lang="fr-FR" sz="12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12" name="Text Box 511"/>
              <p:cNvSpPr txBox="1">
                <a:spLocks noChangeArrowheads="1"/>
              </p:cNvSpPr>
              <p:nvPr/>
            </p:nvSpPr>
            <p:spPr bwMode="auto">
              <a:xfrm>
                <a:off x="1070" y="3240"/>
                <a:ext cx="251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fr-BE" sz="1200" dirty="0">
                    <a:solidFill>
                      <a:srgbClr val="000000"/>
                    </a:solidFill>
                  </a:rPr>
                  <a:t>1.7</a:t>
                </a:r>
                <a:endParaRPr lang="fr-FR" sz="12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13" name="Text Box 512"/>
              <p:cNvSpPr txBox="1">
                <a:spLocks noChangeArrowheads="1"/>
              </p:cNvSpPr>
              <p:nvPr/>
            </p:nvSpPr>
            <p:spPr bwMode="auto">
              <a:xfrm>
                <a:off x="1076" y="3408"/>
                <a:ext cx="251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fr-BE" sz="1200" dirty="0">
                    <a:solidFill>
                      <a:srgbClr val="000000"/>
                    </a:solidFill>
                  </a:rPr>
                  <a:t>2.0</a:t>
                </a:r>
                <a:endParaRPr lang="fr-FR" sz="1200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303" name="Text Box 515"/>
            <p:cNvSpPr txBox="1">
              <a:spLocks noChangeArrowheads="1"/>
            </p:cNvSpPr>
            <p:nvPr/>
          </p:nvSpPr>
          <p:spPr bwMode="auto">
            <a:xfrm>
              <a:off x="3822" y="2222"/>
              <a:ext cx="720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BE" sz="1200">
                  <a:solidFill>
                    <a:srgbClr val="000000"/>
                  </a:solidFill>
                </a:rPr>
                <a:t>Concentration</a:t>
              </a:r>
              <a:endParaRPr lang="fr-FR" sz="1200">
                <a:solidFill>
                  <a:srgbClr val="000000"/>
                </a:solidFill>
              </a:endParaRPr>
            </a:p>
          </p:txBody>
        </p:sp>
        <p:sp>
          <p:nvSpPr>
            <p:cNvPr id="304" name="Text Box 518"/>
            <p:cNvSpPr txBox="1">
              <a:spLocks noChangeArrowheads="1"/>
            </p:cNvSpPr>
            <p:nvPr/>
          </p:nvSpPr>
          <p:spPr bwMode="auto">
            <a:xfrm>
              <a:off x="5174" y="2204"/>
              <a:ext cx="472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BE" sz="1200" dirty="0">
                  <a:solidFill>
                    <a:srgbClr val="000000"/>
                  </a:solidFill>
                </a:rPr>
                <a:t>Sucrose</a:t>
              </a:r>
              <a:endParaRPr lang="fr-FR" sz="1200" dirty="0">
                <a:solidFill>
                  <a:srgbClr val="000000"/>
                </a:solidFill>
              </a:endParaRPr>
            </a:p>
          </p:txBody>
        </p:sp>
        <p:sp>
          <p:nvSpPr>
            <p:cNvPr id="305" name="Text Box 520"/>
            <p:cNvSpPr txBox="1">
              <a:spLocks noChangeArrowheads="1"/>
            </p:cNvSpPr>
            <p:nvPr/>
          </p:nvSpPr>
          <p:spPr bwMode="auto">
            <a:xfrm>
              <a:off x="4626" y="2210"/>
              <a:ext cx="472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BE" sz="1200">
                  <a:solidFill>
                    <a:srgbClr val="000000"/>
                  </a:solidFill>
                </a:rPr>
                <a:t>Glycerol</a:t>
              </a:r>
              <a:endParaRPr lang="fr-FR" sz="1200">
                <a:solidFill>
                  <a:srgbClr val="000000"/>
                </a:solidFill>
              </a:endParaRPr>
            </a:p>
          </p:txBody>
        </p:sp>
        <p:sp>
          <p:nvSpPr>
            <p:cNvPr id="306" name="Text Box 529"/>
            <p:cNvSpPr txBox="1">
              <a:spLocks noChangeArrowheads="1"/>
            </p:cNvSpPr>
            <p:nvPr/>
          </p:nvSpPr>
          <p:spPr bwMode="auto">
            <a:xfrm>
              <a:off x="4260" y="2030"/>
              <a:ext cx="968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BE" sz="1200" dirty="0">
                  <a:solidFill>
                    <a:srgbClr val="000000"/>
                  </a:solidFill>
                </a:rPr>
                <a:t>Biomass (A600 nm)</a:t>
              </a:r>
              <a:endParaRPr lang="fr-FR" sz="1200" dirty="0">
                <a:solidFill>
                  <a:srgbClr val="000000"/>
                </a:solidFill>
              </a:endParaRPr>
            </a:p>
          </p:txBody>
        </p:sp>
        <p:sp>
          <p:nvSpPr>
            <p:cNvPr id="307" name="Line 530"/>
            <p:cNvSpPr>
              <a:spLocks noChangeShapeType="1"/>
            </p:cNvSpPr>
            <p:nvPr/>
          </p:nvSpPr>
          <p:spPr bwMode="auto">
            <a:xfrm>
              <a:off x="3858" y="2220"/>
              <a:ext cx="177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308" name="Line 531"/>
            <p:cNvSpPr>
              <a:spLocks noChangeShapeType="1"/>
            </p:cNvSpPr>
            <p:nvPr/>
          </p:nvSpPr>
          <p:spPr bwMode="auto">
            <a:xfrm>
              <a:off x="3858" y="2406"/>
              <a:ext cx="177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309" name="Line 532"/>
            <p:cNvSpPr>
              <a:spLocks noChangeShapeType="1"/>
            </p:cNvSpPr>
            <p:nvPr/>
          </p:nvSpPr>
          <p:spPr bwMode="auto">
            <a:xfrm>
              <a:off x="3864" y="2916"/>
              <a:ext cx="177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310" name="Line 534"/>
            <p:cNvSpPr>
              <a:spLocks noChangeShapeType="1"/>
            </p:cNvSpPr>
            <p:nvPr/>
          </p:nvSpPr>
          <p:spPr bwMode="auto">
            <a:xfrm>
              <a:off x="3858" y="2012"/>
              <a:ext cx="177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9816752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How to increase production yield ?</a:t>
            </a:r>
            <a:endParaRPr lang="en-GB" sz="2800" b="1" i="1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46" name="Rectangle 517"/>
          <p:cNvSpPr>
            <a:spLocks noChangeArrowheads="1"/>
          </p:cNvSpPr>
          <p:nvPr/>
        </p:nvSpPr>
        <p:spPr bwMode="auto">
          <a:xfrm>
            <a:off x="185738" y="1646238"/>
            <a:ext cx="8821737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None/>
              <a:defRPr/>
            </a:pPr>
            <a:r>
              <a:rPr lang="fr-BE" dirty="0">
                <a:solidFill>
                  <a:srgbClr val="000000"/>
                </a:solidFill>
                <a:latin typeface="Arial"/>
                <a:cs typeface="Arial"/>
              </a:rPr>
              <a:t>pXylA induction on production medium : Landy medium + sucrose 0.5 % + xylose 1%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None/>
              <a:defRPr/>
            </a:pPr>
            <a:r>
              <a:rPr lang="fr-BE" dirty="0">
                <a:solidFill>
                  <a:srgbClr val="000000"/>
                </a:solidFill>
              </a:rPr>
              <a:t>	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None/>
              <a:defRPr/>
            </a:pPr>
            <a:endParaRPr lang="fr-BE" dirty="0">
              <a:solidFill>
                <a:srgbClr val="000000"/>
              </a:solidFill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Char char="n"/>
              <a:defRPr/>
            </a:pPr>
            <a:endParaRPr lang="fr-BE" dirty="0">
              <a:solidFill>
                <a:srgbClr val="000000"/>
              </a:solidFill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Char char="n"/>
              <a:defRPr/>
            </a:pPr>
            <a:endParaRPr lang="fr-FR" dirty="0">
              <a:solidFill>
                <a:srgbClr val="000000"/>
              </a:solidFill>
            </a:endParaRPr>
          </a:p>
        </p:txBody>
      </p:sp>
      <p:grpSp>
        <p:nvGrpSpPr>
          <p:cNvPr id="98307" name="Grouper 6"/>
          <p:cNvGrpSpPr>
            <a:grpSpLocks/>
          </p:cNvGrpSpPr>
          <p:nvPr/>
        </p:nvGrpSpPr>
        <p:grpSpPr bwMode="auto">
          <a:xfrm>
            <a:off x="971550" y="2420938"/>
            <a:ext cx="4510088" cy="3635375"/>
            <a:chOff x="323528" y="2276872"/>
            <a:chExt cx="4510087" cy="3635375"/>
          </a:xfrm>
        </p:grpSpPr>
        <p:grpSp>
          <p:nvGrpSpPr>
            <p:cNvPr id="98309" name="Group 552"/>
            <p:cNvGrpSpPr>
              <a:grpSpLocks noChangeAspect="1"/>
            </p:cNvGrpSpPr>
            <p:nvPr/>
          </p:nvGrpSpPr>
          <p:grpSpPr bwMode="auto">
            <a:xfrm>
              <a:off x="323528" y="2276872"/>
              <a:ext cx="4510087" cy="3635375"/>
              <a:chOff x="1435" y="1584"/>
              <a:chExt cx="3156" cy="2544"/>
            </a:xfrm>
          </p:grpSpPr>
          <p:sp>
            <p:nvSpPr>
              <p:cNvPr id="98312" name="Rectangle 435"/>
              <p:cNvSpPr>
                <a:spLocks noChangeAspect="1" noChangeArrowheads="1"/>
              </p:cNvSpPr>
              <p:nvPr/>
            </p:nvSpPr>
            <p:spPr bwMode="auto">
              <a:xfrm>
                <a:off x="1435" y="1584"/>
                <a:ext cx="3156" cy="2544"/>
              </a:xfrm>
              <a:prstGeom prst="rect">
                <a:avLst/>
              </a:prstGeom>
              <a:solidFill>
                <a:srgbClr val="FFFFFF"/>
              </a:solidFill>
              <a:ln w="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13" name="Rectangle 436"/>
              <p:cNvSpPr>
                <a:spLocks noChangeAspect="1" noChangeArrowheads="1"/>
              </p:cNvSpPr>
              <p:nvPr/>
            </p:nvSpPr>
            <p:spPr bwMode="auto">
              <a:xfrm>
                <a:off x="1873" y="1747"/>
                <a:ext cx="2610" cy="164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14" name="Line 438"/>
              <p:cNvSpPr>
                <a:spLocks noChangeAspect="1" noChangeShapeType="1"/>
              </p:cNvSpPr>
              <p:nvPr/>
            </p:nvSpPr>
            <p:spPr bwMode="auto">
              <a:xfrm>
                <a:off x="1873" y="1747"/>
                <a:ext cx="1" cy="164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15" name="Line 439"/>
              <p:cNvSpPr>
                <a:spLocks noChangeAspect="1" noChangeShapeType="1"/>
              </p:cNvSpPr>
              <p:nvPr/>
            </p:nvSpPr>
            <p:spPr bwMode="auto">
              <a:xfrm>
                <a:off x="1849" y="3391"/>
                <a:ext cx="24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16" name="Line 440"/>
              <p:cNvSpPr>
                <a:spLocks noChangeAspect="1" noChangeShapeType="1"/>
              </p:cNvSpPr>
              <p:nvPr/>
            </p:nvSpPr>
            <p:spPr bwMode="auto">
              <a:xfrm>
                <a:off x="1849" y="3226"/>
                <a:ext cx="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17" name="Line 441"/>
              <p:cNvSpPr>
                <a:spLocks noChangeAspect="1" noChangeShapeType="1"/>
              </p:cNvSpPr>
              <p:nvPr/>
            </p:nvSpPr>
            <p:spPr bwMode="auto">
              <a:xfrm>
                <a:off x="1849" y="3061"/>
                <a:ext cx="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18" name="Line 442"/>
              <p:cNvSpPr>
                <a:spLocks noChangeAspect="1" noChangeShapeType="1"/>
              </p:cNvSpPr>
              <p:nvPr/>
            </p:nvSpPr>
            <p:spPr bwMode="auto">
              <a:xfrm>
                <a:off x="1849" y="2896"/>
                <a:ext cx="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19" name="Line 443"/>
              <p:cNvSpPr>
                <a:spLocks noChangeAspect="1" noChangeShapeType="1"/>
              </p:cNvSpPr>
              <p:nvPr/>
            </p:nvSpPr>
            <p:spPr bwMode="auto">
              <a:xfrm>
                <a:off x="1849" y="2731"/>
                <a:ext cx="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20" name="Line 444"/>
              <p:cNvSpPr>
                <a:spLocks noChangeAspect="1" noChangeShapeType="1"/>
              </p:cNvSpPr>
              <p:nvPr/>
            </p:nvSpPr>
            <p:spPr bwMode="auto">
              <a:xfrm>
                <a:off x="1849" y="2566"/>
                <a:ext cx="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21" name="Line 445"/>
              <p:cNvSpPr>
                <a:spLocks noChangeAspect="1" noChangeShapeType="1"/>
              </p:cNvSpPr>
              <p:nvPr/>
            </p:nvSpPr>
            <p:spPr bwMode="auto">
              <a:xfrm>
                <a:off x="1849" y="2408"/>
                <a:ext cx="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22" name="Line 446"/>
              <p:cNvSpPr>
                <a:spLocks noChangeAspect="1" noChangeShapeType="1"/>
              </p:cNvSpPr>
              <p:nvPr/>
            </p:nvSpPr>
            <p:spPr bwMode="auto">
              <a:xfrm>
                <a:off x="1849" y="2243"/>
                <a:ext cx="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23" name="Line 447"/>
              <p:cNvSpPr>
                <a:spLocks noChangeAspect="1" noChangeShapeType="1"/>
              </p:cNvSpPr>
              <p:nvPr/>
            </p:nvSpPr>
            <p:spPr bwMode="auto">
              <a:xfrm>
                <a:off x="1849" y="2078"/>
                <a:ext cx="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24" name="Line 448"/>
              <p:cNvSpPr>
                <a:spLocks noChangeAspect="1" noChangeShapeType="1"/>
              </p:cNvSpPr>
              <p:nvPr/>
            </p:nvSpPr>
            <p:spPr bwMode="auto">
              <a:xfrm>
                <a:off x="1849" y="1913"/>
                <a:ext cx="24" cy="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25" name="Line 449"/>
              <p:cNvSpPr>
                <a:spLocks noChangeAspect="1" noChangeShapeType="1"/>
              </p:cNvSpPr>
              <p:nvPr/>
            </p:nvSpPr>
            <p:spPr bwMode="auto">
              <a:xfrm>
                <a:off x="1849" y="1747"/>
                <a:ext cx="24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26" name="Line 450"/>
              <p:cNvSpPr>
                <a:spLocks noChangeAspect="1" noChangeShapeType="1"/>
              </p:cNvSpPr>
              <p:nvPr/>
            </p:nvSpPr>
            <p:spPr bwMode="auto">
              <a:xfrm>
                <a:off x="1873" y="3391"/>
                <a:ext cx="2610" cy="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27" name="Line 451"/>
              <p:cNvSpPr>
                <a:spLocks noChangeAspect="1" noChangeShapeType="1"/>
              </p:cNvSpPr>
              <p:nvPr/>
            </p:nvSpPr>
            <p:spPr bwMode="auto">
              <a:xfrm flipV="1">
                <a:off x="1873" y="3391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28" name="Line 452"/>
              <p:cNvSpPr>
                <a:spLocks noChangeAspect="1" noChangeShapeType="1"/>
              </p:cNvSpPr>
              <p:nvPr/>
            </p:nvSpPr>
            <p:spPr bwMode="auto">
              <a:xfrm flipV="1">
                <a:off x="2311" y="3391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29" name="Line 453"/>
              <p:cNvSpPr>
                <a:spLocks noChangeAspect="1" noChangeShapeType="1"/>
              </p:cNvSpPr>
              <p:nvPr/>
            </p:nvSpPr>
            <p:spPr bwMode="auto">
              <a:xfrm flipV="1">
                <a:off x="2743" y="3391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30" name="Line 454"/>
              <p:cNvSpPr>
                <a:spLocks noChangeAspect="1" noChangeShapeType="1"/>
              </p:cNvSpPr>
              <p:nvPr/>
            </p:nvSpPr>
            <p:spPr bwMode="auto">
              <a:xfrm flipV="1">
                <a:off x="3181" y="3391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31" name="Line 455"/>
              <p:cNvSpPr>
                <a:spLocks noChangeAspect="1" noChangeShapeType="1"/>
              </p:cNvSpPr>
              <p:nvPr/>
            </p:nvSpPr>
            <p:spPr bwMode="auto">
              <a:xfrm flipV="1">
                <a:off x="3613" y="3391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32" name="Line 456"/>
              <p:cNvSpPr>
                <a:spLocks noChangeAspect="1" noChangeShapeType="1"/>
              </p:cNvSpPr>
              <p:nvPr/>
            </p:nvSpPr>
            <p:spPr bwMode="auto">
              <a:xfrm flipV="1">
                <a:off x="4051" y="3391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33" name="Line 457"/>
              <p:cNvSpPr>
                <a:spLocks noChangeAspect="1" noChangeShapeType="1"/>
              </p:cNvSpPr>
              <p:nvPr/>
            </p:nvSpPr>
            <p:spPr bwMode="auto">
              <a:xfrm flipV="1">
                <a:off x="4483" y="3391"/>
                <a:ext cx="1" cy="2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34" name="Line 458"/>
              <p:cNvSpPr>
                <a:spLocks noChangeAspect="1" noChangeShapeType="1"/>
              </p:cNvSpPr>
              <p:nvPr/>
            </p:nvSpPr>
            <p:spPr bwMode="auto">
              <a:xfrm>
                <a:off x="1873" y="3391"/>
                <a:ext cx="90" cy="2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35" name="Line 459"/>
              <p:cNvSpPr>
                <a:spLocks noChangeAspect="1" noChangeShapeType="1"/>
              </p:cNvSpPr>
              <p:nvPr/>
            </p:nvSpPr>
            <p:spPr bwMode="auto">
              <a:xfrm flipV="1">
                <a:off x="1963" y="3104"/>
                <a:ext cx="42" cy="287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36" name="Line 460"/>
              <p:cNvSpPr>
                <a:spLocks noChangeAspect="1" noChangeShapeType="1"/>
              </p:cNvSpPr>
              <p:nvPr/>
            </p:nvSpPr>
            <p:spPr bwMode="auto">
              <a:xfrm flipV="1">
                <a:off x="2005" y="3061"/>
                <a:ext cx="84" cy="4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37" name="Line 461"/>
              <p:cNvSpPr>
                <a:spLocks noChangeAspect="1" noChangeShapeType="1"/>
              </p:cNvSpPr>
              <p:nvPr/>
            </p:nvSpPr>
            <p:spPr bwMode="auto">
              <a:xfrm flipV="1">
                <a:off x="2089" y="2918"/>
                <a:ext cx="132" cy="14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38" name="Line 462"/>
              <p:cNvSpPr>
                <a:spLocks noChangeAspect="1" noChangeShapeType="1"/>
              </p:cNvSpPr>
              <p:nvPr/>
            </p:nvSpPr>
            <p:spPr bwMode="auto">
              <a:xfrm flipV="1">
                <a:off x="2221" y="2271"/>
                <a:ext cx="306" cy="647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39" name="Line 463"/>
              <p:cNvSpPr>
                <a:spLocks noChangeAspect="1" noChangeShapeType="1"/>
              </p:cNvSpPr>
              <p:nvPr/>
            </p:nvSpPr>
            <p:spPr bwMode="auto">
              <a:xfrm flipV="1">
                <a:off x="2527" y="2135"/>
                <a:ext cx="522" cy="136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40" name="Line 464"/>
              <p:cNvSpPr>
                <a:spLocks noChangeAspect="1" noChangeShapeType="1"/>
              </p:cNvSpPr>
              <p:nvPr/>
            </p:nvSpPr>
            <p:spPr bwMode="auto">
              <a:xfrm flipV="1">
                <a:off x="3049" y="2006"/>
                <a:ext cx="84" cy="129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41" name="Line 465"/>
              <p:cNvSpPr>
                <a:spLocks noChangeAspect="1" noChangeShapeType="1"/>
              </p:cNvSpPr>
              <p:nvPr/>
            </p:nvSpPr>
            <p:spPr bwMode="auto">
              <a:xfrm flipV="1">
                <a:off x="3133" y="1927"/>
                <a:ext cx="90" cy="79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42" name="Line 466"/>
              <p:cNvSpPr>
                <a:spLocks noChangeAspect="1" noChangeShapeType="1"/>
              </p:cNvSpPr>
              <p:nvPr/>
            </p:nvSpPr>
            <p:spPr bwMode="auto">
              <a:xfrm flipV="1">
                <a:off x="3223" y="1905"/>
                <a:ext cx="84" cy="22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43" name="Line 467"/>
              <p:cNvSpPr>
                <a:spLocks noChangeAspect="1" noChangeShapeType="1"/>
              </p:cNvSpPr>
              <p:nvPr/>
            </p:nvSpPr>
            <p:spPr bwMode="auto">
              <a:xfrm>
                <a:off x="3307" y="1905"/>
                <a:ext cx="744" cy="998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44" name="Line 468"/>
              <p:cNvSpPr>
                <a:spLocks noChangeAspect="1" noChangeShapeType="1"/>
              </p:cNvSpPr>
              <p:nvPr/>
            </p:nvSpPr>
            <p:spPr bwMode="auto">
              <a:xfrm>
                <a:off x="1873" y="3391"/>
                <a:ext cx="1" cy="2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45" name="Line 469"/>
              <p:cNvSpPr>
                <a:spLocks noChangeAspect="1" noChangeShapeType="1"/>
              </p:cNvSpPr>
              <p:nvPr/>
            </p:nvSpPr>
            <p:spPr bwMode="auto">
              <a:xfrm>
                <a:off x="1855" y="3391"/>
                <a:ext cx="42" cy="2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46" name="Line 470"/>
              <p:cNvSpPr>
                <a:spLocks noChangeAspect="1" noChangeShapeType="1"/>
              </p:cNvSpPr>
              <p:nvPr/>
            </p:nvSpPr>
            <p:spPr bwMode="auto">
              <a:xfrm>
                <a:off x="1963" y="3391"/>
                <a:ext cx="1" cy="2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47" name="Line 471"/>
              <p:cNvSpPr>
                <a:spLocks noChangeAspect="1" noChangeShapeType="1"/>
              </p:cNvSpPr>
              <p:nvPr/>
            </p:nvSpPr>
            <p:spPr bwMode="auto">
              <a:xfrm>
                <a:off x="1945" y="3391"/>
                <a:ext cx="42" cy="2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48" name="Line 472"/>
              <p:cNvSpPr>
                <a:spLocks noChangeAspect="1" noChangeShapeType="1"/>
              </p:cNvSpPr>
              <p:nvPr/>
            </p:nvSpPr>
            <p:spPr bwMode="auto">
              <a:xfrm flipV="1">
                <a:off x="2005" y="3083"/>
                <a:ext cx="1" cy="21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49" name="Line 473"/>
              <p:cNvSpPr>
                <a:spLocks noChangeAspect="1" noChangeShapeType="1"/>
              </p:cNvSpPr>
              <p:nvPr/>
            </p:nvSpPr>
            <p:spPr bwMode="auto">
              <a:xfrm>
                <a:off x="1987" y="3083"/>
                <a:ext cx="42" cy="1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50" name="Line 474"/>
              <p:cNvSpPr>
                <a:spLocks noChangeAspect="1" noChangeShapeType="1"/>
              </p:cNvSpPr>
              <p:nvPr/>
            </p:nvSpPr>
            <p:spPr bwMode="auto">
              <a:xfrm flipV="1">
                <a:off x="2089" y="3054"/>
                <a:ext cx="1" cy="7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51" name="Line 475"/>
              <p:cNvSpPr>
                <a:spLocks noChangeAspect="1" noChangeShapeType="1"/>
              </p:cNvSpPr>
              <p:nvPr/>
            </p:nvSpPr>
            <p:spPr bwMode="auto">
              <a:xfrm>
                <a:off x="2071" y="3054"/>
                <a:ext cx="42" cy="1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52" name="Line 476"/>
              <p:cNvSpPr>
                <a:spLocks noChangeAspect="1" noChangeShapeType="1"/>
              </p:cNvSpPr>
              <p:nvPr/>
            </p:nvSpPr>
            <p:spPr bwMode="auto">
              <a:xfrm flipV="1">
                <a:off x="2221" y="2896"/>
                <a:ext cx="1" cy="22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53" name="Line 477"/>
              <p:cNvSpPr>
                <a:spLocks noChangeAspect="1" noChangeShapeType="1"/>
              </p:cNvSpPr>
              <p:nvPr/>
            </p:nvSpPr>
            <p:spPr bwMode="auto">
              <a:xfrm>
                <a:off x="2203" y="2896"/>
                <a:ext cx="42" cy="1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54" name="Line 478"/>
              <p:cNvSpPr>
                <a:spLocks noChangeAspect="1" noChangeShapeType="1"/>
              </p:cNvSpPr>
              <p:nvPr/>
            </p:nvSpPr>
            <p:spPr bwMode="auto">
              <a:xfrm flipV="1">
                <a:off x="2527" y="2250"/>
                <a:ext cx="1" cy="21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55" name="Line 479"/>
              <p:cNvSpPr>
                <a:spLocks noChangeAspect="1" noChangeShapeType="1"/>
              </p:cNvSpPr>
              <p:nvPr/>
            </p:nvSpPr>
            <p:spPr bwMode="auto">
              <a:xfrm>
                <a:off x="2509" y="2250"/>
                <a:ext cx="42" cy="1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56" name="Line 480"/>
              <p:cNvSpPr>
                <a:spLocks noChangeAspect="1" noChangeShapeType="1"/>
              </p:cNvSpPr>
              <p:nvPr/>
            </p:nvSpPr>
            <p:spPr bwMode="auto">
              <a:xfrm flipV="1">
                <a:off x="3049" y="2085"/>
                <a:ext cx="1" cy="5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57" name="Line 481"/>
              <p:cNvSpPr>
                <a:spLocks noChangeAspect="1" noChangeShapeType="1"/>
              </p:cNvSpPr>
              <p:nvPr/>
            </p:nvSpPr>
            <p:spPr bwMode="auto">
              <a:xfrm>
                <a:off x="3031" y="2085"/>
                <a:ext cx="42" cy="1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58" name="Line 482"/>
              <p:cNvSpPr>
                <a:spLocks noChangeAspect="1" noChangeShapeType="1"/>
              </p:cNvSpPr>
              <p:nvPr/>
            </p:nvSpPr>
            <p:spPr bwMode="auto">
              <a:xfrm flipV="1">
                <a:off x="3133" y="1920"/>
                <a:ext cx="1" cy="86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59" name="Line 483"/>
              <p:cNvSpPr>
                <a:spLocks noChangeAspect="1" noChangeShapeType="1"/>
              </p:cNvSpPr>
              <p:nvPr/>
            </p:nvSpPr>
            <p:spPr bwMode="auto">
              <a:xfrm>
                <a:off x="3115" y="1920"/>
                <a:ext cx="42" cy="1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60" name="Line 484"/>
              <p:cNvSpPr>
                <a:spLocks noChangeAspect="1" noChangeShapeType="1"/>
              </p:cNvSpPr>
              <p:nvPr/>
            </p:nvSpPr>
            <p:spPr bwMode="auto">
              <a:xfrm flipV="1">
                <a:off x="3223" y="1877"/>
                <a:ext cx="1" cy="5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61" name="Line 485"/>
              <p:cNvSpPr>
                <a:spLocks noChangeAspect="1" noChangeShapeType="1"/>
              </p:cNvSpPr>
              <p:nvPr/>
            </p:nvSpPr>
            <p:spPr bwMode="auto">
              <a:xfrm>
                <a:off x="3205" y="1877"/>
                <a:ext cx="42" cy="1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62" name="Line 486"/>
              <p:cNvSpPr>
                <a:spLocks noChangeAspect="1" noChangeShapeType="1"/>
              </p:cNvSpPr>
              <p:nvPr/>
            </p:nvSpPr>
            <p:spPr bwMode="auto">
              <a:xfrm flipV="1">
                <a:off x="3307" y="1869"/>
                <a:ext cx="1" cy="36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63" name="Line 487"/>
              <p:cNvSpPr>
                <a:spLocks noChangeAspect="1" noChangeShapeType="1"/>
              </p:cNvSpPr>
              <p:nvPr/>
            </p:nvSpPr>
            <p:spPr bwMode="auto">
              <a:xfrm>
                <a:off x="3289" y="1869"/>
                <a:ext cx="42" cy="2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64" name="Line 488"/>
              <p:cNvSpPr>
                <a:spLocks noChangeAspect="1" noChangeShapeType="1"/>
              </p:cNvSpPr>
              <p:nvPr/>
            </p:nvSpPr>
            <p:spPr bwMode="auto">
              <a:xfrm flipV="1">
                <a:off x="4051" y="2889"/>
                <a:ext cx="1" cy="14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65" name="Line 489"/>
              <p:cNvSpPr>
                <a:spLocks noChangeAspect="1" noChangeShapeType="1"/>
              </p:cNvSpPr>
              <p:nvPr/>
            </p:nvSpPr>
            <p:spPr bwMode="auto">
              <a:xfrm>
                <a:off x="4033" y="2889"/>
                <a:ext cx="42" cy="1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66" name="Line 490"/>
              <p:cNvSpPr>
                <a:spLocks noChangeAspect="1" noChangeShapeType="1"/>
              </p:cNvSpPr>
              <p:nvPr/>
            </p:nvSpPr>
            <p:spPr bwMode="auto">
              <a:xfrm>
                <a:off x="1873" y="3391"/>
                <a:ext cx="1" cy="2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67" name="Line 491"/>
              <p:cNvSpPr>
                <a:spLocks noChangeAspect="1" noChangeShapeType="1"/>
              </p:cNvSpPr>
              <p:nvPr/>
            </p:nvSpPr>
            <p:spPr bwMode="auto">
              <a:xfrm>
                <a:off x="1855" y="3391"/>
                <a:ext cx="42" cy="2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68" name="Line 492"/>
              <p:cNvSpPr>
                <a:spLocks noChangeAspect="1" noChangeShapeType="1"/>
              </p:cNvSpPr>
              <p:nvPr/>
            </p:nvSpPr>
            <p:spPr bwMode="auto">
              <a:xfrm>
                <a:off x="1963" y="3391"/>
                <a:ext cx="1" cy="2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69" name="Line 493"/>
              <p:cNvSpPr>
                <a:spLocks noChangeAspect="1" noChangeShapeType="1"/>
              </p:cNvSpPr>
              <p:nvPr/>
            </p:nvSpPr>
            <p:spPr bwMode="auto">
              <a:xfrm>
                <a:off x="1945" y="3391"/>
                <a:ext cx="42" cy="2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70" name="Line 494"/>
              <p:cNvSpPr>
                <a:spLocks noChangeAspect="1" noChangeShapeType="1"/>
              </p:cNvSpPr>
              <p:nvPr/>
            </p:nvSpPr>
            <p:spPr bwMode="auto">
              <a:xfrm>
                <a:off x="2005" y="3104"/>
                <a:ext cx="1" cy="22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71" name="Line 495"/>
              <p:cNvSpPr>
                <a:spLocks noChangeAspect="1" noChangeShapeType="1"/>
              </p:cNvSpPr>
              <p:nvPr/>
            </p:nvSpPr>
            <p:spPr bwMode="auto">
              <a:xfrm>
                <a:off x="1987" y="3126"/>
                <a:ext cx="42" cy="1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72" name="Line 496"/>
              <p:cNvSpPr>
                <a:spLocks noChangeAspect="1" noChangeShapeType="1"/>
              </p:cNvSpPr>
              <p:nvPr/>
            </p:nvSpPr>
            <p:spPr bwMode="auto">
              <a:xfrm>
                <a:off x="2089" y="3061"/>
                <a:ext cx="1" cy="7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73" name="Line 497"/>
              <p:cNvSpPr>
                <a:spLocks noChangeAspect="1" noChangeShapeType="1"/>
              </p:cNvSpPr>
              <p:nvPr/>
            </p:nvSpPr>
            <p:spPr bwMode="auto">
              <a:xfrm>
                <a:off x="2071" y="3068"/>
                <a:ext cx="42" cy="2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74" name="Line 498"/>
              <p:cNvSpPr>
                <a:spLocks noChangeAspect="1" noChangeShapeType="1"/>
              </p:cNvSpPr>
              <p:nvPr/>
            </p:nvSpPr>
            <p:spPr bwMode="auto">
              <a:xfrm>
                <a:off x="2221" y="2918"/>
                <a:ext cx="1" cy="28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75" name="Line 499"/>
              <p:cNvSpPr>
                <a:spLocks noChangeAspect="1" noChangeShapeType="1"/>
              </p:cNvSpPr>
              <p:nvPr/>
            </p:nvSpPr>
            <p:spPr bwMode="auto">
              <a:xfrm>
                <a:off x="2203" y="2946"/>
                <a:ext cx="42" cy="1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76" name="Line 500"/>
              <p:cNvSpPr>
                <a:spLocks noChangeAspect="1" noChangeShapeType="1"/>
              </p:cNvSpPr>
              <p:nvPr/>
            </p:nvSpPr>
            <p:spPr bwMode="auto">
              <a:xfrm>
                <a:off x="2527" y="2271"/>
                <a:ext cx="1" cy="15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77" name="Line 501"/>
              <p:cNvSpPr>
                <a:spLocks noChangeAspect="1" noChangeShapeType="1"/>
              </p:cNvSpPr>
              <p:nvPr/>
            </p:nvSpPr>
            <p:spPr bwMode="auto">
              <a:xfrm>
                <a:off x="2509" y="2286"/>
                <a:ext cx="42" cy="1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78" name="Line 502"/>
              <p:cNvSpPr>
                <a:spLocks noChangeAspect="1" noChangeShapeType="1"/>
              </p:cNvSpPr>
              <p:nvPr/>
            </p:nvSpPr>
            <p:spPr bwMode="auto">
              <a:xfrm>
                <a:off x="3049" y="2135"/>
                <a:ext cx="1" cy="43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79" name="Line 503"/>
              <p:cNvSpPr>
                <a:spLocks noChangeAspect="1" noChangeShapeType="1"/>
              </p:cNvSpPr>
              <p:nvPr/>
            </p:nvSpPr>
            <p:spPr bwMode="auto">
              <a:xfrm>
                <a:off x="3031" y="2178"/>
                <a:ext cx="42" cy="1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80" name="Line 504"/>
              <p:cNvSpPr>
                <a:spLocks noChangeAspect="1" noChangeShapeType="1"/>
              </p:cNvSpPr>
              <p:nvPr/>
            </p:nvSpPr>
            <p:spPr bwMode="auto">
              <a:xfrm>
                <a:off x="3133" y="2006"/>
                <a:ext cx="1" cy="86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81" name="Line 505"/>
              <p:cNvSpPr>
                <a:spLocks noChangeAspect="1" noChangeShapeType="1"/>
              </p:cNvSpPr>
              <p:nvPr/>
            </p:nvSpPr>
            <p:spPr bwMode="auto">
              <a:xfrm>
                <a:off x="3115" y="2092"/>
                <a:ext cx="42" cy="1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82" name="Line 506"/>
              <p:cNvSpPr>
                <a:spLocks noChangeAspect="1" noChangeShapeType="1"/>
              </p:cNvSpPr>
              <p:nvPr/>
            </p:nvSpPr>
            <p:spPr bwMode="auto">
              <a:xfrm>
                <a:off x="3223" y="1927"/>
                <a:ext cx="1" cy="5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83" name="Line 507"/>
              <p:cNvSpPr>
                <a:spLocks noChangeAspect="1" noChangeShapeType="1"/>
              </p:cNvSpPr>
              <p:nvPr/>
            </p:nvSpPr>
            <p:spPr bwMode="auto">
              <a:xfrm>
                <a:off x="3205" y="1977"/>
                <a:ext cx="42" cy="1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84" name="Line 508"/>
              <p:cNvSpPr>
                <a:spLocks noChangeAspect="1" noChangeShapeType="1"/>
              </p:cNvSpPr>
              <p:nvPr/>
            </p:nvSpPr>
            <p:spPr bwMode="auto">
              <a:xfrm>
                <a:off x="3307" y="1905"/>
                <a:ext cx="1" cy="36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85" name="Line 509"/>
              <p:cNvSpPr>
                <a:spLocks noChangeAspect="1" noChangeShapeType="1"/>
              </p:cNvSpPr>
              <p:nvPr/>
            </p:nvSpPr>
            <p:spPr bwMode="auto">
              <a:xfrm>
                <a:off x="3289" y="1941"/>
                <a:ext cx="42" cy="1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86" name="Line 510"/>
              <p:cNvSpPr>
                <a:spLocks noChangeAspect="1" noChangeShapeType="1"/>
              </p:cNvSpPr>
              <p:nvPr/>
            </p:nvSpPr>
            <p:spPr bwMode="auto">
              <a:xfrm>
                <a:off x="4051" y="2903"/>
                <a:ext cx="1" cy="7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87" name="Line 511"/>
              <p:cNvSpPr>
                <a:spLocks noChangeAspect="1" noChangeShapeType="1"/>
              </p:cNvSpPr>
              <p:nvPr/>
            </p:nvSpPr>
            <p:spPr bwMode="auto">
              <a:xfrm>
                <a:off x="4033" y="2910"/>
                <a:ext cx="42" cy="2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88" name="Freeform 512"/>
              <p:cNvSpPr>
                <a:spLocks noChangeAspect="1"/>
              </p:cNvSpPr>
              <p:nvPr/>
            </p:nvSpPr>
            <p:spPr bwMode="auto">
              <a:xfrm>
                <a:off x="1855" y="3370"/>
                <a:ext cx="36" cy="43"/>
              </a:xfrm>
              <a:custGeom>
                <a:avLst/>
                <a:gdLst>
                  <a:gd name="T0" fmla="*/ 18 w 36"/>
                  <a:gd name="T1" fmla="*/ 0 h 36"/>
                  <a:gd name="T2" fmla="*/ 36 w 36"/>
                  <a:gd name="T3" fmla="*/ 177 h 36"/>
                  <a:gd name="T4" fmla="*/ 0 w 36"/>
                  <a:gd name="T5" fmla="*/ 177 h 36"/>
                  <a:gd name="T6" fmla="*/ 18 w 36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36" y="36"/>
                    </a:lnTo>
                    <a:lnTo>
                      <a:pt x="0" y="36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89" name="Freeform 513"/>
              <p:cNvSpPr>
                <a:spLocks noChangeAspect="1"/>
              </p:cNvSpPr>
              <p:nvPr/>
            </p:nvSpPr>
            <p:spPr bwMode="auto">
              <a:xfrm>
                <a:off x="1945" y="3370"/>
                <a:ext cx="36" cy="43"/>
              </a:xfrm>
              <a:custGeom>
                <a:avLst/>
                <a:gdLst>
                  <a:gd name="T0" fmla="*/ 18 w 36"/>
                  <a:gd name="T1" fmla="*/ 0 h 36"/>
                  <a:gd name="T2" fmla="*/ 36 w 36"/>
                  <a:gd name="T3" fmla="*/ 177 h 36"/>
                  <a:gd name="T4" fmla="*/ 0 w 36"/>
                  <a:gd name="T5" fmla="*/ 177 h 36"/>
                  <a:gd name="T6" fmla="*/ 18 w 36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36" y="36"/>
                    </a:lnTo>
                    <a:lnTo>
                      <a:pt x="0" y="36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90" name="Freeform 514"/>
              <p:cNvSpPr>
                <a:spLocks noChangeAspect="1"/>
              </p:cNvSpPr>
              <p:nvPr/>
            </p:nvSpPr>
            <p:spPr bwMode="auto">
              <a:xfrm>
                <a:off x="1987" y="3083"/>
                <a:ext cx="36" cy="43"/>
              </a:xfrm>
              <a:custGeom>
                <a:avLst/>
                <a:gdLst>
                  <a:gd name="T0" fmla="*/ 18 w 36"/>
                  <a:gd name="T1" fmla="*/ 0 h 36"/>
                  <a:gd name="T2" fmla="*/ 36 w 36"/>
                  <a:gd name="T3" fmla="*/ 177 h 36"/>
                  <a:gd name="T4" fmla="*/ 0 w 36"/>
                  <a:gd name="T5" fmla="*/ 177 h 36"/>
                  <a:gd name="T6" fmla="*/ 18 w 36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36" y="36"/>
                    </a:lnTo>
                    <a:lnTo>
                      <a:pt x="0" y="36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91" name="Freeform 515"/>
              <p:cNvSpPr>
                <a:spLocks noChangeAspect="1"/>
              </p:cNvSpPr>
              <p:nvPr/>
            </p:nvSpPr>
            <p:spPr bwMode="auto">
              <a:xfrm>
                <a:off x="2071" y="3040"/>
                <a:ext cx="36" cy="43"/>
              </a:xfrm>
              <a:custGeom>
                <a:avLst/>
                <a:gdLst>
                  <a:gd name="T0" fmla="*/ 18 w 36"/>
                  <a:gd name="T1" fmla="*/ 0 h 36"/>
                  <a:gd name="T2" fmla="*/ 36 w 36"/>
                  <a:gd name="T3" fmla="*/ 177 h 36"/>
                  <a:gd name="T4" fmla="*/ 0 w 36"/>
                  <a:gd name="T5" fmla="*/ 177 h 36"/>
                  <a:gd name="T6" fmla="*/ 18 w 36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36" y="36"/>
                    </a:lnTo>
                    <a:lnTo>
                      <a:pt x="0" y="36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92" name="Freeform 516"/>
              <p:cNvSpPr>
                <a:spLocks noChangeAspect="1"/>
              </p:cNvSpPr>
              <p:nvPr/>
            </p:nvSpPr>
            <p:spPr bwMode="auto">
              <a:xfrm>
                <a:off x="2203" y="2896"/>
                <a:ext cx="36" cy="43"/>
              </a:xfrm>
              <a:custGeom>
                <a:avLst/>
                <a:gdLst>
                  <a:gd name="T0" fmla="*/ 18 w 36"/>
                  <a:gd name="T1" fmla="*/ 0 h 36"/>
                  <a:gd name="T2" fmla="*/ 36 w 36"/>
                  <a:gd name="T3" fmla="*/ 177 h 36"/>
                  <a:gd name="T4" fmla="*/ 0 w 36"/>
                  <a:gd name="T5" fmla="*/ 177 h 36"/>
                  <a:gd name="T6" fmla="*/ 18 w 36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36" y="36"/>
                    </a:lnTo>
                    <a:lnTo>
                      <a:pt x="0" y="36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93" name="Freeform 517"/>
              <p:cNvSpPr>
                <a:spLocks noChangeAspect="1"/>
              </p:cNvSpPr>
              <p:nvPr/>
            </p:nvSpPr>
            <p:spPr bwMode="auto">
              <a:xfrm>
                <a:off x="2509" y="2250"/>
                <a:ext cx="36" cy="43"/>
              </a:xfrm>
              <a:custGeom>
                <a:avLst/>
                <a:gdLst>
                  <a:gd name="T0" fmla="*/ 18 w 36"/>
                  <a:gd name="T1" fmla="*/ 0 h 36"/>
                  <a:gd name="T2" fmla="*/ 36 w 36"/>
                  <a:gd name="T3" fmla="*/ 177 h 36"/>
                  <a:gd name="T4" fmla="*/ 0 w 36"/>
                  <a:gd name="T5" fmla="*/ 177 h 36"/>
                  <a:gd name="T6" fmla="*/ 18 w 36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36" y="36"/>
                    </a:lnTo>
                    <a:lnTo>
                      <a:pt x="0" y="36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94" name="Freeform 518"/>
              <p:cNvSpPr>
                <a:spLocks noChangeAspect="1"/>
              </p:cNvSpPr>
              <p:nvPr/>
            </p:nvSpPr>
            <p:spPr bwMode="auto">
              <a:xfrm>
                <a:off x="3031" y="2114"/>
                <a:ext cx="36" cy="43"/>
              </a:xfrm>
              <a:custGeom>
                <a:avLst/>
                <a:gdLst>
                  <a:gd name="T0" fmla="*/ 18 w 36"/>
                  <a:gd name="T1" fmla="*/ 0 h 36"/>
                  <a:gd name="T2" fmla="*/ 36 w 36"/>
                  <a:gd name="T3" fmla="*/ 177 h 36"/>
                  <a:gd name="T4" fmla="*/ 0 w 36"/>
                  <a:gd name="T5" fmla="*/ 177 h 36"/>
                  <a:gd name="T6" fmla="*/ 18 w 36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36" y="36"/>
                    </a:lnTo>
                    <a:lnTo>
                      <a:pt x="0" y="36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95" name="Freeform 519"/>
              <p:cNvSpPr>
                <a:spLocks noChangeAspect="1"/>
              </p:cNvSpPr>
              <p:nvPr/>
            </p:nvSpPr>
            <p:spPr bwMode="auto">
              <a:xfrm>
                <a:off x="3115" y="1984"/>
                <a:ext cx="36" cy="43"/>
              </a:xfrm>
              <a:custGeom>
                <a:avLst/>
                <a:gdLst>
                  <a:gd name="T0" fmla="*/ 18 w 36"/>
                  <a:gd name="T1" fmla="*/ 0 h 36"/>
                  <a:gd name="T2" fmla="*/ 36 w 36"/>
                  <a:gd name="T3" fmla="*/ 177 h 36"/>
                  <a:gd name="T4" fmla="*/ 0 w 36"/>
                  <a:gd name="T5" fmla="*/ 177 h 36"/>
                  <a:gd name="T6" fmla="*/ 18 w 36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36" y="36"/>
                    </a:lnTo>
                    <a:lnTo>
                      <a:pt x="0" y="36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96" name="Freeform 520"/>
              <p:cNvSpPr>
                <a:spLocks noChangeAspect="1"/>
              </p:cNvSpPr>
              <p:nvPr/>
            </p:nvSpPr>
            <p:spPr bwMode="auto">
              <a:xfrm>
                <a:off x="3205" y="1905"/>
                <a:ext cx="36" cy="43"/>
              </a:xfrm>
              <a:custGeom>
                <a:avLst/>
                <a:gdLst>
                  <a:gd name="T0" fmla="*/ 18 w 36"/>
                  <a:gd name="T1" fmla="*/ 0 h 36"/>
                  <a:gd name="T2" fmla="*/ 36 w 36"/>
                  <a:gd name="T3" fmla="*/ 177 h 36"/>
                  <a:gd name="T4" fmla="*/ 0 w 36"/>
                  <a:gd name="T5" fmla="*/ 177 h 36"/>
                  <a:gd name="T6" fmla="*/ 18 w 36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36" y="36"/>
                    </a:lnTo>
                    <a:lnTo>
                      <a:pt x="0" y="36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97" name="Freeform 521"/>
              <p:cNvSpPr>
                <a:spLocks noChangeAspect="1"/>
              </p:cNvSpPr>
              <p:nvPr/>
            </p:nvSpPr>
            <p:spPr bwMode="auto">
              <a:xfrm>
                <a:off x="3289" y="1884"/>
                <a:ext cx="36" cy="43"/>
              </a:xfrm>
              <a:custGeom>
                <a:avLst/>
                <a:gdLst>
                  <a:gd name="T0" fmla="*/ 18 w 36"/>
                  <a:gd name="T1" fmla="*/ 0 h 36"/>
                  <a:gd name="T2" fmla="*/ 36 w 36"/>
                  <a:gd name="T3" fmla="*/ 177 h 36"/>
                  <a:gd name="T4" fmla="*/ 0 w 36"/>
                  <a:gd name="T5" fmla="*/ 177 h 36"/>
                  <a:gd name="T6" fmla="*/ 18 w 36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36" y="36"/>
                    </a:lnTo>
                    <a:lnTo>
                      <a:pt x="0" y="36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98" name="Freeform 522"/>
              <p:cNvSpPr>
                <a:spLocks noChangeAspect="1"/>
              </p:cNvSpPr>
              <p:nvPr/>
            </p:nvSpPr>
            <p:spPr bwMode="auto">
              <a:xfrm>
                <a:off x="4033" y="2882"/>
                <a:ext cx="36" cy="43"/>
              </a:xfrm>
              <a:custGeom>
                <a:avLst/>
                <a:gdLst>
                  <a:gd name="T0" fmla="*/ 18 w 36"/>
                  <a:gd name="T1" fmla="*/ 0 h 36"/>
                  <a:gd name="T2" fmla="*/ 36 w 36"/>
                  <a:gd name="T3" fmla="*/ 177 h 36"/>
                  <a:gd name="T4" fmla="*/ 0 w 36"/>
                  <a:gd name="T5" fmla="*/ 177 h 36"/>
                  <a:gd name="T6" fmla="*/ 18 w 36"/>
                  <a:gd name="T7" fmla="*/ 0 h 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36" y="36"/>
                    </a:lnTo>
                    <a:lnTo>
                      <a:pt x="0" y="36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99" name="Rectangle 524"/>
              <p:cNvSpPr>
                <a:spLocks noChangeAspect="1" noChangeArrowheads="1"/>
              </p:cNvSpPr>
              <p:nvPr/>
            </p:nvSpPr>
            <p:spPr bwMode="auto">
              <a:xfrm>
                <a:off x="1770" y="3334"/>
                <a:ext cx="49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0</a:t>
                </a:r>
                <a:endParaRPr lang="fr-FR" sz="1000"/>
              </a:p>
            </p:txBody>
          </p:sp>
          <p:sp>
            <p:nvSpPr>
              <p:cNvPr id="98400" name="Rectangle 525"/>
              <p:cNvSpPr>
                <a:spLocks noChangeAspect="1" noChangeArrowheads="1"/>
              </p:cNvSpPr>
              <p:nvPr/>
            </p:nvSpPr>
            <p:spPr bwMode="auto">
              <a:xfrm>
                <a:off x="1687" y="3169"/>
                <a:ext cx="147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100</a:t>
                </a:r>
                <a:endParaRPr lang="fr-FR" sz="1000"/>
              </a:p>
            </p:txBody>
          </p:sp>
          <p:sp>
            <p:nvSpPr>
              <p:cNvPr id="98401" name="Rectangle 526"/>
              <p:cNvSpPr>
                <a:spLocks noChangeAspect="1" noChangeArrowheads="1"/>
              </p:cNvSpPr>
              <p:nvPr/>
            </p:nvSpPr>
            <p:spPr bwMode="auto">
              <a:xfrm>
                <a:off x="1687" y="3004"/>
                <a:ext cx="147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200</a:t>
                </a:r>
                <a:endParaRPr lang="fr-FR" sz="1000"/>
              </a:p>
            </p:txBody>
          </p:sp>
          <p:sp>
            <p:nvSpPr>
              <p:cNvPr id="98402" name="Rectangle 527"/>
              <p:cNvSpPr>
                <a:spLocks noChangeAspect="1" noChangeArrowheads="1"/>
              </p:cNvSpPr>
              <p:nvPr/>
            </p:nvSpPr>
            <p:spPr bwMode="auto">
              <a:xfrm>
                <a:off x="1687" y="2839"/>
                <a:ext cx="147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300</a:t>
                </a:r>
                <a:endParaRPr lang="fr-FR" sz="1000"/>
              </a:p>
            </p:txBody>
          </p:sp>
          <p:sp>
            <p:nvSpPr>
              <p:cNvPr id="98403" name="Rectangle 528"/>
              <p:cNvSpPr>
                <a:spLocks noChangeAspect="1" noChangeArrowheads="1"/>
              </p:cNvSpPr>
              <p:nvPr/>
            </p:nvSpPr>
            <p:spPr bwMode="auto">
              <a:xfrm>
                <a:off x="1687" y="2673"/>
                <a:ext cx="147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400</a:t>
                </a:r>
                <a:endParaRPr lang="fr-FR" sz="1000"/>
              </a:p>
            </p:txBody>
          </p:sp>
          <p:sp>
            <p:nvSpPr>
              <p:cNvPr id="98404" name="Rectangle 529"/>
              <p:cNvSpPr>
                <a:spLocks noChangeAspect="1" noChangeArrowheads="1"/>
              </p:cNvSpPr>
              <p:nvPr/>
            </p:nvSpPr>
            <p:spPr bwMode="auto">
              <a:xfrm>
                <a:off x="1687" y="2508"/>
                <a:ext cx="147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500</a:t>
                </a:r>
                <a:endParaRPr lang="fr-FR" sz="1000"/>
              </a:p>
            </p:txBody>
          </p:sp>
          <p:sp>
            <p:nvSpPr>
              <p:cNvPr id="98405" name="Rectangle 530"/>
              <p:cNvSpPr>
                <a:spLocks noChangeAspect="1" noChangeArrowheads="1"/>
              </p:cNvSpPr>
              <p:nvPr/>
            </p:nvSpPr>
            <p:spPr bwMode="auto">
              <a:xfrm>
                <a:off x="1687" y="2351"/>
                <a:ext cx="147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600</a:t>
                </a:r>
                <a:endParaRPr lang="fr-FR" sz="1000"/>
              </a:p>
            </p:txBody>
          </p:sp>
          <p:sp>
            <p:nvSpPr>
              <p:cNvPr id="98406" name="Rectangle 531"/>
              <p:cNvSpPr>
                <a:spLocks noChangeAspect="1" noChangeArrowheads="1"/>
              </p:cNvSpPr>
              <p:nvPr/>
            </p:nvSpPr>
            <p:spPr bwMode="auto">
              <a:xfrm>
                <a:off x="1687" y="2185"/>
                <a:ext cx="147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700</a:t>
                </a:r>
                <a:endParaRPr lang="fr-FR" sz="1000"/>
              </a:p>
            </p:txBody>
          </p:sp>
          <p:sp>
            <p:nvSpPr>
              <p:cNvPr id="98407" name="Rectangle 532"/>
              <p:cNvSpPr>
                <a:spLocks noChangeAspect="1" noChangeArrowheads="1"/>
              </p:cNvSpPr>
              <p:nvPr/>
            </p:nvSpPr>
            <p:spPr bwMode="auto">
              <a:xfrm>
                <a:off x="1687" y="2019"/>
                <a:ext cx="147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800</a:t>
                </a:r>
                <a:endParaRPr lang="fr-FR" sz="1000"/>
              </a:p>
            </p:txBody>
          </p:sp>
          <p:sp>
            <p:nvSpPr>
              <p:cNvPr id="98408" name="Rectangle 533"/>
              <p:cNvSpPr>
                <a:spLocks noChangeAspect="1" noChangeArrowheads="1"/>
              </p:cNvSpPr>
              <p:nvPr/>
            </p:nvSpPr>
            <p:spPr bwMode="auto">
              <a:xfrm>
                <a:off x="1687" y="1855"/>
                <a:ext cx="147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900</a:t>
                </a:r>
                <a:endParaRPr lang="fr-FR" sz="1000"/>
              </a:p>
            </p:txBody>
          </p:sp>
          <p:sp>
            <p:nvSpPr>
              <p:cNvPr id="98409" name="Rectangle 534"/>
              <p:cNvSpPr>
                <a:spLocks noChangeAspect="1" noChangeArrowheads="1"/>
              </p:cNvSpPr>
              <p:nvPr/>
            </p:nvSpPr>
            <p:spPr bwMode="auto">
              <a:xfrm>
                <a:off x="1645" y="1690"/>
                <a:ext cx="195" cy="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1000</a:t>
                </a:r>
                <a:endParaRPr lang="fr-FR" sz="1000"/>
              </a:p>
            </p:txBody>
          </p:sp>
          <p:sp>
            <p:nvSpPr>
              <p:cNvPr id="98410" name="Rectangle 535"/>
              <p:cNvSpPr>
                <a:spLocks noChangeAspect="1" noChangeArrowheads="1"/>
              </p:cNvSpPr>
              <p:nvPr/>
            </p:nvSpPr>
            <p:spPr bwMode="auto">
              <a:xfrm>
                <a:off x="1843" y="3470"/>
                <a:ext cx="79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-2</a:t>
                </a:r>
                <a:endParaRPr lang="fr-FR" sz="1000"/>
              </a:p>
            </p:txBody>
          </p:sp>
          <p:sp>
            <p:nvSpPr>
              <p:cNvPr id="98411" name="Rectangle 536"/>
              <p:cNvSpPr>
                <a:spLocks noChangeAspect="1" noChangeArrowheads="1"/>
              </p:cNvSpPr>
              <p:nvPr/>
            </p:nvSpPr>
            <p:spPr bwMode="auto">
              <a:xfrm>
                <a:off x="2293" y="3470"/>
                <a:ext cx="48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8</a:t>
                </a:r>
                <a:endParaRPr lang="fr-FR" sz="1000"/>
              </a:p>
            </p:txBody>
          </p:sp>
          <p:sp>
            <p:nvSpPr>
              <p:cNvPr id="98412" name="Rectangle 537"/>
              <p:cNvSpPr>
                <a:spLocks noChangeAspect="1" noChangeArrowheads="1"/>
              </p:cNvSpPr>
              <p:nvPr/>
            </p:nvSpPr>
            <p:spPr bwMode="auto">
              <a:xfrm>
                <a:off x="2701" y="3470"/>
                <a:ext cx="98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18</a:t>
                </a:r>
                <a:endParaRPr lang="fr-FR" sz="1000"/>
              </a:p>
            </p:txBody>
          </p:sp>
          <p:sp>
            <p:nvSpPr>
              <p:cNvPr id="98413" name="Rectangle 538"/>
              <p:cNvSpPr>
                <a:spLocks noChangeAspect="1" noChangeArrowheads="1"/>
              </p:cNvSpPr>
              <p:nvPr/>
            </p:nvSpPr>
            <p:spPr bwMode="auto">
              <a:xfrm>
                <a:off x="3139" y="3470"/>
                <a:ext cx="98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28</a:t>
                </a:r>
                <a:endParaRPr lang="fr-FR" sz="1000"/>
              </a:p>
            </p:txBody>
          </p:sp>
          <p:sp>
            <p:nvSpPr>
              <p:cNvPr id="98414" name="Rectangle 539"/>
              <p:cNvSpPr>
                <a:spLocks noChangeAspect="1" noChangeArrowheads="1"/>
              </p:cNvSpPr>
              <p:nvPr/>
            </p:nvSpPr>
            <p:spPr bwMode="auto">
              <a:xfrm>
                <a:off x="3571" y="3470"/>
                <a:ext cx="98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38</a:t>
                </a:r>
                <a:endParaRPr lang="fr-FR" sz="1000"/>
              </a:p>
            </p:txBody>
          </p:sp>
          <p:sp>
            <p:nvSpPr>
              <p:cNvPr id="98415" name="Rectangle 540"/>
              <p:cNvSpPr>
                <a:spLocks noChangeAspect="1" noChangeArrowheads="1"/>
              </p:cNvSpPr>
              <p:nvPr/>
            </p:nvSpPr>
            <p:spPr bwMode="auto">
              <a:xfrm>
                <a:off x="4009" y="3470"/>
                <a:ext cx="98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48</a:t>
                </a:r>
                <a:endParaRPr lang="fr-FR" sz="1000"/>
              </a:p>
            </p:txBody>
          </p:sp>
          <p:sp>
            <p:nvSpPr>
              <p:cNvPr id="98416" name="Rectangle 541"/>
              <p:cNvSpPr>
                <a:spLocks noChangeAspect="1" noChangeArrowheads="1"/>
              </p:cNvSpPr>
              <p:nvPr/>
            </p:nvSpPr>
            <p:spPr bwMode="auto">
              <a:xfrm>
                <a:off x="4441" y="3470"/>
                <a:ext cx="98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58</a:t>
                </a:r>
                <a:endParaRPr lang="fr-FR" sz="1000"/>
              </a:p>
            </p:txBody>
          </p:sp>
          <p:sp>
            <p:nvSpPr>
              <p:cNvPr id="98417" name="Rectangle 542"/>
              <p:cNvSpPr>
                <a:spLocks noChangeAspect="1" noChangeArrowheads="1"/>
              </p:cNvSpPr>
              <p:nvPr/>
            </p:nvSpPr>
            <p:spPr bwMode="auto">
              <a:xfrm>
                <a:off x="2976" y="3685"/>
                <a:ext cx="347" cy="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 b="1">
                    <a:solidFill>
                      <a:srgbClr val="000000"/>
                    </a:solidFill>
                  </a:rPr>
                  <a:t>Time (h)</a:t>
                </a:r>
                <a:endParaRPr lang="fr-FR" sz="1000"/>
              </a:p>
            </p:txBody>
          </p:sp>
          <p:sp>
            <p:nvSpPr>
              <p:cNvPr id="98418" name="Rectangle 543"/>
              <p:cNvSpPr>
                <a:spLocks noChangeAspect="1" noChangeArrowheads="1"/>
              </p:cNvSpPr>
              <p:nvPr/>
            </p:nvSpPr>
            <p:spPr bwMode="auto">
              <a:xfrm rot="-5400000">
                <a:off x="962" y="2465"/>
                <a:ext cx="1231" cy="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 b="1">
                    <a:solidFill>
                      <a:srgbClr val="000000"/>
                    </a:solidFill>
                  </a:rPr>
                  <a:t>B-galactosidase (Miller units)</a:t>
                </a:r>
                <a:endParaRPr lang="fr-FR" sz="1000"/>
              </a:p>
            </p:txBody>
          </p:sp>
          <p:sp>
            <p:nvSpPr>
              <p:cNvPr id="430" name="Text Box 551"/>
              <p:cNvSpPr txBox="1">
                <a:spLocks noChangeAspect="1" noChangeArrowheads="1"/>
              </p:cNvSpPr>
              <p:nvPr/>
            </p:nvSpPr>
            <p:spPr bwMode="auto">
              <a:xfrm>
                <a:off x="1878" y="3801"/>
                <a:ext cx="919" cy="2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fr-BE" sz="1400" b="1">
                    <a:solidFill>
                      <a:schemeClr val="bg1"/>
                    </a:solidFill>
                  </a:rPr>
                  <a:t>+ 1 % xylose</a:t>
                </a:r>
                <a:endParaRPr lang="fr-FR" sz="14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98420" name="Rectangle 437"/>
              <p:cNvSpPr>
                <a:spLocks noChangeAspect="1" noChangeArrowheads="1"/>
              </p:cNvSpPr>
              <p:nvPr/>
            </p:nvSpPr>
            <p:spPr bwMode="auto">
              <a:xfrm>
                <a:off x="1873" y="1747"/>
                <a:ext cx="2610" cy="16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42" name="Line 549"/>
            <p:cNvSpPr>
              <a:spLocks noChangeAspect="1" noChangeShapeType="1"/>
            </p:cNvSpPr>
            <p:nvPr/>
          </p:nvSpPr>
          <p:spPr bwMode="auto">
            <a:xfrm rot="10800000">
              <a:off x="1083941" y="5105797"/>
              <a:ext cx="0" cy="365125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98311" name="ZoneTexte 5"/>
            <p:cNvSpPr txBox="1">
              <a:spLocks noChangeArrowheads="1"/>
            </p:cNvSpPr>
            <p:nvPr/>
          </p:nvSpPr>
          <p:spPr bwMode="auto">
            <a:xfrm>
              <a:off x="544065" y="5445224"/>
              <a:ext cx="143564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fr-FR" sz="1800"/>
                <a:t>+ 1% xylose</a:t>
              </a:r>
            </a:p>
          </p:txBody>
        </p:sp>
      </p:grpSp>
      <p:sp>
        <p:nvSpPr>
          <p:cNvPr id="98308" name="ZoneTexte 7"/>
          <p:cNvSpPr txBox="1">
            <a:spLocks noChangeArrowheads="1"/>
          </p:cNvSpPr>
          <p:nvPr/>
        </p:nvSpPr>
        <p:spPr bwMode="auto">
          <a:xfrm>
            <a:off x="5651500" y="2852738"/>
            <a:ext cx="33051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800"/>
              <a:t>High level of pXylA induction in those conditions</a:t>
            </a:r>
          </a:p>
        </p:txBody>
      </p:sp>
    </p:spTree>
    <p:extLst>
      <p:ext uri="{BB962C8B-B14F-4D97-AF65-F5344CB8AC3E}">
        <p14:creationId xmlns:p14="http://schemas.microsoft.com/office/powerpoint/2010/main" val="2553629142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How to increase production yield ?</a:t>
            </a:r>
            <a:endParaRPr lang="en-GB" sz="2800" b="1" i="1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99330" name="ZoneTexte 3"/>
          <p:cNvSpPr txBox="1">
            <a:spLocks noChangeArrowheads="1"/>
          </p:cNvSpPr>
          <p:nvPr/>
        </p:nvSpPr>
        <p:spPr bwMode="auto">
          <a:xfrm>
            <a:off x="468313" y="2051050"/>
            <a:ext cx="8496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nl-BE" sz="1800"/>
              <a:t>Promoter exchange was performed by double crossing-over using a XylR-pXylA construct. </a:t>
            </a:r>
            <a:endParaRPr lang="en-GB" sz="1800" i="1"/>
          </a:p>
        </p:txBody>
      </p:sp>
      <p:grpSp>
        <p:nvGrpSpPr>
          <p:cNvPr id="99331" name="Grouper 5"/>
          <p:cNvGrpSpPr>
            <a:grpSpLocks/>
          </p:cNvGrpSpPr>
          <p:nvPr/>
        </p:nvGrpSpPr>
        <p:grpSpPr bwMode="auto">
          <a:xfrm>
            <a:off x="1476375" y="2852738"/>
            <a:ext cx="5903913" cy="1584325"/>
            <a:chOff x="2051720" y="3212977"/>
            <a:chExt cx="5904656" cy="1584176"/>
          </a:xfrm>
        </p:grpSpPr>
        <p:sp>
          <p:nvSpPr>
            <p:cNvPr id="99332" name="Rectangle 136"/>
            <p:cNvSpPr>
              <a:spLocks noChangeAspect="1" noChangeArrowheads="1"/>
            </p:cNvSpPr>
            <p:nvPr/>
          </p:nvSpPr>
          <p:spPr bwMode="auto">
            <a:xfrm>
              <a:off x="2267744" y="4261346"/>
              <a:ext cx="4403725" cy="31750"/>
            </a:xfrm>
            <a:prstGeom prst="rect">
              <a:avLst/>
            </a:prstGeom>
            <a:solidFill>
              <a:schemeClr val="tx1"/>
            </a:solidFill>
            <a:ln w="482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333" name="Rectangle 154"/>
            <p:cNvSpPr>
              <a:spLocks noChangeAspect="1" noChangeArrowheads="1"/>
            </p:cNvSpPr>
            <p:nvPr/>
          </p:nvSpPr>
          <p:spPr bwMode="auto">
            <a:xfrm>
              <a:off x="2051720" y="3212977"/>
              <a:ext cx="5904656" cy="158417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fr-FR">
                <a:solidFill>
                  <a:schemeClr val="bg1"/>
                </a:solidFill>
              </a:endParaRPr>
            </a:p>
          </p:txBody>
        </p:sp>
        <p:sp>
          <p:nvSpPr>
            <p:cNvPr id="99334" name="Rectangle 136"/>
            <p:cNvSpPr>
              <a:spLocks noChangeAspect="1" noChangeArrowheads="1"/>
            </p:cNvSpPr>
            <p:nvPr/>
          </p:nvSpPr>
          <p:spPr bwMode="auto">
            <a:xfrm>
              <a:off x="3105572" y="3528889"/>
              <a:ext cx="4403725" cy="31750"/>
            </a:xfrm>
            <a:prstGeom prst="rect">
              <a:avLst/>
            </a:prstGeom>
            <a:solidFill>
              <a:schemeClr val="tx1"/>
            </a:solidFill>
            <a:ln w="482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335" name="Freeform 138"/>
            <p:cNvSpPr>
              <a:spLocks noChangeAspect="1"/>
            </p:cNvSpPr>
            <p:nvPr/>
          </p:nvSpPr>
          <p:spPr bwMode="auto">
            <a:xfrm>
              <a:off x="3999335" y="3435226"/>
              <a:ext cx="520700" cy="223838"/>
            </a:xfrm>
            <a:custGeom>
              <a:avLst/>
              <a:gdLst>
                <a:gd name="T0" fmla="*/ 2147483647 w 816"/>
                <a:gd name="T1" fmla="*/ 2147483647 h 197"/>
                <a:gd name="T2" fmla="*/ 2147483647 w 816"/>
                <a:gd name="T3" fmla="*/ 2147483647 h 197"/>
                <a:gd name="T4" fmla="*/ 2147483647 w 816"/>
                <a:gd name="T5" fmla="*/ 0 h 197"/>
                <a:gd name="T6" fmla="*/ 2147483647 w 816"/>
                <a:gd name="T7" fmla="*/ 2147483647 h 197"/>
                <a:gd name="T8" fmla="*/ 0 w 816"/>
                <a:gd name="T9" fmla="*/ 2147483647 h 197"/>
                <a:gd name="T10" fmla="*/ 0 w 816"/>
                <a:gd name="T11" fmla="*/ 2147483647 h 197"/>
                <a:gd name="T12" fmla="*/ 2147483647 w 816"/>
                <a:gd name="T13" fmla="*/ 2147483647 h 197"/>
                <a:gd name="T14" fmla="*/ 2147483647 w 816"/>
                <a:gd name="T15" fmla="*/ 2147483647 h 19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16" h="197">
                  <a:moveTo>
                    <a:pt x="729" y="197"/>
                  </a:moveTo>
                  <a:lnTo>
                    <a:pt x="816" y="99"/>
                  </a:lnTo>
                  <a:lnTo>
                    <a:pt x="729" y="0"/>
                  </a:lnTo>
                  <a:lnTo>
                    <a:pt x="729" y="44"/>
                  </a:lnTo>
                  <a:lnTo>
                    <a:pt x="0" y="44"/>
                  </a:lnTo>
                  <a:lnTo>
                    <a:pt x="0" y="153"/>
                  </a:lnTo>
                  <a:lnTo>
                    <a:pt x="729" y="153"/>
                  </a:lnTo>
                  <a:lnTo>
                    <a:pt x="729" y="197"/>
                  </a:lnTo>
                  <a:close/>
                </a:path>
              </a:pathLst>
            </a:custGeom>
            <a:solidFill>
              <a:srgbClr val="339966"/>
            </a:solidFill>
            <a:ln w="0">
              <a:solidFill>
                <a:srgbClr val="339966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336" name="Rectangle 139"/>
            <p:cNvSpPr>
              <a:spLocks noChangeAspect="1" noChangeArrowheads="1"/>
            </p:cNvSpPr>
            <p:nvPr/>
          </p:nvSpPr>
          <p:spPr bwMode="auto">
            <a:xfrm>
              <a:off x="4132685" y="3271714"/>
              <a:ext cx="304800" cy="198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BE" sz="1300">
                  <a:solidFill>
                    <a:srgbClr val="000000"/>
                  </a:solidFill>
                </a:rPr>
                <a:t>f</a:t>
              </a:r>
              <a:r>
                <a:rPr lang="fr-FR" sz="1300">
                  <a:solidFill>
                    <a:srgbClr val="000000"/>
                  </a:solidFill>
                </a:rPr>
                <a:t>en</a:t>
              </a:r>
              <a:r>
                <a:rPr lang="fr-BE" sz="1300">
                  <a:solidFill>
                    <a:srgbClr val="000000"/>
                  </a:solidFill>
                </a:rPr>
                <a:t>f</a:t>
              </a:r>
              <a:endParaRPr lang="fr-FR">
                <a:latin typeface="Times New Roman" charset="0"/>
              </a:endParaRPr>
            </a:p>
          </p:txBody>
        </p:sp>
        <p:sp>
          <p:nvSpPr>
            <p:cNvPr id="99337" name="Freeform 140"/>
            <p:cNvSpPr>
              <a:spLocks noChangeAspect="1"/>
            </p:cNvSpPr>
            <p:nvPr/>
          </p:nvSpPr>
          <p:spPr bwMode="auto">
            <a:xfrm>
              <a:off x="3283372" y="3435226"/>
              <a:ext cx="561975" cy="223838"/>
            </a:xfrm>
            <a:custGeom>
              <a:avLst/>
              <a:gdLst>
                <a:gd name="T0" fmla="*/ 2147483647 w 491"/>
                <a:gd name="T1" fmla="*/ 2147483647 h 197"/>
                <a:gd name="T2" fmla="*/ 2147483647 w 491"/>
                <a:gd name="T3" fmla="*/ 2147483647 h 197"/>
                <a:gd name="T4" fmla="*/ 2147483647 w 491"/>
                <a:gd name="T5" fmla="*/ 0 h 197"/>
                <a:gd name="T6" fmla="*/ 2147483647 w 491"/>
                <a:gd name="T7" fmla="*/ 2147483647 h 197"/>
                <a:gd name="T8" fmla="*/ 0 w 491"/>
                <a:gd name="T9" fmla="*/ 2147483647 h 197"/>
                <a:gd name="T10" fmla="*/ 0 w 491"/>
                <a:gd name="T11" fmla="*/ 2147483647 h 197"/>
                <a:gd name="T12" fmla="*/ 2147483647 w 491"/>
                <a:gd name="T13" fmla="*/ 2147483647 h 197"/>
                <a:gd name="T14" fmla="*/ 2147483647 w 491"/>
                <a:gd name="T15" fmla="*/ 2147483647 h 19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91" h="197">
                  <a:moveTo>
                    <a:pt x="403" y="197"/>
                  </a:moveTo>
                  <a:lnTo>
                    <a:pt x="491" y="99"/>
                  </a:lnTo>
                  <a:lnTo>
                    <a:pt x="403" y="0"/>
                  </a:lnTo>
                  <a:lnTo>
                    <a:pt x="403" y="44"/>
                  </a:lnTo>
                  <a:lnTo>
                    <a:pt x="0" y="44"/>
                  </a:lnTo>
                  <a:lnTo>
                    <a:pt x="0" y="153"/>
                  </a:lnTo>
                  <a:lnTo>
                    <a:pt x="403" y="153"/>
                  </a:lnTo>
                  <a:lnTo>
                    <a:pt x="403" y="197"/>
                  </a:lnTo>
                  <a:close/>
                </a:path>
              </a:pathLst>
            </a:custGeom>
            <a:solidFill>
              <a:srgbClr val="FF00FF"/>
            </a:solidFill>
            <a:ln w="0">
              <a:solidFill>
                <a:srgbClr val="FF00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338" name="Rectangle 141"/>
            <p:cNvSpPr>
              <a:spLocks noChangeAspect="1" noChangeArrowheads="1"/>
            </p:cNvSpPr>
            <p:nvPr/>
          </p:nvSpPr>
          <p:spPr bwMode="auto">
            <a:xfrm>
              <a:off x="3378622" y="3255839"/>
              <a:ext cx="304800" cy="198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300">
                  <a:solidFill>
                    <a:srgbClr val="000000"/>
                  </a:solidFill>
                </a:rPr>
                <a:t>pbp</a:t>
              </a:r>
              <a:endParaRPr lang="fr-FR">
                <a:latin typeface="Times New Roman" charset="0"/>
              </a:endParaRPr>
            </a:p>
          </p:txBody>
        </p:sp>
        <p:sp>
          <p:nvSpPr>
            <p:cNvPr id="99339" name="Rectangle 151"/>
            <p:cNvSpPr>
              <a:spLocks noChangeAspect="1" noChangeArrowheads="1"/>
            </p:cNvSpPr>
            <p:nvPr/>
          </p:nvSpPr>
          <p:spPr bwMode="auto">
            <a:xfrm>
              <a:off x="4886747" y="3271714"/>
              <a:ext cx="449263" cy="198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BE" sz="1300">
                  <a:solidFill>
                    <a:srgbClr val="000000"/>
                  </a:solidFill>
                </a:rPr>
                <a:t>mycA</a:t>
              </a:r>
              <a:endParaRPr lang="fr-FR">
                <a:latin typeface="Times New Roman" charset="0"/>
              </a:endParaRPr>
            </a:p>
          </p:txBody>
        </p:sp>
        <p:grpSp>
          <p:nvGrpSpPr>
            <p:cNvPr id="99340" name="Group 159"/>
            <p:cNvGrpSpPr>
              <a:grpSpLocks noChangeAspect="1"/>
            </p:cNvGrpSpPr>
            <p:nvPr/>
          </p:nvGrpSpPr>
          <p:grpSpPr bwMode="auto">
            <a:xfrm>
              <a:off x="4599410" y="3432051"/>
              <a:ext cx="2511425" cy="233363"/>
              <a:chOff x="2712" y="3088"/>
              <a:chExt cx="2200" cy="205"/>
            </a:xfrm>
          </p:grpSpPr>
          <p:sp>
            <p:nvSpPr>
              <p:cNvPr id="99360" name="Freeform 150"/>
              <p:cNvSpPr>
                <a:spLocks noChangeAspect="1"/>
              </p:cNvSpPr>
              <p:nvPr/>
            </p:nvSpPr>
            <p:spPr bwMode="auto">
              <a:xfrm>
                <a:off x="2712" y="3096"/>
                <a:ext cx="832" cy="197"/>
              </a:xfrm>
              <a:custGeom>
                <a:avLst/>
                <a:gdLst>
                  <a:gd name="T0" fmla="*/ 868 w 816"/>
                  <a:gd name="T1" fmla="*/ 197 h 197"/>
                  <a:gd name="T2" fmla="*/ 972 w 816"/>
                  <a:gd name="T3" fmla="*/ 99 h 197"/>
                  <a:gd name="T4" fmla="*/ 868 w 816"/>
                  <a:gd name="T5" fmla="*/ 0 h 197"/>
                  <a:gd name="T6" fmla="*/ 868 w 816"/>
                  <a:gd name="T7" fmla="*/ 44 h 197"/>
                  <a:gd name="T8" fmla="*/ 0 w 816"/>
                  <a:gd name="T9" fmla="*/ 44 h 197"/>
                  <a:gd name="T10" fmla="*/ 0 w 816"/>
                  <a:gd name="T11" fmla="*/ 153 h 197"/>
                  <a:gd name="T12" fmla="*/ 868 w 816"/>
                  <a:gd name="T13" fmla="*/ 153 h 197"/>
                  <a:gd name="T14" fmla="*/ 868 w 816"/>
                  <a:gd name="T15" fmla="*/ 197 h 19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816" h="197">
                    <a:moveTo>
                      <a:pt x="729" y="197"/>
                    </a:moveTo>
                    <a:lnTo>
                      <a:pt x="816" y="99"/>
                    </a:lnTo>
                    <a:lnTo>
                      <a:pt x="729" y="0"/>
                    </a:lnTo>
                    <a:lnTo>
                      <a:pt x="729" y="44"/>
                    </a:lnTo>
                    <a:lnTo>
                      <a:pt x="0" y="44"/>
                    </a:lnTo>
                    <a:lnTo>
                      <a:pt x="0" y="153"/>
                    </a:lnTo>
                    <a:lnTo>
                      <a:pt x="729" y="153"/>
                    </a:lnTo>
                    <a:lnTo>
                      <a:pt x="729" y="197"/>
                    </a:lnTo>
                    <a:close/>
                  </a:path>
                </a:pathLst>
              </a:custGeom>
              <a:solidFill>
                <a:srgbClr val="339966"/>
              </a:solidFill>
              <a:ln w="0">
                <a:solidFill>
                  <a:srgbClr val="339966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9361" name="Freeform 155"/>
              <p:cNvSpPr>
                <a:spLocks noChangeAspect="1"/>
              </p:cNvSpPr>
              <p:nvPr/>
            </p:nvSpPr>
            <p:spPr bwMode="auto">
              <a:xfrm>
                <a:off x="3560" y="3096"/>
                <a:ext cx="568" cy="197"/>
              </a:xfrm>
              <a:custGeom>
                <a:avLst/>
                <a:gdLst>
                  <a:gd name="T0" fmla="*/ 28 w 816"/>
                  <a:gd name="T1" fmla="*/ 197 h 197"/>
                  <a:gd name="T2" fmla="*/ 31 w 816"/>
                  <a:gd name="T3" fmla="*/ 99 h 197"/>
                  <a:gd name="T4" fmla="*/ 28 w 816"/>
                  <a:gd name="T5" fmla="*/ 0 h 197"/>
                  <a:gd name="T6" fmla="*/ 28 w 816"/>
                  <a:gd name="T7" fmla="*/ 44 h 197"/>
                  <a:gd name="T8" fmla="*/ 0 w 816"/>
                  <a:gd name="T9" fmla="*/ 44 h 197"/>
                  <a:gd name="T10" fmla="*/ 0 w 816"/>
                  <a:gd name="T11" fmla="*/ 153 h 197"/>
                  <a:gd name="T12" fmla="*/ 28 w 816"/>
                  <a:gd name="T13" fmla="*/ 153 h 197"/>
                  <a:gd name="T14" fmla="*/ 28 w 816"/>
                  <a:gd name="T15" fmla="*/ 197 h 19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816" h="197">
                    <a:moveTo>
                      <a:pt x="729" y="197"/>
                    </a:moveTo>
                    <a:lnTo>
                      <a:pt x="816" y="99"/>
                    </a:lnTo>
                    <a:lnTo>
                      <a:pt x="729" y="0"/>
                    </a:lnTo>
                    <a:lnTo>
                      <a:pt x="729" y="44"/>
                    </a:lnTo>
                    <a:lnTo>
                      <a:pt x="0" y="44"/>
                    </a:lnTo>
                    <a:lnTo>
                      <a:pt x="0" y="153"/>
                    </a:lnTo>
                    <a:lnTo>
                      <a:pt x="729" y="153"/>
                    </a:lnTo>
                    <a:lnTo>
                      <a:pt x="729" y="197"/>
                    </a:lnTo>
                    <a:close/>
                  </a:path>
                </a:pathLst>
              </a:custGeom>
              <a:solidFill>
                <a:srgbClr val="339966"/>
              </a:solidFill>
              <a:ln w="0">
                <a:solidFill>
                  <a:srgbClr val="339966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9362" name="Freeform 156"/>
              <p:cNvSpPr>
                <a:spLocks noChangeAspect="1"/>
              </p:cNvSpPr>
              <p:nvPr/>
            </p:nvSpPr>
            <p:spPr bwMode="auto">
              <a:xfrm>
                <a:off x="4184" y="3088"/>
                <a:ext cx="728" cy="197"/>
              </a:xfrm>
              <a:custGeom>
                <a:avLst/>
                <a:gdLst>
                  <a:gd name="T0" fmla="*/ 261 w 816"/>
                  <a:gd name="T1" fmla="*/ 197 h 197"/>
                  <a:gd name="T2" fmla="*/ 292 w 816"/>
                  <a:gd name="T3" fmla="*/ 99 h 197"/>
                  <a:gd name="T4" fmla="*/ 261 w 816"/>
                  <a:gd name="T5" fmla="*/ 0 h 197"/>
                  <a:gd name="T6" fmla="*/ 261 w 816"/>
                  <a:gd name="T7" fmla="*/ 44 h 197"/>
                  <a:gd name="T8" fmla="*/ 0 w 816"/>
                  <a:gd name="T9" fmla="*/ 44 h 197"/>
                  <a:gd name="T10" fmla="*/ 0 w 816"/>
                  <a:gd name="T11" fmla="*/ 153 h 197"/>
                  <a:gd name="T12" fmla="*/ 261 w 816"/>
                  <a:gd name="T13" fmla="*/ 153 h 197"/>
                  <a:gd name="T14" fmla="*/ 261 w 816"/>
                  <a:gd name="T15" fmla="*/ 197 h 19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816" h="197">
                    <a:moveTo>
                      <a:pt x="729" y="197"/>
                    </a:moveTo>
                    <a:lnTo>
                      <a:pt x="816" y="99"/>
                    </a:lnTo>
                    <a:lnTo>
                      <a:pt x="729" y="0"/>
                    </a:lnTo>
                    <a:lnTo>
                      <a:pt x="729" y="44"/>
                    </a:lnTo>
                    <a:lnTo>
                      <a:pt x="0" y="44"/>
                    </a:lnTo>
                    <a:lnTo>
                      <a:pt x="0" y="153"/>
                    </a:lnTo>
                    <a:lnTo>
                      <a:pt x="729" y="153"/>
                    </a:lnTo>
                    <a:lnTo>
                      <a:pt x="729" y="197"/>
                    </a:lnTo>
                    <a:close/>
                  </a:path>
                </a:pathLst>
              </a:custGeom>
              <a:solidFill>
                <a:srgbClr val="339966"/>
              </a:solidFill>
              <a:ln w="0">
                <a:solidFill>
                  <a:srgbClr val="339966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99341" name="Rectangle 157"/>
            <p:cNvSpPr>
              <a:spLocks noChangeAspect="1" noChangeArrowheads="1"/>
            </p:cNvSpPr>
            <p:nvPr/>
          </p:nvSpPr>
          <p:spPr bwMode="auto">
            <a:xfrm>
              <a:off x="5724947" y="3268539"/>
              <a:ext cx="449263" cy="198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BE" sz="1300">
                  <a:solidFill>
                    <a:srgbClr val="000000"/>
                  </a:solidFill>
                </a:rPr>
                <a:t>mycB</a:t>
              </a:r>
              <a:endParaRPr lang="fr-FR">
                <a:latin typeface="Times New Roman" charset="0"/>
              </a:endParaRPr>
            </a:p>
          </p:txBody>
        </p:sp>
        <p:sp>
          <p:nvSpPr>
            <p:cNvPr id="99342" name="Rectangle 158"/>
            <p:cNvSpPr>
              <a:spLocks noChangeAspect="1" noChangeArrowheads="1"/>
            </p:cNvSpPr>
            <p:nvPr/>
          </p:nvSpPr>
          <p:spPr bwMode="auto">
            <a:xfrm>
              <a:off x="6510760" y="3268539"/>
              <a:ext cx="449263" cy="198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BE" sz="1300">
                  <a:solidFill>
                    <a:srgbClr val="000000"/>
                  </a:solidFill>
                </a:rPr>
                <a:t>mycC</a:t>
              </a:r>
              <a:endParaRPr lang="fr-FR">
                <a:latin typeface="Times New Roman" charset="0"/>
              </a:endParaRPr>
            </a:p>
          </p:txBody>
        </p:sp>
        <p:sp>
          <p:nvSpPr>
            <p:cNvPr id="99343" name="Rectangle 120"/>
            <p:cNvSpPr>
              <a:spLocks noChangeAspect="1" noChangeArrowheads="1"/>
            </p:cNvSpPr>
            <p:nvPr/>
          </p:nvSpPr>
          <p:spPr bwMode="auto">
            <a:xfrm>
              <a:off x="5362997" y="4435351"/>
              <a:ext cx="350838" cy="198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300">
                  <a:solidFill>
                    <a:srgbClr val="000000"/>
                  </a:solidFill>
                </a:rPr>
                <a:t>fen</a:t>
              </a:r>
              <a:r>
                <a:rPr lang="fr-BE" sz="1300">
                  <a:solidFill>
                    <a:srgbClr val="000000"/>
                  </a:solidFill>
                </a:rPr>
                <a:t>F</a:t>
              </a:r>
              <a:endParaRPr lang="fr-FR">
                <a:latin typeface="Times New Roman" charset="0"/>
              </a:endParaRPr>
            </a:p>
          </p:txBody>
        </p:sp>
        <p:sp>
          <p:nvSpPr>
            <p:cNvPr id="99344" name="Rectangle 122"/>
            <p:cNvSpPr>
              <a:spLocks noChangeAspect="1" noChangeArrowheads="1"/>
            </p:cNvSpPr>
            <p:nvPr/>
          </p:nvSpPr>
          <p:spPr bwMode="auto">
            <a:xfrm>
              <a:off x="2759497" y="4463926"/>
              <a:ext cx="304800" cy="198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300">
                  <a:solidFill>
                    <a:srgbClr val="000000"/>
                  </a:solidFill>
                </a:rPr>
                <a:t>pbp</a:t>
              </a:r>
              <a:endParaRPr lang="fr-FR">
                <a:latin typeface="Times New Roman" charset="0"/>
              </a:endParaRPr>
            </a:p>
          </p:txBody>
        </p:sp>
        <p:sp>
          <p:nvSpPr>
            <p:cNvPr id="99345" name="Rectangle 124"/>
            <p:cNvSpPr>
              <a:spLocks noChangeAspect="1" noChangeArrowheads="1"/>
            </p:cNvSpPr>
            <p:nvPr/>
          </p:nvSpPr>
          <p:spPr bwMode="auto">
            <a:xfrm>
              <a:off x="4275560" y="4417889"/>
              <a:ext cx="349250" cy="198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300">
                  <a:solidFill>
                    <a:srgbClr val="000000"/>
                  </a:solidFill>
                </a:rPr>
                <a:t>xylR</a:t>
              </a:r>
              <a:endParaRPr lang="fr-FR">
                <a:latin typeface="Times New Roman" charset="0"/>
              </a:endParaRPr>
            </a:p>
          </p:txBody>
        </p:sp>
        <p:sp>
          <p:nvSpPr>
            <p:cNvPr id="99346" name="Rectangle 126"/>
            <p:cNvSpPr>
              <a:spLocks noChangeAspect="1" noChangeArrowheads="1"/>
            </p:cNvSpPr>
            <p:nvPr/>
          </p:nvSpPr>
          <p:spPr bwMode="auto">
            <a:xfrm>
              <a:off x="3411960" y="4446464"/>
              <a:ext cx="285750" cy="198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300">
                  <a:solidFill>
                    <a:srgbClr val="000000"/>
                  </a:solidFill>
                </a:rPr>
                <a:t>spc</a:t>
              </a:r>
              <a:endParaRPr lang="fr-FR">
                <a:latin typeface="Times New Roman" charset="0"/>
              </a:endParaRPr>
            </a:p>
          </p:txBody>
        </p:sp>
        <p:sp>
          <p:nvSpPr>
            <p:cNvPr id="99347" name="Rectangle 128"/>
            <p:cNvSpPr>
              <a:spLocks noChangeAspect="1" noChangeArrowheads="1"/>
            </p:cNvSpPr>
            <p:nvPr/>
          </p:nvSpPr>
          <p:spPr bwMode="auto">
            <a:xfrm>
              <a:off x="4860032" y="4417889"/>
              <a:ext cx="436017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300">
                  <a:solidFill>
                    <a:srgbClr val="000000"/>
                  </a:solidFill>
                </a:rPr>
                <a:t>pXyl</a:t>
              </a:r>
              <a:r>
                <a:rPr lang="fr-BE" sz="1300">
                  <a:solidFill>
                    <a:srgbClr val="000000"/>
                  </a:solidFill>
                </a:rPr>
                <a:t>A</a:t>
              </a:r>
              <a:endParaRPr lang="fr-FR">
                <a:latin typeface="Times New Roman" charset="0"/>
              </a:endParaRPr>
            </a:p>
          </p:txBody>
        </p:sp>
        <p:sp>
          <p:nvSpPr>
            <p:cNvPr id="34" name="Line 174"/>
            <p:cNvSpPr>
              <a:spLocks noChangeAspect="1" noChangeShapeType="1"/>
            </p:cNvSpPr>
            <p:nvPr/>
          </p:nvSpPr>
          <p:spPr bwMode="auto">
            <a:xfrm flipH="1">
              <a:off x="2729668" y="3624100"/>
              <a:ext cx="1041531" cy="58890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35" name="Line 175"/>
            <p:cNvSpPr>
              <a:spLocks noChangeAspect="1" noChangeShapeType="1"/>
            </p:cNvSpPr>
            <p:nvPr/>
          </p:nvSpPr>
          <p:spPr bwMode="auto">
            <a:xfrm flipH="1">
              <a:off x="3136119" y="3608227"/>
              <a:ext cx="157182" cy="60954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36" name="Line 176"/>
            <p:cNvSpPr>
              <a:spLocks noChangeAspect="1" noChangeShapeType="1"/>
            </p:cNvSpPr>
            <p:nvPr/>
          </p:nvSpPr>
          <p:spPr bwMode="auto">
            <a:xfrm>
              <a:off x="4004591" y="3614576"/>
              <a:ext cx="1665498" cy="60954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38" name="Line 178"/>
            <p:cNvSpPr>
              <a:spLocks noChangeAspect="1" noChangeShapeType="1"/>
            </p:cNvSpPr>
            <p:nvPr/>
          </p:nvSpPr>
          <p:spPr bwMode="auto">
            <a:xfrm flipH="1" flipV="1">
              <a:off x="4466612" y="3603465"/>
              <a:ext cx="706526" cy="6254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39" name="Line 220"/>
            <p:cNvSpPr>
              <a:spLocks noChangeShapeType="1"/>
            </p:cNvSpPr>
            <p:nvPr/>
          </p:nvSpPr>
          <p:spPr bwMode="auto">
            <a:xfrm>
              <a:off x="3904566" y="3317742"/>
              <a:ext cx="0" cy="228579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0" name="Line 221"/>
            <p:cNvSpPr>
              <a:spLocks noChangeShapeType="1"/>
            </p:cNvSpPr>
            <p:nvPr/>
          </p:nvSpPr>
          <p:spPr bwMode="auto">
            <a:xfrm>
              <a:off x="3887101" y="3357425"/>
              <a:ext cx="180998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99354" name="Rectangle 117"/>
            <p:cNvSpPr>
              <a:spLocks noChangeAspect="1" noChangeArrowheads="1"/>
            </p:cNvSpPr>
            <p:nvPr/>
          </p:nvSpPr>
          <p:spPr bwMode="auto">
            <a:xfrm>
              <a:off x="2389610" y="4271839"/>
              <a:ext cx="3522663" cy="25400"/>
            </a:xfrm>
            <a:prstGeom prst="rect">
              <a:avLst/>
            </a:prstGeom>
            <a:solidFill>
              <a:srgbClr val="000000"/>
            </a:solidFill>
            <a:ln w="482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355" name="Freeform 119"/>
            <p:cNvSpPr>
              <a:spLocks noChangeAspect="1"/>
            </p:cNvSpPr>
            <p:nvPr/>
          </p:nvSpPr>
          <p:spPr bwMode="auto">
            <a:xfrm>
              <a:off x="5172497" y="4178176"/>
              <a:ext cx="544513" cy="223838"/>
            </a:xfrm>
            <a:custGeom>
              <a:avLst/>
              <a:gdLst>
                <a:gd name="T0" fmla="*/ 2147483647 w 476"/>
                <a:gd name="T1" fmla="*/ 2147483647 h 196"/>
                <a:gd name="T2" fmla="*/ 2147483647 w 476"/>
                <a:gd name="T3" fmla="*/ 2147483647 h 196"/>
                <a:gd name="T4" fmla="*/ 2147483647 w 476"/>
                <a:gd name="T5" fmla="*/ 0 h 196"/>
                <a:gd name="T6" fmla="*/ 2147483647 w 476"/>
                <a:gd name="T7" fmla="*/ 2147483647 h 196"/>
                <a:gd name="T8" fmla="*/ 0 w 476"/>
                <a:gd name="T9" fmla="*/ 2147483647 h 196"/>
                <a:gd name="T10" fmla="*/ 0 w 476"/>
                <a:gd name="T11" fmla="*/ 2147483647 h 196"/>
                <a:gd name="T12" fmla="*/ 2147483647 w 476"/>
                <a:gd name="T13" fmla="*/ 2147483647 h 196"/>
                <a:gd name="T14" fmla="*/ 2147483647 w 476"/>
                <a:gd name="T15" fmla="*/ 2147483647 h 19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76" h="196">
                  <a:moveTo>
                    <a:pt x="388" y="196"/>
                  </a:moveTo>
                  <a:lnTo>
                    <a:pt x="476" y="98"/>
                  </a:lnTo>
                  <a:lnTo>
                    <a:pt x="388" y="0"/>
                  </a:lnTo>
                  <a:lnTo>
                    <a:pt x="388" y="44"/>
                  </a:lnTo>
                  <a:lnTo>
                    <a:pt x="0" y="44"/>
                  </a:lnTo>
                  <a:lnTo>
                    <a:pt x="0" y="153"/>
                  </a:lnTo>
                  <a:lnTo>
                    <a:pt x="388" y="153"/>
                  </a:lnTo>
                  <a:lnTo>
                    <a:pt x="388" y="196"/>
                  </a:lnTo>
                  <a:close/>
                </a:path>
              </a:pathLst>
            </a:custGeom>
            <a:solidFill>
              <a:srgbClr val="339966"/>
            </a:solidFill>
            <a:ln w="0">
              <a:solidFill>
                <a:srgbClr val="339966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356" name="Freeform 127"/>
            <p:cNvSpPr>
              <a:spLocks noChangeAspect="1"/>
            </p:cNvSpPr>
            <p:nvPr/>
          </p:nvSpPr>
          <p:spPr bwMode="auto">
            <a:xfrm>
              <a:off x="4950247" y="4178176"/>
              <a:ext cx="206375" cy="223838"/>
            </a:xfrm>
            <a:custGeom>
              <a:avLst/>
              <a:gdLst>
                <a:gd name="T0" fmla="*/ 2147483647 w 182"/>
                <a:gd name="T1" fmla="*/ 2147483647 h 196"/>
                <a:gd name="T2" fmla="*/ 2147483647 w 182"/>
                <a:gd name="T3" fmla="*/ 2147483647 h 196"/>
                <a:gd name="T4" fmla="*/ 2147483647 w 182"/>
                <a:gd name="T5" fmla="*/ 0 h 196"/>
                <a:gd name="T6" fmla="*/ 2147483647 w 182"/>
                <a:gd name="T7" fmla="*/ 2147483647 h 196"/>
                <a:gd name="T8" fmla="*/ 0 w 182"/>
                <a:gd name="T9" fmla="*/ 2147483647 h 196"/>
                <a:gd name="T10" fmla="*/ 0 w 182"/>
                <a:gd name="T11" fmla="*/ 2147483647 h 196"/>
                <a:gd name="T12" fmla="*/ 2147483647 w 182"/>
                <a:gd name="T13" fmla="*/ 2147483647 h 196"/>
                <a:gd name="T14" fmla="*/ 2147483647 w 182"/>
                <a:gd name="T15" fmla="*/ 2147483647 h 19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82" h="196">
                  <a:moveTo>
                    <a:pt x="92" y="196"/>
                  </a:moveTo>
                  <a:lnTo>
                    <a:pt x="182" y="98"/>
                  </a:lnTo>
                  <a:lnTo>
                    <a:pt x="92" y="0"/>
                  </a:lnTo>
                  <a:lnTo>
                    <a:pt x="92" y="44"/>
                  </a:lnTo>
                  <a:lnTo>
                    <a:pt x="0" y="44"/>
                  </a:lnTo>
                  <a:lnTo>
                    <a:pt x="0" y="153"/>
                  </a:lnTo>
                  <a:lnTo>
                    <a:pt x="92" y="153"/>
                  </a:lnTo>
                  <a:lnTo>
                    <a:pt x="92" y="196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357" name="Freeform 123"/>
            <p:cNvSpPr>
              <a:spLocks noChangeAspect="1"/>
            </p:cNvSpPr>
            <p:nvPr/>
          </p:nvSpPr>
          <p:spPr bwMode="auto">
            <a:xfrm>
              <a:off x="4016797" y="4178176"/>
              <a:ext cx="827088" cy="223838"/>
            </a:xfrm>
            <a:custGeom>
              <a:avLst/>
              <a:gdLst>
                <a:gd name="T0" fmla="*/ 2147483647 w 725"/>
                <a:gd name="T1" fmla="*/ 2147483647 h 196"/>
                <a:gd name="T2" fmla="*/ 2147483647 w 725"/>
                <a:gd name="T3" fmla="*/ 2147483647 h 196"/>
                <a:gd name="T4" fmla="*/ 2147483647 w 725"/>
                <a:gd name="T5" fmla="*/ 0 h 196"/>
                <a:gd name="T6" fmla="*/ 0 w 725"/>
                <a:gd name="T7" fmla="*/ 2147483647 h 196"/>
                <a:gd name="T8" fmla="*/ 2147483647 w 725"/>
                <a:gd name="T9" fmla="*/ 2147483647 h 196"/>
                <a:gd name="T10" fmla="*/ 2147483647 w 725"/>
                <a:gd name="T11" fmla="*/ 2147483647 h 196"/>
                <a:gd name="T12" fmla="*/ 2147483647 w 725"/>
                <a:gd name="T13" fmla="*/ 2147483647 h 196"/>
                <a:gd name="T14" fmla="*/ 2147483647 w 725"/>
                <a:gd name="T15" fmla="*/ 2147483647 h 19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25" h="196">
                  <a:moveTo>
                    <a:pt x="725" y="44"/>
                  </a:moveTo>
                  <a:lnTo>
                    <a:pt x="87" y="44"/>
                  </a:lnTo>
                  <a:lnTo>
                    <a:pt x="87" y="0"/>
                  </a:lnTo>
                  <a:lnTo>
                    <a:pt x="0" y="98"/>
                  </a:lnTo>
                  <a:lnTo>
                    <a:pt x="87" y="196"/>
                  </a:lnTo>
                  <a:lnTo>
                    <a:pt x="87" y="153"/>
                  </a:lnTo>
                  <a:lnTo>
                    <a:pt x="725" y="153"/>
                  </a:lnTo>
                  <a:lnTo>
                    <a:pt x="725" y="44"/>
                  </a:lnTo>
                  <a:close/>
                </a:path>
              </a:pathLst>
            </a:custGeom>
            <a:solidFill>
              <a:srgbClr val="800000"/>
            </a:solidFill>
            <a:ln w="0">
              <a:solidFill>
                <a:srgbClr val="8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358" name="Freeform 125"/>
            <p:cNvSpPr>
              <a:spLocks noChangeAspect="1"/>
            </p:cNvSpPr>
            <p:nvPr/>
          </p:nvSpPr>
          <p:spPr bwMode="auto">
            <a:xfrm>
              <a:off x="3200822" y="4178176"/>
              <a:ext cx="796925" cy="223838"/>
            </a:xfrm>
            <a:custGeom>
              <a:avLst/>
              <a:gdLst>
                <a:gd name="T0" fmla="*/ 2147483647 w 698"/>
                <a:gd name="T1" fmla="*/ 2147483647 h 196"/>
                <a:gd name="T2" fmla="*/ 2147483647 w 698"/>
                <a:gd name="T3" fmla="*/ 2147483647 h 196"/>
                <a:gd name="T4" fmla="*/ 2147483647 w 698"/>
                <a:gd name="T5" fmla="*/ 0 h 196"/>
                <a:gd name="T6" fmla="*/ 2147483647 w 698"/>
                <a:gd name="T7" fmla="*/ 2147483647 h 196"/>
                <a:gd name="T8" fmla="*/ 0 w 698"/>
                <a:gd name="T9" fmla="*/ 2147483647 h 196"/>
                <a:gd name="T10" fmla="*/ 0 w 698"/>
                <a:gd name="T11" fmla="*/ 2147483647 h 196"/>
                <a:gd name="T12" fmla="*/ 2147483647 w 698"/>
                <a:gd name="T13" fmla="*/ 2147483647 h 196"/>
                <a:gd name="T14" fmla="*/ 2147483647 w 698"/>
                <a:gd name="T15" fmla="*/ 2147483647 h 19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98" h="196">
                  <a:moveTo>
                    <a:pt x="611" y="196"/>
                  </a:moveTo>
                  <a:lnTo>
                    <a:pt x="698" y="98"/>
                  </a:lnTo>
                  <a:lnTo>
                    <a:pt x="611" y="0"/>
                  </a:lnTo>
                  <a:lnTo>
                    <a:pt x="611" y="44"/>
                  </a:lnTo>
                  <a:lnTo>
                    <a:pt x="0" y="44"/>
                  </a:lnTo>
                  <a:lnTo>
                    <a:pt x="0" y="153"/>
                  </a:lnTo>
                  <a:lnTo>
                    <a:pt x="611" y="153"/>
                  </a:lnTo>
                  <a:lnTo>
                    <a:pt x="611" y="196"/>
                  </a:lnTo>
                  <a:close/>
                </a:path>
              </a:pathLst>
            </a:custGeom>
            <a:solidFill>
              <a:schemeClr val="accent2"/>
            </a:solidFill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359" name="Freeform 121"/>
            <p:cNvSpPr>
              <a:spLocks noChangeAspect="1"/>
            </p:cNvSpPr>
            <p:nvPr/>
          </p:nvSpPr>
          <p:spPr bwMode="auto">
            <a:xfrm>
              <a:off x="2686472" y="4178176"/>
              <a:ext cx="492125" cy="223838"/>
            </a:xfrm>
            <a:custGeom>
              <a:avLst/>
              <a:gdLst>
                <a:gd name="T0" fmla="*/ 2147483647 w 655"/>
                <a:gd name="T1" fmla="*/ 2147483647 h 196"/>
                <a:gd name="T2" fmla="*/ 2147483647 w 655"/>
                <a:gd name="T3" fmla="*/ 2147483647 h 196"/>
                <a:gd name="T4" fmla="*/ 2147483647 w 655"/>
                <a:gd name="T5" fmla="*/ 0 h 196"/>
                <a:gd name="T6" fmla="*/ 2147483647 w 655"/>
                <a:gd name="T7" fmla="*/ 2147483647 h 196"/>
                <a:gd name="T8" fmla="*/ 0 w 655"/>
                <a:gd name="T9" fmla="*/ 2147483647 h 196"/>
                <a:gd name="T10" fmla="*/ 0 w 655"/>
                <a:gd name="T11" fmla="*/ 2147483647 h 196"/>
                <a:gd name="T12" fmla="*/ 2147483647 w 655"/>
                <a:gd name="T13" fmla="*/ 2147483647 h 196"/>
                <a:gd name="T14" fmla="*/ 2147483647 w 655"/>
                <a:gd name="T15" fmla="*/ 2147483647 h 19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55" h="196">
                  <a:moveTo>
                    <a:pt x="567" y="196"/>
                  </a:moveTo>
                  <a:lnTo>
                    <a:pt x="655" y="98"/>
                  </a:lnTo>
                  <a:lnTo>
                    <a:pt x="567" y="0"/>
                  </a:lnTo>
                  <a:lnTo>
                    <a:pt x="567" y="44"/>
                  </a:lnTo>
                  <a:lnTo>
                    <a:pt x="0" y="44"/>
                  </a:lnTo>
                  <a:lnTo>
                    <a:pt x="0" y="153"/>
                  </a:lnTo>
                  <a:lnTo>
                    <a:pt x="567" y="153"/>
                  </a:lnTo>
                  <a:lnTo>
                    <a:pt x="567" y="196"/>
                  </a:lnTo>
                  <a:close/>
                </a:path>
              </a:pathLst>
            </a:custGeom>
            <a:solidFill>
              <a:srgbClr val="FF00FF"/>
            </a:solidFill>
            <a:ln w="0">
              <a:solidFill>
                <a:srgbClr val="FF00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94232063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43608" y="3140968"/>
            <a:ext cx="3744416" cy="2304256"/>
          </a:xfrm>
          <a:prstGeom prst="rect">
            <a:avLst/>
          </a:prstGeom>
          <a:solidFill>
            <a:schemeClr val="bg1"/>
          </a:solidFill>
          <a:ln w="12700" cmpd="sng">
            <a:solidFill>
              <a:srgbClr val="000000"/>
            </a:solidFill>
          </a:ln>
          <a:effectLst/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contourClr>
              <a:schemeClr val="accent1">
                <a:shade val="70000"/>
                <a:satMod val="105000"/>
              </a:schemeClr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00356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How to increase production yield ?</a:t>
            </a:r>
            <a:endParaRPr lang="en-GB" sz="2800" b="1" i="1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46" name="Rectangle 517"/>
          <p:cNvSpPr>
            <a:spLocks noChangeArrowheads="1"/>
          </p:cNvSpPr>
          <p:nvPr/>
        </p:nvSpPr>
        <p:spPr bwMode="auto">
          <a:xfrm>
            <a:off x="762000" y="2159000"/>
            <a:ext cx="83820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None/>
              <a:defRPr/>
            </a:pPr>
            <a:r>
              <a:rPr lang="fr-BE" dirty="0">
                <a:solidFill>
                  <a:srgbClr val="000000"/>
                </a:solidFill>
                <a:latin typeface="Arial"/>
                <a:cs typeface="Arial"/>
              </a:rPr>
              <a:t>WT : Landy at 37 °C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None/>
              <a:defRPr/>
            </a:pPr>
            <a:r>
              <a:rPr lang="fr-BE" dirty="0">
                <a:solidFill>
                  <a:srgbClr val="000000"/>
                </a:solidFill>
                <a:latin typeface="Arial"/>
                <a:cs typeface="Arial"/>
              </a:rPr>
              <a:t>Overproducing mutant : Landy sucrose 0,5 % + xylose 1% at 25 °C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None/>
              <a:defRPr/>
            </a:pPr>
            <a:r>
              <a:rPr lang="fr-BE" dirty="0">
                <a:solidFill>
                  <a:srgbClr val="000000"/>
                </a:solidFill>
              </a:rPr>
              <a:t>	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None/>
              <a:defRPr/>
            </a:pPr>
            <a:endParaRPr lang="fr-BE" sz="2000" dirty="0">
              <a:solidFill>
                <a:srgbClr val="000000"/>
              </a:solidFill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Char char="n"/>
              <a:defRPr/>
            </a:pPr>
            <a:endParaRPr lang="fr-BE" sz="2000" dirty="0">
              <a:solidFill>
                <a:srgbClr val="000000"/>
              </a:solidFill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Char char="n"/>
              <a:defRPr/>
            </a:pPr>
            <a:endParaRPr lang="fr-FR" sz="2000" dirty="0">
              <a:solidFill>
                <a:srgbClr val="000000"/>
              </a:solidFill>
            </a:endParaRPr>
          </a:p>
        </p:txBody>
      </p:sp>
      <p:sp>
        <p:nvSpPr>
          <p:cNvPr id="48" name="Text Box 521"/>
          <p:cNvSpPr txBox="1">
            <a:spLocks noChangeArrowheads="1"/>
          </p:cNvSpPr>
          <p:nvPr/>
        </p:nvSpPr>
        <p:spPr bwMode="auto">
          <a:xfrm>
            <a:off x="1362075" y="4344988"/>
            <a:ext cx="38417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BE" sz="1400">
                <a:solidFill>
                  <a:srgbClr val="000000"/>
                </a:solidFill>
              </a:rPr>
              <a:t>25</a:t>
            </a:r>
            <a:endParaRPr lang="fr-FR" sz="1400">
              <a:solidFill>
                <a:srgbClr val="000000"/>
              </a:solidFill>
            </a:endParaRPr>
          </a:p>
        </p:txBody>
      </p:sp>
      <p:sp>
        <p:nvSpPr>
          <p:cNvPr id="49" name="Text Box 522"/>
          <p:cNvSpPr txBox="1">
            <a:spLocks noChangeArrowheads="1"/>
          </p:cNvSpPr>
          <p:nvPr/>
        </p:nvSpPr>
        <p:spPr bwMode="auto">
          <a:xfrm>
            <a:off x="1362075" y="4876800"/>
            <a:ext cx="38417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BE" sz="1400">
                <a:solidFill>
                  <a:srgbClr val="000000"/>
                </a:solidFill>
              </a:rPr>
              <a:t>37</a:t>
            </a:r>
            <a:endParaRPr lang="fr-FR" sz="1400">
              <a:solidFill>
                <a:srgbClr val="000000"/>
              </a:solidFill>
            </a:endParaRPr>
          </a:p>
        </p:txBody>
      </p:sp>
      <p:sp>
        <p:nvSpPr>
          <p:cNvPr id="50" name="Text Box 527"/>
          <p:cNvSpPr txBox="1">
            <a:spLocks noChangeArrowheads="1"/>
          </p:cNvSpPr>
          <p:nvPr/>
        </p:nvSpPr>
        <p:spPr bwMode="auto">
          <a:xfrm>
            <a:off x="2968625" y="4897438"/>
            <a:ext cx="38417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BE" sz="1400">
                <a:solidFill>
                  <a:srgbClr val="000000"/>
                </a:solidFill>
              </a:rPr>
              <a:t>10</a:t>
            </a:r>
            <a:endParaRPr lang="fr-FR" sz="1400">
              <a:solidFill>
                <a:srgbClr val="000000"/>
              </a:solidFill>
            </a:endParaRPr>
          </a:p>
        </p:txBody>
      </p:sp>
      <p:sp>
        <p:nvSpPr>
          <p:cNvPr id="51" name="Text Box 529"/>
          <p:cNvSpPr txBox="1">
            <a:spLocks noChangeArrowheads="1"/>
          </p:cNvSpPr>
          <p:nvPr/>
        </p:nvSpPr>
        <p:spPr bwMode="auto">
          <a:xfrm>
            <a:off x="3932238" y="4360863"/>
            <a:ext cx="484187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BE" sz="1400">
                <a:solidFill>
                  <a:srgbClr val="000000"/>
                </a:solidFill>
              </a:rPr>
              <a:t>960</a:t>
            </a:r>
            <a:endParaRPr lang="fr-FR" sz="1400">
              <a:solidFill>
                <a:srgbClr val="000000"/>
              </a:solidFill>
            </a:endParaRPr>
          </a:p>
        </p:txBody>
      </p:sp>
      <p:sp>
        <p:nvSpPr>
          <p:cNvPr id="52" name="Text Box 531"/>
          <p:cNvSpPr txBox="1">
            <a:spLocks noChangeArrowheads="1"/>
          </p:cNvSpPr>
          <p:nvPr/>
        </p:nvSpPr>
        <p:spPr bwMode="auto">
          <a:xfrm>
            <a:off x="4075113" y="4935538"/>
            <a:ext cx="24447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BE" sz="1400">
                <a:solidFill>
                  <a:srgbClr val="000000"/>
                </a:solidFill>
              </a:rPr>
              <a:t>-</a:t>
            </a:r>
            <a:endParaRPr lang="fr-FR" sz="1400">
              <a:solidFill>
                <a:srgbClr val="000000"/>
              </a:solidFill>
            </a:endParaRPr>
          </a:p>
        </p:txBody>
      </p:sp>
      <p:sp>
        <p:nvSpPr>
          <p:cNvPr id="53" name="Text Box 532"/>
          <p:cNvSpPr txBox="1">
            <a:spLocks noChangeArrowheads="1"/>
          </p:cNvSpPr>
          <p:nvPr/>
        </p:nvSpPr>
        <p:spPr bwMode="auto">
          <a:xfrm>
            <a:off x="1343025" y="3819525"/>
            <a:ext cx="3857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BE" sz="1400">
                <a:solidFill>
                  <a:srgbClr val="000000"/>
                </a:solidFill>
              </a:rPr>
              <a:t>°C</a:t>
            </a:r>
            <a:endParaRPr lang="fr-FR" sz="1400">
              <a:solidFill>
                <a:srgbClr val="000000"/>
              </a:solidFill>
            </a:endParaRPr>
          </a:p>
        </p:txBody>
      </p:sp>
      <p:sp>
        <p:nvSpPr>
          <p:cNvPr id="54" name="Text Box 533"/>
          <p:cNvSpPr txBox="1">
            <a:spLocks noChangeArrowheads="1"/>
          </p:cNvSpPr>
          <p:nvPr/>
        </p:nvSpPr>
        <p:spPr bwMode="auto">
          <a:xfrm>
            <a:off x="3663950" y="3778250"/>
            <a:ext cx="7366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BE" sz="1400">
                <a:solidFill>
                  <a:srgbClr val="000000"/>
                </a:solidFill>
              </a:rPr>
              <a:t>Mutant</a:t>
            </a:r>
            <a:endParaRPr lang="fr-FR" sz="1400">
              <a:solidFill>
                <a:srgbClr val="000000"/>
              </a:solidFill>
            </a:endParaRPr>
          </a:p>
        </p:txBody>
      </p:sp>
      <p:sp>
        <p:nvSpPr>
          <p:cNvPr id="55" name="Text Box 534"/>
          <p:cNvSpPr txBox="1">
            <a:spLocks noChangeArrowheads="1"/>
          </p:cNvSpPr>
          <p:nvPr/>
        </p:nvSpPr>
        <p:spPr bwMode="auto">
          <a:xfrm>
            <a:off x="2819400" y="3789363"/>
            <a:ext cx="46037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BE" sz="1400">
                <a:solidFill>
                  <a:srgbClr val="000000"/>
                </a:solidFill>
              </a:rPr>
              <a:t>WT</a:t>
            </a:r>
            <a:endParaRPr lang="fr-FR" sz="1400">
              <a:solidFill>
                <a:srgbClr val="000000"/>
              </a:solidFill>
            </a:endParaRPr>
          </a:p>
        </p:txBody>
      </p:sp>
      <p:sp>
        <p:nvSpPr>
          <p:cNvPr id="56" name="Text Box 535"/>
          <p:cNvSpPr txBox="1">
            <a:spLocks noChangeArrowheads="1"/>
          </p:cNvSpPr>
          <p:nvPr/>
        </p:nvSpPr>
        <p:spPr bwMode="auto">
          <a:xfrm>
            <a:off x="1970088" y="3378200"/>
            <a:ext cx="1741487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BE" sz="1400" dirty="0">
                <a:solidFill>
                  <a:srgbClr val="000000"/>
                </a:solidFill>
              </a:rPr>
              <a:t>Mycosubtilin (mg/L)</a:t>
            </a:r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57" name="Line 536"/>
          <p:cNvSpPr>
            <a:spLocks noChangeShapeType="1"/>
          </p:cNvSpPr>
          <p:nvPr/>
        </p:nvSpPr>
        <p:spPr bwMode="auto">
          <a:xfrm>
            <a:off x="1176338" y="3724275"/>
            <a:ext cx="3495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8" name="Line 537"/>
          <p:cNvSpPr>
            <a:spLocks noChangeShapeType="1"/>
          </p:cNvSpPr>
          <p:nvPr/>
        </p:nvSpPr>
        <p:spPr bwMode="auto">
          <a:xfrm>
            <a:off x="1176338" y="4203700"/>
            <a:ext cx="3495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9" name="Line 538"/>
          <p:cNvSpPr>
            <a:spLocks noChangeShapeType="1"/>
          </p:cNvSpPr>
          <p:nvPr/>
        </p:nvSpPr>
        <p:spPr bwMode="auto">
          <a:xfrm>
            <a:off x="1189038" y="5264150"/>
            <a:ext cx="349408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0" name="Line 539"/>
          <p:cNvSpPr>
            <a:spLocks noChangeShapeType="1"/>
          </p:cNvSpPr>
          <p:nvPr/>
        </p:nvSpPr>
        <p:spPr bwMode="auto">
          <a:xfrm>
            <a:off x="1176338" y="3359150"/>
            <a:ext cx="34956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1" name="Text Box 540"/>
          <p:cNvSpPr txBox="1">
            <a:spLocks noChangeArrowheads="1"/>
          </p:cNvSpPr>
          <p:nvPr/>
        </p:nvSpPr>
        <p:spPr bwMode="auto">
          <a:xfrm>
            <a:off x="2025650" y="4344988"/>
            <a:ext cx="5032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BE" sz="1400">
                <a:solidFill>
                  <a:srgbClr val="000000"/>
                </a:solidFill>
              </a:rPr>
              <a:t>48h</a:t>
            </a:r>
            <a:endParaRPr lang="fr-FR" sz="1400">
              <a:solidFill>
                <a:srgbClr val="000000"/>
              </a:solidFill>
            </a:endParaRPr>
          </a:p>
        </p:txBody>
      </p:sp>
      <p:sp>
        <p:nvSpPr>
          <p:cNvPr id="62" name="Text Box 542"/>
          <p:cNvSpPr txBox="1">
            <a:spLocks noChangeArrowheads="1"/>
          </p:cNvSpPr>
          <p:nvPr/>
        </p:nvSpPr>
        <p:spPr bwMode="auto">
          <a:xfrm>
            <a:off x="1863725" y="3819525"/>
            <a:ext cx="5762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BE" sz="1400" dirty="0">
                <a:solidFill>
                  <a:srgbClr val="000000"/>
                </a:solidFill>
              </a:rPr>
              <a:t>Time</a:t>
            </a:r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63" name="Text Box 543"/>
          <p:cNvSpPr txBox="1">
            <a:spLocks noChangeArrowheads="1"/>
          </p:cNvSpPr>
          <p:nvPr/>
        </p:nvSpPr>
        <p:spPr bwMode="auto">
          <a:xfrm>
            <a:off x="2041525" y="4897438"/>
            <a:ext cx="484188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BE" sz="1400">
                <a:solidFill>
                  <a:srgbClr val="000000"/>
                </a:solidFill>
              </a:rPr>
              <a:t>72h </a:t>
            </a:r>
            <a:endParaRPr lang="fr-FR" sz="1400">
              <a:solidFill>
                <a:srgbClr val="000000"/>
              </a:solidFill>
            </a:endParaRPr>
          </a:p>
        </p:txBody>
      </p:sp>
      <p:sp>
        <p:nvSpPr>
          <p:cNvPr id="64" name="Text Box 544"/>
          <p:cNvSpPr txBox="1">
            <a:spLocks noChangeArrowheads="1"/>
          </p:cNvSpPr>
          <p:nvPr/>
        </p:nvSpPr>
        <p:spPr bwMode="auto">
          <a:xfrm>
            <a:off x="3016250" y="4305300"/>
            <a:ext cx="24447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fr-BE" sz="1400">
                <a:solidFill>
                  <a:srgbClr val="000000"/>
                </a:solidFill>
              </a:rPr>
              <a:t>-</a:t>
            </a:r>
            <a:endParaRPr lang="fr-FR" sz="1400">
              <a:solidFill>
                <a:srgbClr val="000000"/>
              </a:solidFill>
            </a:endParaRPr>
          </a:p>
        </p:txBody>
      </p:sp>
      <p:sp>
        <p:nvSpPr>
          <p:cNvPr id="65" name="Rectangle 546"/>
          <p:cNvSpPr>
            <a:spLocks noChangeArrowheads="1"/>
          </p:cNvSpPr>
          <p:nvPr/>
        </p:nvSpPr>
        <p:spPr bwMode="auto">
          <a:xfrm>
            <a:off x="5130800" y="3517900"/>
            <a:ext cx="3762375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None/>
              <a:defRPr/>
            </a:pPr>
            <a:r>
              <a:rPr lang="fr-BE" dirty="0">
                <a:solidFill>
                  <a:srgbClr val="000000"/>
                </a:solidFill>
                <a:latin typeface="Arial"/>
                <a:cs typeface="Arial"/>
              </a:rPr>
              <a:t>- </a:t>
            </a: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Y</a:t>
            </a:r>
            <a:r>
              <a:rPr lang="fr-BE" dirty="0">
                <a:solidFill>
                  <a:srgbClr val="000000"/>
                </a:solidFill>
                <a:latin typeface="Arial"/>
                <a:cs typeface="Arial"/>
              </a:rPr>
              <a:t>ield : 100-fold increase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None/>
              <a:defRPr/>
            </a:pPr>
            <a:r>
              <a:rPr lang="fr-BE" dirty="0">
                <a:solidFill>
                  <a:srgbClr val="000000"/>
                </a:solidFill>
                <a:latin typeface="Arial"/>
                <a:cs typeface="Arial"/>
              </a:rPr>
              <a:t>- </a:t>
            </a: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D</a:t>
            </a:r>
            <a:r>
              <a:rPr lang="fr-BE" dirty="0">
                <a:solidFill>
                  <a:srgbClr val="000000"/>
                </a:solidFill>
                <a:latin typeface="Arial"/>
                <a:cs typeface="Arial"/>
              </a:rPr>
              <a:t>uration : reduced by 1.5</a:t>
            </a:r>
            <a:r>
              <a:rPr lang="fr-BE" dirty="0">
                <a:solidFill>
                  <a:srgbClr val="000000"/>
                </a:solidFill>
              </a:rPr>
              <a:t>	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None/>
              <a:defRPr/>
            </a:pPr>
            <a:endParaRPr lang="fr-BE" sz="2000" dirty="0">
              <a:solidFill>
                <a:srgbClr val="000000"/>
              </a:solidFill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Char char="n"/>
              <a:defRPr/>
            </a:pPr>
            <a:endParaRPr lang="fr-BE" sz="2000" dirty="0">
              <a:solidFill>
                <a:srgbClr val="000000"/>
              </a:solidFill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Char char="n"/>
              <a:defRPr/>
            </a:pPr>
            <a:endParaRPr lang="fr-FR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236782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Mycosubtilin purification</a:t>
            </a:r>
            <a:endParaRPr lang="en-GB" sz="2800" b="1" i="1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46" name="Rectangle 517"/>
          <p:cNvSpPr>
            <a:spLocks noChangeArrowheads="1"/>
          </p:cNvSpPr>
          <p:nvPr/>
        </p:nvSpPr>
        <p:spPr bwMode="auto">
          <a:xfrm>
            <a:off x="179388" y="1916113"/>
            <a:ext cx="4321175" cy="2376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r>
              <a:rPr lang="fr-BE" dirty="0">
                <a:solidFill>
                  <a:srgbClr val="000000"/>
                </a:solidFill>
                <a:latin typeface="Arial"/>
                <a:cs typeface="Arial"/>
              </a:rPr>
              <a:t>- Concentration by SPE using ODS18 matrix</a:t>
            </a:r>
          </a:p>
          <a:p>
            <a:pPr marL="285750" indent="-285750">
              <a:spcBef>
                <a:spcPct val="20000"/>
              </a:spcBef>
              <a:buClr>
                <a:schemeClr val="hlink"/>
              </a:buClr>
              <a:buSzPct val="60000"/>
              <a:buFontTx/>
              <a:buChar char="-"/>
              <a:defRPr/>
            </a:pPr>
            <a:endParaRPr lang="fr-BE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r>
              <a:rPr lang="fr-BE" dirty="0">
                <a:solidFill>
                  <a:srgbClr val="000000"/>
                </a:solidFill>
                <a:latin typeface="Arial"/>
                <a:cs typeface="Arial"/>
              </a:rPr>
              <a:t>- Semi-preparative HPLC on C18-Nucleosile matrix</a:t>
            </a:r>
          </a:p>
          <a:p>
            <a:pPr marL="285750" indent="-285750">
              <a:spcBef>
                <a:spcPct val="20000"/>
              </a:spcBef>
              <a:buClr>
                <a:schemeClr val="hlink"/>
              </a:buClr>
              <a:buSzPct val="60000"/>
              <a:buFontTx/>
              <a:buChar char="-"/>
              <a:defRPr/>
            </a:pPr>
            <a:endParaRPr lang="fr-BE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r>
              <a:rPr lang="fr-BE" dirty="0">
                <a:solidFill>
                  <a:srgbClr val="000000"/>
                </a:solidFill>
                <a:latin typeface="Arial"/>
                <a:cs typeface="Arial"/>
              </a:rPr>
              <a:t>- Final step on chromafix C18ec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endParaRPr lang="fr-BE" sz="1600" dirty="0">
              <a:solidFill>
                <a:srgbClr val="000000"/>
              </a:solidFill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endParaRPr lang="fr-BE" sz="1600" dirty="0">
              <a:solidFill>
                <a:srgbClr val="000000"/>
              </a:solidFill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endParaRPr lang="fr-BE" sz="1600" dirty="0">
              <a:solidFill>
                <a:srgbClr val="000000"/>
              </a:solidFill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None/>
              <a:defRPr/>
            </a:pPr>
            <a:r>
              <a:rPr lang="fr-BE" dirty="0">
                <a:solidFill>
                  <a:srgbClr val="000000"/>
                </a:solidFill>
              </a:rPr>
              <a:t>	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None/>
              <a:defRPr/>
            </a:pPr>
            <a:endParaRPr lang="fr-BE" sz="2000" dirty="0">
              <a:solidFill>
                <a:srgbClr val="000000"/>
              </a:solidFill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Char char="n"/>
              <a:defRPr/>
            </a:pPr>
            <a:endParaRPr lang="fr-BE" sz="2000" dirty="0">
              <a:solidFill>
                <a:srgbClr val="000000"/>
              </a:solidFill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Char char="n"/>
              <a:defRPr/>
            </a:pPr>
            <a:endParaRPr lang="fr-FR" sz="2000" dirty="0">
              <a:solidFill>
                <a:srgbClr val="000000"/>
              </a:solidFill>
            </a:endParaRPr>
          </a:p>
        </p:txBody>
      </p:sp>
      <p:graphicFrame>
        <p:nvGraphicFramePr>
          <p:cNvPr id="101379" name="Object 289"/>
          <p:cNvGraphicFramePr>
            <a:graphicFrameLocks noChangeAspect="1"/>
          </p:cNvGraphicFramePr>
          <p:nvPr/>
        </p:nvGraphicFramePr>
        <p:xfrm>
          <a:off x="4643438" y="1989138"/>
          <a:ext cx="4395787" cy="225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22" r:id="rId3" imgW="10314286" imgH="9647619" progId="Paint.Picture">
                  <p:embed/>
                </p:oleObj>
              </mc:Choice>
              <mc:Fallback>
                <p:oleObj r:id="rId3" imgW="10314286" imgH="9647619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1989138"/>
                        <a:ext cx="4395787" cy="2251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1380" name="Grouper 299"/>
          <p:cNvGrpSpPr>
            <a:grpSpLocks/>
          </p:cNvGrpSpPr>
          <p:nvPr/>
        </p:nvGrpSpPr>
        <p:grpSpPr bwMode="auto">
          <a:xfrm>
            <a:off x="1042988" y="4365625"/>
            <a:ext cx="3797300" cy="2306638"/>
            <a:chOff x="4645025" y="4408488"/>
            <a:chExt cx="3797300" cy="2306638"/>
          </a:xfrm>
        </p:grpSpPr>
        <p:sp>
          <p:nvSpPr>
            <p:cNvPr id="301" name="Text Box 282"/>
            <p:cNvSpPr txBox="1">
              <a:spLocks noChangeArrowheads="1"/>
            </p:cNvSpPr>
            <p:nvPr/>
          </p:nvSpPr>
          <p:spPr bwMode="auto">
            <a:xfrm>
              <a:off x="5443537" y="5507038"/>
              <a:ext cx="18415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101382" name="Rectangle 571"/>
            <p:cNvSpPr>
              <a:spLocks noChangeArrowheads="1"/>
            </p:cNvSpPr>
            <p:nvPr/>
          </p:nvSpPr>
          <p:spPr bwMode="auto">
            <a:xfrm>
              <a:off x="4645025" y="4408488"/>
              <a:ext cx="3797300" cy="23066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383" name="Rectangle 572"/>
            <p:cNvSpPr>
              <a:spLocks noChangeArrowheads="1"/>
            </p:cNvSpPr>
            <p:nvPr/>
          </p:nvSpPr>
          <p:spPr bwMode="auto">
            <a:xfrm rot="-5400000">
              <a:off x="4700588" y="5438775"/>
              <a:ext cx="88900" cy="7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500">
                  <a:solidFill>
                    <a:srgbClr val="000000"/>
                  </a:solidFill>
                </a:rPr>
                <a:t>AU</a:t>
              </a:r>
              <a:endParaRPr lang="fr-FR"/>
            </a:p>
          </p:txBody>
        </p:sp>
        <p:sp>
          <p:nvSpPr>
            <p:cNvPr id="101384" name="Line 573"/>
            <p:cNvSpPr>
              <a:spLocks noChangeShapeType="1"/>
            </p:cNvSpPr>
            <p:nvPr/>
          </p:nvSpPr>
          <p:spPr bwMode="auto">
            <a:xfrm flipH="1">
              <a:off x="4908550" y="6437313"/>
              <a:ext cx="142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385" name="Line 574"/>
            <p:cNvSpPr>
              <a:spLocks noChangeShapeType="1"/>
            </p:cNvSpPr>
            <p:nvPr/>
          </p:nvSpPr>
          <p:spPr bwMode="auto">
            <a:xfrm flipH="1">
              <a:off x="4908550" y="6383338"/>
              <a:ext cx="142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386" name="Line 575"/>
            <p:cNvSpPr>
              <a:spLocks noChangeShapeType="1"/>
            </p:cNvSpPr>
            <p:nvPr/>
          </p:nvSpPr>
          <p:spPr bwMode="auto">
            <a:xfrm flipH="1">
              <a:off x="4894263" y="6332538"/>
              <a:ext cx="28575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387" name="Rectangle 576"/>
            <p:cNvSpPr>
              <a:spLocks noChangeArrowheads="1"/>
            </p:cNvSpPr>
            <p:nvPr/>
          </p:nvSpPr>
          <p:spPr bwMode="auto">
            <a:xfrm>
              <a:off x="4789488" y="6308725"/>
              <a:ext cx="142875" cy="7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500">
                  <a:solidFill>
                    <a:srgbClr val="000000"/>
                  </a:solidFill>
                </a:rPr>
                <a:t>-0,30</a:t>
              </a:r>
              <a:endParaRPr lang="fr-FR"/>
            </a:p>
          </p:txBody>
        </p:sp>
        <p:sp>
          <p:nvSpPr>
            <p:cNvPr id="101388" name="Line 577"/>
            <p:cNvSpPr>
              <a:spLocks noChangeShapeType="1"/>
            </p:cNvSpPr>
            <p:nvPr/>
          </p:nvSpPr>
          <p:spPr bwMode="auto">
            <a:xfrm flipH="1">
              <a:off x="4908550" y="6284913"/>
              <a:ext cx="142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389" name="Line 578"/>
            <p:cNvSpPr>
              <a:spLocks noChangeShapeType="1"/>
            </p:cNvSpPr>
            <p:nvPr/>
          </p:nvSpPr>
          <p:spPr bwMode="auto">
            <a:xfrm flipH="1">
              <a:off x="4908550" y="6235700"/>
              <a:ext cx="14287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390" name="Line 579"/>
            <p:cNvSpPr>
              <a:spLocks noChangeShapeType="1"/>
            </p:cNvSpPr>
            <p:nvPr/>
          </p:nvSpPr>
          <p:spPr bwMode="auto">
            <a:xfrm flipH="1">
              <a:off x="4908550" y="6186488"/>
              <a:ext cx="142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391" name="Line 580"/>
            <p:cNvSpPr>
              <a:spLocks noChangeShapeType="1"/>
            </p:cNvSpPr>
            <p:nvPr/>
          </p:nvSpPr>
          <p:spPr bwMode="auto">
            <a:xfrm flipH="1">
              <a:off x="4908550" y="6138863"/>
              <a:ext cx="142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392" name="Line 581"/>
            <p:cNvSpPr>
              <a:spLocks noChangeShapeType="1"/>
            </p:cNvSpPr>
            <p:nvPr/>
          </p:nvSpPr>
          <p:spPr bwMode="auto">
            <a:xfrm flipH="1">
              <a:off x="4894263" y="6089650"/>
              <a:ext cx="28575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393" name="Rectangle 582"/>
            <p:cNvSpPr>
              <a:spLocks noChangeArrowheads="1"/>
            </p:cNvSpPr>
            <p:nvPr/>
          </p:nvSpPr>
          <p:spPr bwMode="auto">
            <a:xfrm>
              <a:off x="4789488" y="6064250"/>
              <a:ext cx="142875" cy="7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500">
                  <a:solidFill>
                    <a:srgbClr val="000000"/>
                  </a:solidFill>
                </a:rPr>
                <a:t>-0,20</a:t>
              </a:r>
              <a:endParaRPr lang="fr-FR"/>
            </a:p>
          </p:txBody>
        </p:sp>
        <p:sp>
          <p:nvSpPr>
            <p:cNvPr id="101394" name="Line 583"/>
            <p:cNvSpPr>
              <a:spLocks noChangeShapeType="1"/>
            </p:cNvSpPr>
            <p:nvPr/>
          </p:nvSpPr>
          <p:spPr bwMode="auto">
            <a:xfrm flipH="1">
              <a:off x="4908550" y="6040438"/>
              <a:ext cx="142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395" name="Line 584"/>
            <p:cNvSpPr>
              <a:spLocks noChangeShapeType="1"/>
            </p:cNvSpPr>
            <p:nvPr/>
          </p:nvSpPr>
          <p:spPr bwMode="auto">
            <a:xfrm flipH="1">
              <a:off x="4908550" y="5992813"/>
              <a:ext cx="14287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396" name="Line 585"/>
            <p:cNvSpPr>
              <a:spLocks noChangeShapeType="1"/>
            </p:cNvSpPr>
            <p:nvPr/>
          </p:nvSpPr>
          <p:spPr bwMode="auto">
            <a:xfrm flipH="1">
              <a:off x="4908550" y="5943600"/>
              <a:ext cx="142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397" name="Line 586"/>
            <p:cNvSpPr>
              <a:spLocks noChangeShapeType="1"/>
            </p:cNvSpPr>
            <p:nvPr/>
          </p:nvSpPr>
          <p:spPr bwMode="auto">
            <a:xfrm flipH="1">
              <a:off x="4908550" y="5894388"/>
              <a:ext cx="142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398" name="Line 587"/>
            <p:cNvSpPr>
              <a:spLocks noChangeShapeType="1"/>
            </p:cNvSpPr>
            <p:nvPr/>
          </p:nvSpPr>
          <p:spPr bwMode="auto">
            <a:xfrm flipH="1">
              <a:off x="4894263" y="5845175"/>
              <a:ext cx="2857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399" name="Rectangle 588"/>
            <p:cNvSpPr>
              <a:spLocks noChangeArrowheads="1"/>
            </p:cNvSpPr>
            <p:nvPr/>
          </p:nvSpPr>
          <p:spPr bwMode="auto">
            <a:xfrm>
              <a:off x="4789488" y="5819775"/>
              <a:ext cx="142875" cy="7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500">
                  <a:solidFill>
                    <a:srgbClr val="000000"/>
                  </a:solidFill>
                </a:rPr>
                <a:t>-0,10</a:t>
              </a:r>
              <a:endParaRPr lang="fr-FR"/>
            </a:p>
          </p:txBody>
        </p:sp>
        <p:sp>
          <p:nvSpPr>
            <p:cNvPr id="101400" name="Line 589"/>
            <p:cNvSpPr>
              <a:spLocks noChangeShapeType="1"/>
            </p:cNvSpPr>
            <p:nvPr/>
          </p:nvSpPr>
          <p:spPr bwMode="auto">
            <a:xfrm flipH="1">
              <a:off x="4908550" y="5795963"/>
              <a:ext cx="142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01" name="Line 590"/>
            <p:cNvSpPr>
              <a:spLocks noChangeShapeType="1"/>
            </p:cNvSpPr>
            <p:nvPr/>
          </p:nvSpPr>
          <p:spPr bwMode="auto">
            <a:xfrm flipH="1">
              <a:off x="4908550" y="5748338"/>
              <a:ext cx="142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02" name="Line 591"/>
            <p:cNvSpPr>
              <a:spLocks noChangeShapeType="1"/>
            </p:cNvSpPr>
            <p:nvPr/>
          </p:nvSpPr>
          <p:spPr bwMode="auto">
            <a:xfrm flipH="1">
              <a:off x="4908550" y="5699125"/>
              <a:ext cx="142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03" name="Line 592"/>
            <p:cNvSpPr>
              <a:spLocks noChangeShapeType="1"/>
            </p:cNvSpPr>
            <p:nvPr/>
          </p:nvSpPr>
          <p:spPr bwMode="auto">
            <a:xfrm flipH="1">
              <a:off x="4908550" y="5649913"/>
              <a:ext cx="142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04" name="Line 593"/>
            <p:cNvSpPr>
              <a:spLocks noChangeShapeType="1"/>
            </p:cNvSpPr>
            <p:nvPr/>
          </p:nvSpPr>
          <p:spPr bwMode="auto">
            <a:xfrm flipH="1">
              <a:off x="4894263" y="5600700"/>
              <a:ext cx="28575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05" name="Rectangle 594"/>
            <p:cNvSpPr>
              <a:spLocks noChangeArrowheads="1"/>
            </p:cNvSpPr>
            <p:nvPr/>
          </p:nvSpPr>
          <p:spPr bwMode="auto">
            <a:xfrm>
              <a:off x="4808538" y="5576888"/>
              <a:ext cx="122237" cy="7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500">
                  <a:solidFill>
                    <a:srgbClr val="000000"/>
                  </a:solidFill>
                </a:rPr>
                <a:t>0,00</a:t>
              </a:r>
              <a:endParaRPr lang="fr-FR"/>
            </a:p>
          </p:txBody>
        </p:sp>
        <p:sp>
          <p:nvSpPr>
            <p:cNvPr id="101406" name="Line 595"/>
            <p:cNvSpPr>
              <a:spLocks noChangeShapeType="1"/>
            </p:cNvSpPr>
            <p:nvPr/>
          </p:nvSpPr>
          <p:spPr bwMode="auto">
            <a:xfrm flipH="1">
              <a:off x="4908550" y="5546725"/>
              <a:ext cx="142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07" name="Line 596"/>
            <p:cNvSpPr>
              <a:spLocks noChangeShapeType="1"/>
            </p:cNvSpPr>
            <p:nvPr/>
          </p:nvSpPr>
          <p:spPr bwMode="auto">
            <a:xfrm flipH="1">
              <a:off x="4908550" y="5497513"/>
              <a:ext cx="142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08" name="Line 597"/>
            <p:cNvSpPr>
              <a:spLocks noChangeShapeType="1"/>
            </p:cNvSpPr>
            <p:nvPr/>
          </p:nvSpPr>
          <p:spPr bwMode="auto">
            <a:xfrm flipH="1">
              <a:off x="4908550" y="5449888"/>
              <a:ext cx="14287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09" name="Line 598"/>
            <p:cNvSpPr>
              <a:spLocks noChangeShapeType="1"/>
            </p:cNvSpPr>
            <p:nvPr/>
          </p:nvSpPr>
          <p:spPr bwMode="auto">
            <a:xfrm flipH="1">
              <a:off x="4908550" y="5400675"/>
              <a:ext cx="142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10" name="Line 599"/>
            <p:cNvSpPr>
              <a:spLocks noChangeShapeType="1"/>
            </p:cNvSpPr>
            <p:nvPr/>
          </p:nvSpPr>
          <p:spPr bwMode="auto">
            <a:xfrm flipH="1">
              <a:off x="4894263" y="5351463"/>
              <a:ext cx="28575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11" name="Rectangle 600"/>
            <p:cNvSpPr>
              <a:spLocks noChangeArrowheads="1"/>
            </p:cNvSpPr>
            <p:nvPr/>
          </p:nvSpPr>
          <p:spPr bwMode="auto">
            <a:xfrm>
              <a:off x="4808538" y="5327650"/>
              <a:ext cx="122237" cy="7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500">
                  <a:solidFill>
                    <a:srgbClr val="000000"/>
                  </a:solidFill>
                </a:rPr>
                <a:t>0,10</a:t>
              </a:r>
              <a:endParaRPr lang="fr-FR"/>
            </a:p>
          </p:txBody>
        </p:sp>
        <p:sp>
          <p:nvSpPr>
            <p:cNvPr id="101412" name="Line 601"/>
            <p:cNvSpPr>
              <a:spLocks noChangeShapeType="1"/>
            </p:cNvSpPr>
            <p:nvPr/>
          </p:nvSpPr>
          <p:spPr bwMode="auto">
            <a:xfrm flipH="1">
              <a:off x="4908550" y="5302250"/>
              <a:ext cx="14287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13" name="Line 602"/>
            <p:cNvSpPr>
              <a:spLocks noChangeShapeType="1"/>
            </p:cNvSpPr>
            <p:nvPr/>
          </p:nvSpPr>
          <p:spPr bwMode="auto">
            <a:xfrm flipH="1">
              <a:off x="4908550" y="5253038"/>
              <a:ext cx="142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14" name="Line 603"/>
            <p:cNvSpPr>
              <a:spLocks noChangeShapeType="1"/>
            </p:cNvSpPr>
            <p:nvPr/>
          </p:nvSpPr>
          <p:spPr bwMode="auto">
            <a:xfrm flipH="1">
              <a:off x="4908550" y="5205413"/>
              <a:ext cx="142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15" name="Line 604"/>
            <p:cNvSpPr>
              <a:spLocks noChangeShapeType="1"/>
            </p:cNvSpPr>
            <p:nvPr/>
          </p:nvSpPr>
          <p:spPr bwMode="auto">
            <a:xfrm flipH="1">
              <a:off x="4908550" y="5156200"/>
              <a:ext cx="142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16" name="Line 605"/>
            <p:cNvSpPr>
              <a:spLocks noChangeShapeType="1"/>
            </p:cNvSpPr>
            <p:nvPr/>
          </p:nvSpPr>
          <p:spPr bwMode="auto">
            <a:xfrm flipH="1">
              <a:off x="4894263" y="5106988"/>
              <a:ext cx="28575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17" name="Rectangle 606"/>
            <p:cNvSpPr>
              <a:spLocks noChangeArrowheads="1"/>
            </p:cNvSpPr>
            <p:nvPr/>
          </p:nvSpPr>
          <p:spPr bwMode="auto">
            <a:xfrm>
              <a:off x="4808538" y="5083175"/>
              <a:ext cx="122237" cy="7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500">
                  <a:solidFill>
                    <a:srgbClr val="000000"/>
                  </a:solidFill>
                </a:rPr>
                <a:t>0,20</a:t>
              </a:r>
              <a:endParaRPr lang="fr-FR"/>
            </a:p>
          </p:txBody>
        </p:sp>
        <p:sp>
          <p:nvSpPr>
            <p:cNvPr id="101418" name="Line 607"/>
            <p:cNvSpPr>
              <a:spLocks noChangeShapeType="1"/>
            </p:cNvSpPr>
            <p:nvPr/>
          </p:nvSpPr>
          <p:spPr bwMode="auto">
            <a:xfrm flipH="1">
              <a:off x="4908550" y="5057775"/>
              <a:ext cx="142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19" name="Line 608"/>
            <p:cNvSpPr>
              <a:spLocks noChangeShapeType="1"/>
            </p:cNvSpPr>
            <p:nvPr/>
          </p:nvSpPr>
          <p:spPr bwMode="auto">
            <a:xfrm flipH="1">
              <a:off x="4908550" y="5010150"/>
              <a:ext cx="142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20" name="Line 609"/>
            <p:cNvSpPr>
              <a:spLocks noChangeShapeType="1"/>
            </p:cNvSpPr>
            <p:nvPr/>
          </p:nvSpPr>
          <p:spPr bwMode="auto">
            <a:xfrm flipH="1">
              <a:off x="4908550" y="4962525"/>
              <a:ext cx="142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21" name="Line 610"/>
            <p:cNvSpPr>
              <a:spLocks noChangeShapeType="1"/>
            </p:cNvSpPr>
            <p:nvPr/>
          </p:nvSpPr>
          <p:spPr bwMode="auto">
            <a:xfrm flipH="1">
              <a:off x="4908550" y="4911725"/>
              <a:ext cx="142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22" name="Line 611"/>
            <p:cNvSpPr>
              <a:spLocks noChangeShapeType="1"/>
            </p:cNvSpPr>
            <p:nvPr/>
          </p:nvSpPr>
          <p:spPr bwMode="auto">
            <a:xfrm flipH="1">
              <a:off x="4894263" y="4862513"/>
              <a:ext cx="28575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23" name="Rectangle 612"/>
            <p:cNvSpPr>
              <a:spLocks noChangeArrowheads="1"/>
            </p:cNvSpPr>
            <p:nvPr/>
          </p:nvSpPr>
          <p:spPr bwMode="auto">
            <a:xfrm>
              <a:off x="4808538" y="4838700"/>
              <a:ext cx="122237" cy="7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500">
                  <a:solidFill>
                    <a:schemeClr val="bg1"/>
                  </a:solidFill>
                </a:rPr>
                <a:t>0,30</a:t>
              </a:r>
              <a:endParaRPr lang="fr-FR">
                <a:solidFill>
                  <a:schemeClr val="bg1"/>
                </a:solidFill>
              </a:endParaRPr>
            </a:p>
          </p:txBody>
        </p:sp>
        <p:sp>
          <p:nvSpPr>
            <p:cNvPr id="101424" name="Line 613"/>
            <p:cNvSpPr>
              <a:spLocks noChangeShapeType="1"/>
            </p:cNvSpPr>
            <p:nvPr/>
          </p:nvSpPr>
          <p:spPr bwMode="auto">
            <a:xfrm flipH="1">
              <a:off x="4908550" y="4808538"/>
              <a:ext cx="142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25" name="Line 614"/>
            <p:cNvSpPr>
              <a:spLocks noChangeShapeType="1"/>
            </p:cNvSpPr>
            <p:nvPr/>
          </p:nvSpPr>
          <p:spPr bwMode="auto">
            <a:xfrm flipH="1">
              <a:off x="4908550" y="4759325"/>
              <a:ext cx="14287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26" name="Line 615"/>
            <p:cNvSpPr>
              <a:spLocks noChangeShapeType="1"/>
            </p:cNvSpPr>
            <p:nvPr/>
          </p:nvSpPr>
          <p:spPr bwMode="auto">
            <a:xfrm flipH="1">
              <a:off x="4908550" y="4710113"/>
              <a:ext cx="142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27" name="Line 616"/>
            <p:cNvSpPr>
              <a:spLocks noChangeShapeType="1"/>
            </p:cNvSpPr>
            <p:nvPr/>
          </p:nvSpPr>
          <p:spPr bwMode="auto">
            <a:xfrm flipH="1">
              <a:off x="4908550" y="4662488"/>
              <a:ext cx="142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28" name="Line 617"/>
            <p:cNvSpPr>
              <a:spLocks noChangeShapeType="1"/>
            </p:cNvSpPr>
            <p:nvPr/>
          </p:nvSpPr>
          <p:spPr bwMode="auto">
            <a:xfrm flipH="1">
              <a:off x="4894263" y="4613275"/>
              <a:ext cx="28575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29" name="Rectangle 618"/>
            <p:cNvSpPr>
              <a:spLocks noChangeArrowheads="1"/>
            </p:cNvSpPr>
            <p:nvPr/>
          </p:nvSpPr>
          <p:spPr bwMode="auto">
            <a:xfrm>
              <a:off x="4808538" y="4589463"/>
              <a:ext cx="122237" cy="7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500">
                  <a:solidFill>
                    <a:schemeClr val="bg1"/>
                  </a:solidFill>
                </a:rPr>
                <a:t>0,40</a:t>
              </a:r>
              <a:endParaRPr lang="fr-FR">
                <a:solidFill>
                  <a:schemeClr val="bg1"/>
                </a:solidFill>
              </a:endParaRPr>
            </a:p>
          </p:txBody>
        </p:sp>
        <p:sp>
          <p:nvSpPr>
            <p:cNvPr id="101430" name="Line 619"/>
            <p:cNvSpPr>
              <a:spLocks noChangeShapeType="1"/>
            </p:cNvSpPr>
            <p:nvPr/>
          </p:nvSpPr>
          <p:spPr bwMode="auto">
            <a:xfrm flipH="1">
              <a:off x="4908550" y="4564063"/>
              <a:ext cx="14287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31" name="Rectangle 620"/>
            <p:cNvSpPr>
              <a:spLocks noChangeArrowheads="1"/>
            </p:cNvSpPr>
            <p:nvPr/>
          </p:nvSpPr>
          <p:spPr bwMode="auto">
            <a:xfrm>
              <a:off x="6554788" y="6575425"/>
              <a:ext cx="220662" cy="7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500">
                  <a:solidFill>
                    <a:srgbClr val="000000"/>
                  </a:solidFill>
                </a:rPr>
                <a:t>Minutes</a:t>
              </a:r>
              <a:endParaRPr lang="fr-FR"/>
            </a:p>
          </p:txBody>
        </p:sp>
        <p:sp>
          <p:nvSpPr>
            <p:cNvPr id="101432" name="Line 621"/>
            <p:cNvSpPr>
              <a:spLocks noChangeShapeType="1"/>
            </p:cNvSpPr>
            <p:nvPr/>
          </p:nvSpPr>
          <p:spPr bwMode="auto">
            <a:xfrm>
              <a:off x="4970463" y="6456363"/>
              <a:ext cx="1587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33" name="Line 622"/>
            <p:cNvSpPr>
              <a:spLocks noChangeShapeType="1"/>
            </p:cNvSpPr>
            <p:nvPr/>
          </p:nvSpPr>
          <p:spPr bwMode="auto">
            <a:xfrm>
              <a:off x="5029200" y="6456363"/>
              <a:ext cx="0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34" name="Line 623"/>
            <p:cNvSpPr>
              <a:spLocks noChangeShapeType="1"/>
            </p:cNvSpPr>
            <p:nvPr/>
          </p:nvSpPr>
          <p:spPr bwMode="auto">
            <a:xfrm>
              <a:off x="5086350" y="6456363"/>
              <a:ext cx="1587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35" name="Line 624"/>
            <p:cNvSpPr>
              <a:spLocks noChangeShapeType="1"/>
            </p:cNvSpPr>
            <p:nvPr/>
          </p:nvSpPr>
          <p:spPr bwMode="auto">
            <a:xfrm>
              <a:off x="5143500" y="6456363"/>
              <a:ext cx="1587" cy="349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36" name="Rectangle 625"/>
            <p:cNvSpPr>
              <a:spLocks noChangeArrowheads="1"/>
            </p:cNvSpPr>
            <p:nvPr/>
          </p:nvSpPr>
          <p:spPr bwMode="auto">
            <a:xfrm>
              <a:off x="5100638" y="6491288"/>
              <a:ext cx="122237" cy="7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500">
                  <a:solidFill>
                    <a:srgbClr val="000000"/>
                  </a:solidFill>
                </a:rPr>
                <a:t>2,00</a:t>
              </a:r>
              <a:endParaRPr lang="fr-FR"/>
            </a:p>
          </p:txBody>
        </p:sp>
        <p:sp>
          <p:nvSpPr>
            <p:cNvPr id="101437" name="Line 626"/>
            <p:cNvSpPr>
              <a:spLocks noChangeShapeType="1"/>
            </p:cNvSpPr>
            <p:nvPr/>
          </p:nvSpPr>
          <p:spPr bwMode="auto">
            <a:xfrm>
              <a:off x="5202238" y="6456363"/>
              <a:ext cx="0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38" name="Line 627"/>
            <p:cNvSpPr>
              <a:spLocks noChangeShapeType="1"/>
            </p:cNvSpPr>
            <p:nvPr/>
          </p:nvSpPr>
          <p:spPr bwMode="auto">
            <a:xfrm>
              <a:off x="5259388" y="6456363"/>
              <a:ext cx="1587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39" name="Line 628"/>
            <p:cNvSpPr>
              <a:spLocks noChangeShapeType="1"/>
            </p:cNvSpPr>
            <p:nvPr/>
          </p:nvSpPr>
          <p:spPr bwMode="auto">
            <a:xfrm>
              <a:off x="5316538" y="6456363"/>
              <a:ext cx="0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40" name="Line 629"/>
            <p:cNvSpPr>
              <a:spLocks noChangeShapeType="1"/>
            </p:cNvSpPr>
            <p:nvPr/>
          </p:nvSpPr>
          <p:spPr bwMode="auto">
            <a:xfrm>
              <a:off x="5375275" y="6456363"/>
              <a:ext cx="0" cy="349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41" name="Rectangle 630"/>
            <p:cNvSpPr>
              <a:spLocks noChangeArrowheads="1"/>
            </p:cNvSpPr>
            <p:nvPr/>
          </p:nvSpPr>
          <p:spPr bwMode="auto">
            <a:xfrm>
              <a:off x="5332413" y="6491288"/>
              <a:ext cx="122237" cy="7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500">
                  <a:solidFill>
                    <a:srgbClr val="000000"/>
                  </a:solidFill>
                </a:rPr>
                <a:t>4,00</a:t>
              </a:r>
              <a:endParaRPr lang="fr-FR"/>
            </a:p>
          </p:txBody>
        </p:sp>
        <p:sp>
          <p:nvSpPr>
            <p:cNvPr id="101442" name="Line 631"/>
            <p:cNvSpPr>
              <a:spLocks noChangeShapeType="1"/>
            </p:cNvSpPr>
            <p:nvPr/>
          </p:nvSpPr>
          <p:spPr bwMode="auto">
            <a:xfrm>
              <a:off x="5426075" y="6456363"/>
              <a:ext cx="1587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43" name="Line 632"/>
            <p:cNvSpPr>
              <a:spLocks noChangeShapeType="1"/>
            </p:cNvSpPr>
            <p:nvPr/>
          </p:nvSpPr>
          <p:spPr bwMode="auto">
            <a:xfrm>
              <a:off x="5484813" y="6456363"/>
              <a:ext cx="1587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44" name="Line 633"/>
            <p:cNvSpPr>
              <a:spLocks noChangeShapeType="1"/>
            </p:cNvSpPr>
            <p:nvPr/>
          </p:nvSpPr>
          <p:spPr bwMode="auto">
            <a:xfrm>
              <a:off x="5541963" y="6456363"/>
              <a:ext cx="0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45" name="Line 634"/>
            <p:cNvSpPr>
              <a:spLocks noChangeShapeType="1"/>
            </p:cNvSpPr>
            <p:nvPr/>
          </p:nvSpPr>
          <p:spPr bwMode="auto">
            <a:xfrm>
              <a:off x="5599113" y="6456363"/>
              <a:ext cx="1587" cy="349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46" name="Rectangle 635"/>
            <p:cNvSpPr>
              <a:spLocks noChangeArrowheads="1"/>
            </p:cNvSpPr>
            <p:nvPr/>
          </p:nvSpPr>
          <p:spPr bwMode="auto">
            <a:xfrm>
              <a:off x="5557838" y="6491288"/>
              <a:ext cx="122237" cy="7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500">
                  <a:solidFill>
                    <a:srgbClr val="000000"/>
                  </a:solidFill>
                </a:rPr>
                <a:t>6,00</a:t>
              </a:r>
              <a:endParaRPr lang="fr-FR"/>
            </a:p>
          </p:txBody>
        </p:sp>
        <p:sp>
          <p:nvSpPr>
            <p:cNvPr id="101447" name="Line 636"/>
            <p:cNvSpPr>
              <a:spLocks noChangeShapeType="1"/>
            </p:cNvSpPr>
            <p:nvPr/>
          </p:nvSpPr>
          <p:spPr bwMode="auto">
            <a:xfrm>
              <a:off x="5657850" y="6456363"/>
              <a:ext cx="1587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48" name="Line 637"/>
            <p:cNvSpPr>
              <a:spLocks noChangeShapeType="1"/>
            </p:cNvSpPr>
            <p:nvPr/>
          </p:nvSpPr>
          <p:spPr bwMode="auto">
            <a:xfrm>
              <a:off x="5715000" y="6456363"/>
              <a:ext cx="0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49" name="Line 638"/>
            <p:cNvSpPr>
              <a:spLocks noChangeShapeType="1"/>
            </p:cNvSpPr>
            <p:nvPr/>
          </p:nvSpPr>
          <p:spPr bwMode="auto">
            <a:xfrm>
              <a:off x="5772150" y="6456363"/>
              <a:ext cx="1587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50" name="Line 639"/>
            <p:cNvSpPr>
              <a:spLocks noChangeShapeType="1"/>
            </p:cNvSpPr>
            <p:nvPr/>
          </p:nvSpPr>
          <p:spPr bwMode="auto">
            <a:xfrm>
              <a:off x="5829300" y="6456363"/>
              <a:ext cx="1587" cy="349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51" name="Rectangle 640"/>
            <p:cNvSpPr>
              <a:spLocks noChangeArrowheads="1"/>
            </p:cNvSpPr>
            <p:nvPr/>
          </p:nvSpPr>
          <p:spPr bwMode="auto">
            <a:xfrm>
              <a:off x="5786438" y="6491288"/>
              <a:ext cx="122237" cy="7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500">
                  <a:solidFill>
                    <a:srgbClr val="000000"/>
                  </a:solidFill>
                </a:rPr>
                <a:t>8,00</a:t>
              </a:r>
              <a:endParaRPr lang="fr-FR"/>
            </a:p>
          </p:txBody>
        </p:sp>
        <p:sp>
          <p:nvSpPr>
            <p:cNvPr id="101452" name="Line 641"/>
            <p:cNvSpPr>
              <a:spLocks noChangeShapeType="1"/>
            </p:cNvSpPr>
            <p:nvPr/>
          </p:nvSpPr>
          <p:spPr bwMode="auto">
            <a:xfrm>
              <a:off x="5888038" y="6456363"/>
              <a:ext cx="0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53" name="Line 642"/>
            <p:cNvSpPr>
              <a:spLocks noChangeShapeType="1"/>
            </p:cNvSpPr>
            <p:nvPr/>
          </p:nvSpPr>
          <p:spPr bwMode="auto">
            <a:xfrm>
              <a:off x="5940425" y="6456363"/>
              <a:ext cx="0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54" name="Line 643"/>
            <p:cNvSpPr>
              <a:spLocks noChangeShapeType="1"/>
            </p:cNvSpPr>
            <p:nvPr/>
          </p:nvSpPr>
          <p:spPr bwMode="auto">
            <a:xfrm>
              <a:off x="5997575" y="6456363"/>
              <a:ext cx="0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55" name="Line 644"/>
            <p:cNvSpPr>
              <a:spLocks noChangeShapeType="1"/>
            </p:cNvSpPr>
            <p:nvPr/>
          </p:nvSpPr>
          <p:spPr bwMode="auto">
            <a:xfrm>
              <a:off x="6054725" y="6456363"/>
              <a:ext cx="1587" cy="349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56" name="Rectangle 645"/>
            <p:cNvSpPr>
              <a:spLocks noChangeArrowheads="1"/>
            </p:cNvSpPr>
            <p:nvPr/>
          </p:nvSpPr>
          <p:spPr bwMode="auto">
            <a:xfrm>
              <a:off x="6002338" y="6491288"/>
              <a:ext cx="157162" cy="7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500">
                  <a:solidFill>
                    <a:srgbClr val="000000"/>
                  </a:solidFill>
                </a:rPr>
                <a:t>10,00</a:t>
              </a:r>
              <a:endParaRPr lang="fr-FR"/>
            </a:p>
          </p:txBody>
        </p:sp>
        <p:sp>
          <p:nvSpPr>
            <p:cNvPr id="101457" name="Line 646"/>
            <p:cNvSpPr>
              <a:spLocks noChangeShapeType="1"/>
            </p:cNvSpPr>
            <p:nvPr/>
          </p:nvSpPr>
          <p:spPr bwMode="auto">
            <a:xfrm>
              <a:off x="6113463" y="6456363"/>
              <a:ext cx="0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58" name="Line 647"/>
            <p:cNvSpPr>
              <a:spLocks noChangeShapeType="1"/>
            </p:cNvSpPr>
            <p:nvPr/>
          </p:nvSpPr>
          <p:spPr bwMode="auto">
            <a:xfrm>
              <a:off x="6170613" y="6456363"/>
              <a:ext cx="0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59" name="Line 648"/>
            <p:cNvSpPr>
              <a:spLocks noChangeShapeType="1"/>
            </p:cNvSpPr>
            <p:nvPr/>
          </p:nvSpPr>
          <p:spPr bwMode="auto">
            <a:xfrm>
              <a:off x="6227763" y="6456363"/>
              <a:ext cx="1587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60" name="Line 649"/>
            <p:cNvSpPr>
              <a:spLocks noChangeShapeType="1"/>
            </p:cNvSpPr>
            <p:nvPr/>
          </p:nvSpPr>
          <p:spPr bwMode="auto">
            <a:xfrm>
              <a:off x="6286500" y="6456363"/>
              <a:ext cx="0" cy="349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61" name="Rectangle 650"/>
            <p:cNvSpPr>
              <a:spLocks noChangeArrowheads="1"/>
            </p:cNvSpPr>
            <p:nvPr/>
          </p:nvSpPr>
          <p:spPr bwMode="auto">
            <a:xfrm>
              <a:off x="6227763" y="6491288"/>
              <a:ext cx="157162" cy="7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500">
                  <a:solidFill>
                    <a:srgbClr val="000000"/>
                  </a:solidFill>
                </a:rPr>
                <a:t>12,00</a:t>
              </a:r>
              <a:endParaRPr lang="fr-FR"/>
            </a:p>
          </p:txBody>
        </p:sp>
        <p:sp>
          <p:nvSpPr>
            <p:cNvPr id="101462" name="Line 651"/>
            <p:cNvSpPr>
              <a:spLocks noChangeShapeType="1"/>
            </p:cNvSpPr>
            <p:nvPr/>
          </p:nvSpPr>
          <p:spPr bwMode="auto">
            <a:xfrm>
              <a:off x="6342063" y="6456363"/>
              <a:ext cx="1587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63" name="Line 652"/>
            <p:cNvSpPr>
              <a:spLocks noChangeShapeType="1"/>
            </p:cNvSpPr>
            <p:nvPr/>
          </p:nvSpPr>
          <p:spPr bwMode="auto">
            <a:xfrm>
              <a:off x="6400800" y="6456363"/>
              <a:ext cx="1587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64" name="Line 653"/>
            <p:cNvSpPr>
              <a:spLocks noChangeShapeType="1"/>
            </p:cNvSpPr>
            <p:nvPr/>
          </p:nvSpPr>
          <p:spPr bwMode="auto">
            <a:xfrm>
              <a:off x="6453188" y="6456363"/>
              <a:ext cx="0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65" name="Line 654"/>
            <p:cNvSpPr>
              <a:spLocks noChangeShapeType="1"/>
            </p:cNvSpPr>
            <p:nvPr/>
          </p:nvSpPr>
          <p:spPr bwMode="auto">
            <a:xfrm>
              <a:off x="6510338" y="6456363"/>
              <a:ext cx="1587" cy="349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66" name="Rectangle 655"/>
            <p:cNvSpPr>
              <a:spLocks noChangeArrowheads="1"/>
            </p:cNvSpPr>
            <p:nvPr/>
          </p:nvSpPr>
          <p:spPr bwMode="auto">
            <a:xfrm>
              <a:off x="6457950" y="6491288"/>
              <a:ext cx="157162" cy="7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500">
                  <a:solidFill>
                    <a:srgbClr val="000000"/>
                  </a:solidFill>
                </a:rPr>
                <a:t>14,00</a:t>
              </a:r>
              <a:endParaRPr lang="fr-FR"/>
            </a:p>
          </p:txBody>
        </p:sp>
        <p:sp>
          <p:nvSpPr>
            <p:cNvPr id="101467" name="Line 656"/>
            <p:cNvSpPr>
              <a:spLocks noChangeShapeType="1"/>
            </p:cNvSpPr>
            <p:nvPr/>
          </p:nvSpPr>
          <p:spPr bwMode="auto">
            <a:xfrm>
              <a:off x="6567488" y="6456363"/>
              <a:ext cx="1587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68" name="Line 657"/>
            <p:cNvSpPr>
              <a:spLocks noChangeShapeType="1"/>
            </p:cNvSpPr>
            <p:nvPr/>
          </p:nvSpPr>
          <p:spPr bwMode="auto">
            <a:xfrm>
              <a:off x="6626225" y="6456363"/>
              <a:ext cx="0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69" name="Line 658"/>
            <p:cNvSpPr>
              <a:spLocks noChangeShapeType="1"/>
            </p:cNvSpPr>
            <p:nvPr/>
          </p:nvSpPr>
          <p:spPr bwMode="auto">
            <a:xfrm>
              <a:off x="6683375" y="6456363"/>
              <a:ext cx="1587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70" name="Line 659"/>
            <p:cNvSpPr>
              <a:spLocks noChangeShapeType="1"/>
            </p:cNvSpPr>
            <p:nvPr/>
          </p:nvSpPr>
          <p:spPr bwMode="auto">
            <a:xfrm>
              <a:off x="6740525" y="6456363"/>
              <a:ext cx="1587" cy="349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71" name="Rectangle 660"/>
            <p:cNvSpPr>
              <a:spLocks noChangeArrowheads="1"/>
            </p:cNvSpPr>
            <p:nvPr/>
          </p:nvSpPr>
          <p:spPr bwMode="auto">
            <a:xfrm>
              <a:off x="6683375" y="6491288"/>
              <a:ext cx="157162" cy="7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500">
                  <a:solidFill>
                    <a:srgbClr val="000000"/>
                  </a:solidFill>
                </a:rPr>
                <a:t>16,00</a:t>
              </a:r>
              <a:endParaRPr lang="fr-FR"/>
            </a:p>
          </p:txBody>
        </p:sp>
        <p:sp>
          <p:nvSpPr>
            <p:cNvPr id="101472" name="Line 661"/>
            <p:cNvSpPr>
              <a:spLocks noChangeShapeType="1"/>
            </p:cNvSpPr>
            <p:nvPr/>
          </p:nvSpPr>
          <p:spPr bwMode="auto">
            <a:xfrm>
              <a:off x="6797675" y="6456363"/>
              <a:ext cx="1587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73" name="Line 662"/>
            <p:cNvSpPr>
              <a:spLocks noChangeShapeType="1"/>
            </p:cNvSpPr>
            <p:nvPr/>
          </p:nvSpPr>
          <p:spPr bwMode="auto">
            <a:xfrm>
              <a:off x="6856413" y="6456363"/>
              <a:ext cx="0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74" name="Line 663"/>
            <p:cNvSpPr>
              <a:spLocks noChangeShapeType="1"/>
            </p:cNvSpPr>
            <p:nvPr/>
          </p:nvSpPr>
          <p:spPr bwMode="auto">
            <a:xfrm>
              <a:off x="6913563" y="6456363"/>
              <a:ext cx="1587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75" name="Line 664"/>
            <p:cNvSpPr>
              <a:spLocks noChangeShapeType="1"/>
            </p:cNvSpPr>
            <p:nvPr/>
          </p:nvSpPr>
          <p:spPr bwMode="auto">
            <a:xfrm>
              <a:off x="6970713" y="6456363"/>
              <a:ext cx="0" cy="349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76" name="Rectangle 665"/>
            <p:cNvSpPr>
              <a:spLocks noChangeArrowheads="1"/>
            </p:cNvSpPr>
            <p:nvPr/>
          </p:nvSpPr>
          <p:spPr bwMode="auto">
            <a:xfrm>
              <a:off x="6913563" y="6491288"/>
              <a:ext cx="157162" cy="7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500">
                  <a:solidFill>
                    <a:srgbClr val="000000"/>
                  </a:solidFill>
                </a:rPr>
                <a:t>18,00</a:t>
              </a:r>
              <a:endParaRPr lang="fr-FR"/>
            </a:p>
          </p:txBody>
        </p:sp>
        <p:sp>
          <p:nvSpPr>
            <p:cNvPr id="101477" name="Line 666"/>
            <p:cNvSpPr>
              <a:spLocks noChangeShapeType="1"/>
            </p:cNvSpPr>
            <p:nvPr/>
          </p:nvSpPr>
          <p:spPr bwMode="auto">
            <a:xfrm>
              <a:off x="7023100" y="6456363"/>
              <a:ext cx="1587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78" name="Line 667"/>
            <p:cNvSpPr>
              <a:spLocks noChangeShapeType="1"/>
            </p:cNvSpPr>
            <p:nvPr/>
          </p:nvSpPr>
          <p:spPr bwMode="auto">
            <a:xfrm>
              <a:off x="7081838" y="6456363"/>
              <a:ext cx="0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79" name="Line 668"/>
            <p:cNvSpPr>
              <a:spLocks noChangeShapeType="1"/>
            </p:cNvSpPr>
            <p:nvPr/>
          </p:nvSpPr>
          <p:spPr bwMode="auto">
            <a:xfrm>
              <a:off x="7138988" y="6456363"/>
              <a:ext cx="1587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80" name="Line 669"/>
            <p:cNvSpPr>
              <a:spLocks noChangeShapeType="1"/>
            </p:cNvSpPr>
            <p:nvPr/>
          </p:nvSpPr>
          <p:spPr bwMode="auto">
            <a:xfrm>
              <a:off x="7196138" y="6456363"/>
              <a:ext cx="1587" cy="349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81" name="Rectangle 670"/>
            <p:cNvSpPr>
              <a:spLocks noChangeArrowheads="1"/>
            </p:cNvSpPr>
            <p:nvPr/>
          </p:nvSpPr>
          <p:spPr bwMode="auto">
            <a:xfrm>
              <a:off x="7138988" y="6491288"/>
              <a:ext cx="157162" cy="7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500">
                  <a:solidFill>
                    <a:srgbClr val="000000"/>
                  </a:solidFill>
                </a:rPr>
                <a:t>20,00</a:t>
              </a:r>
              <a:endParaRPr lang="fr-FR"/>
            </a:p>
          </p:txBody>
        </p:sp>
        <p:sp>
          <p:nvSpPr>
            <p:cNvPr id="101482" name="Line 671"/>
            <p:cNvSpPr>
              <a:spLocks noChangeShapeType="1"/>
            </p:cNvSpPr>
            <p:nvPr/>
          </p:nvSpPr>
          <p:spPr bwMode="auto">
            <a:xfrm>
              <a:off x="7254875" y="6456363"/>
              <a:ext cx="0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83" name="Line 672"/>
            <p:cNvSpPr>
              <a:spLocks noChangeShapeType="1"/>
            </p:cNvSpPr>
            <p:nvPr/>
          </p:nvSpPr>
          <p:spPr bwMode="auto">
            <a:xfrm>
              <a:off x="7312025" y="6456363"/>
              <a:ext cx="1587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84" name="Line 673"/>
            <p:cNvSpPr>
              <a:spLocks noChangeShapeType="1"/>
            </p:cNvSpPr>
            <p:nvPr/>
          </p:nvSpPr>
          <p:spPr bwMode="auto">
            <a:xfrm>
              <a:off x="7367588" y="6456363"/>
              <a:ext cx="1587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85" name="Line 674"/>
            <p:cNvSpPr>
              <a:spLocks noChangeShapeType="1"/>
            </p:cNvSpPr>
            <p:nvPr/>
          </p:nvSpPr>
          <p:spPr bwMode="auto">
            <a:xfrm>
              <a:off x="7427913" y="6456363"/>
              <a:ext cx="0" cy="349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86" name="Rectangle 675"/>
            <p:cNvSpPr>
              <a:spLocks noChangeArrowheads="1"/>
            </p:cNvSpPr>
            <p:nvPr/>
          </p:nvSpPr>
          <p:spPr bwMode="auto">
            <a:xfrm>
              <a:off x="7367588" y="6491288"/>
              <a:ext cx="157162" cy="7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500">
                  <a:solidFill>
                    <a:srgbClr val="000000"/>
                  </a:solidFill>
                </a:rPr>
                <a:t>22,00</a:t>
              </a:r>
              <a:endParaRPr lang="fr-FR"/>
            </a:p>
          </p:txBody>
        </p:sp>
        <p:sp>
          <p:nvSpPr>
            <p:cNvPr id="101487" name="Line 676"/>
            <p:cNvSpPr>
              <a:spLocks noChangeShapeType="1"/>
            </p:cNvSpPr>
            <p:nvPr/>
          </p:nvSpPr>
          <p:spPr bwMode="auto">
            <a:xfrm>
              <a:off x="7478713" y="6456363"/>
              <a:ext cx="1587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88" name="Line 677"/>
            <p:cNvSpPr>
              <a:spLocks noChangeShapeType="1"/>
            </p:cNvSpPr>
            <p:nvPr/>
          </p:nvSpPr>
          <p:spPr bwMode="auto">
            <a:xfrm>
              <a:off x="7537450" y="6456363"/>
              <a:ext cx="0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89" name="Line 678"/>
            <p:cNvSpPr>
              <a:spLocks noChangeShapeType="1"/>
            </p:cNvSpPr>
            <p:nvPr/>
          </p:nvSpPr>
          <p:spPr bwMode="auto">
            <a:xfrm>
              <a:off x="7593013" y="6456363"/>
              <a:ext cx="1587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90" name="Line 679"/>
            <p:cNvSpPr>
              <a:spLocks noChangeShapeType="1"/>
            </p:cNvSpPr>
            <p:nvPr/>
          </p:nvSpPr>
          <p:spPr bwMode="auto">
            <a:xfrm>
              <a:off x="7651750" y="6456363"/>
              <a:ext cx="0" cy="349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91" name="Rectangle 680"/>
            <p:cNvSpPr>
              <a:spLocks noChangeArrowheads="1"/>
            </p:cNvSpPr>
            <p:nvPr/>
          </p:nvSpPr>
          <p:spPr bwMode="auto">
            <a:xfrm>
              <a:off x="7599363" y="6491288"/>
              <a:ext cx="157162" cy="7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500">
                  <a:solidFill>
                    <a:srgbClr val="000000"/>
                  </a:solidFill>
                </a:rPr>
                <a:t>24,00</a:t>
              </a:r>
              <a:endParaRPr lang="fr-FR"/>
            </a:p>
          </p:txBody>
        </p:sp>
        <p:sp>
          <p:nvSpPr>
            <p:cNvPr id="101492" name="Line 681"/>
            <p:cNvSpPr>
              <a:spLocks noChangeShapeType="1"/>
            </p:cNvSpPr>
            <p:nvPr/>
          </p:nvSpPr>
          <p:spPr bwMode="auto">
            <a:xfrm>
              <a:off x="7708900" y="6456363"/>
              <a:ext cx="1587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93" name="Line 682"/>
            <p:cNvSpPr>
              <a:spLocks noChangeShapeType="1"/>
            </p:cNvSpPr>
            <p:nvPr/>
          </p:nvSpPr>
          <p:spPr bwMode="auto">
            <a:xfrm>
              <a:off x="7766050" y="6456363"/>
              <a:ext cx="1587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94" name="Line 683"/>
            <p:cNvSpPr>
              <a:spLocks noChangeShapeType="1"/>
            </p:cNvSpPr>
            <p:nvPr/>
          </p:nvSpPr>
          <p:spPr bwMode="auto">
            <a:xfrm>
              <a:off x="7824788" y="6456363"/>
              <a:ext cx="0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95" name="Line 684"/>
            <p:cNvSpPr>
              <a:spLocks noChangeShapeType="1"/>
            </p:cNvSpPr>
            <p:nvPr/>
          </p:nvSpPr>
          <p:spPr bwMode="auto">
            <a:xfrm>
              <a:off x="7881938" y="6456363"/>
              <a:ext cx="1587" cy="349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96" name="Rectangle 685"/>
            <p:cNvSpPr>
              <a:spLocks noChangeArrowheads="1"/>
            </p:cNvSpPr>
            <p:nvPr/>
          </p:nvSpPr>
          <p:spPr bwMode="auto">
            <a:xfrm>
              <a:off x="7824788" y="6491288"/>
              <a:ext cx="157162" cy="7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500">
                  <a:solidFill>
                    <a:srgbClr val="000000"/>
                  </a:solidFill>
                </a:rPr>
                <a:t>26,00</a:t>
              </a:r>
              <a:endParaRPr lang="fr-FR"/>
            </a:p>
          </p:txBody>
        </p:sp>
        <p:sp>
          <p:nvSpPr>
            <p:cNvPr id="101497" name="Line 686"/>
            <p:cNvSpPr>
              <a:spLocks noChangeShapeType="1"/>
            </p:cNvSpPr>
            <p:nvPr/>
          </p:nvSpPr>
          <p:spPr bwMode="auto">
            <a:xfrm>
              <a:off x="7939088" y="6456363"/>
              <a:ext cx="1587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98" name="Line 687"/>
            <p:cNvSpPr>
              <a:spLocks noChangeShapeType="1"/>
            </p:cNvSpPr>
            <p:nvPr/>
          </p:nvSpPr>
          <p:spPr bwMode="auto">
            <a:xfrm>
              <a:off x="7997825" y="6456363"/>
              <a:ext cx="0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499" name="Line 688"/>
            <p:cNvSpPr>
              <a:spLocks noChangeShapeType="1"/>
            </p:cNvSpPr>
            <p:nvPr/>
          </p:nvSpPr>
          <p:spPr bwMode="auto">
            <a:xfrm>
              <a:off x="8048625" y="6456363"/>
              <a:ext cx="1587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500" name="Line 689"/>
            <p:cNvSpPr>
              <a:spLocks noChangeShapeType="1"/>
            </p:cNvSpPr>
            <p:nvPr/>
          </p:nvSpPr>
          <p:spPr bwMode="auto">
            <a:xfrm>
              <a:off x="8107363" y="6456363"/>
              <a:ext cx="1587" cy="349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501" name="Rectangle 690"/>
            <p:cNvSpPr>
              <a:spLocks noChangeArrowheads="1"/>
            </p:cNvSpPr>
            <p:nvPr/>
          </p:nvSpPr>
          <p:spPr bwMode="auto">
            <a:xfrm>
              <a:off x="8054975" y="6491288"/>
              <a:ext cx="157162" cy="7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500">
                  <a:solidFill>
                    <a:srgbClr val="000000"/>
                  </a:solidFill>
                </a:rPr>
                <a:t>28,00</a:t>
              </a:r>
              <a:endParaRPr lang="fr-FR"/>
            </a:p>
          </p:txBody>
        </p:sp>
        <p:sp>
          <p:nvSpPr>
            <p:cNvPr id="101502" name="Line 691"/>
            <p:cNvSpPr>
              <a:spLocks noChangeShapeType="1"/>
            </p:cNvSpPr>
            <p:nvPr/>
          </p:nvSpPr>
          <p:spPr bwMode="auto">
            <a:xfrm>
              <a:off x="8164513" y="6456363"/>
              <a:ext cx="1587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503" name="Line 692"/>
            <p:cNvSpPr>
              <a:spLocks noChangeShapeType="1"/>
            </p:cNvSpPr>
            <p:nvPr/>
          </p:nvSpPr>
          <p:spPr bwMode="auto">
            <a:xfrm>
              <a:off x="8221663" y="6456363"/>
              <a:ext cx="0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504" name="Line 693"/>
            <p:cNvSpPr>
              <a:spLocks noChangeShapeType="1"/>
            </p:cNvSpPr>
            <p:nvPr/>
          </p:nvSpPr>
          <p:spPr bwMode="auto">
            <a:xfrm>
              <a:off x="8280400" y="6456363"/>
              <a:ext cx="1587" cy="1746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505" name="Line 694"/>
            <p:cNvSpPr>
              <a:spLocks noChangeShapeType="1"/>
            </p:cNvSpPr>
            <p:nvPr/>
          </p:nvSpPr>
          <p:spPr bwMode="auto">
            <a:xfrm>
              <a:off x="8337550" y="6456363"/>
              <a:ext cx="1587" cy="3492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506" name="Rectangle 695"/>
            <p:cNvSpPr>
              <a:spLocks noChangeArrowheads="1"/>
            </p:cNvSpPr>
            <p:nvPr/>
          </p:nvSpPr>
          <p:spPr bwMode="auto">
            <a:xfrm>
              <a:off x="8280400" y="6491288"/>
              <a:ext cx="157162" cy="7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500">
                  <a:solidFill>
                    <a:srgbClr val="000000"/>
                  </a:solidFill>
                </a:rPr>
                <a:t>30,00</a:t>
              </a:r>
              <a:endParaRPr lang="fr-FR"/>
            </a:p>
          </p:txBody>
        </p:sp>
        <p:sp>
          <p:nvSpPr>
            <p:cNvPr id="101507" name="Rectangle 696"/>
            <p:cNvSpPr>
              <a:spLocks noChangeArrowheads="1"/>
            </p:cNvSpPr>
            <p:nvPr/>
          </p:nvSpPr>
          <p:spPr bwMode="auto">
            <a:xfrm>
              <a:off x="4894263" y="4513263"/>
              <a:ext cx="3419475" cy="19256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508" name="Line 697"/>
            <p:cNvSpPr>
              <a:spLocks noChangeShapeType="1"/>
            </p:cNvSpPr>
            <p:nvPr/>
          </p:nvSpPr>
          <p:spPr bwMode="auto">
            <a:xfrm flipV="1">
              <a:off x="4922838" y="4522788"/>
              <a:ext cx="1587" cy="192563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509" name="Line 698"/>
            <p:cNvSpPr>
              <a:spLocks noChangeShapeType="1"/>
            </p:cNvSpPr>
            <p:nvPr/>
          </p:nvSpPr>
          <p:spPr bwMode="auto">
            <a:xfrm>
              <a:off x="4922838" y="4522788"/>
              <a:ext cx="3419475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510" name="Line 699"/>
            <p:cNvSpPr>
              <a:spLocks noChangeShapeType="1"/>
            </p:cNvSpPr>
            <p:nvPr/>
          </p:nvSpPr>
          <p:spPr bwMode="auto">
            <a:xfrm>
              <a:off x="8342313" y="4522788"/>
              <a:ext cx="1587" cy="192563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511" name="Line 700"/>
            <p:cNvSpPr>
              <a:spLocks noChangeShapeType="1"/>
            </p:cNvSpPr>
            <p:nvPr/>
          </p:nvSpPr>
          <p:spPr bwMode="auto">
            <a:xfrm flipH="1">
              <a:off x="4922838" y="6448425"/>
              <a:ext cx="3419475" cy="158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512" name="Freeform 701"/>
            <p:cNvSpPr>
              <a:spLocks/>
            </p:cNvSpPr>
            <p:nvPr/>
          </p:nvSpPr>
          <p:spPr bwMode="auto">
            <a:xfrm>
              <a:off x="4938713" y="4606925"/>
              <a:ext cx="3419475" cy="1755775"/>
            </a:xfrm>
            <a:custGeom>
              <a:avLst/>
              <a:gdLst>
                <a:gd name="T0" fmla="*/ 2147483647 w 3418"/>
                <a:gd name="T1" fmla="*/ 2147483647 h 1372"/>
                <a:gd name="T2" fmla="*/ 2147483647 w 3418"/>
                <a:gd name="T3" fmla="*/ 2147483647 h 1372"/>
                <a:gd name="T4" fmla="*/ 2147483647 w 3418"/>
                <a:gd name="T5" fmla="*/ 2147483647 h 1372"/>
                <a:gd name="T6" fmla="*/ 2147483647 w 3418"/>
                <a:gd name="T7" fmla="*/ 2147483647 h 1372"/>
                <a:gd name="T8" fmla="*/ 2147483647 w 3418"/>
                <a:gd name="T9" fmla="*/ 2147483647 h 1372"/>
                <a:gd name="T10" fmla="*/ 2147483647 w 3418"/>
                <a:gd name="T11" fmla="*/ 2147483647 h 1372"/>
                <a:gd name="T12" fmla="*/ 2147483647 w 3418"/>
                <a:gd name="T13" fmla="*/ 2147483647 h 1372"/>
                <a:gd name="T14" fmla="*/ 2147483647 w 3418"/>
                <a:gd name="T15" fmla="*/ 2147483647 h 1372"/>
                <a:gd name="T16" fmla="*/ 2147483647 w 3418"/>
                <a:gd name="T17" fmla="*/ 2147483647 h 1372"/>
                <a:gd name="T18" fmla="*/ 2147483647 w 3418"/>
                <a:gd name="T19" fmla="*/ 2147483647 h 1372"/>
                <a:gd name="T20" fmla="*/ 2147483647 w 3418"/>
                <a:gd name="T21" fmla="*/ 2147483647 h 1372"/>
                <a:gd name="T22" fmla="*/ 2147483647 w 3418"/>
                <a:gd name="T23" fmla="*/ 2147483647 h 1372"/>
                <a:gd name="T24" fmla="*/ 2147483647 w 3418"/>
                <a:gd name="T25" fmla="*/ 2147483647 h 1372"/>
                <a:gd name="T26" fmla="*/ 2147483647 w 3418"/>
                <a:gd name="T27" fmla="*/ 2147483647 h 1372"/>
                <a:gd name="T28" fmla="*/ 2147483647 w 3418"/>
                <a:gd name="T29" fmla="*/ 2147483647 h 1372"/>
                <a:gd name="T30" fmla="*/ 2147483647 w 3418"/>
                <a:gd name="T31" fmla="*/ 2147483647 h 1372"/>
                <a:gd name="T32" fmla="*/ 2147483647 w 3418"/>
                <a:gd name="T33" fmla="*/ 2147483647 h 1372"/>
                <a:gd name="T34" fmla="*/ 2147483647 w 3418"/>
                <a:gd name="T35" fmla="*/ 2147483647 h 1372"/>
                <a:gd name="T36" fmla="*/ 2147483647 w 3418"/>
                <a:gd name="T37" fmla="*/ 2147483647 h 1372"/>
                <a:gd name="T38" fmla="*/ 2147483647 w 3418"/>
                <a:gd name="T39" fmla="*/ 2147483647 h 1372"/>
                <a:gd name="T40" fmla="*/ 2147483647 w 3418"/>
                <a:gd name="T41" fmla="*/ 2147483647 h 1372"/>
                <a:gd name="T42" fmla="*/ 2147483647 w 3418"/>
                <a:gd name="T43" fmla="*/ 2147483647 h 1372"/>
                <a:gd name="T44" fmla="*/ 2147483647 w 3418"/>
                <a:gd name="T45" fmla="*/ 2147483647 h 1372"/>
                <a:gd name="T46" fmla="*/ 2147483647 w 3418"/>
                <a:gd name="T47" fmla="*/ 2147483647 h 1372"/>
                <a:gd name="T48" fmla="*/ 2147483647 w 3418"/>
                <a:gd name="T49" fmla="*/ 2147483647 h 1372"/>
                <a:gd name="T50" fmla="*/ 2147483647 w 3418"/>
                <a:gd name="T51" fmla="*/ 2147483647 h 1372"/>
                <a:gd name="T52" fmla="*/ 2147483647 w 3418"/>
                <a:gd name="T53" fmla="*/ 2147483647 h 1372"/>
                <a:gd name="T54" fmla="*/ 2147483647 w 3418"/>
                <a:gd name="T55" fmla="*/ 2147483647 h 1372"/>
                <a:gd name="T56" fmla="*/ 2147483647 w 3418"/>
                <a:gd name="T57" fmla="*/ 2147483647 h 1372"/>
                <a:gd name="T58" fmla="*/ 2147483647 w 3418"/>
                <a:gd name="T59" fmla="*/ 2147483647 h 1372"/>
                <a:gd name="T60" fmla="*/ 2147483647 w 3418"/>
                <a:gd name="T61" fmla="*/ 2147483647 h 1372"/>
                <a:gd name="T62" fmla="*/ 2147483647 w 3418"/>
                <a:gd name="T63" fmla="*/ 2147483647 h 1372"/>
                <a:gd name="T64" fmla="*/ 2147483647 w 3418"/>
                <a:gd name="T65" fmla="*/ 2147483647 h 1372"/>
                <a:gd name="T66" fmla="*/ 2147483647 w 3418"/>
                <a:gd name="T67" fmla="*/ 2147483647 h 1372"/>
                <a:gd name="T68" fmla="*/ 2147483647 w 3418"/>
                <a:gd name="T69" fmla="*/ 2147483647 h 1372"/>
                <a:gd name="T70" fmla="*/ 2147483647 w 3418"/>
                <a:gd name="T71" fmla="*/ 2147483647 h 1372"/>
                <a:gd name="T72" fmla="*/ 2147483647 w 3418"/>
                <a:gd name="T73" fmla="*/ 2147483647 h 1372"/>
                <a:gd name="T74" fmla="*/ 2147483647 w 3418"/>
                <a:gd name="T75" fmla="*/ 2147483647 h 1372"/>
                <a:gd name="T76" fmla="*/ 2147483647 w 3418"/>
                <a:gd name="T77" fmla="*/ 2147483647 h 1372"/>
                <a:gd name="T78" fmla="*/ 2147483647 w 3418"/>
                <a:gd name="T79" fmla="*/ 2147483647 h 1372"/>
                <a:gd name="T80" fmla="*/ 2147483647 w 3418"/>
                <a:gd name="T81" fmla="*/ 2147483647 h 1372"/>
                <a:gd name="T82" fmla="*/ 2147483647 w 3418"/>
                <a:gd name="T83" fmla="*/ 2147483647 h 1372"/>
                <a:gd name="T84" fmla="*/ 2147483647 w 3418"/>
                <a:gd name="T85" fmla="*/ 2147483647 h 1372"/>
                <a:gd name="T86" fmla="*/ 2147483647 w 3418"/>
                <a:gd name="T87" fmla="*/ 2147483647 h 1372"/>
                <a:gd name="T88" fmla="*/ 2147483647 w 3418"/>
                <a:gd name="T89" fmla="*/ 2147483647 h 1372"/>
                <a:gd name="T90" fmla="*/ 2147483647 w 3418"/>
                <a:gd name="T91" fmla="*/ 2147483647 h 1372"/>
                <a:gd name="T92" fmla="*/ 2147483647 w 3418"/>
                <a:gd name="T93" fmla="*/ 2147483647 h 1372"/>
                <a:gd name="T94" fmla="*/ 2147483647 w 3418"/>
                <a:gd name="T95" fmla="*/ 2147483647 h 1372"/>
                <a:gd name="T96" fmla="*/ 2147483647 w 3418"/>
                <a:gd name="T97" fmla="*/ 2147483647 h 1372"/>
                <a:gd name="T98" fmla="*/ 2147483647 w 3418"/>
                <a:gd name="T99" fmla="*/ 2147483647 h 1372"/>
                <a:gd name="T100" fmla="*/ 2147483647 w 3418"/>
                <a:gd name="T101" fmla="*/ 2147483647 h 1372"/>
                <a:gd name="T102" fmla="*/ 2147483647 w 3418"/>
                <a:gd name="T103" fmla="*/ 2147483647 h 1372"/>
                <a:gd name="T104" fmla="*/ 2147483647 w 3418"/>
                <a:gd name="T105" fmla="*/ 2147483647 h 1372"/>
                <a:gd name="T106" fmla="*/ 2147483647 w 3418"/>
                <a:gd name="T107" fmla="*/ 2147483647 h 1372"/>
                <a:gd name="T108" fmla="*/ 2147483647 w 3418"/>
                <a:gd name="T109" fmla="*/ 2147483647 h 1372"/>
                <a:gd name="T110" fmla="*/ 2147483647 w 3418"/>
                <a:gd name="T111" fmla="*/ 2147483647 h 1372"/>
                <a:gd name="T112" fmla="*/ 2147483647 w 3418"/>
                <a:gd name="T113" fmla="*/ 2147483647 h 1372"/>
                <a:gd name="T114" fmla="*/ 2147483647 w 3418"/>
                <a:gd name="T115" fmla="*/ 2147483647 h 1372"/>
                <a:gd name="T116" fmla="*/ 2147483647 w 3418"/>
                <a:gd name="T117" fmla="*/ 2147483647 h 1372"/>
                <a:gd name="T118" fmla="*/ 2147483647 w 3418"/>
                <a:gd name="T119" fmla="*/ 2147483647 h 1372"/>
                <a:gd name="T120" fmla="*/ 2147483647 w 3418"/>
                <a:gd name="T121" fmla="*/ 2147483647 h 1372"/>
                <a:gd name="T122" fmla="*/ 2147483647 w 3418"/>
                <a:gd name="T123" fmla="*/ 2147483647 h 137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3418" h="1372">
                  <a:moveTo>
                    <a:pt x="0" y="777"/>
                  </a:moveTo>
                  <a:lnTo>
                    <a:pt x="0" y="772"/>
                  </a:lnTo>
                  <a:lnTo>
                    <a:pt x="5" y="772"/>
                  </a:lnTo>
                  <a:lnTo>
                    <a:pt x="10" y="772"/>
                  </a:lnTo>
                  <a:lnTo>
                    <a:pt x="14" y="772"/>
                  </a:lnTo>
                  <a:lnTo>
                    <a:pt x="19" y="767"/>
                  </a:lnTo>
                  <a:lnTo>
                    <a:pt x="24" y="767"/>
                  </a:lnTo>
                  <a:lnTo>
                    <a:pt x="29" y="767"/>
                  </a:lnTo>
                  <a:lnTo>
                    <a:pt x="29" y="763"/>
                  </a:lnTo>
                  <a:lnTo>
                    <a:pt x="34" y="763"/>
                  </a:lnTo>
                  <a:lnTo>
                    <a:pt x="38" y="758"/>
                  </a:lnTo>
                  <a:lnTo>
                    <a:pt x="43" y="758"/>
                  </a:lnTo>
                  <a:lnTo>
                    <a:pt x="43" y="753"/>
                  </a:lnTo>
                  <a:lnTo>
                    <a:pt x="48" y="753"/>
                  </a:lnTo>
                  <a:lnTo>
                    <a:pt x="53" y="753"/>
                  </a:lnTo>
                  <a:lnTo>
                    <a:pt x="53" y="748"/>
                  </a:lnTo>
                  <a:lnTo>
                    <a:pt x="58" y="748"/>
                  </a:lnTo>
                  <a:lnTo>
                    <a:pt x="62" y="748"/>
                  </a:lnTo>
                  <a:lnTo>
                    <a:pt x="67" y="748"/>
                  </a:lnTo>
                  <a:lnTo>
                    <a:pt x="72" y="748"/>
                  </a:lnTo>
                  <a:lnTo>
                    <a:pt x="72" y="743"/>
                  </a:lnTo>
                  <a:lnTo>
                    <a:pt x="77" y="743"/>
                  </a:lnTo>
                  <a:lnTo>
                    <a:pt x="77" y="748"/>
                  </a:lnTo>
                  <a:lnTo>
                    <a:pt x="82" y="748"/>
                  </a:lnTo>
                  <a:lnTo>
                    <a:pt x="86" y="748"/>
                  </a:lnTo>
                  <a:lnTo>
                    <a:pt x="91" y="748"/>
                  </a:lnTo>
                  <a:lnTo>
                    <a:pt x="96" y="748"/>
                  </a:lnTo>
                  <a:lnTo>
                    <a:pt x="96" y="753"/>
                  </a:lnTo>
                  <a:lnTo>
                    <a:pt x="101" y="753"/>
                  </a:lnTo>
                  <a:lnTo>
                    <a:pt x="105" y="753"/>
                  </a:lnTo>
                  <a:lnTo>
                    <a:pt x="110" y="753"/>
                  </a:lnTo>
                  <a:lnTo>
                    <a:pt x="110" y="758"/>
                  </a:lnTo>
                  <a:lnTo>
                    <a:pt x="115" y="758"/>
                  </a:lnTo>
                  <a:lnTo>
                    <a:pt x="120" y="758"/>
                  </a:lnTo>
                  <a:lnTo>
                    <a:pt x="120" y="763"/>
                  </a:lnTo>
                  <a:lnTo>
                    <a:pt x="125" y="763"/>
                  </a:lnTo>
                  <a:lnTo>
                    <a:pt x="125" y="767"/>
                  </a:lnTo>
                  <a:lnTo>
                    <a:pt x="129" y="767"/>
                  </a:lnTo>
                  <a:lnTo>
                    <a:pt x="134" y="767"/>
                  </a:lnTo>
                  <a:lnTo>
                    <a:pt x="134" y="772"/>
                  </a:lnTo>
                  <a:lnTo>
                    <a:pt x="139" y="772"/>
                  </a:lnTo>
                  <a:lnTo>
                    <a:pt x="144" y="772"/>
                  </a:lnTo>
                  <a:lnTo>
                    <a:pt x="149" y="772"/>
                  </a:lnTo>
                  <a:lnTo>
                    <a:pt x="153" y="772"/>
                  </a:lnTo>
                  <a:lnTo>
                    <a:pt x="153" y="777"/>
                  </a:lnTo>
                  <a:lnTo>
                    <a:pt x="158" y="777"/>
                  </a:lnTo>
                  <a:lnTo>
                    <a:pt x="163" y="777"/>
                  </a:lnTo>
                  <a:lnTo>
                    <a:pt x="168" y="777"/>
                  </a:lnTo>
                  <a:lnTo>
                    <a:pt x="173" y="777"/>
                  </a:lnTo>
                  <a:lnTo>
                    <a:pt x="177" y="777"/>
                  </a:lnTo>
                  <a:lnTo>
                    <a:pt x="182" y="777"/>
                  </a:lnTo>
                  <a:lnTo>
                    <a:pt x="187" y="777"/>
                  </a:lnTo>
                  <a:lnTo>
                    <a:pt x="192" y="777"/>
                  </a:lnTo>
                  <a:lnTo>
                    <a:pt x="197" y="777"/>
                  </a:lnTo>
                  <a:lnTo>
                    <a:pt x="201" y="777"/>
                  </a:lnTo>
                  <a:lnTo>
                    <a:pt x="206" y="772"/>
                  </a:lnTo>
                  <a:lnTo>
                    <a:pt x="211" y="763"/>
                  </a:lnTo>
                  <a:lnTo>
                    <a:pt x="211" y="748"/>
                  </a:lnTo>
                  <a:lnTo>
                    <a:pt x="211" y="734"/>
                  </a:lnTo>
                  <a:lnTo>
                    <a:pt x="216" y="710"/>
                  </a:lnTo>
                  <a:lnTo>
                    <a:pt x="216" y="682"/>
                  </a:lnTo>
                  <a:lnTo>
                    <a:pt x="216" y="658"/>
                  </a:lnTo>
                  <a:lnTo>
                    <a:pt x="221" y="634"/>
                  </a:lnTo>
                  <a:lnTo>
                    <a:pt x="221" y="620"/>
                  </a:lnTo>
                  <a:lnTo>
                    <a:pt x="225" y="601"/>
                  </a:lnTo>
                  <a:lnTo>
                    <a:pt x="225" y="591"/>
                  </a:lnTo>
                  <a:lnTo>
                    <a:pt x="230" y="577"/>
                  </a:lnTo>
                  <a:lnTo>
                    <a:pt x="230" y="567"/>
                  </a:lnTo>
                  <a:lnTo>
                    <a:pt x="230" y="562"/>
                  </a:lnTo>
                  <a:lnTo>
                    <a:pt x="235" y="553"/>
                  </a:lnTo>
                  <a:lnTo>
                    <a:pt x="235" y="548"/>
                  </a:lnTo>
                  <a:lnTo>
                    <a:pt x="240" y="548"/>
                  </a:lnTo>
                  <a:lnTo>
                    <a:pt x="240" y="553"/>
                  </a:lnTo>
                  <a:lnTo>
                    <a:pt x="240" y="558"/>
                  </a:lnTo>
                  <a:lnTo>
                    <a:pt x="245" y="562"/>
                  </a:lnTo>
                  <a:lnTo>
                    <a:pt x="245" y="567"/>
                  </a:lnTo>
                  <a:lnTo>
                    <a:pt x="245" y="572"/>
                  </a:lnTo>
                  <a:lnTo>
                    <a:pt x="249" y="577"/>
                  </a:lnTo>
                  <a:lnTo>
                    <a:pt x="249" y="581"/>
                  </a:lnTo>
                  <a:lnTo>
                    <a:pt x="254" y="586"/>
                  </a:lnTo>
                  <a:lnTo>
                    <a:pt x="254" y="591"/>
                  </a:lnTo>
                  <a:lnTo>
                    <a:pt x="254" y="601"/>
                  </a:lnTo>
                  <a:lnTo>
                    <a:pt x="259" y="610"/>
                  </a:lnTo>
                  <a:lnTo>
                    <a:pt x="259" y="624"/>
                  </a:lnTo>
                  <a:lnTo>
                    <a:pt x="264" y="639"/>
                  </a:lnTo>
                  <a:lnTo>
                    <a:pt x="264" y="653"/>
                  </a:lnTo>
                  <a:lnTo>
                    <a:pt x="264" y="672"/>
                  </a:lnTo>
                  <a:lnTo>
                    <a:pt x="268" y="691"/>
                  </a:lnTo>
                  <a:lnTo>
                    <a:pt x="268" y="720"/>
                  </a:lnTo>
                  <a:lnTo>
                    <a:pt x="273" y="748"/>
                  </a:lnTo>
                  <a:lnTo>
                    <a:pt x="273" y="782"/>
                  </a:lnTo>
                  <a:lnTo>
                    <a:pt x="273" y="820"/>
                  </a:lnTo>
                  <a:lnTo>
                    <a:pt x="278" y="872"/>
                  </a:lnTo>
                  <a:lnTo>
                    <a:pt x="278" y="929"/>
                  </a:lnTo>
                  <a:lnTo>
                    <a:pt x="283" y="1005"/>
                  </a:lnTo>
                  <a:lnTo>
                    <a:pt x="283" y="1086"/>
                  </a:lnTo>
                  <a:lnTo>
                    <a:pt x="283" y="1158"/>
                  </a:lnTo>
                  <a:lnTo>
                    <a:pt x="288" y="1225"/>
                  </a:lnTo>
                  <a:lnTo>
                    <a:pt x="288" y="1277"/>
                  </a:lnTo>
                  <a:lnTo>
                    <a:pt x="292" y="1320"/>
                  </a:lnTo>
                  <a:lnTo>
                    <a:pt x="292" y="1348"/>
                  </a:lnTo>
                  <a:lnTo>
                    <a:pt x="292" y="1368"/>
                  </a:lnTo>
                  <a:lnTo>
                    <a:pt x="297" y="1372"/>
                  </a:lnTo>
                  <a:lnTo>
                    <a:pt x="302" y="1372"/>
                  </a:lnTo>
                  <a:lnTo>
                    <a:pt x="302" y="1363"/>
                  </a:lnTo>
                  <a:lnTo>
                    <a:pt x="302" y="1358"/>
                  </a:lnTo>
                  <a:lnTo>
                    <a:pt x="307" y="1348"/>
                  </a:lnTo>
                  <a:lnTo>
                    <a:pt x="307" y="1339"/>
                  </a:lnTo>
                  <a:lnTo>
                    <a:pt x="312" y="1325"/>
                  </a:lnTo>
                  <a:lnTo>
                    <a:pt x="312" y="1306"/>
                  </a:lnTo>
                  <a:lnTo>
                    <a:pt x="312" y="1277"/>
                  </a:lnTo>
                  <a:lnTo>
                    <a:pt x="316" y="1253"/>
                  </a:lnTo>
                  <a:lnTo>
                    <a:pt x="316" y="1225"/>
                  </a:lnTo>
                  <a:lnTo>
                    <a:pt x="321" y="1187"/>
                  </a:lnTo>
                  <a:lnTo>
                    <a:pt x="321" y="1148"/>
                  </a:lnTo>
                  <a:lnTo>
                    <a:pt x="321" y="1096"/>
                  </a:lnTo>
                  <a:lnTo>
                    <a:pt x="326" y="1039"/>
                  </a:lnTo>
                  <a:lnTo>
                    <a:pt x="326" y="963"/>
                  </a:lnTo>
                  <a:lnTo>
                    <a:pt x="331" y="858"/>
                  </a:lnTo>
                  <a:lnTo>
                    <a:pt x="331" y="739"/>
                  </a:lnTo>
                  <a:lnTo>
                    <a:pt x="331" y="639"/>
                  </a:lnTo>
                  <a:lnTo>
                    <a:pt x="336" y="586"/>
                  </a:lnTo>
                  <a:lnTo>
                    <a:pt x="336" y="577"/>
                  </a:lnTo>
                  <a:lnTo>
                    <a:pt x="336" y="586"/>
                  </a:lnTo>
                  <a:lnTo>
                    <a:pt x="340" y="601"/>
                  </a:lnTo>
                  <a:lnTo>
                    <a:pt x="340" y="610"/>
                  </a:lnTo>
                  <a:lnTo>
                    <a:pt x="345" y="601"/>
                  </a:lnTo>
                  <a:lnTo>
                    <a:pt x="345" y="581"/>
                  </a:lnTo>
                  <a:lnTo>
                    <a:pt x="345" y="543"/>
                  </a:lnTo>
                  <a:lnTo>
                    <a:pt x="350" y="510"/>
                  </a:lnTo>
                  <a:lnTo>
                    <a:pt x="350" y="472"/>
                  </a:lnTo>
                  <a:lnTo>
                    <a:pt x="355" y="439"/>
                  </a:lnTo>
                  <a:lnTo>
                    <a:pt x="355" y="405"/>
                  </a:lnTo>
                  <a:lnTo>
                    <a:pt x="355" y="372"/>
                  </a:lnTo>
                  <a:lnTo>
                    <a:pt x="360" y="343"/>
                  </a:lnTo>
                  <a:lnTo>
                    <a:pt x="360" y="305"/>
                  </a:lnTo>
                  <a:lnTo>
                    <a:pt x="364" y="258"/>
                  </a:lnTo>
                  <a:lnTo>
                    <a:pt x="364" y="196"/>
                  </a:lnTo>
                  <a:lnTo>
                    <a:pt x="364" y="124"/>
                  </a:lnTo>
                  <a:lnTo>
                    <a:pt x="369" y="57"/>
                  </a:lnTo>
                  <a:lnTo>
                    <a:pt x="369" y="10"/>
                  </a:lnTo>
                  <a:lnTo>
                    <a:pt x="374" y="0"/>
                  </a:lnTo>
                  <a:lnTo>
                    <a:pt x="374" y="15"/>
                  </a:lnTo>
                  <a:lnTo>
                    <a:pt x="374" y="34"/>
                  </a:lnTo>
                  <a:lnTo>
                    <a:pt x="379" y="48"/>
                  </a:lnTo>
                  <a:lnTo>
                    <a:pt x="379" y="67"/>
                  </a:lnTo>
                  <a:lnTo>
                    <a:pt x="384" y="91"/>
                  </a:lnTo>
                  <a:lnTo>
                    <a:pt x="384" y="110"/>
                  </a:lnTo>
                  <a:lnTo>
                    <a:pt x="384" y="119"/>
                  </a:lnTo>
                  <a:lnTo>
                    <a:pt x="388" y="124"/>
                  </a:lnTo>
                  <a:lnTo>
                    <a:pt x="388" y="143"/>
                  </a:lnTo>
                  <a:lnTo>
                    <a:pt x="393" y="181"/>
                  </a:lnTo>
                  <a:lnTo>
                    <a:pt x="393" y="238"/>
                  </a:lnTo>
                  <a:lnTo>
                    <a:pt x="393" y="296"/>
                  </a:lnTo>
                  <a:lnTo>
                    <a:pt x="398" y="358"/>
                  </a:lnTo>
                  <a:lnTo>
                    <a:pt x="398" y="448"/>
                  </a:lnTo>
                  <a:lnTo>
                    <a:pt x="403" y="558"/>
                  </a:lnTo>
                  <a:lnTo>
                    <a:pt x="403" y="658"/>
                  </a:lnTo>
                  <a:lnTo>
                    <a:pt x="403" y="715"/>
                  </a:lnTo>
                  <a:lnTo>
                    <a:pt x="408" y="729"/>
                  </a:lnTo>
                  <a:lnTo>
                    <a:pt x="408" y="739"/>
                  </a:lnTo>
                  <a:lnTo>
                    <a:pt x="412" y="739"/>
                  </a:lnTo>
                  <a:lnTo>
                    <a:pt x="412" y="743"/>
                  </a:lnTo>
                  <a:lnTo>
                    <a:pt x="417" y="743"/>
                  </a:lnTo>
                  <a:lnTo>
                    <a:pt x="422" y="748"/>
                  </a:lnTo>
                  <a:lnTo>
                    <a:pt x="427" y="748"/>
                  </a:lnTo>
                  <a:lnTo>
                    <a:pt x="431" y="748"/>
                  </a:lnTo>
                  <a:lnTo>
                    <a:pt x="436" y="748"/>
                  </a:lnTo>
                  <a:lnTo>
                    <a:pt x="441" y="748"/>
                  </a:lnTo>
                  <a:lnTo>
                    <a:pt x="446" y="748"/>
                  </a:lnTo>
                  <a:lnTo>
                    <a:pt x="446" y="743"/>
                  </a:lnTo>
                  <a:lnTo>
                    <a:pt x="451" y="743"/>
                  </a:lnTo>
                  <a:lnTo>
                    <a:pt x="451" y="739"/>
                  </a:lnTo>
                  <a:lnTo>
                    <a:pt x="455" y="739"/>
                  </a:lnTo>
                  <a:lnTo>
                    <a:pt x="460" y="734"/>
                  </a:lnTo>
                  <a:lnTo>
                    <a:pt x="460" y="729"/>
                  </a:lnTo>
                  <a:lnTo>
                    <a:pt x="465" y="729"/>
                  </a:lnTo>
                  <a:lnTo>
                    <a:pt x="465" y="724"/>
                  </a:lnTo>
                  <a:lnTo>
                    <a:pt x="465" y="720"/>
                  </a:lnTo>
                  <a:lnTo>
                    <a:pt x="470" y="715"/>
                  </a:lnTo>
                  <a:lnTo>
                    <a:pt x="470" y="710"/>
                  </a:lnTo>
                  <a:lnTo>
                    <a:pt x="475" y="705"/>
                  </a:lnTo>
                  <a:lnTo>
                    <a:pt x="475" y="701"/>
                  </a:lnTo>
                  <a:lnTo>
                    <a:pt x="475" y="696"/>
                  </a:lnTo>
                  <a:lnTo>
                    <a:pt x="479" y="696"/>
                  </a:lnTo>
                  <a:lnTo>
                    <a:pt x="479" y="691"/>
                  </a:lnTo>
                  <a:lnTo>
                    <a:pt x="484" y="686"/>
                  </a:lnTo>
                  <a:lnTo>
                    <a:pt x="489" y="686"/>
                  </a:lnTo>
                  <a:lnTo>
                    <a:pt x="494" y="686"/>
                  </a:lnTo>
                  <a:lnTo>
                    <a:pt x="494" y="691"/>
                  </a:lnTo>
                  <a:lnTo>
                    <a:pt x="499" y="696"/>
                  </a:lnTo>
                  <a:lnTo>
                    <a:pt x="503" y="701"/>
                  </a:lnTo>
                  <a:lnTo>
                    <a:pt x="503" y="705"/>
                  </a:lnTo>
                  <a:lnTo>
                    <a:pt x="508" y="710"/>
                  </a:lnTo>
                  <a:lnTo>
                    <a:pt x="508" y="715"/>
                  </a:lnTo>
                  <a:lnTo>
                    <a:pt x="513" y="720"/>
                  </a:lnTo>
                  <a:lnTo>
                    <a:pt x="513" y="724"/>
                  </a:lnTo>
                  <a:lnTo>
                    <a:pt x="518" y="729"/>
                  </a:lnTo>
                  <a:lnTo>
                    <a:pt x="518" y="734"/>
                  </a:lnTo>
                  <a:lnTo>
                    <a:pt x="523" y="739"/>
                  </a:lnTo>
                  <a:lnTo>
                    <a:pt x="523" y="743"/>
                  </a:lnTo>
                  <a:lnTo>
                    <a:pt x="527" y="743"/>
                  </a:lnTo>
                  <a:lnTo>
                    <a:pt x="527" y="748"/>
                  </a:lnTo>
                  <a:lnTo>
                    <a:pt x="532" y="748"/>
                  </a:lnTo>
                  <a:lnTo>
                    <a:pt x="537" y="753"/>
                  </a:lnTo>
                  <a:lnTo>
                    <a:pt x="542" y="753"/>
                  </a:lnTo>
                  <a:lnTo>
                    <a:pt x="547" y="753"/>
                  </a:lnTo>
                  <a:lnTo>
                    <a:pt x="547" y="758"/>
                  </a:lnTo>
                  <a:lnTo>
                    <a:pt x="551" y="758"/>
                  </a:lnTo>
                  <a:lnTo>
                    <a:pt x="556" y="758"/>
                  </a:lnTo>
                  <a:lnTo>
                    <a:pt x="561" y="763"/>
                  </a:lnTo>
                  <a:lnTo>
                    <a:pt x="566" y="763"/>
                  </a:lnTo>
                  <a:lnTo>
                    <a:pt x="571" y="763"/>
                  </a:lnTo>
                  <a:lnTo>
                    <a:pt x="571" y="767"/>
                  </a:lnTo>
                  <a:lnTo>
                    <a:pt x="575" y="767"/>
                  </a:lnTo>
                  <a:lnTo>
                    <a:pt x="575" y="763"/>
                  </a:lnTo>
                  <a:lnTo>
                    <a:pt x="580" y="763"/>
                  </a:lnTo>
                  <a:lnTo>
                    <a:pt x="580" y="758"/>
                  </a:lnTo>
                  <a:lnTo>
                    <a:pt x="585" y="758"/>
                  </a:lnTo>
                  <a:lnTo>
                    <a:pt x="590" y="758"/>
                  </a:lnTo>
                  <a:lnTo>
                    <a:pt x="590" y="763"/>
                  </a:lnTo>
                  <a:lnTo>
                    <a:pt x="595" y="763"/>
                  </a:lnTo>
                  <a:lnTo>
                    <a:pt x="595" y="767"/>
                  </a:lnTo>
                  <a:lnTo>
                    <a:pt x="599" y="767"/>
                  </a:lnTo>
                  <a:lnTo>
                    <a:pt x="604" y="767"/>
                  </a:lnTo>
                  <a:lnTo>
                    <a:pt x="609" y="767"/>
                  </a:lnTo>
                  <a:lnTo>
                    <a:pt x="614" y="767"/>
                  </a:lnTo>
                  <a:lnTo>
                    <a:pt x="618" y="767"/>
                  </a:lnTo>
                  <a:lnTo>
                    <a:pt x="623" y="767"/>
                  </a:lnTo>
                  <a:lnTo>
                    <a:pt x="628" y="767"/>
                  </a:lnTo>
                  <a:lnTo>
                    <a:pt x="633" y="767"/>
                  </a:lnTo>
                  <a:lnTo>
                    <a:pt x="638" y="767"/>
                  </a:lnTo>
                  <a:lnTo>
                    <a:pt x="642" y="767"/>
                  </a:lnTo>
                  <a:lnTo>
                    <a:pt x="647" y="767"/>
                  </a:lnTo>
                  <a:lnTo>
                    <a:pt x="652" y="767"/>
                  </a:lnTo>
                  <a:lnTo>
                    <a:pt x="657" y="767"/>
                  </a:lnTo>
                  <a:lnTo>
                    <a:pt x="662" y="767"/>
                  </a:lnTo>
                  <a:lnTo>
                    <a:pt x="666" y="767"/>
                  </a:lnTo>
                  <a:lnTo>
                    <a:pt x="671" y="767"/>
                  </a:lnTo>
                  <a:lnTo>
                    <a:pt x="676" y="767"/>
                  </a:lnTo>
                  <a:lnTo>
                    <a:pt x="681" y="767"/>
                  </a:lnTo>
                  <a:lnTo>
                    <a:pt x="686" y="767"/>
                  </a:lnTo>
                  <a:lnTo>
                    <a:pt x="690" y="767"/>
                  </a:lnTo>
                  <a:lnTo>
                    <a:pt x="690" y="772"/>
                  </a:lnTo>
                  <a:lnTo>
                    <a:pt x="695" y="772"/>
                  </a:lnTo>
                  <a:lnTo>
                    <a:pt x="700" y="772"/>
                  </a:lnTo>
                  <a:lnTo>
                    <a:pt x="705" y="772"/>
                  </a:lnTo>
                  <a:lnTo>
                    <a:pt x="710" y="772"/>
                  </a:lnTo>
                  <a:lnTo>
                    <a:pt x="714" y="772"/>
                  </a:lnTo>
                  <a:lnTo>
                    <a:pt x="719" y="772"/>
                  </a:lnTo>
                  <a:lnTo>
                    <a:pt x="724" y="772"/>
                  </a:lnTo>
                  <a:lnTo>
                    <a:pt x="729" y="772"/>
                  </a:lnTo>
                  <a:lnTo>
                    <a:pt x="734" y="772"/>
                  </a:lnTo>
                  <a:lnTo>
                    <a:pt x="738" y="772"/>
                  </a:lnTo>
                  <a:lnTo>
                    <a:pt x="743" y="772"/>
                  </a:lnTo>
                  <a:lnTo>
                    <a:pt x="748" y="772"/>
                  </a:lnTo>
                  <a:lnTo>
                    <a:pt x="753" y="772"/>
                  </a:lnTo>
                  <a:lnTo>
                    <a:pt x="758" y="772"/>
                  </a:lnTo>
                  <a:lnTo>
                    <a:pt x="762" y="772"/>
                  </a:lnTo>
                  <a:lnTo>
                    <a:pt x="767" y="772"/>
                  </a:lnTo>
                  <a:lnTo>
                    <a:pt x="772" y="772"/>
                  </a:lnTo>
                  <a:lnTo>
                    <a:pt x="777" y="772"/>
                  </a:lnTo>
                  <a:lnTo>
                    <a:pt x="781" y="772"/>
                  </a:lnTo>
                  <a:lnTo>
                    <a:pt x="786" y="772"/>
                  </a:lnTo>
                  <a:lnTo>
                    <a:pt x="791" y="772"/>
                  </a:lnTo>
                  <a:lnTo>
                    <a:pt x="796" y="772"/>
                  </a:lnTo>
                  <a:lnTo>
                    <a:pt x="796" y="767"/>
                  </a:lnTo>
                  <a:lnTo>
                    <a:pt x="801" y="767"/>
                  </a:lnTo>
                  <a:lnTo>
                    <a:pt x="805" y="767"/>
                  </a:lnTo>
                  <a:lnTo>
                    <a:pt x="810" y="767"/>
                  </a:lnTo>
                  <a:lnTo>
                    <a:pt x="815" y="763"/>
                  </a:lnTo>
                  <a:lnTo>
                    <a:pt x="815" y="767"/>
                  </a:lnTo>
                  <a:lnTo>
                    <a:pt x="820" y="767"/>
                  </a:lnTo>
                  <a:lnTo>
                    <a:pt x="825" y="767"/>
                  </a:lnTo>
                  <a:lnTo>
                    <a:pt x="829" y="767"/>
                  </a:lnTo>
                  <a:lnTo>
                    <a:pt x="834" y="767"/>
                  </a:lnTo>
                  <a:lnTo>
                    <a:pt x="834" y="772"/>
                  </a:lnTo>
                  <a:lnTo>
                    <a:pt x="839" y="772"/>
                  </a:lnTo>
                  <a:lnTo>
                    <a:pt x="844" y="772"/>
                  </a:lnTo>
                  <a:lnTo>
                    <a:pt x="849" y="772"/>
                  </a:lnTo>
                  <a:lnTo>
                    <a:pt x="853" y="772"/>
                  </a:lnTo>
                  <a:lnTo>
                    <a:pt x="858" y="772"/>
                  </a:lnTo>
                  <a:lnTo>
                    <a:pt x="863" y="772"/>
                  </a:lnTo>
                  <a:lnTo>
                    <a:pt x="868" y="772"/>
                  </a:lnTo>
                  <a:lnTo>
                    <a:pt x="873" y="772"/>
                  </a:lnTo>
                  <a:lnTo>
                    <a:pt x="877" y="772"/>
                  </a:lnTo>
                  <a:lnTo>
                    <a:pt x="882" y="772"/>
                  </a:lnTo>
                  <a:lnTo>
                    <a:pt x="887" y="772"/>
                  </a:lnTo>
                  <a:lnTo>
                    <a:pt x="892" y="772"/>
                  </a:lnTo>
                  <a:lnTo>
                    <a:pt x="897" y="772"/>
                  </a:lnTo>
                  <a:lnTo>
                    <a:pt x="901" y="772"/>
                  </a:lnTo>
                  <a:lnTo>
                    <a:pt x="906" y="772"/>
                  </a:lnTo>
                  <a:lnTo>
                    <a:pt x="911" y="772"/>
                  </a:lnTo>
                  <a:lnTo>
                    <a:pt x="916" y="772"/>
                  </a:lnTo>
                  <a:lnTo>
                    <a:pt x="921" y="772"/>
                  </a:lnTo>
                  <a:lnTo>
                    <a:pt x="925" y="772"/>
                  </a:lnTo>
                  <a:lnTo>
                    <a:pt x="930" y="772"/>
                  </a:lnTo>
                  <a:lnTo>
                    <a:pt x="935" y="772"/>
                  </a:lnTo>
                  <a:lnTo>
                    <a:pt x="940" y="772"/>
                  </a:lnTo>
                  <a:lnTo>
                    <a:pt x="944" y="772"/>
                  </a:lnTo>
                  <a:lnTo>
                    <a:pt x="949" y="777"/>
                  </a:lnTo>
                  <a:lnTo>
                    <a:pt x="954" y="777"/>
                  </a:lnTo>
                  <a:lnTo>
                    <a:pt x="959" y="777"/>
                  </a:lnTo>
                  <a:lnTo>
                    <a:pt x="964" y="777"/>
                  </a:lnTo>
                  <a:lnTo>
                    <a:pt x="964" y="772"/>
                  </a:lnTo>
                  <a:lnTo>
                    <a:pt x="968" y="772"/>
                  </a:lnTo>
                  <a:lnTo>
                    <a:pt x="973" y="772"/>
                  </a:lnTo>
                  <a:lnTo>
                    <a:pt x="978" y="772"/>
                  </a:lnTo>
                  <a:lnTo>
                    <a:pt x="983" y="777"/>
                  </a:lnTo>
                  <a:lnTo>
                    <a:pt x="988" y="777"/>
                  </a:lnTo>
                  <a:lnTo>
                    <a:pt x="992" y="777"/>
                  </a:lnTo>
                  <a:lnTo>
                    <a:pt x="997" y="777"/>
                  </a:lnTo>
                  <a:lnTo>
                    <a:pt x="1002" y="777"/>
                  </a:lnTo>
                  <a:lnTo>
                    <a:pt x="1007" y="777"/>
                  </a:lnTo>
                  <a:lnTo>
                    <a:pt x="1012" y="777"/>
                  </a:lnTo>
                  <a:lnTo>
                    <a:pt x="1016" y="777"/>
                  </a:lnTo>
                  <a:lnTo>
                    <a:pt x="1021" y="777"/>
                  </a:lnTo>
                  <a:lnTo>
                    <a:pt x="1026" y="777"/>
                  </a:lnTo>
                  <a:lnTo>
                    <a:pt x="1031" y="777"/>
                  </a:lnTo>
                  <a:lnTo>
                    <a:pt x="1036" y="777"/>
                  </a:lnTo>
                  <a:lnTo>
                    <a:pt x="1040" y="777"/>
                  </a:lnTo>
                  <a:lnTo>
                    <a:pt x="1045" y="777"/>
                  </a:lnTo>
                  <a:lnTo>
                    <a:pt x="1050" y="777"/>
                  </a:lnTo>
                  <a:lnTo>
                    <a:pt x="1055" y="777"/>
                  </a:lnTo>
                  <a:lnTo>
                    <a:pt x="1060" y="777"/>
                  </a:lnTo>
                  <a:lnTo>
                    <a:pt x="1064" y="777"/>
                  </a:lnTo>
                  <a:lnTo>
                    <a:pt x="1069" y="777"/>
                  </a:lnTo>
                  <a:lnTo>
                    <a:pt x="1074" y="777"/>
                  </a:lnTo>
                  <a:lnTo>
                    <a:pt x="1079" y="777"/>
                  </a:lnTo>
                  <a:lnTo>
                    <a:pt x="1084" y="777"/>
                  </a:lnTo>
                  <a:lnTo>
                    <a:pt x="1088" y="777"/>
                  </a:lnTo>
                  <a:lnTo>
                    <a:pt x="1093" y="777"/>
                  </a:lnTo>
                  <a:lnTo>
                    <a:pt x="1098" y="777"/>
                  </a:lnTo>
                  <a:lnTo>
                    <a:pt x="1103" y="777"/>
                  </a:lnTo>
                  <a:lnTo>
                    <a:pt x="1107" y="777"/>
                  </a:lnTo>
                  <a:lnTo>
                    <a:pt x="1112" y="777"/>
                  </a:lnTo>
                  <a:lnTo>
                    <a:pt x="1117" y="777"/>
                  </a:lnTo>
                  <a:lnTo>
                    <a:pt x="1122" y="777"/>
                  </a:lnTo>
                  <a:lnTo>
                    <a:pt x="1127" y="777"/>
                  </a:lnTo>
                  <a:lnTo>
                    <a:pt x="1131" y="777"/>
                  </a:lnTo>
                  <a:lnTo>
                    <a:pt x="1136" y="777"/>
                  </a:lnTo>
                  <a:lnTo>
                    <a:pt x="1141" y="777"/>
                  </a:lnTo>
                  <a:lnTo>
                    <a:pt x="1146" y="777"/>
                  </a:lnTo>
                  <a:lnTo>
                    <a:pt x="1151" y="777"/>
                  </a:lnTo>
                  <a:lnTo>
                    <a:pt x="1155" y="777"/>
                  </a:lnTo>
                  <a:lnTo>
                    <a:pt x="1160" y="777"/>
                  </a:lnTo>
                  <a:lnTo>
                    <a:pt x="1165" y="777"/>
                  </a:lnTo>
                  <a:lnTo>
                    <a:pt x="1170" y="777"/>
                  </a:lnTo>
                  <a:lnTo>
                    <a:pt x="1175" y="777"/>
                  </a:lnTo>
                  <a:lnTo>
                    <a:pt x="1179" y="777"/>
                  </a:lnTo>
                  <a:lnTo>
                    <a:pt x="1184" y="777"/>
                  </a:lnTo>
                  <a:lnTo>
                    <a:pt x="1189" y="777"/>
                  </a:lnTo>
                  <a:lnTo>
                    <a:pt x="1194" y="777"/>
                  </a:lnTo>
                  <a:lnTo>
                    <a:pt x="1199" y="777"/>
                  </a:lnTo>
                  <a:lnTo>
                    <a:pt x="1203" y="777"/>
                  </a:lnTo>
                  <a:lnTo>
                    <a:pt x="1208" y="777"/>
                  </a:lnTo>
                  <a:lnTo>
                    <a:pt x="1213" y="777"/>
                  </a:lnTo>
                  <a:lnTo>
                    <a:pt x="1218" y="777"/>
                  </a:lnTo>
                  <a:lnTo>
                    <a:pt x="1223" y="777"/>
                  </a:lnTo>
                  <a:lnTo>
                    <a:pt x="1227" y="777"/>
                  </a:lnTo>
                  <a:lnTo>
                    <a:pt x="1232" y="777"/>
                  </a:lnTo>
                  <a:lnTo>
                    <a:pt x="1237" y="777"/>
                  </a:lnTo>
                  <a:lnTo>
                    <a:pt x="1242" y="777"/>
                  </a:lnTo>
                  <a:lnTo>
                    <a:pt x="1247" y="777"/>
                  </a:lnTo>
                  <a:lnTo>
                    <a:pt x="1251" y="777"/>
                  </a:lnTo>
                  <a:lnTo>
                    <a:pt x="1256" y="777"/>
                  </a:lnTo>
                  <a:lnTo>
                    <a:pt x="1261" y="777"/>
                  </a:lnTo>
                  <a:lnTo>
                    <a:pt x="1266" y="777"/>
                  </a:lnTo>
                  <a:lnTo>
                    <a:pt x="1270" y="777"/>
                  </a:lnTo>
                  <a:lnTo>
                    <a:pt x="1275" y="777"/>
                  </a:lnTo>
                  <a:lnTo>
                    <a:pt x="1280" y="777"/>
                  </a:lnTo>
                  <a:lnTo>
                    <a:pt x="1285" y="777"/>
                  </a:lnTo>
                  <a:lnTo>
                    <a:pt x="1290" y="777"/>
                  </a:lnTo>
                  <a:lnTo>
                    <a:pt x="1294" y="777"/>
                  </a:lnTo>
                  <a:lnTo>
                    <a:pt x="1299" y="777"/>
                  </a:lnTo>
                  <a:lnTo>
                    <a:pt x="1304" y="777"/>
                  </a:lnTo>
                  <a:lnTo>
                    <a:pt x="1309" y="777"/>
                  </a:lnTo>
                  <a:lnTo>
                    <a:pt x="1314" y="777"/>
                  </a:lnTo>
                  <a:lnTo>
                    <a:pt x="1318" y="777"/>
                  </a:lnTo>
                  <a:lnTo>
                    <a:pt x="1323" y="777"/>
                  </a:lnTo>
                  <a:lnTo>
                    <a:pt x="1328" y="777"/>
                  </a:lnTo>
                  <a:lnTo>
                    <a:pt x="1333" y="777"/>
                  </a:lnTo>
                  <a:lnTo>
                    <a:pt x="1338" y="777"/>
                  </a:lnTo>
                  <a:lnTo>
                    <a:pt x="1342" y="777"/>
                  </a:lnTo>
                  <a:lnTo>
                    <a:pt x="1347" y="777"/>
                  </a:lnTo>
                  <a:lnTo>
                    <a:pt x="1352" y="777"/>
                  </a:lnTo>
                  <a:lnTo>
                    <a:pt x="1357" y="777"/>
                  </a:lnTo>
                  <a:lnTo>
                    <a:pt x="1357" y="772"/>
                  </a:lnTo>
                  <a:lnTo>
                    <a:pt x="1362" y="772"/>
                  </a:lnTo>
                  <a:lnTo>
                    <a:pt x="1366" y="772"/>
                  </a:lnTo>
                  <a:lnTo>
                    <a:pt x="1371" y="772"/>
                  </a:lnTo>
                  <a:lnTo>
                    <a:pt x="1376" y="772"/>
                  </a:lnTo>
                  <a:lnTo>
                    <a:pt x="1381" y="772"/>
                  </a:lnTo>
                  <a:lnTo>
                    <a:pt x="1381" y="777"/>
                  </a:lnTo>
                  <a:lnTo>
                    <a:pt x="1386" y="777"/>
                  </a:lnTo>
                  <a:lnTo>
                    <a:pt x="1390" y="777"/>
                  </a:lnTo>
                  <a:lnTo>
                    <a:pt x="1395" y="777"/>
                  </a:lnTo>
                  <a:lnTo>
                    <a:pt x="1400" y="777"/>
                  </a:lnTo>
                  <a:lnTo>
                    <a:pt x="1405" y="777"/>
                  </a:lnTo>
                  <a:lnTo>
                    <a:pt x="1410" y="777"/>
                  </a:lnTo>
                  <a:lnTo>
                    <a:pt x="1414" y="777"/>
                  </a:lnTo>
                  <a:lnTo>
                    <a:pt x="1419" y="777"/>
                  </a:lnTo>
                  <a:lnTo>
                    <a:pt x="1424" y="777"/>
                  </a:lnTo>
                  <a:lnTo>
                    <a:pt x="1429" y="777"/>
                  </a:lnTo>
                  <a:lnTo>
                    <a:pt x="1434" y="777"/>
                  </a:lnTo>
                  <a:lnTo>
                    <a:pt x="1438" y="777"/>
                  </a:lnTo>
                  <a:lnTo>
                    <a:pt x="1443" y="777"/>
                  </a:lnTo>
                  <a:lnTo>
                    <a:pt x="1448" y="777"/>
                  </a:lnTo>
                  <a:lnTo>
                    <a:pt x="1453" y="777"/>
                  </a:lnTo>
                  <a:lnTo>
                    <a:pt x="1457" y="777"/>
                  </a:lnTo>
                  <a:lnTo>
                    <a:pt x="1462" y="777"/>
                  </a:lnTo>
                  <a:lnTo>
                    <a:pt x="1467" y="777"/>
                  </a:lnTo>
                  <a:lnTo>
                    <a:pt x="1472" y="777"/>
                  </a:lnTo>
                  <a:lnTo>
                    <a:pt x="1477" y="777"/>
                  </a:lnTo>
                  <a:lnTo>
                    <a:pt x="1481" y="777"/>
                  </a:lnTo>
                  <a:lnTo>
                    <a:pt x="1486" y="777"/>
                  </a:lnTo>
                  <a:lnTo>
                    <a:pt x="1491" y="777"/>
                  </a:lnTo>
                  <a:lnTo>
                    <a:pt x="1496" y="777"/>
                  </a:lnTo>
                  <a:lnTo>
                    <a:pt x="1501" y="777"/>
                  </a:lnTo>
                  <a:lnTo>
                    <a:pt x="1505" y="777"/>
                  </a:lnTo>
                  <a:lnTo>
                    <a:pt x="1510" y="777"/>
                  </a:lnTo>
                  <a:lnTo>
                    <a:pt x="1515" y="777"/>
                  </a:lnTo>
                  <a:lnTo>
                    <a:pt x="1520" y="777"/>
                  </a:lnTo>
                  <a:lnTo>
                    <a:pt x="1525" y="777"/>
                  </a:lnTo>
                  <a:lnTo>
                    <a:pt x="1529" y="777"/>
                  </a:lnTo>
                  <a:lnTo>
                    <a:pt x="1534" y="777"/>
                  </a:lnTo>
                  <a:lnTo>
                    <a:pt x="1539" y="777"/>
                  </a:lnTo>
                  <a:lnTo>
                    <a:pt x="1544" y="777"/>
                  </a:lnTo>
                  <a:lnTo>
                    <a:pt x="1549" y="777"/>
                  </a:lnTo>
                  <a:lnTo>
                    <a:pt x="1553" y="777"/>
                  </a:lnTo>
                  <a:lnTo>
                    <a:pt x="1558" y="777"/>
                  </a:lnTo>
                  <a:lnTo>
                    <a:pt x="1563" y="777"/>
                  </a:lnTo>
                  <a:lnTo>
                    <a:pt x="1568" y="777"/>
                  </a:lnTo>
                  <a:lnTo>
                    <a:pt x="1573" y="777"/>
                  </a:lnTo>
                  <a:lnTo>
                    <a:pt x="1577" y="777"/>
                  </a:lnTo>
                  <a:lnTo>
                    <a:pt x="1582" y="777"/>
                  </a:lnTo>
                  <a:lnTo>
                    <a:pt x="1587" y="777"/>
                  </a:lnTo>
                  <a:lnTo>
                    <a:pt x="1592" y="777"/>
                  </a:lnTo>
                  <a:lnTo>
                    <a:pt x="1597" y="777"/>
                  </a:lnTo>
                  <a:lnTo>
                    <a:pt x="1601" y="777"/>
                  </a:lnTo>
                  <a:lnTo>
                    <a:pt x="1606" y="777"/>
                  </a:lnTo>
                  <a:lnTo>
                    <a:pt x="1611" y="777"/>
                  </a:lnTo>
                  <a:lnTo>
                    <a:pt x="1616" y="777"/>
                  </a:lnTo>
                  <a:lnTo>
                    <a:pt x="1620" y="777"/>
                  </a:lnTo>
                  <a:lnTo>
                    <a:pt x="1625" y="777"/>
                  </a:lnTo>
                  <a:lnTo>
                    <a:pt x="1630" y="777"/>
                  </a:lnTo>
                  <a:lnTo>
                    <a:pt x="1630" y="782"/>
                  </a:lnTo>
                  <a:lnTo>
                    <a:pt x="1635" y="782"/>
                  </a:lnTo>
                  <a:lnTo>
                    <a:pt x="1640" y="782"/>
                  </a:lnTo>
                  <a:lnTo>
                    <a:pt x="1644" y="782"/>
                  </a:lnTo>
                  <a:lnTo>
                    <a:pt x="1649" y="782"/>
                  </a:lnTo>
                  <a:lnTo>
                    <a:pt x="1654" y="782"/>
                  </a:lnTo>
                  <a:lnTo>
                    <a:pt x="1659" y="782"/>
                  </a:lnTo>
                  <a:lnTo>
                    <a:pt x="1664" y="782"/>
                  </a:lnTo>
                  <a:lnTo>
                    <a:pt x="1668" y="777"/>
                  </a:lnTo>
                  <a:lnTo>
                    <a:pt x="1673" y="777"/>
                  </a:lnTo>
                  <a:lnTo>
                    <a:pt x="1678" y="777"/>
                  </a:lnTo>
                  <a:lnTo>
                    <a:pt x="1683" y="777"/>
                  </a:lnTo>
                  <a:lnTo>
                    <a:pt x="1688" y="777"/>
                  </a:lnTo>
                  <a:lnTo>
                    <a:pt x="1692" y="777"/>
                  </a:lnTo>
                  <a:lnTo>
                    <a:pt x="1697" y="777"/>
                  </a:lnTo>
                  <a:lnTo>
                    <a:pt x="1702" y="782"/>
                  </a:lnTo>
                  <a:lnTo>
                    <a:pt x="1707" y="782"/>
                  </a:lnTo>
                  <a:lnTo>
                    <a:pt x="1712" y="782"/>
                  </a:lnTo>
                  <a:lnTo>
                    <a:pt x="1716" y="782"/>
                  </a:lnTo>
                  <a:lnTo>
                    <a:pt x="1721" y="782"/>
                  </a:lnTo>
                  <a:lnTo>
                    <a:pt x="1726" y="777"/>
                  </a:lnTo>
                  <a:lnTo>
                    <a:pt x="1731" y="777"/>
                  </a:lnTo>
                  <a:lnTo>
                    <a:pt x="1736" y="777"/>
                  </a:lnTo>
                  <a:lnTo>
                    <a:pt x="1740" y="777"/>
                  </a:lnTo>
                  <a:lnTo>
                    <a:pt x="1740" y="782"/>
                  </a:lnTo>
                  <a:lnTo>
                    <a:pt x="1745" y="782"/>
                  </a:lnTo>
                  <a:lnTo>
                    <a:pt x="1745" y="777"/>
                  </a:lnTo>
                  <a:lnTo>
                    <a:pt x="1750" y="777"/>
                  </a:lnTo>
                  <a:lnTo>
                    <a:pt x="1755" y="777"/>
                  </a:lnTo>
                  <a:lnTo>
                    <a:pt x="1760" y="777"/>
                  </a:lnTo>
                  <a:lnTo>
                    <a:pt x="1764" y="777"/>
                  </a:lnTo>
                  <a:lnTo>
                    <a:pt x="1769" y="777"/>
                  </a:lnTo>
                  <a:lnTo>
                    <a:pt x="1774" y="777"/>
                  </a:lnTo>
                  <a:lnTo>
                    <a:pt x="1779" y="777"/>
                  </a:lnTo>
                  <a:lnTo>
                    <a:pt x="1783" y="777"/>
                  </a:lnTo>
                  <a:lnTo>
                    <a:pt x="1788" y="777"/>
                  </a:lnTo>
                  <a:lnTo>
                    <a:pt x="1793" y="777"/>
                  </a:lnTo>
                  <a:lnTo>
                    <a:pt x="1798" y="777"/>
                  </a:lnTo>
                  <a:lnTo>
                    <a:pt x="1803" y="777"/>
                  </a:lnTo>
                  <a:lnTo>
                    <a:pt x="1807" y="777"/>
                  </a:lnTo>
                  <a:lnTo>
                    <a:pt x="1812" y="777"/>
                  </a:lnTo>
                  <a:lnTo>
                    <a:pt x="1817" y="777"/>
                  </a:lnTo>
                  <a:lnTo>
                    <a:pt x="1822" y="777"/>
                  </a:lnTo>
                  <a:lnTo>
                    <a:pt x="1827" y="777"/>
                  </a:lnTo>
                  <a:lnTo>
                    <a:pt x="1831" y="777"/>
                  </a:lnTo>
                  <a:lnTo>
                    <a:pt x="1836" y="777"/>
                  </a:lnTo>
                  <a:lnTo>
                    <a:pt x="1841" y="777"/>
                  </a:lnTo>
                  <a:lnTo>
                    <a:pt x="1846" y="777"/>
                  </a:lnTo>
                  <a:lnTo>
                    <a:pt x="1851" y="777"/>
                  </a:lnTo>
                  <a:lnTo>
                    <a:pt x="1855" y="777"/>
                  </a:lnTo>
                  <a:lnTo>
                    <a:pt x="1860" y="777"/>
                  </a:lnTo>
                  <a:lnTo>
                    <a:pt x="1865" y="777"/>
                  </a:lnTo>
                  <a:lnTo>
                    <a:pt x="1870" y="777"/>
                  </a:lnTo>
                  <a:lnTo>
                    <a:pt x="1870" y="782"/>
                  </a:lnTo>
                  <a:lnTo>
                    <a:pt x="1875" y="782"/>
                  </a:lnTo>
                  <a:lnTo>
                    <a:pt x="1879" y="782"/>
                  </a:lnTo>
                  <a:lnTo>
                    <a:pt x="1879" y="777"/>
                  </a:lnTo>
                  <a:lnTo>
                    <a:pt x="1884" y="777"/>
                  </a:lnTo>
                  <a:lnTo>
                    <a:pt x="1889" y="777"/>
                  </a:lnTo>
                  <a:lnTo>
                    <a:pt x="1894" y="777"/>
                  </a:lnTo>
                  <a:lnTo>
                    <a:pt x="1899" y="777"/>
                  </a:lnTo>
                  <a:lnTo>
                    <a:pt x="1903" y="777"/>
                  </a:lnTo>
                  <a:lnTo>
                    <a:pt x="1908" y="777"/>
                  </a:lnTo>
                  <a:lnTo>
                    <a:pt x="1913" y="777"/>
                  </a:lnTo>
                  <a:lnTo>
                    <a:pt x="1918" y="777"/>
                  </a:lnTo>
                  <a:lnTo>
                    <a:pt x="1923" y="777"/>
                  </a:lnTo>
                  <a:lnTo>
                    <a:pt x="1927" y="777"/>
                  </a:lnTo>
                  <a:lnTo>
                    <a:pt x="1932" y="777"/>
                  </a:lnTo>
                  <a:lnTo>
                    <a:pt x="1937" y="777"/>
                  </a:lnTo>
                  <a:lnTo>
                    <a:pt x="1942" y="777"/>
                  </a:lnTo>
                  <a:lnTo>
                    <a:pt x="1946" y="777"/>
                  </a:lnTo>
                  <a:lnTo>
                    <a:pt x="1951" y="777"/>
                  </a:lnTo>
                  <a:lnTo>
                    <a:pt x="1956" y="777"/>
                  </a:lnTo>
                  <a:lnTo>
                    <a:pt x="1956" y="782"/>
                  </a:lnTo>
                  <a:lnTo>
                    <a:pt x="1961" y="782"/>
                  </a:lnTo>
                  <a:lnTo>
                    <a:pt x="1966" y="782"/>
                  </a:lnTo>
                  <a:lnTo>
                    <a:pt x="1970" y="782"/>
                  </a:lnTo>
                  <a:lnTo>
                    <a:pt x="1975" y="782"/>
                  </a:lnTo>
                  <a:lnTo>
                    <a:pt x="1980" y="782"/>
                  </a:lnTo>
                  <a:lnTo>
                    <a:pt x="1985" y="777"/>
                  </a:lnTo>
                  <a:lnTo>
                    <a:pt x="1990" y="782"/>
                  </a:lnTo>
                  <a:lnTo>
                    <a:pt x="1994" y="782"/>
                  </a:lnTo>
                  <a:lnTo>
                    <a:pt x="1999" y="782"/>
                  </a:lnTo>
                  <a:lnTo>
                    <a:pt x="2004" y="782"/>
                  </a:lnTo>
                  <a:lnTo>
                    <a:pt x="2009" y="782"/>
                  </a:lnTo>
                  <a:lnTo>
                    <a:pt x="2014" y="782"/>
                  </a:lnTo>
                  <a:lnTo>
                    <a:pt x="2014" y="777"/>
                  </a:lnTo>
                  <a:lnTo>
                    <a:pt x="2018" y="777"/>
                  </a:lnTo>
                  <a:lnTo>
                    <a:pt x="2023" y="777"/>
                  </a:lnTo>
                  <a:lnTo>
                    <a:pt x="2028" y="777"/>
                  </a:lnTo>
                  <a:lnTo>
                    <a:pt x="2033" y="777"/>
                  </a:lnTo>
                  <a:lnTo>
                    <a:pt x="2038" y="777"/>
                  </a:lnTo>
                  <a:lnTo>
                    <a:pt x="2042" y="777"/>
                  </a:lnTo>
                  <a:lnTo>
                    <a:pt x="2047" y="777"/>
                  </a:lnTo>
                  <a:lnTo>
                    <a:pt x="2052" y="777"/>
                  </a:lnTo>
                  <a:lnTo>
                    <a:pt x="2057" y="777"/>
                  </a:lnTo>
                  <a:lnTo>
                    <a:pt x="2062" y="777"/>
                  </a:lnTo>
                  <a:lnTo>
                    <a:pt x="2066" y="777"/>
                  </a:lnTo>
                  <a:lnTo>
                    <a:pt x="2071" y="777"/>
                  </a:lnTo>
                  <a:lnTo>
                    <a:pt x="2076" y="777"/>
                  </a:lnTo>
                  <a:lnTo>
                    <a:pt x="2081" y="777"/>
                  </a:lnTo>
                  <a:lnTo>
                    <a:pt x="2086" y="777"/>
                  </a:lnTo>
                  <a:lnTo>
                    <a:pt x="2090" y="777"/>
                  </a:lnTo>
                  <a:lnTo>
                    <a:pt x="2095" y="777"/>
                  </a:lnTo>
                  <a:lnTo>
                    <a:pt x="2100" y="777"/>
                  </a:lnTo>
                  <a:lnTo>
                    <a:pt x="2105" y="777"/>
                  </a:lnTo>
                  <a:lnTo>
                    <a:pt x="2110" y="777"/>
                  </a:lnTo>
                  <a:lnTo>
                    <a:pt x="2114" y="777"/>
                  </a:lnTo>
                  <a:lnTo>
                    <a:pt x="2119" y="777"/>
                  </a:lnTo>
                  <a:lnTo>
                    <a:pt x="2124" y="777"/>
                  </a:lnTo>
                  <a:lnTo>
                    <a:pt x="2129" y="777"/>
                  </a:lnTo>
                  <a:lnTo>
                    <a:pt x="2133" y="777"/>
                  </a:lnTo>
                  <a:lnTo>
                    <a:pt x="2138" y="777"/>
                  </a:lnTo>
                  <a:lnTo>
                    <a:pt x="2143" y="777"/>
                  </a:lnTo>
                  <a:lnTo>
                    <a:pt x="2148" y="777"/>
                  </a:lnTo>
                  <a:lnTo>
                    <a:pt x="2153" y="777"/>
                  </a:lnTo>
                  <a:lnTo>
                    <a:pt x="2157" y="777"/>
                  </a:lnTo>
                  <a:lnTo>
                    <a:pt x="2162" y="777"/>
                  </a:lnTo>
                  <a:lnTo>
                    <a:pt x="2162" y="772"/>
                  </a:lnTo>
                  <a:lnTo>
                    <a:pt x="2167" y="772"/>
                  </a:lnTo>
                  <a:lnTo>
                    <a:pt x="2172" y="772"/>
                  </a:lnTo>
                  <a:lnTo>
                    <a:pt x="2172" y="767"/>
                  </a:lnTo>
                  <a:lnTo>
                    <a:pt x="2177" y="763"/>
                  </a:lnTo>
                  <a:lnTo>
                    <a:pt x="2177" y="758"/>
                  </a:lnTo>
                  <a:lnTo>
                    <a:pt x="2181" y="758"/>
                  </a:lnTo>
                  <a:lnTo>
                    <a:pt x="2181" y="753"/>
                  </a:lnTo>
                  <a:lnTo>
                    <a:pt x="2181" y="748"/>
                  </a:lnTo>
                  <a:lnTo>
                    <a:pt x="2186" y="743"/>
                  </a:lnTo>
                  <a:lnTo>
                    <a:pt x="2186" y="739"/>
                  </a:lnTo>
                  <a:lnTo>
                    <a:pt x="2191" y="734"/>
                  </a:lnTo>
                  <a:lnTo>
                    <a:pt x="2191" y="729"/>
                  </a:lnTo>
                  <a:lnTo>
                    <a:pt x="2191" y="720"/>
                  </a:lnTo>
                  <a:lnTo>
                    <a:pt x="2196" y="715"/>
                  </a:lnTo>
                  <a:lnTo>
                    <a:pt x="2196" y="710"/>
                  </a:lnTo>
                  <a:lnTo>
                    <a:pt x="2196" y="701"/>
                  </a:lnTo>
                  <a:lnTo>
                    <a:pt x="2201" y="696"/>
                  </a:lnTo>
                  <a:lnTo>
                    <a:pt x="2201" y="686"/>
                  </a:lnTo>
                  <a:lnTo>
                    <a:pt x="2205" y="677"/>
                  </a:lnTo>
                  <a:lnTo>
                    <a:pt x="2205" y="672"/>
                  </a:lnTo>
                  <a:lnTo>
                    <a:pt x="2205" y="662"/>
                  </a:lnTo>
                  <a:lnTo>
                    <a:pt x="2210" y="658"/>
                  </a:lnTo>
                  <a:lnTo>
                    <a:pt x="2210" y="648"/>
                  </a:lnTo>
                  <a:lnTo>
                    <a:pt x="2215" y="639"/>
                  </a:lnTo>
                  <a:lnTo>
                    <a:pt x="2215" y="634"/>
                  </a:lnTo>
                  <a:lnTo>
                    <a:pt x="2215" y="624"/>
                  </a:lnTo>
                  <a:lnTo>
                    <a:pt x="2220" y="620"/>
                  </a:lnTo>
                  <a:lnTo>
                    <a:pt x="2220" y="615"/>
                  </a:lnTo>
                  <a:lnTo>
                    <a:pt x="2225" y="610"/>
                  </a:lnTo>
                  <a:lnTo>
                    <a:pt x="2225" y="605"/>
                  </a:lnTo>
                  <a:lnTo>
                    <a:pt x="2225" y="601"/>
                  </a:lnTo>
                  <a:lnTo>
                    <a:pt x="2229" y="601"/>
                  </a:lnTo>
                  <a:lnTo>
                    <a:pt x="2229" y="596"/>
                  </a:lnTo>
                  <a:lnTo>
                    <a:pt x="2234" y="596"/>
                  </a:lnTo>
                  <a:lnTo>
                    <a:pt x="2234" y="601"/>
                  </a:lnTo>
                  <a:lnTo>
                    <a:pt x="2239" y="601"/>
                  </a:lnTo>
                  <a:lnTo>
                    <a:pt x="2239" y="605"/>
                  </a:lnTo>
                  <a:lnTo>
                    <a:pt x="2244" y="610"/>
                  </a:lnTo>
                  <a:lnTo>
                    <a:pt x="2244" y="615"/>
                  </a:lnTo>
                  <a:lnTo>
                    <a:pt x="2244" y="620"/>
                  </a:lnTo>
                  <a:lnTo>
                    <a:pt x="2249" y="629"/>
                  </a:lnTo>
                  <a:lnTo>
                    <a:pt x="2249" y="634"/>
                  </a:lnTo>
                  <a:lnTo>
                    <a:pt x="2253" y="643"/>
                  </a:lnTo>
                  <a:lnTo>
                    <a:pt x="2253" y="648"/>
                  </a:lnTo>
                  <a:lnTo>
                    <a:pt x="2253" y="658"/>
                  </a:lnTo>
                  <a:lnTo>
                    <a:pt x="2258" y="667"/>
                  </a:lnTo>
                  <a:lnTo>
                    <a:pt x="2258" y="672"/>
                  </a:lnTo>
                  <a:lnTo>
                    <a:pt x="2263" y="682"/>
                  </a:lnTo>
                  <a:lnTo>
                    <a:pt x="2263" y="691"/>
                  </a:lnTo>
                  <a:lnTo>
                    <a:pt x="2263" y="696"/>
                  </a:lnTo>
                  <a:lnTo>
                    <a:pt x="2268" y="705"/>
                  </a:lnTo>
                  <a:lnTo>
                    <a:pt x="2268" y="710"/>
                  </a:lnTo>
                  <a:lnTo>
                    <a:pt x="2273" y="720"/>
                  </a:lnTo>
                  <a:lnTo>
                    <a:pt x="2273" y="724"/>
                  </a:lnTo>
                  <a:lnTo>
                    <a:pt x="2273" y="729"/>
                  </a:lnTo>
                  <a:lnTo>
                    <a:pt x="2277" y="734"/>
                  </a:lnTo>
                  <a:lnTo>
                    <a:pt x="2277" y="739"/>
                  </a:lnTo>
                  <a:lnTo>
                    <a:pt x="2282" y="743"/>
                  </a:lnTo>
                  <a:lnTo>
                    <a:pt x="2282" y="748"/>
                  </a:lnTo>
                  <a:lnTo>
                    <a:pt x="2282" y="753"/>
                  </a:lnTo>
                  <a:lnTo>
                    <a:pt x="2287" y="753"/>
                  </a:lnTo>
                  <a:lnTo>
                    <a:pt x="2287" y="758"/>
                  </a:lnTo>
                  <a:lnTo>
                    <a:pt x="2287" y="763"/>
                  </a:lnTo>
                  <a:lnTo>
                    <a:pt x="2292" y="763"/>
                  </a:lnTo>
                  <a:lnTo>
                    <a:pt x="2292" y="767"/>
                  </a:lnTo>
                  <a:lnTo>
                    <a:pt x="2296" y="767"/>
                  </a:lnTo>
                  <a:lnTo>
                    <a:pt x="2301" y="772"/>
                  </a:lnTo>
                  <a:lnTo>
                    <a:pt x="2306" y="772"/>
                  </a:lnTo>
                  <a:lnTo>
                    <a:pt x="2311" y="777"/>
                  </a:lnTo>
                  <a:lnTo>
                    <a:pt x="2316" y="777"/>
                  </a:lnTo>
                  <a:lnTo>
                    <a:pt x="2320" y="777"/>
                  </a:lnTo>
                  <a:lnTo>
                    <a:pt x="2325" y="777"/>
                  </a:lnTo>
                  <a:lnTo>
                    <a:pt x="2330" y="777"/>
                  </a:lnTo>
                  <a:lnTo>
                    <a:pt x="2335" y="777"/>
                  </a:lnTo>
                  <a:lnTo>
                    <a:pt x="2340" y="777"/>
                  </a:lnTo>
                  <a:lnTo>
                    <a:pt x="2344" y="777"/>
                  </a:lnTo>
                  <a:lnTo>
                    <a:pt x="2349" y="777"/>
                  </a:lnTo>
                  <a:lnTo>
                    <a:pt x="2354" y="777"/>
                  </a:lnTo>
                  <a:lnTo>
                    <a:pt x="2359" y="772"/>
                  </a:lnTo>
                  <a:lnTo>
                    <a:pt x="2364" y="772"/>
                  </a:lnTo>
                  <a:lnTo>
                    <a:pt x="2364" y="767"/>
                  </a:lnTo>
                  <a:lnTo>
                    <a:pt x="2368" y="763"/>
                  </a:lnTo>
                  <a:lnTo>
                    <a:pt x="2373" y="758"/>
                  </a:lnTo>
                  <a:lnTo>
                    <a:pt x="2373" y="753"/>
                  </a:lnTo>
                  <a:lnTo>
                    <a:pt x="2373" y="748"/>
                  </a:lnTo>
                  <a:lnTo>
                    <a:pt x="2378" y="743"/>
                  </a:lnTo>
                  <a:lnTo>
                    <a:pt x="2383" y="739"/>
                  </a:lnTo>
                  <a:lnTo>
                    <a:pt x="2383" y="734"/>
                  </a:lnTo>
                  <a:lnTo>
                    <a:pt x="2383" y="729"/>
                  </a:lnTo>
                  <a:lnTo>
                    <a:pt x="2388" y="724"/>
                  </a:lnTo>
                  <a:lnTo>
                    <a:pt x="2392" y="720"/>
                  </a:lnTo>
                  <a:lnTo>
                    <a:pt x="2392" y="715"/>
                  </a:lnTo>
                  <a:lnTo>
                    <a:pt x="2397" y="715"/>
                  </a:lnTo>
                  <a:lnTo>
                    <a:pt x="2402" y="715"/>
                  </a:lnTo>
                  <a:lnTo>
                    <a:pt x="2402" y="720"/>
                  </a:lnTo>
                  <a:lnTo>
                    <a:pt x="2407" y="724"/>
                  </a:lnTo>
                  <a:lnTo>
                    <a:pt x="2407" y="729"/>
                  </a:lnTo>
                  <a:lnTo>
                    <a:pt x="2412" y="734"/>
                  </a:lnTo>
                  <a:lnTo>
                    <a:pt x="2412" y="739"/>
                  </a:lnTo>
                  <a:lnTo>
                    <a:pt x="2416" y="743"/>
                  </a:lnTo>
                  <a:lnTo>
                    <a:pt x="2416" y="748"/>
                  </a:lnTo>
                  <a:lnTo>
                    <a:pt x="2421" y="753"/>
                  </a:lnTo>
                  <a:lnTo>
                    <a:pt x="2421" y="758"/>
                  </a:lnTo>
                  <a:lnTo>
                    <a:pt x="2426" y="758"/>
                  </a:lnTo>
                  <a:lnTo>
                    <a:pt x="2426" y="763"/>
                  </a:lnTo>
                  <a:lnTo>
                    <a:pt x="2426" y="767"/>
                  </a:lnTo>
                  <a:lnTo>
                    <a:pt x="2431" y="767"/>
                  </a:lnTo>
                  <a:lnTo>
                    <a:pt x="2436" y="772"/>
                  </a:lnTo>
                  <a:lnTo>
                    <a:pt x="2440" y="772"/>
                  </a:lnTo>
                  <a:lnTo>
                    <a:pt x="2445" y="777"/>
                  </a:lnTo>
                  <a:lnTo>
                    <a:pt x="2450" y="777"/>
                  </a:lnTo>
                  <a:lnTo>
                    <a:pt x="2455" y="777"/>
                  </a:lnTo>
                  <a:lnTo>
                    <a:pt x="2459" y="777"/>
                  </a:lnTo>
                  <a:lnTo>
                    <a:pt x="2464" y="772"/>
                  </a:lnTo>
                  <a:lnTo>
                    <a:pt x="2469" y="772"/>
                  </a:lnTo>
                  <a:lnTo>
                    <a:pt x="2474" y="772"/>
                  </a:lnTo>
                  <a:lnTo>
                    <a:pt x="2479" y="767"/>
                  </a:lnTo>
                  <a:lnTo>
                    <a:pt x="2483" y="767"/>
                  </a:lnTo>
                  <a:lnTo>
                    <a:pt x="2488" y="767"/>
                  </a:lnTo>
                  <a:lnTo>
                    <a:pt x="2493" y="767"/>
                  </a:lnTo>
                  <a:lnTo>
                    <a:pt x="2498" y="767"/>
                  </a:lnTo>
                  <a:lnTo>
                    <a:pt x="2503" y="767"/>
                  </a:lnTo>
                  <a:lnTo>
                    <a:pt x="2507" y="767"/>
                  </a:lnTo>
                  <a:lnTo>
                    <a:pt x="2512" y="767"/>
                  </a:lnTo>
                  <a:lnTo>
                    <a:pt x="2517" y="767"/>
                  </a:lnTo>
                  <a:lnTo>
                    <a:pt x="2522" y="772"/>
                  </a:lnTo>
                  <a:lnTo>
                    <a:pt x="2527" y="772"/>
                  </a:lnTo>
                  <a:lnTo>
                    <a:pt x="2531" y="772"/>
                  </a:lnTo>
                  <a:lnTo>
                    <a:pt x="2536" y="772"/>
                  </a:lnTo>
                  <a:lnTo>
                    <a:pt x="2541" y="777"/>
                  </a:lnTo>
                  <a:lnTo>
                    <a:pt x="2546" y="777"/>
                  </a:lnTo>
                  <a:lnTo>
                    <a:pt x="2551" y="777"/>
                  </a:lnTo>
                  <a:lnTo>
                    <a:pt x="2555" y="777"/>
                  </a:lnTo>
                  <a:lnTo>
                    <a:pt x="2560" y="777"/>
                  </a:lnTo>
                  <a:lnTo>
                    <a:pt x="2565" y="777"/>
                  </a:lnTo>
                  <a:lnTo>
                    <a:pt x="2570" y="777"/>
                  </a:lnTo>
                  <a:lnTo>
                    <a:pt x="2570" y="782"/>
                  </a:lnTo>
                  <a:lnTo>
                    <a:pt x="2575" y="782"/>
                  </a:lnTo>
                  <a:lnTo>
                    <a:pt x="2579" y="782"/>
                  </a:lnTo>
                  <a:lnTo>
                    <a:pt x="2584" y="782"/>
                  </a:lnTo>
                  <a:lnTo>
                    <a:pt x="2589" y="777"/>
                  </a:lnTo>
                  <a:lnTo>
                    <a:pt x="2594" y="777"/>
                  </a:lnTo>
                  <a:lnTo>
                    <a:pt x="2599" y="777"/>
                  </a:lnTo>
                  <a:lnTo>
                    <a:pt x="2603" y="777"/>
                  </a:lnTo>
                  <a:lnTo>
                    <a:pt x="2608" y="777"/>
                  </a:lnTo>
                  <a:lnTo>
                    <a:pt x="2613" y="777"/>
                  </a:lnTo>
                  <a:lnTo>
                    <a:pt x="2618" y="777"/>
                  </a:lnTo>
                  <a:lnTo>
                    <a:pt x="2622" y="777"/>
                  </a:lnTo>
                  <a:lnTo>
                    <a:pt x="2627" y="782"/>
                  </a:lnTo>
                  <a:lnTo>
                    <a:pt x="2632" y="782"/>
                  </a:lnTo>
                  <a:lnTo>
                    <a:pt x="2632" y="777"/>
                  </a:lnTo>
                  <a:lnTo>
                    <a:pt x="2637" y="777"/>
                  </a:lnTo>
                  <a:lnTo>
                    <a:pt x="2642" y="777"/>
                  </a:lnTo>
                  <a:lnTo>
                    <a:pt x="2646" y="777"/>
                  </a:lnTo>
                  <a:lnTo>
                    <a:pt x="2651" y="777"/>
                  </a:lnTo>
                  <a:lnTo>
                    <a:pt x="2656" y="777"/>
                  </a:lnTo>
                  <a:lnTo>
                    <a:pt x="2661" y="777"/>
                  </a:lnTo>
                  <a:lnTo>
                    <a:pt x="2666" y="777"/>
                  </a:lnTo>
                  <a:lnTo>
                    <a:pt x="2666" y="782"/>
                  </a:lnTo>
                  <a:lnTo>
                    <a:pt x="2670" y="782"/>
                  </a:lnTo>
                  <a:lnTo>
                    <a:pt x="2675" y="782"/>
                  </a:lnTo>
                  <a:lnTo>
                    <a:pt x="2680" y="782"/>
                  </a:lnTo>
                  <a:lnTo>
                    <a:pt x="2685" y="782"/>
                  </a:lnTo>
                  <a:lnTo>
                    <a:pt x="2690" y="782"/>
                  </a:lnTo>
                  <a:lnTo>
                    <a:pt x="2694" y="782"/>
                  </a:lnTo>
                  <a:lnTo>
                    <a:pt x="2699" y="782"/>
                  </a:lnTo>
                  <a:lnTo>
                    <a:pt x="2704" y="782"/>
                  </a:lnTo>
                  <a:lnTo>
                    <a:pt x="2709" y="782"/>
                  </a:lnTo>
                  <a:lnTo>
                    <a:pt x="2714" y="782"/>
                  </a:lnTo>
                  <a:lnTo>
                    <a:pt x="2718" y="782"/>
                  </a:lnTo>
                  <a:lnTo>
                    <a:pt x="2723" y="782"/>
                  </a:lnTo>
                  <a:lnTo>
                    <a:pt x="2728" y="782"/>
                  </a:lnTo>
                  <a:lnTo>
                    <a:pt x="2733" y="782"/>
                  </a:lnTo>
                  <a:lnTo>
                    <a:pt x="2738" y="782"/>
                  </a:lnTo>
                  <a:lnTo>
                    <a:pt x="2738" y="777"/>
                  </a:lnTo>
                  <a:lnTo>
                    <a:pt x="2742" y="777"/>
                  </a:lnTo>
                  <a:lnTo>
                    <a:pt x="2747" y="777"/>
                  </a:lnTo>
                  <a:lnTo>
                    <a:pt x="2752" y="777"/>
                  </a:lnTo>
                  <a:lnTo>
                    <a:pt x="2757" y="782"/>
                  </a:lnTo>
                  <a:lnTo>
                    <a:pt x="2762" y="782"/>
                  </a:lnTo>
                  <a:lnTo>
                    <a:pt x="2766" y="782"/>
                  </a:lnTo>
                  <a:lnTo>
                    <a:pt x="2771" y="782"/>
                  </a:lnTo>
                  <a:lnTo>
                    <a:pt x="2776" y="782"/>
                  </a:lnTo>
                  <a:lnTo>
                    <a:pt x="2781" y="782"/>
                  </a:lnTo>
                  <a:lnTo>
                    <a:pt x="2785" y="782"/>
                  </a:lnTo>
                  <a:lnTo>
                    <a:pt x="2790" y="782"/>
                  </a:lnTo>
                  <a:lnTo>
                    <a:pt x="2795" y="782"/>
                  </a:lnTo>
                  <a:lnTo>
                    <a:pt x="2800" y="782"/>
                  </a:lnTo>
                  <a:lnTo>
                    <a:pt x="2805" y="782"/>
                  </a:lnTo>
                  <a:lnTo>
                    <a:pt x="2809" y="782"/>
                  </a:lnTo>
                  <a:lnTo>
                    <a:pt x="2814" y="782"/>
                  </a:lnTo>
                  <a:lnTo>
                    <a:pt x="2819" y="782"/>
                  </a:lnTo>
                  <a:lnTo>
                    <a:pt x="2824" y="782"/>
                  </a:lnTo>
                  <a:lnTo>
                    <a:pt x="2829" y="777"/>
                  </a:lnTo>
                  <a:lnTo>
                    <a:pt x="2833" y="777"/>
                  </a:lnTo>
                  <a:lnTo>
                    <a:pt x="2838" y="777"/>
                  </a:lnTo>
                  <a:lnTo>
                    <a:pt x="2843" y="777"/>
                  </a:lnTo>
                  <a:lnTo>
                    <a:pt x="2843" y="782"/>
                  </a:lnTo>
                  <a:lnTo>
                    <a:pt x="2848" y="782"/>
                  </a:lnTo>
                  <a:lnTo>
                    <a:pt x="2853" y="782"/>
                  </a:lnTo>
                  <a:lnTo>
                    <a:pt x="2857" y="782"/>
                  </a:lnTo>
                  <a:lnTo>
                    <a:pt x="2862" y="782"/>
                  </a:lnTo>
                  <a:lnTo>
                    <a:pt x="2867" y="782"/>
                  </a:lnTo>
                  <a:lnTo>
                    <a:pt x="2872" y="782"/>
                  </a:lnTo>
                  <a:lnTo>
                    <a:pt x="2877" y="782"/>
                  </a:lnTo>
                  <a:lnTo>
                    <a:pt x="2881" y="782"/>
                  </a:lnTo>
                  <a:lnTo>
                    <a:pt x="2886" y="782"/>
                  </a:lnTo>
                  <a:lnTo>
                    <a:pt x="2891" y="782"/>
                  </a:lnTo>
                  <a:lnTo>
                    <a:pt x="2896" y="782"/>
                  </a:lnTo>
                  <a:lnTo>
                    <a:pt x="2901" y="782"/>
                  </a:lnTo>
                  <a:lnTo>
                    <a:pt x="2905" y="782"/>
                  </a:lnTo>
                  <a:lnTo>
                    <a:pt x="2910" y="782"/>
                  </a:lnTo>
                  <a:lnTo>
                    <a:pt x="2915" y="782"/>
                  </a:lnTo>
                  <a:lnTo>
                    <a:pt x="2920" y="782"/>
                  </a:lnTo>
                  <a:lnTo>
                    <a:pt x="2925" y="782"/>
                  </a:lnTo>
                  <a:lnTo>
                    <a:pt x="2929" y="782"/>
                  </a:lnTo>
                  <a:lnTo>
                    <a:pt x="2934" y="782"/>
                  </a:lnTo>
                  <a:lnTo>
                    <a:pt x="2939" y="782"/>
                  </a:lnTo>
                  <a:lnTo>
                    <a:pt x="2944" y="782"/>
                  </a:lnTo>
                  <a:lnTo>
                    <a:pt x="2949" y="782"/>
                  </a:lnTo>
                  <a:lnTo>
                    <a:pt x="2953" y="782"/>
                  </a:lnTo>
                  <a:lnTo>
                    <a:pt x="2958" y="782"/>
                  </a:lnTo>
                  <a:lnTo>
                    <a:pt x="2963" y="782"/>
                  </a:lnTo>
                  <a:lnTo>
                    <a:pt x="2968" y="782"/>
                  </a:lnTo>
                  <a:lnTo>
                    <a:pt x="2972" y="782"/>
                  </a:lnTo>
                  <a:lnTo>
                    <a:pt x="2977" y="782"/>
                  </a:lnTo>
                  <a:lnTo>
                    <a:pt x="2982" y="782"/>
                  </a:lnTo>
                  <a:lnTo>
                    <a:pt x="2987" y="782"/>
                  </a:lnTo>
                  <a:lnTo>
                    <a:pt x="2992" y="782"/>
                  </a:lnTo>
                  <a:lnTo>
                    <a:pt x="2996" y="782"/>
                  </a:lnTo>
                  <a:lnTo>
                    <a:pt x="3001" y="782"/>
                  </a:lnTo>
                  <a:lnTo>
                    <a:pt x="3006" y="782"/>
                  </a:lnTo>
                  <a:lnTo>
                    <a:pt x="3011" y="782"/>
                  </a:lnTo>
                  <a:lnTo>
                    <a:pt x="3016" y="782"/>
                  </a:lnTo>
                  <a:lnTo>
                    <a:pt x="3020" y="782"/>
                  </a:lnTo>
                  <a:lnTo>
                    <a:pt x="3025" y="782"/>
                  </a:lnTo>
                  <a:lnTo>
                    <a:pt x="3025" y="777"/>
                  </a:lnTo>
                  <a:lnTo>
                    <a:pt x="3030" y="777"/>
                  </a:lnTo>
                  <a:lnTo>
                    <a:pt x="3030" y="782"/>
                  </a:lnTo>
                  <a:lnTo>
                    <a:pt x="3035" y="782"/>
                  </a:lnTo>
                  <a:lnTo>
                    <a:pt x="3040" y="782"/>
                  </a:lnTo>
                  <a:lnTo>
                    <a:pt x="3044" y="782"/>
                  </a:lnTo>
                  <a:lnTo>
                    <a:pt x="3049" y="782"/>
                  </a:lnTo>
                  <a:lnTo>
                    <a:pt x="3054" y="782"/>
                  </a:lnTo>
                  <a:lnTo>
                    <a:pt x="3059" y="782"/>
                  </a:lnTo>
                  <a:lnTo>
                    <a:pt x="3064" y="782"/>
                  </a:lnTo>
                  <a:lnTo>
                    <a:pt x="3068" y="782"/>
                  </a:lnTo>
                  <a:lnTo>
                    <a:pt x="3073" y="782"/>
                  </a:lnTo>
                  <a:lnTo>
                    <a:pt x="3078" y="782"/>
                  </a:lnTo>
                  <a:lnTo>
                    <a:pt x="3083" y="782"/>
                  </a:lnTo>
                  <a:lnTo>
                    <a:pt x="3088" y="782"/>
                  </a:lnTo>
                  <a:lnTo>
                    <a:pt x="3092" y="782"/>
                  </a:lnTo>
                  <a:lnTo>
                    <a:pt x="3097" y="782"/>
                  </a:lnTo>
                  <a:lnTo>
                    <a:pt x="3102" y="782"/>
                  </a:lnTo>
                  <a:lnTo>
                    <a:pt x="3107" y="782"/>
                  </a:lnTo>
                  <a:lnTo>
                    <a:pt x="3112" y="782"/>
                  </a:lnTo>
                  <a:lnTo>
                    <a:pt x="3116" y="777"/>
                  </a:lnTo>
                  <a:lnTo>
                    <a:pt x="3121" y="777"/>
                  </a:lnTo>
                  <a:lnTo>
                    <a:pt x="3126" y="777"/>
                  </a:lnTo>
                  <a:lnTo>
                    <a:pt x="3131" y="777"/>
                  </a:lnTo>
                  <a:lnTo>
                    <a:pt x="3131" y="782"/>
                  </a:lnTo>
                  <a:lnTo>
                    <a:pt x="3135" y="782"/>
                  </a:lnTo>
                  <a:lnTo>
                    <a:pt x="3140" y="782"/>
                  </a:lnTo>
                  <a:lnTo>
                    <a:pt x="3145" y="782"/>
                  </a:lnTo>
                  <a:lnTo>
                    <a:pt x="3150" y="782"/>
                  </a:lnTo>
                  <a:lnTo>
                    <a:pt x="3155" y="782"/>
                  </a:lnTo>
                  <a:lnTo>
                    <a:pt x="3159" y="782"/>
                  </a:lnTo>
                  <a:lnTo>
                    <a:pt x="3164" y="782"/>
                  </a:lnTo>
                  <a:lnTo>
                    <a:pt x="3169" y="782"/>
                  </a:lnTo>
                  <a:lnTo>
                    <a:pt x="3174" y="782"/>
                  </a:lnTo>
                  <a:lnTo>
                    <a:pt x="3179" y="782"/>
                  </a:lnTo>
                  <a:lnTo>
                    <a:pt x="3183" y="782"/>
                  </a:lnTo>
                  <a:lnTo>
                    <a:pt x="3188" y="782"/>
                  </a:lnTo>
                  <a:lnTo>
                    <a:pt x="3193" y="782"/>
                  </a:lnTo>
                  <a:lnTo>
                    <a:pt x="3198" y="782"/>
                  </a:lnTo>
                  <a:lnTo>
                    <a:pt x="3203" y="782"/>
                  </a:lnTo>
                  <a:lnTo>
                    <a:pt x="3207" y="777"/>
                  </a:lnTo>
                  <a:lnTo>
                    <a:pt x="3212" y="777"/>
                  </a:lnTo>
                  <a:lnTo>
                    <a:pt x="3217" y="777"/>
                  </a:lnTo>
                  <a:lnTo>
                    <a:pt x="3222" y="782"/>
                  </a:lnTo>
                  <a:lnTo>
                    <a:pt x="3227" y="782"/>
                  </a:lnTo>
                  <a:lnTo>
                    <a:pt x="3231" y="782"/>
                  </a:lnTo>
                  <a:lnTo>
                    <a:pt x="3236" y="782"/>
                  </a:lnTo>
                  <a:lnTo>
                    <a:pt x="3241" y="782"/>
                  </a:lnTo>
                  <a:lnTo>
                    <a:pt x="3246" y="782"/>
                  </a:lnTo>
                  <a:lnTo>
                    <a:pt x="3251" y="782"/>
                  </a:lnTo>
                  <a:lnTo>
                    <a:pt x="3255" y="782"/>
                  </a:lnTo>
                  <a:lnTo>
                    <a:pt x="3260" y="782"/>
                  </a:lnTo>
                  <a:lnTo>
                    <a:pt x="3265" y="782"/>
                  </a:lnTo>
                  <a:lnTo>
                    <a:pt x="3270" y="782"/>
                  </a:lnTo>
                  <a:lnTo>
                    <a:pt x="3275" y="782"/>
                  </a:lnTo>
                  <a:lnTo>
                    <a:pt x="3279" y="782"/>
                  </a:lnTo>
                  <a:lnTo>
                    <a:pt x="3284" y="782"/>
                  </a:lnTo>
                  <a:lnTo>
                    <a:pt x="3289" y="782"/>
                  </a:lnTo>
                  <a:lnTo>
                    <a:pt x="3294" y="782"/>
                  </a:lnTo>
                  <a:lnTo>
                    <a:pt x="3298" y="782"/>
                  </a:lnTo>
                  <a:lnTo>
                    <a:pt x="3303" y="782"/>
                  </a:lnTo>
                  <a:lnTo>
                    <a:pt x="3303" y="777"/>
                  </a:lnTo>
                  <a:lnTo>
                    <a:pt x="3308" y="777"/>
                  </a:lnTo>
                  <a:lnTo>
                    <a:pt x="3313" y="777"/>
                  </a:lnTo>
                  <a:lnTo>
                    <a:pt x="3318" y="777"/>
                  </a:lnTo>
                  <a:lnTo>
                    <a:pt x="3322" y="777"/>
                  </a:lnTo>
                  <a:lnTo>
                    <a:pt x="3327" y="777"/>
                  </a:lnTo>
                  <a:lnTo>
                    <a:pt x="3332" y="777"/>
                  </a:lnTo>
                  <a:lnTo>
                    <a:pt x="3337" y="777"/>
                  </a:lnTo>
                  <a:lnTo>
                    <a:pt x="3342" y="777"/>
                  </a:lnTo>
                  <a:lnTo>
                    <a:pt x="3346" y="777"/>
                  </a:lnTo>
                  <a:lnTo>
                    <a:pt x="3351" y="777"/>
                  </a:lnTo>
                  <a:lnTo>
                    <a:pt x="3356" y="777"/>
                  </a:lnTo>
                  <a:lnTo>
                    <a:pt x="3361" y="777"/>
                  </a:lnTo>
                  <a:lnTo>
                    <a:pt x="3366" y="777"/>
                  </a:lnTo>
                  <a:lnTo>
                    <a:pt x="3370" y="777"/>
                  </a:lnTo>
                  <a:lnTo>
                    <a:pt x="3375" y="777"/>
                  </a:lnTo>
                  <a:lnTo>
                    <a:pt x="3380" y="777"/>
                  </a:lnTo>
                  <a:lnTo>
                    <a:pt x="3385" y="777"/>
                  </a:lnTo>
                  <a:lnTo>
                    <a:pt x="3390" y="777"/>
                  </a:lnTo>
                  <a:lnTo>
                    <a:pt x="3394" y="777"/>
                  </a:lnTo>
                  <a:lnTo>
                    <a:pt x="3399" y="782"/>
                  </a:lnTo>
                  <a:lnTo>
                    <a:pt x="3404" y="782"/>
                  </a:lnTo>
                  <a:lnTo>
                    <a:pt x="3409" y="782"/>
                  </a:lnTo>
                  <a:lnTo>
                    <a:pt x="3414" y="782"/>
                  </a:lnTo>
                  <a:lnTo>
                    <a:pt x="3418" y="782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513" name="Line 706"/>
            <p:cNvSpPr>
              <a:spLocks noChangeShapeType="1"/>
            </p:cNvSpPr>
            <p:nvPr/>
          </p:nvSpPr>
          <p:spPr bwMode="auto">
            <a:xfrm>
              <a:off x="7062788" y="5600700"/>
              <a:ext cx="0" cy="1588"/>
            </a:xfrm>
            <a:prstGeom prst="lin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514" name="Line 707"/>
            <p:cNvSpPr>
              <a:spLocks noChangeShapeType="1"/>
            </p:cNvSpPr>
            <p:nvPr/>
          </p:nvSpPr>
          <p:spPr bwMode="auto">
            <a:xfrm>
              <a:off x="7258050" y="5600700"/>
              <a:ext cx="1587" cy="1588"/>
            </a:xfrm>
            <a:prstGeom prst="lin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515" name="Line 708"/>
            <p:cNvSpPr>
              <a:spLocks noChangeShapeType="1"/>
            </p:cNvSpPr>
            <p:nvPr/>
          </p:nvSpPr>
          <p:spPr bwMode="auto">
            <a:xfrm>
              <a:off x="7277100" y="5600700"/>
              <a:ext cx="1587" cy="1588"/>
            </a:xfrm>
            <a:prstGeom prst="lin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1516" name="Line 709"/>
            <p:cNvSpPr>
              <a:spLocks noChangeShapeType="1"/>
            </p:cNvSpPr>
            <p:nvPr/>
          </p:nvSpPr>
          <p:spPr bwMode="auto">
            <a:xfrm>
              <a:off x="7364413" y="5595938"/>
              <a:ext cx="0" cy="1588"/>
            </a:xfrm>
            <a:prstGeom prst="lin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38" name="Freeform 713"/>
            <p:cNvSpPr>
              <a:spLocks/>
            </p:cNvSpPr>
            <p:nvPr/>
          </p:nvSpPr>
          <p:spPr bwMode="auto">
            <a:xfrm>
              <a:off x="7302500" y="5591176"/>
              <a:ext cx="66675" cy="7937"/>
            </a:xfrm>
            <a:custGeom>
              <a:avLst/>
              <a:gdLst>
                <a:gd name="T0" fmla="*/ 0 w 49"/>
                <a:gd name="T1" fmla="*/ 7 h 7"/>
                <a:gd name="T2" fmla="*/ 28 w 49"/>
                <a:gd name="T3" fmla="*/ 1 h 7"/>
                <a:gd name="T4" fmla="*/ 49 w 49"/>
                <a:gd name="T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" h="7">
                  <a:moveTo>
                    <a:pt x="0" y="7"/>
                  </a:moveTo>
                  <a:cubicBezTo>
                    <a:pt x="10" y="4"/>
                    <a:pt x="20" y="2"/>
                    <a:pt x="28" y="1"/>
                  </a:cubicBezTo>
                  <a:cubicBezTo>
                    <a:pt x="36" y="0"/>
                    <a:pt x="46" y="1"/>
                    <a:pt x="49" y="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39" name="Freeform 714"/>
            <p:cNvSpPr>
              <a:spLocks/>
            </p:cNvSpPr>
            <p:nvPr/>
          </p:nvSpPr>
          <p:spPr bwMode="auto">
            <a:xfrm>
              <a:off x="7296150" y="5591176"/>
              <a:ext cx="80962" cy="11112"/>
            </a:xfrm>
            <a:custGeom>
              <a:avLst/>
              <a:gdLst>
                <a:gd name="T0" fmla="*/ 0 w 59"/>
                <a:gd name="T1" fmla="*/ 7 h 8"/>
                <a:gd name="T2" fmla="*/ 17 w 59"/>
                <a:gd name="T3" fmla="*/ 0 h 8"/>
                <a:gd name="T4" fmla="*/ 59 w 59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8">
                  <a:moveTo>
                    <a:pt x="0" y="7"/>
                  </a:moveTo>
                  <a:cubicBezTo>
                    <a:pt x="9" y="6"/>
                    <a:pt x="13" y="8"/>
                    <a:pt x="17" y="0"/>
                  </a:cubicBezTo>
                  <a:cubicBezTo>
                    <a:pt x="41" y="2"/>
                    <a:pt x="27" y="1"/>
                    <a:pt x="59" y="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40" name="Freeform 715"/>
            <p:cNvSpPr>
              <a:spLocks/>
            </p:cNvSpPr>
            <p:nvPr/>
          </p:nvSpPr>
          <p:spPr bwMode="auto">
            <a:xfrm>
              <a:off x="7296150" y="5595938"/>
              <a:ext cx="90487" cy="4763"/>
            </a:xfrm>
            <a:custGeom>
              <a:avLst/>
              <a:gdLst>
                <a:gd name="T0" fmla="*/ 0 w 66"/>
                <a:gd name="T1" fmla="*/ 4 h 4"/>
                <a:gd name="T2" fmla="*/ 51 w 66"/>
                <a:gd name="T3" fmla="*/ 1 h 4"/>
                <a:gd name="T4" fmla="*/ 66 w 66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4">
                  <a:moveTo>
                    <a:pt x="0" y="4"/>
                  </a:moveTo>
                  <a:cubicBezTo>
                    <a:pt x="22" y="3"/>
                    <a:pt x="32" y="0"/>
                    <a:pt x="51" y="1"/>
                  </a:cubicBezTo>
                  <a:cubicBezTo>
                    <a:pt x="65" y="3"/>
                    <a:pt x="60" y="3"/>
                    <a:pt x="66" y="3"/>
                  </a:cubicBezTo>
                </a:path>
              </a:pathLst>
            </a:custGeom>
            <a:noFill/>
            <a:ln w="3175" cmpd="sng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fr-FR"/>
            </a:p>
          </p:txBody>
        </p:sp>
        <p:sp>
          <p:nvSpPr>
            <p:cNvPr id="441" name="Rectangle 717"/>
            <p:cNvSpPr>
              <a:spLocks noChangeArrowheads="1"/>
            </p:cNvSpPr>
            <p:nvPr/>
          </p:nvSpPr>
          <p:spPr bwMode="auto">
            <a:xfrm>
              <a:off x="7519987" y="6208713"/>
              <a:ext cx="912813" cy="349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/>
            <a:p>
              <a:pPr marL="342900" indent="-342900">
                <a:lnSpc>
                  <a:spcPct val="90000"/>
                </a:lnSpc>
                <a:spcBef>
                  <a:spcPct val="20000"/>
                </a:spcBef>
                <a:buClr>
                  <a:schemeClr val="hlink"/>
                </a:buClr>
                <a:buSzPct val="60000"/>
                <a:defRPr/>
              </a:pPr>
              <a:r>
                <a:rPr lang="fr-BE" sz="1200">
                  <a:solidFill>
                    <a:schemeClr val="bg1"/>
                  </a:solidFill>
                </a:rPr>
                <a:t>RP-HPLC</a:t>
              </a:r>
            </a:p>
            <a:p>
              <a:pPr marL="742950" lvl="1" indent="-285750">
                <a:lnSpc>
                  <a:spcPct val="90000"/>
                </a:lnSpc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charset="0"/>
                <a:buChar char="n"/>
                <a:defRPr/>
              </a:pPr>
              <a:endParaRPr lang="fr-BE" sz="1400">
                <a:solidFill>
                  <a:schemeClr val="bg1"/>
                </a:solidFill>
              </a:endParaRPr>
            </a:p>
          </p:txBody>
        </p:sp>
        <p:sp>
          <p:nvSpPr>
            <p:cNvPr id="443" name="Text Box 860"/>
            <p:cNvSpPr txBox="1">
              <a:spLocks noChangeArrowheads="1"/>
            </p:cNvSpPr>
            <p:nvPr/>
          </p:nvSpPr>
          <p:spPr bwMode="auto">
            <a:xfrm>
              <a:off x="5673725" y="5843588"/>
              <a:ext cx="2693987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BE" sz="1400">
                  <a:solidFill>
                    <a:schemeClr val="bg1"/>
                  </a:solidFill>
                </a:rPr>
                <a:t>Un seul homologue en C17?  </a:t>
              </a:r>
              <a:endParaRPr lang="fr-FR" sz="14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3261494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Mycosubtilin purification</a:t>
            </a:r>
            <a:endParaRPr lang="en-GB" sz="2800" b="1" i="1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46" name="Rectangle 517"/>
          <p:cNvSpPr>
            <a:spLocks noChangeArrowheads="1"/>
          </p:cNvSpPr>
          <p:nvPr/>
        </p:nvSpPr>
        <p:spPr bwMode="auto">
          <a:xfrm>
            <a:off x="179388" y="1557338"/>
            <a:ext cx="8208962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285750" indent="-285750">
              <a:spcBef>
                <a:spcPct val="20000"/>
              </a:spcBef>
              <a:buClr>
                <a:schemeClr val="hlink"/>
              </a:buClr>
              <a:buSzPct val="60000"/>
              <a:buFontTx/>
              <a:buChar char="-"/>
              <a:defRPr/>
            </a:pPr>
            <a:r>
              <a:rPr lang="fr-BE" dirty="0">
                <a:solidFill>
                  <a:srgbClr val="000000"/>
                </a:solidFill>
                <a:latin typeface="Arial"/>
                <a:cs typeface="Arial"/>
              </a:rPr>
              <a:t>MALDI-TOF mass spectrometry : mainly C17 mycosubtilin homologue</a:t>
            </a:r>
          </a:p>
          <a:p>
            <a:pPr marL="285750" indent="-285750">
              <a:spcBef>
                <a:spcPct val="20000"/>
              </a:spcBef>
              <a:buClr>
                <a:schemeClr val="hlink"/>
              </a:buClr>
              <a:buSzPct val="60000"/>
              <a:buFontTx/>
              <a:buChar char="-"/>
              <a:defRPr/>
            </a:pPr>
            <a:endParaRPr lang="fr-BE" sz="1600" dirty="0">
              <a:solidFill>
                <a:srgbClr val="000000"/>
              </a:solidFill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endParaRPr lang="fr-BE" sz="1600" dirty="0">
              <a:solidFill>
                <a:srgbClr val="000000"/>
              </a:solidFill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endParaRPr lang="fr-BE" sz="1600" dirty="0">
              <a:solidFill>
                <a:srgbClr val="000000"/>
              </a:solidFill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None/>
              <a:defRPr/>
            </a:pPr>
            <a:r>
              <a:rPr lang="fr-BE" dirty="0">
                <a:solidFill>
                  <a:srgbClr val="000000"/>
                </a:solidFill>
              </a:rPr>
              <a:t>	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None/>
              <a:defRPr/>
            </a:pPr>
            <a:endParaRPr lang="fr-BE" sz="2000" dirty="0">
              <a:solidFill>
                <a:srgbClr val="000000"/>
              </a:solidFill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Char char="n"/>
              <a:defRPr/>
            </a:pPr>
            <a:endParaRPr lang="fr-BE" sz="2000" dirty="0">
              <a:solidFill>
                <a:srgbClr val="000000"/>
              </a:solidFill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Char char="n"/>
              <a:defRPr/>
            </a:pPr>
            <a:endParaRPr lang="fr-FR" sz="2000" dirty="0">
              <a:solidFill>
                <a:srgbClr val="000000"/>
              </a:solidFill>
            </a:endParaRPr>
          </a:p>
        </p:txBody>
      </p:sp>
      <p:sp>
        <p:nvSpPr>
          <p:cNvPr id="102403" name="Line 519"/>
          <p:cNvSpPr>
            <a:spLocks noChangeShapeType="1"/>
          </p:cNvSpPr>
          <p:nvPr/>
        </p:nvSpPr>
        <p:spPr bwMode="auto">
          <a:xfrm flipV="1">
            <a:off x="730250" y="5284788"/>
            <a:ext cx="1588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102404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2205038"/>
            <a:ext cx="6783387" cy="446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384335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Mycosubtilin purification</a:t>
            </a:r>
            <a:endParaRPr lang="en-GB" sz="2800" b="1" i="1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sp>
        <p:nvSpPr>
          <p:cNvPr id="46" name="Rectangle 517"/>
          <p:cNvSpPr>
            <a:spLocks noChangeArrowheads="1"/>
          </p:cNvSpPr>
          <p:nvPr/>
        </p:nvSpPr>
        <p:spPr bwMode="auto">
          <a:xfrm>
            <a:off x="684213" y="1557338"/>
            <a:ext cx="8208962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r>
              <a:rPr lang="fr-BE" sz="1600" baseline="30000" dirty="0">
                <a:solidFill>
                  <a:srgbClr val="000000"/>
                </a:solidFill>
              </a:rPr>
              <a:t> </a:t>
            </a:r>
            <a:r>
              <a:rPr lang="fr-BE" baseline="30000" dirty="0">
                <a:solidFill>
                  <a:srgbClr val="000000"/>
                </a:solidFill>
                <a:latin typeface="Arial"/>
                <a:cs typeface="Arial"/>
              </a:rPr>
              <a:t>      1</a:t>
            </a:r>
            <a:r>
              <a:rPr lang="fr-BE" dirty="0">
                <a:solidFill>
                  <a:srgbClr val="000000"/>
                </a:solidFill>
                <a:latin typeface="Arial"/>
                <a:cs typeface="Arial"/>
              </a:rPr>
              <a:t>H -</a:t>
            </a:r>
            <a:r>
              <a:rPr lang="fr-BE" baseline="30000" dirty="0">
                <a:solidFill>
                  <a:srgbClr val="000000"/>
                </a:solidFill>
                <a:latin typeface="Arial"/>
                <a:cs typeface="Arial"/>
              </a:rPr>
              <a:t>13</a:t>
            </a:r>
            <a:r>
              <a:rPr lang="fr-BE" dirty="0">
                <a:solidFill>
                  <a:srgbClr val="000000"/>
                </a:solidFill>
                <a:latin typeface="Arial"/>
                <a:cs typeface="Arial"/>
              </a:rPr>
              <a:t>C NMR highlight an anteiso-C17 mycosubtilin isomer</a:t>
            </a:r>
          </a:p>
          <a:p>
            <a:pPr marL="285750" indent="-285750">
              <a:spcBef>
                <a:spcPct val="20000"/>
              </a:spcBef>
              <a:buClr>
                <a:schemeClr val="hlink"/>
              </a:buClr>
              <a:buSzPct val="60000"/>
              <a:buFontTx/>
              <a:buChar char="-"/>
              <a:defRPr/>
            </a:pPr>
            <a:endParaRPr lang="fr-BE" sz="1600" dirty="0">
              <a:solidFill>
                <a:srgbClr val="000000"/>
              </a:solidFill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endParaRPr lang="fr-BE" sz="1600" dirty="0">
              <a:solidFill>
                <a:srgbClr val="000000"/>
              </a:solidFill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defRPr/>
            </a:pPr>
            <a:endParaRPr lang="fr-BE" sz="1600" dirty="0">
              <a:solidFill>
                <a:srgbClr val="000000"/>
              </a:solidFill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None/>
              <a:defRPr/>
            </a:pPr>
            <a:r>
              <a:rPr lang="fr-BE" dirty="0">
                <a:solidFill>
                  <a:srgbClr val="000000"/>
                </a:solidFill>
              </a:rPr>
              <a:t>	   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None/>
              <a:defRPr/>
            </a:pPr>
            <a:endParaRPr lang="fr-BE" sz="2000" dirty="0">
              <a:solidFill>
                <a:srgbClr val="000000"/>
              </a:solidFill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Char char="n"/>
              <a:defRPr/>
            </a:pPr>
            <a:endParaRPr lang="fr-BE" sz="2000" dirty="0">
              <a:solidFill>
                <a:srgbClr val="000000"/>
              </a:solidFill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charset="0"/>
              <a:buChar char="n"/>
              <a:defRPr/>
            </a:pPr>
            <a:endParaRPr lang="fr-FR" sz="2000" dirty="0">
              <a:solidFill>
                <a:srgbClr val="000000"/>
              </a:solidFill>
            </a:endParaRPr>
          </a:p>
        </p:txBody>
      </p:sp>
      <p:sp>
        <p:nvSpPr>
          <p:cNvPr id="103427" name="Line 519"/>
          <p:cNvSpPr>
            <a:spLocks noChangeShapeType="1"/>
          </p:cNvSpPr>
          <p:nvPr/>
        </p:nvSpPr>
        <p:spPr bwMode="auto">
          <a:xfrm flipV="1">
            <a:off x="730250" y="5284788"/>
            <a:ext cx="1588" cy="381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103428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205038"/>
            <a:ext cx="6303962" cy="442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8944128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2" name="Titre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8534400" cy="758825"/>
          </a:xfrm>
        </p:spPr>
        <p:txBody>
          <a:bodyPr/>
          <a:lstStyle/>
          <a:p>
            <a:pPr eaLnBrk="1" hangingPunct="1"/>
            <a:r>
              <a:rPr lang="en-GB" sz="2800" b="1">
                <a:solidFill>
                  <a:srgbClr val="000000"/>
                </a:solidFill>
                <a:latin typeface="Calibri" charset="0"/>
                <a:cs typeface="Calibri" charset="0"/>
              </a:rPr>
              <a:t>Biological activity of mycosubtilin on yeast</a:t>
            </a:r>
            <a:endParaRPr lang="en-GB" sz="2800" b="1" i="1">
              <a:solidFill>
                <a:srgbClr val="000000"/>
              </a:solidFill>
              <a:latin typeface="Calibri" charset="0"/>
              <a:cs typeface="Calibri" charset="0"/>
            </a:endParaRPr>
          </a:p>
        </p:txBody>
      </p:sp>
      <p:grpSp>
        <p:nvGrpSpPr>
          <p:cNvPr id="2" name="Grouper 1"/>
          <p:cNvGrpSpPr/>
          <p:nvPr/>
        </p:nvGrpSpPr>
        <p:grpSpPr>
          <a:xfrm>
            <a:off x="451768" y="4636021"/>
            <a:ext cx="3600400" cy="1872208"/>
            <a:chOff x="4949056" y="4437112"/>
            <a:chExt cx="3600400" cy="1872208"/>
          </a:xfrm>
        </p:grpSpPr>
        <p:sp>
          <p:nvSpPr>
            <p:cNvPr id="4" name="Rectangle 3"/>
            <p:cNvSpPr/>
            <p:nvPr/>
          </p:nvSpPr>
          <p:spPr>
            <a:xfrm>
              <a:off x="4949056" y="4437112"/>
              <a:ext cx="3600400" cy="1872208"/>
            </a:xfrm>
            <a:prstGeom prst="rect">
              <a:avLst/>
            </a:prstGeom>
            <a:solidFill>
              <a:srgbClr val="FFFFFF"/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4" name="Text Box 122"/>
            <p:cNvSpPr txBox="1">
              <a:spLocks noChangeAspect="1" noChangeArrowheads="1"/>
            </p:cNvSpPr>
            <p:nvPr/>
          </p:nvSpPr>
          <p:spPr bwMode="auto">
            <a:xfrm>
              <a:off x="5327650" y="5302250"/>
              <a:ext cx="792163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BE" sz="1400">
                  <a:solidFill>
                    <a:srgbClr val="000000"/>
                  </a:solidFill>
                </a:rPr>
                <a:t>260 nm</a:t>
              </a:r>
              <a:endParaRPr lang="fr-FR" sz="1400">
                <a:solidFill>
                  <a:srgbClr val="000000"/>
                </a:solidFill>
              </a:endParaRPr>
            </a:p>
          </p:txBody>
        </p:sp>
        <p:sp>
          <p:nvSpPr>
            <p:cNvPr id="15" name="Text Box 123"/>
            <p:cNvSpPr txBox="1">
              <a:spLocks noChangeAspect="1" noChangeArrowheads="1"/>
            </p:cNvSpPr>
            <p:nvPr/>
          </p:nvSpPr>
          <p:spPr bwMode="auto">
            <a:xfrm>
              <a:off x="5327650" y="5632450"/>
              <a:ext cx="792163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BE" sz="1400">
                  <a:solidFill>
                    <a:srgbClr val="000000"/>
                  </a:solidFill>
                </a:rPr>
                <a:t>280 nm</a:t>
              </a:r>
              <a:endParaRPr lang="fr-FR" sz="1400">
                <a:solidFill>
                  <a:srgbClr val="000000"/>
                </a:solidFill>
              </a:endParaRPr>
            </a:p>
          </p:txBody>
        </p:sp>
        <p:sp>
          <p:nvSpPr>
            <p:cNvPr id="16" name="Text Box 124"/>
            <p:cNvSpPr txBox="1">
              <a:spLocks noChangeAspect="1" noChangeArrowheads="1"/>
            </p:cNvSpPr>
            <p:nvPr/>
          </p:nvSpPr>
          <p:spPr bwMode="auto">
            <a:xfrm>
              <a:off x="7092950" y="5265738"/>
              <a:ext cx="385763" cy="3063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BE" sz="1400">
                  <a:solidFill>
                    <a:srgbClr val="000000"/>
                  </a:solidFill>
                </a:rPr>
                <a:t>86</a:t>
              </a:r>
              <a:endParaRPr lang="fr-FR" sz="1400">
                <a:solidFill>
                  <a:srgbClr val="000000"/>
                </a:solidFill>
              </a:endParaRPr>
            </a:p>
          </p:txBody>
        </p:sp>
        <p:sp>
          <p:nvSpPr>
            <p:cNvPr id="17" name="Text Box 125"/>
            <p:cNvSpPr txBox="1">
              <a:spLocks noChangeAspect="1" noChangeArrowheads="1"/>
            </p:cNvSpPr>
            <p:nvPr/>
          </p:nvSpPr>
          <p:spPr bwMode="auto">
            <a:xfrm>
              <a:off x="7092950" y="5624513"/>
              <a:ext cx="385763" cy="3063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BE" sz="1400">
                  <a:solidFill>
                    <a:srgbClr val="000000"/>
                  </a:solidFill>
                </a:rPr>
                <a:t>51</a:t>
              </a:r>
              <a:endParaRPr lang="fr-FR" sz="1400">
                <a:solidFill>
                  <a:srgbClr val="000000"/>
                </a:solidFill>
              </a:endParaRPr>
            </a:p>
          </p:txBody>
        </p:sp>
        <p:sp>
          <p:nvSpPr>
            <p:cNvPr id="18" name="Text Box 126"/>
            <p:cNvSpPr txBox="1">
              <a:spLocks noChangeAspect="1" noChangeArrowheads="1"/>
            </p:cNvSpPr>
            <p:nvPr/>
          </p:nvSpPr>
          <p:spPr bwMode="auto">
            <a:xfrm>
              <a:off x="5075238" y="4837113"/>
              <a:ext cx="1163637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BE" sz="1400">
                  <a:solidFill>
                    <a:srgbClr val="000000"/>
                  </a:solidFill>
                </a:rPr>
                <a:t>Absorbance</a:t>
              </a:r>
              <a:endParaRPr lang="fr-FR" sz="1400">
                <a:solidFill>
                  <a:srgbClr val="000000"/>
                </a:solidFill>
              </a:endParaRPr>
            </a:p>
          </p:txBody>
        </p:sp>
        <p:sp>
          <p:nvSpPr>
            <p:cNvPr id="19" name="Text Box 127"/>
            <p:cNvSpPr txBox="1">
              <a:spLocks noChangeAspect="1" noChangeArrowheads="1"/>
            </p:cNvSpPr>
            <p:nvPr/>
          </p:nvSpPr>
          <p:spPr bwMode="auto">
            <a:xfrm>
              <a:off x="4957763" y="5961063"/>
              <a:ext cx="3571875" cy="276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BE" sz="1200">
                  <a:solidFill>
                    <a:srgbClr val="000000"/>
                  </a:solidFill>
                </a:rPr>
                <a:t>100 % correspond to cell lysis with perchloric acid</a:t>
              </a:r>
              <a:endParaRPr lang="fr-FR" sz="1200">
                <a:solidFill>
                  <a:srgbClr val="000000"/>
                </a:solidFill>
              </a:endParaRPr>
            </a:p>
          </p:txBody>
        </p:sp>
        <p:sp>
          <p:nvSpPr>
            <p:cNvPr id="20" name="Text Box 128"/>
            <p:cNvSpPr txBox="1">
              <a:spLocks noChangeAspect="1" noChangeArrowheads="1"/>
            </p:cNvSpPr>
            <p:nvPr/>
          </p:nvSpPr>
          <p:spPr bwMode="auto">
            <a:xfrm>
              <a:off x="6419850" y="4652963"/>
              <a:ext cx="1981200" cy="522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BE" sz="1400">
                  <a:solidFill>
                    <a:srgbClr val="000000"/>
                  </a:solidFill>
                </a:rPr>
                <a:t>% release of UV absorbing material</a:t>
              </a:r>
              <a:endParaRPr lang="fr-FR" sz="1400">
                <a:solidFill>
                  <a:srgbClr val="000000"/>
                </a:solidFill>
              </a:endParaRPr>
            </a:p>
          </p:txBody>
        </p:sp>
        <p:sp>
          <p:nvSpPr>
            <p:cNvPr id="21" name="Line 130"/>
            <p:cNvSpPr>
              <a:spLocks noChangeAspect="1" noChangeShapeType="1"/>
            </p:cNvSpPr>
            <p:nvPr/>
          </p:nvSpPr>
          <p:spPr bwMode="auto">
            <a:xfrm>
              <a:off x="5037138" y="5961063"/>
              <a:ext cx="342423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2" name="Line 131"/>
            <p:cNvSpPr>
              <a:spLocks noChangeAspect="1" noChangeShapeType="1"/>
            </p:cNvSpPr>
            <p:nvPr/>
          </p:nvSpPr>
          <p:spPr bwMode="auto">
            <a:xfrm>
              <a:off x="5037138" y="4581525"/>
              <a:ext cx="342423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3" name="Line 132"/>
            <p:cNvSpPr>
              <a:spLocks noChangeAspect="1" noChangeShapeType="1"/>
            </p:cNvSpPr>
            <p:nvPr/>
          </p:nvSpPr>
          <p:spPr bwMode="auto">
            <a:xfrm>
              <a:off x="5037138" y="5153025"/>
              <a:ext cx="342423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solidFill>
                  <a:srgbClr val="000000"/>
                </a:solidFill>
              </a:endParaRPr>
            </a:p>
          </p:txBody>
        </p:sp>
      </p:grpSp>
      <p:sp>
        <p:nvSpPr>
          <p:cNvPr id="24" name="Text Box 133"/>
          <p:cNvSpPr txBox="1">
            <a:spLocks noChangeArrowheads="1"/>
          </p:cNvSpPr>
          <p:nvPr/>
        </p:nvSpPr>
        <p:spPr bwMode="auto">
          <a:xfrm>
            <a:off x="172752" y="4198345"/>
            <a:ext cx="746990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FontTx/>
              <a:buChar char="-"/>
              <a:defRPr/>
            </a:pPr>
            <a:r>
              <a:rPr lang="fr-BE" dirty="0">
                <a:solidFill>
                  <a:srgbClr val="000000"/>
                </a:solidFill>
              </a:rPr>
              <a:t> Pores formation aross the cellular membrane in liquid medium</a:t>
            </a:r>
            <a:endParaRPr lang="fr-FR" dirty="0">
              <a:solidFill>
                <a:srgbClr val="000000"/>
              </a:solidFill>
            </a:endParaRPr>
          </a:p>
        </p:txBody>
      </p:sp>
      <p:grpSp>
        <p:nvGrpSpPr>
          <p:cNvPr id="25" name="Group 1408"/>
          <p:cNvGrpSpPr>
            <a:grpSpLocks/>
          </p:cNvGrpSpPr>
          <p:nvPr/>
        </p:nvGrpSpPr>
        <p:grpSpPr bwMode="auto">
          <a:xfrm>
            <a:off x="508561" y="1222357"/>
            <a:ext cx="3289087" cy="2930525"/>
            <a:chOff x="3048" y="1577"/>
            <a:chExt cx="2225" cy="1983"/>
          </a:xfrm>
        </p:grpSpPr>
        <p:grpSp>
          <p:nvGrpSpPr>
            <p:cNvPr id="26" name="Group 1406"/>
            <p:cNvGrpSpPr>
              <a:grpSpLocks/>
            </p:cNvGrpSpPr>
            <p:nvPr/>
          </p:nvGrpSpPr>
          <p:grpSpPr bwMode="auto">
            <a:xfrm>
              <a:off x="3048" y="1577"/>
              <a:ext cx="2225" cy="1983"/>
              <a:chOff x="6072" y="1521"/>
              <a:chExt cx="1097" cy="679"/>
            </a:xfrm>
          </p:grpSpPr>
          <p:sp>
            <p:nvSpPr>
              <p:cNvPr id="94" name="Rectangle 1269"/>
              <p:cNvSpPr>
                <a:spLocks noChangeArrowheads="1"/>
              </p:cNvSpPr>
              <p:nvPr/>
            </p:nvSpPr>
            <p:spPr bwMode="auto">
              <a:xfrm>
                <a:off x="6371" y="1694"/>
                <a:ext cx="1" cy="4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95" name="Rectangle 1270"/>
              <p:cNvSpPr>
                <a:spLocks noChangeArrowheads="1"/>
              </p:cNvSpPr>
              <p:nvPr/>
            </p:nvSpPr>
            <p:spPr bwMode="auto">
              <a:xfrm rot="-5400000">
                <a:off x="5990" y="1821"/>
                <a:ext cx="267" cy="4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Disc(3)5 fluorescence</a:t>
                </a:r>
              </a:p>
            </p:txBody>
          </p:sp>
          <p:sp>
            <p:nvSpPr>
              <p:cNvPr id="96" name="Rectangle 1271"/>
              <p:cNvSpPr>
                <a:spLocks noChangeArrowheads="1"/>
              </p:cNvSpPr>
              <p:nvPr/>
            </p:nvSpPr>
            <p:spPr bwMode="auto">
              <a:xfrm>
                <a:off x="6244" y="1586"/>
                <a:ext cx="860" cy="448"/>
              </a:xfrm>
              <a:prstGeom prst="rect">
                <a:avLst/>
              </a:prstGeom>
              <a:solidFill>
                <a:schemeClr val="tx1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97" name="Line 1272"/>
              <p:cNvSpPr>
                <a:spLocks noChangeShapeType="1"/>
              </p:cNvSpPr>
              <p:nvPr/>
            </p:nvSpPr>
            <p:spPr bwMode="auto">
              <a:xfrm>
                <a:off x="6235" y="2033"/>
                <a:ext cx="11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" name="Line 1273"/>
              <p:cNvSpPr>
                <a:spLocks noChangeShapeType="1"/>
              </p:cNvSpPr>
              <p:nvPr/>
            </p:nvSpPr>
            <p:spPr bwMode="auto">
              <a:xfrm>
                <a:off x="6235" y="1969"/>
                <a:ext cx="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9" name="Line 1274"/>
              <p:cNvSpPr>
                <a:spLocks noChangeShapeType="1"/>
              </p:cNvSpPr>
              <p:nvPr/>
            </p:nvSpPr>
            <p:spPr bwMode="auto">
              <a:xfrm>
                <a:off x="6235" y="1906"/>
                <a:ext cx="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0" name="Line 1275"/>
              <p:cNvSpPr>
                <a:spLocks noChangeShapeType="1"/>
              </p:cNvSpPr>
              <p:nvPr/>
            </p:nvSpPr>
            <p:spPr bwMode="auto">
              <a:xfrm>
                <a:off x="6235" y="1842"/>
                <a:ext cx="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1" name="Line 1276"/>
              <p:cNvSpPr>
                <a:spLocks noChangeShapeType="1"/>
              </p:cNvSpPr>
              <p:nvPr/>
            </p:nvSpPr>
            <p:spPr bwMode="auto">
              <a:xfrm>
                <a:off x="6235" y="1777"/>
                <a:ext cx="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2" name="Line 1277"/>
              <p:cNvSpPr>
                <a:spLocks noChangeShapeType="1"/>
              </p:cNvSpPr>
              <p:nvPr/>
            </p:nvSpPr>
            <p:spPr bwMode="auto">
              <a:xfrm>
                <a:off x="6235" y="1713"/>
                <a:ext cx="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3" name="Line 1278"/>
              <p:cNvSpPr>
                <a:spLocks noChangeShapeType="1"/>
              </p:cNvSpPr>
              <p:nvPr/>
            </p:nvSpPr>
            <p:spPr bwMode="auto">
              <a:xfrm>
                <a:off x="6235" y="1651"/>
                <a:ext cx="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4" name="Line 1279"/>
              <p:cNvSpPr>
                <a:spLocks noChangeShapeType="1"/>
              </p:cNvSpPr>
              <p:nvPr/>
            </p:nvSpPr>
            <p:spPr bwMode="auto">
              <a:xfrm>
                <a:off x="6235" y="1586"/>
                <a:ext cx="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5" name="Line 1280"/>
              <p:cNvSpPr>
                <a:spLocks noChangeShapeType="1"/>
              </p:cNvSpPr>
              <p:nvPr/>
            </p:nvSpPr>
            <p:spPr bwMode="auto">
              <a:xfrm flipV="1">
                <a:off x="6242" y="2033"/>
                <a:ext cx="2" cy="8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6" name="Line 1281"/>
              <p:cNvSpPr>
                <a:spLocks noChangeShapeType="1"/>
              </p:cNvSpPr>
              <p:nvPr/>
            </p:nvSpPr>
            <p:spPr bwMode="auto">
              <a:xfrm flipV="1">
                <a:off x="6387" y="2033"/>
                <a:ext cx="2" cy="8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7" name="Line 1282"/>
              <p:cNvSpPr>
                <a:spLocks noChangeShapeType="1"/>
              </p:cNvSpPr>
              <p:nvPr/>
            </p:nvSpPr>
            <p:spPr bwMode="auto">
              <a:xfrm flipV="1">
                <a:off x="6531" y="2033"/>
                <a:ext cx="2" cy="8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8" name="Line 1283"/>
              <p:cNvSpPr>
                <a:spLocks noChangeShapeType="1"/>
              </p:cNvSpPr>
              <p:nvPr/>
            </p:nvSpPr>
            <p:spPr bwMode="auto">
              <a:xfrm flipV="1">
                <a:off x="6674" y="2033"/>
                <a:ext cx="2" cy="8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9" name="Line 1284"/>
              <p:cNvSpPr>
                <a:spLocks noChangeShapeType="1"/>
              </p:cNvSpPr>
              <p:nvPr/>
            </p:nvSpPr>
            <p:spPr bwMode="auto">
              <a:xfrm flipV="1">
                <a:off x="6816" y="2033"/>
                <a:ext cx="2" cy="8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0" name="Line 1285"/>
              <p:cNvSpPr>
                <a:spLocks noChangeShapeType="1"/>
              </p:cNvSpPr>
              <p:nvPr/>
            </p:nvSpPr>
            <p:spPr bwMode="auto">
              <a:xfrm flipV="1">
                <a:off x="6960" y="2033"/>
                <a:ext cx="2" cy="8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1" name="Line 1286"/>
              <p:cNvSpPr>
                <a:spLocks noChangeShapeType="1"/>
              </p:cNvSpPr>
              <p:nvPr/>
            </p:nvSpPr>
            <p:spPr bwMode="auto">
              <a:xfrm flipV="1">
                <a:off x="7103" y="2033"/>
                <a:ext cx="2" cy="8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2" name="Freeform 1287"/>
              <p:cNvSpPr>
                <a:spLocks/>
              </p:cNvSpPr>
              <p:nvPr/>
            </p:nvSpPr>
            <p:spPr bwMode="auto">
              <a:xfrm>
                <a:off x="6285" y="1619"/>
                <a:ext cx="718" cy="410"/>
              </a:xfrm>
              <a:custGeom>
                <a:avLst/>
                <a:gdLst>
                  <a:gd name="T0" fmla="*/ 2 w 718"/>
                  <a:gd name="T1" fmla="*/ 131 h 410"/>
                  <a:gd name="T2" fmla="*/ 4 w 718"/>
                  <a:gd name="T3" fmla="*/ 110 h 410"/>
                  <a:gd name="T4" fmla="*/ 7 w 718"/>
                  <a:gd name="T5" fmla="*/ 46 h 410"/>
                  <a:gd name="T6" fmla="*/ 9 w 718"/>
                  <a:gd name="T7" fmla="*/ 25 h 410"/>
                  <a:gd name="T8" fmla="*/ 15 w 718"/>
                  <a:gd name="T9" fmla="*/ 23 h 410"/>
                  <a:gd name="T10" fmla="*/ 17 w 718"/>
                  <a:gd name="T11" fmla="*/ 77 h 410"/>
                  <a:gd name="T12" fmla="*/ 24 w 718"/>
                  <a:gd name="T13" fmla="*/ 123 h 410"/>
                  <a:gd name="T14" fmla="*/ 28 w 718"/>
                  <a:gd name="T15" fmla="*/ 175 h 410"/>
                  <a:gd name="T16" fmla="*/ 33 w 718"/>
                  <a:gd name="T17" fmla="*/ 223 h 410"/>
                  <a:gd name="T18" fmla="*/ 44 w 718"/>
                  <a:gd name="T19" fmla="*/ 258 h 410"/>
                  <a:gd name="T20" fmla="*/ 57 w 718"/>
                  <a:gd name="T21" fmla="*/ 287 h 410"/>
                  <a:gd name="T22" fmla="*/ 70 w 718"/>
                  <a:gd name="T23" fmla="*/ 300 h 410"/>
                  <a:gd name="T24" fmla="*/ 85 w 718"/>
                  <a:gd name="T25" fmla="*/ 308 h 410"/>
                  <a:gd name="T26" fmla="*/ 102 w 718"/>
                  <a:gd name="T27" fmla="*/ 318 h 410"/>
                  <a:gd name="T28" fmla="*/ 117 w 718"/>
                  <a:gd name="T29" fmla="*/ 327 h 410"/>
                  <a:gd name="T30" fmla="*/ 133 w 718"/>
                  <a:gd name="T31" fmla="*/ 341 h 410"/>
                  <a:gd name="T32" fmla="*/ 150 w 718"/>
                  <a:gd name="T33" fmla="*/ 352 h 410"/>
                  <a:gd name="T34" fmla="*/ 170 w 718"/>
                  <a:gd name="T35" fmla="*/ 366 h 410"/>
                  <a:gd name="T36" fmla="*/ 192 w 718"/>
                  <a:gd name="T37" fmla="*/ 375 h 410"/>
                  <a:gd name="T38" fmla="*/ 218 w 718"/>
                  <a:gd name="T39" fmla="*/ 381 h 410"/>
                  <a:gd name="T40" fmla="*/ 244 w 718"/>
                  <a:gd name="T41" fmla="*/ 387 h 410"/>
                  <a:gd name="T42" fmla="*/ 274 w 718"/>
                  <a:gd name="T43" fmla="*/ 391 h 410"/>
                  <a:gd name="T44" fmla="*/ 296 w 718"/>
                  <a:gd name="T45" fmla="*/ 391 h 410"/>
                  <a:gd name="T46" fmla="*/ 326 w 718"/>
                  <a:gd name="T47" fmla="*/ 395 h 410"/>
                  <a:gd name="T48" fmla="*/ 346 w 718"/>
                  <a:gd name="T49" fmla="*/ 395 h 410"/>
                  <a:gd name="T50" fmla="*/ 376 w 718"/>
                  <a:gd name="T51" fmla="*/ 395 h 410"/>
                  <a:gd name="T52" fmla="*/ 390 w 718"/>
                  <a:gd name="T53" fmla="*/ 395 h 410"/>
                  <a:gd name="T54" fmla="*/ 403 w 718"/>
                  <a:gd name="T55" fmla="*/ 362 h 410"/>
                  <a:gd name="T56" fmla="*/ 409 w 718"/>
                  <a:gd name="T57" fmla="*/ 310 h 410"/>
                  <a:gd name="T58" fmla="*/ 413 w 718"/>
                  <a:gd name="T59" fmla="*/ 260 h 410"/>
                  <a:gd name="T60" fmla="*/ 420 w 718"/>
                  <a:gd name="T61" fmla="*/ 210 h 410"/>
                  <a:gd name="T62" fmla="*/ 427 w 718"/>
                  <a:gd name="T63" fmla="*/ 164 h 410"/>
                  <a:gd name="T64" fmla="*/ 437 w 718"/>
                  <a:gd name="T65" fmla="*/ 129 h 410"/>
                  <a:gd name="T66" fmla="*/ 444 w 718"/>
                  <a:gd name="T67" fmla="*/ 110 h 410"/>
                  <a:gd name="T68" fmla="*/ 455 w 718"/>
                  <a:gd name="T69" fmla="*/ 96 h 410"/>
                  <a:gd name="T70" fmla="*/ 466 w 718"/>
                  <a:gd name="T71" fmla="*/ 81 h 410"/>
                  <a:gd name="T72" fmla="*/ 477 w 718"/>
                  <a:gd name="T73" fmla="*/ 73 h 410"/>
                  <a:gd name="T74" fmla="*/ 489 w 718"/>
                  <a:gd name="T75" fmla="*/ 62 h 410"/>
                  <a:gd name="T76" fmla="*/ 500 w 718"/>
                  <a:gd name="T77" fmla="*/ 60 h 410"/>
                  <a:gd name="T78" fmla="*/ 511 w 718"/>
                  <a:gd name="T79" fmla="*/ 58 h 410"/>
                  <a:gd name="T80" fmla="*/ 520 w 718"/>
                  <a:gd name="T81" fmla="*/ 56 h 410"/>
                  <a:gd name="T82" fmla="*/ 529 w 718"/>
                  <a:gd name="T83" fmla="*/ 58 h 410"/>
                  <a:gd name="T84" fmla="*/ 540 w 718"/>
                  <a:gd name="T85" fmla="*/ 54 h 410"/>
                  <a:gd name="T86" fmla="*/ 548 w 718"/>
                  <a:gd name="T87" fmla="*/ 50 h 410"/>
                  <a:gd name="T88" fmla="*/ 559 w 718"/>
                  <a:gd name="T89" fmla="*/ 52 h 410"/>
                  <a:gd name="T90" fmla="*/ 566 w 718"/>
                  <a:gd name="T91" fmla="*/ 52 h 410"/>
                  <a:gd name="T92" fmla="*/ 576 w 718"/>
                  <a:gd name="T93" fmla="*/ 52 h 410"/>
                  <a:gd name="T94" fmla="*/ 585 w 718"/>
                  <a:gd name="T95" fmla="*/ 50 h 410"/>
                  <a:gd name="T96" fmla="*/ 592 w 718"/>
                  <a:gd name="T97" fmla="*/ 46 h 410"/>
                  <a:gd name="T98" fmla="*/ 601 w 718"/>
                  <a:gd name="T99" fmla="*/ 50 h 410"/>
                  <a:gd name="T100" fmla="*/ 613 w 718"/>
                  <a:gd name="T101" fmla="*/ 48 h 410"/>
                  <a:gd name="T102" fmla="*/ 625 w 718"/>
                  <a:gd name="T103" fmla="*/ 48 h 410"/>
                  <a:gd name="T104" fmla="*/ 629 w 718"/>
                  <a:gd name="T105" fmla="*/ 37 h 410"/>
                  <a:gd name="T106" fmla="*/ 638 w 718"/>
                  <a:gd name="T107" fmla="*/ 35 h 410"/>
                  <a:gd name="T108" fmla="*/ 648 w 718"/>
                  <a:gd name="T109" fmla="*/ 37 h 410"/>
                  <a:gd name="T110" fmla="*/ 661 w 718"/>
                  <a:gd name="T111" fmla="*/ 37 h 410"/>
                  <a:gd name="T112" fmla="*/ 672 w 718"/>
                  <a:gd name="T113" fmla="*/ 35 h 410"/>
                  <a:gd name="T114" fmla="*/ 681 w 718"/>
                  <a:gd name="T115" fmla="*/ 37 h 410"/>
                  <a:gd name="T116" fmla="*/ 690 w 718"/>
                  <a:gd name="T117" fmla="*/ 37 h 410"/>
                  <a:gd name="T118" fmla="*/ 699 w 718"/>
                  <a:gd name="T119" fmla="*/ 37 h 410"/>
                  <a:gd name="T120" fmla="*/ 709 w 718"/>
                  <a:gd name="T121" fmla="*/ 37 h 410"/>
                  <a:gd name="T122" fmla="*/ 718 w 718"/>
                  <a:gd name="T123" fmla="*/ 35 h 410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718" h="410">
                    <a:moveTo>
                      <a:pt x="0" y="410"/>
                    </a:moveTo>
                    <a:lnTo>
                      <a:pt x="0" y="410"/>
                    </a:lnTo>
                    <a:lnTo>
                      <a:pt x="0" y="408"/>
                    </a:lnTo>
                    <a:lnTo>
                      <a:pt x="0" y="406"/>
                    </a:lnTo>
                    <a:lnTo>
                      <a:pt x="0" y="404"/>
                    </a:lnTo>
                    <a:lnTo>
                      <a:pt x="0" y="402"/>
                    </a:lnTo>
                    <a:lnTo>
                      <a:pt x="0" y="395"/>
                    </a:lnTo>
                    <a:lnTo>
                      <a:pt x="2" y="391"/>
                    </a:lnTo>
                    <a:lnTo>
                      <a:pt x="2" y="383"/>
                    </a:lnTo>
                    <a:lnTo>
                      <a:pt x="2" y="375"/>
                    </a:lnTo>
                    <a:lnTo>
                      <a:pt x="2" y="364"/>
                    </a:lnTo>
                    <a:lnTo>
                      <a:pt x="2" y="354"/>
                    </a:lnTo>
                    <a:lnTo>
                      <a:pt x="2" y="339"/>
                    </a:lnTo>
                    <a:lnTo>
                      <a:pt x="2" y="325"/>
                    </a:lnTo>
                    <a:lnTo>
                      <a:pt x="2" y="310"/>
                    </a:lnTo>
                    <a:lnTo>
                      <a:pt x="2" y="293"/>
                    </a:lnTo>
                    <a:lnTo>
                      <a:pt x="2" y="275"/>
                    </a:lnTo>
                    <a:lnTo>
                      <a:pt x="2" y="256"/>
                    </a:lnTo>
                    <a:lnTo>
                      <a:pt x="2" y="237"/>
                    </a:lnTo>
                    <a:lnTo>
                      <a:pt x="2" y="219"/>
                    </a:lnTo>
                    <a:lnTo>
                      <a:pt x="2" y="200"/>
                    </a:lnTo>
                    <a:lnTo>
                      <a:pt x="2" y="183"/>
                    </a:lnTo>
                    <a:lnTo>
                      <a:pt x="2" y="166"/>
                    </a:lnTo>
                    <a:lnTo>
                      <a:pt x="2" y="154"/>
                    </a:lnTo>
                    <a:lnTo>
                      <a:pt x="2" y="142"/>
                    </a:lnTo>
                    <a:lnTo>
                      <a:pt x="2" y="131"/>
                    </a:lnTo>
                    <a:lnTo>
                      <a:pt x="2" y="125"/>
                    </a:lnTo>
                    <a:lnTo>
                      <a:pt x="2" y="121"/>
                    </a:lnTo>
                    <a:lnTo>
                      <a:pt x="2" y="119"/>
                    </a:lnTo>
                    <a:lnTo>
                      <a:pt x="2" y="123"/>
                    </a:lnTo>
                    <a:lnTo>
                      <a:pt x="2" y="125"/>
                    </a:lnTo>
                    <a:lnTo>
                      <a:pt x="4" y="131"/>
                    </a:lnTo>
                    <a:lnTo>
                      <a:pt x="4" y="135"/>
                    </a:lnTo>
                    <a:lnTo>
                      <a:pt x="4" y="142"/>
                    </a:lnTo>
                    <a:lnTo>
                      <a:pt x="4" y="146"/>
                    </a:lnTo>
                    <a:lnTo>
                      <a:pt x="4" y="152"/>
                    </a:lnTo>
                    <a:lnTo>
                      <a:pt x="4" y="156"/>
                    </a:lnTo>
                    <a:lnTo>
                      <a:pt x="4" y="160"/>
                    </a:lnTo>
                    <a:lnTo>
                      <a:pt x="4" y="162"/>
                    </a:lnTo>
                    <a:lnTo>
                      <a:pt x="4" y="160"/>
                    </a:lnTo>
                    <a:lnTo>
                      <a:pt x="4" y="158"/>
                    </a:lnTo>
                    <a:lnTo>
                      <a:pt x="4" y="154"/>
                    </a:lnTo>
                    <a:lnTo>
                      <a:pt x="4" y="150"/>
                    </a:lnTo>
                    <a:lnTo>
                      <a:pt x="4" y="146"/>
                    </a:lnTo>
                    <a:lnTo>
                      <a:pt x="4" y="142"/>
                    </a:lnTo>
                    <a:lnTo>
                      <a:pt x="4" y="137"/>
                    </a:lnTo>
                    <a:lnTo>
                      <a:pt x="4" y="133"/>
                    </a:lnTo>
                    <a:lnTo>
                      <a:pt x="4" y="127"/>
                    </a:lnTo>
                    <a:lnTo>
                      <a:pt x="4" y="123"/>
                    </a:lnTo>
                    <a:lnTo>
                      <a:pt x="4" y="119"/>
                    </a:lnTo>
                    <a:lnTo>
                      <a:pt x="4" y="114"/>
                    </a:lnTo>
                    <a:lnTo>
                      <a:pt x="4" y="110"/>
                    </a:lnTo>
                    <a:lnTo>
                      <a:pt x="4" y="106"/>
                    </a:lnTo>
                    <a:lnTo>
                      <a:pt x="4" y="102"/>
                    </a:lnTo>
                    <a:lnTo>
                      <a:pt x="6" y="98"/>
                    </a:lnTo>
                    <a:lnTo>
                      <a:pt x="6" y="94"/>
                    </a:lnTo>
                    <a:lnTo>
                      <a:pt x="6" y="89"/>
                    </a:lnTo>
                    <a:lnTo>
                      <a:pt x="6" y="87"/>
                    </a:lnTo>
                    <a:lnTo>
                      <a:pt x="6" y="83"/>
                    </a:lnTo>
                    <a:lnTo>
                      <a:pt x="6" y="81"/>
                    </a:lnTo>
                    <a:lnTo>
                      <a:pt x="6" y="77"/>
                    </a:lnTo>
                    <a:lnTo>
                      <a:pt x="6" y="73"/>
                    </a:lnTo>
                    <a:lnTo>
                      <a:pt x="6" y="71"/>
                    </a:lnTo>
                    <a:lnTo>
                      <a:pt x="6" y="69"/>
                    </a:lnTo>
                    <a:lnTo>
                      <a:pt x="6" y="65"/>
                    </a:lnTo>
                    <a:lnTo>
                      <a:pt x="6" y="62"/>
                    </a:lnTo>
                    <a:lnTo>
                      <a:pt x="6" y="60"/>
                    </a:lnTo>
                    <a:lnTo>
                      <a:pt x="6" y="58"/>
                    </a:lnTo>
                    <a:lnTo>
                      <a:pt x="6" y="56"/>
                    </a:lnTo>
                    <a:lnTo>
                      <a:pt x="6" y="52"/>
                    </a:lnTo>
                    <a:lnTo>
                      <a:pt x="6" y="50"/>
                    </a:lnTo>
                    <a:lnTo>
                      <a:pt x="6" y="48"/>
                    </a:lnTo>
                    <a:lnTo>
                      <a:pt x="6" y="46"/>
                    </a:lnTo>
                    <a:lnTo>
                      <a:pt x="6" y="44"/>
                    </a:lnTo>
                    <a:lnTo>
                      <a:pt x="6" y="42"/>
                    </a:lnTo>
                    <a:lnTo>
                      <a:pt x="6" y="44"/>
                    </a:lnTo>
                    <a:lnTo>
                      <a:pt x="7" y="44"/>
                    </a:lnTo>
                    <a:lnTo>
                      <a:pt x="7" y="46"/>
                    </a:lnTo>
                    <a:lnTo>
                      <a:pt x="7" y="48"/>
                    </a:lnTo>
                    <a:lnTo>
                      <a:pt x="7" y="50"/>
                    </a:lnTo>
                    <a:lnTo>
                      <a:pt x="7" y="52"/>
                    </a:lnTo>
                    <a:lnTo>
                      <a:pt x="7" y="54"/>
                    </a:lnTo>
                    <a:lnTo>
                      <a:pt x="7" y="56"/>
                    </a:lnTo>
                    <a:lnTo>
                      <a:pt x="7" y="60"/>
                    </a:lnTo>
                    <a:lnTo>
                      <a:pt x="7" y="62"/>
                    </a:lnTo>
                    <a:lnTo>
                      <a:pt x="7" y="65"/>
                    </a:lnTo>
                    <a:lnTo>
                      <a:pt x="7" y="67"/>
                    </a:lnTo>
                    <a:lnTo>
                      <a:pt x="7" y="69"/>
                    </a:lnTo>
                    <a:lnTo>
                      <a:pt x="7" y="67"/>
                    </a:lnTo>
                    <a:lnTo>
                      <a:pt x="7" y="65"/>
                    </a:lnTo>
                    <a:lnTo>
                      <a:pt x="7" y="62"/>
                    </a:lnTo>
                    <a:lnTo>
                      <a:pt x="7" y="58"/>
                    </a:lnTo>
                    <a:lnTo>
                      <a:pt x="7" y="56"/>
                    </a:lnTo>
                    <a:lnTo>
                      <a:pt x="9" y="54"/>
                    </a:lnTo>
                    <a:lnTo>
                      <a:pt x="9" y="50"/>
                    </a:lnTo>
                    <a:lnTo>
                      <a:pt x="9" y="48"/>
                    </a:lnTo>
                    <a:lnTo>
                      <a:pt x="9" y="44"/>
                    </a:lnTo>
                    <a:lnTo>
                      <a:pt x="9" y="42"/>
                    </a:lnTo>
                    <a:lnTo>
                      <a:pt x="9" y="37"/>
                    </a:lnTo>
                    <a:lnTo>
                      <a:pt x="9" y="35"/>
                    </a:lnTo>
                    <a:lnTo>
                      <a:pt x="9" y="33"/>
                    </a:lnTo>
                    <a:lnTo>
                      <a:pt x="9" y="29"/>
                    </a:lnTo>
                    <a:lnTo>
                      <a:pt x="9" y="27"/>
                    </a:lnTo>
                    <a:lnTo>
                      <a:pt x="9" y="25"/>
                    </a:lnTo>
                    <a:lnTo>
                      <a:pt x="9" y="23"/>
                    </a:lnTo>
                    <a:lnTo>
                      <a:pt x="9" y="21"/>
                    </a:lnTo>
                    <a:lnTo>
                      <a:pt x="9" y="19"/>
                    </a:lnTo>
                    <a:lnTo>
                      <a:pt x="9" y="17"/>
                    </a:lnTo>
                    <a:lnTo>
                      <a:pt x="9" y="15"/>
                    </a:lnTo>
                    <a:lnTo>
                      <a:pt x="9" y="12"/>
                    </a:lnTo>
                    <a:lnTo>
                      <a:pt x="9" y="10"/>
                    </a:lnTo>
                    <a:lnTo>
                      <a:pt x="9" y="8"/>
                    </a:lnTo>
                    <a:lnTo>
                      <a:pt x="9" y="6"/>
                    </a:lnTo>
                    <a:lnTo>
                      <a:pt x="9" y="4"/>
                    </a:lnTo>
                    <a:lnTo>
                      <a:pt x="11" y="4"/>
                    </a:lnTo>
                    <a:lnTo>
                      <a:pt x="11" y="2"/>
                    </a:lnTo>
                    <a:lnTo>
                      <a:pt x="11" y="0"/>
                    </a:lnTo>
                    <a:lnTo>
                      <a:pt x="11" y="2"/>
                    </a:lnTo>
                    <a:lnTo>
                      <a:pt x="11" y="4"/>
                    </a:lnTo>
                    <a:lnTo>
                      <a:pt x="11" y="6"/>
                    </a:lnTo>
                    <a:lnTo>
                      <a:pt x="13" y="6"/>
                    </a:lnTo>
                    <a:lnTo>
                      <a:pt x="13" y="8"/>
                    </a:lnTo>
                    <a:lnTo>
                      <a:pt x="13" y="10"/>
                    </a:lnTo>
                    <a:lnTo>
                      <a:pt x="13" y="12"/>
                    </a:lnTo>
                    <a:lnTo>
                      <a:pt x="13" y="15"/>
                    </a:lnTo>
                    <a:lnTo>
                      <a:pt x="13" y="17"/>
                    </a:lnTo>
                    <a:lnTo>
                      <a:pt x="13" y="19"/>
                    </a:lnTo>
                    <a:lnTo>
                      <a:pt x="13" y="21"/>
                    </a:lnTo>
                    <a:lnTo>
                      <a:pt x="13" y="23"/>
                    </a:lnTo>
                    <a:lnTo>
                      <a:pt x="15" y="23"/>
                    </a:lnTo>
                    <a:lnTo>
                      <a:pt x="15" y="25"/>
                    </a:lnTo>
                    <a:lnTo>
                      <a:pt x="15" y="27"/>
                    </a:lnTo>
                    <a:lnTo>
                      <a:pt x="15" y="29"/>
                    </a:lnTo>
                    <a:lnTo>
                      <a:pt x="15" y="31"/>
                    </a:lnTo>
                    <a:lnTo>
                      <a:pt x="15" y="33"/>
                    </a:lnTo>
                    <a:lnTo>
                      <a:pt x="15" y="35"/>
                    </a:lnTo>
                    <a:lnTo>
                      <a:pt x="15" y="37"/>
                    </a:lnTo>
                    <a:lnTo>
                      <a:pt x="15" y="40"/>
                    </a:lnTo>
                    <a:lnTo>
                      <a:pt x="15" y="42"/>
                    </a:lnTo>
                    <a:lnTo>
                      <a:pt x="15" y="44"/>
                    </a:lnTo>
                    <a:lnTo>
                      <a:pt x="15" y="46"/>
                    </a:lnTo>
                    <a:lnTo>
                      <a:pt x="15" y="48"/>
                    </a:lnTo>
                    <a:lnTo>
                      <a:pt x="15" y="50"/>
                    </a:lnTo>
                    <a:lnTo>
                      <a:pt x="17" y="52"/>
                    </a:lnTo>
                    <a:lnTo>
                      <a:pt x="17" y="54"/>
                    </a:lnTo>
                    <a:lnTo>
                      <a:pt x="17" y="56"/>
                    </a:lnTo>
                    <a:lnTo>
                      <a:pt x="17" y="58"/>
                    </a:lnTo>
                    <a:lnTo>
                      <a:pt x="17" y="60"/>
                    </a:lnTo>
                    <a:lnTo>
                      <a:pt x="17" y="62"/>
                    </a:lnTo>
                    <a:lnTo>
                      <a:pt x="17" y="65"/>
                    </a:lnTo>
                    <a:lnTo>
                      <a:pt x="17" y="67"/>
                    </a:lnTo>
                    <a:lnTo>
                      <a:pt x="17" y="69"/>
                    </a:lnTo>
                    <a:lnTo>
                      <a:pt x="17" y="71"/>
                    </a:lnTo>
                    <a:lnTo>
                      <a:pt x="17" y="73"/>
                    </a:lnTo>
                    <a:lnTo>
                      <a:pt x="17" y="75"/>
                    </a:lnTo>
                    <a:lnTo>
                      <a:pt x="17" y="77"/>
                    </a:lnTo>
                    <a:lnTo>
                      <a:pt x="19" y="79"/>
                    </a:lnTo>
                    <a:lnTo>
                      <a:pt x="19" y="81"/>
                    </a:lnTo>
                    <a:lnTo>
                      <a:pt x="19" y="83"/>
                    </a:lnTo>
                    <a:lnTo>
                      <a:pt x="19" y="85"/>
                    </a:lnTo>
                    <a:lnTo>
                      <a:pt x="19" y="87"/>
                    </a:lnTo>
                    <a:lnTo>
                      <a:pt x="19" y="89"/>
                    </a:lnTo>
                    <a:lnTo>
                      <a:pt x="19" y="92"/>
                    </a:lnTo>
                    <a:lnTo>
                      <a:pt x="19" y="94"/>
                    </a:lnTo>
                    <a:lnTo>
                      <a:pt x="19" y="96"/>
                    </a:lnTo>
                    <a:lnTo>
                      <a:pt x="20" y="96"/>
                    </a:lnTo>
                    <a:lnTo>
                      <a:pt x="20" y="98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20" y="100"/>
                    </a:lnTo>
                    <a:lnTo>
                      <a:pt x="22" y="100"/>
                    </a:lnTo>
                    <a:lnTo>
                      <a:pt x="22" y="102"/>
                    </a:lnTo>
                    <a:lnTo>
                      <a:pt x="22" y="104"/>
                    </a:lnTo>
                    <a:lnTo>
                      <a:pt x="22" y="106"/>
                    </a:lnTo>
                    <a:lnTo>
                      <a:pt x="22" y="108"/>
                    </a:lnTo>
                    <a:lnTo>
                      <a:pt x="22" y="110"/>
                    </a:lnTo>
                    <a:lnTo>
                      <a:pt x="22" y="112"/>
                    </a:lnTo>
                    <a:lnTo>
                      <a:pt x="22" y="114"/>
                    </a:lnTo>
                    <a:lnTo>
                      <a:pt x="22" y="117"/>
                    </a:lnTo>
                    <a:lnTo>
                      <a:pt x="22" y="119"/>
                    </a:lnTo>
                    <a:lnTo>
                      <a:pt x="22" y="121"/>
                    </a:lnTo>
                    <a:lnTo>
                      <a:pt x="24" y="123"/>
                    </a:lnTo>
                    <a:lnTo>
                      <a:pt x="24" y="125"/>
                    </a:lnTo>
                    <a:lnTo>
                      <a:pt x="24" y="127"/>
                    </a:lnTo>
                    <a:lnTo>
                      <a:pt x="24" y="129"/>
                    </a:lnTo>
                    <a:lnTo>
                      <a:pt x="24" y="131"/>
                    </a:lnTo>
                    <a:lnTo>
                      <a:pt x="24" y="133"/>
                    </a:lnTo>
                    <a:lnTo>
                      <a:pt x="24" y="135"/>
                    </a:lnTo>
                    <a:lnTo>
                      <a:pt x="24" y="137"/>
                    </a:lnTo>
                    <a:lnTo>
                      <a:pt x="24" y="139"/>
                    </a:lnTo>
                    <a:lnTo>
                      <a:pt x="24" y="142"/>
                    </a:lnTo>
                    <a:lnTo>
                      <a:pt x="24" y="144"/>
                    </a:lnTo>
                    <a:lnTo>
                      <a:pt x="24" y="146"/>
                    </a:lnTo>
                    <a:lnTo>
                      <a:pt x="24" y="148"/>
                    </a:lnTo>
                    <a:lnTo>
                      <a:pt x="24" y="150"/>
                    </a:lnTo>
                    <a:lnTo>
                      <a:pt x="26" y="150"/>
                    </a:lnTo>
                    <a:lnTo>
                      <a:pt x="26" y="152"/>
                    </a:lnTo>
                    <a:lnTo>
                      <a:pt x="26" y="154"/>
                    </a:lnTo>
                    <a:lnTo>
                      <a:pt x="26" y="156"/>
                    </a:lnTo>
                    <a:lnTo>
                      <a:pt x="26" y="158"/>
                    </a:lnTo>
                    <a:lnTo>
                      <a:pt x="26" y="160"/>
                    </a:lnTo>
                    <a:lnTo>
                      <a:pt x="26" y="162"/>
                    </a:lnTo>
                    <a:lnTo>
                      <a:pt x="26" y="164"/>
                    </a:lnTo>
                    <a:lnTo>
                      <a:pt x="26" y="166"/>
                    </a:lnTo>
                    <a:lnTo>
                      <a:pt x="26" y="169"/>
                    </a:lnTo>
                    <a:lnTo>
                      <a:pt x="26" y="171"/>
                    </a:lnTo>
                    <a:lnTo>
                      <a:pt x="28" y="173"/>
                    </a:lnTo>
                    <a:lnTo>
                      <a:pt x="28" y="175"/>
                    </a:lnTo>
                    <a:lnTo>
                      <a:pt x="28" y="177"/>
                    </a:lnTo>
                    <a:lnTo>
                      <a:pt x="28" y="179"/>
                    </a:lnTo>
                    <a:lnTo>
                      <a:pt x="28" y="181"/>
                    </a:lnTo>
                    <a:lnTo>
                      <a:pt x="28" y="183"/>
                    </a:lnTo>
                    <a:lnTo>
                      <a:pt x="28" y="185"/>
                    </a:lnTo>
                    <a:lnTo>
                      <a:pt x="28" y="187"/>
                    </a:lnTo>
                    <a:lnTo>
                      <a:pt x="28" y="189"/>
                    </a:lnTo>
                    <a:lnTo>
                      <a:pt x="28" y="191"/>
                    </a:lnTo>
                    <a:lnTo>
                      <a:pt x="30" y="191"/>
                    </a:lnTo>
                    <a:lnTo>
                      <a:pt x="30" y="194"/>
                    </a:lnTo>
                    <a:lnTo>
                      <a:pt x="30" y="196"/>
                    </a:lnTo>
                    <a:lnTo>
                      <a:pt x="30" y="198"/>
                    </a:lnTo>
                    <a:lnTo>
                      <a:pt x="30" y="200"/>
                    </a:lnTo>
                    <a:lnTo>
                      <a:pt x="30" y="202"/>
                    </a:lnTo>
                    <a:lnTo>
                      <a:pt x="30" y="204"/>
                    </a:lnTo>
                    <a:lnTo>
                      <a:pt x="30" y="206"/>
                    </a:lnTo>
                    <a:lnTo>
                      <a:pt x="31" y="206"/>
                    </a:lnTo>
                    <a:lnTo>
                      <a:pt x="31" y="208"/>
                    </a:lnTo>
                    <a:lnTo>
                      <a:pt x="31" y="210"/>
                    </a:lnTo>
                    <a:lnTo>
                      <a:pt x="31" y="212"/>
                    </a:lnTo>
                    <a:lnTo>
                      <a:pt x="31" y="214"/>
                    </a:lnTo>
                    <a:lnTo>
                      <a:pt x="31" y="216"/>
                    </a:lnTo>
                    <a:lnTo>
                      <a:pt x="31" y="219"/>
                    </a:lnTo>
                    <a:lnTo>
                      <a:pt x="33" y="219"/>
                    </a:lnTo>
                    <a:lnTo>
                      <a:pt x="33" y="221"/>
                    </a:lnTo>
                    <a:lnTo>
                      <a:pt x="33" y="223"/>
                    </a:lnTo>
                    <a:lnTo>
                      <a:pt x="33" y="225"/>
                    </a:lnTo>
                    <a:lnTo>
                      <a:pt x="33" y="227"/>
                    </a:lnTo>
                    <a:lnTo>
                      <a:pt x="33" y="229"/>
                    </a:lnTo>
                    <a:lnTo>
                      <a:pt x="35" y="229"/>
                    </a:lnTo>
                    <a:lnTo>
                      <a:pt x="35" y="231"/>
                    </a:lnTo>
                    <a:lnTo>
                      <a:pt x="35" y="233"/>
                    </a:lnTo>
                    <a:lnTo>
                      <a:pt x="35" y="235"/>
                    </a:lnTo>
                    <a:lnTo>
                      <a:pt x="35" y="237"/>
                    </a:lnTo>
                    <a:lnTo>
                      <a:pt x="37" y="237"/>
                    </a:lnTo>
                    <a:lnTo>
                      <a:pt x="37" y="239"/>
                    </a:lnTo>
                    <a:lnTo>
                      <a:pt x="37" y="241"/>
                    </a:lnTo>
                    <a:lnTo>
                      <a:pt x="37" y="244"/>
                    </a:lnTo>
                    <a:lnTo>
                      <a:pt x="39" y="246"/>
                    </a:lnTo>
                    <a:lnTo>
                      <a:pt x="39" y="244"/>
                    </a:lnTo>
                    <a:lnTo>
                      <a:pt x="39" y="246"/>
                    </a:lnTo>
                    <a:lnTo>
                      <a:pt x="39" y="248"/>
                    </a:lnTo>
                    <a:lnTo>
                      <a:pt x="41" y="248"/>
                    </a:lnTo>
                    <a:lnTo>
                      <a:pt x="41" y="250"/>
                    </a:lnTo>
                    <a:lnTo>
                      <a:pt x="41" y="252"/>
                    </a:lnTo>
                    <a:lnTo>
                      <a:pt x="41" y="254"/>
                    </a:lnTo>
                    <a:lnTo>
                      <a:pt x="43" y="254"/>
                    </a:lnTo>
                    <a:lnTo>
                      <a:pt x="43" y="256"/>
                    </a:lnTo>
                    <a:lnTo>
                      <a:pt x="43" y="258"/>
                    </a:lnTo>
                    <a:lnTo>
                      <a:pt x="43" y="260"/>
                    </a:lnTo>
                    <a:lnTo>
                      <a:pt x="43" y="258"/>
                    </a:lnTo>
                    <a:lnTo>
                      <a:pt x="44" y="258"/>
                    </a:lnTo>
                    <a:lnTo>
                      <a:pt x="44" y="260"/>
                    </a:lnTo>
                    <a:lnTo>
                      <a:pt x="44" y="262"/>
                    </a:lnTo>
                    <a:lnTo>
                      <a:pt x="46" y="262"/>
                    </a:lnTo>
                    <a:lnTo>
                      <a:pt x="46" y="264"/>
                    </a:lnTo>
                    <a:lnTo>
                      <a:pt x="46" y="266"/>
                    </a:lnTo>
                    <a:lnTo>
                      <a:pt x="46" y="268"/>
                    </a:lnTo>
                    <a:lnTo>
                      <a:pt x="48" y="268"/>
                    </a:lnTo>
                    <a:lnTo>
                      <a:pt x="48" y="271"/>
                    </a:lnTo>
                    <a:lnTo>
                      <a:pt x="48" y="273"/>
                    </a:lnTo>
                    <a:lnTo>
                      <a:pt x="48" y="275"/>
                    </a:lnTo>
                    <a:lnTo>
                      <a:pt x="50" y="273"/>
                    </a:lnTo>
                    <a:lnTo>
                      <a:pt x="50" y="275"/>
                    </a:lnTo>
                    <a:lnTo>
                      <a:pt x="50" y="277"/>
                    </a:lnTo>
                    <a:lnTo>
                      <a:pt x="52" y="277"/>
                    </a:lnTo>
                    <a:lnTo>
                      <a:pt x="52" y="279"/>
                    </a:lnTo>
                    <a:lnTo>
                      <a:pt x="52" y="281"/>
                    </a:lnTo>
                    <a:lnTo>
                      <a:pt x="54" y="281"/>
                    </a:lnTo>
                    <a:lnTo>
                      <a:pt x="54" y="283"/>
                    </a:lnTo>
                    <a:lnTo>
                      <a:pt x="54" y="281"/>
                    </a:lnTo>
                    <a:lnTo>
                      <a:pt x="54" y="283"/>
                    </a:lnTo>
                    <a:lnTo>
                      <a:pt x="54" y="285"/>
                    </a:lnTo>
                    <a:lnTo>
                      <a:pt x="56" y="285"/>
                    </a:lnTo>
                    <a:lnTo>
                      <a:pt x="56" y="283"/>
                    </a:lnTo>
                    <a:lnTo>
                      <a:pt x="56" y="285"/>
                    </a:lnTo>
                    <a:lnTo>
                      <a:pt x="56" y="287"/>
                    </a:lnTo>
                    <a:lnTo>
                      <a:pt x="57" y="287"/>
                    </a:lnTo>
                    <a:lnTo>
                      <a:pt x="57" y="289"/>
                    </a:lnTo>
                    <a:lnTo>
                      <a:pt x="59" y="289"/>
                    </a:lnTo>
                    <a:lnTo>
                      <a:pt x="59" y="291"/>
                    </a:lnTo>
                    <a:lnTo>
                      <a:pt x="61" y="291"/>
                    </a:lnTo>
                    <a:lnTo>
                      <a:pt x="61" y="289"/>
                    </a:lnTo>
                    <a:lnTo>
                      <a:pt x="61" y="291"/>
                    </a:lnTo>
                    <a:lnTo>
                      <a:pt x="61" y="293"/>
                    </a:lnTo>
                    <a:lnTo>
                      <a:pt x="63" y="293"/>
                    </a:lnTo>
                    <a:lnTo>
                      <a:pt x="63" y="296"/>
                    </a:lnTo>
                    <a:lnTo>
                      <a:pt x="63" y="293"/>
                    </a:lnTo>
                    <a:lnTo>
                      <a:pt x="63" y="296"/>
                    </a:lnTo>
                    <a:lnTo>
                      <a:pt x="63" y="298"/>
                    </a:lnTo>
                    <a:lnTo>
                      <a:pt x="65" y="298"/>
                    </a:lnTo>
                    <a:lnTo>
                      <a:pt x="65" y="296"/>
                    </a:lnTo>
                    <a:lnTo>
                      <a:pt x="65" y="293"/>
                    </a:lnTo>
                    <a:lnTo>
                      <a:pt x="65" y="296"/>
                    </a:lnTo>
                    <a:lnTo>
                      <a:pt x="65" y="298"/>
                    </a:lnTo>
                    <a:lnTo>
                      <a:pt x="67" y="298"/>
                    </a:lnTo>
                    <a:lnTo>
                      <a:pt x="67" y="296"/>
                    </a:lnTo>
                    <a:lnTo>
                      <a:pt x="67" y="298"/>
                    </a:lnTo>
                    <a:lnTo>
                      <a:pt x="67" y="296"/>
                    </a:lnTo>
                    <a:lnTo>
                      <a:pt x="68" y="296"/>
                    </a:lnTo>
                    <a:lnTo>
                      <a:pt x="68" y="298"/>
                    </a:lnTo>
                    <a:lnTo>
                      <a:pt x="68" y="300"/>
                    </a:lnTo>
                    <a:lnTo>
                      <a:pt x="68" y="298"/>
                    </a:lnTo>
                    <a:lnTo>
                      <a:pt x="70" y="300"/>
                    </a:lnTo>
                    <a:lnTo>
                      <a:pt x="70" y="298"/>
                    </a:lnTo>
                    <a:lnTo>
                      <a:pt x="70" y="300"/>
                    </a:lnTo>
                    <a:lnTo>
                      <a:pt x="70" y="302"/>
                    </a:lnTo>
                    <a:lnTo>
                      <a:pt x="72" y="302"/>
                    </a:lnTo>
                    <a:lnTo>
                      <a:pt x="72" y="300"/>
                    </a:lnTo>
                    <a:lnTo>
                      <a:pt x="72" y="302"/>
                    </a:lnTo>
                    <a:lnTo>
                      <a:pt x="72" y="300"/>
                    </a:lnTo>
                    <a:lnTo>
                      <a:pt x="72" y="302"/>
                    </a:lnTo>
                    <a:lnTo>
                      <a:pt x="74" y="302"/>
                    </a:lnTo>
                    <a:lnTo>
                      <a:pt x="74" y="304"/>
                    </a:lnTo>
                    <a:lnTo>
                      <a:pt x="74" y="302"/>
                    </a:lnTo>
                    <a:lnTo>
                      <a:pt x="76" y="302"/>
                    </a:lnTo>
                    <a:lnTo>
                      <a:pt x="76" y="304"/>
                    </a:lnTo>
                    <a:lnTo>
                      <a:pt x="78" y="304"/>
                    </a:lnTo>
                    <a:lnTo>
                      <a:pt x="78" y="306"/>
                    </a:lnTo>
                    <a:lnTo>
                      <a:pt x="78" y="304"/>
                    </a:lnTo>
                    <a:lnTo>
                      <a:pt x="78" y="306"/>
                    </a:lnTo>
                    <a:lnTo>
                      <a:pt x="80" y="306"/>
                    </a:lnTo>
                    <a:lnTo>
                      <a:pt x="80" y="308"/>
                    </a:lnTo>
                    <a:lnTo>
                      <a:pt x="81" y="308"/>
                    </a:lnTo>
                    <a:lnTo>
                      <a:pt x="81" y="306"/>
                    </a:lnTo>
                    <a:lnTo>
                      <a:pt x="81" y="308"/>
                    </a:lnTo>
                    <a:lnTo>
                      <a:pt x="83" y="308"/>
                    </a:lnTo>
                    <a:lnTo>
                      <a:pt x="85" y="308"/>
                    </a:lnTo>
                    <a:lnTo>
                      <a:pt x="85" y="310"/>
                    </a:lnTo>
                    <a:lnTo>
                      <a:pt x="85" y="308"/>
                    </a:lnTo>
                    <a:lnTo>
                      <a:pt x="87" y="308"/>
                    </a:lnTo>
                    <a:lnTo>
                      <a:pt x="87" y="310"/>
                    </a:lnTo>
                    <a:lnTo>
                      <a:pt x="89" y="310"/>
                    </a:lnTo>
                    <a:lnTo>
                      <a:pt x="89" y="312"/>
                    </a:lnTo>
                    <a:lnTo>
                      <a:pt x="89" y="310"/>
                    </a:lnTo>
                    <a:lnTo>
                      <a:pt x="89" y="312"/>
                    </a:lnTo>
                    <a:lnTo>
                      <a:pt x="91" y="312"/>
                    </a:lnTo>
                    <a:lnTo>
                      <a:pt x="91" y="310"/>
                    </a:lnTo>
                    <a:lnTo>
                      <a:pt x="91" y="312"/>
                    </a:lnTo>
                    <a:lnTo>
                      <a:pt x="93" y="312"/>
                    </a:lnTo>
                    <a:lnTo>
                      <a:pt x="93" y="314"/>
                    </a:lnTo>
                    <a:lnTo>
                      <a:pt x="93" y="312"/>
                    </a:lnTo>
                    <a:lnTo>
                      <a:pt x="94" y="312"/>
                    </a:lnTo>
                    <a:lnTo>
                      <a:pt x="94" y="314"/>
                    </a:lnTo>
                    <a:lnTo>
                      <a:pt x="96" y="314"/>
                    </a:lnTo>
                    <a:lnTo>
                      <a:pt x="96" y="312"/>
                    </a:lnTo>
                    <a:lnTo>
                      <a:pt x="96" y="314"/>
                    </a:lnTo>
                    <a:lnTo>
                      <a:pt x="98" y="314"/>
                    </a:lnTo>
                    <a:lnTo>
                      <a:pt x="98" y="316"/>
                    </a:lnTo>
                    <a:lnTo>
                      <a:pt x="100" y="316"/>
                    </a:lnTo>
                    <a:lnTo>
                      <a:pt x="100" y="318"/>
                    </a:lnTo>
                    <a:lnTo>
                      <a:pt x="100" y="316"/>
                    </a:lnTo>
                    <a:lnTo>
                      <a:pt x="102" y="316"/>
                    </a:lnTo>
                    <a:lnTo>
                      <a:pt x="102" y="318"/>
                    </a:lnTo>
                    <a:lnTo>
                      <a:pt x="102" y="316"/>
                    </a:lnTo>
                    <a:lnTo>
                      <a:pt x="102" y="318"/>
                    </a:lnTo>
                    <a:lnTo>
                      <a:pt x="104" y="318"/>
                    </a:lnTo>
                    <a:lnTo>
                      <a:pt x="104" y="321"/>
                    </a:lnTo>
                    <a:lnTo>
                      <a:pt x="105" y="321"/>
                    </a:lnTo>
                    <a:lnTo>
                      <a:pt x="105" y="318"/>
                    </a:lnTo>
                    <a:lnTo>
                      <a:pt x="105" y="321"/>
                    </a:lnTo>
                    <a:lnTo>
                      <a:pt x="105" y="318"/>
                    </a:lnTo>
                    <a:lnTo>
                      <a:pt x="107" y="318"/>
                    </a:lnTo>
                    <a:lnTo>
                      <a:pt x="107" y="321"/>
                    </a:lnTo>
                    <a:lnTo>
                      <a:pt x="109" y="321"/>
                    </a:lnTo>
                    <a:lnTo>
                      <a:pt x="109" y="323"/>
                    </a:lnTo>
                    <a:lnTo>
                      <a:pt x="109" y="321"/>
                    </a:lnTo>
                    <a:lnTo>
                      <a:pt x="109" y="323"/>
                    </a:lnTo>
                    <a:lnTo>
                      <a:pt x="111" y="323"/>
                    </a:lnTo>
                    <a:lnTo>
                      <a:pt x="111" y="321"/>
                    </a:lnTo>
                    <a:lnTo>
                      <a:pt x="111" y="323"/>
                    </a:lnTo>
                    <a:lnTo>
                      <a:pt x="111" y="325"/>
                    </a:lnTo>
                    <a:lnTo>
                      <a:pt x="113" y="325"/>
                    </a:lnTo>
                    <a:lnTo>
                      <a:pt x="113" y="323"/>
                    </a:lnTo>
                    <a:lnTo>
                      <a:pt x="113" y="325"/>
                    </a:lnTo>
                    <a:lnTo>
                      <a:pt x="115" y="325"/>
                    </a:lnTo>
                    <a:lnTo>
                      <a:pt x="115" y="327"/>
                    </a:lnTo>
                    <a:lnTo>
                      <a:pt x="115" y="325"/>
                    </a:lnTo>
                    <a:lnTo>
                      <a:pt x="115" y="327"/>
                    </a:lnTo>
                    <a:lnTo>
                      <a:pt x="115" y="325"/>
                    </a:lnTo>
                    <a:lnTo>
                      <a:pt x="117" y="325"/>
                    </a:lnTo>
                    <a:lnTo>
                      <a:pt x="117" y="327"/>
                    </a:lnTo>
                    <a:lnTo>
                      <a:pt x="117" y="325"/>
                    </a:lnTo>
                    <a:lnTo>
                      <a:pt x="117" y="327"/>
                    </a:lnTo>
                    <a:lnTo>
                      <a:pt x="117" y="329"/>
                    </a:lnTo>
                    <a:lnTo>
                      <a:pt x="118" y="329"/>
                    </a:lnTo>
                    <a:lnTo>
                      <a:pt x="120" y="329"/>
                    </a:lnTo>
                    <a:lnTo>
                      <a:pt x="120" y="331"/>
                    </a:lnTo>
                    <a:lnTo>
                      <a:pt x="122" y="331"/>
                    </a:lnTo>
                    <a:lnTo>
                      <a:pt x="122" y="333"/>
                    </a:lnTo>
                    <a:lnTo>
                      <a:pt x="124" y="333"/>
                    </a:lnTo>
                    <a:lnTo>
                      <a:pt x="124" y="331"/>
                    </a:lnTo>
                    <a:lnTo>
                      <a:pt x="124" y="333"/>
                    </a:lnTo>
                    <a:lnTo>
                      <a:pt x="124" y="331"/>
                    </a:lnTo>
                    <a:lnTo>
                      <a:pt x="124" y="333"/>
                    </a:lnTo>
                    <a:lnTo>
                      <a:pt x="126" y="333"/>
                    </a:lnTo>
                    <a:lnTo>
                      <a:pt x="126" y="335"/>
                    </a:lnTo>
                    <a:lnTo>
                      <a:pt x="126" y="333"/>
                    </a:lnTo>
                    <a:lnTo>
                      <a:pt x="126" y="335"/>
                    </a:lnTo>
                    <a:lnTo>
                      <a:pt x="128" y="335"/>
                    </a:lnTo>
                    <a:lnTo>
                      <a:pt x="128" y="337"/>
                    </a:lnTo>
                    <a:lnTo>
                      <a:pt x="130" y="337"/>
                    </a:lnTo>
                    <a:lnTo>
                      <a:pt x="130" y="339"/>
                    </a:lnTo>
                    <a:lnTo>
                      <a:pt x="130" y="337"/>
                    </a:lnTo>
                    <a:lnTo>
                      <a:pt x="130" y="339"/>
                    </a:lnTo>
                    <a:lnTo>
                      <a:pt x="131" y="339"/>
                    </a:lnTo>
                    <a:lnTo>
                      <a:pt x="133" y="339"/>
                    </a:lnTo>
                    <a:lnTo>
                      <a:pt x="133" y="341"/>
                    </a:lnTo>
                    <a:lnTo>
                      <a:pt x="133" y="339"/>
                    </a:lnTo>
                    <a:lnTo>
                      <a:pt x="133" y="341"/>
                    </a:lnTo>
                    <a:lnTo>
                      <a:pt x="135" y="341"/>
                    </a:lnTo>
                    <a:lnTo>
                      <a:pt x="135" y="343"/>
                    </a:lnTo>
                    <a:lnTo>
                      <a:pt x="137" y="343"/>
                    </a:lnTo>
                    <a:lnTo>
                      <a:pt x="137" y="345"/>
                    </a:lnTo>
                    <a:lnTo>
                      <a:pt x="139" y="345"/>
                    </a:lnTo>
                    <a:lnTo>
                      <a:pt x="139" y="343"/>
                    </a:lnTo>
                    <a:lnTo>
                      <a:pt x="139" y="345"/>
                    </a:lnTo>
                    <a:lnTo>
                      <a:pt x="139" y="348"/>
                    </a:lnTo>
                    <a:lnTo>
                      <a:pt x="141" y="348"/>
                    </a:lnTo>
                    <a:lnTo>
                      <a:pt x="141" y="345"/>
                    </a:lnTo>
                    <a:lnTo>
                      <a:pt x="141" y="348"/>
                    </a:lnTo>
                    <a:lnTo>
                      <a:pt x="142" y="348"/>
                    </a:lnTo>
                    <a:lnTo>
                      <a:pt x="142" y="350"/>
                    </a:lnTo>
                    <a:lnTo>
                      <a:pt x="144" y="350"/>
                    </a:lnTo>
                    <a:lnTo>
                      <a:pt x="144" y="352"/>
                    </a:lnTo>
                    <a:lnTo>
                      <a:pt x="146" y="352"/>
                    </a:lnTo>
                    <a:lnTo>
                      <a:pt x="146" y="350"/>
                    </a:lnTo>
                    <a:lnTo>
                      <a:pt x="146" y="352"/>
                    </a:lnTo>
                    <a:lnTo>
                      <a:pt x="148" y="352"/>
                    </a:lnTo>
                    <a:lnTo>
                      <a:pt x="148" y="354"/>
                    </a:lnTo>
                    <a:lnTo>
                      <a:pt x="148" y="356"/>
                    </a:lnTo>
                    <a:lnTo>
                      <a:pt x="148" y="354"/>
                    </a:lnTo>
                    <a:lnTo>
                      <a:pt x="150" y="354"/>
                    </a:lnTo>
                    <a:lnTo>
                      <a:pt x="150" y="352"/>
                    </a:lnTo>
                    <a:lnTo>
                      <a:pt x="150" y="354"/>
                    </a:lnTo>
                    <a:lnTo>
                      <a:pt x="152" y="356"/>
                    </a:lnTo>
                    <a:lnTo>
                      <a:pt x="154" y="356"/>
                    </a:lnTo>
                    <a:lnTo>
                      <a:pt x="154" y="358"/>
                    </a:lnTo>
                    <a:lnTo>
                      <a:pt x="155" y="358"/>
                    </a:lnTo>
                    <a:lnTo>
                      <a:pt x="155" y="356"/>
                    </a:lnTo>
                    <a:lnTo>
                      <a:pt x="157" y="356"/>
                    </a:lnTo>
                    <a:lnTo>
                      <a:pt x="157" y="358"/>
                    </a:lnTo>
                    <a:lnTo>
                      <a:pt x="157" y="360"/>
                    </a:lnTo>
                    <a:lnTo>
                      <a:pt x="157" y="358"/>
                    </a:lnTo>
                    <a:lnTo>
                      <a:pt x="159" y="358"/>
                    </a:lnTo>
                    <a:lnTo>
                      <a:pt x="159" y="360"/>
                    </a:lnTo>
                    <a:lnTo>
                      <a:pt x="161" y="360"/>
                    </a:lnTo>
                    <a:lnTo>
                      <a:pt x="161" y="362"/>
                    </a:lnTo>
                    <a:lnTo>
                      <a:pt x="163" y="362"/>
                    </a:lnTo>
                    <a:lnTo>
                      <a:pt x="163" y="360"/>
                    </a:lnTo>
                    <a:lnTo>
                      <a:pt x="163" y="362"/>
                    </a:lnTo>
                    <a:lnTo>
                      <a:pt x="165" y="362"/>
                    </a:lnTo>
                    <a:lnTo>
                      <a:pt x="165" y="364"/>
                    </a:lnTo>
                    <a:lnTo>
                      <a:pt x="165" y="362"/>
                    </a:lnTo>
                    <a:lnTo>
                      <a:pt x="165" y="364"/>
                    </a:lnTo>
                    <a:lnTo>
                      <a:pt x="165" y="362"/>
                    </a:lnTo>
                    <a:lnTo>
                      <a:pt x="167" y="362"/>
                    </a:lnTo>
                    <a:lnTo>
                      <a:pt x="167" y="364"/>
                    </a:lnTo>
                    <a:lnTo>
                      <a:pt x="168" y="364"/>
                    </a:lnTo>
                    <a:lnTo>
                      <a:pt x="170" y="366"/>
                    </a:lnTo>
                    <a:lnTo>
                      <a:pt x="170" y="364"/>
                    </a:lnTo>
                    <a:lnTo>
                      <a:pt x="170" y="366"/>
                    </a:lnTo>
                    <a:lnTo>
                      <a:pt x="172" y="366"/>
                    </a:lnTo>
                    <a:lnTo>
                      <a:pt x="174" y="366"/>
                    </a:lnTo>
                    <a:lnTo>
                      <a:pt x="174" y="368"/>
                    </a:lnTo>
                    <a:lnTo>
                      <a:pt x="174" y="366"/>
                    </a:lnTo>
                    <a:lnTo>
                      <a:pt x="176" y="366"/>
                    </a:lnTo>
                    <a:lnTo>
                      <a:pt x="176" y="368"/>
                    </a:lnTo>
                    <a:lnTo>
                      <a:pt x="176" y="366"/>
                    </a:lnTo>
                    <a:lnTo>
                      <a:pt x="176" y="368"/>
                    </a:lnTo>
                    <a:lnTo>
                      <a:pt x="178" y="368"/>
                    </a:lnTo>
                    <a:lnTo>
                      <a:pt x="179" y="368"/>
                    </a:lnTo>
                    <a:lnTo>
                      <a:pt x="181" y="368"/>
                    </a:lnTo>
                    <a:lnTo>
                      <a:pt x="181" y="370"/>
                    </a:lnTo>
                    <a:lnTo>
                      <a:pt x="181" y="368"/>
                    </a:lnTo>
                    <a:lnTo>
                      <a:pt x="181" y="370"/>
                    </a:lnTo>
                    <a:lnTo>
                      <a:pt x="183" y="370"/>
                    </a:lnTo>
                    <a:lnTo>
                      <a:pt x="185" y="370"/>
                    </a:lnTo>
                    <a:lnTo>
                      <a:pt x="185" y="373"/>
                    </a:lnTo>
                    <a:lnTo>
                      <a:pt x="185" y="370"/>
                    </a:lnTo>
                    <a:lnTo>
                      <a:pt x="187" y="370"/>
                    </a:lnTo>
                    <a:lnTo>
                      <a:pt x="187" y="373"/>
                    </a:lnTo>
                    <a:lnTo>
                      <a:pt x="189" y="373"/>
                    </a:lnTo>
                    <a:lnTo>
                      <a:pt x="191" y="373"/>
                    </a:lnTo>
                    <a:lnTo>
                      <a:pt x="192" y="373"/>
                    </a:lnTo>
                    <a:lnTo>
                      <a:pt x="192" y="375"/>
                    </a:lnTo>
                    <a:lnTo>
                      <a:pt x="192" y="373"/>
                    </a:lnTo>
                    <a:lnTo>
                      <a:pt x="194" y="373"/>
                    </a:lnTo>
                    <a:lnTo>
                      <a:pt x="194" y="375"/>
                    </a:lnTo>
                    <a:lnTo>
                      <a:pt x="196" y="375"/>
                    </a:lnTo>
                    <a:lnTo>
                      <a:pt x="196" y="373"/>
                    </a:lnTo>
                    <a:lnTo>
                      <a:pt x="196" y="375"/>
                    </a:lnTo>
                    <a:lnTo>
                      <a:pt x="198" y="375"/>
                    </a:lnTo>
                    <a:lnTo>
                      <a:pt x="200" y="375"/>
                    </a:lnTo>
                    <a:lnTo>
                      <a:pt x="200" y="377"/>
                    </a:lnTo>
                    <a:lnTo>
                      <a:pt x="202" y="377"/>
                    </a:lnTo>
                    <a:lnTo>
                      <a:pt x="202" y="375"/>
                    </a:lnTo>
                    <a:lnTo>
                      <a:pt x="202" y="377"/>
                    </a:lnTo>
                    <a:lnTo>
                      <a:pt x="204" y="377"/>
                    </a:lnTo>
                    <a:lnTo>
                      <a:pt x="205" y="377"/>
                    </a:lnTo>
                    <a:lnTo>
                      <a:pt x="207" y="377"/>
                    </a:lnTo>
                    <a:lnTo>
                      <a:pt x="207" y="379"/>
                    </a:lnTo>
                    <a:lnTo>
                      <a:pt x="209" y="377"/>
                    </a:lnTo>
                    <a:lnTo>
                      <a:pt x="209" y="379"/>
                    </a:lnTo>
                    <a:lnTo>
                      <a:pt x="211" y="379"/>
                    </a:lnTo>
                    <a:lnTo>
                      <a:pt x="213" y="379"/>
                    </a:lnTo>
                    <a:lnTo>
                      <a:pt x="215" y="379"/>
                    </a:lnTo>
                    <a:lnTo>
                      <a:pt x="215" y="381"/>
                    </a:lnTo>
                    <a:lnTo>
                      <a:pt x="217" y="381"/>
                    </a:lnTo>
                    <a:lnTo>
                      <a:pt x="217" y="379"/>
                    </a:lnTo>
                    <a:lnTo>
                      <a:pt x="217" y="381"/>
                    </a:lnTo>
                    <a:lnTo>
                      <a:pt x="218" y="381"/>
                    </a:lnTo>
                    <a:lnTo>
                      <a:pt x="218" y="379"/>
                    </a:lnTo>
                    <a:lnTo>
                      <a:pt x="218" y="381"/>
                    </a:lnTo>
                    <a:lnTo>
                      <a:pt x="220" y="381"/>
                    </a:lnTo>
                    <a:lnTo>
                      <a:pt x="222" y="381"/>
                    </a:lnTo>
                    <a:lnTo>
                      <a:pt x="224" y="383"/>
                    </a:lnTo>
                    <a:lnTo>
                      <a:pt x="224" y="381"/>
                    </a:lnTo>
                    <a:lnTo>
                      <a:pt x="224" y="383"/>
                    </a:lnTo>
                    <a:lnTo>
                      <a:pt x="226" y="383"/>
                    </a:lnTo>
                    <a:lnTo>
                      <a:pt x="228" y="383"/>
                    </a:lnTo>
                    <a:lnTo>
                      <a:pt x="229" y="383"/>
                    </a:lnTo>
                    <a:lnTo>
                      <a:pt x="231" y="383"/>
                    </a:lnTo>
                    <a:lnTo>
                      <a:pt x="231" y="385"/>
                    </a:lnTo>
                    <a:lnTo>
                      <a:pt x="231" y="383"/>
                    </a:lnTo>
                    <a:lnTo>
                      <a:pt x="233" y="383"/>
                    </a:lnTo>
                    <a:lnTo>
                      <a:pt x="233" y="385"/>
                    </a:lnTo>
                    <a:lnTo>
                      <a:pt x="235" y="385"/>
                    </a:lnTo>
                    <a:lnTo>
                      <a:pt x="235" y="383"/>
                    </a:lnTo>
                    <a:lnTo>
                      <a:pt x="235" y="385"/>
                    </a:lnTo>
                    <a:lnTo>
                      <a:pt x="235" y="383"/>
                    </a:lnTo>
                    <a:lnTo>
                      <a:pt x="235" y="385"/>
                    </a:lnTo>
                    <a:lnTo>
                      <a:pt x="237" y="385"/>
                    </a:lnTo>
                    <a:lnTo>
                      <a:pt x="239" y="385"/>
                    </a:lnTo>
                    <a:lnTo>
                      <a:pt x="241" y="385"/>
                    </a:lnTo>
                    <a:lnTo>
                      <a:pt x="242" y="385"/>
                    </a:lnTo>
                    <a:lnTo>
                      <a:pt x="242" y="387"/>
                    </a:lnTo>
                    <a:lnTo>
                      <a:pt x="244" y="387"/>
                    </a:lnTo>
                    <a:lnTo>
                      <a:pt x="246" y="387"/>
                    </a:lnTo>
                    <a:lnTo>
                      <a:pt x="246" y="385"/>
                    </a:lnTo>
                    <a:lnTo>
                      <a:pt x="246" y="387"/>
                    </a:lnTo>
                    <a:lnTo>
                      <a:pt x="248" y="387"/>
                    </a:lnTo>
                    <a:lnTo>
                      <a:pt x="248" y="385"/>
                    </a:lnTo>
                    <a:lnTo>
                      <a:pt x="250" y="385"/>
                    </a:lnTo>
                    <a:lnTo>
                      <a:pt x="250" y="387"/>
                    </a:lnTo>
                    <a:lnTo>
                      <a:pt x="252" y="387"/>
                    </a:lnTo>
                    <a:lnTo>
                      <a:pt x="254" y="387"/>
                    </a:lnTo>
                    <a:lnTo>
                      <a:pt x="255" y="387"/>
                    </a:lnTo>
                    <a:lnTo>
                      <a:pt x="257" y="387"/>
                    </a:lnTo>
                    <a:lnTo>
                      <a:pt x="257" y="389"/>
                    </a:lnTo>
                    <a:lnTo>
                      <a:pt x="259" y="389"/>
                    </a:lnTo>
                    <a:lnTo>
                      <a:pt x="259" y="387"/>
                    </a:lnTo>
                    <a:lnTo>
                      <a:pt x="259" y="389"/>
                    </a:lnTo>
                    <a:lnTo>
                      <a:pt x="261" y="389"/>
                    </a:lnTo>
                    <a:lnTo>
                      <a:pt x="261" y="387"/>
                    </a:lnTo>
                    <a:lnTo>
                      <a:pt x="261" y="389"/>
                    </a:lnTo>
                    <a:lnTo>
                      <a:pt x="263" y="389"/>
                    </a:lnTo>
                    <a:lnTo>
                      <a:pt x="265" y="389"/>
                    </a:lnTo>
                    <a:lnTo>
                      <a:pt x="266" y="389"/>
                    </a:lnTo>
                    <a:lnTo>
                      <a:pt x="268" y="389"/>
                    </a:lnTo>
                    <a:lnTo>
                      <a:pt x="270" y="389"/>
                    </a:lnTo>
                    <a:lnTo>
                      <a:pt x="272" y="389"/>
                    </a:lnTo>
                    <a:lnTo>
                      <a:pt x="272" y="391"/>
                    </a:lnTo>
                    <a:lnTo>
                      <a:pt x="274" y="391"/>
                    </a:lnTo>
                    <a:lnTo>
                      <a:pt x="274" y="389"/>
                    </a:lnTo>
                    <a:lnTo>
                      <a:pt x="274" y="391"/>
                    </a:lnTo>
                    <a:lnTo>
                      <a:pt x="276" y="391"/>
                    </a:lnTo>
                    <a:lnTo>
                      <a:pt x="276" y="389"/>
                    </a:lnTo>
                    <a:lnTo>
                      <a:pt x="276" y="391"/>
                    </a:lnTo>
                    <a:lnTo>
                      <a:pt x="278" y="391"/>
                    </a:lnTo>
                    <a:lnTo>
                      <a:pt x="278" y="389"/>
                    </a:lnTo>
                    <a:lnTo>
                      <a:pt x="278" y="391"/>
                    </a:lnTo>
                    <a:lnTo>
                      <a:pt x="279" y="391"/>
                    </a:lnTo>
                    <a:lnTo>
                      <a:pt x="281" y="391"/>
                    </a:lnTo>
                    <a:lnTo>
                      <a:pt x="283" y="391"/>
                    </a:lnTo>
                    <a:lnTo>
                      <a:pt x="285" y="391"/>
                    </a:lnTo>
                    <a:lnTo>
                      <a:pt x="287" y="391"/>
                    </a:lnTo>
                    <a:lnTo>
                      <a:pt x="289" y="391"/>
                    </a:lnTo>
                    <a:lnTo>
                      <a:pt x="291" y="391"/>
                    </a:lnTo>
                    <a:lnTo>
                      <a:pt x="292" y="391"/>
                    </a:lnTo>
                    <a:lnTo>
                      <a:pt x="292" y="393"/>
                    </a:lnTo>
                    <a:lnTo>
                      <a:pt x="292" y="391"/>
                    </a:lnTo>
                    <a:lnTo>
                      <a:pt x="292" y="393"/>
                    </a:lnTo>
                    <a:lnTo>
                      <a:pt x="294" y="393"/>
                    </a:lnTo>
                    <a:lnTo>
                      <a:pt x="294" y="391"/>
                    </a:lnTo>
                    <a:lnTo>
                      <a:pt x="294" y="393"/>
                    </a:lnTo>
                    <a:lnTo>
                      <a:pt x="294" y="391"/>
                    </a:lnTo>
                    <a:lnTo>
                      <a:pt x="296" y="391"/>
                    </a:lnTo>
                    <a:lnTo>
                      <a:pt x="296" y="393"/>
                    </a:lnTo>
                    <a:lnTo>
                      <a:pt x="296" y="391"/>
                    </a:lnTo>
                    <a:lnTo>
                      <a:pt x="298" y="391"/>
                    </a:lnTo>
                    <a:lnTo>
                      <a:pt x="298" y="393"/>
                    </a:lnTo>
                    <a:lnTo>
                      <a:pt x="300" y="393"/>
                    </a:lnTo>
                    <a:lnTo>
                      <a:pt x="300" y="391"/>
                    </a:lnTo>
                    <a:lnTo>
                      <a:pt x="300" y="393"/>
                    </a:lnTo>
                    <a:lnTo>
                      <a:pt x="300" y="391"/>
                    </a:lnTo>
                    <a:lnTo>
                      <a:pt x="302" y="391"/>
                    </a:lnTo>
                    <a:lnTo>
                      <a:pt x="302" y="393"/>
                    </a:lnTo>
                    <a:lnTo>
                      <a:pt x="302" y="391"/>
                    </a:lnTo>
                    <a:lnTo>
                      <a:pt x="302" y="393"/>
                    </a:lnTo>
                    <a:lnTo>
                      <a:pt x="303" y="393"/>
                    </a:lnTo>
                    <a:lnTo>
                      <a:pt x="305" y="393"/>
                    </a:lnTo>
                    <a:lnTo>
                      <a:pt x="307" y="393"/>
                    </a:lnTo>
                    <a:lnTo>
                      <a:pt x="309" y="393"/>
                    </a:lnTo>
                    <a:lnTo>
                      <a:pt x="311" y="393"/>
                    </a:lnTo>
                    <a:lnTo>
                      <a:pt x="313" y="393"/>
                    </a:lnTo>
                    <a:lnTo>
                      <a:pt x="315" y="393"/>
                    </a:lnTo>
                    <a:lnTo>
                      <a:pt x="316" y="393"/>
                    </a:lnTo>
                    <a:lnTo>
                      <a:pt x="318" y="393"/>
                    </a:lnTo>
                    <a:lnTo>
                      <a:pt x="320" y="393"/>
                    </a:lnTo>
                    <a:lnTo>
                      <a:pt x="320" y="395"/>
                    </a:lnTo>
                    <a:lnTo>
                      <a:pt x="322" y="395"/>
                    </a:lnTo>
                    <a:lnTo>
                      <a:pt x="322" y="393"/>
                    </a:lnTo>
                    <a:lnTo>
                      <a:pt x="324" y="393"/>
                    </a:lnTo>
                    <a:lnTo>
                      <a:pt x="326" y="393"/>
                    </a:lnTo>
                    <a:lnTo>
                      <a:pt x="326" y="395"/>
                    </a:lnTo>
                    <a:lnTo>
                      <a:pt x="326" y="393"/>
                    </a:lnTo>
                    <a:lnTo>
                      <a:pt x="326" y="395"/>
                    </a:lnTo>
                    <a:lnTo>
                      <a:pt x="328" y="395"/>
                    </a:lnTo>
                    <a:lnTo>
                      <a:pt x="328" y="393"/>
                    </a:lnTo>
                    <a:lnTo>
                      <a:pt x="328" y="395"/>
                    </a:lnTo>
                    <a:lnTo>
                      <a:pt x="329" y="395"/>
                    </a:lnTo>
                    <a:lnTo>
                      <a:pt x="329" y="393"/>
                    </a:lnTo>
                    <a:lnTo>
                      <a:pt x="331" y="393"/>
                    </a:lnTo>
                    <a:lnTo>
                      <a:pt x="331" y="395"/>
                    </a:lnTo>
                    <a:lnTo>
                      <a:pt x="331" y="393"/>
                    </a:lnTo>
                    <a:lnTo>
                      <a:pt x="331" y="395"/>
                    </a:lnTo>
                    <a:lnTo>
                      <a:pt x="333" y="395"/>
                    </a:lnTo>
                    <a:lnTo>
                      <a:pt x="333" y="393"/>
                    </a:lnTo>
                    <a:lnTo>
                      <a:pt x="333" y="395"/>
                    </a:lnTo>
                    <a:lnTo>
                      <a:pt x="333" y="393"/>
                    </a:lnTo>
                    <a:lnTo>
                      <a:pt x="333" y="395"/>
                    </a:lnTo>
                    <a:lnTo>
                      <a:pt x="335" y="395"/>
                    </a:lnTo>
                    <a:lnTo>
                      <a:pt x="335" y="393"/>
                    </a:lnTo>
                    <a:lnTo>
                      <a:pt x="335" y="395"/>
                    </a:lnTo>
                    <a:lnTo>
                      <a:pt x="337" y="395"/>
                    </a:lnTo>
                    <a:lnTo>
                      <a:pt x="339" y="395"/>
                    </a:lnTo>
                    <a:lnTo>
                      <a:pt x="339" y="393"/>
                    </a:lnTo>
                    <a:lnTo>
                      <a:pt x="340" y="395"/>
                    </a:lnTo>
                    <a:lnTo>
                      <a:pt x="342" y="395"/>
                    </a:lnTo>
                    <a:lnTo>
                      <a:pt x="344" y="395"/>
                    </a:lnTo>
                    <a:lnTo>
                      <a:pt x="346" y="395"/>
                    </a:lnTo>
                    <a:lnTo>
                      <a:pt x="348" y="395"/>
                    </a:lnTo>
                    <a:lnTo>
                      <a:pt x="350" y="395"/>
                    </a:lnTo>
                    <a:lnTo>
                      <a:pt x="352" y="395"/>
                    </a:lnTo>
                    <a:lnTo>
                      <a:pt x="353" y="395"/>
                    </a:lnTo>
                    <a:lnTo>
                      <a:pt x="355" y="395"/>
                    </a:lnTo>
                    <a:lnTo>
                      <a:pt x="355" y="398"/>
                    </a:lnTo>
                    <a:lnTo>
                      <a:pt x="355" y="395"/>
                    </a:lnTo>
                    <a:lnTo>
                      <a:pt x="357" y="395"/>
                    </a:lnTo>
                    <a:lnTo>
                      <a:pt x="359" y="395"/>
                    </a:lnTo>
                    <a:lnTo>
                      <a:pt x="361" y="395"/>
                    </a:lnTo>
                    <a:lnTo>
                      <a:pt x="363" y="395"/>
                    </a:lnTo>
                    <a:lnTo>
                      <a:pt x="365" y="395"/>
                    </a:lnTo>
                    <a:lnTo>
                      <a:pt x="365" y="398"/>
                    </a:lnTo>
                    <a:lnTo>
                      <a:pt x="366" y="395"/>
                    </a:lnTo>
                    <a:lnTo>
                      <a:pt x="368" y="395"/>
                    </a:lnTo>
                    <a:lnTo>
                      <a:pt x="368" y="398"/>
                    </a:lnTo>
                    <a:lnTo>
                      <a:pt x="368" y="395"/>
                    </a:lnTo>
                    <a:lnTo>
                      <a:pt x="370" y="398"/>
                    </a:lnTo>
                    <a:lnTo>
                      <a:pt x="372" y="398"/>
                    </a:lnTo>
                    <a:lnTo>
                      <a:pt x="372" y="395"/>
                    </a:lnTo>
                    <a:lnTo>
                      <a:pt x="372" y="398"/>
                    </a:lnTo>
                    <a:lnTo>
                      <a:pt x="372" y="395"/>
                    </a:lnTo>
                    <a:lnTo>
                      <a:pt x="372" y="398"/>
                    </a:lnTo>
                    <a:lnTo>
                      <a:pt x="374" y="398"/>
                    </a:lnTo>
                    <a:lnTo>
                      <a:pt x="374" y="395"/>
                    </a:lnTo>
                    <a:lnTo>
                      <a:pt x="376" y="395"/>
                    </a:lnTo>
                    <a:lnTo>
                      <a:pt x="376" y="398"/>
                    </a:lnTo>
                    <a:lnTo>
                      <a:pt x="376" y="400"/>
                    </a:lnTo>
                    <a:lnTo>
                      <a:pt x="376" y="402"/>
                    </a:lnTo>
                    <a:lnTo>
                      <a:pt x="376" y="404"/>
                    </a:lnTo>
                    <a:lnTo>
                      <a:pt x="376" y="406"/>
                    </a:lnTo>
                    <a:lnTo>
                      <a:pt x="376" y="408"/>
                    </a:lnTo>
                    <a:lnTo>
                      <a:pt x="376" y="406"/>
                    </a:lnTo>
                    <a:lnTo>
                      <a:pt x="376" y="404"/>
                    </a:lnTo>
                    <a:lnTo>
                      <a:pt x="376" y="402"/>
                    </a:lnTo>
                    <a:lnTo>
                      <a:pt x="378" y="400"/>
                    </a:lnTo>
                    <a:lnTo>
                      <a:pt x="378" y="398"/>
                    </a:lnTo>
                    <a:lnTo>
                      <a:pt x="378" y="395"/>
                    </a:lnTo>
                    <a:lnTo>
                      <a:pt x="378" y="393"/>
                    </a:lnTo>
                    <a:lnTo>
                      <a:pt x="378" y="395"/>
                    </a:lnTo>
                    <a:lnTo>
                      <a:pt x="379" y="393"/>
                    </a:lnTo>
                    <a:lnTo>
                      <a:pt x="379" y="395"/>
                    </a:lnTo>
                    <a:lnTo>
                      <a:pt x="381" y="395"/>
                    </a:lnTo>
                    <a:lnTo>
                      <a:pt x="383" y="395"/>
                    </a:lnTo>
                    <a:lnTo>
                      <a:pt x="385" y="395"/>
                    </a:lnTo>
                    <a:lnTo>
                      <a:pt x="385" y="393"/>
                    </a:lnTo>
                    <a:lnTo>
                      <a:pt x="385" y="395"/>
                    </a:lnTo>
                    <a:lnTo>
                      <a:pt x="387" y="395"/>
                    </a:lnTo>
                    <a:lnTo>
                      <a:pt x="389" y="395"/>
                    </a:lnTo>
                    <a:lnTo>
                      <a:pt x="389" y="393"/>
                    </a:lnTo>
                    <a:lnTo>
                      <a:pt x="390" y="393"/>
                    </a:lnTo>
                    <a:lnTo>
                      <a:pt x="390" y="395"/>
                    </a:lnTo>
                    <a:lnTo>
                      <a:pt x="390" y="393"/>
                    </a:lnTo>
                    <a:lnTo>
                      <a:pt x="392" y="393"/>
                    </a:lnTo>
                    <a:lnTo>
                      <a:pt x="394" y="393"/>
                    </a:lnTo>
                    <a:lnTo>
                      <a:pt x="396" y="393"/>
                    </a:lnTo>
                    <a:lnTo>
                      <a:pt x="398" y="393"/>
                    </a:lnTo>
                    <a:lnTo>
                      <a:pt x="398" y="391"/>
                    </a:lnTo>
                    <a:lnTo>
                      <a:pt x="400" y="391"/>
                    </a:lnTo>
                    <a:lnTo>
                      <a:pt x="402" y="391"/>
                    </a:lnTo>
                    <a:lnTo>
                      <a:pt x="402" y="393"/>
                    </a:lnTo>
                    <a:lnTo>
                      <a:pt x="402" y="391"/>
                    </a:lnTo>
                    <a:lnTo>
                      <a:pt x="402" y="389"/>
                    </a:lnTo>
                    <a:lnTo>
                      <a:pt x="402" y="387"/>
                    </a:lnTo>
                    <a:lnTo>
                      <a:pt x="402" y="385"/>
                    </a:lnTo>
                    <a:lnTo>
                      <a:pt x="402" y="383"/>
                    </a:lnTo>
                    <a:lnTo>
                      <a:pt x="402" y="385"/>
                    </a:lnTo>
                    <a:lnTo>
                      <a:pt x="403" y="383"/>
                    </a:lnTo>
                    <a:lnTo>
                      <a:pt x="403" y="381"/>
                    </a:lnTo>
                    <a:lnTo>
                      <a:pt x="403" y="379"/>
                    </a:lnTo>
                    <a:lnTo>
                      <a:pt x="403" y="375"/>
                    </a:lnTo>
                    <a:lnTo>
                      <a:pt x="403" y="373"/>
                    </a:lnTo>
                    <a:lnTo>
                      <a:pt x="403" y="368"/>
                    </a:lnTo>
                    <a:lnTo>
                      <a:pt x="403" y="366"/>
                    </a:lnTo>
                    <a:lnTo>
                      <a:pt x="403" y="364"/>
                    </a:lnTo>
                    <a:lnTo>
                      <a:pt x="403" y="362"/>
                    </a:lnTo>
                    <a:lnTo>
                      <a:pt x="403" y="360"/>
                    </a:lnTo>
                    <a:lnTo>
                      <a:pt x="403" y="362"/>
                    </a:lnTo>
                    <a:lnTo>
                      <a:pt x="403" y="360"/>
                    </a:lnTo>
                    <a:lnTo>
                      <a:pt x="403" y="358"/>
                    </a:lnTo>
                    <a:lnTo>
                      <a:pt x="403" y="356"/>
                    </a:lnTo>
                    <a:lnTo>
                      <a:pt x="405" y="354"/>
                    </a:lnTo>
                    <a:lnTo>
                      <a:pt x="405" y="352"/>
                    </a:lnTo>
                    <a:lnTo>
                      <a:pt x="405" y="350"/>
                    </a:lnTo>
                    <a:lnTo>
                      <a:pt x="405" y="348"/>
                    </a:lnTo>
                    <a:lnTo>
                      <a:pt x="405" y="345"/>
                    </a:lnTo>
                    <a:lnTo>
                      <a:pt x="405" y="343"/>
                    </a:lnTo>
                    <a:lnTo>
                      <a:pt x="405" y="341"/>
                    </a:lnTo>
                    <a:lnTo>
                      <a:pt x="405" y="339"/>
                    </a:lnTo>
                    <a:lnTo>
                      <a:pt x="405" y="337"/>
                    </a:lnTo>
                    <a:lnTo>
                      <a:pt x="407" y="337"/>
                    </a:lnTo>
                    <a:lnTo>
                      <a:pt x="407" y="335"/>
                    </a:lnTo>
                    <a:lnTo>
                      <a:pt x="407" y="333"/>
                    </a:lnTo>
                    <a:lnTo>
                      <a:pt x="407" y="331"/>
                    </a:lnTo>
                    <a:lnTo>
                      <a:pt x="407" y="329"/>
                    </a:lnTo>
                    <a:lnTo>
                      <a:pt x="407" y="327"/>
                    </a:lnTo>
                    <a:lnTo>
                      <a:pt x="407" y="325"/>
                    </a:lnTo>
                    <a:lnTo>
                      <a:pt x="407" y="323"/>
                    </a:lnTo>
                    <a:lnTo>
                      <a:pt x="407" y="321"/>
                    </a:lnTo>
                    <a:lnTo>
                      <a:pt x="407" y="318"/>
                    </a:lnTo>
                    <a:lnTo>
                      <a:pt x="407" y="316"/>
                    </a:lnTo>
                    <a:lnTo>
                      <a:pt x="409" y="314"/>
                    </a:lnTo>
                    <a:lnTo>
                      <a:pt x="409" y="312"/>
                    </a:lnTo>
                    <a:lnTo>
                      <a:pt x="409" y="310"/>
                    </a:lnTo>
                    <a:lnTo>
                      <a:pt x="409" y="308"/>
                    </a:lnTo>
                    <a:lnTo>
                      <a:pt x="409" y="306"/>
                    </a:lnTo>
                    <a:lnTo>
                      <a:pt x="409" y="304"/>
                    </a:lnTo>
                    <a:lnTo>
                      <a:pt x="409" y="302"/>
                    </a:lnTo>
                    <a:lnTo>
                      <a:pt x="409" y="300"/>
                    </a:lnTo>
                    <a:lnTo>
                      <a:pt x="409" y="298"/>
                    </a:lnTo>
                    <a:lnTo>
                      <a:pt x="409" y="296"/>
                    </a:lnTo>
                    <a:lnTo>
                      <a:pt x="409" y="293"/>
                    </a:lnTo>
                    <a:lnTo>
                      <a:pt x="411" y="293"/>
                    </a:lnTo>
                    <a:lnTo>
                      <a:pt x="411" y="291"/>
                    </a:lnTo>
                    <a:lnTo>
                      <a:pt x="411" y="289"/>
                    </a:lnTo>
                    <a:lnTo>
                      <a:pt x="411" y="287"/>
                    </a:lnTo>
                    <a:lnTo>
                      <a:pt x="411" y="285"/>
                    </a:lnTo>
                    <a:lnTo>
                      <a:pt x="411" y="283"/>
                    </a:lnTo>
                    <a:lnTo>
                      <a:pt x="411" y="281"/>
                    </a:lnTo>
                    <a:lnTo>
                      <a:pt x="411" y="279"/>
                    </a:lnTo>
                    <a:lnTo>
                      <a:pt x="411" y="277"/>
                    </a:lnTo>
                    <a:lnTo>
                      <a:pt x="411" y="275"/>
                    </a:lnTo>
                    <a:lnTo>
                      <a:pt x="411" y="273"/>
                    </a:lnTo>
                    <a:lnTo>
                      <a:pt x="413" y="273"/>
                    </a:lnTo>
                    <a:lnTo>
                      <a:pt x="413" y="271"/>
                    </a:lnTo>
                    <a:lnTo>
                      <a:pt x="413" y="268"/>
                    </a:lnTo>
                    <a:lnTo>
                      <a:pt x="413" y="266"/>
                    </a:lnTo>
                    <a:lnTo>
                      <a:pt x="413" y="264"/>
                    </a:lnTo>
                    <a:lnTo>
                      <a:pt x="413" y="262"/>
                    </a:lnTo>
                    <a:lnTo>
                      <a:pt x="413" y="260"/>
                    </a:lnTo>
                    <a:lnTo>
                      <a:pt x="413" y="258"/>
                    </a:lnTo>
                    <a:lnTo>
                      <a:pt x="413" y="256"/>
                    </a:lnTo>
                    <a:lnTo>
                      <a:pt x="415" y="256"/>
                    </a:lnTo>
                    <a:lnTo>
                      <a:pt x="415" y="254"/>
                    </a:lnTo>
                    <a:lnTo>
                      <a:pt x="415" y="252"/>
                    </a:lnTo>
                    <a:lnTo>
                      <a:pt x="415" y="250"/>
                    </a:lnTo>
                    <a:lnTo>
                      <a:pt x="415" y="248"/>
                    </a:lnTo>
                    <a:lnTo>
                      <a:pt x="415" y="246"/>
                    </a:lnTo>
                    <a:lnTo>
                      <a:pt x="415" y="244"/>
                    </a:lnTo>
                    <a:lnTo>
                      <a:pt x="416" y="241"/>
                    </a:lnTo>
                    <a:lnTo>
                      <a:pt x="416" y="239"/>
                    </a:lnTo>
                    <a:lnTo>
                      <a:pt x="416" y="237"/>
                    </a:lnTo>
                    <a:lnTo>
                      <a:pt x="416" y="235"/>
                    </a:lnTo>
                    <a:lnTo>
                      <a:pt x="416" y="233"/>
                    </a:lnTo>
                    <a:lnTo>
                      <a:pt x="416" y="231"/>
                    </a:lnTo>
                    <a:lnTo>
                      <a:pt x="416" y="229"/>
                    </a:lnTo>
                    <a:lnTo>
                      <a:pt x="418" y="229"/>
                    </a:lnTo>
                    <a:lnTo>
                      <a:pt x="418" y="227"/>
                    </a:lnTo>
                    <a:lnTo>
                      <a:pt x="418" y="225"/>
                    </a:lnTo>
                    <a:lnTo>
                      <a:pt x="418" y="223"/>
                    </a:lnTo>
                    <a:lnTo>
                      <a:pt x="418" y="221"/>
                    </a:lnTo>
                    <a:lnTo>
                      <a:pt x="418" y="219"/>
                    </a:lnTo>
                    <a:lnTo>
                      <a:pt x="420" y="216"/>
                    </a:lnTo>
                    <a:lnTo>
                      <a:pt x="420" y="214"/>
                    </a:lnTo>
                    <a:lnTo>
                      <a:pt x="420" y="212"/>
                    </a:lnTo>
                    <a:lnTo>
                      <a:pt x="420" y="210"/>
                    </a:lnTo>
                    <a:lnTo>
                      <a:pt x="420" y="208"/>
                    </a:lnTo>
                    <a:lnTo>
                      <a:pt x="420" y="206"/>
                    </a:lnTo>
                    <a:lnTo>
                      <a:pt x="420" y="204"/>
                    </a:lnTo>
                    <a:lnTo>
                      <a:pt x="420" y="202"/>
                    </a:lnTo>
                    <a:lnTo>
                      <a:pt x="420" y="200"/>
                    </a:lnTo>
                    <a:lnTo>
                      <a:pt x="422" y="200"/>
                    </a:lnTo>
                    <a:lnTo>
                      <a:pt x="422" y="198"/>
                    </a:lnTo>
                    <a:lnTo>
                      <a:pt x="422" y="196"/>
                    </a:lnTo>
                    <a:lnTo>
                      <a:pt x="422" y="194"/>
                    </a:lnTo>
                    <a:lnTo>
                      <a:pt x="422" y="191"/>
                    </a:lnTo>
                    <a:lnTo>
                      <a:pt x="424" y="191"/>
                    </a:lnTo>
                    <a:lnTo>
                      <a:pt x="424" y="189"/>
                    </a:lnTo>
                    <a:lnTo>
                      <a:pt x="424" y="187"/>
                    </a:lnTo>
                    <a:lnTo>
                      <a:pt x="424" y="185"/>
                    </a:lnTo>
                    <a:lnTo>
                      <a:pt x="424" y="183"/>
                    </a:lnTo>
                    <a:lnTo>
                      <a:pt x="424" y="181"/>
                    </a:lnTo>
                    <a:lnTo>
                      <a:pt x="426" y="181"/>
                    </a:lnTo>
                    <a:lnTo>
                      <a:pt x="426" y="179"/>
                    </a:lnTo>
                    <a:lnTo>
                      <a:pt x="426" y="177"/>
                    </a:lnTo>
                    <a:lnTo>
                      <a:pt x="426" y="175"/>
                    </a:lnTo>
                    <a:lnTo>
                      <a:pt x="426" y="173"/>
                    </a:lnTo>
                    <a:lnTo>
                      <a:pt x="426" y="171"/>
                    </a:lnTo>
                    <a:lnTo>
                      <a:pt x="427" y="171"/>
                    </a:lnTo>
                    <a:lnTo>
                      <a:pt x="427" y="169"/>
                    </a:lnTo>
                    <a:lnTo>
                      <a:pt x="427" y="166"/>
                    </a:lnTo>
                    <a:lnTo>
                      <a:pt x="427" y="164"/>
                    </a:lnTo>
                    <a:lnTo>
                      <a:pt x="427" y="162"/>
                    </a:lnTo>
                    <a:lnTo>
                      <a:pt x="429" y="162"/>
                    </a:lnTo>
                    <a:lnTo>
                      <a:pt x="429" y="160"/>
                    </a:lnTo>
                    <a:lnTo>
                      <a:pt x="429" y="158"/>
                    </a:lnTo>
                    <a:lnTo>
                      <a:pt x="429" y="156"/>
                    </a:lnTo>
                    <a:lnTo>
                      <a:pt x="429" y="154"/>
                    </a:lnTo>
                    <a:lnTo>
                      <a:pt x="429" y="156"/>
                    </a:lnTo>
                    <a:lnTo>
                      <a:pt x="429" y="154"/>
                    </a:lnTo>
                    <a:lnTo>
                      <a:pt x="429" y="152"/>
                    </a:lnTo>
                    <a:lnTo>
                      <a:pt x="431" y="152"/>
                    </a:lnTo>
                    <a:lnTo>
                      <a:pt x="431" y="150"/>
                    </a:lnTo>
                    <a:lnTo>
                      <a:pt x="431" y="148"/>
                    </a:lnTo>
                    <a:lnTo>
                      <a:pt x="431" y="146"/>
                    </a:lnTo>
                    <a:lnTo>
                      <a:pt x="433" y="146"/>
                    </a:lnTo>
                    <a:lnTo>
                      <a:pt x="433" y="144"/>
                    </a:lnTo>
                    <a:lnTo>
                      <a:pt x="433" y="142"/>
                    </a:lnTo>
                    <a:lnTo>
                      <a:pt x="433" y="139"/>
                    </a:lnTo>
                    <a:lnTo>
                      <a:pt x="435" y="139"/>
                    </a:lnTo>
                    <a:lnTo>
                      <a:pt x="435" y="137"/>
                    </a:lnTo>
                    <a:lnTo>
                      <a:pt x="435" y="139"/>
                    </a:lnTo>
                    <a:lnTo>
                      <a:pt x="435" y="137"/>
                    </a:lnTo>
                    <a:lnTo>
                      <a:pt x="435" y="135"/>
                    </a:lnTo>
                    <a:lnTo>
                      <a:pt x="435" y="133"/>
                    </a:lnTo>
                    <a:lnTo>
                      <a:pt x="437" y="133"/>
                    </a:lnTo>
                    <a:lnTo>
                      <a:pt x="437" y="131"/>
                    </a:lnTo>
                    <a:lnTo>
                      <a:pt x="437" y="129"/>
                    </a:lnTo>
                    <a:lnTo>
                      <a:pt x="439" y="129"/>
                    </a:lnTo>
                    <a:lnTo>
                      <a:pt x="439" y="127"/>
                    </a:lnTo>
                    <a:lnTo>
                      <a:pt x="439" y="125"/>
                    </a:lnTo>
                    <a:lnTo>
                      <a:pt x="439" y="123"/>
                    </a:lnTo>
                    <a:lnTo>
                      <a:pt x="439" y="125"/>
                    </a:lnTo>
                    <a:lnTo>
                      <a:pt x="439" y="127"/>
                    </a:lnTo>
                    <a:lnTo>
                      <a:pt x="439" y="125"/>
                    </a:lnTo>
                    <a:lnTo>
                      <a:pt x="440" y="125"/>
                    </a:lnTo>
                    <a:lnTo>
                      <a:pt x="440" y="123"/>
                    </a:lnTo>
                    <a:lnTo>
                      <a:pt x="440" y="125"/>
                    </a:lnTo>
                    <a:lnTo>
                      <a:pt x="440" y="123"/>
                    </a:lnTo>
                    <a:lnTo>
                      <a:pt x="440" y="125"/>
                    </a:lnTo>
                    <a:lnTo>
                      <a:pt x="440" y="123"/>
                    </a:lnTo>
                    <a:lnTo>
                      <a:pt x="440" y="121"/>
                    </a:lnTo>
                    <a:lnTo>
                      <a:pt x="440" y="119"/>
                    </a:lnTo>
                    <a:lnTo>
                      <a:pt x="440" y="121"/>
                    </a:lnTo>
                    <a:lnTo>
                      <a:pt x="442" y="121"/>
                    </a:lnTo>
                    <a:lnTo>
                      <a:pt x="442" y="123"/>
                    </a:lnTo>
                    <a:lnTo>
                      <a:pt x="442" y="121"/>
                    </a:lnTo>
                    <a:lnTo>
                      <a:pt x="442" y="119"/>
                    </a:lnTo>
                    <a:lnTo>
                      <a:pt x="442" y="117"/>
                    </a:lnTo>
                    <a:lnTo>
                      <a:pt x="442" y="114"/>
                    </a:lnTo>
                    <a:lnTo>
                      <a:pt x="444" y="112"/>
                    </a:lnTo>
                    <a:lnTo>
                      <a:pt x="444" y="114"/>
                    </a:lnTo>
                    <a:lnTo>
                      <a:pt x="444" y="112"/>
                    </a:lnTo>
                    <a:lnTo>
                      <a:pt x="444" y="110"/>
                    </a:lnTo>
                    <a:lnTo>
                      <a:pt x="446" y="110"/>
                    </a:lnTo>
                    <a:lnTo>
                      <a:pt x="446" y="112"/>
                    </a:lnTo>
                    <a:lnTo>
                      <a:pt x="446" y="110"/>
                    </a:lnTo>
                    <a:lnTo>
                      <a:pt x="448" y="110"/>
                    </a:lnTo>
                    <a:lnTo>
                      <a:pt x="448" y="108"/>
                    </a:lnTo>
                    <a:lnTo>
                      <a:pt x="448" y="106"/>
                    </a:lnTo>
                    <a:lnTo>
                      <a:pt x="448" y="104"/>
                    </a:lnTo>
                    <a:lnTo>
                      <a:pt x="448" y="106"/>
                    </a:lnTo>
                    <a:lnTo>
                      <a:pt x="448" y="108"/>
                    </a:lnTo>
                    <a:lnTo>
                      <a:pt x="448" y="106"/>
                    </a:lnTo>
                    <a:lnTo>
                      <a:pt x="450" y="106"/>
                    </a:lnTo>
                    <a:lnTo>
                      <a:pt x="450" y="104"/>
                    </a:lnTo>
                    <a:lnTo>
                      <a:pt x="450" y="102"/>
                    </a:lnTo>
                    <a:lnTo>
                      <a:pt x="450" y="104"/>
                    </a:lnTo>
                    <a:lnTo>
                      <a:pt x="452" y="102"/>
                    </a:lnTo>
                    <a:lnTo>
                      <a:pt x="452" y="100"/>
                    </a:lnTo>
                    <a:lnTo>
                      <a:pt x="452" y="102"/>
                    </a:lnTo>
                    <a:lnTo>
                      <a:pt x="452" y="100"/>
                    </a:lnTo>
                    <a:lnTo>
                      <a:pt x="452" y="102"/>
                    </a:lnTo>
                    <a:lnTo>
                      <a:pt x="452" y="100"/>
                    </a:lnTo>
                    <a:lnTo>
                      <a:pt x="452" y="98"/>
                    </a:lnTo>
                    <a:lnTo>
                      <a:pt x="453" y="98"/>
                    </a:lnTo>
                    <a:lnTo>
                      <a:pt x="453" y="100"/>
                    </a:lnTo>
                    <a:lnTo>
                      <a:pt x="453" y="98"/>
                    </a:lnTo>
                    <a:lnTo>
                      <a:pt x="453" y="96"/>
                    </a:lnTo>
                    <a:lnTo>
                      <a:pt x="455" y="96"/>
                    </a:lnTo>
                    <a:lnTo>
                      <a:pt x="455" y="94"/>
                    </a:lnTo>
                    <a:lnTo>
                      <a:pt x="455" y="92"/>
                    </a:lnTo>
                    <a:lnTo>
                      <a:pt x="457" y="94"/>
                    </a:lnTo>
                    <a:lnTo>
                      <a:pt x="457" y="92"/>
                    </a:lnTo>
                    <a:lnTo>
                      <a:pt x="457" y="89"/>
                    </a:lnTo>
                    <a:lnTo>
                      <a:pt x="457" y="87"/>
                    </a:lnTo>
                    <a:lnTo>
                      <a:pt x="457" y="89"/>
                    </a:lnTo>
                    <a:lnTo>
                      <a:pt x="457" y="92"/>
                    </a:lnTo>
                    <a:lnTo>
                      <a:pt x="457" y="94"/>
                    </a:lnTo>
                    <a:lnTo>
                      <a:pt x="459" y="94"/>
                    </a:lnTo>
                    <a:lnTo>
                      <a:pt x="459" y="92"/>
                    </a:lnTo>
                    <a:lnTo>
                      <a:pt x="459" y="89"/>
                    </a:lnTo>
                    <a:lnTo>
                      <a:pt x="461" y="87"/>
                    </a:lnTo>
                    <a:lnTo>
                      <a:pt x="461" y="85"/>
                    </a:lnTo>
                    <a:lnTo>
                      <a:pt x="461" y="87"/>
                    </a:lnTo>
                    <a:lnTo>
                      <a:pt x="461" y="85"/>
                    </a:lnTo>
                    <a:lnTo>
                      <a:pt x="463" y="85"/>
                    </a:lnTo>
                    <a:lnTo>
                      <a:pt x="463" y="87"/>
                    </a:lnTo>
                    <a:lnTo>
                      <a:pt x="463" y="85"/>
                    </a:lnTo>
                    <a:lnTo>
                      <a:pt x="464" y="83"/>
                    </a:lnTo>
                    <a:lnTo>
                      <a:pt x="464" y="81"/>
                    </a:lnTo>
                    <a:lnTo>
                      <a:pt x="464" y="83"/>
                    </a:lnTo>
                    <a:lnTo>
                      <a:pt x="464" y="85"/>
                    </a:lnTo>
                    <a:lnTo>
                      <a:pt x="466" y="85"/>
                    </a:lnTo>
                    <a:lnTo>
                      <a:pt x="466" y="83"/>
                    </a:lnTo>
                    <a:lnTo>
                      <a:pt x="466" y="81"/>
                    </a:lnTo>
                    <a:lnTo>
                      <a:pt x="468" y="79"/>
                    </a:lnTo>
                    <a:lnTo>
                      <a:pt x="468" y="81"/>
                    </a:lnTo>
                    <a:lnTo>
                      <a:pt x="468" y="79"/>
                    </a:lnTo>
                    <a:lnTo>
                      <a:pt x="468" y="81"/>
                    </a:lnTo>
                    <a:lnTo>
                      <a:pt x="468" y="79"/>
                    </a:lnTo>
                    <a:lnTo>
                      <a:pt x="470" y="79"/>
                    </a:lnTo>
                    <a:lnTo>
                      <a:pt x="470" y="77"/>
                    </a:lnTo>
                    <a:lnTo>
                      <a:pt x="470" y="79"/>
                    </a:lnTo>
                    <a:lnTo>
                      <a:pt x="470" y="77"/>
                    </a:lnTo>
                    <a:lnTo>
                      <a:pt x="472" y="79"/>
                    </a:lnTo>
                    <a:lnTo>
                      <a:pt x="472" y="77"/>
                    </a:lnTo>
                    <a:lnTo>
                      <a:pt x="472" y="75"/>
                    </a:lnTo>
                    <a:lnTo>
                      <a:pt x="472" y="77"/>
                    </a:lnTo>
                    <a:lnTo>
                      <a:pt x="474" y="77"/>
                    </a:lnTo>
                    <a:lnTo>
                      <a:pt x="474" y="75"/>
                    </a:lnTo>
                    <a:lnTo>
                      <a:pt x="474" y="77"/>
                    </a:lnTo>
                    <a:lnTo>
                      <a:pt x="474" y="75"/>
                    </a:lnTo>
                    <a:lnTo>
                      <a:pt x="474" y="73"/>
                    </a:lnTo>
                    <a:lnTo>
                      <a:pt x="476" y="73"/>
                    </a:lnTo>
                    <a:lnTo>
                      <a:pt x="476" y="75"/>
                    </a:lnTo>
                    <a:lnTo>
                      <a:pt x="476" y="77"/>
                    </a:lnTo>
                    <a:lnTo>
                      <a:pt x="476" y="79"/>
                    </a:lnTo>
                    <a:lnTo>
                      <a:pt x="476" y="77"/>
                    </a:lnTo>
                    <a:lnTo>
                      <a:pt x="476" y="75"/>
                    </a:lnTo>
                    <a:lnTo>
                      <a:pt x="476" y="73"/>
                    </a:lnTo>
                    <a:lnTo>
                      <a:pt x="477" y="73"/>
                    </a:lnTo>
                    <a:lnTo>
                      <a:pt x="477" y="75"/>
                    </a:lnTo>
                    <a:lnTo>
                      <a:pt x="477" y="73"/>
                    </a:lnTo>
                    <a:lnTo>
                      <a:pt x="479" y="73"/>
                    </a:lnTo>
                    <a:lnTo>
                      <a:pt x="479" y="71"/>
                    </a:lnTo>
                    <a:lnTo>
                      <a:pt x="479" y="73"/>
                    </a:lnTo>
                    <a:lnTo>
                      <a:pt x="479" y="71"/>
                    </a:lnTo>
                    <a:lnTo>
                      <a:pt x="481" y="71"/>
                    </a:lnTo>
                    <a:lnTo>
                      <a:pt x="481" y="69"/>
                    </a:lnTo>
                    <a:lnTo>
                      <a:pt x="481" y="67"/>
                    </a:lnTo>
                    <a:lnTo>
                      <a:pt x="481" y="69"/>
                    </a:lnTo>
                    <a:lnTo>
                      <a:pt x="483" y="71"/>
                    </a:lnTo>
                    <a:lnTo>
                      <a:pt x="483" y="69"/>
                    </a:lnTo>
                    <a:lnTo>
                      <a:pt x="483" y="67"/>
                    </a:lnTo>
                    <a:lnTo>
                      <a:pt x="483" y="65"/>
                    </a:lnTo>
                    <a:lnTo>
                      <a:pt x="485" y="65"/>
                    </a:lnTo>
                    <a:lnTo>
                      <a:pt x="485" y="67"/>
                    </a:lnTo>
                    <a:lnTo>
                      <a:pt x="485" y="69"/>
                    </a:lnTo>
                    <a:lnTo>
                      <a:pt x="485" y="67"/>
                    </a:lnTo>
                    <a:lnTo>
                      <a:pt x="487" y="67"/>
                    </a:lnTo>
                    <a:lnTo>
                      <a:pt x="487" y="69"/>
                    </a:lnTo>
                    <a:lnTo>
                      <a:pt x="487" y="71"/>
                    </a:lnTo>
                    <a:lnTo>
                      <a:pt x="487" y="69"/>
                    </a:lnTo>
                    <a:lnTo>
                      <a:pt x="489" y="69"/>
                    </a:lnTo>
                    <a:lnTo>
                      <a:pt x="489" y="67"/>
                    </a:lnTo>
                    <a:lnTo>
                      <a:pt x="489" y="65"/>
                    </a:lnTo>
                    <a:lnTo>
                      <a:pt x="489" y="62"/>
                    </a:lnTo>
                    <a:lnTo>
                      <a:pt x="489" y="65"/>
                    </a:lnTo>
                    <a:lnTo>
                      <a:pt x="490" y="62"/>
                    </a:lnTo>
                    <a:lnTo>
                      <a:pt x="490" y="65"/>
                    </a:lnTo>
                    <a:lnTo>
                      <a:pt x="490" y="67"/>
                    </a:lnTo>
                    <a:lnTo>
                      <a:pt x="492" y="67"/>
                    </a:lnTo>
                    <a:lnTo>
                      <a:pt x="492" y="65"/>
                    </a:lnTo>
                    <a:lnTo>
                      <a:pt x="492" y="62"/>
                    </a:lnTo>
                    <a:lnTo>
                      <a:pt x="492" y="65"/>
                    </a:lnTo>
                    <a:lnTo>
                      <a:pt x="494" y="65"/>
                    </a:lnTo>
                    <a:lnTo>
                      <a:pt x="496" y="65"/>
                    </a:lnTo>
                    <a:lnTo>
                      <a:pt x="496" y="67"/>
                    </a:lnTo>
                    <a:lnTo>
                      <a:pt x="496" y="65"/>
                    </a:lnTo>
                    <a:lnTo>
                      <a:pt x="496" y="62"/>
                    </a:lnTo>
                    <a:lnTo>
                      <a:pt x="496" y="60"/>
                    </a:lnTo>
                    <a:lnTo>
                      <a:pt x="496" y="62"/>
                    </a:lnTo>
                    <a:lnTo>
                      <a:pt x="496" y="60"/>
                    </a:lnTo>
                    <a:lnTo>
                      <a:pt x="498" y="60"/>
                    </a:lnTo>
                    <a:lnTo>
                      <a:pt x="498" y="62"/>
                    </a:lnTo>
                    <a:lnTo>
                      <a:pt x="498" y="65"/>
                    </a:lnTo>
                    <a:lnTo>
                      <a:pt x="498" y="62"/>
                    </a:lnTo>
                    <a:lnTo>
                      <a:pt x="498" y="65"/>
                    </a:lnTo>
                    <a:lnTo>
                      <a:pt x="500" y="65"/>
                    </a:lnTo>
                    <a:lnTo>
                      <a:pt x="500" y="62"/>
                    </a:lnTo>
                    <a:lnTo>
                      <a:pt x="500" y="65"/>
                    </a:lnTo>
                    <a:lnTo>
                      <a:pt x="500" y="62"/>
                    </a:lnTo>
                    <a:lnTo>
                      <a:pt x="500" y="60"/>
                    </a:lnTo>
                    <a:lnTo>
                      <a:pt x="501" y="60"/>
                    </a:lnTo>
                    <a:lnTo>
                      <a:pt x="501" y="62"/>
                    </a:lnTo>
                    <a:lnTo>
                      <a:pt x="501" y="60"/>
                    </a:lnTo>
                    <a:lnTo>
                      <a:pt x="501" y="62"/>
                    </a:lnTo>
                    <a:lnTo>
                      <a:pt x="503" y="62"/>
                    </a:lnTo>
                    <a:lnTo>
                      <a:pt x="503" y="60"/>
                    </a:lnTo>
                    <a:lnTo>
                      <a:pt x="503" y="58"/>
                    </a:lnTo>
                    <a:lnTo>
                      <a:pt x="505" y="60"/>
                    </a:lnTo>
                    <a:lnTo>
                      <a:pt x="505" y="62"/>
                    </a:lnTo>
                    <a:lnTo>
                      <a:pt x="505" y="60"/>
                    </a:lnTo>
                    <a:lnTo>
                      <a:pt x="505" y="58"/>
                    </a:lnTo>
                    <a:lnTo>
                      <a:pt x="505" y="60"/>
                    </a:lnTo>
                    <a:lnTo>
                      <a:pt x="507" y="60"/>
                    </a:lnTo>
                    <a:lnTo>
                      <a:pt x="507" y="62"/>
                    </a:lnTo>
                    <a:lnTo>
                      <a:pt x="507" y="60"/>
                    </a:lnTo>
                    <a:lnTo>
                      <a:pt x="507" y="58"/>
                    </a:lnTo>
                    <a:lnTo>
                      <a:pt x="509" y="58"/>
                    </a:lnTo>
                    <a:lnTo>
                      <a:pt x="509" y="60"/>
                    </a:lnTo>
                    <a:lnTo>
                      <a:pt x="509" y="62"/>
                    </a:lnTo>
                    <a:lnTo>
                      <a:pt x="509" y="60"/>
                    </a:lnTo>
                    <a:lnTo>
                      <a:pt x="511" y="60"/>
                    </a:lnTo>
                    <a:lnTo>
                      <a:pt x="511" y="58"/>
                    </a:lnTo>
                    <a:lnTo>
                      <a:pt x="511" y="56"/>
                    </a:lnTo>
                    <a:lnTo>
                      <a:pt x="511" y="58"/>
                    </a:lnTo>
                    <a:lnTo>
                      <a:pt x="511" y="56"/>
                    </a:lnTo>
                    <a:lnTo>
                      <a:pt x="511" y="58"/>
                    </a:lnTo>
                    <a:lnTo>
                      <a:pt x="513" y="58"/>
                    </a:lnTo>
                    <a:lnTo>
                      <a:pt x="513" y="60"/>
                    </a:lnTo>
                    <a:lnTo>
                      <a:pt x="513" y="58"/>
                    </a:lnTo>
                    <a:lnTo>
                      <a:pt x="513" y="60"/>
                    </a:lnTo>
                    <a:lnTo>
                      <a:pt x="513" y="58"/>
                    </a:lnTo>
                    <a:lnTo>
                      <a:pt x="513" y="56"/>
                    </a:lnTo>
                    <a:lnTo>
                      <a:pt x="514" y="56"/>
                    </a:lnTo>
                    <a:lnTo>
                      <a:pt x="514" y="58"/>
                    </a:lnTo>
                    <a:lnTo>
                      <a:pt x="514" y="56"/>
                    </a:lnTo>
                    <a:lnTo>
                      <a:pt x="516" y="56"/>
                    </a:lnTo>
                    <a:lnTo>
                      <a:pt x="516" y="58"/>
                    </a:lnTo>
                    <a:lnTo>
                      <a:pt x="516" y="60"/>
                    </a:lnTo>
                    <a:lnTo>
                      <a:pt x="516" y="58"/>
                    </a:lnTo>
                    <a:lnTo>
                      <a:pt x="516" y="56"/>
                    </a:lnTo>
                    <a:lnTo>
                      <a:pt x="518" y="56"/>
                    </a:lnTo>
                    <a:lnTo>
                      <a:pt x="518" y="54"/>
                    </a:lnTo>
                    <a:lnTo>
                      <a:pt x="518" y="56"/>
                    </a:lnTo>
                    <a:lnTo>
                      <a:pt x="518" y="58"/>
                    </a:lnTo>
                    <a:lnTo>
                      <a:pt x="518" y="60"/>
                    </a:lnTo>
                    <a:lnTo>
                      <a:pt x="518" y="58"/>
                    </a:lnTo>
                    <a:lnTo>
                      <a:pt x="518" y="56"/>
                    </a:lnTo>
                    <a:lnTo>
                      <a:pt x="520" y="56"/>
                    </a:lnTo>
                    <a:lnTo>
                      <a:pt x="520" y="54"/>
                    </a:lnTo>
                    <a:lnTo>
                      <a:pt x="520" y="56"/>
                    </a:lnTo>
                    <a:lnTo>
                      <a:pt x="520" y="58"/>
                    </a:lnTo>
                    <a:lnTo>
                      <a:pt x="520" y="56"/>
                    </a:lnTo>
                    <a:lnTo>
                      <a:pt x="522" y="56"/>
                    </a:lnTo>
                    <a:lnTo>
                      <a:pt x="522" y="54"/>
                    </a:lnTo>
                    <a:lnTo>
                      <a:pt x="522" y="56"/>
                    </a:lnTo>
                    <a:lnTo>
                      <a:pt x="522" y="54"/>
                    </a:lnTo>
                    <a:lnTo>
                      <a:pt x="522" y="56"/>
                    </a:lnTo>
                    <a:lnTo>
                      <a:pt x="522" y="58"/>
                    </a:lnTo>
                    <a:lnTo>
                      <a:pt x="524" y="58"/>
                    </a:lnTo>
                    <a:lnTo>
                      <a:pt x="524" y="56"/>
                    </a:lnTo>
                    <a:lnTo>
                      <a:pt x="524" y="54"/>
                    </a:lnTo>
                    <a:lnTo>
                      <a:pt x="524" y="56"/>
                    </a:lnTo>
                    <a:lnTo>
                      <a:pt x="524" y="58"/>
                    </a:lnTo>
                    <a:lnTo>
                      <a:pt x="524" y="56"/>
                    </a:lnTo>
                    <a:lnTo>
                      <a:pt x="526" y="56"/>
                    </a:lnTo>
                    <a:lnTo>
                      <a:pt x="526" y="54"/>
                    </a:lnTo>
                    <a:lnTo>
                      <a:pt x="526" y="56"/>
                    </a:lnTo>
                    <a:lnTo>
                      <a:pt x="526" y="54"/>
                    </a:lnTo>
                    <a:lnTo>
                      <a:pt x="526" y="52"/>
                    </a:lnTo>
                    <a:lnTo>
                      <a:pt x="526" y="54"/>
                    </a:lnTo>
                    <a:lnTo>
                      <a:pt x="526" y="56"/>
                    </a:lnTo>
                    <a:lnTo>
                      <a:pt x="526" y="58"/>
                    </a:lnTo>
                    <a:lnTo>
                      <a:pt x="527" y="58"/>
                    </a:lnTo>
                    <a:lnTo>
                      <a:pt x="527" y="56"/>
                    </a:lnTo>
                    <a:lnTo>
                      <a:pt x="527" y="54"/>
                    </a:lnTo>
                    <a:lnTo>
                      <a:pt x="527" y="56"/>
                    </a:lnTo>
                    <a:lnTo>
                      <a:pt x="529" y="56"/>
                    </a:lnTo>
                    <a:lnTo>
                      <a:pt x="529" y="58"/>
                    </a:lnTo>
                    <a:lnTo>
                      <a:pt x="529" y="56"/>
                    </a:lnTo>
                    <a:lnTo>
                      <a:pt x="531" y="56"/>
                    </a:lnTo>
                    <a:lnTo>
                      <a:pt x="531" y="54"/>
                    </a:lnTo>
                    <a:lnTo>
                      <a:pt x="531" y="56"/>
                    </a:lnTo>
                    <a:lnTo>
                      <a:pt x="531" y="54"/>
                    </a:lnTo>
                    <a:lnTo>
                      <a:pt x="531" y="52"/>
                    </a:lnTo>
                    <a:lnTo>
                      <a:pt x="533" y="52"/>
                    </a:lnTo>
                    <a:lnTo>
                      <a:pt x="533" y="54"/>
                    </a:lnTo>
                    <a:lnTo>
                      <a:pt x="533" y="52"/>
                    </a:lnTo>
                    <a:lnTo>
                      <a:pt x="533" y="54"/>
                    </a:lnTo>
                    <a:lnTo>
                      <a:pt x="533" y="52"/>
                    </a:lnTo>
                    <a:lnTo>
                      <a:pt x="535" y="52"/>
                    </a:lnTo>
                    <a:lnTo>
                      <a:pt x="535" y="54"/>
                    </a:lnTo>
                    <a:lnTo>
                      <a:pt x="535" y="52"/>
                    </a:lnTo>
                    <a:lnTo>
                      <a:pt x="535" y="54"/>
                    </a:lnTo>
                    <a:lnTo>
                      <a:pt x="535" y="52"/>
                    </a:lnTo>
                    <a:lnTo>
                      <a:pt x="537" y="52"/>
                    </a:lnTo>
                    <a:lnTo>
                      <a:pt x="537" y="54"/>
                    </a:lnTo>
                    <a:lnTo>
                      <a:pt x="537" y="56"/>
                    </a:lnTo>
                    <a:lnTo>
                      <a:pt x="537" y="54"/>
                    </a:lnTo>
                    <a:lnTo>
                      <a:pt x="537" y="52"/>
                    </a:lnTo>
                    <a:lnTo>
                      <a:pt x="537" y="54"/>
                    </a:lnTo>
                    <a:lnTo>
                      <a:pt x="538" y="54"/>
                    </a:lnTo>
                    <a:lnTo>
                      <a:pt x="538" y="52"/>
                    </a:lnTo>
                    <a:lnTo>
                      <a:pt x="540" y="52"/>
                    </a:lnTo>
                    <a:lnTo>
                      <a:pt x="540" y="54"/>
                    </a:lnTo>
                    <a:lnTo>
                      <a:pt x="540" y="52"/>
                    </a:lnTo>
                    <a:lnTo>
                      <a:pt x="540" y="54"/>
                    </a:lnTo>
                    <a:lnTo>
                      <a:pt x="540" y="52"/>
                    </a:lnTo>
                    <a:lnTo>
                      <a:pt x="540" y="54"/>
                    </a:lnTo>
                    <a:lnTo>
                      <a:pt x="542" y="54"/>
                    </a:lnTo>
                    <a:lnTo>
                      <a:pt x="542" y="52"/>
                    </a:lnTo>
                    <a:lnTo>
                      <a:pt x="542" y="50"/>
                    </a:lnTo>
                    <a:lnTo>
                      <a:pt x="542" y="52"/>
                    </a:lnTo>
                    <a:lnTo>
                      <a:pt x="542" y="54"/>
                    </a:lnTo>
                    <a:lnTo>
                      <a:pt x="542" y="56"/>
                    </a:lnTo>
                    <a:lnTo>
                      <a:pt x="542" y="54"/>
                    </a:lnTo>
                    <a:lnTo>
                      <a:pt x="542" y="52"/>
                    </a:lnTo>
                    <a:lnTo>
                      <a:pt x="544" y="52"/>
                    </a:lnTo>
                    <a:lnTo>
                      <a:pt x="544" y="54"/>
                    </a:lnTo>
                    <a:lnTo>
                      <a:pt x="544" y="52"/>
                    </a:lnTo>
                    <a:lnTo>
                      <a:pt x="544" y="54"/>
                    </a:lnTo>
                    <a:lnTo>
                      <a:pt x="546" y="54"/>
                    </a:lnTo>
                    <a:lnTo>
                      <a:pt x="546" y="52"/>
                    </a:lnTo>
                    <a:lnTo>
                      <a:pt x="546" y="54"/>
                    </a:lnTo>
                    <a:lnTo>
                      <a:pt x="546" y="56"/>
                    </a:lnTo>
                    <a:lnTo>
                      <a:pt x="546" y="54"/>
                    </a:lnTo>
                    <a:lnTo>
                      <a:pt x="548" y="54"/>
                    </a:lnTo>
                    <a:lnTo>
                      <a:pt x="548" y="56"/>
                    </a:lnTo>
                    <a:lnTo>
                      <a:pt x="548" y="54"/>
                    </a:lnTo>
                    <a:lnTo>
                      <a:pt x="548" y="52"/>
                    </a:lnTo>
                    <a:lnTo>
                      <a:pt x="548" y="50"/>
                    </a:lnTo>
                    <a:lnTo>
                      <a:pt x="548" y="52"/>
                    </a:lnTo>
                    <a:lnTo>
                      <a:pt x="548" y="54"/>
                    </a:lnTo>
                    <a:lnTo>
                      <a:pt x="550" y="54"/>
                    </a:lnTo>
                    <a:lnTo>
                      <a:pt x="550" y="52"/>
                    </a:lnTo>
                    <a:lnTo>
                      <a:pt x="550" y="54"/>
                    </a:lnTo>
                    <a:lnTo>
                      <a:pt x="550" y="52"/>
                    </a:lnTo>
                    <a:lnTo>
                      <a:pt x="551" y="52"/>
                    </a:lnTo>
                    <a:lnTo>
                      <a:pt x="551" y="50"/>
                    </a:lnTo>
                    <a:lnTo>
                      <a:pt x="553" y="50"/>
                    </a:lnTo>
                    <a:lnTo>
                      <a:pt x="553" y="48"/>
                    </a:lnTo>
                    <a:lnTo>
                      <a:pt x="553" y="50"/>
                    </a:lnTo>
                    <a:lnTo>
                      <a:pt x="553" y="52"/>
                    </a:lnTo>
                    <a:lnTo>
                      <a:pt x="553" y="54"/>
                    </a:lnTo>
                    <a:lnTo>
                      <a:pt x="553" y="52"/>
                    </a:lnTo>
                    <a:lnTo>
                      <a:pt x="553" y="50"/>
                    </a:lnTo>
                    <a:lnTo>
                      <a:pt x="553" y="52"/>
                    </a:lnTo>
                    <a:lnTo>
                      <a:pt x="555" y="52"/>
                    </a:lnTo>
                    <a:lnTo>
                      <a:pt x="555" y="54"/>
                    </a:lnTo>
                    <a:lnTo>
                      <a:pt x="555" y="52"/>
                    </a:lnTo>
                    <a:lnTo>
                      <a:pt x="555" y="50"/>
                    </a:lnTo>
                    <a:lnTo>
                      <a:pt x="557" y="50"/>
                    </a:lnTo>
                    <a:lnTo>
                      <a:pt x="557" y="52"/>
                    </a:lnTo>
                    <a:lnTo>
                      <a:pt x="557" y="50"/>
                    </a:lnTo>
                    <a:lnTo>
                      <a:pt x="557" y="48"/>
                    </a:lnTo>
                    <a:lnTo>
                      <a:pt x="559" y="50"/>
                    </a:lnTo>
                    <a:lnTo>
                      <a:pt x="559" y="52"/>
                    </a:lnTo>
                    <a:lnTo>
                      <a:pt x="559" y="50"/>
                    </a:lnTo>
                    <a:lnTo>
                      <a:pt x="559" y="48"/>
                    </a:lnTo>
                    <a:lnTo>
                      <a:pt x="559" y="50"/>
                    </a:lnTo>
                    <a:lnTo>
                      <a:pt x="559" y="52"/>
                    </a:lnTo>
                    <a:lnTo>
                      <a:pt x="559" y="50"/>
                    </a:lnTo>
                    <a:lnTo>
                      <a:pt x="559" y="52"/>
                    </a:lnTo>
                    <a:lnTo>
                      <a:pt x="561" y="52"/>
                    </a:lnTo>
                    <a:lnTo>
                      <a:pt x="561" y="50"/>
                    </a:lnTo>
                    <a:lnTo>
                      <a:pt x="561" y="52"/>
                    </a:lnTo>
                    <a:lnTo>
                      <a:pt x="561" y="50"/>
                    </a:lnTo>
                    <a:lnTo>
                      <a:pt x="561" y="48"/>
                    </a:lnTo>
                    <a:lnTo>
                      <a:pt x="561" y="46"/>
                    </a:lnTo>
                    <a:lnTo>
                      <a:pt x="561" y="48"/>
                    </a:lnTo>
                    <a:lnTo>
                      <a:pt x="563" y="48"/>
                    </a:lnTo>
                    <a:lnTo>
                      <a:pt x="563" y="50"/>
                    </a:lnTo>
                    <a:lnTo>
                      <a:pt x="563" y="48"/>
                    </a:lnTo>
                    <a:lnTo>
                      <a:pt x="563" y="50"/>
                    </a:lnTo>
                    <a:lnTo>
                      <a:pt x="564" y="50"/>
                    </a:lnTo>
                    <a:lnTo>
                      <a:pt x="564" y="48"/>
                    </a:lnTo>
                    <a:lnTo>
                      <a:pt x="564" y="50"/>
                    </a:lnTo>
                    <a:lnTo>
                      <a:pt x="564" y="52"/>
                    </a:lnTo>
                    <a:lnTo>
                      <a:pt x="564" y="50"/>
                    </a:lnTo>
                    <a:lnTo>
                      <a:pt x="566" y="50"/>
                    </a:lnTo>
                    <a:lnTo>
                      <a:pt x="566" y="48"/>
                    </a:lnTo>
                    <a:lnTo>
                      <a:pt x="566" y="50"/>
                    </a:lnTo>
                    <a:lnTo>
                      <a:pt x="566" y="52"/>
                    </a:lnTo>
                    <a:lnTo>
                      <a:pt x="566" y="50"/>
                    </a:lnTo>
                    <a:lnTo>
                      <a:pt x="566" y="48"/>
                    </a:lnTo>
                    <a:lnTo>
                      <a:pt x="568" y="48"/>
                    </a:lnTo>
                    <a:lnTo>
                      <a:pt x="568" y="50"/>
                    </a:lnTo>
                    <a:lnTo>
                      <a:pt x="568" y="48"/>
                    </a:lnTo>
                    <a:lnTo>
                      <a:pt x="568" y="46"/>
                    </a:lnTo>
                    <a:lnTo>
                      <a:pt x="568" y="48"/>
                    </a:lnTo>
                    <a:lnTo>
                      <a:pt x="570" y="48"/>
                    </a:lnTo>
                    <a:lnTo>
                      <a:pt x="570" y="50"/>
                    </a:lnTo>
                    <a:lnTo>
                      <a:pt x="570" y="52"/>
                    </a:lnTo>
                    <a:lnTo>
                      <a:pt x="570" y="54"/>
                    </a:lnTo>
                    <a:lnTo>
                      <a:pt x="570" y="52"/>
                    </a:lnTo>
                    <a:lnTo>
                      <a:pt x="570" y="50"/>
                    </a:lnTo>
                    <a:lnTo>
                      <a:pt x="572" y="50"/>
                    </a:lnTo>
                    <a:lnTo>
                      <a:pt x="572" y="52"/>
                    </a:lnTo>
                    <a:lnTo>
                      <a:pt x="572" y="50"/>
                    </a:lnTo>
                    <a:lnTo>
                      <a:pt x="572" y="52"/>
                    </a:lnTo>
                    <a:lnTo>
                      <a:pt x="572" y="54"/>
                    </a:lnTo>
                    <a:lnTo>
                      <a:pt x="574" y="52"/>
                    </a:lnTo>
                    <a:lnTo>
                      <a:pt x="574" y="50"/>
                    </a:lnTo>
                    <a:lnTo>
                      <a:pt x="574" y="48"/>
                    </a:lnTo>
                    <a:lnTo>
                      <a:pt x="574" y="50"/>
                    </a:lnTo>
                    <a:lnTo>
                      <a:pt x="576" y="50"/>
                    </a:lnTo>
                    <a:lnTo>
                      <a:pt x="576" y="52"/>
                    </a:lnTo>
                    <a:lnTo>
                      <a:pt x="576" y="54"/>
                    </a:lnTo>
                    <a:lnTo>
                      <a:pt x="576" y="52"/>
                    </a:lnTo>
                    <a:lnTo>
                      <a:pt x="577" y="52"/>
                    </a:lnTo>
                    <a:lnTo>
                      <a:pt x="577" y="54"/>
                    </a:lnTo>
                    <a:lnTo>
                      <a:pt x="577" y="52"/>
                    </a:lnTo>
                    <a:lnTo>
                      <a:pt x="577" y="50"/>
                    </a:lnTo>
                    <a:lnTo>
                      <a:pt x="577" y="48"/>
                    </a:lnTo>
                    <a:lnTo>
                      <a:pt x="577" y="50"/>
                    </a:lnTo>
                    <a:lnTo>
                      <a:pt x="579" y="50"/>
                    </a:lnTo>
                    <a:lnTo>
                      <a:pt x="579" y="48"/>
                    </a:lnTo>
                    <a:lnTo>
                      <a:pt x="579" y="50"/>
                    </a:lnTo>
                    <a:lnTo>
                      <a:pt x="581" y="50"/>
                    </a:lnTo>
                    <a:lnTo>
                      <a:pt x="581" y="52"/>
                    </a:lnTo>
                    <a:lnTo>
                      <a:pt x="581" y="54"/>
                    </a:lnTo>
                    <a:lnTo>
                      <a:pt x="581" y="52"/>
                    </a:lnTo>
                    <a:lnTo>
                      <a:pt x="581" y="50"/>
                    </a:lnTo>
                    <a:lnTo>
                      <a:pt x="583" y="50"/>
                    </a:lnTo>
                    <a:lnTo>
                      <a:pt x="583" y="52"/>
                    </a:lnTo>
                    <a:lnTo>
                      <a:pt x="583" y="50"/>
                    </a:lnTo>
                    <a:lnTo>
                      <a:pt x="583" y="48"/>
                    </a:lnTo>
                    <a:lnTo>
                      <a:pt x="585" y="48"/>
                    </a:lnTo>
                    <a:lnTo>
                      <a:pt x="585" y="46"/>
                    </a:lnTo>
                    <a:lnTo>
                      <a:pt x="585" y="48"/>
                    </a:lnTo>
                    <a:lnTo>
                      <a:pt x="585" y="46"/>
                    </a:lnTo>
                    <a:lnTo>
                      <a:pt x="585" y="48"/>
                    </a:lnTo>
                    <a:lnTo>
                      <a:pt x="585" y="50"/>
                    </a:lnTo>
                    <a:lnTo>
                      <a:pt x="585" y="48"/>
                    </a:lnTo>
                    <a:lnTo>
                      <a:pt x="585" y="50"/>
                    </a:lnTo>
                    <a:lnTo>
                      <a:pt x="587" y="50"/>
                    </a:lnTo>
                    <a:lnTo>
                      <a:pt x="587" y="52"/>
                    </a:lnTo>
                    <a:lnTo>
                      <a:pt x="587" y="54"/>
                    </a:lnTo>
                    <a:lnTo>
                      <a:pt x="587" y="52"/>
                    </a:lnTo>
                    <a:lnTo>
                      <a:pt x="587" y="50"/>
                    </a:lnTo>
                    <a:lnTo>
                      <a:pt x="587" y="48"/>
                    </a:lnTo>
                    <a:lnTo>
                      <a:pt x="587" y="50"/>
                    </a:lnTo>
                    <a:lnTo>
                      <a:pt x="588" y="50"/>
                    </a:lnTo>
                    <a:lnTo>
                      <a:pt x="588" y="48"/>
                    </a:lnTo>
                    <a:lnTo>
                      <a:pt x="588" y="46"/>
                    </a:lnTo>
                    <a:lnTo>
                      <a:pt x="588" y="44"/>
                    </a:lnTo>
                    <a:lnTo>
                      <a:pt x="588" y="46"/>
                    </a:lnTo>
                    <a:lnTo>
                      <a:pt x="588" y="48"/>
                    </a:lnTo>
                    <a:lnTo>
                      <a:pt x="588" y="50"/>
                    </a:lnTo>
                    <a:lnTo>
                      <a:pt x="590" y="50"/>
                    </a:lnTo>
                    <a:lnTo>
                      <a:pt x="590" y="48"/>
                    </a:lnTo>
                    <a:lnTo>
                      <a:pt x="590" y="46"/>
                    </a:lnTo>
                    <a:lnTo>
                      <a:pt x="590" y="48"/>
                    </a:lnTo>
                    <a:lnTo>
                      <a:pt x="590" y="50"/>
                    </a:lnTo>
                    <a:lnTo>
                      <a:pt x="590" y="48"/>
                    </a:lnTo>
                    <a:lnTo>
                      <a:pt x="590" y="50"/>
                    </a:lnTo>
                    <a:lnTo>
                      <a:pt x="592" y="50"/>
                    </a:lnTo>
                    <a:lnTo>
                      <a:pt x="592" y="48"/>
                    </a:lnTo>
                    <a:lnTo>
                      <a:pt x="592" y="46"/>
                    </a:lnTo>
                    <a:lnTo>
                      <a:pt x="592" y="48"/>
                    </a:lnTo>
                    <a:lnTo>
                      <a:pt x="592" y="46"/>
                    </a:lnTo>
                    <a:lnTo>
                      <a:pt x="592" y="44"/>
                    </a:lnTo>
                    <a:lnTo>
                      <a:pt x="592" y="46"/>
                    </a:lnTo>
                    <a:lnTo>
                      <a:pt x="594" y="48"/>
                    </a:lnTo>
                    <a:lnTo>
                      <a:pt x="594" y="50"/>
                    </a:lnTo>
                    <a:lnTo>
                      <a:pt x="594" y="48"/>
                    </a:lnTo>
                    <a:lnTo>
                      <a:pt x="594" y="50"/>
                    </a:lnTo>
                    <a:lnTo>
                      <a:pt x="594" y="48"/>
                    </a:lnTo>
                    <a:lnTo>
                      <a:pt x="596" y="48"/>
                    </a:lnTo>
                    <a:lnTo>
                      <a:pt x="596" y="50"/>
                    </a:lnTo>
                    <a:lnTo>
                      <a:pt x="596" y="52"/>
                    </a:lnTo>
                    <a:lnTo>
                      <a:pt x="596" y="50"/>
                    </a:lnTo>
                    <a:lnTo>
                      <a:pt x="596" y="48"/>
                    </a:lnTo>
                    <a:lnTo>
                      <a:pt x="598" y="46"/>
                    </a:lnTo>
                    <a:lnTo>
                      <a:pt x="598" y="48"/>
                    </a:lnTo>
                    <a:lnTo>
                      <a:pt x="598" y="50"/>
                    </a:lnTo>
                    <a:lnTo>
                      <a:pt x="598" y="48"/>
                    </a:lnTo>
                    <a:lnTo>
                      <a:pt x="598" y="50"/>
                    </a:lnTo>
                    <a:lnTo>
                      <a:pt x="598" y="52"/>
                    </a:lnTo>
                    <a:lnTo>
                      <a:pt x="598" y="50"/>
                    </a:lnTo>
                    <a:lnTo>
                      <a:pt x="600" y="50"/>
                    </a:lnTo>
                    <a:lnTo>
                      <a:pt x="600" y="48"/>
                    </a:lnTo>
                    <a:lnTo>
                      <a:pt x="600" y="46"/>
                    </a:lnTo>
                    <a:lnTo>
                      <a:pt x="601" y="48"/>
                    </a:lnTo>
                    <a:lnTo>
                      <a:pt x="601" y="46"/>
                    </a:lnTo>
                    <a:lnTo>
                      <a:pt x="601" y="48"/>
                    </a:lnTo>
                    <a:lnTo>
                      <a:pt x="601" y="50"/>
                    </a:lnTo>
                    <a:lnTo>
                      <a:pt x="603" y="50"/>
                    </a:lnTo>
                    <a:lnTo>
                      <a:pt x="603" y="48"/>
                    </a:lnTo>
                    <a:lnTo>
                      <a:pt x="603" y="46"/>
                    </a:lnTo>
                    <a:lnTo>
                      <a:pt x="603" y="48"/>
                    </a:lnTo>
                    <a:lnTo>
                      <a:pt x="603" y="50"/>
                    </a:lnTo>
                    <a:lnTo>
                      <a:pt x="603" y="52"/>
                    </a:lnTo>
                    <a:lnTo>
                      <a:pt x="605" y="52"/>
                    </a:lnTo>
                    <a:lnTo>
                      <a:pt x="605" y="50"/>
                    </a:lnTo>
                    <a:lnTo>
                      <a:pt x="605" y="48"/>
                    </a:lnTo>
                    <a:lnTo>
                      <a:pt x="605" y="50"/>
                    </a:lnTo>
                    <a:lnTo>
                      <a:pt x="607" y="48"/>
                    </a:lnTo>
                    <a:lnTo>
                      <a:pt x="607" y="50"/>
                    </a:lnTo>
                    <a:lnTo>
                      <a:pt x="607" y="48"/>
                    </a:lnTo>
                    <a:lnTo>
                      <a:pt x="609" y="48"/>
                    </a:lnTo>
                    <a:lnTo>
                      <a:pt x="609" y="46"/>
                    </a:lnTo>
                    <a:lnTo>
                      <a:pt x="609" y="48"/>
                    </a:lnTo>
                    <a:lnTo>
                      <a:pt x="609" y="50"/>
                    </a:lnTo>
                    <a:lnTo>
                      <a:pt x="611" y="52"/>
                    </a:lnTo>
                    <a:lnTo>
                      <a:pt x="611" y="50"/>
                    </a:lnTo>
                    <a:lnTo>
                      <a:pt x="611" y="48"/>
                    </a:lnTo>
                    <a:lnTo>
                      <a:pt x="611" y="46"/>
                    </a:lnTo>
                    <a:lnTo>
                      <a:pt x="611" y="44"/>
                    </a:lnTo>
                    <a:lnTo>
                      <a:pt x="611" y="42"/>
                    </a:lnTo>
                    <a:lnTo>
                      <a:pt x="611" y="44"/>
                    </a:lnTo>
                    <a:lnTo>
                      <a:pt x="613" y="46"/>
                    </a:lnTo>
                    <a:lnTo>
                      <a:pt x="613" y="48"/>
                    </a:lnTo>
                    <a:lnTo>
                      <a:pt x="613" y="46"/>
                    </a:lnTo>
                    <a:lnTo>
                      <a:pt x="613" y="48"/>
                    </a:lnTo>
                    <a:lnTo>
                      <a:pt x="614" y="48"/>
                    </a:lnTo>
                    <a:lnTo>
                      <a:pt x="614" y="50"/>
                    </a:lnTo>
                    <a:lnTo>
                      <a:pt x="614" y="48"/>
                    </a:lnTo>
                    <a:lnTo>
                      <a:pt x="616" y="48"/>
                    </a:lnTo>
                    <a:lnTo>
                      <a:pt x="616" y="46"/>
                    </a:lnTo>
                    <a:lnTo>
                      <a:pt x="616" y="48"/>
                    </a:lnTo>
                    <a:lnTo>
                      <a:pt x="618" y="46"/>
                    </a:lnTo>
                    <a:lnTo>
                      <a:pt x="618" y="48"/>
                    </a:lnTo>
                    <a:lnTo>
                      <a:pt x="618" y="50"/>
                    </a:lnTo>
                    <a:lnTo>
                      <a:pt x="618" y="48"/>
                    </a:lnTo>
                    <a:lnTo>
                      <a:pt x="620" y="48"/>
                    </a:lnTo>
                    <a:lnTo>
                      <a:pt x="620" y="46"/>
                    </a:lnTo>
                    <a:lnTo>
                      <a:pt x="622" y="46"/>
                    </a:lnTo>
                    <a:lnTo>
                      <a:pt x="622" y="44"/>
                    </a:lnTo>
                    <a:lnTo>
                      <a:pt x="622" y="46"/>
                    </a:lnTo>
                    <a:lnTo>
                      <a:pt x="622" y="44"/>
                    </a:lnTo>
                    <a:lnTo>
                      <a:pt x="624" y="44"/>
                    </a:lnTo>
                    <a:lnTo>
                      <a:pt x="624" y="42"/>
                    </a:lnTo>
                    <a:lnTo>
                      <a:pt x="624" y="44"/>
                    </a:lnTo>
                    <a:lnTo>
                      <a:pt x="624" y="42"/>
                    </a:lnTo>
                    <a:lnTo>
                      <a:pt x="625" y="42"/>
                    </a:lnTo>
                    <a:lnTo>
                      <a:pt x="625" y="44"/>
                    </a:lnTo>
                    <a:lnTo>
                      <a:pt x="625" y="46"/>
                    </a:lnTo>
                    <a:lnTo>
                      <a:pt x="625" y="48"/>
                    </a:lnTo>
                    <a:lnTo>
                      <a:pt x="625" y="50"/>
                    </a:lnTo>
                    <a:lnTo>
                      <a:pt x="625" y="54"/>
                    </a:lnTo>
                    <a:lnTo>
                      <a:pt x="625" y="60"/>
                    </a:lnTo>
                    <a:lnTo>
                      <a:pt x="625" y="67"/>
                    </a:lnTo>
                    <a:lnTo>
                      <a:pt x="625" y="73"/>
                    </a:lnTo>
                    <a:lnTo>
                      <a:pt x="625" y="81"/>
                    </a:lnTo>
                    <a:lnTo>
                      <a:pt x="625" y="89"/>
                    </a:lnTo>
                    <a:lnTo>
                      <a:pt x="625" y="98"/>
                    </a:lnTo>
                    <a:lnTo>
                      <a:pt x="625" y="104"/>
                    </a:lnTo>
                    <a:lnTo>
                      <a:pt x="625" y="108"/>
                    </a:lnTo>
                    <a:lnTo>
                      <a:pt x="627" y="110"/>
                    </a:lnTo>
                    <a:lnTo>
                      <a:pt x="627" y="108"/>
                    </a:lnTo>
                    <a:lnTo>
                      <a:pt x="627" y="106"/>
                    </a:lnTo>
                    <a:lnTo>
                      <a:pt x="627" y="100"/>
                    </a:lnTo>
                    <a:lnTo>
                      <a:pt x="627" y="94"/>
                    </a:lnTo>
                    <a:lnTo>
                      <a:pt x="627" y="85"/>
                    </a:lnTo>
                    <a:lnTo>
                      <a:pt x="627" y="75"/>
                    </a:lnTo>
                    <a:lnTo>
                      <a:pt x="627" y="67"/>
                    </a:lnTo>
                    <a:lnTo>
                      <a:pt x="627" y="58"/>
                    </a:lnTo>
                    <a:lnTo>
                      <a:pt x="627" y="54"/>
                    </a:lnTo>
                    <a:lnTo>
                      <a:pt x="627" y="48"/>
                    </a:lnTo>
                    <a:lnTo>
                      <a:pt x="627" y="44"/>
                    </a:lnTo>
                    <a:lnTo>
                      <a:pt x="627" y="42"/>
                    </a:lnTo>
                    <a:lnTo>
                      <a:pt x="627" y="40"/>
                    </a:lnTo>
                    <a:lnTo>
                      <a:pt x="627" y="37"/>
                    </a:lnTo>
                    <a:lnTo>
                      <a:pt x="629" y="37"/>
                    </a:lnTo>
                    <a:lnTo>
                      <a:pt x="629" y="40"/>
                    </a:lnTo>
                    <a:lnTo>
                      <a:pt x="629" y="37"/>
                    </a:lnTo>
                    <a:lnTo>
                      <a:pt x="629" y="35"/>
                    </a:lnTo>
                    <a:lnTo>
                      <a:pt x="629" y="37"/>
                    </a:lnTo>
                    <a:lnTo>
                      <a:pt x="629" y="40"/>
                    </a:lnTo>
                    <a:lnTo>
                      <a:pt x="629" y="42"/>
                    </a:lnTo>
                    <a:lnTo>
                      <a:pt x="631" y="42"/>
                    </a:lnTo>
                    <a:lnTo>
                      <a:pt x="631" y="40"/>
                    </a:lnTo>
                    <a:lnTo>
                      <a:pt x="631" y="37"/>
                    </a:lnTo>
                    <a:lnTo>
                      <a:pt x="633" y="37"/>
                    </a:lnTo>
                    <a:lnTo>
                      <a:pt x="633" y="35"/>
                    </a:lnTo>
                    <a:lnTo>
                      <a:pt x="633" y="33"/>
                    </a:lnTo>
                    <a:lnTo>
                      <a:pt x="635" y="33"/>
                    </a:lnTo>
                    <a:lnTo>
                      <a:pt x="635" y="35"/>
                    </a:lnTo>
                    <a:lnTo>
                      <a:pt x="635" y="33"/>
                    </a:lnTo>
                    <a:lnTo>
                      <a:pt x="635" y="35"/>
                    </a:lnTo>
                    <a:lnTo>
                      <a:pt x="635" y="37"/>
                    </a:lnTo>
                    <a:lnTo>
                      <a:pt x="635" y="35"/>
                    </a:lnTo>
                    <a:lnTo>
                      <a:pt x="637" y="35"/>
                    </a:lnTo>
                    <a:lnTo>
                      <a:pt x="637" y="37"/>
                    </a:lnTo>
                    <a:lnTo>
                      <a:pt x="637" y="35"/>
                    </a:lnTo>
                    <a:lnTo>
                      <a:pt x="638" y="35"/>
                    </a:lnTo>
                    <a:lnTo>
                      <a:pt x="638" y="33"/>
                    </a:lnTo>
                    <a:lnTo>
                      <a:pt x="638" y="35"/>
                    </a:lnTo>
                    <a:lnTo>
                      <a:pt x="638" y="37"/>
                    </a:lnTo>
                    <a:lnTo>
                      <a:pt x="638" y="35"/>
                    </a:lnTo>
                    <a:lnTo>
                      <a:pt x="638" y="37"/>
                    </a:lnTo>
                    <a:lnTo>
                      <a:pt x="638" y="35"/>
                    </a:lnTo>
                    <a:lnTo>
                      <a:pt x="640" y="35"/>
                    </a:lnTo>
                    <a:lnTo>
                      <a:pt x="640" y="33"/>
                    </a:lnTo>
                    <a:lnTo>
                      <a:pt x="640" y="35"/>
                    </a:lnTo>
                    <a:lnTo>
                      <a:pt x="640" y="33"/>
                    </a:lnTo>
                    <a:lnTo>
                      <a:pt x="642" y="33"/>
                    </a:lnTo>
                    <a:lnTo>
                      <a:pt x="642" y="35"/>
                    </a:lnTo>
                    <a:lnTo>
                      <a:pt x="642" y="33"/>
                    </a:lnTo>
                    <a:lnTo>
                      <a:pt x="642" y="35"/>
                    </a:lnTo>
                    <a:lnTo>
                      <a:pt x="644" y="35"/>
                    </a:lnTo>
                    <a:lnTo>
                      <a:pt x="644" y="33"/>
                    </a:lnTo>
                    <a:lnTo>
                      <a:pt x="644" y="35"/>
                    </a:lnTo>
                    <a:lnTo>
                      <a:pt x="644" y="37"/>
                    </a:lnTo>
                    <a:lnTo>
                      <a:pt x="646" y="37"/>
                    </a:lnTo>
                    <a:lnTo>
                      <a:pt x="646" y="35"/>
                    </a:lnTo>
                    <a:lnTo>
                      <a:pt x="646" y="37"/>
                    </a:lnTo>
                    <a:lnTo>
                      <a:pt x="646" y="35"/>
                    </a:lnTo>
                    <a:lnTo>
                      <a:pt x="646" y="33"/>
                    </a:lnTo>
                    <a:lnTo>
                      <a:pt x="646" y="31"/>
                    </a:lnTo>
                    <a:lnTo>
                      <a:pt x="646" y="33"/>
                    </a:lnTo>
                    <a:lnTo>
                      <a:pt x="646" y="35"/>
                    </a:lnTo>
                    <a:lnTo>
                      <a:pt x="648" y="35"/>
                    </a:lnTo>
                    <a:lnTo>
                      <a:pt x="648" y="33"/>
                    </a:lnTo>
                    <a:lnTo>
                      <a:pt x="648" y="35"/>
                    </a:lnTo>
                    <a:lnTo>
                      <a:pt x="648" y="37"/>
                    </a:lnTo>
                    <a:lnTo>
                      <a:pt x="650" y="37"/>
                    </a:lnTo>
                    <a:lnTo>
                      <a:pt x="650" y="35"/>
                    </a:lnTo>
                    <a:lnTo>
                      <a:pt x="650" y="37"/>
                    </a:lnTo>
                    <a:lnTo>
                      <a:pt x="651" y="37"/>
                    </a:lnTo>
                    <a:lnTo>
                      <a:pt x="651" y="40"/>
                    </a:lnTo>
                    <a:lnTo>
                      <a:pt x="651" y="42"/>
                    </a:lnTo>
                    <a:lnTo>
                      <a:pt x="651" y="40"/>
                    </a:lnTo>
                    <a:lnTo>
                      <a:pt x="651" y="37"/>
                    </a:lnTo>
                    <a:lnTo>
                      <a:pt x="651" y="35"/>
                    </a:lnTo>
                    <a:lnTo>
                      <a:pt x="653" y="35"/>
                    </a:lnTo>
                    <a:lnTo>
                      <a:pt x="653" y="37"/>
                    </a:lnTo>
                    <a:lnTo>
                      <a:pt x="653" y="40"/>
                    </a:lnTo>
                    <a:lnTo>
                      <a:pt x="653" y="37"/>
                    </a:lnTo>
                    <a:lnTo>
                      <a:pt x="655" y="37"/>
                    </a:lnTo>
                    <a:lnTo>
                      <a:pt x="655" y="40"/>
                    </a:lnTo>
                    <a:lnTo>
                      <a:pt x="655" y="37"/>
                    </a:lnTo>
                    <a:lnTo>
                      <a:pt x="657" y="37"/>
                    </a:lnTo>
                    <a:lnTo>
                      <a:pt x="657" y="35"/>
                    </a:lnTo>
                    <a:lnTo>
                      <a:pt x="657" y="37"/>
                    </a:lnTo>
                    <a:lnTo>
                      <a:pt x="657" y="35"/>
                    </a:lnTo>
                    <a:lnTo>
                      <a:pt x="659" y="33"/>
                    </a:lnTo>
                    <a:lnTo>
                      <a:pt x="659" y="35"/>
                    </a:lnTo>
                    <a:lnTo>
                      <a:pt x="659" y="37"/>
                    </a:lnTo>
                    <a:lnTo>
                      <a:pt x="659" y="40"/>
                    </a:lnTo>
                    <a:lnTo>
                      <a:pt x="661" y="40"/>
                    </a:lnTo>
                    <a:lnTo>
                      <a:pt x="661" y="37"/>
                    </a:lnTo>
                    <a:lnTo>
                      <a:pt x="661" y="35"/>
                    </a:lnTo>
                    <a:lnTo>
                      <a:pt x="661" y="33"/>
                    </a:lnTo>
                    <a:lnTo>
                      <a:pt x="661" y="35"/>
                    </a:lnTo>
                    <a:lnTo>
                      <a:pt x="662" y="37"/>
                    </a:lnTo>
                    <a:lnTo>
                      <a:pt x="662" y="40"/>
                    </a:lnTo>
                    <a:lnTo>
                      <a:pt x="662" y="37"/>
                    </a:lnTo>
                    <a:lnTo>
                      <a:pt x="662" y="35"/>
                    </a:lnTo>
                    <a:lnTo>
                      <a:pt x="662" y="37"/>
                    </a:lnTo>
                    <a:lnTo>
                      <a:pt x="662" y="35"/>
                    </a:lnTo>
                    <a:lnTo>
                      <a:pt x="664" y="33"/>
                    </a:lnTo>
                    <a:lnTo>
                      <a:pt x="664" y="35"/>
                    </a:lnTo>
                    <a:lnTo>
                      <a:pt x="664" y="37"/>
                    </a:lnTo>
                    <a:lnTo>
                      <a:pt x="666" y="37"/>
                    </a:lnTo>
                    <a:lnTo>
                      <a:pt x="666" y="40"/>
                    </a:lnTo>
                    <a:lnTo>
                      <a:pt x="666" y="37"/>
                    </a:lnTo>
                    <a:lnTo>
                      <a:pt x="666" y="35"/>
                    </a:lnTo>
                    <a:lnTo>
                      <a:pt x="666" y="33"/>
                    </a:lnTo>
                    <a:lnTo>
                      <a:pt x="666" y="35"/>
                    </a:lnTo>
                    <a:lnTo>
                      <a:pt x="668" y="35"/>
                    </a:lnTo>
                    <a:lnTo>
                      <a:pt x="668" y="37"/>
                    </a:lnTo>
                    <a:lnTo>
                      <a:pt x="668" y="35"/>
                    </a:lnTo>
                    <a:lnTo>
                      <a:pt x="668" y="37"/>
                    </a:lnTo>
                    <a:lnTo>
                      <a:pt x="670" y="37"/>
                    </a:lnTo>
                    <a:lnTo>
                      <a:pt x="670" y="35"/>
                    </a:lnTo>
                    <a:lnTo>
                      <a:pt x="670" y="37"/>
                    </a:lnTo>
                    <a:lnTo>
                      <a:pt x="672" y="35"/>
                    </a:lnTo>
                    <a:lnTo>
                      <a:pt x="672" y="33"/>
                    </a:lnTo>
                    <a:lnTo>
                      <a:pt x="672" y="35"/>
                    </a:lnTo>
                    <a:lnTo>
                      <a:pt x="672" y="37"/>
                    </a:lnTo>
                    <a:lnTo>
                      <a:pt x="672" y="40"/>
                    </a:lnTo>
                    <a:lnTo>
                      <a:pt x="674" y="40"/>
                    </a:lnTo>
                    <a:lnTo>
                      <a:pt x="674" y="42"/>
                    </a:lnTo>
                    <a:lnTo>
                      <a:pt x="674" y="40"/>
                    </a:lnTo>
                    <a:lnTo>
                      <a:pt x="674" y="37"/>
                    </a:lnTo>
                    <a:lnTo>
                      <a:pt x="674" y="35"/>
                    </a:lnTo>
                    <a:lnTo>
                      <a:pt x="674" y="37"/>
                    </a:lnTo>
                    <a:lnTo>
                      <a:pt x="675" y="37"/>
                    </a:lnTo>
                    <a:lnTo>
                      <a:pt x="675" y="35"/>
                    </a:lnTo>
                    <a:lnTo>
                      <a:pt x="675" y="37"/>
                    </a:lnTo>
                    <a:lnTo>
                      <a:pt x="675" y="35"/>
                    </a:lnTo>
                    <a:lnTo>
                      <a:pt x="677" y="35"/>
                    </a:lnTo>
                    <a:lnTo>
                      <a:pt x="677" y="33"/>
                    </a:lnTo>
                    <a:lnTo>
                      <a:pt x="677" y="35"/>
                    </a:lnTo>
                    <a:lnTo>
                      <a:pt x="677" y="37"/>
                    </a:lnTo>
                    <a:lnTo>
                      <a:pt x="677" y="40"/>
                    </a:lnTo>
                    <a:lnTo>
                      <a:pt x="677" y="42"/>
                    </a:lnTo>
                    <a:lnTo>
                      <a:pt x="677" y="40"/>
                    </a:lnTo>
                    <a:lnTo>
                      <a:pt x="679" y="40"/>
                    </a:lnTo>
                    <a:lnTo>
                      <a:pt x="679" y="37"/>
                    </a:lnTo>
                    <a:lnTo>
                      <a:pt x="679" y="35"/>
                    </a:lnTo>
                    <a:lnTo>
                      <a:pt x="681" y="35"/>
                    </a:lnTo>
                    <a:lnTo>
                      <a:pt x="681" y="37"/>
                    </a:lnTo>
                    <a:lnTo>
                      <a:pt x="681" y="40"/>
                    </a:lnTo>
                    <a:lnTo>
                      <a:pt x="683" y="40"/>
                    </a:lnTo>
                    <a:lnTo>
                      <a:pt x="683" y="37"/>
                    </a:lnTo>
                    <a:lnTo>
                      <a:pt x="683" y="35"/>
                    </a:lnTo>
                    <a:lnTo>
                      <a:pt x="683" y="37"/>
                    </a:lnTo>
                    <a:lnTo>
                      <a:pt x="683" y="35"/>
                    </a:lnTo>
                    <a:lnTo>
                      <a:pt x="683" y="37"/>
                    </a:lnTo>
                    <a:lnTo>
                      <a:pt x="685" y="37"/>
                    </a:lnTo>
                    <a:lnTo>
                      <a:pt x="685" y="35"/>
                    </a:lnTo>
                    <a:lnTo>
                      <a:pt x="685" y="37"/>
                    </a:lnTo>
                    <a:lnTo>
                      <a:pt x="685" y="35"/>
                    </a:lnTo>
                    <a:lnTo>
                      <a:pt x="685" y="37"/>
                    </a:lnTo>
                    <a:lnTo>
                      <a:pt x="685" y="40"/>
                    </a:lnTo>
                    <a:lnTo>
                      <a:pt x="687" y="42"/>
                    </a:lnTo>
                    <a:lnTo>
                      <a:pt x="687" y="40"/>
                    </a:lnTo>
                    <a:lnTo>
                      <a:pt x="687" y="37"/>
                    </a:lnTo>
                    <a:lnTo>
                      <a:pt x="687" y="35"/>
                    </a:lnTo>
                    <a:lnTo>
                      <a:pt x="687" y="37"/>
                    </a:lnTo>
                    <a:lnTo>
                      <a:pt x="687" y="35"/>
                    </a:lnTo>
                    <a:lnTo>
                      <a:pt x="688" y="35"/>
                    </a:lnTo>
                    <a:lnTo>
                      <a:pt x="688" y="37"/>
                    </a:lnTo>
                    <a:lnTo>
                      <a:pt x="688" y="35"/>
                    </a:lnTo>
                    <a:lnTo>
                      <a:pt x="690" y="35"/>
                    </a:lnTo>
                    <a:lnTo>
                      <a:pt x="690" y="37"/>
                    </a:lnTo>
                    <a:lnTo>
                      <a:pt x="690" y="35"/>
                    </a:lnTo>
                    <a:lnTo>
                      <a:pt x="690" y="37"/>
                    </a:lnTo>
                    <a:lnTo>
                      <a:pt x="690" y="40"/>
                    </a:lnTo>
                    <a:lnTo>
                      <a:pt x="692" y="40"/>
                    </a:lnTo>
                    <a:lnTo>
                      <a:pt x="692" y="37"/>
                    </a:lnTo>
                    <a:lnTo>
                      <a:pt x="692" y="35"/>
                    </a:lnTo>
                    <a:lnTo>
                      <a:pt x="692" y="37"/>
                    </a:lnTo>
                    <a:lnTo>
                      <a:pt x="694" y="37"/>
                    </a:lnTo>
                    <a:lnTo>
                      <a:pt x="694" y="40"/>
                    </a:lnTo>
                    <a:lnTo>
                      <a:pt x="694" y="42"/>
                    </a:lnTo>
                    <a:lnTo>
                      <a:pt x="694" y="40"/>
                    </a:lnTo>
                    <a:lnTo>
                      <a:pt x="694" y="37"/>
                    </a:lnTo>
                    <a:lnTo>
                      <a:pt x="694" y="35"/>
                    </a:lnTo>
                    <a:lnTo>
                      <a:pt x="694" y="33"/>
                    </a:lnTo>
                    <a:lnTo>
                      <a:pt x="696" y="33"/>
                    </a:lnTo>
                    <a:lnTo>
                      <a:pt x="696" y="35"/>
                    </a:lnTo>
                    <a:lnTo>
                      <a:pt x="696" y="37"/>
                    </a:lnTo>
                    <a:lnTo>
                      <a:pt x="696" y="40"/>
                    </a:lnTo>
                    <a:lnTo>
                      <a:pt x="696" y="37"/>
                    </a:lnTo>
                    <a:lnTo>
                      <a:pt x="696" y="40"/>
                    </a:lnTo>
                    <a:lnTo>
                      <a:pt x="698" y="40"/>
                    </a:lnTo>
                    <a:lnTo>
                      <a:pt x="698" y="37"/>
                    </a:lnTo>
                    <a:lnTo>
                      <a:pt x="698" y="35"/>
                    </a:lnTo>
                    <a:lnTo>
                      <a:pt x="698" y="33"/>
                    </a:lnTo>
                    <a:lnTo>
                      <a:pt x="698" y="35"/>
                    </a:lnTo>
                    <a:lnTo>
                      <a:pt x="698" y="37"/>
                    </a:lnTo>
                    <a:lnTo>
                      <a:pt x="698" y="40"/>
                    </a:lnTo>
                    <a:lnTo>
                      <a:pt x="699" y="37"/>
                    </a:lnTo>
                    <a:lnTo>
                      <a:pt x="699" y="40"/>
                    </a:lnTo>
                    <a:lnTo>
                      <a:pt x="701" y="40"/>
                    </a:lnTo>
                    <a:lnTo>
                      <a:pt x="701" y="37"/>
                    </a:lnTo>
                    <a:lnTo>
                      <a:pt x="701" y="35"/>
                    </a:lnTo>
                    <a:lnTo>
                      <a:pt x="701" y="37"/>
                    </a:lnTo>
                    <a:lnTo>
                      <a:pt x="701" y="35"/>
                    </a:lnTo>
                    <a:lnTo>
                      <a:pt x="701" y="37"/>
                    </a:lnTo>
                    <a:lnTo>
                      <a:pt x="703" y="37"/>
                    </a:lnTo>
                    <a:lnTo>
                      <a:pt x="703" y="40"/>
                    </a:lnTo>
                    <a:lnTo>
                      <a:pt x="703" y="37"/>
                    </a:lnTo>
                    <a:lnTo>
                      <a:pt x="703" y="35"/>
                    </a:lnTo>
                    <a:lnTo>
                      <a:pt x="703" y="37"/>
                    </a:lnTo>
                    <a:lnTo>
                      <a:pt x="703" y="35"/>
                    </a:lnTo>
                    <a:lnTo>
                      <a:pt x="705" y="35"/>
                    </a:lnTo>
                    <a:lnTo>
                      <a:pt x="705" y="33"/>
                    </a:lnTo>
                    <a:lnTo>
                      <a:pt x="705" y="35"/>
                    </a:lnTo>
                    <a:lnTo>
                      <a:pt x="705" y="37"/>
                    </a:lnTo>
                    <a:lnTo>
                      <a:pt x="705" y="40"/>
                    </a:lnTo>
                    <a:lnTo>
                      <a:pt x="705" y="37"/>
                    </a:lnTo>
                    <a:lnTo>
                      <a:pt x="705" y="40"/>
                    </a:lnTo>
                    <a:lnTo>
                      <a:pt x="707" y="37"/>
                    </a:lnTo>
                    <a:lnTo>
                      <a:pt x="707" y="40"/>
                    </a:lnTo>
                    <a:lnTo>
                      <a:pt x="707" y="37"/>
                    </a:lnTo>
                    <a:lnTo>
                      <a:pt x="707" y="35"/>
                    </a:lnTo>
                    <a:lnTo>
                      <a:pt x="707" y="37"/>
                    </a:lnTo>
                    <a:lnTo>
                      <a:pt x="709" y="37"/>
                    </a:lnTo>
                    <a:lnTo>
                      <a:pt x="709" y="40"/>
                    </a:lnTo>
                    <a:lnTo>
                      <a:pt x="709" y="37"/>
                    </a:lnTo>
                    <a:lnTo>
                      <a:pt x="709" y="35"/>
                    </a:lnTo>
                    <a:lnTo>
                      <a:pt x="709" y="37"/>
                    </a:lnTo>
                    <a:lnTo>
                      <a:pt x="711" y="37"/>
                    </a:lnTo>
                    <a:lnTo>
                      <a:pt x="711" y="40"/>
                    </a:lnTo>
                    <a:lnTo>
                      <a:pt x="711" y="37"/>
                    </a:lnTo>
                    <a:lnTo>
                      <a:pt x="711" y="35"/>
                    </a:lnTo>
                    <a:lnTo>
                      <a:pt x="712" y="37"/>
                    </a:lnTo>
                    <a:lnTo>
                      <a:pt x="712" y="40"/>
                    </a:lnTo>
                    <a:lnTo>
                      <a:pt x="712" y="37"/>
                    </a:lnTo>
                    <a:lnTo>
                      <a:pt x="712" y="40"/>
                    </a:lnTo>
                    <a:lnTo>
                      <a:pt x="714" y="37"/>
                    </a:lnTo>
                    <a:lnTo>
                      <a:pt x="714" y="40"/>
                    </a:lnTo>
                    <a:lnTo>
                      <a:pt x="714" y="37"/>
                    </a:lnTo>
                    <a:lnTo>
                      <a:pt x="714" y="35"/>
                    </a:lnTo>
                    <a:lnTo>
                      <a:pt x="714" y="37"/>
                    </a:lnTo>
                    <a:lnTo>
                      <a:pt x="716" y="37"/>
                    </a:lnTo>
                    <a:lnTo>
                      <a:pt x="716" y="35"/>
                    </a:lnTo>
                    <a:lnTo>
                      <a:pt x="716" y="37"/>
                    </a:lnTo>
                    <a:lnTo>
                      <a:pt x="716" y="40"/>
                    </a:lnTo>
                    <a:lnTo>
                      <a:pt x="716" y="42"/>
                    </a:lnTo>
                    <a:lnTo>
                      <a:pt x="718" y="42"/>
                    </a:lnTo>
                    <a:lnTo>
                      <a:pt x="718" y="40"/>
                    </a:lnTo>
                    <a:lnTo>
                      <a:pt x="718" y="37"/>
                    </a:lnTo>
                    <a:lnTo>
                      <a:pt x="718" y="35"/>
                    </a:lnTo>
                  </a:path>
                </a:pathLst>
              </a:custGeom>
              <a:solidFill>
                <a:schemeClr val="tx1"/>
              </a:solidFill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3" name="Rectangle 1288"/>
              <p:cNvSpPr>
                <a:spLocks noChangeArrowheads="1"/>
              </p:cNvSpPr>
              <p:nvPr/>
            </p:nvSpPr>
            <p:spPr bwMode="auto">
              <a:xfrm>
                <a:off x="6202" y="2021"/>
                <a:ext cx="28" cy="3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114" name="Rectangle 1289"/>
              <p:cNvSpPr>
                <a:spLocks noChangeArrowheads="1"/>
              </p:cNvSpPr>
              <p:nvPr/>
            </p:nvSpPr>
            <p:spPr bwMode="auto">
              <a:xfrm>
                <a:off x="6202" y="2015"/>
                <a:ext cx="22" cy="3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0</a:t>
                </a:r>
              </a:p>
            </p:txBody>
          </p:sp>
          <p:sp>
            <p:nvSpPr>
              <p:cNvPr id="115" name="Rectangle 1290"/>
              <p:cNvSpPr>
                <a:spLocks noChangeArrowheads="1"/>
              </p:cNvSpPr>
              <p:nvPr/>
            </p:nvSpPr>
            <p:spPr bwMode="auto">
              <a:xfrm>
                <a:off x="6183" y="1956"/>
                <a:ext cx="52" cy="3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116" name="Rectangle 1291"/>
              <p:cNvSpPr>
                <a:spLocks noChangeArrowheads="1"/>
              </p:cNvSpPr>
              <p:nvPr/>
            </p:nvSpPr>
            <p:spPr bwMode="auto">
              <a:xfrm>
                <a:off x="6183" y="1950"/>
                <a:ext cx="44" cy="3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20</a:t>
                </a:r>
              </a:p>
            </p:txBody>
          </p:sp>
          <p:sp>
            <p:nvSpPr>
              <p:cNvPr id="117" name="Rectangle 1292"/>
              <p:cNvSpPr>
                <a:spLocks noChangeArrowheads="1"/>
              </p:cNvSpPr>
              <p:nvPr/>
            </p:nvSpPr>
            <p:spPr bwMode="auto">
              <a:xfrm>
                <a:off x="6183" y="1894"/>
                <a:ext cx="52" cy="3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118" name="Rectangle 1293"/>
              <p:cNvSpPr>
                <a:spLocks noChangeArrowheads="1"/>
              </p:cNvSpPr>
              <p:nvPr/>
            </p:nvSpPr>
            <p:spPr bwMode="auto">
              <a:xfrm>
                <a:off x="6183" y="1888"/>
                <a:ext cx="44" cy="3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40</a:t>
                </a:r>
              </a:p>
            </p:txBody>
          </p:sp>
          <p:sp>
            <p:nvSpPr>
              <p:cNvPr id="119" name="Rectangle 1294"/>
              <p:cNvSpPr>
                <a:spLocks noChangeArrowheads="1"/>
              </p:cNvSpPr>
              <p:nvPr/>
            </p:nvSpPr>
            <p:spPr bwMode="auto">
              <a:xfrm>
                <a:off x="6183" y="1829"/>
                <a:ext cx="52" cy="3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120" name="Rectangle 1295"/>
              <p:cNvSpPr>
                <a:spLocks noChangeArrowheads="1"/>
              </p:cNvSpPr>
              <p:nvPr/>
            </p:nvSpPr>
            <p:spPr bwMode="auto">
              <a:xfrm>
                <a:off x="6183" y="1823"/>
                <a:ext cx="44" cy="3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60</a:t>
                </a:r>
              </a:p>
            </p:txBody>
          </p:sp>
          <p:sp>
            <p:nvSpPr>
              <p:cNvPr id="121" name="Rectangle 1296"/>
              <p:cNvSpPr>
                <a:spLocks noChangeArrowheads="1"/>
              </p:cNvSpPr>
              <p:nvPr/>
            </p:nvSpPr>
            <p:spPr bwMode="auto">
              <a:xfrm>
                <a:off x="6183" y="1765"/>
                <a:ext cx="52" cy="3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122" name="Rectangle 1297"/>
              <p:cNvSpPr>
                <a:spLocks noChangeArrowheads="1"/>
              </p:cNvSpPr>
              <p:nvPr/>
            </p:nvSpPr>
            <p:spPr bwMode="auto">
              <a:xfrm>
                <a:off x="6183" y="1759"/>
                <a:ext cx="44" cy="3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80</a:t>
                </a:r>
              </a:p>
            </p:txBody>
          </p:sp>
          <p:sp>
            <p:nvSpPr>
              <p:cNvPr id="123" name="Rectangle 1298"/>
              <p:cNvSpPr>
                <a:spLocks noChangeArrowheads="1"/>
              </p:cNvSpPr>
              <p:nvPr/>
            </p:nvSpPr>
            <p:spPr bwMode="auto">
              <a:xfrm>
                <a:off x="6163" y="1700"/>
                <a:ext cx="73" cy="3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124" name="Rectangle 1299"/>
              <p:cNvSpPr>
                <a:spLocks noChangeArrowheads="1"/>
              </p:cNvSpPr>
              <p:nvPr/>
            </p:nvSpPr>
            <p:spPr bwMode="auto">
              <a:xfrm>
                <a:off x="6163" y="1694"/>
                <a:ext cx="66" cy="3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100</a:t>
                </a:r>
              </a:p>
            </p:txBody>
          </p:sp>
          <p:sp>
            <p:nvSpPr>
              <p:cNvPr id="125" name="Rectangle 1300"/>
              <p:cNvSpPr>
                <a:spLocks noChangeArrowheads="1"/>
              </p:cNvSpPr>
              <p:nvPr/>
            </p:nvSpPr>
            <p:spPr bwMode="auto">
              <a:xfrm>
                <a:off x="6163" y="1638"/>
                <a:ext cx="73" cy="3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126" name="Rectangle 1301"/>
              <p:cNvSpPr>
                <a:spLocks noChangeArrowheads="1"/>
              </p:cNvSpPr>
              <p:nvPr/>
            </p:nvSpPr>
            <p:spPr bwMode="auto">
              <a:xfrm>
                <a:off x="6163" y="1632"/>
                <a:ext cx="66" cy="3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120</a:t>
                </a:r>
              </a:p>
            </p:txBody>
          </p:sp>
          <p:sp>
            <p:nvSpPr>
              <p:cNvPr id="127" name="Rectangle 1302"/>
              <p:cNvSpPr>
                <a:spLocks noChangeArrowheads="1"/>
              </p:cNvSpPr>
              <p:nvPr/>
            </p:nvSpPr>
            <p:spPr bwMode="auto">
              <a:xfrm>
                <a:off x="6163" y="1574"/>
                <a:ext cx="73" cy="3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128" name="Rectangle 1303"/>
              <p:cNvSpPr>
                <a:spLocks noChangeArrowheads="1"/>
              </p:cNvSpPr>
              <p:nvPr/>
            </p:nvSpPr>
            <p:spPr bwMode="auto">
              <a:xfrm>
                <a:off x="6163" y="1568"/>
                <a:ext cx="66" cy="3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140</a:t>
                </a:r>
              </a:p>
            </p:txBody>
          </p:sp>
          <p:sp>
            <p:nvSpPr>
              <p:cNvPr id="129" name="Rectangle 1304"/>
              <p:cNvSpPr>
                <a:spLocks noChangeArrowheads="1"/>
              </p:cNvSpPr>
              <p:nvPr/>
            </p:nvSpPr>
            <p:spPr bwMode="auto">
              <a:xfrm>
                <a:off x="6237" y="2056"/>
                <a:ext cx="32" cy="3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130" name="Rectangle 1305"/>
              <p:cNvSpPr>
                <a:spLocks noChangeArrowheads="1"/>
              </p:cNvSpPr>
              <p:nvPr/>
            </p:nvSpPr>
            <p:spPr bwMode="auto">
              <a:xfrm>
                <a:off x="6237" y="2050"/>
                <a:ext cx="22" cy="3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0</a:t>
                </a:r>
              </a:p>
            </p:txBody>
          </p:sp>
          <p:sp>
            <p:nvSpPr>
              <p:cNvPr id="131" name="Rectangle 1306"/>
              <p:cNvSpPr>
                <a:spLocks noChangeArrowheads="1"/>
              </p:cNvSpPr>
              <p:nvPr/>
            </p:nvSpPr>
            <p:spPr bwMode="auto">
              <a:xfrm>
                <a:off x="6360" y="2056"/>
                <a:ext cx="94" cy="3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132" name="Rectangle 1307"/>
              <p:cNvSpPr>
                <a:spLocks noChangeArrowheads="1"/>
              </p:cNvSpPr>
              <p:nvPr/>
            </p:nvSpPr>
            <p:spPr bwMode="auto">
              <a:xfrm>
                <a:off x="6360" y="2050"/>
                <a:ext cx="66" cy="3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200</a:t>
                </a:r>
              </a:p>
            </p:txBody>
          </p:sp>
          <p:sp>
            <p:nvSpPr>
              <p:cNvPr id="133" name="Rectangle 1308"/>
              <p:cNvSpPr>
                <a:spLocks noChangeArrowheads="1"/>
              </p:cNvSpPr>
              <p:nvPr/>
            </p:nvSpPr>
            <p:spPr bwMode="auto">
              <a:xfrm>
                <a:off x="6504" y="2056"/>
                <a:ext cx="94" cy="3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134" name="Rectangle 1309"/>
              <p:cNvSpPr>
                <a:spLocks noChangeArrowheads="1"/>
              </p:cNvSpPr>
              <p:nvPr/>
            </p:nvSpPr>
            <p:spPr bwMode="auto">
              <a:xfrm>
                <a:off x="6504" y="2050"/>
                <a:ext cx="66" cy="3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400</a:t>
                </a:r>
              </a:p>
            </p:txBody>
          </p:sp>
          <p:sp>
            <p:nvSpPr>
              <p:cNvPr id="135" name="Rectangle 1310"/>
              <p:cNvSpPr>
                <a:spLocks noChangeArrowheads="1"/>
              </p:cNvSpPr>
              <p:nvPr/>
            </p:nvSpPr>
            <p:spPr bwMode="auto">
              <a:xfrm>
                <a:off x="6656" y="2056"/>
                <a:ext cx="94" cy="3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136" name="Rectangle 1311"/>
              <p:cNvSpPr>
                <a:spLocks noChangeArrowheads="1"/>
              </p:cNvSpPr>
              <p:nvPr/>
            </p:nvSpPr>
            <p:spPr bwMode="auto">
              <a:xfrm>
                <a:off x="6656" y="2050"/>
                <a:ext cx="66" cy="3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600</a:t>
                </a:r>
              </a:p>
            </p:txBody>
          </p:sp>
          <p:sp>
            <p:nvSpPr>
              <p:cNvPr id="137" name="Rectangle 1312"/>
              <p:cNvSpPr>
                <a:spLocks noChangeArrowheads="1"/>
              </p:cNvSpPr>
              <p:nvPr/>
            </p:nvSpPr>
            <p:spPr bwMode="auto">
              <a:xfrm>
                <a:off x="6804" y="2056"/>
                <a:ext cx="94" cy="3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138" name="Rectangle 1313"/>
              <p:cNvSpPr>
                <a:spLocks noChangeArrowheads="1"/>
              </p:cNvSpPr>
              <p:nvPr/>
            </p:nvSpPr>
            <p:spPr bwMode="auto">
              <a:xfrm>
                <a:off x="6804" y="2050"/>
                <a:ext cx="66" cy="3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800</a:t>
                </a:r>
              </a:p>
            </p:txBody>
          </p:sp>
          <p:sp>
            <p:nvSpPr>
              <p:cNvPr id="139" name="Rectangle 1314"/>
              <p:cNvSpPr>
                <a:spLocks noChangeArrowheads="1"/>
              </p:cNvSpPr>
              <p:nvPr/>
            </p:nvSpPr>
            <p:spPr bwMode="auto">
              <a:xfrm>
                <a:off x="6915" y="2056"/>
                <a:ext cx="117" cy="3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140" name="Rectangle 1315"/>
              <p:cNvSpPr>
                <a:spLocks noChangeArrowheads="1"/>
              </p:cNvSpPr>
              <p:nvPr/>
            </p:nvSpPr>
            <p:spPr bwMode="auto">
              <a:xfrm>
                <a:off x="6915" y="2050"/>
                <a:ext cx="90" cy="3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1000</a:t>
                </a:r>
              </a:p>
            </p:txBody>
          </p:sp>
          <p:sp>
            <p:nvSpPr>
              <p:cNvPr id="141" name="Rectangle 1316"/>
              <p:cNvSpPr>
                <a:spLocks noChangeArrowheads="1"/>
              </p:cNvSpPr>
              <p:nvPr/>
            </p:nvSpPr>
            <p:spPr bwMode="auto">
              <a:xfrm>
                <a:off x="7052" y="2056"/>
                <a:ext cx="117" cy="3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142" name="Rectangle 1317"/>
              <p:cNvSpPr>
                <a:spLocks noChangeArrowheads="1"/>
              </p:cNvSpPr>
              <p:nvPr/>
            </p:nvSpPr>
            <p:spPr bwMode="auto">
              <a:xfrm>
                <a:off x="7052" y="2050"/>
                <a:ext cx="90" cy="3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1200</a:t>
                </a:r>
              </a:p>
            </p:txBody>
          </p:sp>
          <p:sp>
            <p:nvSpPr>
              <p:cNvPr id="143" name="Rectangle 1318"/>
              <p:cNvSpPr>
                <a:spLocks noChangeArrowheads="1"/>
              </p:cNvSpPr>
              <p:nvPr/>
            </p:nvSpPr>
            <p:spPr bwMode="auto">
              <a:xfrm>
                <a:off x="6902" y="1674"/>
                <a:ext cx="16" cy="84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144" name="Rectangle 1319"/>
              <p:cNvSpPr>
                <a:spLocks noChangeArrowheads="1"/>
              </p:cNvSpPr>
              <p:nvPr/>
            </p:nvSpPr>
            <p:spPr bwMode="auto">
              <a:xfrm>
                <a:off x="6904" y="1666"/>
                <a:ext cx="15" cy="4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145" name="Rectangle 1320"/>
              <p:cNvSpPr>
                <a:spLocks noChangeArrowheads="1"/>
              </p:cNvSpPr>
              <p:nvPr/>
            </p:nvSpPr>
            <p:spPr bwMode="auto">
              <a:xfrm>
                <a:off x="6665" y="2115"/>
                <a:ext cx="187" cy="3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146" name="Rectangle 1321"/>
              <p:cNvSpPr>
                <a:spLocks noChangeArrowheads="1"/>
              </p:cNvSpPr>
              <p:nvPr/>
            </p:nvSpPr>
            <p:spPr bwMode="auto">
              <a:xfrm>
                <a:off x="6665" y="2109"/>
                <a:ext cx="150" cy="3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Time (s)</a:t>
                </a:r>
              </a:p>
            </p:txBody>
          </p:sp>
          <p:sp>
            <p:nvSpPr>
              <p:cNvPr id="147" name="Rectangle 1322"/>
              <p:cNvSpPr>
                <a:spLocks noChangeArrowheads="1"/>
              </p:cNvSpPr>
              <p:nvPr/>
            </p:nvSpPr>
            <p:spPr bwMode="auto">
              <a:xfrm>
                <a:off x="6268" y="2115"/>
                <a:ext cx="186" cy="3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148" name="Rectangle 1323"/>
              <p:cNvSpPr>
                <a:spLocks noChangeArrowheads="1"/>
              </p:cNvSpPr>
              <p:nvPr/>
            </p:nvSpPr>
            <p:spPr bwMode="auto">
              <a:xfrm>
                <a:off x="6268" y="2109"/>
                <a:ext cx="148" cy="3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Disc(3)5</a:t>
                </a:r>
              </a:p>
            </p:txBody>
          </p:sp>
          <p:sp>
            <p:nvSpPr>
              <p:cNvPr id="149" name="Rectangle 1324"/>
              <p:cNvSpPr>
                <a:spLocks noChangeArrowheads="1"/>
              </p:cNvSpPr>
              <p:nvPr/>
            </p:nvSpPr>
            <p:spPr bwMode="auto">
              <a:xfrm>
                <a:off x="6849" y="1735"/>
                <a:ext cx="320" cy="3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150" name="Rectangle 1325"/>
              <p:cNvSpPr>
                <a:spLocks noChangeArrowheads="1"/>
              </p:cNvSpPr>
              <p:nvPr/>
            </p:nvSpPr>
            <p:spPr bwMode="auto">
              <a:xfrm>
                <a:off x="6849" y="1729"/>
                <a:ext cx="308" cy="3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1 µM valinomycin</a:t>
                </a:r>
              </a:p>
            </p:txBody>
          </p:sp>
          <p:sp>
            <p:nvSpPr>
              <p:cNvPr id="151" name="Rectangle 1326"/>
              <p:cNvSpPr>
                <a:spLocks noChangeArrowheads="1"/>
              </p:cNvSpPr>
              <p:nvPr/>
            </p:nvSpPr>
            <p:spPr bwMode="auto">
              <a:xfrm>
                <a:off x="6403" y="1875"/>
                <a:ext cx="318" cy="3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152" name="Rectangle 1327"/>
              <p:cNvSpPr>
                <a:spLocks noChangeArrowheads="1"/>
              </p:cNvSpPr>
              <p:nvPr/>
            </p:nvSpPr>
            <p:spPr bwMode="auto">
              <a:xfrm>
                <a:off x="6403" y="1869"/>
                <a:ext cx="334" cy="3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10 µg mycosubtilin</a:t>
                </a:r>
              </a:p>
            </p:txBody>
          </p:sp>
          <p:grpSp>
            <p:nvGrpSpPr>
              <p:cNvPr id="153" name="Group 1330"/>
              <p:cNvGrpSpPr>
                <a:grpSpLocks/>
              </p:cNvGrpSpPr>
              <p:nvPr/>
            </p:nvGrpSpPr>
            <p:grpSpPr bwMode="auto">
              <a:xfrm>
                <a:off x="6636" y="1932"/>
                <a:ext cx="41" cy="65"/>
                <a:chOff x="6636" y="1932"/>
                <a:chExt cx="41" cy="65"/>
              </a:xfrm>
            </p:grpSpPr>
            <p:sp>
              <p:nvSpPr>
                <p:cNvPr id="229" name="Line 1328"/>
                <p:cNvSpPr>
                  <a:spLocks noChangeShapeType="1"/>
                </p:cNvSpPr>
                <p:nvPr/>
              </p:nvSpPr>
              <p:spPr bwMode="auto">
                <a:xfrm>
                  <a:off x="6656" y="1932"/>
                  <a:ext cx="1" cy="27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30" name="Freeform 1329"/>
                <p:cNvSpPr>
                  <a:spLocks/>
                </p:cNvSpPr>
                <p:nvPr/>
              </p:nvSpPr>
              <p:spPr bwMode="auto">
                <a:xfrm>
                  <a:off x="6636" y="1957"/>
                  <a:ext cx="41" cy="40"/>
                </a:xfrm>
                <a:custGeom>
                  <a:avLst/>
                  <a:gdLst>
                    <a:gd name="T0" fmla="*/ 0 w 41"/>
                    <a:gd name="T1" fmla="*/ 0 h 40"/>
                    <a:gd name="T2" fmla="*/ 20 w 41"/>
                    <a:gd name="T3" fmla="*/ 40 h 40"/>
                    <a:gd name="T4" fmla="*/ 41 w 41"/>
                    <a:gd name="T5" fmla="*/ 0 h 40"/>
                    <a:gd name="T6" fmla="*/ 0 w 41"/>
                    <a:gd name="T7" fmla="*/ 0 h 4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41" h="40">
                      <a:moveTo>
                        <a:pt x="0" y="0"/>
                      </a:moveTo>
                      <a:lnTo>
                        <a:pt x="20" y="40"/>
                      </a:lnTo>
                      <a:lnTo>
                        <a:pt x="4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54" name="Group 1333"/>
              <p:cNvGrpSpPr>
                <a:grpSpLocks/>
              </p:cNvGrpSpPr>
              <p:nvPr/>
            </p:nvGrpSpPr>
            <p:grpSpPr bwMode="auto">
              <a:xfrm>
                <a:off x="6887" y="1673"/>
                <a:ext cx="41" cy="65"/>
                <a:chOff x="6887" y="1673"/>
                <a:chExt cx="41" cy="65"/>
              </a:xfrm>
            </p:grpSpPr>
            <p:sp>
              <p:nvSpPr>
                <p:cNvPr id="227" name="Line 1331"/>
                <p:cNvSpPr>
                  <a:spLocks noChangeShapeType="1"/>
                </p:cNvSpPr>
                <p:nvPr/>
              </p:nvSpPr>
              <p:spPr bwMode="auto">
                <a:xfrm>
                  <a:off x="6907" y="1711"/>
                  <a:ext cx="1" cy="27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28" name="Freeform 1332"/>
                <p:cNvSpPr>
                  <a:spLocks/>
                </p:cNvSpPr>
                <p:nvPr/>
              </p:nvSpPr>
              <p:spPr bwMode="auto">
                <a:xfrm>
                  <a:off x="6887" y="1673"/>
                  <a:ext cx="41" cy="41"/>
                </a:xfrm>
                <a:custGeom>
                  <a:avLst/>
                  <a:gdLst>
                    <a:gd name="T0" fmla="*/ 41 w 41"/>
                    <a:gd name="T1" fmla="*/ 41 h 41"/>
                    <a:gd name="T2" fmla="*/ 21 w 41"/>
                    <a:gd name="T3" fmla="*/ 0 h 41"/>
                    <a:gd name="T4" fmla="*/ 0 w 41"/>
                    <a:gd name="T5" fmla="*/ 41 h 41"/>
                    <a:gd name="T6" fmla="*/ 41 w 41"/>
                    <a:gd name="T7" fmla="*/ 41 h 41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41" h="41">
                      <a:moveTo>
                        <a:pt x="41" y="41"/>
                      </a:moveTo>
                      <a:lnTo>
                        <a:pt x="21" y="0"/>
                      </a:lnTo>
                      <a:lnTo>
                        <a:pt x="0" y="41"/>
                      </a:lnTo>
                      <a:lnTo>
                        <a:pt x="41" y="41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55" name="Group 1336"/>
              <p:cNvGrpSpPr>
                <a:grpSpLocks/>
              </p:cNvGrpSpPr>
              <p:nvPr/>
            </p:nvGrpSpPr>
            <p:grpSpPr bwMode="auto">
              <a:xfrm>
                <a:off x="6270" y="2037"/>
                <a:ext cx="41" cy="65"/>
                <a:chOff x="6270" y="2037"/>
                <a:chExt cx="41" cy="65"/>
              </a:xfrm>
            </p:grpSpPr>
            <p:sp>
              <p:nvSpPr>
                <p:cNvPr id="225" name="Line 1334"/>
                <p:cNvSpPr>
                  <a:spLocks noChangeShapeType="1"/>
                </p:cNvSpPr>
                <p:nvPr/>
              </p:nvSpPr>
              <p:spPr bwMode="auto">
                <a:xfrm>
                  <a:off x="6290" y="2075"/>
                  <a:ext cx="1" cy="27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26" name="Freeform 1335"/>
                <p:cNvSpPr>
                  <a:spLocks/>
                </p:cNvSpPr>
                <p:nvPr/>
              </p:nvSpPr>
              <p:spPr bwMode="auto">
                <a:xfrm>
                  <a:off x="6270" y="2037"/>
                  <a:ext cx="41" cy="41"/>
                </a:xfrm>
                <a:custGeom>
                  <a:avLst/>
                  <a:gdLst>
                    <a:gd name="T0" fmla="*/ 41 w 41"/>
                    <a:gd name="T1" fmla="*/ 41 h 41"/>
                    <a:gd name="T2" fmla="*/ 20 w 41"/>
                    <a:gd name="T3" fmla="*/ 0 h 41"/>
                    <a:gd name="T4" fmla="*/ 0 w 41"/>
                    <a:gd name="T5" fmla="*/ 41 h 41"/>
                    <a:gd name="T6" fmla="*/ 41 w 41"/>
                    <a:gd name="T7" fmla="*/ 41 h 41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41" h="41">
                      <a:moveTo>
                        <a:pt x="41" y="41"/>
                      </a:moveTo>
                      <a:lnTo>
                        <a:pt x="20" y="0"/>
                      </a:lnTo>
                      <a:lnTo>
                        <a:pt x="0" y="41"/>
                      </a:lnTo>
                      <a:lnTo>
                        <a:pt x="41" y="41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156" name="Rectangle 1337"/>
              <p:cNvSpPr>
                <a:spLocks noChangeArrowheads="1"/>
              </p:cNvSpPr>
              <p:nvPr/>
            </p:nvSpPr>
            <p:spPr bwMode="auto">
              <a:xfrm>
                <a:off x="6371" y="1694"/>
                <a:ext cx="1" cy="4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157" name="Rectangle 1338"/>
              <p:cNvSpPr>
                <a:spLocks noChangeArrowheads="1"/>
              </p:cNvSpPr>
              <p:nvPr/>
            </p:nvSpPr>
            <p:spPr bwMode="auto">
              <a:xfrm rot="-5400000">
                <a:off x="5990" y="1821"/>
                <a:ext cx="267" cy="4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Disc(3)5 fluorescence</a:t>
                </a:r>
              </a:p>
            </p:txBody>
          </p:sp>
          <p:sp>
            <p:nvSpPr>
              <p:cNvPr id="158" name="Rectangle 1339"/>
              <p:cNvSpPr>
                <a:spLocks noChangeArrowheads="1"/>
              </p:cNvSpPr>
              <p:nvPr/>
            </p:nvSpPr>
            <p:spPr bwMode="auto">
              <a:xfrm>
                <a:off x="6244" y="1586"/>
                <a:ext cx="860" cy="448"/>
              </a:xfrm>
              <a:prstGeom prst="rect">
                <a:avLst/>
              </a:prstGeom>
              <a:solidFill>
                <a:schemeClr val="tx1"/>
              </a:solidFill>
              <a:ln w="63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159" name="Line 1340"/>
              <p:cNvSpPr>
                <a:spLocks noChangeShapeType="1"/>
              </p:cNvSpPr>
              <p:nvPr/>
            </p:nvSpPr>
            <p:spPr bwMode="auto">
              <a:xfrm>
                <a:off x="6235" y="2033"/>
                <a:ext cx="11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0" name="Line 1341"/>
              <p:cNvSpPr>
                <a:spLocks noChangeShapeType="1"/>
              </p:cNvSpPr>
              <p:nvPr/>
            </p:nvSpPr>
            <p:spPr bwMode="auto">
              <a:xfrm>
                <a:off x="6235" y="1969"/>
                <a:ext cx="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1" name="Line 1342"/>
              <p:cNvSpPr>
                <a:spLocks noChangeShapeType="1"/>
              </p:cNvSpPr>
              <p:nvPr/>
            </p:nvSpPr>
            <p:spPr bwMode="auto">
              <a:xfrm>
                <a:off x="6235" y="1906"/>
                <a:ext cx="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2" name="Line 1343"/>
              <p:cNvSpPr>
                <a:spLocks noChangeShapeType="1"/>
              </p:cNvSpPr>
              <p:nvPr/>
            </p:nvSpPr>
            <p:spPr bwMode="auto">
              <a:xfrm>
                <a:off x="6235" y="1842"/>
                <a:ext cx="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3" name="Line 1344"/>
              <p:cNvSpPr>
                <a:spLocks noChangeShapeType="1"/>
              </p:cNvSpPr>
              <p:nvPr/>
            </p:nvSpPr>
            <p:spPr bwMode="auto">
              <a:xfrm>
                <a:off x="6235" y="1777"/>
                <a:ext cx="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4" name="Line 1345"/>
              <p:cNvSpPr>
                <a:spLocks noChangeShapeType="1"/>
              </p:cNvSpPr>
              <p:nvPr/>
            </p:nvSpPr>
            <p:spPr bwMode="auto">
              <a:xfrm>
                <a:off x="6235" y="1713"/>
                <a:ext cx="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5" name="Line 1346"/>
              <p:cNvSpPr>
                <a:spLocks noChangeShapeType="1"/>
              </p:cNvSpPr>
              <p:nvPr/>
            </p:nvSpPr>
            <p:spPr bwMode="auto">
              <a:xfrm>
                <a:off x="6235" y="1651"/>
                <a:ext cx="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6" name="Line 1347"/>
              <p:cNvSpPr>
                <a:spLocks noChangeShapeType="1"/>
              </p:cNvSpPr>
              <p:nvPr/>
            </p:nvSpPr>
            <p:spPr bwMode="auto">
              <a:xfrm>
                <a:off x="6235" y="1586"/>
                <a:ext cx="7" cy="1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7" name="Line 1348"/>
              <p:cNvSpPr>
                <a:spLocks noChangeShapeType="1"/>
              </p:cNvSpPr>
              <p:nvPr/>
            </p:nvSpPr>
            <p:spPr bwMode="auto">
              <a:xfrm flipV="1">
                <a:off x="6242" y="2033"/>
                <a:ext cx="2" cy="8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8" name="Line 1349"/>
              <p:cNvSpPr>
                <a:spLocks noChangeShapeType="1"/>
              </p:cNvSpPr>
              <p:nvPr/>
            </p:nvSpPr>
            <p:spPr bwMode="auto">
              <a:xfrm flipV="1">
                <a:off x="6387" y="2033"/>
                <a:ext cx="2" cy="8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9" name="Line 1350"/>
              <p:cNvSpPr>
                <a:spLocks noChangeShapeType="1"/>
              </p:cNvSpPr>
              <p:nvPr/>
            </p:nvSpPr>
            <p:spPr bwMode="auto">
              <a:xfrm flipV="1">
                <a:off x="6531" y="2033"/>
                <a:ext cx="2" cy="8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0" name="Line 1351"/>
              <p:cNvSpPr>
                <a:spLocks noChangeShapeType="1"/>
              </p:cNvSpPr>
              <p:nvPr/>
            </p:nvSpPr>
            <p:spPr bwMode="auto">
              <a:xfrm flipV="1">
                <a:off x="6674" y="2033"/>
                <a:ext cx="2" cy="8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1" name="Line 1352"/>
              <p:cNvSpPr>
                <a:spLocks noChangeShapeType="1"/>
              </p:cNvSpPr>
              <p:nvPr/>
            </p:nvSpPr>
            <p:spPr bwMode="auto">
              <a:xfrm flipV="1">
                <a:off x="6816" y="2033"/>
                <a:ext cx="2" cy="8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2" name="Line 1353"/>
              <p:cNvSpPr>
                <a:spLocks noChangeShapeType="1"/>
              </p:cNvSpPr>
              <p:nvPr/>
            </p:nvSpPr>
            <p:spPr bwMode="auto">
              <a:xfrm flipV="1">
                <a:off x="6960" y="2033"/>
                <a:ext cx="2" cy="8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3" name="Line 1354"/>
              <p:cNvSpPr>
                <a:spLocks noChangeShapeType="1"/>
              </p:cNvSpPr>
              <p:nvPr/>
            </p:nvSpPr>
            <p:spPr bwMode="auto">
              <a:xfrm flipV="1">
                <a:off x="7103" y="2033"/>
                <a:ext cx="2" cy="8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4" name="Freeform 1355"/>
              <p:cNvSpPr>
                <a:spLocks/>
              </p:cNvSpPr>
              <p:nvPr/>
            </p:nvSpPr>
            <p:spPr bwMode="auto">
              <a:xfrm>
                <a:off x="6285" y="1619"/>
                <a:ext cx="718" cy="410"/>
              </a:xfrm>
              <a:custGeom>
                <a:avLst/>
                <a:gdLst>
                  <a:gd name="T0" fmla="*/ 2 w 718"/>
                  <a:gd name="T1" fmla="*/ 131 h 410"/>
                  <a:gd name="T2" fmla="*/ 4 w 718"/>
                  <a:gd name="T3" fmla="*/ 110 h 410"/>
                  <a:gd name="T4" fmla="*/ 7 w 718"/>
                  <a:gd name="T5" fmla="*/ 46 h 410"/>
                  <a:gd name="T6" fmla="*/ 9 w 718"/>
                  <a:gd name="T7" fmla="*/ 25 h 410"/>
                  <a:gd name="T8" fmla="*/ 15 w 718"/>
                  <a:gd name="T9" fmla="*/ 23 h 410"/>
                  <a:gd name="T10" fmla="*/ 17 w 718"/>
                  <a:gd name="T11" fmla="*/ 77 h 410"/>
                  <a:gd name="T12" fmla="*/ 24 w 718"/>
                  <a:gd name="T13" fmla="*/ 123 h 410"/>
                  <a:gd name="T14" fmla="*/ 28 w 718"/>
                  <a:gd name="T15" fmla="*/ 175 h 410"/>
                  <a:gd name="T16" fmla="*/ 33 w 718"/>
                  <a:gd name="T17" fmla="*/ 223 h 410"/>
                  <a:gd name="T18" fmla="*/ 44 w 718"/>
                  <a:gd name="T19" fmla="*/ 258 h 410"/>
                  <a:gd name="T20" fmla="*/ 57 w 718"/>
                  <a:gd name="T21" fmla="*/ 287 h 410"/>
                  <a:gd name="T22" fmla="*/ 70 w 718"/>
                  <a:gd name="T23" fmla="*/ 300 h 410"/>
                  <a:gd name="T24" fmla="*/ 85 w 718"/>
                  <a:gd name="T25" fmla="*/ 308 h 410"/>
                  <a:gd name="T26" fmla="*/ 102 w 718"/>
                  <a:gd name="T27" fmla="*/ 318 h 410"/>
                  <a:gd name="T28" fmla="*/ 117 w 718"/>
                  <a:gd name="T29" fmla="*/ 327 h 410"/>
                  <a:gd name="T30" fmla="*/ 133 w 718"/>
                  <a:gd name="T31" fmla="*/ 341 h 410"/>
                  <a:gd name="T32" fmla="*/ 150 w 718"/>
                  <a:gd name="T33" fmla="*/ 352 h 410"/>
                  <a:gd name="T34" fmla="*/ 170 w 718"/>
                  <a:gd name="T35" fmla="*/ 366 h 410"/>
                  <a:gd name="T36" fmla="*/ 192 w 718"/>
                  <a:gd name="T37" fmla="*/ 375 h 410"/>
                  <a:gd name="T38" fmla="*/ 218 w 718"/>
                  <a:gd name="T39" fmla="*/ 381 h 410"/>
                  <a:gd name="T40" fmla="*/ 244 w 718"/>
                  <a:gd name="T41" fmla="*/ 387 h 410"/>
                  <a:gd name="T42" fmla="*/ 274 w 718"/>
                  <a:gd name="T43" fmla="*/ 391 h 410"/>
                  <a:gd name="T44" fmla="*/ 296 w 718"/>
                  <a:gd name="T45" fmla="*/ 391 h 410"/>
                  <a:gd name="T46" fmla="*/ 326 w 718"/>
                  <a:gd name="T47" fmla="*/ 395 h 410"/>
                  <a:gd name="T48" fmla="*/ 346 w 718"/>
                  <a:gd name="T49" fmla="*/ 395 h 410"/>
                  <a:gd name="T50" fmla="*/ 376 w 718"/>
                  <a:gd name="T51" fmla="*/ 395 h 410"/>
                  <a:gd name="T52" fmla="*/ 390 w 718"/>
                  <a:gd name="T53" fmla="*/ 395 h 410"/>
                  <a:gd name="T54" fmla="*/ 403 w 718"/>
                  <a:gd name="T55" fmla="*/ 362 h 410"/>
                  <a:gd name="T56" fmla="*/ 409 w 718"/>
                  <a:gd name="T57" fmla="*/ 310 h 410"/>
                  <a:gd name="T58" fmla="*/ 413 w 718"/>
                  <a:gd name="T59" fmla="*/ 260 h 410"/>
                  <a:gd name="T60" fmla="*/ 420 w 718"/>
                  <a:gd name="T61" fmla="*/ 210 h 410"/>
                  <a:gd name="T62" fmla="*/ 427 w 718"/>
                  <a:gd name="T63" fmla="*/ 164 h 410"/>
                  <a:gd name="T64" fmla="*/ 437 w 718"/>
                  <a:gd name="T65" fmla="*/ 129 h 410"/>
                  <a:gd name="T66" fmla="*/ 444 w 718"/>
                  <a:gd name="T67" fmla="*/ 110 h 410"/>
                  <a:gd name="T68" fmla="*/ 455 w 718"/>
                  <a:gd name="T69" fmla="*/ 96 h 410"/>
                  <a:gd name="T70" fmla="*/ 466 w 718"/>
                  <a:gd name="T71" fmla="*/ 81 h 410"/>
                  <a:gd name="T72" fmla="*/ 477 w 718"/>
                  <a:gd name="T73" fmla="*/ 73 h 410"/>
                  <a:gd name="T74" fmla="*/ 489 w 718"/>
                  <a:gd name="T75" fmla="*/ 62 h 410"/>
                  <a:gd name="T76" fmla="*/ 500 w 718"/>
                  <a:gd name="T77" fmla="*/ 60 h 410"/>
                  <a:gd name="T78" fmla="*/ 511 w 718"/>
                  <a:gd name="T79" fmla="*/ 58 h 410"/>
                  <a:gd name="T80" fmla="*/ 520 w 718"/>
                  <a:gd name="T81" fmla="*/ 56 h 410"/>
                  <a:gd name="T82" fmla="*/ 529 w 718"/>
                  <a:gd name="T83" fmla="*/ 58 h 410"/>
                  <a:gd name="T84" fmla="*/ 540 w 718"/>
                  <a:gd name="T85" fmla="*/ 54 h 410"/>
                  <a:gd name="T86" fmla="*/ 548 w 718"/>
                  <a:gd name="T87" fmla="*/ 50 h 410"/>
                  <a:gd name="T88" fmla="*/ 559 w 718"/>
                  <a:gd name="T89" fmla="*/ 52 h 410"/>
                  <a:gd name="T90" fmla="*/ 566 w 718"/>
                  <a:gd name="T91" fmla="*/ 52 h 410"/>
                  <a:gd name="T92" fmla="*/ 576 w 718"/>
                  <a:gd name="T93" fmla="*/ 52 h 410"/>
                  <a:gd name="T94" fmla="*/ 585 w 718"/>
                  <a:gd name="T95" fmla="*/ 50 h 410"/>
                  <a:gd name="T96" fmla="*/ 592 w 718"/>
                  <a:gd name="T97" fmla="*/ 46 h 410"/>
                  <a:gd name="T98" fmla="*/ 601 w 718"/>
                  <a:gd name="T99" fmla="*/ 50 h 410"/>
                  <a:gd name="T100" fmla="*/ 613 w 718"/>
                  <a:gd name="T101" fmla="*/ 48 h 410"/>
                  <a:gd name="T102" fmla="*/ 625 w 718"/>
                  <a:gd name="T103" fmla="*/ 48 h 410"/>
                  <a:gd name="T104" fmla="*/ 629 w 718"/>
                  <a:gd name="T105" fmla="*/ 37 h 410"/>
                  <a:gd name="T106" fmla="*/ 638 w 718"/>
                  <a:gd name="T107" fmla="*/ 35 h 410"/>
                  <a:gd name="T108" fmla="*/ 648 w 718"/>
                  <a:gd name="T109" fmla="*/ 37 h 410"/>
                  <a:gd name="T110" fmla="*/ 661 w 718"/>
                  <a:gd name="T111" fmla="*/ 37 h 410"/>
                  <a:gd name="T112" fmla="*/ 672 w 718"/>
                  <a:gd name="T113" fmla="*/ 35 h 410"/>
                  <a:gd name="T114" fmla="*/ 681 w 718"/>
                  <a:gd name="T115" fmla="*/ 37 h 410"/>
                  <a:gd name="T116" fmla="*/ 690 w 718"/>
                  <a:gd name="T117" fmla="*/ 37 h 410"/>
                  <a:gd name="T118" fmla="*/ 699 w 718"/>
                  <a:gd name="T119" fmla="*/ 37 h 410"/>
                  <a:gd name="T120" fmla="*/ 709 w 718"/>
                  <a:gd name="T121" fmla="*/ 37 h 410"/>
                  <a:gd name="T122" fmla="*/ 718 w 718"/>
                  <a:gd name="T123" fmla="*/ 35 h 410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718" h="410">
                    <a:moveTo>
                      <a:pt x="0" y="410"/>
                    </a:moveTo>
                    <a:lnTo>
                      <a:pt x="0" y="410"/>
                    </a:lnTo>
                    <a:lnTo>
                      <a:pt x="0" y="408"/>
                    </a:lnTo>
                    <a:lnTo>
                      <a:pt x="0" y="406"/>
                    </a:lnTo>
                    <a:lnTo>
                      <a:pt x="0" y="404"/>
                    </a:lnTo>
                    <a:lnTo>
                      <a:pt x="0" y="402"/>
                    </a:lnTo>
                    <a:lnTo>
                      <a:pt x="0" y="395"/>
                    </a:lnTo>
                    <a:lnTo>
                      <a:pt x="2" y="391"/>
                    </a:lnTo>
                    <a:lnTo>
                      <a:pt x="2" y="383"/>
                    </a:lnTo>
                    <a:lnTo>
                      <a:pt x="2" y="375"/>
                    </a:lnTo>
                    <a:lnTo>
                      <a:pt x="2" y="364"/>
                    </a:lnTo>
                    <a:lnTo>
                      <a:pt x="2" y="354"/>
                    </a:lnTo>
                    <a:lnTo>
                      <a:pt x="2" y="339"/>
                    </a:lnTo>
                    <a:lnTo>
                      <a:pt x="2" y="325"/>
                    </a:lnTo>
                    <a:lnTo>
                      <a:pt x="2" y="310"/>
                    </a:lnTo>
                    <a:lnTo>
                      <a:pt x="2" y="293"/>
                    </a:lnTo>
                    <a:lnTo>
                      <a:pt x="2" y="275"/>
                    </a:lnTo>
                    <a:lnTo>
                      <a:pt x="2" y="256"/>
                    </a:lnTo>
                    <a:lnTo>
                      <a:pt x="2" y="237"/>
                    </a:lnTo>
                    <a:lnTo>
                      <a:pt x="2" y="219"/>
                    </a:lnTo>
                    <a:lnTo>
                      <a:pt x="2" y="200"/>
                    </a:lnTo>
                    <a:lnTo>
                      <a:pt x="2" y="183"/>
                    </a:lnTo>
                    <a:lnTo>
                      <a:pt x="2" y="166"/>
                    </a:lnTo>
                    <a:lnTo>
                      <a:pt x="2" y="154"/>
                    </a:lnTo>
                    <a:lnTo>
                      <a:pt x="2" y="142"/>
                    </a:lnTo>
                    <a:lnTo>
                      <a:pt x="2" y="131"/>
                    </a:lnTo>
                    <a:lnTo>
                      <a:pt x="2" y="125"/>
                    </a:lnTo>
                    <a:lnTo>
                      <a:pt x="2" y="121"/>
                    </a:lnTo>
                    <a:lnTo>
                      <a:pt x="2" y="119"/>
                    </a:lnTo>
                    <a:lnTo>
                      <a:pt x="2" y="123"/>
                    </a:lnTo>
                    <a:lnTo>
                      <a:pt x="2" y="125"/>
                    </a:lnTo>
                    <a:lnTo>
                      <a:pt x="4" y="131"/>
                    </a:lnTo>
                    <a:lnTo>
                      <a:pt x="4" y="135"/>
                    </a:lnTo>
                    <a:lnTo>
                      <a:pt x="4" y="142"/>
                    </a:lnTo>
                    <a:lnTo>
                      <a:pt x="4" y="146"/>
                    </a:lnTo>
                    <a:lnTo>
                      <a:pt x="4" y="152"/>
                    </a:lnTo>
                    <a:lnTo>
                      <a:pt x="4" y="156"/>
                    </a:lnTo>
                    <a:lnTo>
                      <a:pt x="4" y="160"/>
                    </a:lnTo>
                    <a:lnTo>
                      <a:pt x="4" y="162"/>
                    </a:lnTo>
                    <a:lnTo>
                      <a:pt x="4" y="160"/>
                    </a:lnTo>
                    <a:lnTo>
                      <a:pt x="4" y="158"/>
                    </a:lnTo>
                    <a:lnTo>
                      <a:pt x="4" y="154"/>
                    </a:lnTo>
                    <a:lnTo>
                      <a:pt x="4" y="150"/>
                    </a:lnTo>
                    <a:lnTo>
                      <a:pt x="4" y="146"/>
                    </a:lnTo>
                    <a:lnTo>
                      <a:pt x="4" y="142"/>
                    </a:lnTo>
                    <a:lnTo>
                      <a:pt x="4" y="137"/>
                    </a:lnTo>
                    <a:lnTo>
                      <a:pt x="4" y="133"/>
                    </a:lnTo>
                    <a:lnTo>
                      <a:pt x="4" y="127"/>
                    </a:lnTo>
                    <a:lnTo>
                      <a:pt x="4" y="123"/>
                    </a:lnTo>
                    <a:lnTo>
                      <a:pt x="4" y="119"/>
                    </a:lnTo>
                    <a:lnTo>
                      <a:pt x="4" y="114"/>
                    </a:lnTo>
                    <a:lnTo>
                      <a:pt x="4" y="110"/>
                    </a:lnTo>
                    <a:lnTo>
                      <a:pt x="4" y="106"/>
                    </a:lnTo>
                    <a:lnTo>
                      <a:pt x="4" y="102"/>
                    </a:lnTo>
                    <a:lnTo>
                      <a:pt x="6" y="98"/>
                    </a:lnTo>
                    <a:lnTo>
                      <a:pt x="6" y="94"/>
                    </a:lnTo>
                    <a:lnTo>
                      <a:pt x="6" y="89"/>
                    </a:lnTo>
                    <a:lnTo>
                      <a:pt x="6" y="87"/>
                    </a:lnTo>
                    <a:lnTo>
                      <a:pt x="6" y="83"/>
                    </a:lnTo>
                    <a:lnTo>
                      <a:pt x="6" y="81"/>
                    </a:lnTo>
                    <a:lnTo>
                      <a:pt x="6" y="77"/>
                    </a:lnTo>
                    <a:lnTo>
                      <a:pt x="6" y="73"/>
                    </a:lnTo>
                    <a:lnTo>
                      <a:pt x="6" y="71"/>
                    </a:lnTo>
                    <a:lnTo>
                      <a:pt x="6" y="69"/>
                    </a:lnTo>
                    <a:lnTo>
                      <a:pt x="6" y="65"/>
                    </a:lnTo>
                    <a:lnTo>
                      <a:pt x="6" y="62"/>
                    </a:lnTo>
                    <a:lnTo>
                      <a:pt x="6" y="60"/>
                    </a:lnTo>
                    <a:lnTo>
                      <a:pt x="6" y="58"/>
                    </a:lnTo>
                    <a:lnTo>
                      <a:pt x="6" y="56"/>
                    </a:lnTo>
                    <a:lnTo>
                      <a:pt x="6" y="52"/>
                    </a:lnTo>
                    <a:lnTo>
                      <a:pt x="6" y="50"/>
                    </a:lnTo>
                    <a:lnTo>
                      <a:pt x="6" y="48"/>
                    </a:lnTo>
                    <a:lnTo>
                      <a:pt x="6" y="46"/>
                    </a:lnTo>
                    <a:lnTo>
                      <a:pt x="6" y="44"/>
                    </a:lnTo>
                    <a:lnTo>
                      <a:pt x="6" y="42"/>
                    </a:lnTo>
                    <a:lnTo>
                      <a:pt x="6" y="44"/>
                    </a:lnTo>
                    <a:lnTo>
                      <a:pt x="7" y="44"/>
                    </a:lnTo>
                    <a:lnTo>
                      <a:pt x="7" y="46"/>
                    </a:lnTo>
                    <a:lnTo>
                      <a:pt x="7" y="48"/>
                    </a:lnTo>
                    <a:lnTo>
                      <a:pt x="7" y="50"/>
                    </a:lnTo>
                    <a:lnTo>
                      <a:pt x="7" y="52"/>
                    </a:lnTo>
                    <a:lnTo>
                      <a:pt x="7" y="54"/>
                    </a:lnTo>
                    <a:lnTo>
                      <a:pt x="7" y="56"/>
                    </a:lnTo>
                    <a:lnTo>
                      <a:pt x="7" y="60"/>
                    </a:lnTo>
                    <a:lnTo>
                      <a:pt x="7" y="62"/>
                    </a:lnTo>
                    <a:lnTo>
                      <a:pt x="7" y="65"/>
                    </a:lnTo>
                    <a:lnTo>
                      <a:pt x="7" y="67"/>
                    </a:lnTo>
                    <a:lnTo>
                      <a:pt x="7" y="69"/>
                    </a:lnTo>
                    <a:lnTo>
                      <a:pt x="7" y="67"/>
                    </a:lnTo>
                    <a:lnTo>
                      <a:pt x="7" y="65"/>
                    </a:lnTo>
                    <a:lnTo>
                      <a:pt x="7" y="62"/>
                    </a:lnTo>
                    <a:lnTo>
                      <a:pt x="7" y="58"/>
                    </a:lnTo>
                    <a:lnTo>
                      <a:pt x="7" y="56"/>
                    </a:lnTo>
                    <a:lnTo>
                      <a:pt x="9" y="54"/>
                    </a:lnTo>
                    <a:lnTo>
                      <a:pt x="9" y="50"/>
                    </a:lnTo>
                    <a:lnTo>
                      <a:pt x="9" y="48"/>
                    </a:lnTo>
                    <a:lnTo>
                      <a:pt x="9" y="44"/>
                    </a:lnTo>
                    <a:lnTo>
                      <a:pt x="9" y="42"/>
                    </a:lnTo>
                    <a:lnTo>
                      <a:pt x="9" y="37"/>
                    </a:lnTo>
                    <a:lnTo>
                      <a:pt x="9" y="35"/>
                    </a:lnTo>
                    <a:lnTo>
                      <a:pt x="9" y="33"/>
                    </a:lnTo>
                    <a:lnTo>
                      <a:pt x="9" y="29"/>
                    </a:lnTo>
                    <a:lnTo>
                      <a:pt x="9" y="27"/>
                    </a:lnTo>
                    <a:lnTo>
                      <a:pt x="9" y="25"/>
                    </a:lnTo>
                    <a:lnTo>
                      <a:pt x="9" y="23"/>
                    </a:lnTo>
                    <a:lnTo>
                      <a:pt x="9" y="21"/>
                    </a:lnTo>
                    <a:lnTo>
                      <a:pt x="9" y="19"/>
                    </a:lnTo>
                    <a:lnTo>
                      <a:pt x="9" y="17"/>
                    </a:lnTo>
                    <a:lnTo>
                      <a:pt x="9" y="15"/>
                    </a:lnTo>
                    <a:lnTo>
                      <a:pt x="9" y="12"/>
                    </a:lnTo>
                    <a:lnTo>
                      <a:pt x="9" y="10"/>
                    </a:lnTo>
                    <a:lnTo>
                      <a:pt x="9" y="8"/>
                    </a:lnTo>
                    <a:lnTo>
                      <a:pt x="9" y="6"/>
                    </a:lnTo>
                    <a:lnTo>
                      <a:pt x="9" y="4"/>
                    </a:lnTo>
                    <a:lnTo>
                      <a:pt x="11" y="4"/>
                    </a:lnTo>
                    <a:lnTo>
                      <a:pt x="11" y="2"/>
                    </a:lnTo>
                    <a:lnTo>
                      <a:pt x="11" y="0"/>
                    </a:lnTo>
                    <a:lnTo>
                      <a:pt x="11" y="2"/>
                    </a:lnTo>
                    <a:lnTo>
                      <a:pt x="11" y="4"/>
                    </a:lnTo>
                    <a:lnTo>
                      <a:pt x="11" y="6"/>
                    </a:lnTo>
                    <a:lnTo>
                      <a:pt x="13" y="6"/>
                    </a:lnTo>
                    <a:lnTo>
                      <a:pt x="13" y="8"/>
                    </a:lnTo>
                    <a:lnTo>
                      <a:pt x="13" y="10"/>
                    </a:lnTo>
                    <a:lnTo>
                      <a:pt x="13" y="12"/>
                    </a:lnTo>
                    <a:lnTo>
                      <a:pt x="13" y="15"/>
                    </a:lnTo>
                    <a:lnTo>
                      <a:pt x="13" y="17"/>
                    </a:lnTo>
                    <a:lnTo>
                      <a:pt x="13" y="19"/>
                    </a:lnTo>
                    <a:lnTo>
                      <a:pt x="13" y="21"/>
                    </a:lnTo>
                    <a:lnTo>
                      <a:pt x="13" y="23"/>
                    </a:lnTo>
                    <a:lnTo>
                      <a:pt x="15" y="23"/>
                    </a:lnTo>
                    <a:lnTo>
                      <a:pt x="15" y="25"/>
                    </a:lnTo>
                    <a:lnTo>
                      <a:pt x="15" y="27"/>
                    </a:lnTo>
                    <a:lnTo>
                      <a:pt x="15" y="29"/>
                    </a:lnTo>
                    <a:lnTo>
                      <a:pt x="15" y="31"/>
                    </a:lnTo>
                    <a:lnTo>
                      <a:pt x="15" y="33"/>
                    </a:lnTo>
                    <a:lnTo>
                      <a:pt x="15" y="35"/>
                    </a:lnTo>
                    <a:lnTo>
                      <a:pt x="15" y="37"/>
                    </a:lnTo>
                    <a:lnTo>
                      <a:pt x="15" y="40"/>
                    </a:lnTo>
                    <a:lnTo>
                      <a:pt x="15" y="42"/>
                    </a:lnTo>
                    <a:lnTo>
                      <a:pt x="15" y="44"/>
                    </a:lnTo>
                    <a:lnTo>
                      <a:pt x="15" y="46"/>
                    </a:lnTo>
                    <a:lnTo>
                      <a:pt x="15" y="48"/>
                    </a:lnTo>
                    <a:lnTo>
                      <a:pt x="15" y="50"/>
                    </a:lnTo>
                    <a:lnTo>
                      <a:pt x="17" y="52"/>
                    </a:lnTo>
                    <a:lnTo>
                      <a:pt x="17" y="54"/>
                    </a:lnTo>
                    <a:lnTo>
                      <a:pt x="17" y="56"/>
                    </a:lnTo>
                    <a:lnTo>
                      <a:pt x="17" y="58"/>
                    </a:lnTo>
                    <a:lnTo>
                      <a:pt x="17" y="60"/>
                    </a:lnTo>
                    <a:lnTo>
                      <a:pt x="17" y="62"/>
                    </a:lnTo>
                    <a:lnTo>
                      <a:pt x="17" y="65"/>
                    </a:lnTo>
                    <a:lnTo>
                      <a:pt x="17" y="67"/>
                    </a:lnTo>
                    <a:lnTo>
                      <a:pt x="17" y="69"/>
                    </a:lnTo>
                    <a:lnTo>
                      <a:pt x="17" y="71"/>
                    </a:lnTo>
                    <a:lnTo>
                      <a:pt x="17" y="73"/>
                    </a:lnTo>
                    <a:lnTo>
                      <a:pt x="17" y="75"/>
                    </a:lnTo>
                    <a:lnTo>
                      <a:pt x="17" y="77"/>
                    </a:lnTo>
                    <a:lnTo>
                      <a:pt x="19" y="79"/>
                    </a:lnTo>
                    <a:lnTo>
                      <a:pt x="19" y="81"/>
                    </a:lnTo>
                    <a:lnTo>
                      <a:pt x="19" y="83"/>
                    </a:lnTo>
                    <a:lnTo>
                      <a:pt x="19" y="85"/>
                    </a:lnTo>
                    <a:lnTo>
                      <a:pt x="19" y="87"/>
                    </a:lnTo>
                    <a:lnTo>
                      <a:pt x="19" y="89"/>
                    </a:lnTo>
                    <a:lnTo>
                      <a:pt x="19" y="92"/>
                    </a:lnTo>
                    <a:lnTo>
                      <a:pt x="19" y="94"/>
                    </a:lnTo>
                    <a:lnTo>
                      <a:pt x="19" y="96"/>
                    </a:lnTo>
                    <a:lnTo>
                      <a:pt x="20" y="96"/>
                    </a:lnTo>
                    <a:lnTo>
                      <a:pt x="20" y="98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20" y="100"/>
                    </a:lnTo>
                    <a:lnTo>
                      <a:pt x="22" y="100"/>
                    </a:lnTo>
                    <a:lnTo>
                      <a:pt x="22" y="102"/>
                    </a:lnTo>
                    <a:lnTo>
                      <a:pt x="22" y="104"/>
                    </a:lnTo>
                    <a:lnTo>
                      <a:pt x="22" y="106"/>
                    </a:lnTo>
                    <a:lnTo>
                      <a:pt x="22" y="108"/>
                    </a:lnTo>
                    <a:lnTo>
                      <a:pt x="22" y="110"/>
                    </a:lnTo>
                    <a:lnTo>
                      <a:pt x="22" y="112"/>
                    </a:lnTo>
                    <a:lnTo>
                      <a:pt x="22" y="114"/>
                    </a:lnTo>
                    <a:lnTo>
                      <a:pt x="22" y="117"/>
                    </a:lnTo>
                    <a:lnTo>
                      <a:pt x="22" y="119"/>
                    </a:lnTo>
                    <a:lnTo>
                      <a:pt x="22" y="121"/>
                    </a:lnTo>
                    <a:lnTo>
                      <a:pt x="24" y="123"/>
                    </a:lnTo>
                    <a:lnTo>
                      <a:pt x="24" y="125"/>
                    </a:lnTo>
                    <a:lnTo>
                      <a:pt x="24" y="127"/>
                    </a:lnTo>
                    <a:lnTo>
                      <a:pt x="24" y="129"/>
                    </a:lnTo>
                    <a:lnTo>
                      <a:pt x="24" y="131"/>
                    </a:lnTo>
                    <a:lnTo>
                      <a:pt x="24" y="133"/>
                    </a:lnTo>
                    <a:lnTo>
                      <a:pt x="24" y="135"/>
                    </a:lnTo>
                    <a:lnTo>
                      <a:pt x="24" y="137"/>
                    </a:lnTo>
                    <a:lnTo>
                      <a:pt x="24" y="139"/>
                    </a:lnTo>
                    <a:lnTo>
                      <a:pt x="24" y="142"/>
                    </a:lnTo>
                    <a:lnTo>
                      <a:pt x="24" y="144"/>
                    </a:lnTo>
                    <a:lnTo>
                      <a:pt x="24" y="146"/>
                    </a:lnTo>
                    <a:lnTo>
                      <a:pt x="24" y="148"/>
                    </a:lnTo>
                    <a:lnTo>
                      <a:pt x="24" y="150"/>
                    </a:lnTo>
                    <a:lnTo>
                      <a:pt x="26" y="150"/>
                    </a:lnTo>
                    <a:lnTo>
                      <a:pt x="26" y="152"/>
                    </a:lnTo>
                    <a:lnTo>
                      <a:pt x="26" y="154"/>
                    </a:lnTo>
                    <a:lnTo>
                      <a:pt x="26" y="156"/>
                    </a:lnTo>
                    <a:lnTo>
                      <a:pt x="26" y="158"/>
                    </a:lnTo>
                    <a:lnTo>
                      <a:pt x="26" y="160"/>
                    </a:lnTo>
                    <a:lnTo>
                      <a:pt x="26" y="162"/>
                    </a:lnTo>
                    <a:lnTo>
                      <a:pt x="26" y="164"/>
                    </a:lnTo>
                    <a:lnTo>
                      <a:pt x="26" y="166"/>
                    </a:lnTo>
                    <a:lnTo>
                      <a:pt x="26" y="169"/>
                    </a:lnTo>
                    <a:lnTo>
                      <a:pt x="26" y="171"/>
                    </a:lnTo>
                    <a:lnTo>
                      <a:pt x="28" y="173"/>
                    </a:lnTo>
                    <a:lnTo>
                      <a:pt x="28" y="175"/>
                    </a:lnTo>
                    <a:lnTo>
                      <a:pt x="28" y="177"/>
                    </a:lnTo>
                    <a:lnTo>
                      <a:pt x="28" y="179"/>
                    </a:lnTo>
                    <a:lnTo>
                      <a:pt x="28" y="181"/>
                    </a:lnTo>
                    <a:lnTo>
                      <a:pt x="28" y="183"/>
                    </a:lnTo>
                    <a:lnTo>
                      <a:pt x="28" y="185"/>
                    </a:lnTo>
                    <a:lnTo>
                      <a:pt x="28" y="187"/>
                    </a:lnTo>
                    <a:lnTo>
                      <a:pt x="28" y="189"/>
                    </a:lnTo>
                    <a:lnTo>
                      <a:pt x="28" y="191"/>
                    </a:lnTo>
                    <a:lnTo>
                      <a:pt x="30" y="191"/>
                    </a:lnTo>
                    <a:lnTo>
                      <a:pt x="30" y="194"/>
                    </a:lnTo>
                    <a:lnTo>
                      <a:pt x="30" y="196"/>
                    </a:lnTo>
                    <a:lnTo>
                      <a:pt x="30" y="198"/>
                    </a:lnTo>
                    <a:lnTo>
                      <a:pt x="30" y="200"/>
                    </a:lnTo>
                    <a:lnTo>
                      <a:pt x="30" y="202"/>
                    </a:lnTo>
                    <a:lnTo>
                      <a:pt x="30" y="204"/>
                    </a:lnTo>
                    <a:lnTo>
                      <a:pt x="30" y="206"/>
                    </a:lnTo>
                    <a:lnTo>
                      <a:pt x="31" y="206"/>
                    </a:lnTo>
                    <a:lnTo>
                      <a:pt x="31" y="208"/>
                    </a:lnTo>
                    <a:lnTo>
                      <a:pt x="31" y="210"/>
                    </a:lnTo>
                    <a:lnTo>
                      <a:pt x="31" y="212"/>
                    </a:lnTo>
                    <a:lnTo>
                      <a:pt x="31" y="214"/>
                    </a:lnTo>
                    <a:lnTo>
                      <a:pt x="31" y="216"/>
                    </a:lnTo>
                    <a:lnTo>
                      <a:pt x="31" y="219"/>
                    </a:lnTo>
                    <a:lnTo>
                      <a:pt x="33" y="219"/>
                    </a:lnTo>
                    <a:lnTo>
                      <a:pt x="33" y="221"/>
                    </a:lnTo>
                    <a:lnTo>
                      <a:pt x="33" y="223"/>
                    </a:lnTo>
                    <a:lnTo>
                      <a:pt x="33" y="225"/>
                    </a:lnTo>
                    <a:lnTo>
                      <a:pt x="33" y="227"/>
                    </a:lnTo>
                    <a:lnTo>
                      <a:pt x="33" y="229"/>
                    </a:lnTo>
                    <a:lnTo>
                      <a:pt x="35" y="229"/>
                    </a:lnTo>
                    <a:lnTo>
                      <a:pt x="35" y="231"/>
                    </a:lnTo>
                    <a:lnTo>
                      <a:pt x="35" y="233"/>
                    </a:lnTo>
                    <a:lnTo>
                      <a:pt x="35" y="235"/>
                    </a:lnTo>
                    <a:lnTo>
                      <a:pt x="35" y="237"/>
                    </a:lnTo>
                    <a:lnTo>
                      <a:pt x="37" y="237"/>
                    </a:lnTo>
                    <a:lnTo>
                      <a:pt x="37" y="239"/>
                    </a:lnTo>
                    <a:lnTo>
                      <a:pt x="37" y="241"/>
                    </a:lnTo>
                    <a:lnTo>
                      <a:pt x="37" y="244"/>
                    </a:lnTo>
                    <a:lnTo>
                      <a:pt x="39" y="246"/>
                    </a:lnTo>
                    <a:lnTo>
                      <a:pt x="39" y="244"/>
                    </a:lnTo>
                    <a:lnTo>
                      <a:pt x="39" y="246"/>
                    </a:lnTo>
                    <a:lnTo>
                      <a:pt x="39" y="248"/>
                    </a:lnTo>
                    <a:lnTo>
                      <a:pt x="41" y="248"/>
                    </a:lnTo>
                    <a:lnTo>
                      <a:pt x="41" y="250"/>
                    </a:lnTo>
                    <a:lnTo>
                      <a:pt x="41" y="252"/>
                    </a:lnTo>
                    <a:lnTo>
                      <a:pt x="41" y="254"/>
                    </a:lnTo>
                    <a:lnTo>
                      <a:pt x="43" y="254"/>
                    </a:lnTo>
                    <a:lnTo>
                      <a:pt x="43" y="256"/>
                    </a:lnTo>
                    <a:lnTo>
                      <a:pt x="43" y="258"/>
                    </a:lnTo>
                    <a:lnTo>
                      <a:pt x="43" y="260"/>
                    </a:lnTo>
                    <a:lnTo>
                      <a:pt x="43" y="258"/>
                    </a:lnTo>
                    <a:lnTo>
                      <a:pt x="44" y="258"/>
                    </a:lnTo>
                    <a:lnTo>
                      <a:pt x="44" y="260"/>
                    </a:lnTo>
                    <a:lnTo>
                      <a:pt x="44" y="262"/>
                    </a:lnTo>
                    <a:lnTo>
                      <a:pt x="46" y="262"/>
                    </a:lnTo>
                    <a:lnTo>
                      <a:pt x="46" y="264"/>
                    </a:lnTo>
                    <a:lnTo>
                      <a:pt x="46" y="266"/>
                    </a:lnTo>
                    <a:lnTo>
                      <a:pt x="46" y="268"/>
                    </a:lnTo>
                    <a:lnTo>
                      <a:pt x="48" y="268"/>
                    </a:lnTo>
                    <a:lnTo>
                      <a:pt x="48" y="271"/>
                    </a:lnTo>
                    <a:lnTo>
                      <a:pt x="48" y="273"/>
                    </a:lnTo>
                    <a:lnTo>
                      <a:pt x="48" y="275"/>
                    </a:lnTo>
                    <a:lnTo>
                      <a:pt x="50" y="273"/>
                    </a:lnTo>
                    <a:lnTo>
                      <a:pt x="50" y="275"/>
                    </a:lnTo>
                    <a:lnTo>
                      <a:pt x="50" y="277"/>
                    </a:lnTo>
                    <a:lnTo>
                      <a:pt x="52" y="277"/>
                    </a:lnTo>
                    <a:lnTo>
                      <a:pt x="52" y="279"/>
                    </a:lnTo>
                    <a:lnTo>
                      <a:pt x="52" y="281"/>
                    </a:lnTo>
                    <a:lnTo>
                      <a:pt x="54" y="281"/>
                    </a:lnTo>
                    <a:lnTo>
                      <a:pt x="54" y="283"/>
                    </a:lnTo>
                    <a:lnTo>
                      <a:pt x="54" y="281"/>
                    </a:lnTo>
                    <a:lnTo>
                      <a:pt x="54" y="283"/>
                    </a:lnTo>
                    <a:lnTo>
                      <a:pt x="54" y="285"/>
                    </a:lnTo>
                    <a:lnTo>
                      <a:pt x="56" y="285"/>
                    </a:lnTo>
                    <a:lnTo>
                      <a:pt x="56" y="283"/>
                    </a:lnTo>
                    <a:lnTo>
                      <a:pt x="56" y="285"/>
                    </a:lnTo>
                    <a:lnTo>
                      <a:pt x="56" y="287"/>
                    </a:lnTo>
                    <a:lnTo>
                      <a:pt x="57" y="287"/>
                    </a:lnTo>
                    <a:lnTo>
                      <a:pt x="57" y="289"/>
                    </a:lnTo>
                    <a:lnTo>
                      <a:pt x="59" y="289"/>
                    </a:lnTo>
                    <a:lnTo>
                      <a:pt x="59" y="291"/>
                    </a:lnTo>
                    <a:lnTo>
                      <a:pt x="61" y="291"/>
                    </a:lnTo>
                    <a:lnTo>
                      <a:pt x="61" y="289"/>
                    </a:lnTo>
                    <a:lnTo>
                      <a:pt x="61" y="291"/>
                    </a:lnTo>
                    <a:lnTo>
                      <a:pt x="61" y="293"/>
                    </a:lnTo>
                    <a:lnTo>
                      <a:pt x="63" y="293"/>
                    </a:lnTo>
                    <a:lnTo>
                      <a:pt x="63" y="296"/>
                    </a:lnTo>
                    <a:lnTo>
                      <a:pt x="63" y="293"/>
                    </a:lnTo>
                    <a:lnTo>
                      <a:pt x="63" y="296"/>
                    </a:lnTo>
                    <a:lnTo>
                      <a:pt x="63" y="298"/>
                    </a:lnTo>
                    <a:lnTo>
                      <a:pt x="65" y="298"/>
                    </a:lnTo>
                    <a:lnTo>
                      <a:pt x="65" y="296"/>
                    </a:lnTo>
                    <a:lnTo>
                      <a:pt x="65" y="293"/>
                    </a:lnTo>
                    <a:lnTo>
                      <a:pt x="65" y="296"/>
                    </a:lnTo>
                    <a:lnTo>
                      <a:pt x="65" y="298"/>
                    </a:lnTo>
                    <a:lnTo>
                      <a:pt x="67" y="298"/>
                    </a:lnTo>
                    <a:lnTo>
                      <a:pt x="67" y="296"/>
                    </a:lnTo>
                    <a:lnTo>
                      <a:pt x="67" y="298"/>
                    </a:lnTo>
                    <a:lnTo>
                      <a:pt x="67" y="296"/>
                    </a:lnTo>
                    <a:lnTo>
                      <a:pt x="68" y="296"/>
                    </a:lnTo>
                    <a:lnTo>
                      <a:pt x="68" y="298"/>
                    </a:lnTo>
                    <a:lnTo>
                      <a:pt x="68" y="300"/>
                    </a:lnTo>
                    <a:lnTo>
                      <a:pt x="68" y="298"/>
                    </a:lnTo>
                    <a:lnTo>
                      <a:pt x="70" y="300"/>
                    </a:lnTo>
                    <a:lnTo>
                      <a:pt x="70" y="298"/>
                    </a:lnTo>
                    <a:lnTo>
                      <a:pt x="70" y="300"/>
                    </a:lnTo>
                    <a:lnTo>
                      <a:pt x="70" y="302"/>
                    </a:lnTo>
                    <a:lnTo>
                      <a:pt x="72" y="302"/>
                    </a:lnTo>
                    <a:lnTo>
                      <a:pt x="72" y="300"/>
                    </a:lnTo>
                    <a:lnTo>
                      <a:pt x="72" y="302"/>
                    </a:lnTo>
                    <a:lnTo>
                      <a:pt x="72" y="300"/>
                    </a:lnTo>
                    <a:lnTo>
                      <a:pt x="72" y="302"/>
                    </a:lnTo>
                    <a:lnTo>
                      <a:pt x="74" y="302"/>
                    </a:lnTo>
                    <a:lnTo>
                      <a:pt x="74" y="304"/>
                    </a:lnTo>
                    <a:lnTo>
                      <a:pt x="74" y="302"/>
                    </a:lnTo>
                    <a:lnTo>
                      <a:pt x="76" y="302"/>
                    </a:lnTo>
                    <a:lnTo>
                      <a:pt x="76" y="304"/>
                    </a:lnTo>
                    <a:lnTo>
                      <a:pt x="78" y="304"/>
                    </a:lnTo>
                    <a:lnTo>
                      <a:pt x="78" y="306"/>
                    </a:lnTo>
                    <a:lnTo>
                      <a:pt x="78" y="304"/>
                    </a:lnTo>
                    <a:lnTo>
                      <a:pt x="78" y="306"/>
                    </a:lnTo>
                    <a:lnTo>
                      <a:pt x="80" y="306"/>
                    </a:lnTo>
                    <a:lnTo>
                      <a:pt x="80" y="308"/>
                    </a:lnTo>
                    <a:lnTo>
                      <a:pt x="81" y="308"/>
                    </a:lnTo>
                    <a:lnTo>
                      <a:pt x="81" y="306"/>
                    </a:lnTo>
                    <a:lnTo>
                      <a:pt x="81" y="308"/>
                    </a:lnTo>
                    <a:lnTo>
                      <a:pt x="83" y="308"/>
                    </a:lnTo>
                    <a:lnTo>
                      <a:pt x="85" y="308"/>
                    </a:lnTo>
                    <a:lnTo>
                      <a:pt x="85" y="310"/>
                    </a:lnTo>
                    <a:lnTo>
                      <a:pt x="85" y="308"/>
                    </a:lnTo>
                    <a:lnTo>
                      <a:pt x="87" y="308"/>
                    </a:lnTo>
                    <a:lnTo>
                      <a:pt x="87" y="310"/>
                    </a:lnTo>
                    <a:lnTo>
                      <a:pt x="89" y="310"/>
                    </a:lnTo>
                    <a:lnTo>
                      <a:pt x="89" y="312"/>
                    </a:lnTo>
                    <a:lnTo>
                      <a:pt x="89" y="310"/>
                    </a:lnTo>
                    <a:lnTo>
                      <a:pt x="89" y="312"/>
                    </a:lnTo>
                    <a:lnTo>
                      <a:pt x="91" y="312"/>
                    </a:lnTo>
                    <a:lnTo>
                      <a:pt x="91" y="310"/>
                    </a:lnTo>
                    <a:lnTo>
                      <a:pt x="91" y="312"/>
                    </a:lnTo>
                    <a:lnTo>
                      <a:pt x="93" y="312"/>
                    </a:lnTo>
                    <a:lnTo>
                      <a:pt x="93" y="314"/>
                    </a:lnTo>
                    <a:lnTo>
                      <a:pt x="93" y="312"/>
                    </a:lnTo>
                    <a:lnTo>
                      <a:pt x="94" y="312"/>
                    </a:lnTo>
                    <a:lnTo>
                      <a:pt x="94" y="314"/>
                    </a:lnTo>
                    <a:lnTo>
                      <a:pt x="96" y="314"/>
                    </a:lnTo>
                    <a:lnTo>
                      <a:pt x="96" y="312"/>
                    </a:lnTo>
                    <a:lnTo>
                      <a:pt x="96" y="314"/>
                    </a:lnTo>
                    <a:lnTo>
                      <a:pt x="98" y="314"/>
                    </a:lnTo>
                    <a:lnTo>
                      <a:pt x="98" y="316"/>
                    </a:lnTo>
                    <a:lnTo>
                      <a:pt x="100" y="316"/>
                    </a:lnTo>
                    <a:lnTo>
                      <a:pt x="100" y="318"/>
                    </a:lnTo>
                    <a:lnTo>
                      <a:pt x="100" y="316"/>
                    </a:lnTo>
                    <a:lnTo>
                      <a:pt x="102" y="316"/>
                    </a:lnTo>
                    <a:lnTo>
                      <a:pt x="102" y="318"/>
                    </a:lnTo>
                    <a:lnTo>
                      <a:pt x="102" y="316"/>
                    </a:lnTo>
                    <a:lnTo>
                      <a:pt x="102" y="318"/>
                    </a:lnTo>
                    <a:lnTo>
                      <a:pt x="104" y="318"/>
                    </a:lnTo>
                    <a:lnTo>
                      <a:pt x="104" y="321"/>
                    </a:lnTo>
                    <a:lnTo>
                      <a:pt x="105" y="321"/>
                    </a:lnTo>
                    <a:lnTo>
                      <a:pt x="105" y="318"/>
                    </a:lnTo>
                    <a:lnTo>
                      <a:pt x="105" y="321"/>
                    </a:lnTo>
                    <a:lnTo>
                      <a:pt x="105" y="318"/>
                    </a:lnTo>
                    <a:lnTo>
                      <a:pt x="107" y="318"/>
                    </a:lnTo>
                    <a:lnTo>
                      <a:pt x="107" y="321"/>
                    </a:lnTo>
                    <a:lnTo>
                      <a:pt x="109" y="321"/>
                    </a:lnTo>
                    <a:lnTo>
                      <a:pt x="109" y="323"/>
                    </a:lnTo>
                    <a:lnTo>
                      <a:pt x="109" y="321"/>
                    </a:lnTo>
                    <a:lnTo>
                      <a:pt x="109" y="323"/>
                    </a:lnTo>
                    <a:lnTo>
                      <a:pt x="111" y="323"/>
                    </a:lnTo>
                    <a:lnTo>
                      <a:pt x="111" y="321"/>
                    </a:lnTo>
                    <a:lnTo>
                      <a:pt x="111" y="323"/>
                    </a:lnTo>
                    <a:lnTo>
                      <a:pt x="111" y="325"/>
                    </a:lnTo>
                    <a:lnTo>
                      <a:pt x="113" y="325"/>
                    </a:lnTo>
                    <a:lnTo>
                      <a:pt x="113" y="323"/>
                    </a:lnTo>
                    <a:lnTo>
                      <a:pt x="113" y="325"/>
                    </a:lnTo>
                    <a:lnTo>
                      <a:pt x="115" y="325"/>
                    </a:lnTo>
                    <a:lnTo>
                      <a:pt x="115" y="327"/>
                    </a:lnTo>
                    <a:lnTo>
                      <a:pt x="115" y="325"/>
                    </a:lnTo>
                    <a:lnTo>
                      <a:pt x="115" y="327"/>
                    </a:lnTo>
                    <a:lnTo>
                      <a:pt x="115" y="325"/>
                    </a:lnTo>
                    <a:lnTo>
                      <a:pt x="117" y="325"/>
                    </a:lnTo>
                    <a:lnTo>
                      <a:pt x="117" y="327"/>
                    </a:lnTo>
                    <a:lnTo>
                      <a:pt x="117" y="325"/>
                    </a:lnTo>
                    <a:lnTo>
                      <a:pt x="117" y="327"/>
                    </a:lnTo>
                    <a:lnTo>
                      <a:pt x="117" y="329"/>
                    </a:lnTo>
                    <a:lnTo>
                      <a:pt x="118" y="329"/>
                    </a:lnTo>
                    <a:lnTo>
                      <a:pt x="120" y="329"/>
                    </a:lnTo>
                    <a:lnTo>
                      <a:pt x="120" y="331"/>
                    </a:lnTo>
                    <a:lnTo>
                      <a:pt x="122" y="331"/>
                    </a:lnTo>
                    <a:lnTo>
                      <a:pt x="122" y="333"/>
                    </a:lnTo>
                    <a:lnTo>
                      <a:pt x="124" y="333"/>
                    </a:lnTo>
                    <a:lnTo>
                      <a:pt x="124" y="331"/>
                    </a:lnTo>
                    <a:lnTo>
                      <a:pt x="124" y="333"/>
                    </a:lnTo>
                    <a:lnTo>
                      <a:pt x="124" y="331"/>
                    </a:lnTo>
                    <a:lnTo>
                      <a:pt x="124" y="333"/>
                    </a:lnTo>
                    <a:lnTo>
                      <a:pt x="126" y="333"/>
                    </a:lnTo>
                    <a:lnTo>
                      <a:pt x="126" y="335"/>
                    </a:lnTo>
                    <a:lnTo>
                      <a:pt x="126" y="333"/>
                    </a:lnTo>
                    <a:lnTo>
                      <a:pt x="126" y="335"/>
                    </a:lnTo>
                    <a:lnTo>
                      <a:pt x="128" y="335"/>
                    </a:lnTo>
                    <a:lnTo>
                      <a:pt x="128" y="337"/>
                    </a:lnTo>
                    <a:lnTo>
                      <a:pt x="130" y="337"/>
                    </a:lnTo>
                    <a:lnTo>
                      <a:pt x="130" y="339"/>
                    </a:lnTo>
                    <a:lnTo>
                      <a:pt x="130" y="337"/>
                    </a:lnTo>
                    <a:lnTo>
                      <a:pt x="130" y="339"/>
                    </a:lnTo>
                    <a:lnTo>
                      <a:pt x="131" y="339"/>
                    </a:lnTo>
                    <a:lnTo>
                      <a:pt x="133" y="339"/>
                    </a:lnTo>
                    <a:lnTo>
                      <a:pt x="133" y="341"/>
                    </a:lnTo>
                    <a:lnTo>
                      <a:pt x="133" y="339"/>
                    </a:lnTo>
                    <a:lnTo>
                      <a:pt x="133" y="341"/>
                    </a:lnTo>
                    <a:lnTo>
                      <a:pt x="135" y="341"/>
                    </a:lnTo>
                    <a:lnTo>
                      <a:pt x="135" y="343"/>
                    </a:lnTo>
                    <a:lnTo>
                      <a:pt x="137" y="343"/>
                    </a:lnTo>
                    <a:lnTo>
                      <a:pt x="137" y="345"/>
                    </a:lnTo>
                    <a:lnTo>
                      <a:pt x="139" y="345"/>
                    </a:lnTo>
                    <a:lnTo>
                      <a:pt x="139" y="343"/>
                    </a:lnTo>
                    <a:lnTo>
                      <a:pt x="139" y="345"/>
                    </a:lnTo>
                    <a:lnTo>
                      <a:pt x="139" y="348"/>
                    </a:lnTo>
                    <a:lnTo>
                      <a:pt x="141" y="348"/>
                    </a:lnTo>
                    <a:lnTo>
                      <a:pt x="141" y="345"/>
                    </a:lnTo>
                    <a:lnTo>
                      <a:pt x="141" y="348"/>
                    </a:lnTo>
                    <a:lnTo>
                      <a:pt x="142" y="348"/>
                    </a:lnTo>
                    <a:lnTo>
                      <a:pt x="142" y="350"/>
                    </a:lnTo>
                    <a:lnTo>
                      <a:pt x="144" y="350"/>
                    </a:lnTo>
                    <a:lnTo>
                      <a:pt x="144" y="352"/>
                    </a:lnTo>
                    <a:lnTo>
                      <a:pt x="146" y="352"/>
                    </a:lnTo>
                    <a:lnTo>
                      <a:pt x="146" y="350"/>
                    </a:lnTo>
                    <a:lnTo>
                      <a:pt x="146" y="352"/>
                    </a:lnTo>
                    <a:lnTo>
                      <a:pt x="148" y="352"/>
                    </a:lnTo>
                    <a:lnTo>
                      <a:pt x="148" y="354"/>
                    </a:lnTo>
                    <a:lnTo>
                      <a:pt x="148" y="356"/>
                    </a:lnTo>
                    <a:lnTo>
                      <a:pt x="148" y="354"/>
                    </a:lnTo>
                    <a:lnTo>
                      <a:pt x="150" y="354"/>
                    </a:lnTo>
                    <a:lnTo>
                      <a:pt x="150" y="352"/>
                    </a:lnTo>
                    <a:lnTo>
                      <a:pt x="150" y="354"/>
                    </a:lnTo>
                    <a:lnTo>
                      <a:pt x="152" y="356"/>
                    </a:lnTo>
                    <a:lnTo>
                      <a:pt x="154" y="356"/>
                    </a:lnTo>
                    <a:lnTo>
                      <a:pt x="154" y="358"/>
                    </a:lnTo>
                    <a:lnTo>
                      <a:pt x="155" y="358"/>
                    </a:lnTo>
                    <a:lnTo>
                      <a:pt x="155" y="356"/>
                    </a:lnTo>
                    <a:lnTo>
                      <a:pt x="157" y="356"/>
                    </a:lnTo>
                    <a:lnTo>
                      <a:pt x="157" y="358"/>
                    </a:lnTo>
                    <a:lnTo>
                      <a:pt x="157" y="360"/>
                    </a:lnTo>
                    <a:lnTo>
                      <a:pt x="157" y="358"/>
                    </a:lnTo>
                    <a:lnTo>
                      <a:pt x="159" y="358"/>
                    </a:lnTo>
                    <a:lnTo>
                      <a:pt x="159" y="360"/>
                    </a:lnTo>
                    <a:lnTo>
                      <a:pt x="161" y="360"/>
                    </a:lnTo>
                    <a:lnTo>
                      <a:pt x="161" y="362"/>
                    </a:lnTo>
                    <a:lnTo>
                      <a:pt x="163" y="362"/>
                    </a:lnTo>
                    <a:lnTo>
                      <a:pt x="163" y="360"/>
                    </a:lnTo>
                    <a:lnTo>
                      <a:pt x="163" y="362"/>
                    </a:lnTo>
                    <a:lnTo>
                      <a:pt x="165" y="362"/>
                    </a:lnTo>
                    <a:lnTo>
                      <a:pt x="165" y="364"/>
                    </a:lnTo>
                    <a:lnTo>
                      <a:pt x="165" y="362"/>
                    </a:lnTo>
                    <a:lnTo>
                      <a:pt x="165" y="364"/>
                    </a:lnTo>
                    <a:lnTo>
                      <a:pt x="165" y="362"/>
                    </a:lnTo>
                    <a:lnTo>
                      <a:pt x="167" y="362"/>
                    </a:lnTo>
                    <a:lnTo>
                      <a:pt x="167" y="364"/>
                    </a:lnTo>
                    <a:lnTo>
                      <a:pt x="168" y="364"/>
                    </a:lnTo>
                    <a:lnTo>
                      <a:pt x="170" y="366"/>
                    </a:lnTo>
                    <a:lnTo>
                      <a:pt x="170" y="364"/>
                    </a:lnTo>
                    <a:lnTo>
                      <a:pt x="170" y="366"/>
                    </a:lnTo>
                    <a:lnTo>
                      <a:pt x="172" y="366"/>
                    </a:lnTo>
                    <a:lnTo>
                      <a:pt x="174" y="366"/>
                    </a:lnTo>
                    <a:lnTo>
                      <a:pt x="174" y="368"/>
                    </a:lnTo>
                    <a:lnTo>
                      <a:pt x="174" y="366"/>
                    </a:lnTo>
                    <a:lnTo>
                      <a:pt x="176" y="366"/>
                    </a:lnTo>
                    <a:lnTo>
                      <a:pt x="176" y="368"/>
                    </a:lnTo>
                    <a:lnTo>
                      <a:pt x="176" y="366"/>
                    </a:lnTo>
                    <a:lnTo>
                      <a:pt x="176" y="368"/>
                    </a:lnTo>
                    <a:lnTo>
                      <a:pt x="178" y="368"/>
                    </a:lnTo>
                    <a:lnTo>
                      <a:pt x="179" y="368"/>
                    </a:lnTo>
                    <a:lnTo>
                      <a:pt x="181" y="368"/>
                    </a:lnTo>
                    <a:lnTo>
                      <a:pt x="181" y="370"/>
                    </a:lnTo>
                    <a:lnTo>
                      <a:pt x="181" y="368"/>
                    </a:lnTo>
                    <a:lnTo>
                      <a:pt x="181" y="370"/>
                    </a:lnTo>
                    <a:lnTo>
                      <a:pt x="183" y="370"/>
                    </a:lnTo>
                    <a:lnTo>
                      <a:pt x="185" y="370"/>
                    </a:lnTo>
                    <a:lnTo>
                      <a:pt x="185" y="373"/>
                    </a:lnTo>
                    <a:lnTo>
                      <a:pt x="185" y="370"/>
                    </a:lnTo>
                    <a:lnTo>
                      <a:pt x="187" y="370"/>
                    </a:lnTo>
                    <a:lnTo>
                      <a:pt x="187" y="373"/>
                    </a:lnTo>
                    <a:lnTo>
                      <a:pt x="189" y="373"/>
                    </a:lnTo>
                    <a:lnTo>
                      <a:pt x="191" y="373"/>
                    </a:lnTo>
                    <a:lnTo>
                      <a:pt x="192" y="373"/>
                    </a:lnTo>
                    <a:lnTo>
                      <a:pt x="192" y="375"/>
                    </a:lnTo>
                    <a:lnTo>
                      <a:pt x="192" y="373"/>
                    </a:lnTo>
                    <a:lnTo>
                      <a:pt x="194" y="373"/>
                    </a:lnTo>
                    <a:lnTo>
                      <a:pt x="194" y="375"/>
                    </a:lnTo>
                    <a:lnTo>
                      <a:pt x="196" y="375"/>
                    </a:lnTo>
                    <a:lnTo>
                      <a:pt x="196" y="373"/>
                    </a:lnTo>
                    <a:lnTo>
                      <a:pt x="196" y="375"/>
                    </a:lnTo>
                    <a:lnTo>
                      <a:pt x="198" y="375"/>
                    </a:lnTo>
                    <a:lnTo>
                      <a:pt x="200" y="375"/>
                    </a:lnTo>
                    <a:lnTo>
                      <a:pt x="200" y="377"/>
                    </a:lnTo>
                    <a:lnTo>
                      <a:pt x="202" y="377"/>
                    </a:lnTo>
                    <a:lnTo>
                      <a:pt x="202" y="375"/>
                    </a:lnTo>
                    <a:lnTo>
                      <a:pt x="202" y="377"/>
                    </a:lnTo>
                    <a:lnTo>
                      <a:pt x="204" y="377"/>
                    </a:lnTo>
                    <a:lnTo>
                      <a:pt x="205" y="377"/>
                    </a:lnTo>
                    <a:lnTo>
                      <a:pt x="207" y="377"/>
                    </a:lnTo>
                    <a:lnTo>
                      <a:pt x="207" y="379"/>
                    </a:lnTo>
                    <a:lnTo>
                      <a:pt x="209" y="377"/>
                    </a:lnTo>
                    <a:lnTo>
                      <a:pt x="209" y="379"/>
                    </a:lnTo>
                    <a:lnTo>
                      <a:pt x="211" y="379"/>
                    </a:lnTo>
                    <a:lnTo>
                      <a:pt x="213" y="379"/>
                    </a:lnTo>
                    <a:lnTo>
                      <a:pt x="215" y="379"/>
                    </a:lnTo>
                    <a:lnTo>
                      <a:pt x="215" y="381"/>
                    </a:lnTo>
                    <a:lnTo>
                      <a:pt x="217" y="381"/>
                    </a:lnTo>
                    <a:lnTo>
                      <a:pt x="217" y="379"/>
                    </a:lnTo>
                    <a:lnTo>
                      <a:pt x="217" y="381"/>
                    </a:lnTo>
                    <a:lnTo>
                      <a:pt x="218" y="381"/>
                    </a:lnTo>
                    <a:lnTo>
                      <a:pt x="218" y="379"/>
                    </a:lnTo>
                    <a:lnTo>
                      <a:pt x="218" y="381"/>
                    </a:lnTo>
                    <a:lnTo>
                      <a:pt x="220" y="381"/>
                    </a:lnTo>
                    <a:lnTo>
                      <a:pt x="222" y="381"/>
                    </a:lnTo>
                    <a:lnTo>
                      <a:pt x="224" y="383"/>
                    </a:lnTo>
                    <a:lnTo>
                      <a:pt x="224" y="381"/>
                    </a:lnTo>
                    <a:lnTo>
                      <a:pt x="224" y="383"/>
                    </a:lnTo>
                    <a:lnTo>
                      <a:pt x="226" y="383"/>
                    </a:lnTo>
                    <a:lnTo>
                      <a:pt x="228" y="383"/>
                    </a:lnTo>
                    <a:lnTo>
                      <a:pt x="229" y="383"/>
                    </a:lnTo>
                    <a:lnTo>
                      <a:pt x="231" y="383"/>
                    </a:lnTo>
                    <a:lnTo>
                      <a:pt x="231" y="385"/>
                    </a:lnTo>
                    <a:lnTo>
                      <a:pt x="231" y="383"/>
                    </a:lnTo>
                    <a:lnTo>
                      <a:pt x="233" y="383"/>
                    </a:lnTo>
                    <a:lnTo>
                      <a:pt x="233" y="385"/>
                    </a:lnTo>
                    <a:lnTo>
                      <a:pt x="235" y="385"/>
                    </a:lnTo>
                    <a:lnTo>
                      <a:pt x="235" y="383"/>
                    </a:lnTo>
                    <a:lnTo>
                      <a:pt x="235" y="385"/>
                    </a:lnTo>
                    <a:lnTo>
                      <a:pt x="235" y="383"/>
                    </a:lnTo>
                    <a:lnTo>
                      <a:pt x="235" y="385"/>
                    </a:lnTo>
                    <a:lnTo>
                      <a:pt x="237" y="385"/>
                    </a:lnTo>
                    <a:lnTo>
                      <a:pt x="239" y="385"/>
                    </a:lnTo>
                    <a:lnTo>
                      <a:pt x="241" y="385"/>
                    </a:lnTo>
                    <a:lnTo>
                      <a:pt x="242" y="385"/>
                    </a:lnTo>
                    <a:lnTo>
                      <a:pt x="242" y="387"/>
                    </a:lnTo>
                    <a:lnTo>
                      <a:pt x="244" y="387"/>
                    </a:lnTo>
                    <a:lnTo>
                      <a:pt x="246" y="387"/>
                    </a:lnTo>
                    <a:lnTo>
                      <a:pt x="246" y="385"/>
                    </a:lnTo>
                    <a:lnTo>
                      <a:pt x="246" y="387"/>
                    </a:lnTo>
                    <a:lnTo>
                      <a:pt x="248" y="387"/>
                    </a:lnTo>
                    <a:lnTo>
                      <a:pt x="248" y="385"/>
                    </a:lnTo>
                    <a:lnTo>
                      <a:pt x="250" y="385"/>
                    </a:lnTo>
                    <a:lnTo>
                      <a:pt x="250" y="387"/>
                    </a:lnTo>
                    <a:lnTo>
                      <a:pt x="252" y="387"/>
                    </a:lnTo>
                    <a:lnTo>
                      <a:pt x="254" y="387"/>
                    </a:lnTo>
                    <a:lnTo>
                      <a:pt x="255" y="387"/>
                    </a:lnTo>
                    <a:lnTo>
                      <a:pt x="257" y="387"/>
                    </a:lnTo>
                    <a:lnTo>
                      <a:pt x="257" y="389"/>
                    </a:lnTo>
                    <a:lnTo>
                      <a:pt x="259" y="389"/>
                    </a:lnTo>
                    <a:lnTo>
                      <a:pt x="259" y="387"/>
                    </a:lnTo>
                    <a:lnTo>
                      <a:pt x="259" y="389"/>
                    </a:lnTo>
                    <a:lnTo>
                      <a:pt x="261" y="389"/>
                    </a:lnTo>
                    <a:lnTo>
                      <a:pt x="261" y="387"/>
                    </a:lnTo>
                    <a:lnTo>
                      <a:pt x="261" y="389"/>
                    </a:lnTo>
                    <a:lnTo>
                      <a:pt x="263" y="389"/>
                    </a:lnTo>
                    <a:lnTo>
                      <a:pt x="265" y="389"/>
                    </a:lnTo>
                    <a:lnTo>
                      <a:pt x="266" y="389"/>
                    </a:lnTo>
                    <a:lnTo>
                      <a:pt x="268" y="389"/>
                    </a:lnTo>
                    <a:lnTo>
                      <a:pt x="270" y="389"/>
                    </a:lnTo>
                    <a:lnTo>
                      <a:pt x="272" y="389"/>
                    </a:lnTo>
                    <a:lnTo>
                      <a:pt x="272" y="391"/>
                    </a:lnTo>
                    <a:lnTo>
                      <a:pt x="274" y="391"/>
                    </a:lnTo>
                    <a:lnTo>
                      <a:pt x="274" y="389"/>
                    </a:lnTo>
                    <a:lnTo>
                      <a:pt x="274" y="391"/>
                    </a:lnTo>
                    <a:lnTo>
                      <a:pt x="276" y="391"/>
                    </a:lnTo>
                    <a:lnTo>
                      <a:pt x="276" y="389"/>
                    </a:lnTo>
                    <a:lnTo>
                      <a:pt x="276" y="391"/>
                    </a:lnTo>
                    <a:lnTo>
                      <a:pt x="278" y="391"/>
                    </a:lnTo>
                    <a:lnTo>
                      <a:pt x="278" y="389"/>
                    </a:lnTo>
                    <a:lnTo>
                      <a:pt x="278" y="391"/>
                    </a:lnTo>
                    <a:lnTo>
                      <a:pt x="279" y="391"/>
                    </a:lnTo>
                    <a:lnTo>
                      <a:pt x="281" y="391"/>
                    </a:lnTo>
                    <a:lnTo>
                      <a:pt x="283" y="391"/>
                    </a:lnTo>
                    <a:lnTo>
                      <a:pt x="285" y="391"/>
                    </a:lnTo>
                    <a:lnTo>
                      <a:pt x="287" y="391"/>
                    </a:lnTo>
                    <a:lnTo>
                      <a:pt x="289" y="391"/>
                    </a:lnTo>
                    <a:lnTo>
                      <a:pt x="291" y="391"/>
                    </a:lnTo>
                    <a:lnTo>
                      <a:pt x="292" y="391"/>
                    </a:lnTo>
                    <a:lnTo>
                      <a:pt x="292" y="393"/>
                    </a:lnTo>
                    <a:lnTo>
                      <a:pt x="292" y="391"/>
                    </a:lnTo>
                    <a:lnTo>
                      <a:pt x="292" y="393"/>
                    </a:lnTo>
                    <a:lnTo>
                      <a:pt x="294" y="393"/>
                    </a:lnTo>
                    <a:lnTo>
                      <a:pt x="294" y="391"/>
                    </a:lnTo>
                    <a:lnTo>
                      <a:pt x="294" y="393"/>
                    </a:lnTo>
                    <a:lnTo>
                      <a:pt x="294" y="391"/>
                    </a:lnTo>
                    <a:lnTo>
                      <a:pt x="296" y="391"/>
                    </a:lnTo>
                    <a:lnTo>
                      <a:pt x="296" y="393"/>
                    </a:lnTo>
                    <a:lnTo>
                      <a:pt x="296" y="391"/>
                    </a:lnTo>
                    <a:lnTo>
                      <a:pt x="298" y="391"/>
                    </a:lnTo>
                    <a:lnTo>
                      <a:pt x="298" y="393"/>
                    </a:lnTo>
                    <a:lnTo>
                      <a:pt x="300" y="393"/>
                    </a:lnTo>
                    <a:lnTo>
                      <a:pt x="300" y="391"/>
                    </a:lnTo>
                    <a:lnTo>
                      <a:pt x="300" y="393"/>
                    </a:lnTo>
                    <a:lnTo>
                      <a:pt x="300" y="391"/>
                    </a:lnTo>
                    <a:lnTo>
                      <a:pt x="302" y="391"/>
                    </a:lnTo>
                    <a:lnTo>
                      <a:pt x="302" y="393"/>
                    </a:lnTo>
                    <a:lnTo>
                      <a:pt x="302" y="391"/>
                    </a:lnTo>
                    <a:lnTo>
                      <a:pt x="302" y="393"/>
                    </a:lnTo>
                    <a:lnTo>
                      <a:pt x="303" y="393"/>
                    </a:lnTo>
                    <a:lnTo>
                      <a:pt x="305" y="393"/>
                    </a:lnTo>
                    <a:lnTo>
                      <a:pt x="307" y="393"/>
                    </a:lnTo>
                    <a:lnTo>
                      <a:pt x="309" y="393"/>
                    </a:lnTo>
                    <a:lnTo>
                      <a:pt x="311" y="393"/>
                    </a:lnTo>
                    <a:lnTo>
                      <a:pt x="313" y="393"/>
                    </a:lnTo>
                    <a:lnTo>
                      <a:pt x="315" y="393"/>
                    </a:lnTo>
                    <a:lnTo>
                      <a:pt x="316" y="393"/>
                    </a:lnTo>
                    <a:lnTo>
                      <a:pt x="318" y="393"/>
                    </a:lnTo>
                    <a:lnTo>
                      <a:pt x="320" y="393"/>
                    </a:lnTo>
                    <a:lnTo>
                      <a:pt x="320" y="395"/>
                    </a:lnTo>
                    <a:lnTo>
                      <a:pt x="322" y="395"/>
                    </a:lnTo>
                    <a:lnTo>
                      <a:pt x="322" y="393"/>
                    </a:lnTo>
                    <a:lnTo>
                      <a:pt x="324" y="393"/>
                    </a:lnTo>
                    <a:lnTo>
                      <a:pt x="326" y="393"/>
                    </a:lnTo>
                    <a:lnTo>
                      <a:pt x="326" y="395"/>
                    </a:lnTo>
                    <a:lnTo>
                      <a:pt x="326" y="393"/>
                    </a:lnTo>
                    <a:lnTo>
                      <a:pt x="326" y="395"/>
                    </a:lnTo>
                    <a:lnTo>
                      <a:pt x="328" y="395"/>
                    </a:lnTo>
                    <a:lnTo>
                      <a:pt x="328" y="393"/>
                    </a:lnTo>
                    <a:lnTo>
                      <a:pt x="328" y="395"/>
                    </a:lnTo>
                    <a:lnTo>
                      <a:pt x="329" y="395"/>
                    </a:lnTo>
                    <a:lnTo>
                      <a:pt x="329" y="393"/>
                    </a:lnTo>
                    <a:lnTo>
                      <a:pt x="331" y="393"/>
                    </a:lnTo>
                    <a:lnTo>
                      <a:pt x="331" y="395"/>
                    </a:lnTo>
                    <a:lnTo>
                      <a:pt x="331" y="393"/>
                    </a:lnTo>
                    <a:lnTo>
                      <a:pt x="331" y="395"/>
                    </a:lnTo>
                    <a:lnTo>
                      <a:pt x="333" y="395"/>
                    </a:lnTo>
                    <a:lnTo>
                      <a:pt x="333" y="393"/>
                    </a:lnTo>
                    <a:lnTo>
                      <a:pt x="333" y="395"/>
                    </a:lnTo>
                    <a:lnTo>
                      <a:pt x="333" y="393"/>
                    </a:lnTo>
                    <a:lnTo>
                      <a:pt x="333" y="395"/>
                    </a:lnTo>
                    <a:lnTo>
                      <a:pt x="335" y="395"/>
                    </a:lnTo>
                    <a:lnTo>
                      <a:pt x="335" y="393"/>
                    </a:lnTo>
                    <a:lnTo>
                      <a:pt x="335" y="395"/>
                    </a:lnTo>
                    <a:lnTo>
                      <a:pt x="337" y="395"/>
                    </a:lnTo>
                    <a:lnTo>
                      <a:pt x="339" y="395"/>
                    </a:lnTo>
                    <a:lnTo>
                      <a:pt x="339" y="393"/>
                    </a:lnTo>
                    <a:lnTo>
                      <a:pt x="340" y="395"/>
                    </a:lnTo>
                    <a:lnTo>
                      <a:pt x="342" y="395"/>
                    </a:lnTo>
                    <a:lnTo>
                      <a:pt x="344" y="395"/>
                    </a:lnTo>
                    <a:lnTo>
                      <a:pt x="346" y="395"/>
                    </a:lnTo>
                    <a:lnTo>
                      <a:pt x="348" y="395"/>
                    </a:lnTo>
                    <a:lnTo>
                      <a:pt x="350" y="395"/>
                    </a:lnTo>
                    <a:lnTo>
                      <a:pt x="352" y="395"/>
                    </a:lnTo>
                    <a:lnTo>
                      <a:pt x="353" y="395"/>
                    </a:lnTo>
                    <a:lnTo>
                      <a:pt x="355" y="395"/>
                    </a:lnTo>
                    <a:lnTo>
                      <a:pt x="355" y="398"/>
                    </a:lnTo>
                    <a:lnTo>
                      <a:pt x="355" y="395"/>
                    </a:lnTo>
                    <a:lnTo>
                      <a:pt x="357" y="395"/>
                    </a:lnTo>
                    <a:lnTo>
                      <a:pt x="359" y="395"/>
                    </a:lnTo>
                    <a:lnTo>
                      <a:pt x="361" y="395"/>
                    </a:lnTo>
                    <a:lnTo>
                      <a:pt x="363" y="395"/>
                    </a:lnTo>
                    <a:lnTo>
                      <a:pt x="365" y="395"/>
                    </a:lnTo>
                    <a:lnTo>
                      <a:pt x="365" y="398"/>
                    </a:lnTo>
                    <a:lnTo>
                      <a:pt x="366" y="395"/>
                    </a:lnTo>
                    <a:lnTo>
                      <a:pt x="368" y="395"/>
                    </a:lnTo>
                    <a:lnTo>
                      <a:pt x="368" y="398"/>
                    </a:lnTo>
                    <a:lnTo>
                      <a:pt x="368" y="395"/>
                    </a:lnTo>
                    <a:lnTo>
                      <a:pt x="370" y="398"/>
                    </a:lnTo>
                    <a:lnTo>
                      <a:pt x="372" y="398"/>
                    </a:lnTo>
                    <a:lnTo>
                      <a:pt x="372" y="395"/>
                    </a:lnTo>
                    <a:lnTo>
                      <a:pt x="372" y="398"/>
                    </a:lnTo>
                    <a:lnTo>
                      <a:pt x="372" y="395"/>
                    </a:lnTo>
                    <a:lnTo>
                      <a:pt x="372" y="398"/>
                    </a:lnTo>
                    <a:lnTo>
                      <a:pt x="374" y="398"/>
                    </a:lnTo>
                    <a:lnTo>
                      <a:pt x="374" y="395"/>
                    </a:lnTo>
                    <a:lnTo>
                      <a:pt x="376" y="395"/>
                    </a:lnTo>
                    <a:lnTo>
                      <a:pt x="376" y="398"/>
                    </a:lnTo>
                    <a:lnTo>
                      <a:pt x="376" y="400"/>
                    </a:lnTo>
                    <a:lnTo>
                      <a:pt x="376" y="402"/>
                    </a:lnTo>
                    <a:lnTo>
                      <a:pt x="376" y="404"/>
                    </a:lnTo>
                    <a:lnTo>
                      <a:pt x="376" y="406"/>
                    </a:lnTo>
                    <a:lnTo>
                      <a:pt x="376" y="408"/>
                    </a:lnTo>
                    <a:lnTo>
                      <a:pt x="376" y="406"/>
                    </a:lnTo>
                    <a:lnTo>
                      <a:pt x="376" y="404"/>
                    </a:lnTo>
                    <a:lnTo>
                      <a:pt x="376" y="402"/>
                    </a:lnTo>
                    <a:lnTo>
                      <a:pt x="378" y="400"/>
                    </a:lnTo>
                    <a:lnTo>
                      <a:pt x="378" y="398"/>
                    </a:lnTo>
                    <a:lnTo>
                      <a:pt x="378" y="395"/>
                    </a:lnTo>
                    <a:lnTo>
                      <a:pt x="378" y="393"/>
                    </a:lnTo>
                    <a:lnTo>
                      <a:pt x="378" y="395"/>
                    </a:lnTo>
                    <a:lnTo>
                      <a:pt x="379" y="393"/>
                    </a:lnTo>
                    <a:lnTo>
                      <a:pt x="379" y="395"/>
                    </a:lnTo>
                    <a:lnTo>
                      <a:pt x="381" y="395"/>
                    </a:lnTo>
                    <a:lnTo>
                      <a:pt x="383" y="395"/>
                    </a:lnTo>
                    <a:lnTo>
                      <a:pt x="385" y="395"/>
                    </a:lnTo>
                    <a:lnTo>
                      <a:pt x="385" y="393"/>
                    </a:lnTo>
                    <a:lnTo>
                      <a:pt x="385" y="395"/>
                    </a:lnTo>
                    <a:lnTo>
                      <a:pt x="387" y="395"/>
                    </a:lnTo>
                    <a:lnTo>
                      <a:pt x="389" y="395"/>
                    </a:lnTo>
                    <a:lnTo>
                      <a:pt x="389" y="393"/>
                    </a:lnTo>
                    <a:lnTo>
                      <a:pt x="390" y="393"/>
                    </a:lnTo>
                    <a:lnTo>
                      <a:pt x="390" y="395"/>
                    </a:lnTo>
                    <a:lnTo>
                      <a:pt x="390" y="393"/>
                    </a:lnTo>
                    <a:lnTo>
                      <a:pt x="392" y="393"/>
                    </a:lnTo>
                    <a:lnTo>
                      <a:pt x="394" y="393"/>
                    </a:lnTo>
                    <a:lnTo>
                      <a:pt x="396" y="393"/>
                    </a:lnTo>
                    <a:lnTo>
                      <a:pt x="398" y="393"/>
                    </a:lnTo>
                    <a:lnTo>
                      <a:pt x="398" y="391"/>
                    </a:lnTo>
                    <a:lnTo>
                      <a:pt x="400" y="391"/>
                    </a:lnTo>
                    <a:lnTo>
                      <a:pt x="402" y="391"/>
                    </a:lnTo>
                    <a:lnTo>
                      <a:pt x="402" y="393"/>
                    </a:lnTo>
                    <a:lnTo>
                      <a:pt x="402" y="391"/>
                    </a:lnTo>
                    <a:lnTo>
                      <a:pt x="402" y="389"/>
                    </a:lnTo>
                    <a:lnTo>
                      <a:pt x="402" y="387"/>
                    </a:lnTo>
                    <a:lnTo>
                      <a:pt x="402" y="385"/>
                    </a:lnTo>
                    <a:lnTo>
                      <a:pt x="402" y="383"/>
                    </a:lnTo>
                    <a:lnTo>
                      <a:pt x="402" y="385"/>
                    </a:lnTo>
                    <a:lnTo>
                      <a:pt x="403" y="383"/>
                    </a:lnTo>
                    <a:lnTo>
                      <a:pt x="403" y="381"/>
                    </a:lnTo>
                    <a:lnTo>
                      <a:pt x="403" y="379"/>
                    </a:lnTo>
                    <a:lnTo>
                      <a:pt x="403" y="375"/>
                    </a:lnTo>
                    <a:lnTo>
                      <a:pt x="403" y="373"/>
                    </a:lnTo>
                    <a:lnTo>
                      <a:pt x="403" y="368"/>
                    </a:lnTo>
                    <a:lnTo>
                      <a:pt x="403" y="366"/>
                    </a:lnTo>
                    <a:lnTo>
                      <a:pt x="403" y="364"/>
                    </a:lnTo>
                    <a:lnTo>
                      <a:pt x="403" y="362"/>
                    </a:lnTo>
                    <a:lnTo>
                      <a:pt x="403" y="360"/>
                    </a:lnTo>
                    <a:lnTo>
                      <a:pt x="403" y="362"/>
                    </a:lnTo>
                    <a:lnTo>
                      <a:pt x="403" y="360"/>
                    </a:lnTo>
                    <a:lnTo>
                      <a:pt x="403" y="358"/>
                    </a:lnTo>
                    <a:lnTo>
                      <a:pt x="403" y="356"/>
                    </a:lnTo>
                    <a:lnTo>
                      <a:pt x="405" y="354"/>
                    </a:lnTo>
                    <a:lnTo>
                      <a:pt x="405" y="352"/>
                    </a:lnTo>
                    <a:lnTo>
                      <a:pt x="405" y="350"/>
                    </a:lnTo>
                    <a:lnTo>
                      <a:pt x="405" y="348"/>
                    </a:lnTo>
                    <a:lnTo>
                      <a:pt x="405" y="345"/>
                    </a:lnTo>
                    <a:lnTo>
                      <a:pt x="405" y="343"/>
                    </a:lnTo>
                    <a:lnTo>
                      <a:pt x="405" y="341"/>
                    </a:lnTo>
                    <a:lnTo>
                      <a:pt x="405" y="339"/>
                    </a:lnTo>
                    <a:lnTo>
                      <a:pt x="405" y="337"/>
                    </a:lnTo>
                    <a:lnTo>
                      <a:pt x="407" y="337"/>
                    </a:lnTo>
                    <a:lnTo>
                      <a:pt x="407" y="335"/>
                    </a:lnTo>
                    <a:lnTo>
                      <a:pt x="407" y="333"/>
                    </a:lnTo>
                    <a:lnTo>
                      <a:pt x="407" y="331"/>
                    </a:lnTo>
                    <a:lnTo>
                      <a:pt x="407" y="329"/>
                    </a:lnTo>
                    <a:lnTo>
                      <a:pt x="407" y="327"/>
                    </a:lnTo>
                    <a:lnTo>
                      <a:pt x="407" y="325"/>
                    </a:lnTo>
                    <a:lnTo>
                      <a:pt x="407" y="323"/>
                    </a:lnTo>
                    <a:lnTo>
                      <a:pt x="407" y="321"/>
                    </a:lnTo>
                    <a:lnTo>
                      <a:pt x="407" y="318"/>
                    </a:lnTo>
                    <a:lnTo>
                      <a:pt x="407" y="316"/>
                    </a:lnTo>
                    <a:lnTo>
                      <a:pt x="409" y="314"/>
                    </a:lnTo>
                    <a:lnTo>
                      <a:pt x="409" y="312"/>
                    </a:lnTo>
                    <a:lnTo>
                      <a:pt x="409" y="310"/>
                    </a:lnTo>
                    <a:lnTo>
                      <a:pt x="409" y="308"/>
                    </a:lnTo>
                    <a:lnTo>
                      <a:pt x="409" y="306"/>
                    </a:lnTo>
                    <a:lnTo>
                      <a:pt x="409" y="304"/>
                    </a:lnTo>
                    <a:lnTo>
                      <a:pt x="409" y="302"/>
                    </a:lnTo>
                    <a:lnTo>
                      <a:pt x="409" y="300"/>
                    </a:lnTo>
                    <a:lnTo>
                      <a:pt x="409" y="298"/>
                    </a:lnTo>
                    <a:lnTo>
                      <a:pt x="409" y="296"/>
                    </a:lnTo>
                    <a:lnTo>
                      <a:pt x="409" y="293"/>
                    </a:lnTo>
                    <a:lnTo>
                      <a:pt x="411" y="293"/>
                    </a:lnTo>
                    <a:lnTo>
                      <a:pt x="411" y="291"/>
                    </a:lnTo>
                    <a:lnTo>
                      <a:pt x="411" y="289"/>
                    </a:lnTo>
                    <a:lnTo>
                      <a:pt x="411" y="287"/>
                    </a:lnTo>
                    <a:lnTo>
                      <a:pt x="411" y="285"/>
                    </a:lnTo>
                    <a:lnTo>
                      <a:pt x="411" y="283"/>
                    </a:lnTo>
                    <a:lnTo>
                      <a:pt x="411" y="281"/>
                    </a:lnTo>
                    <a:lnTo>
                      <a:pt x="411" y="279"/>
                    </a:lnTo>
                    <a:lnTo>
                      <a:pt x="411" y="277"/>
                    </a:lnTo>
                    <a:lnTo>
                      <a:pt x="411" y="275"/>
                    </a:lnTo>
                    <a:lnTo>
                      <a:pt x="411" y="273"/>
                    </a:lnTo>
                    <a:lnTo>
                      <a:pt x="413" y="273"/>
                    </a:lnTo>
                    <a:lnTo>
                      <a:pt x="413" y="271"/>
                    </a:lnTo>
                    <a:lnTo>
                      <a:pt x="413" y="268"/>
                    </a:lnTo>
                    <a:lnTo>
                      <a:pt x="413" y="266"/>
                    </a:lnTo>
                    <a:lnTo>
                      <a:pt x="413" y="264"/>
                    </a:lnTo>
                    <a:lnTo>
                      <a:pt x="413" y="262"/>
                    </a:lnTo>
                    <a:lnTo>
                      <a:pt x="413" y="260"/>
                    </a:lnTo>
                    <a:lnTo>
                      <a:pt x="413" y="258"/>
                    </a:lnTo>
                    <a:lnTo>
                      <a:pt x="413" y="256"/>
                    </a:lnTo>
                    <a:lnTo>
                      <a:pt x="415" y="256"/>
                    </a:lnTo>
                    <a:lnTo>
                      <a:pt x="415" y="254"/>
                    </a:lnTo>
                    <a:lnTo>
                      <a:pt x="415" y="252"/>
                    </a:lnTo>
                    <a:lnTo>
                      <a:pt x="415" y="250"/>
                    </a:lnTo>
                    <a:lnTo>
                      <a:pt x="415" y="248"/>
                    </a:lnTo>
                    <a:lnTo>
                      <a:pt x="415" y="246"/>
                    </a:lnTo>
                    <a:lnTo>
                      <a:pt x="415" y="244"/>
                    </a:lnTo>
                    <a:lnTo>
                      <a:pt x="416" y="241"/>
                    </a:lnTo>
                    <a:lnTo>
                      <a:pt x="416" y="239"/>
                    </a:lnTo>
                    <a:lnTo>
                      <a:pt x="416" y="237"/>
                    </a:lnTo>
                    <a:lnTo>
                      <a:pt x="416" y="235"/>
                    </a:lnTo>
                    <a:lnTo>
                      <a:pt x="416" y="233"/>
                    </a:lnTo>
                    <a:lnTo>
                      <a:pt x="416" y="231"/>
                    </a:lnTo>
                    <a:lnTo>
                      <a:pt x="416" y="229"/>
                    </a:lnTo>
                    <a:lnTo>
                      <a:pt x="418" y="229"/>
                    </a:lnTo>
                    <a:lnTo>
                      <a:pt x="418" y="227"/>
                    </a:lnTo>
                    <a:lnTo>
                      <a:pt x="418" y="225"/>
                    </a:lnTo>
                    <a:lnTo>
                      <a:pt x="418" y="223"/>
                    </a:lnTo>
                    <a:lnTo>
                      <a:pt x="418" y="221"/>
                    </a:lnTo>
                    <a:lnTo>
                      <a:pt x="418" y="219"/>
                    </a:lnTo>
                    <a:lnTo>
                      <a:pt x="420" y="216"/>
                    </a:lnTo>
                    <a:lnTo>
                      <a:pt x="420" y="214"/>
                    </a:lnTo>
                    <a:lnTo>
                      <a:pt x="420" y="212"/>
                    </a:lnTo>
                    <a:lnTo>
                      <a:pt x="420" y="210"/>
                    </a:lnTo>
                    <a:lnTo>
                      <a:pt x="420" y="208"/>
                    </a:lnTo>
                    <a:lnTo>
                      <a:pt x="420" y="206"/>
                    </a:lnTo>
                    <a:lnTo>
                      <a:pt x="420" y="204"/>
                    </a:lnTo>
                    <a:lnTo>
                      <a:pt x="420" y="202"/>
                    </a:lnTo>
                    <a:lnTo>
                      <a:pt x="420" y="200"/>
                    </a:lnTo>
                    <a:lnTo>
                      <a:pt x="422" y="200"/>
                    </a:lnTo>
                    <a:lnTo>
                      <a:pt x="422" y="198"/>
                    </a:lnTo>
                    <a:lnTo>
                      <a:pt x="422" y="196"/>
                    </a:lnTo>
                    <a:lnTo>
                      <a:pt x="422" y="194"/>
                    </a:lnTo>
                    <a:lnTo>
                      <a:pt x="422" y="191"/>
                    </a:lnTo>
                    <a:lnTo>
                      <a:pt x="424" y="191"/>
                    </a:lnTo>
                    <a:lnTo>
                      <a:pt x="424" y="189"/>
                    </a:lnTo>
                    <a:lnTo>
                      <a:pt x="424" y="187"/>
                    </a:lnTo>
                    <a:lnTo>
                      <a:pt x="424" y="185"/>
                    </a:lnTo>
                    <a:lnTo>
                      <a:pt x="424" y="183"/>
                    </a:lnTo>
                    <a:lnTo>
                      <a:pt x="424" y="181"/>
                    </a:lnTo>
                    <a:lnTo>
                      <a:pt x="426" y="181"/>
                    </a:lnTo>
                    <a:lnTo>
                      <a:pt x="426" y="179"/>
                    </a:lnTo>
                    <a:lnTo>
                      <a:pt x="426" y="177"/>
                    </a:lnTo>
                    <a:lnTo>
                      <a:pt x="426" y="175"/>
                    </a:lnTo>
                    <a:lnTo>
                      <a:pt x="426" y="173"/>
                    </a:lnTo>
                    <a:lnTo>
                      <a:pt x="426" y="171"/>
                    </a:lnTo>
                    <a:lnTo>
                      <a:pt x="427" y="171"/>
                    </a:lnTo>
                    <a:lnTo>
                      <a:pt x="427" y="169"/>
                    </a:lnTo>
                    <a:lnTo>
                      <a:pt x="427" y="166"/>
                    </a:lnTo>
                    <a:lnTo>
                      <a:pt x="427" y="164"/>
                    </a:lnTo>
                    <a:lnTo>
                      <a:pt x="427" y="162"/>
                    </a:lnTo>
                    <a:lnTo>
                      <a:pt x="429" y="162"/>
                    </a:lnTo>
                    <a:lnTo>
                      <a:pt x="429" y="160"/>
                    </a:lnTo>
                    <a:lnTo>
                      <a:pt x="429" y="158"/>
                    </a:lnTo>
                    <a:lnTo>
                      <a:pt x="429" y="156"/>
                    </a:lnTo>
                    <a:lnTo>
                      <a:pt x="429" y="154"/>
                    </a:lnTo>
                    <a:lnTo>
                      <a:pt x="429" y="156"/>
                    </a:lnTo>
                    <a:lnTo>
                      <a:pt x="429" y="154"/>
                    </a:lnTo>
                    <a:lnTo>
                      <a:pt x="429" y="152"/>
                    </a:lnTo>
                    <a:lnTo>
                      <a:pt x="431" y="152"/>
                    </a:lnTo>
                    <a:lnTo>
                      <a:pt x="431" y="150"/>
                    </a:lnTo>
                    <a:lnTo>
                      <a:pt x="431" y="148"/>
                    </a:lnTo>
                    <a:lnTo>
                      <a:pt x="431" y="146"/>
                    </a:lnTo>
                    <a:lnTo>
                      <a:pt x="433" y="146"/>
                    </a:lnTo>
                    <a:lnTo>
                      <a:pt x="433" y="144"/>
                    </a:lnTo>
                    <a:lnTo>
                      <a:pt x="433" y="142"/>
                    </a:lnTo>
                    <a:lnTo>
                      <a:pt x="433" y="139"/>
                    </a:lnTo>
                    <a:lnTo>
                      <a:pt x="435" y="139"/>
                    </a:lnTo>
                    <a:lnTo>
                      <a:pt x="435" y="137"/>
                    </a:lnTo>
                    <a:lnTo>
                      <a:pt x="435" y="139"/>
                    </a:lnTo>
                    <a:lnTo>
                      <a:pt x="435" y="137"/>
                    </a:lnTo>
                    <a:lnTo>
                      <a:pt x="435" y="135"/>
                    </a:lnTo>
                    <a:lnTo>
                      <a:pt x="435" y="133"/>
                    </a:lnTo>
                    <a:lnTo>
                      <a:pt x="437" y="133"/>
                    </a:lnTo>
                    <a:lnTo>
                      <a:pt x="437" y="131"/>
                    </a:lnTo>
                    <a:lnTo>
                      <a:pt x="437" y="129"/>
                    </a:lnTo>
                    <a:lnTo>
                      <a:pt x="439" y="129"/>
                    </a:lnTo>
                    <a:lnTo>
                      <a:pt x="439" y="127"/>
                    </a:lnTo>
                    <a:lnTo>
                      <a:pt x="439" y="125"/>
                    </a:lnTo>
                    <a:lnTo>
                      <a:pt x="439" y="123"/>
                    </a:lnTo>
                    <a:lnTo>
                      <a:pt x="439" y="125"/>
                    </a:lnTo>
                    <a:lnTo>
                      <a:pt x="439" y="127"/>
                    </a:lnTo>
                    <a:lnTo>
                      <a:pt x="439" y="125"/>
                    </a:lnTo>
                    <a:lnTo>
                      <a:pt x="440" y="125"/>
                    </a:lnTo>
                    <a:lnTo>
                      <a:pt x="440" y="123"/>
                    </a:lnTo>
                    <a:lnTo>
                      <a:pt x="440" y="125"/>
                    </a:lnTo>
                    <a:lnTo>
                      <a:pt x="440" y="123"/>
                    </a:lnTo>
                    <a:lnTo>
                      <a:pt x="440" y="125"/>
                    </a:lnTo>
                    <a:lnTo>
                      <a:pt x="440" y="123"/>
                    </a:lnTo>
                    <a:lnTo>
                      <a:pt x="440" y="121"/>
                    </a:lnTo>
                    <a:lnTo>
                      <a:pt x="440" y="119"/>
                    </a:lnTo>
                    <a:lnTo>
                      <a:pt x="440" y="121"/>
                    </a:lnTo>
                    <a:lnTo>
                      <a:pt x="442" y="121"/>
                    </a:lnTo>
                    <a:lnTo>
                      <a:pt x="442" y="123"/>
                    </a:lnTo>
                    <a:lnTo>
                      <a:pt x="442" y="121"/>
                    </a:lnTo>
                    <a:lnTo>
                      <a:pt x="442" y="119"/>
                    </a:lnTo>
                    <a:lnTo>
                      <a:pt x="442" y="117"/>
                    </a:lnTo>
                    <a:lnTo>
                      <a:pt x="442" y="114"/>
                    </a:lnTo>
                    <a:lnTo>
                      <a:pt x="444" y="112"/>
                    </a:lnTo>
                    <a:lnTo>
                      <a:pt x="444" y="114"/>
                    </a:lnTo>
                    <a:lnTo>
                      <a:pt x="444" y="112"/>
                    </a:lnTo>
                    <a:lnTo>
                      <a:pt x="444" y="110"/>
                    </a:lnTo>
                    <a:lnTo>
                      <a:pt x="446" y="110"/>
                    </a:lnTo>
                    <a:lnTo>
                      <a:pt x="446" y="112"/>
                    </a:lnTo>
                    <a:lnTo>
                      <a:pt x="446" y="110"/>
                    </a:lnTo>
                    <a:lnTo>
                      <a:pt x="448" y="110"/>
                    </a:lnTo>
                    <a:lnTo>
                      <a:pt x="448" y="108"/>
                    </a:lnTo>
                    <a:lnTo>
                      <a:pt x="448" y="106"/>
                    </a:lnTo>
                    <a:lnTo>
                      <a:pt x="448" y="104"/>
                    </a:lnTo>
                    <a:lnTo>
                      <a:pt x="448" y="106"/>
                    </a:lnTo>
                    <a:lnTo>
                      <a:pt x="448" y="108"/>
                    </a:lnTo>
                    <a:lnTo>
                      <a:pt x="448" y="106"/>
                    </a:lnTo>
                    <a:lnTo>
                      <a:pt x="450" y="106"/>
                    </a:lnTo>
                    <a:lnTo>
                      <a:pt x="450" y="104"/>
                    </a:lnTo>
                    <a:lnTo>
                      <a:pt x="450" y="102"/>
                    </a:lnTo>
                    <a:lnTo>
                      <a:pt x="450" y="104"/>
                    </a:lnTo>
                    <a:lnTo>
                      <a:pt x="452" y="102"/>
                    </a:lnTo>
                    <a:lnTo>
                      <a:pt x="452" y="100"/>
                    </a:lnTo>
                    <a:lnTo>
                      <a:pt x="452" y="102"/>
                    </a:lnTo>
                    <a:lnTo>
                      <a:pt x="452" y="100"/>
                    </a:lnTo>
                    <a:lnTo>
                      <a:pt x="452" y="102"/>
                    </a:lnTo>
                    <a:lnTo>
                      <a:pt x="452" y="100"/>
                    </a:lnTo>
                    <a:lnTo>
                      <a:pt x="452" y="98"/>
                    </a:lnTo>
                    <a:lnTo>
                      <a:pt x="453" y="98"/>
                    </a:lnTo>
                    <a:lnTo>
                      <a:pt x="453" y="100"/>
                    </a:lnTo>
                    <a:lnTo>
                      <a:pt x="453" y="98"/>
                    </a:lnTo>
                    <a:lnTo>
                      <a:pt x="453" y="96"/>
                    </a:lnTo>
                    <a:lnTo>
                      <a:pt x="455" y="96"/>
                    </a:lnTo>
                    <a:lnTo>
                      <a:pt x="455" y="94"/>
                    </a:lnTo>
                    <a:lnTo>
                      <a:pt x="455" y="92"/>
                    </a:lnTo>
                    <a:lnTo>
                      <a:pt x="457" y="94"/>
                    </a:lnTo>
                    <a:lnTo>
                      <a:pt x="457" y="92"/>
                    </a:lnTo>
                    <a:lnTo>
                      <a:pt x="457" y="89"/>
                    </a:lnTo>
                    <a:lnTo>
                      <a:pt x="457" y="87"/>
                    </a:lnTo>
                    <a:lnTo>
                      <a:pt x="457" y="89"/>
                    </a:lnTo>
                    <a:lnTo>
                      <a:pt x="457" y="92"/>
                    </a:lnTo>
                    <a:lnTo>
                      <a:pt x="457" y="94"/>
                    </a:lnTo>
                    <a:lnTo>
                      <a:pt x="459" y="94"/>
                    </a:lnTo>
                    <a:lnTo>
                      <a:pt x="459" y="92"/>
                    </a:lnTo>
                    <a:lnTo>
                      <a:pt x="459" y="89"/>
                    </a:lnTo>
                    <a:lnTo>
                      <a:pt x="461" y="87"/>
                    </a:lnTo>
                    <a:lnTo>
                      <a:pt x="461" y="85"/>
                    </a:lnTo>
                    <a:lnTo>
                      <a:pt x="461" y="87"/>
                    </a:lnTo>
                    <a:lnTo>
                      <a:pt x="461" y="85"/>
                    </a:lnTo>
                    <a:lnTo>
                      <a:pt x="463" y="85"/>
                    </a:lnTo>
                    <a:lnTo>
                      <a:pt x="463" y="87"/>
                    </a:lnTo>
                    <a:lnTo>
                      <a:pt x="463" y="85"/>
                    </a:lnTo>
                    <a:lnTo>
                      <a:pt x="464" y="83"/>
                    </a:lnTo>
                    <a:lnTo>
                      <a:pt x="464" y="81"/>
                    </a:lnTo>
                    <a:lnTo>
                      <a:pt x="464" y="83"/>
                    </a:lnTo>
                    <a:lnTo>
                      <a:pt x="464" y="85"/>
                    </a:lnTo>
                    <a:lnTo>
                      <a:pt x="466" y="85"/>
                    </a:lnTo>
                    <a:lnTo>
                      <a:pt x="466" y="83"/>
                    </a:lnTo>
                    <a:lnTo>
                      <a:pt x="466" y="81"/>
                    </a:lnTo>
                    <a:lnTo>
                      <a:pt x="468" y="79"/>
                    </a:lnTo>
                    <a:lnTo>
                      <a:pt x="468" y="81"/>
                    </a:lnTo>
                    <a:lnTo>
                      <a:pt x="468" y="79"/>
                    </a:lnTo>
                    <a:lnTo>
                      <a:pt x="468" y="81"/>
                    </a:lnTo>
                    <a:lnTo>
                      <a:pt x="468" y="79"/>
                    </a:lnTo>
                    <a:lnTo>
                      <a:pt x="470" y="79"/>
                    </a:lnTo>
                    <a:lnTo>
                      <a:pt x="470" y="77"/>
                    </a:lnTo>
                    <a:lnTo>
                      <a:pt x="470" y="79"/>
                    </a:lnTo>
                    <a:lnTo>
                      <a:pt x="470" y="77"/>
                    </a:lnTo>
                    <a:lnTo>
                      <a:pt x="472" y="79"/>
                    </a:lnTo>
                    <a:lnTo>
                      <a:pt x="472" y="77"/>
                    </a:lnTo>
                    <a:lnTo>
                      <a:pt x="472" y="75"/>
                    </a:lnTo>
                    <a:lnTo>
                      <a:pt x="472" y="77"/>
                    </a:lnTo>
                    <a:lnTo>
                      <a:pt x="474" y="77"/>
                    </a:lnTo>
                    <a:lnTo>
                      <a:pt x="474" y="75"/>
                    </a:lnTo>
                    <a:lnTo>
                      <a:pt x="474" y="77"/>
                    </a:lnTo>
                    <a:lnTo>
                      <a:pt x="474" y="75"/>
                    </a:lnTo>
                    <a:lnTo>
                      <a:pt x="474" y="73"/>
                    </a:lnTo>
                    <a:lnTo>
                      <a:pt x="476" y="73"/>
                    </a:lnTo>
                    <a:lnTo>
                      <a:pt x="476" y="75"/>
                    </a:lnTo>
                    <a:lnTo>
                      <a:pt x="476" y="77"/>
                    </a:lnTo>
                    <a:lnTo>
                      <a:pt x="476" y="79"/>
                    </a:lnTo>
                    <a:lnTo>
                      <a:pt x="476" y="77"/>
                    </a:lnTo>
                    <a:lnTo>
                      <a:pt x="476" y="75"/>
                    </a:lnTo>
                    <a:lnTo>
                      <a:pt x="476" y="73"/>
                    </a:lnTo>
                    <a:lnTo>
                      <a:pt x="477" y="73"/>
                    </a:lnTo>
                    <a:lnTo>
                      <a:pt x="477" y="75"/>
                    </a:lnTo>
                    <a:lnTo>
                      <a:pt x="477" y="73"/>
                    </a:lnTo>
                    <a:lnTo>
                      <a:pt x="479" y="73"/>
                    </a:lnTo>
                    <a:lnTo>
                      <a:pt x="479" y="71"/>
                    </a:lnTo>
                    <a:lnTo>
                      <a:pt x="479" y="73"/>
                    </a:lnTo>
                    <a:lnTo>
                      <a:pt x="479" y="71"/>
                    </a:lnTo>
                    <a:lnTo>
                      <a:pt x="481" y="71"/>
                    </a:lnTo>
                    <a:lnTo>
                      <a:pt x="481" y="69"/>
                    </a:lnTo>
                    <a:lnTo>
                      <a:pt x="481" y="67"/>
                    </a:lnTo>
                    <a:lnTo>
                      <a:pt x="481" y="69"/>
                    </a:lnTo>
                    <a:lnTo>
                      <a:pt x="483" y="71"/>
                    </a:lnTo>
                    <a:lnTo>
                      <a:pt x="483" y="69"/>
                    </a:lnTo>
                    <a:lnTo>
                      <a:pt x="483" y="67"/>
                    </a:lnTo>
                    <a:lnTo>
                      <a:pt x="483" y="65"/>
                    </a:lnTo>
                    <a:lnTo>
                      <a:pt x="485" y="65"/>
                    </a:lnTo>
                    <a:lnTo>
                      <a:pt x="485" y="67"/>
                    </a:lnTo>
                    <a:lnTo>
                      <a:pt x="485" y="69"/>
                    </a:lnTo>
                    <a:lnTo>
                      <a:pt x="485" y="67"/>
                    </a:lnTo>
                    <a:lnTo>
                      <a:pt x="487" y="67"/>
                    </a:lnTo>
                    <a:lnTo>
                      <a:pt x="487" y="69"/>
                    </a:lnTo>
                    <a:lnTo>
                      <a:pt x="487" y="71"/>
                    </a:lnTo>
                    <a:lnTo>
                      <a:pt x="487" y="69"/>
                    </a:lnTo>
                    <a:lnTo>
                      <a:pt x="489" y="69"/>
                    </a:lnTo>
                    <a:lnTo>
                      <a:pt x="489" y="67"/>
                    </a:lnTo>
                    <a:lnTo>
                      <a:pt x="489" y="65"/>
                    </a:lnTo>
                    <a:lnTo>
                      <a:pt x="489" y="62"/>
                    </a:lnTo>
                    <a:lnTo>
                      <a:pt x="489" y="65"/>
                    </a:lnTo>
                    <a:lnTo>
                      <a:pt x="490" y="62"/>
                    </a:lnTo>
                    <a:lnTo>
                      <a:pt x="490" y="65"/>
                    </a:lnTo>
                    <a:lnTo>
                      <a:pt x="490" y="67"/>
                    </a:lnTo>
                    <a:lnTo>
                      <a:pt x="492" y="67"/>
                    </a:lnTo>
                    <a:lnTo>
                      <a:pt x="492" y="65"/>
                    </a:lnTo>
                    <a:lnTo>
                      <a:pt x="492" y="62"/>
                    </a:lnTo>
                    <a:lnTo>
                      <a:pt x="492" y="65"/>
                    </a:lnTo>
                    <a:lnTo>
                      <a:pt x="494" y="65"/>
                    </a:lnTo>
                    <a:lnTo>
                      <a:pt x="496" y="65"/>
                    </a:lnTo>
                    <a:lnTo>
                      <a:pt x="496" y="67"/>
                    </a:lnTo>
                    <a:lnTo>
                      <a:pt x="496" y="65"/>
                    </a:lnTo>
                    <a:lnTo>
                      <a:pt x="496" y="62"/>
                    </a:lnTo>
                    <a:lnTo>
                      <a:pt x="496" y="60"/>
                    </a:lnTo>
                    <a:lnTo>
                      <a:pt x="496" y="62"/>
                    </a:lnTo>
                    <a:lnTo>
                      <a:pt x="496" y="60"/>
                    </a:lnTo>
                    <a:lnTo>
                      <a:pt x="498" y="60"/>
                    </a:lnTo>
                    <a:lnTo>
                      <a:pt x="498" y="62"/>
                    </a:lnTo>
                    <a:lnTo>
                      <a:pt x="498" y="65"/>
                    </a:lnTo>
                    <a:lnTo>
                      <a:pt x="498" y="62"/>
                    </a:lnTo>
                    <a:lnTo>
                      <a:pt x="498" y="65"/>
                    </a:lnTo>
                    <a:lnTo>
                      <a:pt x="500" y="65"/>
                    </a:lnTo>
                    <a:lnTo>
                      <a:pt x="500" y="62"/>
                    </a:lnTo>
                    <a:lnTo>
                      <a:pt x="500" y="65"/>
                    </a:lnTo>
                    <a:lnTo>
                      <a:pt x="500" y="62"/>
                    </a:lnTo>
                    <a:lnTo>
                      <a:pt x="500" y="60"/>
                    </a:lnTo>
                    <a:lnTo>
                      <a:pt x="501" y="60"/>
                    </a:lnTo>
                    <a:lnTo>
                      <a:pt x="501" y="62"/>
                    </a:lnTo>
                    <a:lnTo>
                      <a:pt x="501" y="60"/>
                    </a:lnTo>
                    <a:lnTo>
                      <a:pt x="501" y="62"/>
                    </a:lnTo>
                    <a:lnTo>
                      <a:pt x="503" y="62"/>
                    </a:lnTo>
                    <a:lnTo>
                      <a:pt x="503" y="60"/>
                    </a:lnTo>
                    <a:lnTo>
                      <a:pt x="503" y="58"/>
                    </a:lnTo>
                    <a:lnTo>
                      <a:pt x="505" y="60"/>
                    </a:lnTo>
                    <a:lnTo>
                      <a:pt x="505" y="62"/>
                    </a:lnTo>
                    <a:lnTo>
                      <a:pt x="505" y="60"/>
                    </a:lnTo>
                    <a:lnTo>
                      <a:pt x="505" y="58"/>
                    </a:lnTo>
                    <a:lnTo>
                      <a:pt x="505" y="60"/>
                    </a:lnTo>
                    <a:lnTo>
                      <a:pt x="507" y="60"/>
                    </a:lnTo>
                    <a:lnTo>
                      <a:pt x="507" y="62"/>
                    </a:lnTo>
                    <a:lnTo>
                      <a:pt x="507" y="60"/>
                    </a:lnTo>
                    <a:lnTo>
                      <a:pt x="507" y="58"/>
                    </a:lnTo>
                    <a:lnTo>
                      <a:pt x="509" y="58"/>
                    </a:lnTo>
                    <a:lnTo>
                      <a:pt x="509" y="60"/>
                    </a:lnTo>
                    <a:lnTo>
                      <a:pt x="509" y="62"/>
                    </a:lnTo>
                    <a:lnTo>
                      <a:pt x="509" y="60"/>
                    </a:lnTo>
                    <a:lnTo>
                      <a:pt x="511" y="60"/>
                    </a:lnTo>
                    <a:lnTo>
                      <a:pt x="511" y="58"/>
                    </a:lnTo>
                    <a:lnTo>
                      <a:pt x="511" y="56"/>
                    </a:lnTo>
                    <a:lnTo>
                      <a:pt x="511" y="58"/>
                    </a:lnTo>
                    <a:lnTo>
                      <a:pt x="511" y="56"/>
                    </a:lnTo>
                    <a:lnTo>
                      <a:pt x="511" y="58"/>
                    </a:lnTo>
                    <a:lnTo>
                      <a:pt x="513" y="58"/>
                    </a:lnTo>
                    <a:lnTo>
                      <a:pt x="513" y="60"/>
                    </a:lnTo>
                    <a:lnTo>
                      <a:pt x="513" y="58"/>
                    </a:lnTo>
                    <a:lnTo>
                      <a:pt x="513" y="60"/>
                    </a:lnTo>
                    <a:lnTo>
                      <a:pt x="513" y="58"/>
                    </a:lnTo>
                    <a:lnTo>
                      <a:pt x="513" y="56"/>
                    </a:lnTo>
                    <a:lnTo>
                      <a:pt x="514" y="56"/>
                    </a:lnTo>
                    <a:lnTo>
                      <a:pt x="514" y="58"/>
                    </a:lnTo>
                    <a:lnTo>
                      <a:pt x="514" y="56"/>
                    </a:lnTo>
                    <a:lnTo>
                      <a:pt x="516" y="56"/>
                    </a:lnTo>
                    <a:lnTo>
                      <a:pt x="516" y="58"/>
                    </a:lnTo>
                    <a:lnTo>
                      <a:pt x="516" y="60"/>
                    </a:lnTo>
                    <a:lnTo>
                      <a:pt x="516" y="58"/>
                    </a:lnTo>
                    <a:lnTo>
                      <a:pt x="516" y="56"/>
                    </a:lnTo>
                    <a:lnTo>
                      <a:pt x="518" y="56"/>
                    </a:lnTo>
                    <a:lnTo>
                      <a:pt x="518" y="54"/>
                    </a:lnTo>
                    <a:lnTo>
                      <a:pt x="518" y="56"/>
                    </a:lnTo>
                    <a:lnTo>
                      <a:pt x="518" y="58"/>
                    </a:lnTo>
                    <a:lnTo>
                      <a:pt x="518" y="60"/>
                    </a:lnTo>
                    <a:lnTo>
                      <a:pt x="518" y="58"/>
                    </a:lnTo>
                    <a:lnTo>
                      <a:pt x="518" y="56"/>
                    </a:lnTo>
                    <a:lnTo>
                      <a:pt x="520" y="56"/>
                    </a:lnTo>
                    <a:lnTo>
                      <a:pt x="520" y="54"/>
                    </a:lnTo>
                    <a:lnTo>
                      <a:pt x="520" y="56"/>
                    </a:lnTo>
                    <a:lnTo>
                      <a:pt x="520" y="58"/>
                    </a:lnTo>
                    <a:lnTo>
                      <a:pt x="520" y="56"/>
                    </a:lnTo>
                    <a:lnTo>
                      <a:pt x="522" y="56"/>
                    </a:lnTo>
                    <a:lnTo>
                      <a:pt x="522" y="54"/>
                    </a:lnTo>
                    <a:lnTo>
                      <a:pt x="522" y="56"/>
                    </a:lnTo>
                    <a:lnTo>
                      <a:pt x="522" y="54"/>
                    </a:lnTo>
                    <a:lnTo>
                      <a:pt x="522" y="56"/>
                    </a:lnTo>
                    <a:lnTo>
                      <a:pt x="522" y="58"/>
                    </a:lnTo>
                    <a:lnTo>
                      <a:pt x="524" y="58"/>
                    </a:lnTo>
                    <a:lnTo>
                      <a:pt x="524" y="56"/>
                    </a:lnTo>
                    <a:lnTo>
                      <a:pt x="524" y="54"/>
                    </a:lnTo>
                    <a:lnTo>
                      <a:pt x="524" y="56"/>
                    </a:lnTo>
                    <a:lnTo>
                      <a:pt x="524" y="58"/>
                    </a:lnTo>
                    <a:lnTo>
                      <a:pt x="524" y="56"/>
                    </a:lnTo>
                    <a:lnTo>
                      <a:pt x="526" y="56"/>
                    </a:lnTo>
                    <a:lnTo>
                      <a:pt x="526" y="54"/>
                    </a:lnTo>
                    <a:lnTo>
                      <a:pt x="526" y="56"/>
                    </a:lnTo>
                    <a:lnTo>
                      <a:pt x="526" y="54"/>
                    </a:lnTo>
                    <a:lnTo>
                      <a:pt x="526" y="52"/>
                    </a:lnTo>
                    <a:lnTo>
                      <a:pt x="526" y="54"/>
                    </a:lnTo>
                    <a:lnTo>
                      <a:pt x="526" y="56"/>
                    </a:lnTo>
                    <a:lnTo>
                      <a:pt x="526" y="58"/>
                    </a:lnTo>
                    <a:lnTo>
                      <a:pt x="527" y="58"/>
                    </a:lnTo>
                    <a:lnTo>
                      <a:pt x="527" y="56"/>
                    </a:lnTo>
                    <a:lnTo>
                      <a:pt x="527" y="54"/>
                    </a:lnTo>
                    <a:lnTo>
                      <a:pt x="527" y="56"/>
                    </a:lnTo>
                    <a:lnTo>
                      <a:pt x="529" y="56"/>
                    </a:lnTo>
                    <a:lnTo>
                      <a:pt x="529" y="58"/>
                    </a:lnTo>
                    <a:lnTo>
                      <a:pt x="529" y="56"/>
                    </a:lnTo>
                    <a:lnTo>
                      <a:pt x="531" y="56"/>
                    </a:lnTo>
                    <a:lnTo>
                      <a:pt x="531" y="54"/>
                    </a:lnTo>
                    <a:lnTo>
                      <a:pt x="531" y="56"/>
                    </a:lnTo>
                    <a:lnTo>
                      <a:pt x="531" y="54"/>
                    </a:lnTo>
                    <a:lnTo>
                      <a:pt x="531" y="52"/>
                    </a:lnTo>
                    <a:lnTo>
                      <a:pt x="533" y="52"/>
                    </a:lnTo>
                    <a:lnTo>
                      <a:pt x="533" y="54"/>
                    </a:lnTo>
                    <a:lnTo>
                      <a:pt x="533" y="52"/>
                    </a:lnTo>
                    <a:lnTo>
                      <a:pt x="533" y="54"/>
                    </a:lnTo>
                    <a:lnTo>
                      <a:pt x="533" y="52"/>
                    </a:lnTo>
                    <a:lnTo>
                      <a:pt x="535" y="52"/>
                    </a:lnTo>
                    <a:lnTo>
                      <a:pt x="535" y="54"/>
                    </a:lnTo>
                    <a:lnTo>
                      <a:pt x="535" y="52"/>
                    </a:lnTo>
                    <a:lnTo>
                      <a:pt x="535" y="54"/>
                    </a:lnTo>
                    <a:lnTo>
                      <a:pt x="535" y="52"/>
                    </a:lnTo>
                    <a:lnTo>
                      <a:pt x="537" y="52"/>
                    </a:lnTo>
                    <a:lnTo>
                      <a:pt x="537" y="54"/>
                    </a:lnTo>
                    <a:lnTo>
                      <a:pt x="537" y="56"/>
                    </a:lnTo>
                    <a:lnTo>
                      <a:pt x="537" y="54"/>
                    </a:lnTo>
                    <a:lnTo>
                      <a:pt x="537" y="52"/>
                    </a:lnTo>
                    <a:lnTo>
                      <a:pt x="537" y="54"/>
                    </a:lnTo>
                    <a:lnTo>
                      <a:pt x="538" y="54"/>
                    </a:lnTo>
                    <a:lnTo>
                      <a:pt x="538" y="52"/>
                    </a:lnTo>
                    <a:lnTo>
                      <a:pt x="540" y="52"/>
                    </a:lnTo>
                    <a:lnTo>
                      <a:pt x="540" y="54"/>
                    </a:lnTo>
                    <a:lnTo>
                      <a:pt x="540" y="52"/>
                    </a:lnTo>
                    <a:lnTo>
                      <a:pt x="540" y="54"/>
                    </a:lnTo>
                    <a:lnTo>
                      <a:pt x="540" y="52"/>
                    </a:lnTo>
                    <a:lnTo>
                      <a:pt x="540" y="54"/>
                    </a:lnTo>
                    <a:lnTo>
                      <a:pt x="542" y="54"/>
                    </a:lnTo>
                    <a:lnTo>
                      <a:pt x="542" y="52"/>
                    </a:lnTo>
                    <a:lnTo>
                      <a:pt x="542" y="50"/>
                    </a:lnTo>
                    <a:lnTo>
                      <a:pt x="542" y="52"/>
                    </a:lnTo>
                    <a:lnTo>
                      <a:pt x="542" y="54"/>
                    </a:lnTo>
                    <a:lnTo>
                      <a:pt x="542" y="56"/>
                    </a:lnTo>
                    <a:lnTo>
                      <a:pt x="542" y="54"/>
                    </a:lnTo>
                    <a:lnTo>
                      <a:pt x="542" y="52"/>
                    </a:lnTo>
                    <a:lnTo>
                      <a:pt x="544" y="52"/>
                    </a:lnTo>
                    <a:lnTo>
                      <a:pt x="544" y="54"/>
                    </a:lnTo>
                    <a:lnTo>
                      <a:pt x="544" y="52"/>
                    </a:lnTo>
                    <a:lnTo>
                      <a:pt x="544" y="54"/>
                    </a:lnTo>
                    <a:lnTo>
                      <a:pt x="546" y="54"/>
                    </a:lnTo>
                    <a:lnTo>
                      <a:pt x="546" y="52"/>
                    </a:lnTo>
                    <a:lnTo>
                      <a:pt x="546" y="54"/>
                    </a:lnTo>
                    <a:lnTo>
                      <a:pt x="546" y="56"/>
                    </a:lnTo>
                    <a:lnTo>
                      <a:pt x="546" y="54"/>
                    </a:lnTo>
                    <a:lnTo>
                      <a:pt x="548" y="54"/>
                    </a:lnTo>
                    <a:lnTo>
                      <a:pt x="548" y="56"/>
                    </a:lnTo>
                    <a:lnTo>
                      <a:pt x="548" y="54"/>
                    </a:lnTo>
                    <a:lnTo>
                      <a:pt x="548" y="52"/>
                    </a:lnTo>
                    <a:lnTo>
                      <a:pt x="548" y="50"/>
                    </a:lnTo>
                    <a:lnTo>
                      <a:pt x="548" y="52"/>
                    </a:lnTo>
                    <a:lnTo>
                      <a:pt x="548" y="54"/>
                    </a:lnTo>
                    <a:lnTo>
                      <a:pt x="550" y="54"/>
                    </a:lnTo>
                    <a:lnTo>
                      <a:pt x="550" y="52"/>
                    </a:lnTo>
                    <a:lnTo>
                      <a:pt x="550" y="54"/>
                    </a:lnTo>
                    <a:lnTo>
                      <a:pt x="550" y="52"/>
                    </a:lnTo>
                    <a:lnTo>
                      <a:pt x="551" y="52"/>
                    </a:lnTo>
                    <a:lnTo>
                      <a:pt x="551" y="50"/>
                    </a:lnTo>
                    <a:lnTo>
                      <a:pt x="553" y="50"/>
                    </a:lnTo>
                    <a:lnTo>
                      <a:pt x="553" y="48"/>
                    </a:lnTo>
                    <a:lnTo>
                      <a:pt x="553" y="50"/>
                    </a:lnTo>
                    <a:lnTo>
                      <a:pt x="553" y="52"/>
                    </a:lnTo>
                    <a:lnTo>
                      <a:pt x="553" y="54"/>
                    </a:lnTo>
                    <a:lnTo>
                      <a:pt x="553" y="52"/>
                    </a:lnTo>
                    <a:lnTo>
                      <a:pt x="553" y="50"/>
                    </a:lnTo>
                    <a:lnTo>
                      <a:pt x="553" y="52"/>
                    </a:lnTo>
                    <a:lnTo>
                      <a:pt x="555" y="52"/>
                    </a:lnTo>
                    <a:lnTo>
                      <a:pt x="555" y="54"/>
                    </a:lnTo>
                    <a:lnTo>
                      <a:pt x="555" y="52"/>
                    </a:lnTo>
                    <a:lnTo>
                      <a:pt x="555" y="50"/>
                    </a:lnTo>
                    <a:lnTo>
                      <a:pt x="557" y="50"/>
                    </a:lnTo>
                    <a:lnTo>
                      <a:pt x="557" y="52"/>
                    </a:lnTo>
                    <a:lnTo>
                      <a:pt x="557" y="50"/>
                    </a:lnTo>
                    <a:lnTo>
                      <a:pt x="557" y="48"/>
                    </a:lnTo>
                    <a:lnTo>
                      <a:pt x="559" y="50"/>
                    </a:lnTo>
                    <a:lnTo>
                      <a:pt x="559" y="52"/>
                    </a:lnTo>
                    <a:lnTo>
                      <a:pt x="559" y="50"/>
                    </a:lnTo>
                    <a:lnTo>
                      <a:pt x="559" y="48"/>
                    </a:lnTo>
                    <a:lnTo>
                      <a:pt x="559" y="50"/>
                    </a:lnTo>
                    <a:lnTo>
                      <a:pt x="559" y="52"/>
                    </a:lnTo>
                    <a:lnTo>
                      <a:pt x="559" y="50"/>
                    </a:lnTo>
                    <a:lnTo>
                      <a:pt x="559" y="52"/>
                    </a:lnTo>
                    <a:lnTo>
                      <a:pt x="561" y="52"/>
                    </a:lnTo>
                    <a:lnTo>
                      <a:pt x="561" y="50"/>
                    </a:lnTo>
                    <a:lnTo>
                      <a:pt x="561" y="52"/>
                    </a:lnTo>
                    <a:lnTo>
                      <a:pt x="561" y="50"/>
                    </a:lnTo>
                    <a:lnTo>
                      <a:pt x="561" y="48"/>
                    </a:lnTo>
                    <a:lnTo>
                      <a:pt x="561" y="46"/>
                    </a:lnTo>
                    <a:lnTo>
                      <a:pt x="561" y="48"/>
                    </a:lnTo>
                    <a:lnTo>
                      <a:pt x="563" y="48"/>
                    </a:lnTo>
                    <a:lnTo>
                      <a:pt x="563" y="50"/>
                    </a:lnTo>
                    <a:lnTo>
                      <a:pt x="563" y="48"/>
                    </a:lnTo>
                    <a:lnTo>
                      <a:pt x="563" y="50"/>
                    </a:lnTo>
                    <a:lnTo>
                      <a:pt x="564" y="50"/>
                    </a:lnTo>
                    <a:lnTo>
                      <a:pt x="564" y="48"/>
                    </a:lnTo>
                    <a:lnTo>
                      <a:pt x="564" y="50"/>
                    </a:lnTo>
                    <a:lnTo>
                      <a:pt x="564" y="52"/>
                    </a:lnTo>
                    <a:lnTo>
                      <a:pt x="564" y="50"/>
                    </a:lnTo>
                    <a:lnTo>
                      <a:pt x="566" y="50"/>
                    </a:lnTo>
                    <a:lnTo>
                      <a:pt x="566" y="48"/>
                    </a:lnTo>
                    <a:lnTo>
                      <a:pt x="566" y="50"/>
                    </a:lnTo>
                    <a:lnTo>
                      <a:pt x="566" y="52"/>
                    </a:lnTo>
                    <a:lnTo>
                      <a:pt x="566" y="50"/>
                    </a:lnTo>
                    <a:lnTo>
                      <a:pt x="566" y="48"/>
                    </a:lnTo>
                    <a:lnTo>
                      <a:pt x="568" y="48"/>
                    </a:lnTo>
                    <a:lnTo>
                      <a:pt x="568" y="50"/>
                    </a:lnTo>
                    <a:lnTo>
                      <a:pt x="568" y="48"/>
                    </a:lnTo>
                    <a:lnTo>
                      <a:pt x="568" y="46"/>
                    </a:lnTo>
                    <a:lnTo>
                      <a:pt x="568" y="48"/>
                    </a:lnTo>
                    <a:lnTo>
                      <a:pt x="570" y="48"/>
                    </a:lnTo>
                    <a:lnTo>
                      <a:pt x="570" y="50"/>
                    </a:lnTo>
                    <a:lnTo>
                      <a:pt x="570" y="52"/>
                    </a:lnTo>
                    <a:lnTo>
                      <a:pt x="570" y="54"/>
                    </a:lnTo>
                    <a:lnTo>
                      <a:pt x="570" y="52"/>
                    </a:lnTo>
                    <a:lnTo>
                      <a:pt x="570" y="50"/>
                    </a:lnTo>
                    <a:lnTo>
                      <a:pt x="572" y="50"/>
                    </a:lnTo>
                    <a:lnTo>
                      <a:pt x="572" y="52"/>
                    </a:lnTo>
                    <a:lnTo>
                      <a:pt x="572" y="50"/>
                    </a:lnTo>
                    <a:lnTo>
                      <a:pt x="572" y="52"/>
                    </a:lnTo>
                    <a:lnTo>
                      <a:pt x="572" y="54"/>
                    </a:lnTo>
                    <a:lnTo>
                      <a:pt x="574" y="52"/>
                    </a:lnTo>
                    <a:lnTo>
                      <a:pt x="574" y="50"/>
                    </a:lnTo>
                    <a:lnTo>
                      <a:pt x="574" y="48"/>
                    </a:lnTo>
                    <a:lnTo>
                      <a:pt x="574" y="50"/>
                    </a:lnTo>
                    <a:lnTo>
                      <a:pt x="576" y="50"/>
                    </a:lnTo>
                    <a:lnTo>
                      <a:pt x="576" y="52"/>
                    </a:lnTo>
                    <a:lnTo>
                      <a:pt x="576" y="54"/>
                    </a:lnTo>
                    <a:lnTo>
                      <a:pt x="576" y="52"/>
                    </a:lnTo>
                    <a:lnTo>
                      <a:pt x="577" y="52"/>
                    </a:lnTo>
                    <a:lnTo>
                      <a:pt x="577" y="54"/>
                    </a:lnTo>
                    <a:lnTo>
                      <a:pt x="577" y="52"/>
                    </a:lnTo>
                    <a:lnTo>
                      <a:pt x="577" y="50"/>
                    </a:lnTo>
                    <a:lnTo>
                      <a:pt x="577" y="48"/>
                    </a:lnTo>
                    <a:lnTo>
                      <a:pt x="577" y="50"/>
                    </a:lnTo>
                    <a:lnTo>
                      <a:pt x="579" y="50"/>
                    </a:lnTo>
                    <a:lnTo>
                      <a:pt x="579" y="48"/>
                    </a:lnTo>
                    <a:lnTo>
                      <a:pt x="579" y="50"/>
                    </a:lnTo>
                    <a:lnTo>
                      <a:pt x="581" y="50"/>
                    </a:lnTo>
                    <a:lnTo>
                      <a:pt x="581" y="52"/>
                    </a:lnTo>
                    <a:lnTo>
                      <a:pt x="581" y="54"/>
                    </a:lnTo>
                    <a:lnTo>
                      <a:pt x="581" y="52"/>
                    </a:lnTo>
                    <a:lnTo>
                      <a:pt x="581" y="50"/>
                    </a:lnTo>
                    <a:lnTo>
                      <a:pt x="583" y="50"/>
                    </a:lnTo>
                    <a:lnTo>
                      <a:pt x="583" y="52"/>
                    </a:lnTo>
                    <a:lnTo>
                      <a:pt x="583" y="50"/>
                    </a:lnTo>
                    <a:lnTo>
                      <a:pt x="583" y="48"/>
                    </a:lnTo>
                    <a:lnTo>
                      <a:pt x="585" y="48"/>
                    </a:lnTo>
                    <a:lnTo>
                      <a:pt x="585" y="46"/>
                    </a:lnTo>
                    <a:lnTo>
                      <a:pt x="585" y="48"/>
                    </a:lnTo>
                    <a:lnTo>
                      <a:pt x="585" y="46"/>
                    </a:lnTo>
                    <a:lnTo>
                      <a:pt x="585" y="48"/>
                    </a:lnTo>
                    <a:lnTo>
                      <a:pt x="585" y="50"/>
                    </a:lnTo>
                    <a:lnTo>
                      <a:pt x="585" y="48"/>
                    </a:lnTo>
                    <a:lnTo>
                      <a:pt x="585" y="50"/>
                    </a:lnTo>
                    <a:lnTo>
                      <a:pt x="587" y="50"/>
                    </a:lnTo>
                    <a:lnTo>
                      <a:pt x="587" y="52"/>
                    </a:lnTo>
                    <a:lnTo>
                      <a:pt x="587" y="54"/>
                    </a:lnTo>
                    <a:lnTo>
                      <a:pt x="587" y="52"/>
                    </a:lnTo>
                    <a:lnTo>
                      <a:pt x="587" y="50"/>
                    </a:lnTo>
                    <a:lnTo>
                      <a:pt x="587" y="48"/>
                    </a:lnTo>
                    <a:lnTo>
                      <a:pt x="587" y="50"/>
                    </a:lnTo>
                    <a:lnTo>
                      <a:pt x="588" y="50"/>
                    </a:lnTo>
                    <a:lnTo>
                      <a:pt x="588" y="48"/>
                    </a:lnTo>
                    <a:lnTo>
                      <a:pt x="588" y="46"/>
                    </a:lnTo>
                    <a:lnTo>
                      <a:pt x="588" y="44"/>
                    </a:lnTo>
                    <a:lnTo>
                      <a:pt x="588" y="46"/>
                    </a:lnTo>
                    <a:lnTo>
                      <a:pt x="588" y="48"/>
                    </a:lnTo>
                    <a:lnTo>
                      <a:pt x="588" y="50"/>
                    </a:lnTo>
                    <a:lnTo>
                      <a:pt x="590" y="50"/>
                    </a:lnTo>
                    <a:lnTo>
                      <a:pt x="590" y="48"/>
                    </a:lnTo>
                    <a:lnTo>
                      <a:pt x="590" y="46"/>
                    </a:lnTo>
                    <a:lnTo>
                      <a:pt x="590" y="48"/>
                    </a:lnTo>
                    <a:lnTo>
                      <a:pt x="590" y="50"/>
                    </a:lnTo>
                    <a:lnTo>
                      <a:pt x="590" y="48"/>
                    </a:lnTo>
                    <a:lnTo>
                      <a:pt x="590" y="50"/>
                    </a:lnTo>
                    <a:lnTo>
                      <a:pt x="592" y="50"/>
                    </a:lnTo>
                    <a:lnTo>
                      <a:pt x="592" y="48"/>
                    </a:lnTo>
                    <a:lnTo>
                      <a:pt x="592" y="46"/>
                    </a:lnTo>
                    <a:lnTo>
                      <a:pt x="592" y="48"/>
                    </a:lnTo>
                    <a:lnTo>
                      <a:pt x="592" y="46"/>
                    </a:lnTo>
                    <a:lnTo>
                      <a:pt x="592" y="44"/>
                    </a:lnTo>
                    <a:lnTo>
                      <a:pt x="592" y="46"/>
                    </a:lnTo>
                    <a:lnTo>
                      <a:pt x="594" y="48"/>
                    </a:lnTo>
                    <a:lnTo>
                      <a:pt x="594" y="50"/>
                    </a:lnTo>
                    <a:lnTo>
                      <a:pt x="594" y="48"/>
                    </a:lnTo>
                    <a:lnTo>
                      <a:pt x="594" y="50"/>
                    </a:lnTo>
                    <a:lnTo>
                      <a:pt x="594" y="48"/>
                    </a:lnTo>
                    <a:lnTo>
                      <a:pt x="596" y="48"/>
                    </a:lnTo>
                    <a:lnTo>
                      <a:pt x="596" y="50"/>
                    </a:lnTo>
                    <a:lnTo>
                      <a:pt x="596" y="52"/>
                    </a:lnTo>
                    <a:lnTo>
                      <a:pt x="596" y="50"/>
                    </a:lnTo>
                    <a:lnTo>
                      <a:pt x="596" y="48"/>
                    </a:lnTo>
                    <a:lnTo>
                      <a:pt x="598" y="46"/>
                    </a:lnTo>
                    <a:lnTo>
                      <a:pt x="598" y="48"/>
                    </a:lnTo>
                    <a:lnTo>
                      <a:pt x="598" y="50"/>
                    </a:lnTo>
                    <a:lnTo>
                      <a:pt x="598" y="48"/>
                    </a:lnTo>
                    <a:lnTo>
                      <a:pt x="598" y="50"/>
                    </a:lnTo>
                    <a:lnTo>
                      <a:pt x="598" y="52"/>
                    </a:lnTo>
                    <a:lnTo>
                      <a:pt x="598" y="50"/>
                    </a:lnTo>
                    <a:lnTo>
                      <a:pt x="600" y="50"/>
                    </a:lnTo>
                    <a:lnTo>
                      <a:pt x="600" y="48"/>
                    </a:lnTo>
                    <a:lnTo>
                      <a:pt x="600" y="46"/>
                    </a:lnTo>
                    <a:lnTo>
                      <a:pt x="601" y="48"/>
                    </a:lnTo>
                    <a:lnTo>
                      <a:pt x="601" y="46"/>
                    </a:lnTo>
                    <a:lnTo>
                      <a:pt x="601" y="48"/>
                    </a:lnTo>
                    <a:lnTo>
                      <a:pt x="601" y="50"/>
                    </a:lnTo>
                    <a:lnTo>
                      <a:pt x="603" y="50"/>
                    </a:lnTo>
                    <a:lnTo>
                      <a:pt x="603" y="48"/>
                    </a:lnTo>
                    <a:lnTo>
                      <a:pt x="603" y="46"/>
                    </a:lnTo>
                    <a:lnTo>
                      <a:pt x="603" y="48"/>
                    </a:lnTo>
                    <a:lnTo>
                      <a:pt x="603" y="50"/>
                    </a:lnTo>
                    <a:lnTo>
                      <a:pt x="603" y="52"/>
                    </a:lnTo>
                    <a:lnTo>
                      <a:pt x="605" y="52"/>
                    </a:lnTo>
                    <a:lnTo>
                      <a:pt x="605" y="50"/>
                    </a:lnTo>
                    <a:lnTo>
                      <a:pt x="605" y="48"/>
                    </a:lnTo>
                    <a:lnTo>
                      <a:pt x="605" y="50"/>
                    </a:lnTo>
                    <a:lnTo>
                      <a:pt x="607" y="48"/>
                    </a:lnTo>
                    <a:lnTo>
                      <a:pt x="607" y="50"/>
                    </a:lnTo>
                    <a:lnTo>
                      <a:pt x="607" y="48"/>
                    </a:lnTo>
                    <a:lnTo>
                      <a:pt x="609" y="48"/>
                    </a:lnTo>
                    <a:lnTo>
                      <a:pt x="609" y="46"/>
                    </a:lnTo>
                    <a:lnTo>
                      <a:pt x="609" y="48"/>
                    </a:lnTo>
                    <a:lnTo>
                      <a:pt x="609" y="50"/>
                    </a:lnTo>
                    <a:lnTo>
                      <a:pt x="611" y="52"/>
                    </a:lnTo>
                    <a:lnTo>
                      <a:pt x="611" y="50"/>
                    </a:lnTo>
                    <a:lnTo>
                      <a:pt x="611" y="48"/>
                    </a:lnTo>
                    <a:lnTo>
                      <a:pt x="611" y="46"/>
                    </a:lnTo>
                    <a:lnTo>
                      <a:pt x="611" y="44"/>
                    </a:lnTo>
                    <a:lnTo>
                      <a:pt x="611" y="42"/>
                    </a:lnTo>
                    <a:lnTo>
                      <a:pt x="611" y="44"/>
                    </a:lnTo>
                    <a:lnTo>
                      <a:pt x="613" y="46"/>
                    </a:lnTo>
                    <a:lnTo>
                      <a:pt x="613" y="48"/>
                    </a:lnTo>
                    <a:lnTo>
                      <a:pt x="613" y="46"/>
                    </a:lnTo>
                    <a:lnTo>
                      <a:pt x="613" y="48"/>
                    </a:lnTo>
                    <a:lnTo>
                      <a:pt x="614" y="48"/>
                    </a:lnTo>
                    <a:lnTo>
                      <a:pt x="614" y="50"/>
                    </a:lnTo>
                    <a:lnTo>
                      <a:pt x="614" y="48"/>
                    </a:lnTo>
                    <a:lnTo>
                      <a:pt x="616" y="48"/>
                    </a:lnTo>
                    <a:lnTo>
                      <a:pt x="616" y="46"/>
                    </a:lnTo>
                    <a:lnTo>
                      <a:pt x="616" y="48"/>
                    </a:lnTo>
                    <a:lnTo>
                      <a:pt x="618" y="46"/>
                    </a:lnTo>
                    <a:lnTo>
                      <a:pt x="618" y="48"/>
                    </a:lnTo>
                    <a:lnTo>
                      <a:pt x="618" y="50"/>
                    </a:lnTo>
                    <a:lnTo>
                      <a:pt x="618" y="48"/>
                    </a:lnTo>
                    <a:lnTo>
                      <a:pt x="620" y="48"/>
                    </a:lnTo>
                    <a:lnTo>
                      <a:pt x="620" y="46"/>
                    </a:lnTo>
                    <a:lnTo>
                      <a:pt x="622" y="46"/>
                    </a:lnTo>
                    <a:lnTo>
                      <a:pt x="622" y="44"/>
                    </a:lnTo>
                    <a:lnTo>
                      <a:pt x="622" y="46"/>
                    </a:lnTo>
                    <a:lnTo>
                      <a:pt x="622" y="44"/>
                    </a:lnTo>
                    <a:lnTo>
                      <a:pt x="624" y="44"/>
                    </a:lnTo>
                    <a:lnTo>
                      <a:pt x="624" y="42"/>
                    </a:lnTo>
                    <a:lnTo>
                      <a:pt x="624" y="44"/>
                    </a:lnTo>
                    <a:lnTo>
                      <a:pt x="624" y="42"/>
                    </a:lnTo>
                    <a:lnTo>
                      <a:pt x="625" y="42"/>
                    </a:lnTo>
                    <a:lnTo>
                      <a:pt x="625" y="44"/>
                    </a:lnTo>
                    <a:lnTo>
                      <a:pt x="625" y="46"/>
                    </a:lnTo>
                    <a:lnTo>
                      <a:pt x="625" y="48"/>
                    </a:lnTo>
                    <a:lnTo>
                      <a:pt x="625" y="50"/>
                    </a:lnTo>
                    <a:lnTo>
                      <a:pt x="625" y="54"/>
                    </a:lnTo>
                    <a:lnTo>
                      <a:pt x="625" y="60"/>
                    </a:lnTo>
                    <a:lnTo>
                      <a:pt x="625" y="67"/>
                    </a:lnTo>
                    <a:lnTo>
                      <a:pt x="625" y="73"/>
                    </a:lnTo>
                    <a:lnTo>
                      <a:pt x="625" y="81"/>
                    </a:lnTo>
                    <a:lnTo>
                      <a:pt x="625" y="89"/>
                    </a:lnTo>
                    <a:lnTo>
                      <a:pt x="625" y="98"/>
                    </a:lnTo>
                    <a:lnTo>
                      <a:pt x="625" y="104"/>
                    </a:lnTo>
                    <a:lnTo>
                      <a:pt x="625" y="108"/>
                    </a:lnTo>
                    <a:lnTo>
                      <a:pt x="627" y="110"/>
                    </a:lnTo>
                    <a:lnTo>
                      <a:pt x="627" y="108"/>
                    </a:lnTo>
                    <a:lnTo>
                      <a:pt x="627" y="106"/>
                    </a:lnTo>
                    <a:lnTo>
                      <a:pt x="627" y="100"/>
                    </a:lnTo>
                    <a:lnTo>
                      <a:pt x="627" y="94"/>
                    </a:lnTo>
                    <a:lnTo>
                      <a:pt x="627" y="85"/>
                    </a:lnTo>
                    <a:lnTo>
                      <a:pt x="627" y="75"/>
                    </a:lnTo>
                    <a:lnTo>
                      <a:pt x="627" y="67"/>
                    </a:lnTo>
                    <a:lnTo>
                      <a:pt x="627" y="58"/>
                    </a:lnTo>
                    <a:lnTo>
                      <a:pt x="627" y="54"/>
                    </a:lnTo>
                    <a:lnTo>
                      <a:pt x="627" y="48"/>
                    </a:lnTo>
                    <a:lnTo>
                      <a:pt x="627" y="44"/>
                    </a:lnTo>
                    <a:lnTo>
                      <a:pt x="627" y="42"/>
                    </a:lnTo>
                    <a:lnTo>
                      <a:pt x="627" y="40"/>
                    </a:lnTo>
                    <a:lnTo>
                      <a:pt x="627" y="37"/>
                    </a:lnTo>
                    <a:lnTo>
                      <a:pt x="629" y="37"/>
                    </a:lnTo>
                    <a:lnTo>
                      <a:pt x="629" y="40"/>
                    </a:lnTo>
                    <a:lnTo>
                      <a:pt x="629" y="37"/>
                    </a:lnTo>
                    <a:lnTo>
                      <a:pt x="629" y="35"/>
                    </a:lnTo>
                    <a:lnTo>
                      <a:pt x="629" y="37"/>
                    </a:lnTo>
                    <a:lnTo>
                      <a:pt x="629" y="40"/>
                    </a:lnTo>
                    <a:lnTo>
                      <a:pt x="629" y="42"/>
                    </a:lnTo>
                    <a:lnTo>
                      <a:pt x="631" y="42"/>
                    </a:lnTo>
                    <a:lnTo>
                      <a:pt x="631" y="40"/>
                    </a:lnTo>
                    <a:lnTo>
                      <a:pt x="631" y="37"/>
                    </a:lnTo>
                    <a:lnTo>
                      <a:pt x="633" y="37"/>
                    </a:lnTo>
                    <a:lnTo>
                      <a:pt x="633" y="35"/>
                    </a:lnTo>
                    <a:lnTo>
                      <a:pt x="633" y="33"/>
                    </a:lnTo>
                    <a:lnTo>
                      <a:pt x="635" y="33"/>
                    </a:lnTo>
                    <a:lnTo>
                      <a:pt x="635" y="35"/>
                    </a:lnTo>
                    <a:lnTo>
                      <a:pt x="635" y="33"/>
                    </a:lnTo>
                    <a:lnTo>
                      <a:pt x="635" y="35"/>
                    </a:lnTo>
                    <a:lnTo>
                      <a:pt x="635" y="37"/>
                    </a:lnTo>
                    <a:lnTo>
                      <a:pt x="635" y="35"/>
                    </a:lnTo>
                    <a:lnTo>
                      <a:pt x="637" y="35"/>
                    </a:lnTo>
                    <a:lnTo>
                      <a:pt x="637" y="37"/>
                    </a:lnTo>
                    <a:lnTo>
                      <a:pt x="637" y="35"/>
                    </a:lnTo>
                    <a:lnTo>
                      <a:pt x="638" y="35"/>
                    </a:lnTo>
                    <a:lnTo>
                      <a:pt x="638" y="33"/>
                    </a:lnTo>
                    <a:lnTo>
                      <a:pt x="638" y="35"/>
                    </a:lnTo>
                    <a:lnTo>
                      <a:pt x="638" y="37"/>
                    </a:lnTo>
                    <a:lnTo>
                      <a:pt x="638" y="35"/>
                    </a:lnTo>
                    <a:lnTo>
                      <a:pt x="638" y="37"/>
                    </a:lnTo>
                    <a:lnTo>
                      <a:pt x="638" y="35"/>
                    </a:lnTo>
                    <a:lnTo>
                      <a:pt x="640" y="35"/>
                    </a:lnTo>
                    <a:lnTo>
                      <a:pt x="640" y="33"/>
                    </a:lnTo>
                    <a:lnTo>
                      <a:pt x="640" y="35"/>
                    </a:lnTo>
                    <a:lnTo>
                      <a:pt x="640" y="33"/>
                    </a:lnTo>
                    <a:lnTo>
                      <a:pt x="642" y="33"/>
                    </a:lnTo>
                    <a:lnTo>
                      <a:pt x="642" y="35"/>
                    </a:lnTo>
                    <a:lnTo>
                      <a:pt x="642" y="33"/>
                    </a:lnTo>
                    <a:lnTo>
                      <a:pt x="642" y="35"/>
                    </a:lnTo>
                    <a:lnTo>
                      <a:pt x="644" y="35"/>
                    </a:lnTo>
                    <a:lnTo>
                      <a:pt x="644" y="33"/>
                    </a:lnTo>
                    <a:lnTo>
                      <a:pt x="644" y="35"/>
                    </a:lnTo>
                    <a:lnTo>
                      <a:pt x="644" y="37"/>
                    </a:lnTo>
                    <a:lnTo>
                      <a:pt x="646" y="37"/>
                    </a:lnTo>
                    <a:lnTo>
                      <a:pt x="646" y="35"/>
                    </a:lnTo>
                    <a:lnTo>
                      <a:pt x="646" y="37"/>
                    </a:lnTo>
                    <a:lnTo>
                      <a:pt x="646" y="35"/>
                    </a:lnTo>
                    <a:lnTo>
                      <a:pt x="646" y="33"/>
                    </a:lnTo>
                    <a:lnTo>
                      <a:pt x="646" y="31"/>
                    </a:lnTo>
                    <a:lnTo>
                      <a:pt x="646" y="33"/>
                    </a:lnTo>
                    <a:lnTo>
                      <a:pt x="646" y="35"/>
                    </a:lnTo>
                    <a:lnTo>
                      <a:pt x="648" y="35"/>
                    </a:lnTo>
                    <a:lnTo>
                      <a:pt x="648" y="33"/>
                    </a:lnTo>
                    <a:lnTo>
                      <a:pt x="648" y="35"/>
                    </a:lnTo>
                    <a:lnTo>
                      <a:pt x="648" y="37"/>
                    </a:lnTo>
                    <a:lnTo>
                      <a:pt x="650" y="37"/>
                    </a:lnTo>
                    <a:lnTo>
                      <a:pt x="650" y="35"/>
                    </a:lnTo>
                    <a:lnTo>
                      <a:pt x="650" y="37"/>
                    </a:lnTo>
                    <a:lnTo>
                      <a:pt x="651" y="37"/>
                    </a:lnTo>
                    <a:lnTo>
                      <a:pt x="651" y="40"/>
                    </a:lnTo>
                    <a:lnTo>
                      <a:pt x="651" y="42"/>
                    </a:lnTo>
                    <a:lnTo>
                      <a:pt x="651" y="40"/>
                    </a:lnTo>
                    <a:lnTo>
                      <a:pt x="651" y="37"/>
                    </a:lnTo>
                    <a:lnTo>
                      <a:pt x="651" y="35"/>
                    </a:lnTo>
                    <a:lnTo>
                      <a:pt x="653" y="35"/>
                    </a:lnTo>
                    <a:lnTo>
                      <a:pt x="653" y="37"/>
                    </a:lnTo>
                    <a:lnTo>
                      <a:pt x="653" y="40"/>
                    </a:lnTo>
                    <a:lnTo>
                      <a:pt x="653" y="37"/>
                    </a:lnTo>
                    <a:lnTo>
                      <a:pt x="655" y="37"/>
                    </a:lnTo>
                    <a:lnTo>
                      <a:pt x="655" y="40"/>
                    </a:lnTo>
                    <a:lnTo>
                      <a:pt x="655" y="37"/>
                    </a:lnTo>
                    <a:lnTo>
                      <a:pt x="657" y="37"/>
                    </a:lnTo>
                    <a:lnTo>
                      <a:pt x="657" y="35"/>
                    </a:lnTo>
                    <a:lnTo>
                      <a:pt x="657" y="37"/>
                    </a:lnTo>
                    <a:lnTo>
                      <a:pt x="657" y="35"/>
                    </a:lnTo>
                    <a:lnTo>
                      <a:pt x="659" y="33"/>
                    </a:lnTo>
                    <a:lnTo>
                      <a:pt x="659" y="35"/>
                    </a:lnTo>
                    <a:lnTo>
                      <a:pt x="659" y="37"/>
                    </a:lnTo>
                    <a:lnTo>
                      <a:pt x="659" y="40"/>
                    </a:lnTo>
                    <a:lnTo>
                      <a:pt x="661" y="40"/>
                    </a:lnTo>
                    <a:lnTo>
                      <a:pt x="661" y="37"/>
                    </a:lnTo>
                    <a:lnTo>
                      <a:pt x="661" y="35"/>
                    </a:lnTo>
                    <a:lnTo>
                      <a:pt x="661" y="33"/>
                    </a:lnTo>
                    <a:lnTo>
                      <a:pt x="661" y="35"/>
                    </a:lnTo>
                    <a:lnTo>
                      <a:pt x="662" y="37"/>
                    </a:lnTo>
                    <a:lnTo>
                      <a:pt x="662" y="40"/>
                    </a:lnTo>
                    <a:lnTo>
                      <a:pt x="662" y="37"/>
                    </a:lnTo>
                    <a:lnTo>
                      <a:pt x="662" y="35"/>
                    </a:lnTo>
                    <a:lnTo>
                      <a:pt x="662" y="37"/>
                    </a:lnTo>
                    <a:lnTo>
                      <a:pt x="662" y="35"/>
                    </a:lnTo>
                    <a:lnTo>
                      <a:pt x="664" y="33"/>
                    </a:lnTo>
                    <a:lnTo>
                      <a:pt x="664" y="35"/>
                    </a:lnTo>
                    <a:lnTo>
                      <a:pt x="664" y="37"/>
                    </a:lnTo>
                    <a:lnTo>
                      <a:pt x="666" y="37"/>
                    </a:lnTo>
                    <a:lnTo>
                      <a:pt x="666" y="40"/>
                    </a:lnTo>
                    <a:lnTo>
                      <a:pt x="666" y="37"/>
                    </a:lnTo>
                    <a:lnTo>
                      <a:pt x="666" y="35"/>
                    </a:lnTo>
                    <a:lnTo>
                      <a:pt x="666" y="33"/>
                    </a:lnTo>
                    <a:lnTo>
                      <a:pt x="666" y="35"/>
                    </a:lnTo>
                    <a:lnTo>
                      <a:pt x="668" y="35"/>
                    </a:lnTo>
                    <a:lnTo>
                      <a:pt x="668" y="37"/>
                    </a:lnTo>
                    <a:lnTo>
                      <a:pt x="668" y="35"/>
                    </a:lnTo>
                    <a:lnTo>
                      <a:pt x="668" y="37"/>
                    </a:lnTo>
                    <a:lnTo>
                      <a:pt x="670" y="37"/>
                    </a:lnTo>
                    <a:lnTo>
                      <a:pt x="670" y="35"/>
                    </a:lnTo>
                    <a:lnTo>
                      <a:pt x="670" y="37"/>
                    </a:lnTo>
                    <a:lnTo>
                      <a:pt x="672" y="35"/>
                    </a:lnTo>
                    <a:lnTo>
                      <a:pt x="672" y="33"/>
                    </a:lnTo>
                    <a:lnTo>
                      <a:pt x="672" y="35"/>
                    </a:lnTo>
                    <a:lnTo>
                      <a:pt x="672" y="37"/>
                    </a:lnTo>
                    <a:lnTo>
                      <a:pt x="672" y="40"/>
                    </a:lnTo>
                    <a:lnTo>
                      <a:pt x="674" y="40"/>
                    </a:lnTo>
                    <a:lnTo>
                      <a:pt x="674" y="42"/>
                    </a:lnTo>
                    <a:lnTo>
                      <a:pt x="674" y="40"/>
                    </a:lnTo>
                    <a:lnTo>
                      <a:pt x="674" y="37"/>
                    </a:lnTo>
                    <a:lnTo>
                      <a:pt x="674" y="35"/>
                    </a:lnTo>
                    <a:lnTo>
                      <a:pt x="674" y="37"/>
                    </a:lnTo>
                    <a:lnTo>
                      <a:pt x="675" y="37"/>
                    </a:lnTo>
                    <a:lnTo>
                      <a:pt x="675" y="35"/>
                    </a:lnTo>
                    <a:lnTo>
                      <a:pt x="675" y="37"/>
                    </a:lnTo>
                    <a:lnTo>
                      <a:pt x="675" y="35"/>
                    </a:lnTo>
                    <a:lnTo>
                      <a:pt x="677" y="35"/>
                    </a:lnTo>
                    <a:lnTo>
                      <a:pt x="677" y="33"/>
                    </a:lnTo>
                    <a:lnTo>
                      <a:pt x="677" y="35"/>
                    </a:lnTo>
                    <a:lnTo>
                      <a:pt x="677" y="37"/>
                    </a:lnTo>
                    <a:lnTo>
                      <a:pt x="677" y="40"/>
                    </a:lnTo>
                    <a:lnTo>
                      <a:pt x="677" y="42"/>
                    </a:lnTo>
                    <a:lnTo>
                      <a:pt x="677" y="40"/>
                    </a:lnTo>
                    <a:lnTo>
                      <a:pt x="679" y="40"/>
                    </a:lnTo>
                    <a:lnTo>
                      <a:pt x="679" y="37"/>
                    </a:lnTo>
                    <a:lnTo>
                      <a:pt x="679" y="35"/>
                    </a:lnTo>
                    <a:lnTo>
                      <a:pt x="681" y="35"/>
                    </a:lnTo>
                    <a:lnTo>
                      <a:pt x="681" y="37"/>
                    </a:lnTo>
                    <a:lnTo>
                      <a:pt x="681" y="40"/>
                    </a:lnTo>
                    <a:lnTo>
                      <a:pt x="683" y="40"/>
                    </a:lnTo>
                    <a:lnTo>
                      <a:pt x="683" y="37"/>
                    </a:lnTo>
                    <a:lnTo>
                      <a:pt x="683" y="35"/>
                    </a:lnTo>
                    <a:lnTo>
                      <a:pt x="683" y="37"/>
                    </a:lnTo>
                    <a:lnTo>
                      <a:pt x="683" y="35"/>
                    </a:lnTo>
                    <a:lnTo>
                      <a:pt x="683" y="37"/>
                    </a:lnTo>
                    <a:lnTo>
                      <a:pt x="685" y="37"/>
                    </a:lnTo>
                    <a:lnTo>
                      <a:pt x="685" y="35"/>
                    </a:lnTo>
                    <a:lnTo>
                      <a:pt x="685" y="37"/>
                    </a:lnTo>
                    <a:lnTo>
                      <a:pt x="685" y="35"/>
                    </a:lnTo>
                    <a:lnTo>
                      <a:pt x="685" y="37"/>
                    </a:lnTo>
                    <a:lnTo>
                      <a:pt x="685" y="40"/>
                    </a:lnTo>
                    <a:lnTo>
                      <a:pt x="687" y="42"/>
                    </a:lnTo>
                    <a:lnTo>
                      <a:pt x="687" y="40"/>
                    </a:lnTo>
                    <a:lnTo>
                      <a:pt x="687" y="37"/>
                    </a:lnTo>
                    <a:lnTo>
                      <a:pt x="687" y="35"/>
                    </a:lnTo>
                    <a:lnTo>
                      <a:pt x="687" y="37"/>
                    </a:lnTo>
                    <a:lnTo>
                      <a:pt x="687" y="35"/>
                    </a:lnTo>
                    <a:lnTo>
                      <a:pt x="688" y="35"/>
                    </a:lnTo>
                    <a:lnTo>
                      <a:pt x="688" y="37"/>
                    </a:lnTo>
                    <a:lnTo>
                      <a:pt x="688" y="35"/>
                    </a:lnTo>
                    <a:lnTo>
                      <a:pt x="690" y="35"/>
                    </a:lnTo>
                    <a:lnTo>
                      <a:pt x="690" y="37"/>
                    </a:lnTo>
                    <a:lnTo>
                      <a:pt x="690" y="35"/>
                    </a:lnTo>
                    <a:lnTo>
                      <a:pt x="690" y="37"/>
                    </a:lnTo>
                    <a:lnTo>
                      <a:pt x="690" y="40"/>
                    </a:lnTo>
                    <a:lnTo>
                      <a:pt x="692" y="40"/>
                    </a:lnTo>
                    <a:lnTo>
                      <a:pt x="692" y="37"/>
                    </a:lnTo>
                    <a:lnTo>
                      <a:pt x="692" y="35"/>
                    </a:lnTo>
                    <a:lnTo>
                      <a:pt x="692" y="37"/>
                    </a:lnTo>
                    <a:lnTo>
                      <a:pt x="694" y="37"/>
                    </a:lnTo>
                    <a:lnTo>
                      <a:pt x="694" y="40"/>
                    </a:lnTo>
                    <a:lnTo>
                      <a:pt x="694" y="42"/>
                    </a:lnTo>
                    <a:lnTo>
                      <a:pt x="694" y="40"/>
                    </a:lnTo>
                    <a:lnTo>
                      <a:pt x="694" y="37"/>
                    </a:lnTo>
                    <a:lnTo>
                      <a:pt x="694" y="35"/>
                    </a:lnTo>
                    <a:lnTo>
                      <a:pt x="694" y="33"/>
                    </a:lnTo>
                    <a:lnTo>
                      <a:pt x="696" y="33"/>
                    </a:lnTo>
                    <a:lnTo>
                      <a:pt x="696" y="35"/>
                    </a:lnTo>
                    <a:lnTo>
                      <a:pt x="696" y="37"/>
                    </a:lnTo>
                    <a:lnTo>
                      <a:pt x="696" y="40"/>
                    </a:lnTo>
                    <a:lnTo>
                      <a:pt x="696" y="37"/>
                    </a:lnTo>
                    <a:lnTo>
                      <a:pt x="696" y="40"/>
                    </a:lnTo>
                    <a:lnTo>
                      <a:pt x="698" y="40"/>
                    </a:lnTo>
                    <a:lnTo>
                      <a:pt x="698" y="37"/>
                    </a:lnTo>
                    <a:lnTo>
                      <a:pt x="698" y="35"/>
                    </a:lnTo>
                    <a:lnTo>
                      <a:pt x="698" y="33"/>
                    </a:lnTo>
                    <a:lnTo>
                      <a:pt x="698" y="35"/>
                    </a:lnTo>
                    <a:lnTo>
                      <a:pt x="698" y="37"/>
                    </a:lnTo>
                    <a:lnTo>
                      <a:pt x="698" y="40"/>
                    </a:lnTo>
                    <a:lnTo>
                      <a:pt x="699" y="37"/>
                    </a:lnTo>
                    <a:lnTo>
                      <a:pt x="699" y="40"/>
                    </a:lnTo>
                    <a:lnTo>
                      <a:pt x="701" y="40"/>
                    </a:lnTo>
                    <a:lnTo>
                      <a:pt x="701" y="37"/>
                    </a:lnTo>
                    <a:lnTo>
                      <a:pt x="701" y="35"/>
                    </a:lnTo>
                    <a:lnTo>
                      <a:pt x="701" y="37"/>
                    </a:lnTo>
                    <a:lnTo>
                      <a:pt x="701" y="35"/>
                    </a:lnTo>
                    <a:lnTo>
                      <a:pt x="701" y="37"/>
                    </a:lnTo>
                    <a:lnTo>
                      <a:pt x="703" y="37"/>
                    </a:lnTo>
                    <a:lnTo>
                      <a:pt x="703" y="40"/>
                    </a:lnTo>
                    <a:lnTo>
                      <a:pt x="703" y="37"/>
                    </a:lnTo>
                    <a:lnTo>
                      <a:pt x="703" y="35"/>
                    </a:lnTo>
                    <a:lnTo>
                      <a:pt x="703" y="37"/>
                    </a:lnTo>
                    <a:lnTo>
                      <a:pt x="703" y="35"/>
                    </a:lnTo>
                    <a:lnTo>
                      <a:pt x="705" y="35"/>
                    </a:lnTo>
                    <a:lnTo>
                      <a:pt x="705" y="33"/>
                    </a:lnTo>
                    <a:lnTo>
                      <a:pt x="705" y="35"/>
                    </a:lnTo>
                    <a:lnTo>
                      <a:pt x="705" y="37"/>
                    </a:lnTo>
                    <a:lnTo>
                      <a:pt x="705" y="40"/>
                    </a:lnTo>
                    <a:lnTo>
                      <a:pt x="705" y="37"/>
                    </a:lnTo>
                    <a:lnTo>
                      <a:pt x="705" y="40"/>
                    </a:lnTo>
                    <a:lnTo>
                      <a:pt x="707" y="37"/>
                    </a:lnTo>
                    <a:lnTo>
                      <a:pt x="707" y="40"/>
                    </a:lnTo>
                    <a:lnTo>
                      <a:pt x="707" y="37"/>
                    </a:lnTo>
                    <a:lnTo>
                      <a:pt x="707" y="35"/>
                    </a:lnTo>
                    <a:lnTo>
                      <a:pt x="707" y="37"/>
                    </a:lnTo>
                    <a:lnTo>
                      <a:pt x="709" y="37"/>
                    </a:lnTo>
                    <a:lnTo>
                      <a:pt x="709" y="40"/>
                    </a:lnTo>
                    <a:lnTo>
                      <a:pt x="709" y="37"/>
                    </a:lnTo>
                    <a:lnTo>
                      <a:pt x="709" y="35"/>
                    </a:lnTo>
                    <a:lnTo>
                      <a:pt x="709" y="37"/>
                    </a:lnTo>
                    <a:lnTo>
                      <a:pt x="711" y="37"/>
                    </a:lnTo>
                    <a:lnTo>
                      <a:pt x="711" y="40"/>
                    </a:lnTo>
                    <a:lnTo>
                      <a:pt x="711" y="37"/>
                    </a:lnTo>
                    <a:lnTo>
                      <a:pt x="711" y="35"/>
                    </a:lnTo>
                    <a:lnTo>
                      <a:pt x="712" y="37"/>
                    </a:lnTo>
                    <a:lnTo>
                      <a:pt x="712" y="40"/>
                    </a:lnTo>
                    <a:lnTo>
                      <a:pt x="712" y="37"/>
                    </a:lnTo>
                    <a:lnTo>
                      <a:pt x="712" y="40"/>
                    </a:lnTo>
                    <a:lnTo>
                      <a:pt x="714" y="37"/>
                    </a:lnTo>
                    <a:lnTo>
                      <a:pt x="714" y="40"/>
                    </a:lnTo>
                    <a:lnTo>
                      <a:pt x="714" y="37"/>
                    </a:lnTo>
                    <a:lnTo>
                      <a:pt x="714" y="35"/>
                    </a:lnTo>
                    <a:lnTo>
                      <a:pt x="714" y="37"/>
                    </a:lnTo>
                    <a:lnTo>
                      <a:pt x="716" y="37"/>
                    </a:lnTo>
                    <a:lnTo>
                      <a:pt x="716" y="35"/>
                    </a:lnTo>
                    <a:lnTo>
                      <a:pt x="716" y="37"/>
                    </a:lnTo>
                    <a:lnTo>
                      <a:pt x="716" y="40"/>
                    </a:lnTo>
                    <a:lnTo>
                      <a:pt x="716" y="42"/>
                    </a:lnTo>
                    <a:lnTo>
                      <a:pt x="718" y="42"/>
                    </a:lnTo>
                    <a:lnTo>
                      <a:pt x="718" y="40"/>
                    </a:lnTo>
                    <a:lnTo>
                      <a:pt x="718" y="37"/>
                    </a:lnTo>
                    <a:lnTo>
                      <a:pt x="718" y="35"/>
                    </a:lnTo>
                  </a:path>
                </a:pathLst>
              </a:custGeom>
              <a:solidFill>
                <a:schemeClr val="tx1"/>
              </a:solidFill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5" name="Rectangle 1356"/>
              <p:cNvSpPr>
                <a:spLocks noChangeArrowheads="1"/>
              </p:cNvSpPr>
              <p:nvPr/>
            </p:nvSpPr>
            <p:spPr bwMode="auto">
              <a:xfrm>
                <a:off x="6202" y="2021"/>
                <a:ext cx="28" cy="3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176" name="Rectangle 1357"/>
              <p:cNvSpPr>
                <a:spLocks noChangeArrowheads="1"/>
              </p:cNvSpPr>
              <p:nvPr/>
            </p:nvSpPr>
            <p:spPr bwMode="auto">
              <a:xfrm>
                <a:off x="6202" y="2015"/>
                <a:ext cx="22" cy="3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0</a:t>
                </a:r>
              </a:p>
            </p:txBody>
          </p:sp>
          <p:sp>
            <p:nvSpPr>
              <p:cNvPr id="177" name="Rectangle 1358"/>
              <p:cNvSpPr>
                <a:spLocks noChangeArrowheads="1"/>
              </p:cNvSpPr>
              <p:nvPr/>
            </p:nvSpPr>
            <p:spPr bwMode="auto">
              <a:xfrm>
                <a:off x="6183" y="1956"/>
                <a:ext cx="52" cy="3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178" name="Rectangle 1359"/>
              <p:cNvSpPr>
                <a:spLocks noChangeArrowheads="1"/>
              </p:cNvSpPr>
              <p:nvPr/>
            </p:nvSpPr>
            <p:spPr bwMode="auto">
              <a:xfrm>
                <a:off x="6183" y="1950"/>
                <a:ext cx="44" cy="3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20</a:t>
                </a:r>
              </a:p>
            </p:txBody>
          </p:sp>
          <p:sp>
            <p:nvSpPr>
              <p:cNvPr id="179" name="Rectangle 1360"/>
              <p:cNvSpPr>
                <a:spLocks noChangeArrowheads="1"/>
              </p:cNvSpPr>
              <p:nvPr/>
            </p:nvSpPr>
            <p:spPr bwMode="auto">
              <a:xfrm>
                <a:off x="6183" y="1894"/>
                <a:ext cx="52" cy="3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180" name="Rectangle 1361"/>
              <p:cNvSpPr>
                <a:spLocks noChangeArrowheads="1"/>
              </p:cNvSpPr>
              <p:nvPr/>
            </p:nvSpPr>
            <p:spPr bwMode="auto">
              <a:xfrm>
                <a:off x="6183" y="1888"/>
                <a:ext cx="44" cy="3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40</a:t>
                </a:r>
              </a:p>
            </p:txBody>
          </p:sp>
          <p:sp>
            <p:nvSpPr>
              <p:cNvPr id="181" name="Rectangle 1362"/>
              <p:cNvSpPr>
                <a:spLocks noChangeArrowheads="1"/>
              </p:cNvSpPr>
              <p:nvPr/>
            </p:nvSpPr>
            <p:spPr bwMode="auto">
              <a:xfrm>
                <a:off x="6183" y="1829"/>
                <a:ext cx="52" cy="3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182" name="Rectangle 1363"/>
              <p:cNvSpPr>
                <a:spLocks noChangeArrowheads="1"/>
              </p:cNvSpPr>
              <p:nvPr/>
            </p:nvSpPr>
            <p:spPr bwMode="auto">
              <a:xfrm>
                <a:off x="6183" y="1823"/>
                <a:ext cx="44" cy="3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60</a:t>
                </a:r>
              </a:p>
            </p:txBody>
          </p:sp>
          <p:sp>
            <p:nvSpPr>
              <p:cNvPr id="183" name="Rectangle 1364"/>
              <p:cNvSpPr>
                <a:spLocks noChangeArrowheads="1"/>
              </p:cNvSpPr>
              <p:nvPr/>
            </p:nvSpPr>
            <p:spPr bwMode="auto">
              <a:xfrm>
                <a:off x="6183" y="1765"/>
                <a:ext cx="52" cy="3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184" name="Rectangle 1365"/>
              <p:cNvSpPr>
                <a:spLocks noChangeArrowheads="1"/>
              </p:cNvSpPr>
              <p:nvPr/>
            </p:nvSpPr>
            <p:spPr bwMode="auto">
              <a:xfrm>
                <a:off x="6183" y="1759"/>
                <a:ext cx="44" cy="3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80</a:t>
                </a:r>
              </a:p>
            </p:txBody>
          </p:sp>
          <p:sp>
            <p:nvSpPr>
              <p:cNvPr id="185" name="Rectangle 1366"/>
              <p:cNvSpPr>
                <a:spLocks noChangeArrowheads="1"/>
              </p:cNvSpPr>
              <p:nvPr/>
            </p:nvSpPr>
            <p:spPr bwMode="auto">
              <a:xfrm>
                <a:off x="6163" y="1700"/>
                <a:ext cx="73" cy="3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186" name="Rectangle 1367"/>
              <p:cNvSpPr>
                <a:spLocks noChangeArrowheads="1"/>
              </p:cNvSpPr>
              <p:nvPr/>
            </p:nvSpPr>
            <p:spPr bwMode="auto">
              <a:xfrm>
                <a:off x="6163" y="1694"/>
                <a:ext cx="66" cy="3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100</a:t>
                </a:r>
              </a:p>
            </p:txBody>
          </p:sp>
          <p:sp>
            <p:nvSpPr>
              <p:cNvPr id="187" name="Rectangle 1368"/>
              <p:cNvSpPr>
                <a:spLocks noChangeArrowheads="1"/>
              </p:cNvSpPr>
              <p:nvPr/>
            </p:nvSpPr>
            <p:spPr bwMode="auto">
              <a:xfrm>
                <a:off x="6163" y="1638"/>
                <a:ext cx="73" cy="3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188" name="Rectangle 1369"/>
              <p:cNvSpPr>
                <a:spLocks noChangeArrowheads="1"/>
              </p:cNvSpPr>
              <p:nvPr/>
            </p:nvSpPr>
            <p:spPr bwMode="auto">
              <a:xfrm>
                <a:off x="6163" y="1632"/>
                <a:ext cx="66" cy="3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120</a:t>
                </a:r>
              </a:p>
            </p:txBody>
          </p:sp>
          <p:sp>
            <p:nvSpPr>
              <p:cNvPr id="189" name="Rectangle 1370"/>
              <p:cNvSpPr>
                <a:spLocks noChangeArrowheads="1"/>
              </p:cNvSpPr>
              <p:nvPr/>
            </p:nvSpPr>
            <p:spPr bwMode="auto">
              <a:xfrm>
                <a:off x="6163" y="1574"/>
                <a:ext cx="73" cy="3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190" name="Rectangle 1371"/>
              <p:cNvSpPr>
                <a:spLocks noChangeArrowheads="1"/>
              </p:cNvSpPr>
              <p:nvPr/>
            </p:nvSpPr>
            <p:spPr bwMode="auto">
              <a:xfrm>
                <a:off x="6163" y="1568"/>
                <a:ext cx="66" cy="3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140</a:t>
                </a:r>
              </a:p>
            </p:txBody>
          </p:sp>
          <p:sp>
            <p:nvSpPr>
              <p:cNvPr id="191" name="Rectangle 1372"/>
              <p:cNvSpPr>
                <a:spLocks noChangeArrowheads="1"/>
              </p:cNvSpPr>
              <p:nvPr/>
            </p:nvSpPr>
            <p:spPr bwMode="auto">
              <a:xfrm>
                <a:off x="6237" y="2056"/>
                <a:ext cx="32" cy="3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192" name="Rectangle 1373"/>
              <p:cNvSpPr>
                <a:spLocks noChangeArrowheads="1"/>
              </p:cNvSpPr>
              <p:nvPr/>
            </p:nvSpPr>
            <p:spPr bwMode="auto">
              <a:xfrm>
                <a:off x="6237" y="2050"/>
                <a:ext cx="22" cy="3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0</a:t>
                </a:r>
              </a:p>
            </p:txBody>
          </p:sp>
          <p:sp>
            <p:nvSpPr>
              <p:cNvPr id="193" name="Rectangle 1374"/>
              <p:cNvSpPr>
                <a:spLocks noChangeArrowheads="1"/>
              </p:cNvSpPr>
              <p:nvPr/>
            </p:nvSpPr>
            <p:spPr bwMode="auto">
              <a:xfrm>
                <a:off x="6360" y="2056"/>
                <a:ext cx="94" cy="3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194" name="Rectangle 1375"/>
              <p:cNvSpPr>
                <a:spLocks noChangeArrowheads="1"/>
              </p:cNvSpPr>
              <p:nvPr/>
            </p:nvSpPr>
            <p:spPr bwMode="auto">
              <a:xfrm>
                <a:off x="6360" y="2050"/>
                <a:ext cx="66" cy="3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200</a:t>
                </a:r>
              </a:p>
            </p:txBody>
          </p:sp>
          <p:sp>
            <p:nvSpPr>
              <p:cNvPr id="195" name="Rectangle 1376"/>
              <p:cNvSpPr>
                <a:spLocks noChangeArrowheads="1"/>
              </p:cNvSpPr>
              <p:nvPr/>
            </p:nvSpPr>
            <p:spPr bwMode="auto">
              <a:xfrm>
                <a:off x="6504" y="2056"/>
                <a:ext cx="94" cy="3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196" name="Rectangle 1377"/>
              <p:cNvSpPr>
                <a:spLocks noChangeArrowheads="1"/>
              </p:cNvSpPr>
              <p:nvPr/>
            </p:nvSpPr>
            <p:spPr bwMode="auto">
              <a:xfrm>
                <a:off x="6504" y="2050"/>
                <a:ext cx="66" cy="3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400</a:t>
                </a:r>
              </a:p>
            </p:txBody>
          </p:sp>
          <p:sp>
            <p:nvSpPr>
              <p:cNvPr id="197" name="Rectangle 1378"/>
              <p:cNvSpPr>
                <a:spLocks noChangeArrowheads="1"/>
              </p:cNvSpPr>
              <p:nvPr/>
            </p:nvSpPr>
            <p:spPr bwMode="auto">
              <a:xfrm>
                <a:off x="6656" y="2056"/>
                <a:ext cx="94" cy="3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198" name="Rectangle 1379"/>
              <p:cNvSpPr>
                <a:spLocks noChangeArrowheads="1"/>
              </p:cNvSpPr>
              <p:nvPr/>
            </p:nvSpPr>
            <p:spPr bwMode="auto">
              <a:xfrm>
                <a:off x="6656" y="2050"/>
                <a:ext cx="66" cy="3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600</a:t>
                </a:r>
              </a:p>
            </p:txBody>
          </p:sp>
          <p:sp>
            <p:nvSpPr>
              <p:cNvPr id="199" name="Rectangle 1380"/>
              <p:cNvSpPr>
                <a:spLocks noChangeArrowheads="1"/>
              </p:cNvSpPr>
              <p:nvPr/>
            </p:nvSpPr>
            <p:spPr bwMode="auto">
              <a:xfrm>
                <a:off x="6804" y="2056"/>
                <a:ext cx="94" cy="3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00" name="Rectangle 1381"/>
              <p:cNvSpPr>
                <a:spLocks noChangeArrowheads="1"/>
              </p:cNvSpPr>
              <p:nvPr/>
            </p:nvSpPr>
            <p:spPr bwMode="auto">
              <a:xfrm>
                <a:off x="6804" y="2050"/>
                <a:ext cx="66" cy="3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800</a:t>
                </a:r>
              </a:p>
            </p:txBody>
          </p:sp>
          <p:sp>
            <p:nvSpPr>
              <p:cNvPr id="201" name="Rectangle 1382"/>
              <p:cNvSpPr>
                <a:spLocks noChangeArrowheads="1"/>
              </p:cNvSpPr>
              <p:nvPr/>
            </p:nvSpPr>
            <p:spPr bwMode="auto">
              <a:xfrm>
                <a:off x="6915" y="2056"/>
                <a:ext cx="117" cy="3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02" name="Rectangle 1383"/>
              <p:cNvSpPr>
                <a:spLocks noChangeArrowheads="1"/>
              </p:cNvSpPr>
              <p:nvPr/>
            </p:nvSpPr>
            <p:spPr bwMode="auto">
              <a:xfrm>
                <a:off x="6915" y="2050"/>
                <a:ext cx="90" cy="3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1000</a:t>
                </a:r>
              </a:p>
            </p:txBody>
          </p:sp>
          <p:sp>
            <p:nvSpPr>
              <p:cNvPr id="203" name="Rectangle 1384"/>
              <p:cNvSpPr>
                <a:spLocks noChangeArrowheads="1"/>
              </p:cNvSpPr>
              <p:nvPr/>
            </p:nvSpPr>
            <p:spPr bwMode="auto">
              <a:xfrm>
                <a:off x="7052" y="2056"/>
                <a:ext cx="117" cy="3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04" name="Rectangle 1385"/>
              <p:cNvSpPr>
                <a:spLocks noChangeArrowheads="1"/>
              </p:cNvSpPr>
              <p:nvPr/>
            </p:nvSpPr>
            <p:spPr bwMode="auto">
              <a:xfrm>
                <a:off x="7052" y="2050"/>
                <a:ext cx="90" cy="3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1200</a:t>
                </a:r>
              </a:p>
            </p:txBody>
          </p:sp>
          <p:sp>
            <p:nvSpPr>
              <p:cNvPr id="205" name="Rectangle 1386"/>
              <p:cNvSpPr>
                <a:spLocks noChangeArrowheads="1"/>
              </p:cNvSpPr>
              <p:nvPr/>
            </p:nvSpPr>
            <p:spPr bwMode="auto">
              <a:xfrm>
                <a:off x="6902" y="1674"/>
                <a:ext cx="16" cy="84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06" name="Rectangle 1387"/>
              <p:cNvSpPr>
                <a:spLocks noChangeArrowheads="1"/>
              </p:cNvSpPr>
              <p:nvPr/>
            </p:nvSpPr>
            <p:spPr bwMode="auto">
              <a:xfrm>
                <a:off x="6904" y="1666"/>
                <a:ext cx="15" cy="4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07" name="Rectangle 1388"/>
              <p:cNvSpPr>
                <a:spLocks noChangeArrowheads="1"/>
              </p:cNvSpPr>
              <p:nvPr/>
            </p:nvSpPr>
            <p:spPr bwMode="auto">
              <a:xfrm>
                <a:off x="6665" y="2115"/>
                <a:ext cx="187" cy="3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08" name="Rectangle 1389"/>
              <p:cNvSpPr>
                <a:spLocks noChangeArrowheads="1"/>
              </p:cNvSpPr>
              <p:nvPr/>
            </p:nvSpPr>
            <p:spPr bwMode="auto">
              <a:xfrm>
                <a:off x="6665" y="2109"/>
                <a:ext cx="150" cy="3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Time (s)</a:t>
                </a:r>
              </a:p>
            </p:txBody>
          </p:sp>
          <p:sp>
            <p:nvSpPr>
              <p:cNvPr id="209" name="Rectangle 1390"/>
              <p:cNvSpPr>
                <a:spLocks noChangeArrowheads="1"/>
              </p:cNvSpPr>
              <p:nvPr/>
            </p:nvSpPr>
            <p:spPr bwMode="auto">
              <a:xfrm>
                <a:off x="6268" y="2115"/>
                <a:ext cx="186" cy="3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10" name="Rectangle 1391"/>
              <p:cNvSpPr>
                <a:spLocks noChangeArrowheads="1"/>
              </p:cNvSpPr>
              <p:nvPr/>
            </p:nvSpPr>
            <p:spPr bwMode="auto">
              <a:xfrm>
                <a:off x="6268" y="2109"/>
                <a:ext cx="148" cy="3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Disc(3)5</a:t>
                </a:r>
              </a:p>
            </p:txBody>
          </p:sp>
          <p:sp>
            <p:nvSpPr>
              <p:cNvPr id="211" name="Rectangle 1392"/>
              <p:cNvSpPr>
                <a:spLocks noChangeArrowheads="1"/>
              </p:cNvSpPr>
              <p:nvPr/>
            </p:nvSpPr>
            <p:spPr bwMode="auto">
              <a:xfrm>
                <a:off x="6849" y="1735"/>
                <a:ext cx="320" cy="3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12" name="Rectangle 1393"/>
              <p:cNvSpPr>
                <a:spLocks noChangeArrowheads="1"/>
              </p:cNvSpPr>
              <p:nvPr/>
            </p:nvSpPr>
            <p:spPr bwMode="auto">
              <a:xfrm>
                <a:off x="6849" y="1729"/>
                <a:ext cx="308" cy="3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1 µM valinomycin</a:t>
                </a:r>
              </a:p>
            </p:txBody>
          </p:sp>
          <p:sp>
            <p:nvSpPr>
              <p:cNvPr id="213" name="Rectangle 1394"/>
              <p:cNvSpPr>
                <a:spLocks noChangeArrowheads="1"/>
              </p:cNvSpPr>
              <p:nvPr/>
            </p:nvSpPr>
            <p:spPr bwMode="auto">
              <a:xfrm>
                <a:off x="6403" y="1875"/>
                <a:ext cx="318" cy="3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  <p:sp>
            <p:nvSpPr>
              <p:cNvPr id="214" name="Rectangle 1395"/>
              <p:cNvSpPr>
                <a:spLocks noChangeArrowheads="1"/>
              </p:cNvSpPr>
              <p:nvPr/>
            </p:nvSpPr>
            <p:spPr bwMode="auto">
              <a:xfrm>
                <a:off x="6403" y="1869"/>
                <a:ext cx="334" cy="33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fr-FR" sz="1000">
                    <a:solidFill>
                      <a:srgbClr val="000000"/>
                    </a:solidFill>
                  </a:rPr>
                  <a:t>10 µg mycosubtilin</a:t>
                </a:r>
              </a:p>
            </p:txBody>
          </p:sp>
          <p:grpSp>
            <p:nvGrpSpPr>
              <p:cNvPr id="215" name="Group 1398"/>
              <p:cNvGrpSpPr>
                <a:grpSpLocks/>
              </p:cNvGrpSpPr>
              <p:nvPr/>
            </p:nvGrpSpPr>
            <p:grpSpPr bwMode="auto">
              <a:xfrm>
                <a:off x="6636" y="1932"/>
                <a:ext cx="41" cy="65"/>
                <a:chOff x="6636" y="1932"/>
                <a:chExt cx="41" cy="65"/>
              </a:xfrm>
            </p:grpSpPr>
            <p:sp>
              <p:nvSpPr>
                <p:cNvPr id="223" name="Line 1396"/>
                <p:cNvSpPr>
                  <a:spLocks noChangeShapeType="1"/>
                </p:cNvSpPr>
                <p:nvPr/>
              </p:nvSpPr>
              <p:spPr bwMode="auto">
                <a:xfrm>
                  <a:off x="6656" y="1932"/>
                  <a:ext cx="1" cy="27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24" name="Freeform 1397"/>
                <p:cNvSpPr>
                  <a:spLocks/>
                </p:cNvSpPr>
                <p:nvPr/>
              </p:nvSpPr>
              <p:spPr bwMode="auto">
                <a:xfrm>
                  <a:off x="6636" y="1957"/>
                  <a:ext cx="41" cy="40"/>
                </a:xfrm>
                <a:custGeom>
                  <a:avLst/>
                  <a:gdLst>
                    <a:gd name="T0" fmla="*/ 0 w 41"/>
                    <a:gd name="T1" fmla="*/ 0 h 40"/>
                    <a:gd name="T2" fmla="*/ 20 w 41"/>
                    <a:gd name="T3" fmla="*/ 40 h 40"/>
                    <a:gd name="T4" fmla="*/ 41 w 41"/>
                    <a:gd name="T5" fmla="*/ 0 h 40"/>
                    <a:gd name="T6" fmla="*/ 0 w 41"/>
                    <a:gd name="T7" fmla="*/ 0 h 4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41" h="40">
                      <a:moveTo>
                        <a:pt x="0" y="0"/>
                      </a:moveTo>
                      <a:lnTo>
                        <a:pt x="20" y="40"/>
                      </a:lnTo>
                      <a:lnTo>
                        <a:pt x="4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216" name="Group 1401"/>
              <p:cNvGrpSpPr>
                <a:grpSpLocks/>
              </p:cNvGrpSpPr>
              <p:nvPr/>
            </p:nvGrpSpPr>
            <p:grpSpPr bwMode="auto">
              <a:xfrm>
                <a:off x="6887" y="1673"/>
                <a:ext cx="41" cy="65"/>
                <a:chOff x="6887" y="1673"/>
                <a:chExt cx="41" cy="65"/>
              </a:xfrm>
            </p:grpSpPr>
            <p:sp>
              <p:nvSpPr>
                <p:cNvPr id="221" name="Line 1399"/>
                <p:cNvSpPr>
                  <a:spLocks noChangeShapeType="1"/>
                </p:cNvSpPr>
                <p:nvPr/>
              </p:nvSpPr>
              <p:spPr bwMode="auto">
                <a:xfrm>
                  <a:off x="6907" y="1711"/>
                  <a:ext cx="1" cy="27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22" name="Freeform 1400"/>
                <p:cNvSpPr>
                  <a:spLocks/>
                </p:cNvSpPr>
                <p:nvPr/>
              </p:nvSpPr>
              <p:spPr bwMode="auto">
                <a:xfrm>
                  <a:off x="6887" y="1673"/>
                  <a:ext cx="41" cy="41"/>
                </a:xfrm>
                <a:custGeom>
                  <a:avLst/>
                  <a:gdLst>
                    <a:gd name="T0" fmla="*/ 41 w 41"/>
                    <a:gd name="T1" fmla="*/ 41 h 41"/>
                    <a:gd name="T2" fmla="*/ 21 w 41"/>
                    <a:gd name="T3" fmla="*/ 0 h 41"/>
                    <a:gd name="T4" fmla="*/ 0 w 41"/>
                    <a:gd name="T5" fmla="*/ 41 h 41"/>
                    <a:gd name="T6" fmla="*/ 41 w 41"/>
                    <a:gd name="T7" fmla="*/ 41 h 41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41" h="41">
                      <a:moveTo>
                        <a:pt x="41" y="41"/>
                      </a:moveTo>
                      <a:lnTo>
                        <a:pt x="21" y="0"/>
                      </a:lnTo>
                      <a:lnTo>
                        <a:pt x="0" y="41"/>
                      </a:lnTo>
                      <a:lnTo>
                        <a:pt x="41" y="41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217" name="Group 1404"/>
              <p:cNvGrpSpPr>
                <a:grpSpLocks/>
              </p:cNvGrpSpPr>
              <p:nvPr/>
            </p:nvGrpSpPr>
            <p:grpSpPr bwMode="auto">
              <a:xfrm>
                <a:off x="6270" y="2037"/>
                <a:ext cx="41" cy="65"/>
                <a:chOff x="6270" y="2037"/>
                <a:chExt cx="41" cy="65"/>
              </a:xfrm>
            </p:grpSpPr>
            <p:sp>
              <p:nvSpPr>
                <p:cNvPr id="219" name="Line 1402"/>
                <p:cNvSpPr>
                  <a:spLocks noChangeShapeType="1"/>
                </p:cNvSpPr>
                <p:nvPr/>
              </p:nvSpPr>
              <p:spPr bwMode="auto">
                <a:xfrm>
                  <a:off x="6290" y="2075"/>
                  <a:ext cx="1" cy="27"/>
                </a:xfrm>
                <a:prstGeom prst="line">
                  <a:avLst/>
                </a:prstGeom>
                <a:noFill/>
                <a:ln w="1588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20" name="Freeform 1403"/>
                <p:cNvSpPr>
                  <a:spLocks/>
                </p:cNvSpPr>
                <p:nvPr/>
              </p:nvSpPr>
              <p:spPr bwMode="auto">
                <a:xfrm>
                  <a:off x="6270" y="2037"/>
                  <a:ext cx="41" cy="41"/>
                </a:xfrm>
                <a:custGeom>
                  <a:avLst/>
                  <a:gdLst>
                    <a:gd name="T0" fmla="*/ 41 w 41"/>
                    <a:gd name="T1" fmla="*/ 41 h 41"/>
                    <a:gd name="T2" fmla="*/ 20 w 41"/>
                    <a:gd name="T3" fmla="*/ 0 h 41"/>
                    <a:gd name="T4" fmla="*/ 0 w 41"/>
                    <a:gd name="T5" fmla="*/ 41 h 41"/>
                    <a:gd name="T6" fmla="*/ 41 w 41"/>
                    <a:gd name="T7" fmla="*/ 41 h 41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41" h="41">
                      <a:moveTo>
                        <a:pt x="41" y="41"/>
                      </a:moveTo>
                      <a:lnTo>
                        <a:pt x="20" y="0"/>
                      </a:lnTo>
                      <a:lnTo>
                        <a:pt x="0" y="41"/>
                      </a:lnTo>
                      <a:lnTo>
                        <a:pt x="41" y="41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218" name="Rectangle 1405"/>
              <p:cNvSpPr>
                <a:spLocks noChangeArrowheads="1"/>
              </p:cNvSpPr>
              <p:nvPr/>
            </p:nvSpPr>
            <p:spPr bwMode="auto">
              <a:xfrm>
                <a:off x="6072" y="1521"/>
                <a:ext cx="1097" cy="679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7" name="Rectangle 1200"/>
            <p:cNvSpPr>
              <a:spLocks noChangeArrowheads="1"/>
            </p:cNvSpPr>
            <p:nvPr/>
          </p:nvSpPr>
          <p:spPr bwMode="auto">
            <a:xfrm rot="-5400000">
              <a:off x="2831" y="2418"/>
              <a:ext cx="630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Disc(3)5 fluorescence</a:t>
              </a:r>
            </a:p>
          </p:txBody>
        </p:sp>
        <p:sp>
          <p:nvSpPr>
            <p:cNvPr id="28" name="Rectangle 1201"/>
            <p:cNvSpPr>
              <a:spLocks noChangeArrowheads="1"/>
            </p:cNvSpPr>
            <p:nvPr/>
          </p:nvSpPr>
          <p:spPr bwMode="auto">
            <a:xfrm>
              <a:off x="3397" y="1767"/>
              <a:ext cx="1744" cy="1308"/>
            </a:xfrm>
            <a:prstGeom prst="rect">
              <a:avLst/>
            </a:prstGeom>
            <a:noFill/>
            <a:ln w="63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29" name="Line 1202"/>
            <p:cNvSpPr>
              <a:spLocks noChangeShapeType="1"/>
            </p:cNvSpPr>
            <p:nvPr/>
          </p:nvSpPr>
          <p:spPr bwMode="auto">
            <a:xfrm>
              <a:off x="3379" y="3072"/>
              <a:ext cx="22" cy="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Line 1203"/>
            <p:cNvSpPr>
              <a:spLocks noChangeShapeType="1"/>
            </p:cNvSpPr>
            <p:nvPr/>
          </p:nvSpPr>
          <p:spPr bwMode="auto">
            <a:xfrm>
              <a:off x="3379" y="2886"/>
              <a:ext cx="14" cy="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Line 1204"/>
            <p:cNvSpPr>
              <a:spLocks noChangeShapeType="1"/>
            </p:cNvSpPr>
            <p:nvPr/>
          </p:nvSpPr>
          <p:spPr bwMode="auto">
            <a:xfrm>
              <a:off x="3379" y="2701"/>
              <a:ext cx="14" cy="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Line 1205"/>
            <p:cNvSpPr>
              <a:spLocks noChangeShapeType="1"/>
            </p:cNvSpPr>
            <p:nvPr/>
          </p:nvSpPr>
          <p:spPr bwMode="auto">
            <a:xfrm>
              <a:off x="3379" y="2514"/>
              <a:ext cx="14" cy="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Line 1206"/>
            <p:cNvSpPr>
              <a:spLocks noChangeShapeType="1"/>
            </p:cNvSpPr>
            <p:nvPr/>
          </p:nvSpPr>
          <p:spPr bwMode="auto">
            <a:xfrm>
              <a:off x="3379" y="2325"/>
              <a:ext cx="14" cy="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Line 1207"/>
            <p:cNvSpPr>
              <a:spLocks noChangeShapeType="1"/>
            </p:cNvSpPr>
            <p:nvPr/>
          </p:nvSpPr>
          <p:spPr bwMode="auto">
            <a:xfrm>
              <a:off x="3379" y="2138"/>
              <a:ext cx="14" cy="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Line 1208"/>
            <p:cNvSpPr>
              <a:spLocks noChangeShapeType="1"/>
            </p:cNvSpPr>
            <p:nvPr/>
          </p:nvSpPr>
          <p:spPr bwMode="auto">
            <a:xfrm>
              <a:off x="3379" y="1956"/>
              <a:ext cx="14" cy="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Line 1209"/>
            <p:cNvSpPr>
              <a:spLocks noChangeShapeType="1"/>
            </p:cNvSpPr>
            <p:nvPr/>
          </p:nvSpPr>
          <p:spPr bwMode="auto">
            <a:xfrm>
              <a:off x="3379" y="1767"/>
              <a:ext cx="14" cy="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Line 1210"/>
            <p:cNvSpPr>
              <a:spLocks noChangeShapeType="1"/>
            </p:cNvSpPr>
            <p:nvPr/>
          </p:nvSpPr>
          <p:spPr bwMode="auto">
            <a:xfrm flipV="1">
              <a:off x="3393" y="3072"/>
              <a:ext cx="4" cy="2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Line 1211"/>
            <p:cNvSpPr>
              <a:spLocks noChangeShapeType="1"/>
            </p:cNvSpPr>
            <p:nvPr/>
          </p:nvSpPr>
          <p:spPr bwMode="auto">
            <a:xfrm flipV="1">
              <a:off x="3687" y="3072"/>
              <a:ext cx="4" cy="2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Line 1212"/>
            <p:cNvSpPr>
              <a:spLocks noChangeShapeType="1"/>
            </p:cNvSpPr>
            <p:nvPr/>
          </p:nvSpPr>
          <p:spPr bwMode="auto">
            <a:xfrm flipV="1">
              <a:off x="3979" y="3072"/>
              <a:ext cx="4" cy="2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Line 1213"/>
            <p:cNvSpPr>
              <a:spLocks noChangeShapeType="1"/>
            </p:cNvSpPr>
            <p:nvPr/>
          </p:nvSpPr>
          <p:spPr bwMode="auto">
            <a:xfrm flipV="1">
              <a:off x="4269" y="3072"/>
              <a:ext cx="4" cy="2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Line 1214"/>
            <p:cNvSpPr>
              <a:spLocks noChangeShapeType="1"/>
            </p:cNvSpPr>
            <p:nvPr/>
          </p:nvSpPr>
          <p:spPr bwMode="auto">
            <a:xfrm flipV="1">
              <a:off x="4557" y="3072"/>
              <a:ext cx="4" cy="2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Line 1215"/>
            <p:cNvSpPr>
              <a:spLocks noChangeShapeType="1"/>
            </p:cNvSpPr>
            <p:nvPr/>
          </p:nvSpPr>
          <p:spPr bwMode="auto">
            <a:xfrm flipV="1">
              <a:off x="4849" y="3072"/>
              <a:ext cx="4" cy="2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Line 1216"/>
            <p:cNvSpPr>
              <a:spLocks noChangeShapeType="1"/>
            </p:cNvSpPr>
            <p:nvPr/>
          </p:nvSpPr>
          <p:spPr bwMode="auto">
            <a:xfrm flipV="1">
              <a:off x="5139" y="3072"/>
              <a:ext cx="4" cy="24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Freeform 1217"/>
            <p:cNvSpPr>
              <a:spLocks/>
            </p:cNvSpPr>
            <p:nvPr/>
          </p:nvSpPr>
          <p:spPr bwMode="auto">
            <a:xfrm>
              <a:off x="3480" y="1863"/>
              <a:ext cx="1456" cy="1198"/>
            </a:xfrm>
            <a:custGeom>
              <a:avLst/>
              <a:gdLst>
                <a:gd name="T0" fmla="*/ 1101 w 718"/>
                <a:gd name="T1" fmla="*/ 2035130 h 410"/>
                <a:gd name="T2" fmla="*/ 2233 w 718"/>
                <a:gd name="T3" fmla="*/ 1705879 h 410"/>
                <a:gd name="T4" fmla="*/ 3977 w 718"/>
                <a:gd name="T5" fmla="*/ 712684 h 410"/>
                <a:gd name="T6" fmla="*/ 5210 w 718"/>
                <a:gd name="T7" fmla="*/ 387001 h 410"/>
                <a:gd name="T8" fmla="*/ 8606 w 718"/>
                <a:gd name="T9" fmla="*/ 356522 h 410"/>
                <a:gd name="T10" fmla="*/ 9742 w 718"/>
                <a:gd name="T11" fmla="*/ 1194891 h 410"/>
                <a:gd name="T12" fmla="*/ 13986 w 718"/>
                <a:gd name="T13" fmla="*/ 1907575 h 410"/>
                <a:gd name="T14" fmla="*/ 16355 w 718"/>
                <a:gd name="T15" fmla="*/ 2714791 h 410"/>
                <a:gd name="T16" fmla="*/ 19212 w 718"/>
                <a:gd name="T17" fmla="*/ 3464143 h 410"/>
                <a:gd name="T18" fmla="*/ 25385 w 718"/>
                <a:gd name="T19" fmla="*/ 4006191 h 410"/>
                <a:gd name="T20" fmla="*/ 33166 w 718"/>
                <a:gd name="T21" fmla="*/ 4459207 h 410"/>
                <a:gd name="T22" fmla="*/ 40604 w 718"/>
                <a:gd name="T23" fmla="*/ 4660708 h 410"/>
                <a:gd name="T24" fmla="*/ 49240 w 718"/>
                <a:gd name="T25" fmla="*/ 4782720 h 410"/>
                <a:gd name="T26" fmla="*/ 59256 w 718"/>
                <a:gd name="T27" fmla="*/ 4935301 h 410"/>
                <a:gd name="T28" fmla="*/ 67793 w 718"/>
                <a:gd name="T29" fmla="*/ 5073501 h 410"/>
                <a:gd name="T30" fmla="*/ 77259 w 718"/>
                <a:gd name="T31" fmla="*/ 5291814 h 410"/>
                <a:gd name="T32" fmla="*/ 86865 w 718"/>
                <a:gd name="T33" fmla="*/ 5467915 h 410"/>
                <a:gd name="T34" fmla="*/ 98694 w 718"/>
                <a:gd name="T35" fmla="*/ 5680916 h 410"/>
                <a:gd name="T36" fmla="*/ 111268 w 718"/>
                <a:gd name="T37" fmla="*/ 5822762 h 410"/>
                <a:gd name="T38" fmla="*/ 126368 w 718"/>
                <a:gd name="T39" fmla="*/ 5913518 h 410"/>
                <a:gd name="T40" fmla="*/ 141587 w 718"/>
                <a:gd name="T41" fmla="*/ 6010039 h 410"/>
                <a:gd name="T42" fmla="*/ 158907 w 718"/>
                <a:gd name="T43" fmla="*/ 6068565 h 410"/>
                <a:gd name="T44" fmla="*/ 171623 w 718"/>
                <a:gd name="T45" fmla="*/ 6068565 h 410"/>
                <a:gd name="T46" fmla="*/ 188935 w 718"/>
                <a:gd name="T47" fmla="*/ 6132051 h 410"/>
                <a:gd name="T48" fmla="*/ 200810 w 718"/>
                <a:gd name="T49" fmla="*/ 6132051 h 410"/>
                <a:gd name="T50" fmla="*/ 217857 w 718"/>
                <a:gd name="T51" fmla="*/ 6132051 h 410"/>
                <a:gd name="T52" fmla="*/ 226228 w 718"/>
                <a:gd name="T53" fmla="*/ 6132051 h 410"/>
                <a:gd name="T54" fmla="*/ 233668 w 718"/>
                <a:gd name="T55" fmla="*/ 5621066 h 410"/>
                <a:gd name="T56" fmla="*/ 237068 w 718"/>
                <a:gd name="T57" fmla="*/ 4813184 h 410"/>
                <a:gd name="T58" fmla="*/ 239569 w 718"/>
                <a:gd name="T59" fmla="*/ 4038975 h 410"/>
                <a:gd name="T60" fmla="*/ 243673 w 718"/>
                <a:gd name="T61" fmla="*/ 3262446 h 410"/>
                <a:gd name="T62" fmla="*/ 247615 w 718"/>
                <a:gd name="T63" fmla="*/ 2546118 h 410"/>
                <a:gd name="T64" fmla="*/ 253411 w 718"/>
                <a:gd name="T65" fmla="*/ 2004070 h 410"/>
                <a:gd name="T66" fmla="*/ 257357 w 718"/>
                <a:gd name="T67" fmla="*/ 1705879 h 410"/>
                <a:gd name="T68" fmla="*/ 263970 w 718"/>
                <a:gd name="T69" fmla="*/ 1493082 h 410"/>
                <a:gd name="T70" fmla="*/ 270139 w 718"/>
                <a:gd name="T71" fmla="*/ 1260273 h 410"/>
                <a:gd name="T72" fmla="*/ 276569 w 718"/>
                <a:gd name="T73" fmla="*/ 1130798 h 410"/>
                <a:gd name="T74" fmla="*/ 283717 w 718"/>
                <a:gd name="T75" fmla="*/ 962055 h 410"/>
                <a:gd name="T76" fmla="*/ 289894 w 718"/>
                <a:gd name="T77" fmla="*/ 929102 h 410"/>
                <a:gd name="T78" fmla="*/ 296316 w 718"/>
                <a:gd name="T79" fmla="*/ 897997 h 410"/>
                <a:gd name="T80" fmla="*/ 301388 w 718"/>
                <a:gd name="T81" fmla="*/ 871376 h 410"/>
                <a:gd name="T82" fmla="*/ 306865 w 718"/>
                <a:gd name="T83" fmla="*/ 897997 h 410"/>
                <a:gd name="T84" fmla="*/ 313176 w 718"/>
                <a:gd name="T85" fmla="*/ 840239 h 410"/>
                <a:gd name="T86" fmla="*/ 317704 w 718"/>
                <a:gd name="T87" fmla="*/ 776751 h 410"/>
                <a:gd name="T88" fmla="*/ 324317 w 718"/>
                <a:gd name="T89" fmla="*/ 807233 h 410"/>
                <a:gd name="T90" fmla="*/ 328314 w 718"/>
                <a:gd name="T91" fmla="*/ 807233 h 410"/>
                <a:gd name="T92" fmla="*/ 334059 w 718"/>
                <a:gd name="T93" fmla="*/ 807233 h 410"/>
                <a:gd name="T94" fmla="*/ 339136 w 718"/>
                <a:gd name="T95" fmla="*/ 776751 h 410"/>
                <a:gd name="T96" fmla="*/ 343089 w 718"/>
                <a:gd name="T97" fmla="*/ 712684 h 410"/>
                <a:gd name="T98" fmla="*/ 348598 w 718"/>
                <a:gd name="T99" fmla="*/ 776751 h 410"/>
                <a:gd name="T100" fmla="*/ 355471 w 718"/>
                <a:gd name="T101" fmla="*/ 743745 h 410"/>
                <a:gd name="T102" fmla="*/ 362284 w 718"/>
                <a:gd name="T103" fmla="*/ 743745 h 410"/>
                <a:gd name="T104" fmla="*/ 364921 w 718"/>
                <a:gd name="T105" fmla="*/ 574482 h 410"/>
                <a:gd name="T106" fmla="*/ 370007 w 718"/>
                <a:gd name="T107" fmla="*/ 542048 h 410"/>
                <a:gd name="T108" fmla="*/ 375794 w 718"/>
                <a:gd name="T109" fmla="*/ 574482 h 410"/>
                <a:gd name="T110" fmla="*/ 383133 w 718"/>
                <a:gd name="T111" fmla="*/ 574482 h 410"/>
                <a:gd name="T112" fmla="*/ 389762 w 718"/>
                <a:gd name="T113" fmla="*/ 542048 h 410"/>
                <a:gd name="T114" fmla="*/ 394834 w 718"/>
                <a:gd name="T115" fmla="*/ 574482 h 410"/>
                <a:gd name="T116" fmla="*/ 400043 w 718"/>
                <a:gd name="T117" fmla="*/ 574482 h 410"/>
                <a:gd name="T118" fmla="*/ 405113 w 718"/>
                <a:gd name="T119" fmla="*/ 574482 h 410"/>
                <a:gd name="T120" fmla="*/ 411186 w 718"/>
                <a:gd name="T121" fmla="*/ 574482 h 410"/>
                <a:gd name="T122" fmla="*/ 416398 w 718"/>
                <a:gd name="T123" fmla="*/ 542048 h 41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18" h="410">
                  <a:moveTo>
                    <a:pt x="0" y="410"/>
                  </a:moveTo>
                  <a:lnTo>
                    <a:pt x="0" y="410"/>
                  </a:lnTo>
                  <a:lnTo>
                    <a:pt x="0" y="408"/>
                  </a:lnTo>
                  <a:lnTo>
                    <a:pt x="0" y="406"/>
                  </a:lnTo>
                  <a:lnTo>
                    <a:pt x="0" y="404"/>
                  </a:lnTo>
                  <a:lnTo>
                    <a:pt x="0" y="402"/>
                  </a:lnTo>
                  <a:lnTo>
                    <a:pt x="0" y="395"/>
                  </a:lnTo>
                  <a:lnTo>
                    <a:pt x="2" y="391"/>
                  </a:lnTo>
                  <a:lnTo>
                    <a:pt x="2" y="383"/>
                  </a:lnTo>
                  <a:lnTo>
                    <a:pt x="2" y="375"/>
                  </a:lnTo>
                  <a:lnTo>
                    <a:pt x="2" y="364"/>
                  </a:lnTo>
                  <a:lnTo>
                    <a:pt x="2" y="354"/>
                  </a:lnTo>
                  <a:lnTo>
                    <a:pt x="2" y="339"/>
                  </a:lnTo>
                  <a:lnTo>
                    <a:pt x="2" y="325"/>
                  </a:lnTo>
                  <a:lnTo>
                    <a:pt x="2" y="310"/>
                  </a:lnTo>
                  <a:lnTo>
                    <a:pt x="2" y="293"/>
                  </a:lnTo>
                  <a:lnTo>
                    <a:pt x="2" y="275"/>
                  </a:lnTo>
                  <a:lnTo>
                    <a:pt x="2" y="256"/>
                  </a:lnTo>
                  <a:lnTo>
                    <a:pt x="2" y="237"/>
                  </a:lnTo>
                  <a:lnTo>
                    <a:pt x="2" y="219"/>
                  </a:lnTo>
                  <a:lnTo>
                    <a:pt x="2" y="200"/>
                  </a:lnTo>
                  <a:lnTo>
                    <a:pt x="2" y="183"/>
                  </a:lnTo>
                  <a:lnTo>
                    <a:pt x="2" y="166"/>
                  </a:lnTo>
                  <a:lnTo>
                    <a:pt x="2" y="154"/>
                  </a:lnTo>
                  <a:lnTo>
                    <a:pt x="2" y="142"/>
                  </a:lnTo>
                  <a:lnTo>
                    <a:pt x="2" y="131"/>
                  </a:lnTo>
                  <a:lnTo>
                    <a:pt x="2" y="125"/>
                  </a:lnTo>
                  <a:lnTo>
                    <a:pt x="2" y="121"/>
                  </a:lnTo>
                  <a:lnTo>
                    <a:pt x="2" y="119"/>
                  </a:lnTo>
                  <a:lnTo>
                    <a:pt x="2" y="123"/>
                  </a:lnTo>
                  <a:lnTo>
                    <a:pt x="2" y="125"/>
                  </a:lnTo>
                  <a:lnTo>
                    <a:pt x="4" y="131"/>
                  </a:lnTo>
                  <a:lnTo>
                    <a:pt x="4" y="135"/>
                  </a:lnTo>
                  <a:lnTo>
                    <a:pt x="4" y="142"/>
                  </a:lnTo>
                  <a:lnTo>
                    <a:pt x="4" y="146"/>
                  </a:lnTo>
                  <a:lnTo>
                    <a:pt x="4" y="152"/>
                  </a:lnTo>
                  <a:lnTo>
                    <a:pt x="4" y="156"/>
                  </a:lnTo>
                  <a:lnTo>
                    <a:pt x="4" y="160"/>
                  </a:lnTo>
                  <a:lnTo>
                    <a:pt x="4" y="162"/>
                  </a:lnTo>
                  <a:lnTo>
                    <a:pt x="4" y="160"/>
                  </a:lnTo>
                  <a:lnTo>
                    <a:pt x="4" y="158"/>
                  </a:lnTo>
                  <a:lnTo>
                    <a:pt x="4" y="154"/>
                  </a:lnTo>
                  <a:lnTo>
                    <a:pt x="4" y="150"/>
                  </a:lnTo>
                  <a:lnTo>
                    <a:pt x="4" y="146"/>
                  </a:lnTo>
                  <a:lnTo>
                    <a:pt x="4" y="142"/>
                  </a:lnTo>
                  <a:lnTo>
                    <a:pt x="4" y="137"/>
                  </a:lnTo>
                  <a:lnTo>
                    <a:pt x="4" y="133"/>
                  </a:lnTo>
                  <a:lnTo>
                    <a:pt x="4" y="127"/>
                  </a:lnTo>
                  <a:lnTo>
                    <a:pt x="4" y="123"/>
                  </a:lnTo>
                  <a:lnTo>
                    <a:pt x="4" y="119"/>
                  </a:lnTo>
                  <a:lnTo>
                    <a:pt x="4" y="114"/>
                  </a:lnTo>
                  <a:lnTo>
                    <a:pt x="4" y="110"/>
                  </a:lnTo>
                  <a:lnTo>
                    <a:pt x="4" y="106"/>
                  </a:lnTo>
                  <a:lnTo>
                    <a:pt x="4" y="102"/>
                  </a:lnTo>
                  <a:lnTo>
                    <a:pt x="6" y="98"/>
                  </a:lnTo>
                  <a:lnTo>
                    <a:pt x="6" y="94"/>
                  </a:lnTo>
                  <a:lnTo>
                    <a:pt x="6" y="89"/>
                  </a:lnTo>
                  <a:lnTo>
                    <a:pt x="6" y="87"/>
                  </a:lnTo>
                  <a:lnTo>
                    <a:pt x="6" y="83"/>
                  </a:lnTo>
                  <a:lnTo>
                    <a:pt x="6" y="81"/>
                  </a:lnTo>
                  <a:lnTo>
                    <a:pt x="6" y="77"/>
                  </a:lnTo>
                  <a:lnTo>
                    <a:pt x="6" y="73"/>
                  </a:lnTo>
                  <a:lnTo>
                    <a:pt x="6" y="71"/>
                  </a:lnTo>
                  <a:lnTo>
                    <a:pt x="6" y="69"/>
                  </a:lnTo>
                  <a:lnTo>
                    <a:pt x="6" y="65"/>
                  </a:lnTo>
                  <a:lnTo>
                    <a:pt x="6" y="62"/>
                  </a:lnTo>
                  <a:lnTo>
                    <a:pt x="6" y="60"/>
                  </a:lnTo>
                  <a:lnTo>
                    <a:pt x="6" y="58"/>
                  </a:lnTo>
                  <a:lnTo>
                    <a:pt x="6" y="56"/>
                  </a:lnTo>
                  <a:lnTo>
                    <a:pt x="6" y="52"/>
                  </a:lnTo>
                  <a:lnTo>
                    <a:pt x="6" y="50"/>
                  </a:lnTo>
                  <a:lnTo>
                    <a:pt x="6" y="48"/>
                  </a:lnTo>
                  <a:lnTo>
                    <a:pt x="6" y="46"/>
                  </a:lnTo>
                  <a:lnTo>
                    <a:pt x="6" y="44"/>
                  </a:lnTo>
                  <a:lnTo>
                    <a:pt x="6" y="42"/>
                  </a:lnTo>
                  <a:lnTo>
                    <a:pt x="6" y="44"/>
                  </a:lnTo>
                  <a:lnTo>
                    <a:pt x="7" y="44"/>
                  </a:lnTo>
                  <a:lnTo>
                    <a:pt x="7" y="46"/>
                  </a:lnTo>
                  <a:lnTo>
                    <a:pt x="7" y="48"/>
                  </a:lnTo>
                  <a:lnTo>
                    <a:pt x="7" y="50"/>
                  </a:lnTo>
                  <a:lnTo>
                    <a:pt x="7" y="52"/>
                  </a:lnTo>
                  <a:lnTo>
                    <a:pt x="7" y="54"/>
                  </a:lnTo>
                  <a:lnTo>
                    <a:pt x="7" y="56"/>
                  </a:lnTo>
                  <a:lnTo>
                    <a:pt x="7" y="60"/>
                  </a:lnTo>
                  <a:lnTo>
                    <a:pt x="7" y="62"/>
                  </a:lnTo>
                  <a:lnTo>
                    <a:pt x="7" y="65"/>
                  </a:lnTo>
                  <a:lnTo>
                    <a:pt x="7" y="67"/>
                  </a:lnTo>
                  <a:lnTo>
                    <a:pt x="7" y="69"/>
                  </a:lnTo>
                  <a:lnTo>
                    <a:pt x="7" y="67"/>
                  </a:lnTo>
                  <a:lnTo>
                    <a:pt x="7" y="65"/>
                  </a:lnTo>
                  <a:lnTo>
                    <a:pt x="7" y="62"/>
                  </a:lnTo>
                  <a:lnTo>
                    <a:pt x="7" y="58"/>
                  </a:lnTo>
                  <a:lnTo>
                    <a:pt x="7" y="56"/>
                  </a:lnTo>
                  <a:lnTo>
                    <a:pt x="9" y="54"/>
                  </a:lnTo>
                  <a:lnTo>
                    <a:pt x="9" y="50"/>
                  </a:lnTo>
                  <a:lnTo>
                    <a:pt x="9" y="48"/>
                  </a:lnTo>
                  <a:lnTo>
                    <a:pt x="9" y="44"/>
                  </a:lnTo>
                  <a:lnTo>
                    <a:pt x="9" y="42"/>
                  </a:lnTo>
                  <a:lnTo>
                    <a:pt x="9" y="37"/>
                  </a:lnTo>
                  <a:lnTo>
                    <a:pt x="9" y="35"/>
                  </a:lnTo>
                  <a:lnTo>
                    <a:pt x="9" y="33"/>
                  </a:lnTo>
                  <a:lnTo>
                    <a:pt x="9" y="29"/>
                  </a:lnTo>
                  <a:lnTo>
                    <a:pt x="9" y="27"/>
                  </a:lnTo>
                  <a:lnTo>
                    <a:pt x="9" y="25"/>
                  </a:lnTo>
                  <a:lnTo>
                    <a:pt x="9" y="23"/>
                  </a:lnTo>
                  <a:lnTo>
                    <a:pt x="9" y="21"/>
                  </a:lnTo>
                  <a:lnTo>
                    <a:pt x="9" y="19"/>
                  </a:lnTo>
                  <a:lnTo>
                    <a:pt x="9" y="17"/>
                  </a:lnTo>
                  <a:lnTo>
                    <a:pt x="9" y="15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4"/>
                  </a:lnTo>
                  <a:lnTo>
                    <a:pt x="11" y="4"/>
                  </a:lnTo>
                  <a:lnTo>
                    <a:pt x="11" y="2"/>
                  </a:lnTo>
                  <a:lnTo>
                    <a:pt x="11" y="0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11" y="6"/>
                  </a:lnTo>
                  <a:lnTo>
                    <a:pt x="13" y="6"/>
                  </a:lnTo>
                  <a:lnTo>
                    <a:pt x="13" y="8"/>
                  </a:lnTo>
                  <a:lnTo>
                    <a:pt x="13" y="10"/>
                  </a:lnTo>
                  <a:lnTo>
                    <a:pt x="13" y="12"/>
                  </a:lnTo>
                  <a:lnTo>
                    <a:pt x="13" y="15"/>
                  </a:lnTo>
                  <a:lnTo>
                    <a:pt x="13" y="17"/>
                  </a:lnTo>
                  <a:lnTo>
                    <a:pt x="13" y="19"/>
                  </a:lnTo>
                  <a:lnTo>
                    <a:pt x="13" y="21"/>
                  </a:lnTo>
                  <a:lnTo>
                    <a:pt x="13" y="23"/>
                  </a:lnTo>
                  <a:lnTo>
                    <a:pt x="15" y="23"/>
                  </a:lnTo>
                  <a:lnTo>
                    <a:pt x="15" y="25"/>
                  </a:lnTo>
                  <a:lnTo>
                    <a:pt x="15" y="27"/>
                  </a:lnTo>
                  <a:lnTo>
                    <a:pt x="15" y="29"/>
                  </a:lnTo>
                  <a:lnTo>
                    <a:pt x="15" y="31"/>
                  </a:lnTo>
                  <a:lnTo>
                    <a:pt x="15" y="33"/>
                  </a:lnTo>
                  <a:lnTo>
                    <a:pt x="15" y="35"/>
                  </a:lnTo>
                  <a:lnTo>
                    <a:pt x="15" y="37"/>
                  </a:lnTo>
                  <a:lnTo>
                    <a:pt x="15" y="40"/>
                  </a:lnTo>
                  <a:lnTo>
                    <a:pt x="15" y="42"/>
                  </a:lnTo>
                  <a:lnTo>
                    <a:pt x="15" y="44"/>
                  </a:lnTo>
                  <a:lnTo>
                    <a:pt x="15" y="46"/>
                  </a:lnTo>
                  <a:lnTo>
                    <a:pt x="15" y="48"/>
                  </a:lnTo>
                  <a:lnTo>
                    <a:pt x="15" y="50"/>
                  </a:lnTo>
                  <a:lnTo>
                    <a:pt x="17" y="52"/>
                  </a:lnTo>
                  <a:lnTo>
                    <a:pt x="17" y="54"/>
                  </a:lnTo>
                  <a:lnTo>
                    <a:pt x="17" y="56"/>
                  </a:lnTo>
                  <a:lnTo>
                    <a:pt x="17" y="58"/>
                  </a:lnTo>
                  <a:lnTo>
                    <a:pt x="17" y="60"/>
                  </a:lnTo>
                  <a:lnTo>
                    <a:pt x="17" y="62"/>
                  </a:lnTo>
                  <a:lnTo>
                    <a:pt x="17" y="65"/>
                  </a:lnTo>
                  <a:lnTo>
                    <a:pt x="17" y="67"/>
                  </a:lnTo>
                  <a:lnTo>
                    <a:pt x="17" y="69"/>
                  </a:lnTo>
                  <a:lnTo>
                    <a:pt x="17" y="71"/>
                  </a:lnTo>
                  <a:lnTo>
                    <a:pt x="17" y="73"/>
                  </a:lnTo>
                  <a:lnTo>
                    <a:pt x="17" y="75"/>
                  </a:lnTo>
                  <a:lnTo>
                    <a:pt x="17" y="77"/>
                  </a:lnTo>
                  <a:lnTo>
                    <a:pt x="19" y="79"/>
                  </a:lnTo>
                  <a:lnTo>
                    <a:pt x="19" y="81"/>
                  </a:lnTo>
                  <a:lnTo>
                    <a:pt x="19" y="83"/>
                  </a:lnTo>
                  <a:lnTo>
                    <a:pt x="19" y="85"/>
                  </a:lnTo>
                  <a:lnTo>
                    <a:pt x="19" y="87"/>
                  </a:lnTo>
                  <a:lnTo>
                    <a:pt x="19" y="89"/>
                  </a:lnTo>
                  <a:lnTo>
                    <a:pt x="19" y="92"/>
                  </a:lnTo>
                  <a:lnTo>
                    <a:pt x="19" y="94"/>
                  </a:lnTo>
                  <a:lnTo>
                    <a:pt x="19" y="96"/>
                  </a:lnTo>
                  <a:lnTo>
                    <a:pt x="20" y="96"/>
                  </a:lnTo>
                  <a:lnTo>
                    <a:pt x="20" y="98"/>
                  </a:lnTo>
                  <a:lnTo>
                    <a:pt x="20" y="100"/>
                  </a:lnTo>
                  <a:lnTo>
                    <a:pt x="20" y="98"/>
                  </a:lnTo>
                  <a:lnTo>
                    <a:pt x="20" y="100"/>
                  </a:lnTo>
                  <a:lnTo>
                    <a:pt x="22" y="100"/>
                  </a:lnTo>
                  <a:lnTo>
                    <a:pt x="22" y="102"/>
                  </a:lnTo>
                  <a:lnTo>
                    <a:pt x="22" y="104"/>
                  </a:lnTo>
                  <a:lnTo>
                    <a:pt x="22" y="106"/>
                  </a:lnTo>
                  <a:lnTo>
                    <a:pt x="22" y="108"/>
                  </a:lnTo>
                  <a:lnTo>
                    <a:pt x="22" y="110"/>
                  </a:lnTo>
                  <a:lnTo>
                    <a:pt x="22" y="112"/>
                  </a:lnTo>
                  <a:lnTo>
                    <a:pt x="22" y="114"/>
                  </a:lnTo>
                  <a:lnTo>
                    <a:pt x="22" y="117"/>
                  </a:lnTo>
                  <a:lnTo>
                    <a:pt x="22" y="119"/>
                  </a:lnTo>
                  <a:lnTo>
                    <a:pt x="22" y="121"/>
                  </a:lnTo>
                  <a:lnTo>
                    <a:pt x="24" y="123"/>
                  </a:lnTo>
                  <a:lnTo>
                    <a:pt x="24" y="125"/>
                  </a:lnTo>
                  <a:lnTo>
                    <a:pt x="24" y="127"/>
                  </a:lnTo>
                  <a:lnTo>
                    <a:pt x="24" y="129"/>
                  </a:lnTo>
                  <a:lnTo>
                    <a:pt x="24" y="131"/>
                  </a:lnTo>
                  <a:lnTo>
                    <a:pt x="24" y="133"/>
                  </a:lnTo>
                  <a:lnTo>
                    <a:pt x="24" y="135"/>
                  </a:lnTo>
                  <a:lnTo>
                    <a:pt x="24" y="137"/>
                  </a:lnTo>
                  <a:lnTo>
                    <a:pt x="24" y="139"/>
                  </a:lnTo>
                  <a:lnTo>
                    <a:pt x="24" y="142"/>
                  </a:lnTo>
                  <a:lnTo>
                    <a:pt x="24" y="144"/>
                  </a:lnTo>
                  <a:lnTo>
                    <a:pt x="24" y="146"/>
                  </a:lnTo>
                  <a:lnTo>
                    <a:pt x="24" y="148"/>
                  </a:lnTo>
                  <a:lnTo>
                    <a:pt x="24" y="150"/>
                  </a:lnTo>
                  <a:lnTo>
                    <a:pt x="26" y="150"/>
                  </a:lnTo>
                  <a:lnTo>
                    <a:pt x="26" y="152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58"/>
                  </a:lnTo>
                  <a:lnTo>
                    <a:pt x="26" y="160"/>
                  </a:lnTo>
                  <a:lnTo>
                    <a:pt x="26" y="162"/>
                  </a:lnTo>
                  <a:lnTo>
                    <a:pt x="26" y="164"/>
                  </a:lnTo>
                  <a:lnTo>
                    <a:pt x="26" y="166"/>
                  </a:lnTo>
                  <a:lnTo>
                    <a:pt x="26" y="169"/>
                  </a:lnTo>
                  <a:lnTo>
                    <a:pt x="26" y="171"/>
                  </a:lnTo>
                  <a:lnTo>
                    <a:pt x="28" y="173"/>
                  </a:lnTo>
                  <a:lnTo>
                    <a:pt x="28" y="175"/>
                  </a:lnTo>
                  <a:lnTo>
                    <a:pt x="28" y="177"/>
                  </a:lnTo>
                  <a:lnTo>
                    <a:pt x="28" y="179"/>
                  </a:lnTo>
                  <a:lnTo>
                    <a:pt x="28" y="181"/>
                  </a:lnTo>
                  <a:lnTo>
                    <a:pt x="28" y="183"/>
                  </a:lnTo>
                  <a:lnTo>
                    <a:pt x="28" y="185"/>
                  </a:lnTo>
                  <a:lnTo>
                    <a:pt x="28" y="187"/>
                  </a:lnTo>
                  <a:lnTo>
                    <a:pt x="28" y="189"/>
                  </a:lnTo>
                  <a:lnTo>
                    <a:pt x="28" y="191"/>
                  </a:lnTo>
                  <a:lnTo>
                    <a:pt x="30" y="191"/>
                  </a:lnTo>
                  <a:lnTo>
                    <a:pt x="30" y="194"/>
                  </a:lnTo>
                  <a:lnTo>
                    <a:pt x="30" y="196"/>
                  </a:lnTo>
                  <a:lnTo>
                    <a:pt x="30" y="198"/>
                  </a:lnTo>
                  <a:lnTo>
                    <a:pt x="30" y="200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1" y="206"/>
                  </a:lnTo>
                  <a:lnTo>
                    <a:pt x="31" y="208"/>
                  </a:lnTo>
                  <a:lnTo>
                    <a:pt x="31" y="210"/>
                  </a:lnTo>
                  <a:lnTo>
                    <a:pt x="31" y="212"/>
                  </a:lnTo>
                  <a:lnTo>
                    <a:pt x="31" y="214"/>
                  </a:lnTo>
                  <a:lnTo>
                    <a:pt x="31" y="216"/>
                  </a:lnTo>
                  <a:lnTo>
                    <a:pt x="31" y="219"/>
                  </a:lnTo>
                  <a:lnTo>
                    <a:pt x="33" y="219"/>
                  </a:lnTo>
                  <a:lnTo>
                    <a:pt x="33" y="221"/>
                  </a:lnTo>
                  <a:lnTo>
                    <a:pt x="33" y="223"/>
                  </a:lnTo>
                  <a:lnTo>
                    <a:pt x="33" y="225"/>
                  </a:lnTo>
                  <a:lnTo>
                    <a:pt x="33" y="227"/>
                  </a:lnTo>
                  <a:lnTo>
                    <a:pt x="33" y="229"/>
                  </a:lnTo>
                  <a:lnTo>
                    <a:pt x="35" y="229"/>
                  </a:lnTo>
                  <a:lnTo>
                    <a:pt x="35" y="231"/>
                  </a:lnTo>
                  <a:lnTo>
                    <a:pt x="35" y="233"/>
                  </a:lnTo>
                  <a:lnTo>
                    <a:pt x="35" y="235"/>
                  </a:lnTo>
                  <a:lnTo>
                    <a:pt x="35" y="237"/>
                  </a:lnTo>
                  <a:lnTo>
                    <a:pt x="37" y="237"/>
                  </a:lnTo>
                  <a:lnTo>
                    <a:pt x="37" y="239"/>
                  </a:lnTo>
                  <a:lnTo>
                    <a:pt x="37" y="241"/>
                  </a:lnTo>
                  <a:lnTo>
                    <a:pt x="37" y="244"/>
                  </a:lnTo>
                  <a:lnTo>
                    <a:pt x="39" y="246"/>
                  </a:lnTo>
                  <a:lnTo>
                    <a:pt x="39" y="244"/>
                  </a:lnTo>
                  <a:lnTo>
                    <a:pt x="39" y="246"/>
                  </a:lnTo>
                  <a:lnTo>
                    <a:pt x="39" y="248"/>
                  </a:lnTo>
                  <a:lnTo>
                    <a:pt x="41" y="248"/>
                  </a:lnTo>
                  <a:lnTo>
                    <a:pt x="41" y="250"/>
                  </a:lnTo>
                  <a:lnTo>
                    <a:pt x="41" y="252"/>
                  </a:lnTo>
                  <a:lnTo>
                    <a:pt x="41" y="254"/>
                  </a:lnTo>
                  <a:lnTo>
                    <a:pt x="43" y="254"/>
                  </a:lnTo>
                  <a:lnTo>
                    <a:pt x="43" y="256"/>
                  </a:lnTo>
                  <a:lnTo>
                    <a:pt x="43" y="258"/>
                  </a:lnTo>
                  <a:lnTo>
                    <a:pt x="43" y="260"/>
                  </a:lnTo>
                  <a:lnTo>
                    <a:pt x="43" y="258"/>
                  </a:lnTo>
                  <a:lnTo>
                    <a:pt x="44" y="258"/>
                  </a:lnTo>
                  <a:lnTo>
                    <a:pt x="44" y="260"/>
                  </a:lnTo>
                  <a:lnTo>
                    <a:pt x="44" y="262"/>
                  </a:lnTo>
                  <a:lnTo>
                    <a:pt x="46" y="262"/>
                  </a:lnTo>
                  <a:lnTo>
                    <a:pt x="46" y="264"/>
                  </a:lnTo>
                  <a:lnTo>
                    <a:pt x="46" y="266"/>
                  </a:lnTo>
                  <a:lnTo>
                    <a:pt x="46" y="268"/>
                  </a:lnTo>
                  <a:lnTo>
                    <a:pt x="48" y="268"/>
                  </a:lnTo>
                  <a:lnTo>
                    <a:pt x="48" y="271"/>
                  </a:lnTo>
                  <a:lnTo>
                    <a:pt x="48" y="273"/>
                  </a:lnTo>
                  <a:lnTo>
                    <a:pt x="48" y="275"/>
                  </a:lnTo>
                  <a:lnTo>
                    <a:pt x="50" y="273"/>
                  </a:lnTo>
                  <a:lnTo>
                    <a:pt x="50" y="275"/>
                  </a:lnTo>
                  <a:lnTo>
                    <a:pt x="50" y="277"/>
                  </a:lnTo>
                  <a:lnTo>
                    <a:pt x="52" y="277"/>
                  </a:lnTo>
                  <a:lnTo>
                    <a:pt x="52" y="279"/>
                  </a:lnTo>
                  <a:lnTo>
                    <a:pt x="52" y="281"/>
                  </a:lnTo>
                  <a:lnTo>
                    <a:pt x="54" y="281"/>
                  </a:lnTo>
                  <a:lnTo>
                    <a:pt x="54" y="283"/>
                  </a:lnTo>
                  <a:lnTo>
                    <a:pt x="54" y="281"/>
                  </a:lnTo>
                  <a:lnTo>
                    <a:pt x="54" y="283"/>
                  </a:lnTo>
                  <a:lnTo>
                    <a:pt x="54" y="285"/>
                  </a:lnTo>
                  <a:lnTo>
                    <a:pt x="56" y="285"/>
                  </a:lnTo>
                  <a:lnTo>
                    <a:pt x="56" y="283"/>
                  </a:lnTo>
                  <a:lnTo>
                    <a:pt x="56" y="285"/>
                  </a:lnTo>
                  <a:lnTo>
                    <a:pt x="56" y="287"/>
                  </a:lnTo>
                  <a:lnTo>
                    <a:pt x="57" y="287"/>
                  </a:lnTo>
                  <a:lnTo>
                    <a:pt x="57" y="289"/>
                  </a:lnTo>
                  <a:lnTo>
                    <a:pt x="59" y="289"/>
                  </a:lnTo>
                  <a:lnTo>
                    <a:pt x="59" y="291"/>
                  </a:lnTo>
                  <a:lnTo>
                    <a:pt x="61" y="291"/>
                  </a:lnTo>
                  <a:lnTo>
                    <a:pt x="61" y="289"/>
                  </a:lnTo>
                  <a:lnTo>
                    <a:pt x="61" y="291"/>
                  </a:lnTo>
                  <a:lnTo>
                    <a:pt x="61" y="293"/>
                  </a:lnTo>
                  <a:lnTo>
                    <a:pt x="63" y="293"/>
                  </a:lnTo>
                  <a:lnTo>
                    <a:pt x="63" y="296"/>
                  </a:lnTo>
                  <a:lnTo>
                    <a:pt x="63" y="293"/>
                  </a:lnTo>
                  <a:lnTo>
                    <a:pt x="63" y="296"/>
                  </a:lnTo>
                  <a:lnTo>
                    <a:pt x="63" y="298"/>
                  </a:lnTo>
                  <a:lnTo>
                    <a:pt x="65" y="298"/>
                  </a:lnTo>
                  <a:lnTo>
                    <a:pt x="65" y="296"/>
                  </a:lnTo>
                  <a:lnTo>
                    <a:pt x="65" y="293"/>
                  </a:lnTo>
                  <a:lnTo>
                    <a:pt x="65" y="296"/>
                  </a:lnTo>
                  <a:lnTo>
                    <a:pt x="65" y="298"/>
                  </a:lnTo>
                  <a:lnTo>
                    <a:pt x="67" y="298"/>
                  </a:lnTo>
                  <a:lnTo>
                    <a:pt x="67" y="296"/>
                  </a:lnTo>
                  <a:lnTo>
                    <a:pt x="67" y="298"/>
                  </a:lnTo>
                  <a:lnTo>
                    <a:pt x="67" y="296"/>
                  </a:lnTo>
                  <a:lnTo>
                    <a:pt x="68" y="296"/>
                  </a:lnTo>
                  <a:lnTo>
                    <a:pt x="68" y="298"/>
                  </a:lnTo>
                  <a:lnTo>
                    <a:pt x="68" y="300"/>
                  </a:lnTo>
                  <a:lnTo>
                    <a:pt x="68" y="298"/>
                  </a:lnTo>
                  <a:lnTo>
                    <a:pt x="70" y="300"/>
                  </a:lnTo>
                  <a:lnTo>
                    <a:pt x="70" y="298"/>
                  </a:lnTo>
                  <a:lnTo>
                    <a:pt x="70" y="300"/>
                  </a:lnTo>
                  <a:lnTo>
                    <a:pt x="70" y="302"/>
                  </a:lnTo>
                  <a:lnTo>
                    <a:pt x="72" y="302"/>
                  </a:lnTo>
                  <a:lnTo>
                    <a:pt x="72" y="300"/>
                  </a:lnTo>
                  <a:lnTo>
                    <a:pt x="72" y="302"/>
                  </a:lnTo>
                  <a:lnTo>
                    <a:pt x="72" y="300"/>
                  </a:lnTo>
                  <a:lnTo>
                    <a:pt x="72" y="302"/>
                  </a:lnTo>
                  <a:lnTo>
                    <a:pt x="74" y="302"/>
                  </a:lnTo>
                  <a:lnTo>
                    <a:pt x="74" y="304"/>
                  </a:lnTo>
                  <a:lnTo>
                    <a:pt x="74" y="302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78" y="304"/>
                  </a:lnTo>
                  <a:lnTo>
                    <a:pt x="78" y="306"/>
                  </a:lnTo>
                  <a:lnTo>
                    <a:pt x="78" y="304"/>
                  </a:lnTo>
                  <a:lnTo>
                    <a:pt x="78" y="306"/>
                  </a:lnTo>
                  <a:lnTo>
                    <a:pt x="80" y="306"/>
                  </a:lnTo>
                  <a:lnTo>
                    <a:pt x="80" y="308"/>
                  </a:lnTo>
                  <a:lnTo>
                    <a:pt x="81" y="308"/>
                  </a:lnTo>
                  <a:lnTo>
                    <a:pt x="81" y="306"/>
                  </a:lnTo>
                  <a:lnTo>
                    <a:pt x="81" y="308"/>
                  </a:lnTo>
                  <a:lnTo>
                    <a:pt x="83" y="308"/>
                  </a:lnTo>
                  <a:lnTo>
                    <a:pt x="85" y="308"/>
                  </a:lnTo>
                  <a:lnTo>
                    <a:pt x="85" y="310"/>
                  </a:lnTo>
                  <a:lnTo>
                    <a:pt x="85" y="308"/>
                  </a:lnTo>
                  <a:lnTo>
                    <a:pt x="87" y="308"/>
                  </a:lnTo>
                  <a:lnTo>
                    <a:pt x="87" y="310"/>
                  </a:lnTo>
                  <a:lnTo>
                    <a:pt x="89" y="310"/>
                  </a:lnTo>
                  <a:lnTo>
                    <a:pt x="89" y="312"/>
                  </a:lnTo>
                  <a:lnTo>
                    <a:pt x="89" y="310"/>
                  </a:lnTo>
                  <a:lnTo>
                    <a:pt x="89" y="312"/>
                  </a:lnTo>
                  <a:lnTo>
                    <a:pt x="91" y="312"/>
                  </a:lnTo>
                  <a:lnTo>
                    <a:pt x="91" y="310"/>
                  </a:lnTo>
                  <a:lnTo>
                    <a:pt x="91" y="312"/>
                  </a:lnTo>
                  <a:lnTo>
                    <a:pt x="93" y="312"/>
                  </a:lnTo>
                  <a:lnTo>
                    <a:pt x="93" y="314"/>
                  </a:lnTo>
                  <a:lnTo>
                    <a:pt x="93" y="312"/>
                  </a:lnTo>
                  <a:lnTo>
                    <a:pt x="94" y="312"/>
                  </a:lnTo>
                  <a:lnTo>
                    <a:pt x="94" y="314"/>
                  </a:lnTo>
                  <a:lnTo>
                    <a:pt x="96" y="314"/>
                  </a:lnTo>
                  <a:lnTo>
                    <a:pt x="96" y="312"/>
                  </a:lnTo>
                  <a:lnTo>
                    <a:pt x="96" y="314"/>
                  </a:lnTo>
                  <a:lnTo>
                    <a:pt x="98" y="314"/>
                  </a:lnTo>
                  <a:lnTo>
                    <a:pt x="98" y="316"/>
                  </a:lnTo>
                  <a:lnTo>
                    <a:pt x="100" y="316"/>
                  </a:lnTo>
                  <a:lnTo>
                    <a:pt x="100" y="318"/>
                  </a:lnTo>
                  <a:lnTo>
                    <a:pt x="100" y="316"/>
                  </a:lnTo>
                  <a:lnTo>
                    <a:pt x="102" y="316"/>
                  </a:lnTo>
                  <a:lnTo>
                    <a:pt x="102" y="318"/>
                  </a:lnTo>
                  <a:lnTo>
                    <a:pt x="102" y="316"/>
                  </a:lnTo>
                  <a:lnTo>
                    <a:pt x="102" y="318"/>
                  </a:lnTo>
                  <a:lnTo>
                    <a:pt x="104" y="318"/>
                  </a:lnTo>
                  <a:lnTo>
                    <a:pt x="104" y="321"/>
                  </a:lnTo>
                  <a:lnTo>
                    <a:pt x="105" y="321"/>
                  </a:lnTo>
                  <a:lnTo>
                    <a:pt x="105" y="318"/>
                  </a:lnTo>
                  <a:lnTo>
                    <a:pt x="105" y="321"/>
                  </a:lnTo>
                  <a:lnTo>
                    <a:pt x="105" y="318"/>
                  </a:lnTo>
                  <a:lnTo>
                    <a:pt x="107" y="318"/>
                  </a:lnTo>
                  <a:lnTo>
                    <a:pt x="107" y="321"/>
                  </a:lnTo>
                  <a:lnTo>
                    <a:pt x="109" y="321"/>
                  </a:lnTo>
                  <a:lnTo>
                    <a:pt x="109" y="323"/>
                  </a:lnTo>
                  <a:lnTo>
                    <a:pt x="109" y="321"/>
                  </a:lnTo>
                  <a:lnTo>
                    <a:pt x="109" y="323"/>
                  </a:lnTo>
                  <a:lnTo>
                    <a:pt x="111" y="323"/>
                  </a:lnTo>
                  <a:lnTo>
                    <a:pt x="111" y="321"/>
                  </a:lnTo>
                  <a:lnTo>
                    <a:pt x="111" y="323"/>
                  </a:lnTo>
                  <a:lnTo>
                    <a:pt x="111" y="325"/>
                  </a:lnTo>
                  <a:lnTo>
                    <a:pt x="113" y="325"/>
                  </a:lnTo>
                  <a:lnTo>
                    <a:pt x="113" y="323"/>
                  </a:lnTo>
                  <a:lnTo>
                    <a:pt x="113" y="325"/>
                  </a:lnTo>
                  <a:lnTo>
                    <a:pt x="115" y="325"/>
                  </a:lnTo>
                  <a:lnTo>
                    <a:pt x="115" y="327"/>
                  </a:lnTo>
                  <a:lnTo>
                    <a:pt x="115" y="325"/>
                  </a:lnTo>
                  <a:lnTo>
                    <a:pt x="115" y="327"/>
                  </a:lnTo>
                  <a:lnTo>
                    <a:pt x="115" y="325"/>
                  </a:lnTo>
                  <a:lnTo>
                    <a:pt x="117" y="325"/>
                  </a:lnTo>
                  <a:lnTo>
                    <a:pt x="117" y="327"/>
                  </a:lnTo>
                  <a:lnTo>
                    <a:pt x="117" y="325"/>
                  </a:lnTo>
                  <a:lnTo>
                    <a:pt x="117" y="327"/>
                  </a:lnTo>
                  <a:lnTo>
                    <a:pt x="117" y="329"/>
                  </a:lnTo>
                  <a:lnTo>
                    <a:pt x="118" y="329"/>
                  </a:lnTo>
                  <a:lnTo>
                    <a:pt x="120" y="329"/>
                  </a:lnTo>
                  <a:lnTo>
                    <a:pt x="120" y="331"/>
                  </a:lnTo>
                  <a:lnTo>
                    <a:pt x="122" y="331"/>
                  </a:lnTo>
                  <a:lnTo>
                    <a:pt x="122" y="333"/>
                  </a:lnTo>
                  <a:lnTo>
                    <a:pt x="124" y="333"/>
                  </a:lnTo>
                  <a:lnTo>
                    <a:pt x="124" y="331"/>
                  </a:lnTo>
                  <a:lnTo>
                    <a:pt x="124" y="333"/>
                  </a:lnTo>
                  <a:lnTo>
                    <a:pt x="124" y="331"/>
                  </a:lnTo>
                  <a:lnTo>
                    <a:pt x="124" y="333"/>
                  </a:lnTo>
                  <a:lnTo>
                    <a:pt x="126" y="333"/>
                  </a:lnTo>
                  <a:lnTo>
                    <a:pt x="126" y="335"/>
                  </a:lnTo>
                  <a:lnTo>
                    <a:pt x="126" y="333"/>
                  </a:lnTo>
                  <a:lnTo>
                    <a:pt x="126" y="335"/>
                  </a:lnTo>
                  <a:lnTo>
                    <a:pt x="128" y="335"/>
                  </a:lnTo>
                  <a:lnTo>
                    <a:pt x="128" y="337"/>
                  </a:lnTo>
                  <a:lnTo>
                    <a:pt x="130" y="337"/>
                  </a:lnTo>
                  <a:lnTo>
                    <a:pt x="130" y="339"/>
                  </a:lnTo>
                  <a:lnTo>
                    <a:pt x="130" y="337"/>
                  </a:lnTo>
                  <a:lnTo>
                    <a:pt x="130" y="339"/>
                  </a:lnTo>
                  <a:lnTo>
                    <a:pt x="131" y="339"/>
                  </a:lnTo>
                  <a:lnTo>
                    <a:pt x="133" y="339"/>
                  </a:lnTo>
                  <a:lnTo>
                    <a:pt x="133" y="341"/>
                  </a:lnTo>
                  <a:lnTo>
                    <a:pt x="133" y="339"/>
                  </a:lnTo>
                  <a:lnTo>
                    <a:pt x="133" y="341"/>
                  </a:lnTo>
                  <a:lnTo>
                    <a:pt x="135" y="341"/>
                  </a:lnTo>
                  <a:lnTo>
                    <a:pt x="135" y="343"/>
                  </a:lnTo>
                  <a:lnTo>
                    <a:pt x="137" y="343"/>
                  </a:lnTo>
                  <a:lnTo>
                    <a:pt x="137" y="345"/>
                  </a:lnTo>
                  <a:lnTo>
                    <a:pt x="139" y="345"/>
                  </a:lnTo>
                  <a:lnTo>
                    <a:pt x="139" y="343"/>
                  </a:lnTo>
                  <a:lnTo>
                    <a:pt x="139" y="345"/>
                  </a:lnTo>
                  <a:lnTo>
                    <a:pt x="139" y="348"/>
                  </a:lnTo>
                  <a:lnTo>
                    <a:pt x="141" y="348"/>
                  </a:lnTo>
                  <a:lnTo>
                    <a:pt x="141" y="345"/>
                  </a:lnTo>
                  <a:lnTo>
                    <a:pt x="141" y="348"/>
                  </a:lnTo>
                  <a:lnTo>
                    <a:pt x="142" y="348"/>
                  </a:lnTo>
                  <a:lnTo>
                    <a:pt x="142" y="350"/>
                  </a:lnTo>
                  <a:lnTo>
                    <a:pt x="144" y="350"/>
                  </a:lnTo>
                  <a:lnTo>
                    <a:pt x="144" y="352"/>
                  </a:lnTo>
                  <a:lnTo>
                    <a:pt x="146" y="352"/>
                  </a:lnTo>
                  <a:lnTo>
                    <a:pt x="146" y="350"/>
                  </a:lnTo>
                  <a:lnTo>
                    <a:pt x="146" y="352"/>
                  </a:lnTo>
                  <a:lnTo>
                    <a:pt x="148" y="352"/>
                  </a:lnTo>
                  <a:lnTo>
                    <a:pt x="148" y="354"/>
                  </a:lnTo>
                  <a:lnTo>
                    <a:pt x="148" y="356"/>
                  </a:lnTo>
                  <a:lnTo>
                    <a:pt x="148" y="354"/>
                  </a:lnTo>
                  <a:lnTo>
                    <a:pt x="150" y="354"/>
                  </a:lnTo>
                  <a:lnTo>
                    <a:pt x="150" y="352"/>
                  </a:lnTo>
                  <a:lnTo>
                    <a:pt x="150" y="354"/>
                  </a:lnTo>
                  <a:lnTo>
                    <a:pt x="152" y="356"/>
                  </a:lnTo>
                  <a:lnTo>
                    <a:pt x="154" y="356"/>
                  </a:lnTo>
                  <a:lnTo>
                    <a:pt x="154" y="358"/>
                  </a:lnTo>
                  <a:lnTo>
                    <a:pt x="155" y="358"/>
                  </a:lnTo>
                  <a:lnTo>
                    <a:pt x="155" y="356"/>
                  </a:lnTo>
                  <a:lnTo>
                    <a:pt x="157" y="356"/>
                  </a:lnTo>
                  <a:lnTo>
                    <a:pt x="157" y="358"/>
                  </a:lnTo>
                  <a:lnTo>
                    <a:pt x="157" y="360"/>
                  </a:lnTo>
                  <a:lnTo>
                    <a:pt x="157" y="358"/>
                  </a:lnTo>
                  <a:lnTo>
                    <a:pt x="159" y="358"/>
                  </a:lnTo>
                  <a:lnTo>
                    <a:pt x="159" y="360"/>
                  </a:lnTo>
                  <a:lnTo>
                    <a:pt x="161" y="360"/>
                  </a:lnTo>
                  <a:lnTo>
                    <a:pt x="161" y="362"/>
                  </a:lnTo>
                  <a:lnTo>
                    <a:pt x="163" y="362"/>
                  </a:lnTo>
                  <a:lnTo>
                    <a:pt x="163" y="360"/>
                  </a:lnTo>
                  <a:lnTo>
                    <a:pt x="163" y="362"/>
                  </a:lnTo>
                  <a:lnTo>
                    <a:pt x="165" y="362"/>
                  </a:lnTo>
                  <a:lnTo>
                    <a:pt x="165" y="364"/>
                  </a:lnTo>
                  <a:lnTo>
                    <a:pt x="165" y="362"/>
                  </a:lnTo>
                  <a:lnTo>
                    <a:pt x="165" y="364"/>
                  </a:lnTo>
                  <a:lnTo>
                    <a:pt x="165" y="362"/>
                  </a:lnTo>
                  <a:lnTo>
                    <a:pt x="167" y="362"/>
                  </a:lnTo>
                  <a:lnTo>
                    <a:pt x="167" y="364"/>
                  </a:lnTo>
                  <a:lnTo>
                    <a:pt x="168" y="364"/>
                  </a:lnTo>
                  <a:lnTo>
                    <a:pt x="170" y="366"/>
                  </a:lnTo>
                  <a:lnTo>
                    <a:pt x="170" y="364"/>
                  </a:lnTo>
                  <a:lnTo>
                    <a:pt x="170" y="366"/>
                  </a:lnTo>
                  <a:lnTo>
                    <a:pt x="172" y="366"/>
                  </a:lnTo>
                  <a:lnTo>
                    <a:pt x="174" y="366"/>
                  </a:lnTo>
                  <a:lnTo>
                    <a:pt x="174" y="368"/>
                  </a:lnTo>
                  <a:lnTo>
                    <a:pt x="174" y="366"/>
                  </a:lnTo>
                  <a:lnTo>
                    <a:pt x="176" y="366"/>
                  </a:lnTo>
                  <a:lnTo>
                    <a:pt x="176" y="368"/>
                  </a:lnTo>
                  <a:lnTo>
                    <a:pt x="176" y="366"/>
                  </a:lnTo>
                  <a:lnTo>
                    <a:pt x="176" y="368"/>
                  </a:lnTo>
                  <a:lnTo>
                    <a:pt x="178" y="368"/>
                  </a:lnTo>
                  <a:lnTo>
                    <a:pt x="179" y="368"/>
                  </a:lnTo>
                  <a:lnTo>
                    <a:pt x="181" y="368"/>
                  </a:lnTo>
                  <a:lnTo>
                    <a:pt x="181" y="370"/>
                  </a:lnTo>
                  <a:lnTo>
                    <a:pt x="181" y="368"/>
                  </a:lnTo>
                  <a:lnTo>
                    <a:pt x="181" y="370"/>
                  </a:lnTo>
                  <a:lnTo>
                    <a:pt x="183" y="370"/>
                  </a:lnTo>
                  <a:lnTo>
                    <a:pt x="185" y="370"/>
                  </a:lnTo>
                  <a:lnTo>
                    <a:pt x="185" y="373"/>
                  </a:lnTo>
                  <a:lnTo>
                    <a:pt x="185" y="370"/>
                  </a:lnTo>
                  <a:lnTo>
                    <a:pt x="187" y="370"/>
                  </a:lnTo>
                  <a:lnTo>
                    <a:pt x="187" y="373"/>
                  </a:lnTo>
                  <a:lnTo>
                    <a:pt x="189" y="373"/>
                  </a:lnTo>
                  <a:lnTo>
                    <a:pt x="191" y="373"/>
                  </a:lnTo>
                  <a:lnTo>
                    <a:pt x="192" y="373"/>
                  </a:lnTo>
                  <a:lnTo>
                    <a:pt x="192" y="375"/>
                  </a:lnTo>
                  <a:lnTo>
                    <a:pt x="192" y="373"/>
                  </a:lnTo>
                  <a:lnTo>
                    <a:pt x="194" y="373"/>
                  </a:lnTo>
                  <a:lnTo>
                    <a:pt x="194" y="375"/>
                  </a:lnTo>
                  <a:lnTo>
                    <a:pt x="196" y="375"/>
                  </a:lnTo>
                  <a:lnTo>
                    <a:pt x="196" y="373"/>
                  </a:lnTo>
                  <a:lnTo>
                    <a:pt x="196" y="375"/>
                  </a:lnTo>
                  <a:lnTo>
                    <a:pt x="198" y="375"/>
                  </a:lnTo>
                  <a:lnTo>
                    <a:pt x="200" y="375"/>
                  </a:lnTo>
                  <a:lnTo>
                    <a:pt x="200" y="377"/>
                  </a:lnTo>
                  <a:lnTo>
                    <a:pt x="202" y="377"/>
                  </a:lnTo>
                  <a:lnTo>
                    <a:pt x="202" y="375"/>
                  </a:lnTo>
                  <a:lnTo>
                    <a:pt x="202" y="377"/>
                  </a:lnTo>
                  <a:lnTo>
                    <a:pt x="204" y="377"/>
                  </a:lnTo>
                  <a:lnTo>
                    <a:pt x="205" y="377"/>
                  </a:lnTo>
                  <a:lnTo>
                    <a:pt x="207" y="377"/>
                  </a:lnTo>
                  <a:lnTo>
                    <a:pt x="207" y="379"/>
                  </a:lnTo>
                  <a:lnTo>
                    <a:pt x="209" y="377"/>
                  </a:lnTo>
                  <a:lnTo>
                    <a:pt x="209" y="379"/>
                  </a:lnTo>
                  <a:lnTo>
                    <a:pt x="211" y="379"/>
                  </a:lnTo>
                  <a:lnTo>
                    <a:pt x="213" y="379"/>
                  </a:lnTo>
                  <a:lnTo>
                    <a:pt x="215" y="379"/>
                  </a:lnTo>
                  <a:lnTo>
                    <a:pt x="215" y="381"/>
                  </a:lnTo>
                  <a:lnTo>
                    <a:pt x="217" y="381"/>
                  </a:lnTo>
                  <a:lnTo>
                    <a:pt x="217" y="379"/>
                  </a:lnTo>
                  <a:lnTo>
                    <a:pt x="217" y="381"/>
                  </a:lnTo>
                  <a:lnTo>
                    <a:pt x="218" y="381"/>
                  </a:lnTo>
                  <a:lnTo>
                    <a:pt x="218" y="379"/>
                  </a:lnTo>
                  <a:lnTo>
                    <a:pt x="218" y="381"/>
                  </a:lnTo>
                  <a:lnTo>
                    <a:pt x="220" y="381"/>
                  </a:lnTo>
                  <a:lnTo>
                    <a:pt x="222" y="381"/>
                  </a:lnTo>
                  <a:lnTo>
                    <a:pt x="224" y="383"/>
                  </a:lnTo>
                  <a:lnTo>
                    <a:pt x="224" y="381"/>
                  </a:lnTo>
                  <a:lnTo>
                    <a:pt x="224" y="383"/>
                  </a:lnTo>
                  <a:lnTo>
                    <a:pt x="226" y="383"/>
                  </a:lnTo>
                  <a:lnTo>
                    <a:pt x="228" y="383"/>
                  </a:lnTo>
                  <a:lnTo>
                    <a:pt x="229" y="383"/>
                  </a:lnTo>
                  <a:lnTo>
                    <a:pt x="231" y="383"/>
                  </a:lnTo>
                  <a:lnTo>
                    <a:pt x="231" y="385"/>
                  </a:lnTo>
                  <a:lnTo>
                    <a:pt x="231" y="383"/>
                  </a:lnTo>
                  <a:lnTo>
                    <a:pt x="233" y="383"/>
                  </a:lnTo>
                  <a:lnTo>
                    <a:pt x="233" y="385"/>
                  </a:lnTo>
                  <a:lnTo>
                    <a:pt x="235" y="385"/>
                  </a:lnTo>
                  <a:lnTo>
                    <a:pt x="235" y="383"/>
                  </a:lnTo>
                  <a:lnTo>
                    <a:pt x="235" y="385"/>
                  </a:lnTo>
                  <a:lnTo>
                    <a:pt x="235" y="383"/>
                  </a:lnTo>
                  <a:lnTo>
                    <a:pt x="235" y="385"/>
                  </a:lnTo>
                  <a:lnTo>
                    <a:pt x="237" y="385"/>
                  </a:lnTo>
                  <a:lnTo>
                    <a:pt x="239" y="385"/>
                  </a:lnTo>
                  <a:lnTo>
                    <a:pt x="241" y="385"/>
                  </a:lnTo>
                  <a:lnTo>
                    <a:pt x="242" y="385"/>
                  </a:lnTo>
                  <a:lnTo>
                    <a:pt x="242" y="387"/>
                  </a:lnTo>
                  <a:lnTo>
                    <a:pt x="244" y="387"/>
                  </a:lnTo>
                  <a:lnTo>
                    <a:pt x="246" y="387"/>
                  </a:lnTo>
                  <a:lnTo>
                    <a:pt x="246" y="385"/>
                  </a:lnTo>
                  <a:lnTo>
                    <a:pt x="246" y="387"/>
                  </a:lnTo>
                  <a:lnTo>
                    <a:pt x="248" y="387"/>
                  </a:lnTo>
                  <a:lnTo>
                    <a:pt x="248" y="385"/>
                  </a:lnTo>
                  <a:lnTo>
                    <a:pt x="250" y="385"/>
                  </a:lnTo>
                  <a:lnTo>
                    <a:pt x="250" y="387"/>
                  </a:lnTo>
                  <a:lnTo>
                    <a:pt x="252" y="387"/>
                  </a:lnTo>
                  <a:lnTo>
                    <a:pt x="254" y="387"/>
                  </a:lnTo>
                  <a:lnTo>
                    <a:pt x="255" y="387"/>
                  </a:lnTo>
                  <a:lnTo>
                    <a:pt x="257" y="387"/>
                  </a:lnTo>
                  <a:lnTo>
                    <a:pt x="257" y="389"/>
                  </a:lnTo>
                  <a:lnTo>
                    <a:pt x="259" y="389"/>
                  </a:lnTo>
                  <a:lnTo>
                    <a:pt x="259" y="387"/>
                  </a:lnTo>
                  <a:lnTo>
                    <a:pt x="259" y="389"/>
                  </a:lnTo>
                  <a:lnTo>
                    <a:pt x="261" y="389"/>
                  </a:lnTo>
                  <a:lnTo>
                    <a:pt x="261" y="387"/>
                  </a:lnTo>
                  <a:lnTo>
                    <a:pt x="261" y="389"/>
                  </a:lnTo>
                  <a:lnTo>
                    <a:pt x="263" y="389"/>
                  </a:lnTo>
                  <a:lnTo>
                    <a:pt x="265" y="389"/>
                  </a:lnTo>
                  <a:lnTo>
                    <a:pt x="266" y="389"/>
                  </a:lnTo>
                  <a:lnTo>
                    <a:pt x="268" y="389"/>
                  </a:lnTo>
                  <a:lnTo>
                    <a:pt x="270" y="389"/>
                  </a:lnTo>
                  <a:lnTo>
                    <a:pt x="272" y="389"/>
                  </a:lnTo>
                  <a:lnTo>
                    <a:pt x="272" y="391"/>
                  </a:lnTo>
                  <a:lnTo>
                    <a:pt x="274" y="391"/>
                  </a:lnTo>
                  <a:lnTo>
                    <a:pt x="274" y="389"/>
                  </a:lnTo>
                  <a:lnTo>
                    <a:pt x="274" y="391"/>
                  </a:lnTo>
                  <a:lnTo>
                    <a:pt x="276" y="391"/>
                  </a:lnTo>
                  <a:lnTo>
                    <a:pt x="276" y="389"/>
                  </a:lnTo>
                  <a:lnTo>
                    <a:pt x="276" y="391"/>
                  </a:lnTo>
                  <a:lnTo>
                    <a:pt x="278" y="391"/>
                  </a:lnTo>
                  <a:lnTo>
                    <a:pt x="278" y="389"/>
                  </a:lnTo>
                  <a:lnTo>
                    <a:pt x="278" y="391"/>
                  </a:lnTo>
                  <a:lnTo>
                    <a:pt x="279" y="391"/>
                  </a:lnTo>
                  <a:lnTo>
                    <a:pt x="281" y="391"/>
                  </a:lnTo>
                  <a:lnTo>
                    <a:pt x="283" y="391"/>
                  </a:lnTo>
                  <a:lnTo>
                    <a:pt x="285" y="391"/>
                  </a:lnTo>
                  <a:lnTo>
                    <a:pt x="287" y="391"/>
                  </a:lnTo>
                  <a:lnTo>
                    <a:pt x="289" y="391"/>
                  </a:lnTo>
                  <a:lnTo>
                    <a:pt x="291" y="391"/>
                  </a:lnTo>
                  <a:lnTo>
                    <a:pt x="292" y="391"/>
                  </a:lnTo>
                  <a:lnTo>
                    <a:pt x="292" y="393"/>
                  </a:lnTo>
                  <a:lnTo>
                    <a:pt x="292" y="391"/>
                  </a:lnTo>
                  <a:lnTo>
                    <a:pt x="292" y="393"/>
                  </a:lnTo>
                  <a:lnTo>
                    <a:pt x="294" y="393"/>
                  </a:lnTo>
                  <a:lnTo>
                    <a:pt x="294" y="391"/>
                  </a:lnTo>
                  <a:lnTo>
                    <a:pt x="294" y="393"/>
                  </a:lnTo>
                  <a:lnTo>
                    <a:pt x="294" y="391"/>
                  </a:lnTo>
                  <a:lnTo>
                    <a:pt x="296" y="391"/>
                  </a:lnTo>
                  <a:lnTo>
                    <a:pt x="296" y="393"/>
                  </a:lnTo>
                  <a:lnTo>
                    <a:pt x="296" y="391"/>
                  </a:lnTo>
                  <a:lnTo>
                    <a:pt x="298" y="391"/>
                  </a:lnTo>
                  <a:lnTo>
                    <a:pt x="298" y="393"/>
                  </a:lnTo>
                  <a:lnTo>
                    <a:pt x="300" y="393"/>
                  </a:lnTo>
                  <a:lnTo>
                    <a:pt x="300" y="391"/>
                  </a:lnTo>
                  <a:lnTo>
                    <a:pt x="300" y="393"/>
                  </a:lnTo>
                  <a:lnTo>
                    <a:pt x="300" y="391"/>
                  </a:lnTo>
                  <a:lnTo>
                    <a:pt x="302" y="391"/>
                  </a:lnTo>
                  <a:lnTo>
                    <a:pt x="302" y="393"/>
                  </a:lnTo>
                  <a:lnTo>
                    <a:pt x="302" y="391"/>
                  </a:lnTo>
                  <a:lnTo>
                    <a:pt x="302" y="393"/>
                  </a:lnTo>
                  <a:lnTo>
                    <a:pt x="303" y="393"/>
                  </a:lnTo>
                  <a:lnTo>
                    <a:pt x="305" y="393"/>
                  </a:lnTo>
                  <a:lnTo>
                    <a:pt x="307" y="393"/>
                  </a:lnTo>
                  <a:lnTo>
                    <a:pt x="309" y="393"/>
                  </a:lnTo>
                  <a:lnTo>
                    <a:pt x="311" y="393"/>
                  </a:lnTo>
                  <a:lnTo>
                    <a:pt x="313" y="393"/>
                  </a:lnTo>
                  <a:lnTo>
                    <a:pt x="315" y="393"/>
                  </a:lnTo>
                  <a:lnTo>
                    <a:pt x="316" y="393"/>
                  </a:lnTo>
                  <a:lnTo>
                    <a:pt x="318" y="393"/>
                  </a:lnTo>
                  <a:lnTo>
                    <a:pt x="320" y="393"/>
                  </a:lnTo>
                  <a:lnTo>
                    <a:pt x="320" y="395"/>
                  </a:lnTo>
                  <a:lnTo>
                    <a:pt x="322" y="395"/>
                  </a:lnTo>
                  <a:lnTo>
                    <a:pt x="322" y="393"/>
                  </a:lnTo>
                  <a:lnTo>
                    <a:pt x="324" y="393"/>
                  </a:lnTo>
                  <a:lnTo>
                    <a:pt x="326" y="393"/>
                  </a:lnTo>
                  <a:lnTo>
                    <a:pt x="326" y="395"/>
                  </a:lnTo>
                  <a:lnTo>
                    <a:pt x="326" y="393"/>
                  </a:lnTo>
                  <a:lnTo>
                    <a:pt x="326" y="395"/>
                  </a:lnTo>
                  <a:lnTo>
                    <a:pt x="328" y="395"/>
                  </a:lnTo>
                  <a:lnTo>
                    <a:pt x="328" y="393"/>
                  </a:lnTo>
                  <a:lnTo>
                    <a:pt x="328" y="395"/>
                  </a:lnTo>
                  <a:lnTo>
                    <a:pt x="329" y="395"/>
                  </a:lnTo>
                  <a:lnTo>
                    <a:pt x="329" y="393"/>
                  </a:lnTo>
                  <a:lnTo>
                    <a:pt x="331" y="393"/>
                  </a:lnTo>
                  <a:lnTo>
                    <a:pt x="331" y="395"/>
                  </a:lnTo>
                  <a:lnTo>
                    <a:pt x="331" y="393"/>
                  </a:lnTo>
                  <a:lnTo>
                    <a:pt x="331" y="395"/>
                  </a:lnTo>
                  <a:lnTo>
                    <a:pt x="333" y="395"/>
                  </a:lnTo>
                  <a:lnTo>
                    <a:pt x="333" y="393"/>
                  </a:lnTo>
                  <a:lnTo>
                    <a:pt x="333" y="395"/>
                  </a:lnTo>
                  <a:lnTo>
                    <a:pt x="333" y="393"/>
                  </a:lnTo>
                  <a:lnTo>
                    <a:pt x="333" y="395"/>
                  </a:lnTo>
                  <a:lnTo>
                    <a:pt x="335" y="395"/>
                  </a:lnTo>
                  <a:lnTo>
                    <a:pt x="335" y="393"/>
                  </a:lnTo>
                  <a:lnTo>
                    <a:pt x="335" y="395"/>
                  </a:lnTo>
                  <a:lnTo>
                    <a:pt x="337" y="395"/>
                  </a:lnTo>
                  <a:lnTo>
                    <a:pt x="339" y="395"/>
                  </a:lnTo>
                  <a:lnTo>
                    <a:pt x="339" y="393"/>
                  </a:lnTo>
                  <a:lnTo>
                    <a:pt x="340" y="395"/>
                  </a:lnTo>
                  <a:lnTo>
                    <a:pt x="342" y="395"/>
                  </a:lnTo>
                  <a:lnTo>
                    <a:pt x="344" y="395"/>
                  </a:lnTo>
                  <a:lnTo>
                    <a:pt x="346" y="395"/>
                  </a:lnTo>
                  <a:lnTo>
                    <a:pt x="348" y="395"/>
                  </a:lnTo>
                  <a:lnTo>
                    <a:pt x="350" y="395"/>
                  </a:lnTo>
                  <a:lnTo>
                    <a:pt x="352" y="395"/>
                  </a:lnTo>
                  <a:lnTo>
                    <a:pt x="353" y="395"/>
                  </a:lnTo>
                  <a:lnTo>
                    <a:pt x="355" y="395"/>
                  </a:lnTo>
                  <a:lnTo>
                    <a:pt x="355" y="398"/>
                  </a:lnTo>
                  <a:lnTo>
                    <a:pt x="355" y="395"/>
                  </a:lnTo>
                  <a:lnTo>
                    <a:pt x="357" y="395"/>
                  </a:lnTo>
                  <a:lnTo>
                    <a:pt x="359" y="395"/>
                  </a:lnTo>
                  <a:lnTo>
                    <a:pt x="361" y="395"/>
                  </a:lnTo>
                  <a:lnTo>
                    <a:pt x="363" y="395"/>
                  </a:lnTo>
                  <a:lnTo>
                    <a:pt x="365" y="395"/>
                  </a:lnTo>
                  <a:lnTo>
                    <a:pt x="365" y="398"/>
                  </a:lnTo>
                  <a:lnTo>
                    <a:pt x="366" y="395"/>
                  </a:lnTo>
                  <a:lnTo>
                    <a:pt x="368" y="395"/>
                  </a:lnTo>
                  <a:lnTo>
                    <a:pt x="368" y="398"/>
                  </a:lnTo>
                  <a:lnTo>
                    <a:pt x="368" y="395"/>
                  </a:lnTo>
                  <a:lnTo>
                    <a:pt x="370" y="398"/>
                  </a:lnTo>
                  <a:lnTo>
                    <a:pt x="372" y="398"/>
                  </a:lnTo>
                  <a:lnTo>
                    <a:pt x="372" y="395"/>
                  </a:lnTo>
                  <a:lnTo>
                    <a:pt x="372" y="398"/>
                  </a:lnTo>
                  <a:lnTo>
                    <a:pt x="372" y="395"/>
                  </a:lnTo>
                  <a:lnTo>
                    <a:pt x="372" y="398"/>
                  </a:lnTo>
                  <a:lnTo>
                    <a:pt x="374" y="398"/>
                  </a:lnTo>
                  <a:lnTo>
                    <a:pt x="374" y="395"/>
                  </a:lnTo>
                  <a:lnTo>
                    <a:pt x="376" y="395"/>
                  </a:lnTo>
                  <a:lnTo>
                    <a:pt x="376" y="398"/>
                  </a:lnTo>
                  <a:lnTo>
                    <a:pt x="376" y="400"/>
                  </a:lnTo>
                  <a:lnTo>
                    <a:pt x="376" y="402"/>
                  </a:lnTo>
                  <a:lnTo>
                    <a:pt x="376" y="404"/>
                  </a:lnTo>
                  <a:lnTo>
                    <a:pt x="376" y="406"/>
                  </a:lnTo>
                  <a:lnTo>
                    <a:pt x="376" y="408"/>
                  </a:lnTo>
                  <a:lnTo>
                    <a:pt x="376" y="406"/>
                  </a:lnTo>
                  <a:lnTo>
                    <a:pt x="376" y="404"/>
                  </a:lnTo>
                  <a:lnTo>
                    <a:pt x="376" y="402"/>
                  </a:lnTo>
                  <a:lnTo>
                    <a:pt x="378" y="400"/>
                  </a:lnTo>
                  <a:lnTo>
                    <a:pt x="378" y="398"/>
                  </a:lnTo>
                  <a:lnTo>
                    <a:pt x="378" y="395"/>
                  </a:lnTo>
                  <a:lnTo>
                    <a:pt x="378" y="393"/>
                  </a:lnTo>
                  <a:lnTo>
                    <a:pt x="378" y="395"/>
                  </a:lnTo>
                  <a:lnTo>
                    <a:pt x="379" y="393"/>
                  </a:lnTo>
                  <a:lnTo>
                    <a:pt x="379" y="395"/>
                  </a:lnTo>
                  <a:lnTo>
                    <a:pt x="381" y="395"/>
                  </a:lnTo>
                  <a:lnTo>
                    <a:pt x="383" y="395"/>
                  </a:lnTo>
                  <a:lnTo>
                    <a:pt x="385" y="395"/>
                  </a:lnTo>
                  <a:lnTo>
                    <a:pt x="385" y="393"/>
                  </a:lnTo>
                  <a:lnTo>
                    <a:pt x="385" y="395"/>
                  </a:lnTo>
                  <a:lnTo>
                    <a:pt x="387" y="395"/>
                  </a:lnTo>
                  <a:lnTo>
                    <a:pt x="389" y="395"/>
                  </a:lnTo>
                  <a:lnTo>
                    <a:pt x="389" y="393"/>
                  </a:lnTo>
                  <a:lnTo>
                    <a:pt x="390" y="393"/>
                  </a:lnTo>
                  <a:lnTo>
                    <a:pt x="390" y="395"/>
                  </a:lnTo>
                  <a:lnTo>
                    <a:pt x="390" y="393"/>
                  </a:lnTo>
                  <a:lnTo>
                    <a:pt x="392" y="393"/>
                  </a:lnTo>
                  <a:lnTo>
                    <a:pt x="394" y="393"/>
                  </a:lnTo>
                  <a:lnTo>
                    <a:pt x="396" y="393"/>
                  </a:lnTo>
                  <a:lnTo>
                    <a:pt x="398" y="393"/>
                  </a:lnTo>
                  <a:lnTo>
                    <a:pt x="398" y="391"/>
                  </a:lnTo>
                  <a:lnTo>
                    <a:pt x="400" y="391"/>
                  </a:lnTo>
                  <a:lnTo>
                    <a:pt x="402" y="391"/>
                  </a:lnTo>
                  <a:lnTo>
                    <a:pt x="402" y="393"/>
                  </a:lnTo>
                  <a:lnTo>
                    <a:pt x="402" y="391"/>
                  </a:lnTo>
                  <a:lnTo>
                    <a:pt x="402" y="389"/>
                  </a:lnTo>
                  <a:lnTo>
                    <a:pt x="402" y="387"/>
                  </a:lnTo>
                  <a:lnTo>
                    <a:pt x="402" y="385"/>
                  </a:lnTo>
                  <a:lnTo>
                    <a:pt x="402" y="383"/>
                  </a:lnTo>
                  <a:lnTo>
                    <a:pt x="402" y="385"/>
                  </a:lnTo>
                  <a:lnTo>
                    <a:pt x="403" y="383"/>
                  </a:lnTo>
                  <a:lnTo>
                    <a:pt x="403" y="381"/>
                  </a:lnTo>
                  <a:lnTo>
                    <a:pt x="403" y="379"/>
                  </a:lnTo>
                  <a:lnTo>
                    <a:pt x="403" y="375"/>
                  </a:lnTo>
                  <a:lnTo>
                    <a:pt x="403" y="373"/>
                  </a:lnTo>
                  <a:lnTo>
                    <a:pt x="403" y="368"/>
                  </a:lnTo>
                  <a:lnTo>
                    <a:pt x="403" y="366"/>
                  </a:lnTo>
                  <a:lnTo>
                    <a:pt x="403" y="364"/>
                  </a:lnTo>
                  <a:lnTo>
                    <a:pt x="403" y="362"/>
                  </a:lnTo>
                  <a:lnTo>
                    <a:pt x="403" y="360"/>
                  </a:lnTo>
                  <a:lnTo>
                    <a:pt x="403" y="362"/>
                  </a:lnTo>
                  <a:lnTo>
                    <a:pt x="403" y="360"/>
                  </a:lnTo>
                  <a:lnTo>
                    <a:pt x="403" y="358"/>
                  </a:lnTo>
                  <a:lnTo>
                    <a:pt x="403" y="356"/>
                  </a:lnTo>
                  <a:lnTo>
                    <a:pt x="405" y="354"/>
                  </a:lnTo>
                  <a:lnTo>
                    <a:pt x="405" y="352"/>
                  </a:lnTo>
                  <a:lnTo>
                    <a:pt x="405" y="350"/>
                  </a:lnTo>
                  <a:lnTo>
                    <a:pt x="405" y="348"/>
                  </a:lnTo>
                  <a:lnTo>
                    <a:pt x="405" y="345"/>
                  </a:lnTo>
                  <a:lnTo>
                    <a:pt x="405" y="343"/>
                  </a:lnTo>
                  <a:lnTo>
                    <a:pt x="405" y="341"/>
                  </a:lnTo>
                  <a:lnTo>
                    <a:pt x="405" y="339"/>
                  </a:lnTo>
                  <a:lnTo>
                    <a:pt x="405" y="337"/>
                  </a:lnTo>
                  <a:lnTo>
                    <a:pt x="407" y="337"/>
                  </a:lnTo>
                  <a:lnTo>
                    <a:pt x="407" y="335"/>
                  </a:lnTo>
                  <a:lnTo>
                    <a:pt x="407" y="333"/>
                  </a:lnTo>
                  <a:lnTo>
                    <a:pt x="407" y="331"/>
                  </a:lnTo>
                  <a:lnTo>
                    <a:pt x="407" y="329"/>
                  </a:lnTo>
                  <a:lnTo>
                    <a:pt x="407" y="327"/>
                  </a:lnTo>
                  <a:lnTo>
                    <a:pt x="407" y="325"/>
                  </a:lnTo>
                  <a:lnTo>
                    <a:pt x="407" y="323"/>
                  </a:lnTo>
                  <a:lnTo>
                    <a:pt x="407" y="321"/>
                  </a:lnTo>
                  <a:lnTo>
                    <a:pt x="407" y="318"/>
                  </a:lnTo>
                  <a:lnTo>
                    <a:pt x="407" y="316"/>
                  </a:lnTo>
                  <a:lnTo>
                    <a:pt x="409" y="314"/>
                  </a:lnTo>
                  <a:lnTo>
                    <a:pt x="409" y="312"/>
                  </a:lnTo>
                  <a:lnTo>
                    <a:pt x="409" y="310"/>
                  </a:lnTo>
                  <a:lnTo>
                    <a:pt x="409" y="308"/>
                  </a:lnTo>
                  <a:lnTo>
                    <a:pt x="409" y="306"/>
                  </a:lnTo>
                  <a:lnTo>
                    <a:pt x="409" y="304"/>
                  </a:lnTo>
                  <a:lnTo>
                    <a:pt x="409" y="302"/>
                  </a:lnTo>
                  <a:lnTo>
                    <a:pt x="409" y="300"/>
                  </a:lnTo>
                  <a:lnTo>
                    <a:pt x="409" y="298"/>
                  </a:lnTo>
                  <a:lnTo>
                    <a:pt x="409" y="296"/>
                  </a:lnTo>
                  <a:lnTo>
                    <a:pt x="409" y="293"/>
                  </a:lnTo>
                  <a:lnTo>
                    <a:pt x="411" y="293"/>
                  </a:lnTo>
                  <a:lnTo>
                    <a:pt x="411" y="291"/>
                  </a:lnTo>
                  <a:lnTo>
                    <a:pt x="411" y="289"/>
                  </a:lnTo>
                  <a:lnTo>
                    <a:pt x="411" y="287"/>
                  </a:lnTo>
                  <a:lnTo>
                    <a:pt x="411" y="285"/>
                  </a:lnTo>
                  <a:lnTo>
                    <a:pt x="411" y="283"/>
                  </a:lnTo>
                  <a:lnTo>
                    <a:pt x="411" y="281"/>
                  </a:lnTo>
                  <a:lnTo>
                    <a:pt x="411" y="279"/>
                  </a:lnTo>
                  <a:lnTo>
                    <a:pt x="411" y="277"/>
                  </a:lnTo>
                  <a:lnTo>
                    <a:pt x="411" y="275"/>
                  </a:lnTo>
                  <a:lnTo>
                    <a:pt x="411" y="273"/>
                  </a:lnTo>
                  <a:lnTo>
                    <a:pt x="413" y="273"/>
                  </a:lnTo>
                  <a:lnTo>
                    <a:pt x="413" y="271"/>
                  </a:lnTo>
                  <a:lnTo>
                    <a:pt x="413" y="268"/>
                  </a:lnTo>
                  <a:lnTo>
                    <a:pt x="413" y="266"/>
                  </a:lnTo>
                  <a:lnTo>
                    <a:pt x="413" y="264"/>
                  </a:lnTo>
                  <a:lnTo>
                    <a:pt x="413" y="262"/>
                  </a:lnTo>
                  <a:lnTo>
                    <a:pt x="413" y="260"/>
                  </a:lnTo>
                  <a:lnTo>
                    <a:pt x="413" y="258"/>
                  </a:lnTo>
                  <a:lnTo>
                    <a:pt x="413" y="256"/>
                  </a:lnTo>
                  <a:lnTo>
                    <a:pt x="415" y="256"/>
                  </a:lnTo>
                  <a:lnTo>
                    <a:pt x="415" y="254"/>
                  </a:lnTo>
                  <a:lnTo>
                    <a:pt x="415" y="252"/>
                  </a:lnTo>
                  <a:lnTo>
                    <a:pt x="415" y="250"/>
                  </a:lnTo>
                  <a:lnTo>
                    <a:pt x="415" y="248"/>
                  </a:lnTo>
                  <a:lnTo>
                    <a:pt x="415" y="246"/>
                  </a:lnTo>
                  <a:lnTo>
                    <a:pt x="415" y="244"/>
                  </a:lnTo>
                  <a:lnTo>
                    <a:pt x="416" y="241"/>
                  </a:lnTo>
                  <a:lnTo>
                    <a:pt x="416" y="239"/>
                  </a:lnTo>
                  <a:lnTo>
                    <a:pt x="416" y="237"/>
                  </a:lnTo>
                  <a:lnTo>
                    <a:pt x="416" y="235"/>
                  </a:lnTo>
                  <a:lnTo>
                    <a:pt x="416" y="233"/>
                  </a:lnTo>
                  <a:lnTo>
                    <a:pt x="416" y="231"/>
                  </a:lnTo>
                  <a:lnTo>
                    <a:pt x="416" y="229"/>
                  </a:lnTo>
                  <a:lnTo>
                    <a:pt x="418" y="229"/>
                  </a:lnTo>
                  <a:lnTo>
                    <a:pt x="418" y="227"/>
                  </a:lnTo>
                  <a:lnTo>
                    <a:pt x="418" y="225"/>
                  </a:lnTo>
                  <a:lnTo>
                    <a:pt x="418" y="223"/>
                  </a:lnTo>
                  <a:lnTo>
                    <a:pt x="418" y="221"/>
                  </a:lnTo>
                  <a:lnTo>
                    <a:pt x="418" y="219"/>
                  </a:lnTo>
                  <a:lnTo>
                    <a:pt x="420" y="216"/>
                  </a:lnTo>
                  <a:lnTo>
                    <a:pt x="420" y="214"/>
                  </a:lnTo>
                  <a:lnTo>
                    <a:pt x="420" y="212"/>
                  </a:lnTo>
                  <a:lnTo>
                    <a:pt x="420" y="210"/>
                  </a:lnTo>
                  <a:lnTo>
                    <a:pt x="420" y="208"/>
                  </a:lnTo>
                  <a:lnTo>
                    <a:pt x="420" y="206"/>
                  </a:lnTo>
                  <a:lnTo>
                    <a:pt x="420" y="204"/>
                  </a:lnTo>
                  <a:lnTo>
                    <a:pt x="420" y="202"/>
                  </a:lnTo>
                  <a:lnTo>
                    <a:pt x="420" y="200"/>
                  </a:lnTo>
                  <a:lnTo>
                    <a:pt x="422" y="200"/>
                  </a:lnTo>
                  <a:lnTo>
                    <a:pt x="422" y="198"/>
                  </a:lnTo>
                  <a:lnTo>
                    <a:pt x="422" y="196"/>
                  </a:lnTo>
                  <a:lnTo>
                    <a:pt x="422" y="194"/>
                  </a:lnTo>
                  <a:lnTo>
                    <a:pt x="422" y="191"/>
                  </a:lnTo>
                  <a:lnTo>
                    <a:pt x="424" y="191"/>
                  </a:lnTo>
                  <a:lnTo>
                    <a:pt x="424" y="189"/>
                  </a:lnTo>
                  <a:lnTo>
                    <a:pt x="424" y="187"/>
                  </a:lnTo>
                  <a:lnTo>
                    <a:pt x="424" y="185"/>
                  </a:lnTo>
                  <a:lnTo>
                    <a:pt x="424" y="183"/>
                  </a:lnTo>
                  <a:lnTo>
                    <a:pt x="424" y="181"/>
                  </a:lnTo>
                  <a:lnTo>
                    <a:pt x="426" y="181"/>
                  </a:lnTo>
                  <a:lnTo>
                    <a:pt x="426" y="179"/>
                  </a:lnTo>
                  <a:lnTo>
                    <a:pt x="426" y="177"/>
                  </a:lnTo>
                  <a:lnTo>
                    <a:pt x="426" y="175"/>
                  </a:lnTo>
                  <a:lnTo>
                    <a:pt x="426" y="173"/>
                  </a:lnTo>
                  <a:lnTo>
                    <a:pt x="426" y="171"/>
                  </a:lnTo>
                  <a:lnTo>
                    <a:pt x="427" y="171"/>
                  </a:lnTo>
                  <a:lnTo>
                    <a:pt x="427" y="169"/>
                  </a:lnTo>
                  <a:lnTo>
                    <a:pt x="427" y="166"/>
                  </a:lnTo>
                  <a:lnTo>
                    <a:pt x="427" y="164"/>
                  </a:lnTo>
                  <a:lnTo>
                    <a:pt x="427" y="162"/>
                  </a:lnTo>
                  <a:lnTo>
                    <a:pt x="429" y="162"/>
                  </a:lnTo>
                  <a:lnTo>
                    <a:pt x="429" y="160"/>
                  </a:lnTo>
                  <a:lnTo>
                    <a:pt x="429" y="158"/>
                  </a:lnTo>
                  <a:lnTo>
                    <a:pt x="429" y="156"/>
                  </a:lnTo>
                  <a:lnTo>
                    <a:pt x="429" y="154"/>
                  </a:lnTo>
                  <a:lnTo>
                    <a:pt x="429" y="156"/>
                  </a:lnTo>
                  <a:lnTo>
                    <a:pt x="429" y="154"/>
                  </a:lnTo>
                  <a:lnTo>
                    <a:pt x="429" y="152"/>
                  </a:lnTo>
                  <a:lnTo>
                    <a:pt x="431" y="152"/>
                  </a:lnTo>
                  <a:lnTo>
                    <a:pt x="431" y="150"/>
                  </a:lnTo>
                  <a:lnTo>
                    <a:pt x="431" y="148"/>
                  </a:lnTo>
                  <a:lnTo>
                    <a:pt x="431" y="146"/>
                  </a:lnTo>
                  <a:lnTo>
                    <a:pt x="433" y="146"/>
                  </a:lnTo>
                  <a:lnTo>
                    <a:pt x="433" y="144"/>
                  </a:lnTo>
                  <a:lnTo>
                    <a:pt x="433" y="142"/>
                  </a:lnTo>
                  <a:lnTo>
                    <a:pt x="433" y="139"/>
                  </a:lnTo>
                  <a:lnTo>
                    <a:pt x="435" y="139"/>
                  </a:lnTo>
                  <a:lnTo>
                    <a:pt x="435" y="137"/>
                  </a:lnTo>
                  <a:lnTo>
                    <a:pt x="435" y="139"/>
                  </a:lnTo>
                  <a:lnTo>
                    <a:pt x="435" y="137"/>
                  </a:lnTo>
                  <a:lnTo>
                    <a:pt x="435" y="135"/>
                  </a:lnTo>
                  <a:lnTo>
                    <a:pt x="435" y="133"/>
                  </a:lnTo>
                  <a:lnTo>
                    <a:pt x="437" y="133"/>
                  </a:lnTo>
                  <a:lnTo>
                    <a:pt x="437" y="131"/>
                  </a:lnTo>
                  <a:lnTo>
                    <a:pt x="437" y="129"/>
                  </a:lnTo>
                  <a:lnTo>
                    <a:pt x="439" y="129"/>
                  </a:lnTo>
                  <a:lnTo>
                    <a:pt x="439" y="127"/>
                  </a:lnTo>
                  <a:lnTo>
                    <a:pt x="439" y="125"/>
                  </a:lnTo>
                  <a:lnTo>
                    <a:pt x="439" y="123"/>
                  </a:lnTo>
                  <a:lnTo>
                    <a:pt x="439" y="125"/>
                  </a:lnTo>
                  <a:lnTo>
                    <a:pt x="439" y="127"/>
                  </a:lnTo>
                  <a:lnTo>
                    <a:pt x="439" y="125"/>
                  </a:lnTo>
                  <a:lnTo>
                    <a:pt x="440" y="125"/>
                  </a:lnTo>
                  <a:lnTo>
                    <a:pt x="440" y="123"/>
                  </a:lnTo>
                  <a:lnTo>
                    <a:pt x="440" y="125"/>
                  </a:lnTo>
                  <a:lnTo>
                    <a:pt x="440" y="123"/>
                  </a:lnTo>
                  <a:lnTo>
                    <a:pt x="440" y="125"/>
                  </a:lnTo>
                  <a:lnTo>
                    <a:pt x="440" y="123"/>
                  </a:lnTo>
                  <a:lnTo>
                    <a:pt x="440" y="121"/>
                  </a:lnTo>
                  <a:lnTo>
                    <a:pt x="440" y="119"/>
                  </a:lnTo>
                  <a:lnTo>
                    <a:pt x="440" y="121"/>
                  </a:lnTo>
                  <a:lnTo>
                    <a:pt x="442" y="121"/>
                  </a:lnTo>
                  <a:lnTo>
                    <a:pt x="442" y="123"/>
                  </a:lnTo>
                  <a:lnTo>
                    <a:pt x="442" y="121"/>
                  </a:lnTo>
                  <a:lnTo>
                    <a:pt x="442" y="119"/>
                  </a:lnTo>
                  <a:lnTo>
                    <a:pt x="442" y="117"/>
                  </a:lnTo>
                  <a:lnTo>
                    <a:pt x="442" y="114"/>
                  </a:lnTo>
                  <a:lnTo>
                    <a:pt x="444" y="112"/>
                  </a:lnTo>
                  <a:lnTo>
                    <a:pt x="444" y="114"/>
                  </a:lnTo>
                  <a:lnTo>
                    <a:pt x="444" y="112"/>
                  </a:lnTo>
                  <a:lnTo>
                    <a:pt x="444" y="110"/>
                  </a:lnTo>
                  <a:lnTo>
                    <a:pt x="446" y="110"/>
                  </a:lnTo>
                  <a:lnTo>
                    <a:pt x="446" y="112"/>
                  </a:lnTo>
                  <a:lnTo>
                    <a:pt x="446" y="110"/>
                  </a:lnTo>
                  <a:lnTo>
                    <a:pt x="448" y="110"/>
                  </a:lnTo>
                  <a:lnTo>
                    <a:pt x="448" y="108"/>
                  </a:lnTo>
                  <a:lnTo>
                    <a:pt x="448" y="106"/>
                  </a:lnTo>
                  <a:lnTo>
                    <a:pt x="448" y="104"/>
                  </a:lnTo>
                  <a:lnTo>
                    <a:pt x="448" y="106"/>
                  </a:lnTo>
                  <a:lnTo>
                    <a:pt x="448" y="108"/>
                  </a:lnTo>
                  <a:lnTo>
                    <a:pt x="448" y="106"/>
                  </a:lnTo>
                  <a:lnTo>
                    <a:pt x="450" y="106"/>
                  </a:lnTo>
                  <a:lnTo>
                    <a:pt x="450" y="104"/>
                  </a:lnTo>
                  <a:lnTo>
                    <a:pt x="450" y="102"/>
                  </a:lnTo>
                  <a:lnTo>
                    <a:pt x="450" y="104"/>
                  </a:lnTo>
                  <a:lnTo>
                    <a:pt x="452" y="102"/>
                  </a:lnTo>
                  <a:lnTo>
                    <a:pt x="452" y="100"/>
                  </a:lnTo>
                  <a:lnTo>
                    <a:pt x="452" y="102"/>
                  </a:lnTo>
                  <a:lnTo>
                    <a:pt x="452" y="100"/>
                  </a:lnTo>
                  <a:lnTo>
                    <a:pt x="452" y="102"/>
                  </a:lnTo>
                  <a:lnTo>
                    <a:pt x="452" y="100"/>
                  </a:lnTo>
                  <a:lnTo>
                    <a:pt x="452" y="98"/>
                  </a:lnTo>
                  <a:lnTo>
                    <a:pt x="453" y="98"/>
                  </a:lnTo>
                  <a:lnTo>
                    <a:pt x="453" y="100"/>
                  </a:lnTo>
                  <a:lnTo>
                    <a:pt x="453" y="98"/>
                  </a:lnTo>
                  <a:lnTo>
                    <a:pt x="453" y="96"/>
                  </a:lnTo>
                  <a:lnTo>
                    <a:pt x="455" y="96"/>
                  </a:lnTo>
                  <a:lnTo>
                    <a:pt x="455" y="94"/>
                  </a:lnTo>
                  <a:lnTo>
                    <a:pt x="455" y="92"/>
                  </a:lnTo>
                  <a:lnTo>
                    <a:pt x="457" y="94"/>
                  </a:lnTo>
                  <a:lnTo>
                    <a:pt x="457" y="92"/>
                  </a:lnTo>
                  <a:lnTo>
                    <a:pt x="457" y="89"/>
                  </a:lnTo>
                  <a:lnTo>
                    <a:pt x="457" y="87"/>
                  </a:lnTo>
                  <a:lnTo>
                    <a:pt x="457" y="89"/>
                  </a:lnTo>
                  <a:lnTo>
                    <a:pt x="457" y="92"/>
                  </a:lnTo>
                  <a:lnTo>
                    <a:pt x="457" y="94"/>
                  </a:lnTo>
                  <a:lnTo>
                    <a:pt x="459" y="94"/>
                  </a:lnTo>
                  <a:lnTo>
                    <a:pt x="459" y="92"/>
                  </a:lnTo>
                  <a:lnTo>
                    <a:pt x="459" y="89"/>
                  </a:lnTo>
                  <a:lnTo>
                    <a:pt x="461" y="87"/>
                  </a:lnTo>
                  <a:lnTo>
                    <a:pt x="461" y="85"/>
                  </a:lnTo>
                  <a:lnTo>
                    <a:pt x="461" y="87"/>
                  </a:lnTo>
                  <a:lnTo>
                    <a:pt x="461" y="85"/>
                  </a:lnTo>
                  <a:lnTo>
                    <a:pt x="463" y="85"/>
                  </a:lnTo>
                  <a:lnTo>
                    <a:pt x="463" y="87"/>
                  </a:lnTo>
                  <a:lnTo>
                    <a:pt x="463" y="85"/>
                  </a:lnTo>
                  <a:lnTo>
                    <a:pt x="464" y="83"/>
                  </a:lnTo>
                  <a:lnTo>
                    <a:pt x="464" y="81"/>
                  </a:lnTo>
                  <a:lnTo>
                    <a:pt x="464" y="83"/>
                  </a:lnTo>
                  <a:lnTo>
                    <a:pt x="464" y="85"/>
                  </a:lnTo>
                  <a:lnTo>
                    <a:pt x="466" y="85"/>
                  </a:lnTo>
                  <a:lnTo>
                    <a:pt x="466" y="83"/>
                  </a:lnTo>
                  <a:lnTo>
                    <a:pt x="466" y="81"/>
                  </a:lnTo>
                  <a:lnTo>
                    <a:pt x="468" y="79"/>
                  </a:lnTo>
                  <a:lnTo>
                    <a:pt x="468" y="81"/>
                  </a:lnTo>
                  <a:lnTo>
                    <a:pt x="468" y="79"/>
                  </a:lnTo>
                  <a:lnTo>
                    <a:pt x="468" y="81"/>
                  </a:lnTo>
                  <a:lnTo>
                    <a:pt x="468" y="79"/>
                  </a:lnTo>
                  <a:lnTo>
                    <a:pt x="470" y="79"/>
                  </a:lnTo>
                  <a:lnTo>
                    <a:pt x="470" y="77"/>
                  </a:lnTo>
                  <a:lnTo>
                    <a:pt x="470" y="79"/>
                  </a:lnTo>
                  <a:lnTo>
                    <a:pt x="470" y="77"/>
                  </a:lnTo>
                  <a:lnTo>
                    <a:pt x="472" y="79"/>
                  </a:lnTo>
                  <a:lnTo>
                    <a:pt x="472" y="77"/>
                  </a:lnTo>
                  <a:lnTo>
                    <a:pt x="472" y="75"/>
                  </a:lnTo>
                  <a:lnTo>
                    <a:pt x="472" y="77"/>
                  </a:lnTo>
                  <a:lnTo>
                    <a:pt x="474" y="77"/>
                  </a:lnTo>
                  <a:lnTo>
                    <a:pt x="474" y="75"/>
                  </a:lnTo>
                  <a:lnTo>
                    <a:pt x="474" y="77"/>
                  </a:lnTo>
                  <a:lnTo>
                    <a:pt x="474" y="75"/>
                  </a:lnTo>
                  <a:lnTo>
                    <a:pt x="474" y="73"/>
                  </a:lnTo>
                  <a:lnTo>
                    <a:pt x="476" y="73"/>
                  </a:lnTo>
                  <a:lnTo>
                    <a:pt x="476" y="75"/>
                  </a:lnTo>
                  <a:lnTo>
                    <a:pt x="476" y="77"/>
                  </a:lnTo>
                  <a:lnTo>
                    <a:pt x="476" y="79"/>
                  </a:lnTo>
                  <a:lnTo>
                    <a:pt x="476" y="77"/>
                  </a:lnTo>
                  <a:lnTo>
                    <a:pt x="476" y="75"/>
                  </a:lnTo>
                  <a:lnTo>
                    <a:pt x="476" y="73"/>
                  </a:lnTo>
                  <a:lnTo>
                    <a:pt x="477" y="73"/>
                  </a:lnTo>
                  <a:lnTo>
                    <a:pt x="477" y="75"/>
                  </a:lnTo>
                  <a:lnTo>
                    <a:pt x="477" y="73"/>
                  </a:lnTo>
                  <a:lnTo>
                    <a:pt x="479" y="73"/>
                  </a:lnTo>
                  <a:lnTo>
                    <a:pt x="479" y="71"/>
                  </a:lnTo>
                  <a:lnTo>
                    <a:pt x="479" y="73"/>
                  </a:lnTo>
                  <a:lnTo>
                    <a:pt x="479" y="71"/>
                  </a:lnTo>
                  <a:lnTo>
                    <a:pt x="481" y="71"/>
                  </a:lnTo>
                  <a:lnTo>
                    <a:pt x="481" y="69"/>
                  </a:lnTo>
                  <a:lnTo>
                    <a:pt x="481" y="67"/>
                  </a:lnTo>
                  <a:lnTo>
                    <a:pt x="481" y="69"/>
                  </a:lnTo>
                  <a:lnTo>
                    <a:pt x="483" y="71"/>
                  </a:lnTo>
                  <a:lnTo>
                    <a:pt x="483" y="69"/>
                  </a:lnTo>
                  <a:lnTo>
                    <a:pt x="483" y="67"/>
                  </a:lnTo>
                  <a:lnTo>
                    <a:pt x="483" y="65"/>
                  </a:lnTo>
                  <a:lnTo>
                    <a:pt x="485" y="65"/>
                  </a:lnTo>
                  <a:lnTo>
                    <a:pt x="485" y="67"/>
                  </a:lnTo>
                  <a:lnTo>
                    <a:pt x="485" y="69"/>
                  </a:lnTo>
                  <a:lnTo>
                    <a:pt x="485" y="67"/>
                  </a:lnTo>
                  <a:lnTo>
                    <a:pt x="487" y="67"/>
                  </a:lnTo>
                  <a:lnTo>
                    <a:pt x="487" y="69"/>
                  </a:lnTo>
                  <a:lnTo>
                    <a:pt x="487" y="71"/>
                  </a:lnTo>
                  <a:lnTo>
                    <a:pt x="487" y="69"/>
                  </a:lnTo>
                  <a:lnTo>
                    <a:pt x="489" y="69"/>
                  </a:lnTo>
                  <a:lnTo>
                    <a:pt x="489" y="67"/>
                  </a:lnTo>
                  <a:lnTo>
                    <a:pt x="489" y="65"/>
                  </a:lnTo>
                  <a:lnTo>
                    <a:pt x="489" y="62"/>
                  </a:lnTo>
                  <a:lnTo>
                    <a:pt x="489" y="65"/>
                  </a:lnTo>
                  <a:lnTo>
                    <a:pt x="490" y="62"/>
                  </a:lnTo>
                  <a:lnTo>
                    <a:pt x="490" y="65"/>
                  </a:lnTo>
                  <a:lnTo>
                    <a:pt x="490" y="67"/>
                  </a:lnTo>
                  <a:lnTo>
                    <a:pt x="492" y="67"/>
                  </a:lnTo>
                  <a:lnTo>
                    <a:pt x="492" y="65"/>
                  </a:lnTo>
                  <a:lnTo>
                    <a:pt x="492" y="62"/>
                  </a:lnTo>
                  <a:lnTo>
                    <a:pt x="492" y="65"/>
                  </a:lnTo>
                  <a:lnTo>
                    <a:pt x="494" y="65"/>
                  </a:lnTo>
                  <a:lnTo>
                    <a:pt x="496" y="65"/>
                  </a:lnTo>
                  <a:lnTo>
                    <a:pt x="496" y="67"/>
                  </a:lnTo>
                  <a:lnTo>
                    <a:pt x="496" y="65"/>
                  </a:lnTo>
                  <a:lnTo>
                    <a:pt x="496" y="62"/>
                  </a:lnTo>
                  <a:lnTo>
                    <a:pt x="496" y="60"/>
                  </a:lnTo>
                  <a:lnTo>
                    <a:pt x="496" y="62"/>
                  </a:lnTo>
                  <a:lnTo>
                    <a:pt x="496" y="60"/>
                  </a:lnTo>
                  <a:lnTo>
                    <a:pt x="498" y="60"/>
                  </a:lnTo>
                  <a:lnTo>
                    <a:pt x="498" y="62"/>
                  </a:lnTo>
                  <a:lnTo>
                    <a:pt x="498" y="65"/>
                  </a:lnTo>
                  <a:lnTo>
                    <a:pt x="498" y="62"/>
                  </a:lnTo>
                  <a:lnTo>
                    <a:pt x="498" y="65"/>
                  </a:lnTo>
                  <a:lnTo>
                    <a:pt x="500" y="65"/>
                  </a:lnTo>
                  <a:lnTo>
                    <a:pt x="500" y="62"/>
                  </a:lnTo>
                  <a:lnTo>
                    <a:pt x="500" y="65"/>
                  </a:lnTo>
                  <a:lnTo>
                    <a:pt x="500" y="62"/>
                  </a:lnTo>
                  <a:lnTo>
                    <a:pt x="500" y="60"/>
                  </a:lnTo>
                  <a:lnTo>
                    <a:pt x="501" y="60"/>
                  </a:lnTo>
                  <a:lnTo>
                    <a:pt x="501" y="62"/>
                  </a:lnTo>
                  <a:lnTo>
                    <a:pt x="501" y="60"/>
                  </a:lnTo>
                  <a:lnTo>
                    <a:pt x="501" y="62"/>
                  </a:lnTo>
                  <a:lnTo>
                    <a:pt x="503" y="62"/>
                  </a:lnTo>
                  <a:lnTo>
                    <a:pt x="503" y="60"/>
                  </a:lnTo>
                  <a:lnTo>
                    <a:pt x="503" y="58"/>
                  </a:lnTo>
                  <a:lnTo>
                    <a:pt x="505" y="60"/>
                  </a:lnTo>
                  <a:lnTo>
                    <a:pt x="505" y="62"/>
                  </a:lnTo>
                  <a:lnTo>
                    <a:pt x="505" y="60"/>
                  </a:lnTo>
                  <a:lnTo>
                    <a:pt x="505" y="58"/>
                  </a:lnTo>
                  <a:lnTo>
                    <a:pt x="505" y="60"/>
                  </a:lnTo>
                  <a:lnTo>
                    <a:pt x="507" y="60"/>
                  </a:lnTo>
                  <a:lnTo>
                    <a:pt x="507" y="62"/>
                  </a:lnTo>
                  <a:lnTo>
                    <a:pt x="507" y="60"/>
                  </a:lnTo>
                  <a:lnTo>
                    <a:pt x="507" y="58"/>
                  </a:lnTo>
                  <a:lnTo>
                    <a:pt x="509" y="58"/>
                  </a:lnTo>
                  <a:lnTo>
                    <a:pt x="509" y="60"/>
                  </a:lnTo>
                  <a:lnTo>
                    <a:pt x="509" y="62"/>
                  </a:lnTo>
                  <a:lnTo>
                    <a:pt x="509" y="60"/>
                  </a:lnTo>
                  <a:lnTo>
                    <a:pt x="511" y="60"/>
                  </a:lnTo>
                  <a:lnTo>
                    <a:pt x="511" y="58"/>
                  </a:lnTo>
                  <a:lnTo>
                    <a:pt x="511" y="56"/>
                  </a:lnTo>
                  <a:lnTo>
                    <a:pt x="511" y="58"/>
                  </a:lnTo>
                  <a:lnTo>
                    <a:pt x="511" y="56"/>
                  </a:lnTo>
                  <a:lnTo>
                    <a:pt x="511" y="58"/>
                  </a:lnTo>
                  <a:lnTo>
                    <a:pt x="513" y="58"/>
                  </a:lnTo>
                  <a:lnTo>
                    <a:pt x="513" y="60"/>
                  </a:lnTo>
                  <a:lnTo>
                    <a:pt x="513" y="58"/>
                  </a:lnTo>
                  <a:lnTo>
                    <a:pt x="513" y="60"/>
                  </a:lnTo>
                  <a:lnTo>
                    <a:pt x="513" y="58"/>
                  </a:lnTo>
                  <a:lnTo>
                    <a:pt x="513" y="56"/>
                  </a:lnTo>
                  <a:lnTo>
                    <a:pt x="514" y="56"/>
                  </a:lnTo>
                  <a:lnTo>
                    <a:pt x="514" y="58"/>
                  </a:lnTo>
                  <a:lnTo>
                    <a:pt x="514" y="56"/>
                  </a:lnTo>
                  <a:lnTo>
                    <a:pt x="516" y="56"/>
                  </a:lnTo>
                  <a:lnTo>
                    <a:pt x="516" y="58"/>
                  </a:lnTo>
                  <a:lnTo>
                    <a:pt x="516" y="60"/>
                  </a:lnTo>
                  <a:lnTo>
                    <a:pt x="516" y="58"/>
                  </a:lnTo>
                  <a:lnTo>
                    <a:pt x="516" y="56"/>
                  </a:lnTo>
                  <a:lnTo>
                    <a:pt x="518" y="56"/>
                  </a:lnTo>
                  <a:lnTo>
                    <a:pt x="518" y="54"/>
                  </a:lnTo>
                  <a:lnTo>
                    <a:pt x="518" y="56"/>
                  </a:lnTo>
                  <a:lnTo>
                    <a:pt x="518" y="58"/>
                  </a:lnTo>
                  <a:lnTo>
                    <a:pt x="518" y="60"/>
                  </a:lnTo>
                  <a:lnTo>
                    <a:pt x="518" y="58"/>
                  </a:lnTo>
                  <a:lnTo>
                    <a:pt x="518" y="56"/>
                  </a:lnTo>
                  <a:lnTo>
                    <a:pt x="520" y="56"/>
                  </a:lnTo>
                  <a:lnTo>
                    <a:pt x="520" y="54"/>
                  </a:lnTo>
                  <a:lnTo>
                    <a:pt x="520" y="56"/>
                  </a:lnTo>
                  <a:lnTo>
                    <a:pt x="520" y="58"/>
                  </a:lnTo>
                  <a:lnTo>
                    <a:pt x="520" y="56"/>
                  </a:lnTo>
                  <a:lnTo>
                    <a:pt x="522" y="56"/>
                  </a:lnTo>
                  <a:lnTo>
                    <a:pt x="522" y="54"/>
                  </a:lnTo>
                  <a:lnTo>
                    <a:pt x="522" y="56"/>
                  </a:lnTo>
                  <a:lnTo>
                    <a:pt x="522" y="54"/>
                  </a:lnTo>
                  <a:lnTo>
                    <a:pt x="522" y="56"/>
                  </a:lnTo>
                  <a:lnTo>
                    <a:pt x="522" y="58"/>
                  </a:lnTo>
                  <a:lnTo>
                    <a:pt x="524" y="58"/>
                  </a:lnTo>
                  <a:lnTo>
                    <a:pt x="524" y="56"/>
                  </a:lnTo>
                  <a:lnTo>
                    <a:pt x="524" y="54"/>
                  </a:lnTo>
                  <a:lnTo>
                    <a:pt x="524" y="56"/>
                  </a:lnTo>
                  <a:lnTo>
                    <a:pt x="524" y="58"/>
                  </a:lnTo>
                  <a:lnTo>
                    <a:pt x="524" y="56"/>
                  </a:lnTo>
                  <a:lnTo>
                    <a:pt x="526" y="56"/>
                  </a:lnTo>
                  <a:lnTo>
                    <a:pt x="526" y="54"/>
                  </a:lnTo>
                  <a:lnTo>
                    <a:pt x="526" y="56"/>
                  </a:lnTo>
                  <a:lnTo>
                    <a:pt x="526" y="54"/>
                  </a:lnTo>
                  <a:lnTo>
                    <a:pt x="526" y="52"/>
                  </a:lnTo>
                  <a:lnTo>
                    <a:pt x="526" y="54"/>
                  </a:lnTo>
                  <a:lnTo>
                    <a:pt x="526" y="56"/>
                  </a:lnTo>
                  <a:lnTo>
                    <a:pt x="526" y="58"/>
                  </a:lnTo>
                  <a:lnTo>
                    <a:pt x="527" y="58"/>
                  </a:lnTo>
                  <a:lnTo>
                    <a:pt x="527" y="56"/>
                  </a:lnTo>
                  <a:lnTo>
                    <a:pt x="527" y="54"/>
                  </a:lnTo>
                  <a:lnTo>
                    <a:pt x="527" y="56"/>
                  </a:lnTo>
                  <a:lnTo>
                    <a:pt x="529" y="56"/>
                  </a:lnTo>
                  <a:lnTo>
                    <a:pt x="529" y="58"/>
                  </a:lnTo>
                  <a:lnTo>
                    <a:pt x="529" y="56"/>
                  </a:lnTo>
                  <a:lnTo>
                    <a:pt x="531" y="56"/>
                  </a:lnTo>
                  <a:lnTo>
                    <a:pt x="531" y="54"/>
                  </a:lnTo>
                  <a:lnTo>
                    <a:pt x="531" y="56"/>
                  </a:lnTo>
                  <a:lnTo>
                    <a:pt x="531" y="54"/>
                  </a:lnTo>
                  <a:lnTo>
                    <a:pt x="531" y="52"/>
                  </a:lnTo>
                  <a:lnTo>
                    <a:pt x="533" y="52"/>
                  </a:lnTo>
                  <a:lnTo>
                    <a:pt x="533" y="54"/>
                  </a:lnTo>
                  <a:lnTo>
                    <a:pt x="533" y="52"/>
                  </a:lnTo>
                  <a:lnTo>
                    <a:pt x="533" y="54"/>
                  </a:lnTo>
                  <a:lnTo>
                    <a:pt x="533" y="52"/>
                  </a:lnTo>
                  <a:lnTo>
                    <a:pt x="535" y="52"/>
                  </a:lnTo>
                  <a:lnTo>
                    <a:pt x="535" y="54"/>
                  </a:lnTo>
                  <a:lnTo>
                    <a:pt x="535" y="52"/>
                  </a:lnTo>
                  <a:lnTo>
                    <a:pt x="535" y="54"/>
                  </a:lnTo>
                  <a:lnTo>
                    <a:pt x="535" y="52"/>
                  </a:lnTo>
                  <a:lnTo>
                    <a:pt x="537" y="52"/>
                  </a:lnTo>
                  <a:lnTo>
                    <a:pt x="537" y="54"/>
                  </a:lnTo>
                  <a:lnTo>
                    <a:pt x="537" y="56"/>
                  </a:lnTo>
                  <a:lnTo>
                    <a:pt x="537" y="54"/>
                  </a:lnTo>
                  <a:lnTo>
                    <a:pt x="537" y="52"/>
                  </a:lnTo>
                  <a:lnTo>
                    <a:pt x="537" y="54"/>
                  </a:lnTo>
                  <a:lnTo>
                    <a:pt x="538" y="54"/>
                  </a:lnTo>
                  <a:lnTo>
                    <a:pt x="538" y="52"/>
                  </a:lnTo>
                  <a:lnTo>
                    <a:pt x="540" y="52"/>
                  </a:lnTo>
                  <a:lnTo>
                    <a:pt x="540" y="54"/>
                  </a:lnTo>
                  <a:lnTo>
                    <a:pt x="540" y="52"/>
                  </a:lnTo>
                  <a:lnTo>
                    <a:pt x="540" y="54"/>
                  </a:lnTo>
                  <a:lnTo>
                    <a:pt x="540" y="52"/>
                  </a:lnTo>
                  <a:lnTo>
                    <a:pt x="540" y="54"/>
                  </a:lnTo>
                  <a:lnTo>
                    <a:pt x="542" y="54"/>
                  </a:lnTo>
                  <a:lnTo>
                    <a:pt x="542" y="52"/>
                  </a:lnTo>
                  <a:lnTo>
                    <a:pt x="542" y="50"/>
                  </a:lnTo>
                  <a:lnTo>
                    <a:pt x="542" y="52"/>
                  </a:lnTo>
                  <a:lnTo>
                    <a:pt x="542" y="54"/>
                  </a:lnTo>
                  <a:lnTo>
                    <a:pt x="542" y="56"/>
                  </a:lnTo>
                  <a:lnTo>
                    <a:pt x="542" y="54"/>
                  </a:lnTo>
                  <a:lnTo>
                    <a:pt x="542" y="52"/>
                  </a:lnTo>
                  <a:lnTo>
                    <a:pt x="544" y="52"/>
                  </a:lnTo>
                  <a:lnTo>
                    <a:pt x="544" y="54"/>
                  </a:lnTo>
                  <a:lnTo>
                    <a:pt x="544" y="52"/>
                  </a:lnTo>
                  <a:lnTo>
                    <a:pt x="544" y="54"/>
                  </a:lnTo>
                  <a:lnTo>
                    <a:pt x="546" y="54"/>
                  </a:lnTo>
                  <a:lnTo>
                    <a:pt x="546" y="52"/>
                  </a:lnTo>
                  <a:lnTo>
                    <a:pt x="546" y="54"/>
                  </a:lnTo>
                  <a:lnTo>
                    <a:pt x="546" y="56"/>
                  </a:lnTo>
                  <a:lnTo>
                    <a:pt x="546" y="54"/>
                  </a:lnTo>
                  <a:lnTo>
                    <a:pt x="548" y="54"/>
                  </a:lnTo>
                  <a:lnTo>
                    <a:pt x="548" y="56"/>
                  </a:lnTo>
                  <a:lnTo>
                    <a:pt x="548" y="54"/>
                  </a:lnTo>
                  <a:lnTo>
                    <a:pt x="548" y="52"/>
                  </a:lnTo>
                  <a:lnTo>
                    <a:pt x="548" y="50"/>
                  </a:lnTo>
                  <a:lnTo>
                    <a:pt x="548" y="52"/>
                  </a:lnTo>
                  <a:lnTo>
                    <a:pt x="548" y="54"/>
                  </a:lnTo>
                  <a:lnTo>
                    <a:pt x="550" y="54"/>
                  </a:lnTo>
                  <a:lnTo>
                    <a:pt x="550" y="52"/>
                  </a:lnTo>
                  <a:lnTo>
                    <a:pt x="550" y="54"/>
                  </a:lnTo>
                  <a:lnTo>
                    <a:pt x="550" y="52"/>
                  </a:lnTo>
                  <a:lnTo>
                    <a:pt x="551" y="52"/>
                  </a:lnTo>
                  <a:lnTo>
                    <a:pt x="551" y="50"/>
                  </a:lnTo>
                  <a:lnTo>
                    <a:pt x="553" y="50"/>
                  </a:lnTo>
                  <a:lnTo>
                    <a:pt x="553" y="48"/>
                  </a:lnTo>
                  <a:lnTo>
                    <a:pt x="553" y="50"/>
                  </a:lnTo>
                  <a:lnTo>
                    <a:pt x="553" y="52"/>
                  </a:lnTo>
                  <a:lnTo>
                    <a:pt x="553" y="54"/>
                  </a:lnTo>
                  <a:lnTo>
                    <a:pt x="553" y="52"/>
                  </a:lnTo>
                  <a:lnTo>
                    <a:pt x="553" y="50"/>
                  </a:lnTo>
                  <a:lnTo>
                    <a:pt x="553" y="52"/>
                  </a:lnTo>
                  <a:lnTo>
                    <a:pt x="555" y="52"/>
                  </a:lnTo>
                  <a:lnTo>
                    <a:pt x="555" y="54"/>
                  </a:lnTo>
                  <a:lnTo>
                    <a:pt x="555" y="52"/>
                  </a:lnTo>
                  <a:lnTo>
                    <a:pt x="555" y="50"/>
                  </a:lnTo>
                  <a:lnTo>
                    <a:pt x="557" y="50"/>
                  </a:lnTo>
                  <a:lnTo>
                    <a:pt x="557" y="52"/>
                  </a:lnTo>
                  <a:lnTo>
                    <a:pt x="557" y="50"/>
                  </a:lnTo>
                  <a:lnTo>
                    <a:pt x="557" y="48"/>
                  </a:lnTo>
                  <a:lnTo>
                    <a:pt x="559" y="50"/>
                  </a:lnTo>
                  <a:lnTo>
                    <a:pt x="559" y="52"/>
                  </a:lnTo>
                  <a:lnTo>
                    <a:pt x="559" y="50"/>
                  </a:lnTo>
                  <a:lnTo>
                    <a:pt x="559" y="48"/>
                  </a:lnTo>
                  <a:lnTo>
                    <a:pt x="559" y="50"/>
                  </a:lnTo>
                  <a:lnTo>
                    <a:pt x="559" y="52"/>
                  </a:lnTo>
                  <a:lnTo>
                    <a:pt x="559" y="50"/>
                  </a:lnTo>
                  <a:lnTo>
                    <a:pt x="559" y="52"/>
                  </a:lnTo>
                  <a:lnTo>
                    <a:pt x="561" y="52"/>
                  </a:lnTo>
                  <a:lnTo>
                    <a:pt x="561" y="50"/>
                  </a:lnTo>
                  <a:lnTo>
                    <a:pt x="561" y="52"/>
                  </a:lnTo>
                  <a:lnTo>
                    <a:pt x="561" y="50"/>
                  </a:lnTo>
                  <a:lnTo>
                    <a:pt x="561" y="48"/>
                  </a:lnTo>
                  <a:lnTo>
                    <a:pt x="561" y="46"/>
                  </a:lnTo>
                  <a:lnTo>
                    <a:pt x="561" y="48"/>
                  </a:lnTo>
                  <a:lnTo>
                    <a:pt x="563" y="48"/>
                  </a:lnTo>
                  <a:lnTo>
                    <a:pt x="563" y="50"/>
                  </a:lnTo>
                  <a:lnTo>
                    <a:pt x="563" y="48"/>
                  </a:lnTo>
                  <a:lnTo>
                    <a:pt x="563" y="50"/>
                  </a:lnTo>
                  <a:lnTo>
                    <a:pt x="564" y="50"/>
                  </a:lnTo>
                  <a:lnTo>
                    <a:pt x="564" y="48"/>
                  </a:lnTo>
                  <a:lnTo>
                    <a:pt x="564" y="50"/>
                  </a:lnTo>
                  <a:lnTo>
                    <a:pt x="564" y="52"/>
                  </a:lnTo>
                  <a:lnTo>
                    <a:pt x="564" y="50"/>
                  </a:lnTo>
                  <a:lnTo>
                    <a:pt x="566" y="50"/>
                  </a:lnTo>
                  <a:lnTo>
                    <a:pt x="566" y="48"/>
                  </a:lnTo>
                  <a:lnTo>
                    <a:pt x="566" y="50"/>
                  </a:lnTo>
                  <a:lnTo>
                    <a:pt x="566" y="52"/>
                  </a:lnTo>
                  <a:lnTo>
                    <a:pt x="566" y="50"/>
                  </a:lnTo>
                  <a:lnTo>
                    <a:pt x="566" y="48"/>
                  </a:lnTo>
                  <a:lnTo>
                    <a:pt x="568" y="48"/>
                  </a:lnTo>
                  <a:lnTo>
                    <a:pt x="568" y="50"/>
                  </a:lnTo>
                  <a:lnTo>
                    <a:pt x="568" y="48"/>
                  </a:lnTo>
                  <a:lnTo>
                    <a:pt x="568" y="46"/>
                  </a:lnTo>
                  <a:lnTo>
                    <a:pt x="568" y="48"/>
                  </a:lnTo>
                  <a:lnTo>
                    <a:pt x="570" y="48"/>
                  </a:lnTo>
                  <a:lnTo>
                    <a:pt x="570" y="50"/>
                  </a:lnTo>
                  <a:lnTo>
                    <a:pt x="570" y="52"/>
                  </a:lnTo>
                  <a:lnTo>
                    <a:pt x="570" y="54"/>
                  </a:lnTo>
                  <a:lnTo>
                    <a:pt x="570" y="52"/>
                  </a:lnTo>
                  <a:lnTo>
                    <a:pt x="570" y="50"/>
                  </a:lnTo>
                  <a:lnTo>
                    <a:pt x="572" y="50"/>
                  </a:lnTo>
                  <a:lnTo>
                    <a:pt x="572" y="52"/>
                  </a:lnTo>
                  <a:lnTo>
                    <a:pt x="572" y="50"/>
                  </a:lnTo>
                  <a:lnTo>
                    <a:pt x="572" y="52"/>
                  </a:lnTo>
                  <a:lnTo>
                    <a:pt x="572" y="54"/>
                  </a:lnTo>
                  <a:lnTo>
                    <a:pt x="574" y="52"/>
                  </a:lnTo>
                  <a:lnTo>
                    <a:pt x="574" y="50"/>
                  </a:lnTo>
                  <a:lnTo>
                    <a:pt x="574" y="48"/>
                  </a:lnTo>
                  <a:lnTo>
                    <a:pt x="574" y="50"/>
                  </a:lnTo>
                  <a:lnTo>
                    <a:pt x="576" y="50"/>
                  </a:lnTo>
                  <a:lnTo>
                    <a:pt x="576" y="52"/>
                  </a:lnTo>
                  <a:lnTo>
                    <a:pt x="576" y="54"/>
                  </a:lnTo>
                  <a:lnTo>
                    <a:pt x="576" y="52"/>
                  </a:lnTo>
                  <a:lnTo>
                    <a:pt x="577" y="52"/>
                  </a:lnTo>
                  <a:lnTo>
                    <a:pt x="577" y="54"/>
                  </a:lnTo>
                  <a:lnTo>
                    <a:pt x="577" y="52"/>
                  </a:lnTo>
                  <a:lnTo>
                    <a:pt x="577" y="50"/>
                  </a:lnTo>
                  <a:lnTo>
                    <a:pt x="577" y="48"/>
                  </a:lnTo>
                  <a:lnTo>
                    <a:pt x="577" y="50"/>
                  </a:lnTo>
                  <a:lnTo>
                    <a:pt x="579" y="50"/>
                  </a:lnTo>
                  <a:lnTo>
                    <a:pt x="579" y="48"/>
                  </a:lnTo>
                  <a:lnTo>
                    <a:pt x="579" y="50"/>
                  </a:lnTo>
                  <a:lnTo>
                    <a:pt x="581" y="50"/>
                  </a:lnTo>
                  <a:lnTo>
                    <a:pt x="581" y="52"/>
                  </a:lnTo>
                  <a:lnTo>
                    <a:pt x="581" y="54"/>
                  </a:lnTo>
                  <a:lnTo>
                    <a:pt x="581" y="52"/>
                  </a:lnTo>
                  <a:lnTo>
                    <a:pt x="581" y="50"/>
                  </a:lnTo>
                  <a:lnTo>
                    <a:pt x="583" y="50"/>
                  </a:lnTo>
                  <a:lnTo>
                    <a:pt x="583" y="52"/>
                  </a:lnTo>
                  <a:lnTo>
                    <a:pt x="583" y="50"/>
                  </a:lnTo>
                  <a:lnTo>
                    <a:pt x="583" y="48"/>
                  </a:lnTo>
                  <a:lnTo>
                    <a:pt x="585" y="48"/>
                  </a:lnTo>
                  <a:lnTo>
                    <a:pt x="585" y="46"/>
                  </a:lnTo>
                  <a:lnTo>
                    <a:pt x="585" y="48"/>
                  </a:lnTo>
                  <a:lnTo>
                    <a:pt x="585" y="46"/>
                  </a:lnTo>
                  <a:lnTo>
                    <a:pt x="585" y="48"/>
                  </a:lnTo>
                  <a:lnTo>
                    <a:pt x="585" y="50"/>
                  </a:lnTo>
                  <a:lnTo>
                    <a:pt x="585" y="48"/>
                  </a:lnTo>
                  <a:lnTo>
                    <a:pt x="585" y="50"/>
                  </a:lnTo>
                  <a:lnTo>
                    <a:pt x="587" y="50"/>
                  </a:lnTo>
                  <a:lnTo>
                    <a:pt x="587" y="52"/>
                  </a:lnTo>
                  <a:lnTo>
                    <a:pt x="587" y="54"/>
                  </a:lnTo>
                  <a:lnTo>
                    <a:pt x="587" y="52"/>
                  </a:lnTo>
                  <a:lnTo>
                    <a:pt x="587" y="50"/>
                  </a:lnTo>
                  <a:lnTo>
                    <a:pt x="587" y="48"/>
                  </a:lnTo>
                  <a:lnTo>
                    <a:pt x="587" y="50"/>
                  </a:lnTo>
                  <a:lnTo>
                    <a:pt x="588" y="50"/>
                  </a:lnTo>
                  <a:lnTo>
                    <a:pt x="588" y="48"/>
                  </a:lnTo>
                  <a:lnTo>
                    <a:pt x="588" y="46"/>
                  </a:lnTo>
                  <a:lnTo>
                    <a:pt x="588" y="44"/>
                  </a:lnTo>
                  <a:lnTo>
                    <a:pt x="588" y="46"/>
                  </a:lnTo>
                  <a:lnTo>
                    <a:pt x="588" y="48"/>
                  </a:lnTo>
                  <a:lnTo>
                    <a:pt x="588" y="50"/>
                  </a:lnTo>
                  <a:lnTo>
                    <a:pt x="590" y="50"/>
                  </a:lnTo>
                  <a:lnTo>
                    <a:pt x="590" y="48"/>
                  </a:lnTo>
                  <a:lnTo>
                    <a:pt x="590" y="46"/>
                  </a:lnTo>
                  <a:lnTo>
                    <a:pt x="590" y="48"/>
                  </a:lnTo>
                  <a:lnTo>
                    <a:pt x="590" y="50"/>
                  </a:lnTo>
                  <a:lnTo>
                    <a:pt x="590" y="48"/>
                  </a:lnTo>
                  <a:lnTo>
                    <a:pt x="590" y="50"/>
                  </a:lnTo>
                  <a:lnTo>
                    <a:pt x="592" y="50"/>
                  </a:lnTo>
                  <a:lnTo>
                    <a:pt x="592" y="48"/>
                  </a:lnTo>
                  <a:lnTo>
                    <a:pt x="592" y="46"/>
                  </a:lnTo>
                  <a:lnTo>
                    <a:pt x="592" y="48"/>
                  </a:lnTo>
                  <a:lnTo>
                    <a:pt x="592" y="46"/>
                  </a:lnTo>
                  <a:lnTo>
                    <a:pt x="592" y="44"/>
                  </a:lnTo>
                  <a:lnTo>
                    <a:pt x="592" y="46"/>
                  </a:lnTo>
                  <a:lnTo>
                    <a:pt x="594" y="48"/>
                  </a:lnTo>
                  <a:lnTo>
                    <a:pt x="594" y="50"/>
                  </a:lnTo>
                  <a:lnTo>
                    <a:pt x="594" y="48"/>
                  </a:lnTo>
                  <a:lnTo>
                    <a:pt x="594" y="50"/>
                  </a:lnTo>
                  <a:lnTo>
                    <a:pt x="594" y="48"/>
                  </a:lnTo>
                  <a:lnTo>
                    <a:pt x="596" y="48"/>
                  </a:lnTo>
                  <a:lnTo>
                    <a:pt x="596" y="50"/>
                  </a:lnTo>
                  <a:lnTo>
                    <a:pt x="596" y="52"/>
                  </a:lnTo>
                  <a:lnTo>
                    <a:pt x="596" y="50"/>
                  </a:lnTo>
                  <a:lnTo>
                    <a:pt x="596" y="48"/>
                  </a:lnTo>
                  <a:lnTo>
                    <a:pt x="598" y="46"/>
                  </a:lnTo>
                  <a:lnTo>
                    <a:pt x="598" y="48"/>
                  </a:lnTo>
                  <a:lnTo>
                    <a:pt x="598" y="50"/>
                  </a:lnTo>
                  <a:lnTo>
                    <a:pt x="598" y="48"/>
                  </a:lnTo>
                  <a:lnTo>
                    <a:pt x="598" y="50"/>
                  </a:lnTo>
                  <a:lnTo>
                    <a:pt x="598" y="52"/>
                  </a:lnTo>
                  <a:lnTo>
                    <a:pt x="598" y="50"/>
                  </a:lnTo>
                  <a:lnTo>
                    <a:pt x="600" y="50"/>
                  </a:lnTo>
                  <a:lnTo>
                    <a:pt x="600" y="48"/>
                  </a:lnTo>
                  <a:lnTo>
                    <a:pt x="600" y="46"/>
                  </a:lnTo>
                  <a:lnTo>
                    <a:pt x="601" y="48"/>
                  </a:lnTo>
                  <a:lnTo>
                    <a:pt x="601" y="46"/>
                  </a:lnTo>
                  <a:lnTo>
                    <a:pt x="601" y="48"/>
                  </a:lnTo>
                  <a:lnTo>
                    <a:pt x="601" y="50"/>
                  </a:lnTo>
                  <a:lnTo>
                    <a:pt x="603" y="50"/>
                  </a:lnTo>
                  <a:lnTo>
                    <a:pt x="603" y="48"/>
                  </a:lnTo>
                  <a:lnTo>
                    <a:pt x="603" y="46"/>
                  </a:lnTo>
                  <a:lnTo>
                    <a:pt x="603" y="48"/>
                  </a:lnTo>
                  <a:lnTo>
                    <a:pt x="603" y="50"/>
                  </a:lnTo>
                  <a:lnTo>
                    <a:pt x="603" y="52"/>
                  </a:lnTo>
                  <a:lnTo>
                    <a:pt x="605" y="52"/>
                  </a:lnTo>
                  <a:lnTo>
                    <a:pt x="605" y="50"/>
                  </a:lnTo>
                  <a:lnTo>
                    <a:pt x="605" y="48"/>
                  </a:lnTo>
                  <a:lnTo>
                    <a:pt x="605" y="50"/>
                  </a:lnTo>
                  <a:lnTo>
                    <a:pt x="607" y="48"/>
                  </a:lnTo>
                  <a:lnTo>
                    <a:pt x="607" y="50"/>
                  </a:lnTo>
                  <a:lnTo>
                    <a:pt x="607" y="48"/>
                  </a:lnTo>
                  <a:lnTo>
                    <a:pt x="609" y="48"/>
                  </a:lnTo>
                  <a:lnTo>
                    <a:pt x="609" y="46"/>
                  </a:lnTo>
                  <a:lnTo>
                    <a:pt x="609" y="48"/>
                  </a:lnTo>
                  <a:lnTo>
                    <a:pt x="609" y="50"/>
                  </a:lnTo>
                  <a:lnTo>
                    <a:pt x="611" y="52"/>
                  </a:lnTo>
                  <a:lnTo>
                    <a:pt x="611" y="50"/>
                  </a:lnTo>
                  <a:lnTo>
                    <a:pt x="611" y="48"/>
                  </a:lnTo>
                  <a:lnTo>
                    <a:pt x="611" y="46"/>
                  </a:lnTo>
                  <a:lnTo>
                    <a:pt x="611" y="44"/>
                  </a:lnTo>
                  <a:lnTo>
                    <a:pt x="611" y="42"/>
                  </a:lnTo>
                  <a:lnTo>
                    <a:pt x="611" y="44"/>
                  </a:lnTo>
                  <a:lnTo>
                    <a:pt x="613" y="46"/>
                  </a:lnTo>
                  <a:lnTo>
                    <a:pt x="613" y="48"/>
                  </a:lnTo>
                  <a:lnTo>
                    <a:pt x="613" y="46"/>
                  </a:lnTo>
                  <a:lnTo>
                    <a:pt x="613" y="48"/>
                  </a:lnTo>
                  <a:lnTo>
                    <a:pt x="614" y="48"/>
                  </a:lnTo>
                  <a:lnTo>
                    <a:pt x="614" y="50"/>
                  </a:lnTo>
                  <a:lnTo>
                    <a:pt x="614" y="48"/>
                  </a:lnTo>
                  <a:lnTo>
                    <a:pt x="616" y="48"/>
                  </a:lnTo>
                  <a:lnTo>
                    <a:pt x="616" y="46"/>
                  </a:lnTo>
                  <a:lnTo>
                    <a:pt x="616" y="48"/>
                  </a:lnTo>
                  <a:lnTo>
                    <a:pt x="618" y="46"/>
                  </a:lnTo>
                  <a:lnTo>
                    <a:pt x="618" y="48"/>
                  </a:lnTo>
                  <a:lnTo>
                    <a:pt x="618" y="50"/>
                  </a:lnTo>
                  <a:lnTo>
                    <a:pt x="618" y="48"/>
                  </a:lnTo>
                  <a:lnTo>
                    <a:pt x="620" y="48"/>
                  </a:lnTo>
                  <a:lnTo>
                    <a:pt x="620" y="46"/>
                  </a:lnTo>
                  <a:lnTo>
                    <a:pt x="622" y="46"/>
                  </a:lnTo>
                  <a:lnTo>
                    <a:pt x="622" y="44"/>
                  </a:lnTo>
                  <a:lnTo>
                    <a:pt x="622" y="46"/>
                  </a:lnTo>
                  <a:lnTo>
                    <a:pt x="622" y="44"/>
                  </a:lnTo>
                  <a:lnTo>
                    <a:pt x="624" y="44"/>
                  </a:lnTo>
                  <a:lnTo>
                    <a:pt x="624" y="42"/>
                  </a:lnTo>
                  <a:lnTo>
                    <a:pt x="624" y="44"/>
                  </a:lnTo>
                  <a:lnTo>
                    <a:pt x="624" y="42"/>
                  </a:lnTo>
                  <a:lnTo>
                    <a:pt x="625" y="42"/>
                  </a:lnTo>
                  <a:lnTo>
                    <a:pt x="625" y="44"/>
                  </a:lnTo>
                  <a:lnTo>
                    <a:pt x="625" y="46"/>
                  </a:lnTo>
                  <a:lnTo>
                    <a:pt x="625" y="48"/>
                  </a:lnTo>
                  <a:lnTo>
                    <a:pt x="625" y="50"/>
                  </a:lnTo>
                  <a:lnTo>
                    <a:pt x="625" y="54"/>
                  </a:lnTo>
                  <a:lnTo>
                    <a:pt x="625" y="60"/>
                  </a:lnTo>
                  <a:lnTo>
                    <a:pt x="625" y="67"/>
                  </a:lnTo>
                  <a:lnTo>
                    <a:pt x="625" y="73"/>
                  </a:lnTo>
                  <a:lnTo>
                    <a:pt x="625" y="81"/>
                  </a:lnTo>
                  <a:lnTo>
                    <a:pt x="625" y="89"/>
                  </a:lnTo>
                  <a:lnTo>
                    <a:pt x="625" y="98"/>
                  </a:lnTo>
                  <a:lnTo>
                    <a:pt x="625" y="104"/>
                  </a:lnTo>
                  <a:lnTo>
                    <a:pt x="625" y="108"/>
                  </a:lnTo>
                  <a:lnTo>
                    <a:pt x="627" y="110"/>
                  </a:lnTo>
                  <a:lnTo>
                    <a:pt x="627" y="108"/>
                  </a:lnTo>
                  <a:lnTo>
                    <a:pt x="627" y="106"/>
                  </a:lnTo>
                  <a:lnTo>
                    <a:pt x="627" y="100"/>
                  </a:lnTo>
                  <a:lnTo>
                    <a:pt x="627" y="94"/>
                  </a:lnTo>
                  <a:lnTo>
                    <a:pt x="627" y="85"/>
                  </a:lnTo>
                  <a:lnTo>
                    <a:pt x="627" y="75"/>
                  </a:lnTo>
                  <a:lnTo>
                    <a:pt x="627" y="67"/>
                  </a:lnTo>
                  <a:lnTo>
                    <a:pt x="627" y="58"/>
                  </a:lnTo>
                  <a:lnTo>
                    <a:pt x="627" y="54"/>
                  </a:lnTo>
                  <a:lnTo>
                    <a:pt x="627" y="48"/>
                  </a:lnTo>
                  <a:lnTo>
                    <a:pt x="627" y="44"/>
                  </a:lnTo>
                  <a:lnTo>
                    <a:pt x="627" y="42"/>
                  </a:lnTo>
                  <a:lnTo>
                    <a:pt x="627" y="40"/>
                  </a:lnTo>
                  <a:lnTo>
                    <a:pt x="627" y="37"/>
                  </a:lnTo>
                  <a:lnTo>
                    <a:pt x="629" y="37"/>
                  </a:lnTo>
                  <a:lnTo>
                    <a:pt x="629" y="40"/>
                  </a:lnTo>
                  <a:lnTo>
                    <a:pt x="629" y="37"/>
                  </a:lnTo>
                  <a:lnTo>
                    <a:pt x="629" y="35"/>
                  </a:lnTo>
                  <a:lnTo>
                    <a:pt x="629" y="37"/>
                  </a:lnTo>
                  <a:lnTo>
                    <a:pt x="629" y="40"/>
                  </a:lnTo>
                  <a:lnTo>
                    <a:pt x="629" y="42"/>
                  </a:lnTo>
                  <a:lnTo>
                    <a:pt x="631" y="42"/>
                  </a:lnTo>
                  <a:lnTo>
                    <a:pt x="631" y="40"/>
                  </a:lnTo>
                  <a:lnTo>
                    <a:pt x="631" y="37"/>
                  </a:lnTo>
                  <a:lnTo>
                    <a:pt x="633" y="37"/>
                  </a:lnTo>
                  <a:lnTo>
                    <a:pt x="633" y="35"/>
                  </a:lnTo>
                  <a:lnTo>
                    <a:pt x="633" y="33"/>
                  </a:lnTo>
                  <a:lnTo>
                    <a:pt x="635" y="33"/>
                  </a:lnTo>
                  <a:lnTo>
                    <a:pt x="635" y="35"/>
                  </a:lnTo>
                  <a:lnTo>
                    <a:pt x="635" y="33"/>
                  </a:lnTo>
                  <a:lnTo>
                    <a:pt x="635" y="35"/>
                  </a:lnTo>
                  <a:lnTo>
                    <a:pt x="635" y="37"/>
                  </a:lnTo>
                  <a:lnTo>
                    <a:pt x="635" y="35"/>
                  </a:lnTo>
                  <a:lnTo>
                    <a:pt x="637" y="35"/>
                  </a:lnTo>
                  <a:lnTo>
                    <a:pt x="637" y="37"/>
                  </a:lnTo>
                  <a:lnTo>
                    <a:pt x="637" y="35"/>
                  </a:lnTo>
                  <a:lnTo>
                    <a:pt x="638" y="35"/>
                  </a:lnTo>
                  <a:lnTo>
                    <a:pt x="638" y="33"/>
                  </a:lnTo>
                  <a:lnTo>
                    <a:pt x="638" y="35"/>
                  </a:lnTo>
                  <a:lnTo>
                    <a:pt x="638" y="37"/>
                  </a:lnTo>
                  <a:lnTo>
                    <a:pt x="638" y="35"/>
                  </a:lnTo>
                  <a:lnTo>
                    <a:pt x="638" y="37"/>
                  </a:lnTo>
                  <a:lnTo>
                    <a:pt x="638" y="35"/>
                  </a:lnTo>
                  <a:lnTo>
                    <a:pt x="640" y="35"/>
                  </a:lnTo>
                  <a:lnTo>
                    <a:pt x="640" y="33"/>
                  </a:lnTo>
                  <a:lnTo>
                    <a:pt x="640" y="35"/>
                  </a:lnTo>
                  <a:lnTo>
                    <a:pt x="640" y="33"/>
                  </a:lnTo>
                  <a:lnTo>
                    <a:pt x="642" y="33"/>
                  </a:lnTo>
                  <a:lnTo>
                    <a:pt x="642" y="35"/>
                  </a:lnTo>
                  <a:lnTo>
                    <a:pt x="642" y="33"/>
                  </a:lnTo>
                  <a:lnTo>
                    <a:pt x="642" y="35"/>
                  </a:lnTo>
                  <a:lnTo>
                    <a:pt x="644" y="35"/>
                  </a:lnTo>
                  <a:lnTo>
                    <a:pt x="644" y="33"/>
                  </a:lnTo>
                  <a:lnTo>
                    <a:pt x="644" y="35"/>
                  </a:lnTo>
                  <a:lnTo>
                    <a:pt x="644" y="37"/>
                  </a:lnTo>
                  <a:lnTo>
                    <a:pt x="646" y="37"/>
                  </a:lnTo>
                  <a:lnTo>
                    <a:pt x="646" y="35"/>
                  </a:lnTo>
                  <a:lnTo>
                    <a:pt x="646" y="37"/>
                  </a:lnTo>
                  <a:lnTo>
                    <a:pt x="646" y="35"/>
                  </a:lnTo>
                  <a:lnTo>
                    <a:pt x="646" y="33"/>
                  </a:lnTo>
                  <a:lnTo>
                    <a:pt x="646" y="31"/>
                  </a:lnTo>
                  <a:lnTo>
                    <a:pt x="646" y="33"/>
                  </a:lnTo>
                  <a:lnTo>
                    <a:pt x="646" y="35"/>
                  </a:lnTo>
                  <a:lnTo>
                    <a:pt x="648" y="35"/>
                  </a:lnTo>
                  <a:lnTo>
                    <a:pt x="648" y="33"/>
                  </a:lnTo>
                  <a:lnTo>
                    <a:pt x="648" y="35"/>
                  </a:lnTo>
                  <a:lnTo>
                    <a:pt x="648" y="37"/>
                  </a:lnTo>
                  <a:lnTo>
                    <a:pt x="650" y="37"/>
                  </a:lnTo>
                  <a:lnTo>
                    <a:pt x="650" y="35"/>
                  </a:lnTo>
                  <a:lnTo>
                    <a:pt x="650" y="37"/>
                  </a:lnTo>
                  <a:lnTo>
                    <a:pt x="651" y="37"/>
                  </a:lnTo>
                  <a:lnTo>
                    <a:pt x="651" y="40"/>
                  </a:lnTo>
                  <a:lnTo>
                    <a:pt x="651" y="42"/>
                  </a:lnTo>
                  <a:lnTo>
                    <a:pt x="651" y="40"/>
                  </a:lnTo>
                  <a:lnTo>
                    <a:pt x="651" y="37"/>
                  </a:lnTo>
                  <a:lnTo>
                    <a:pt x="651" y="35"/>
                  </a:lnTo>
                  <a:lnTo>
                    <a:pt x="653" y="35"/>
                  </a:lnTo>
                  <a:lnTo>
                    <a:pt x="653" y="37"/>
                  </a:lnTo>
                  <a:lnTo>
                    <a:pt x="653" y="40"/>
                  </a:lnTo>
                  <a:lnTo>
                    <a:pt x="653" y="37"/>
                  </a:lnTo>
                  <a:lnTo>
                    <a:pt x="655" y="37"/>
                  </a:lnTo>
                  <a:lnTo>
                    <a:pt x="655" y="40"/>
                  </a:lnTo>
                  <a:lnTo>
                    <a:pt x="655" y="37"/>
                  </a:lnTo>
                  <a:lnTo>
                    <a:pt x="657" y="37"/>
                  </a:lnTo>
                  <a:lnTo>
                    <a:pt x="657" y="35"/>
                  </a:lnTo>
                  <a:lnTo>
                    <a:pt x="657" y="37"/>
                  </a:lnTo>
                  <a:lnTo>
                    <a:pt x="657" y="35"/>
                  </a:lnTo>
                  <a:lnTo>
                    <a:pt x="659" y="33"/>
                  </a:lnTo>
                  <a:lnTo>
                    <a:pt x="659" y="35"/>
                  </a:lnTo>
                  <a:lnTo>
                    <a:pt x="659" y="37"/>
                  </a:lnTo>
                  <a:lnTo>
                    <a:pt x="659" y="40"/>
                  </a:lnTo>
                  <a:lnTo>
                    <a:pt x="661" y="40"/>
                  </a:lnTo>
                  <a:lnTo>
                    <a:pt x="661" y="37"/>
                  </a:lnTo>
                  <a:lnTo>
                    <a:pt x="661" y="35"/>
                  </a:lnTo>
                  <a:lnTo>
                    <a:pt x="661" y="33"/>
                  </a:lnTo>
                  <a:lnTo>
                    <a:pt x="661" y="35"/>
                  </a:lnTo>
                  <a:lnTo>
                    <a:pt x="662" y="37"/>
                  </a:lnTo>
                  <a:lnTo>
                    <a:pt x="662" y="40"/>
                  </a:lnTo>
                  <a:lnTo>
                    <a:pt x="662" y="37"/>
                  </a:lnTo>
                  <a:lnTo>
                    <a:pt x="662" y="35"/>
                  </a:lnTo>
                  <a:lnTo>
                    <a:pt x="662" y="37"/>
                  </a:lnTo>
                  <a:lnTo>
                    <a:pt x="662" y="35"/>
                  </a:lnTo>
                  <a:lnTo>
                    <a:pt x="664" y="33"/>
                  </a:lnTo>
                  <a:lnTo>
                    <a:pt x="664" y="35"/>
                  </a:lnTo>
                  <a:lnTo>
                    <a:pt x="664" y="37"/>
                  </a:lnTo>
                  <a:lnTo>
                    <a:pt x="666" y="37"/>
                  </a:lnTo>
                  <a:lnTo>
                    <a:pt x="666" y="40"/>
                  </a:lnTo>
                  <a:lnTo>
                    <a:pt x="666" y="37"/>
                  </a:lnTo>
                  <a:lnTo>
                    <a:pt x="666" y="35"/>
                  </a:lnTo>
                  <a:lnTo>
                    <a:pt x="666" y="33"/>
                  </a:lnTo>
                  <a:lnTo>
                    <a:pt x="666" y="35"/>
                  </a:lnTo>
                  <a:lnTo>
                    <a:pt x="668" y="35"/>
                  </a:lnTo>
                  <a:lnTo>
                    <a:pt x="668" y="37"/>
                  </a:lnTo>
                  <a:lnTo>
                    <a:pt x="668" y="35"/>
                  </a:lnTo>
                  <a:lnTo>
                    <a:pt x="668" y="37"/>
                  </a:lnTo>
                  <a:lnTo>
                    <a:pt x="670" y="37"/>
                  </a:lnTo>
                  <a:lnTo>
                    <a:pt x="670" y="35"/>
                  </a:lnTo>
                  <a:lnTo>
                    <a:pt x="670" y="37"/>
                  </a:lnTo>
                  <a:lnTo>
                    <a:pt x="672" y="35"/>
                  </a:lnTo>
                  <a:lnTo>
                    <a:pt x="672" y="33"/>
                  </a:lnTo>
                  <a:lnTo>
                    <a:pt x="672" y="35"/>
                  </a:lnTo>
                  <a:lnTo>
                    <a:pt x="672" y="37"/>
                  </a:lnTo>
                  <a:lnTo>
                    <a:pt x="672" y="40"/>
                  </a:lnTo>
                  <a:lnTo>
                    <a:pt x="674" y="40"/>
                  </a:lnTo>
                  <a:lnTo>
                    <a:pt x="674" y="42"/>
                  </a:lnTo>
                  <a:lnTo>
                    <a:pt x="674" y="40"/>
                  </a:lnTo>
                  <a:lnTo>
                    <a:pt x="674" y="37"/>
                  </a:lnTo>
                  <a:lnTo>
                    <a:pt x="674" y="35"/>
                  </a:lnTo>
                  <a:lnTo>
                    <a:pt x="674" y="37"/>
                  </a:lnTo>
                  <a:lnTo>
                    <a:pt x="675" y="37"/>
                  </a:lnTo>
                  <a:lnTo>
                    <a:pt x="675" y="35"/>
                  </a:lnTo>
                  <a:lnTo>
                    <a:pt x="675" y="37"/>
                  </a:lnTo>
                  <a:lnTo>
                    <a:pt x="675" y="35"/>
                  </a:lnTo>
                  <a:lnTo>
                    <a:pt x="677" y="35"/>
                  </a:lnTo>
                  <a:lnTo>
                    <a:pt x="677" y="33"/>
                  </a:lnTo>
                  <a:lnTo>
                    <a:pt x="677" y="35"/>
                  </a:lnTo>
                  <a:lnTo>
                    <a:pt x="677" y="37"/>
                  </a:lnTo>
                  <a:lnTo>
                    <a:pt x="677" y="40"/>
                  </a:lnTo>
                  <a:lnTo>
                    <a:pt x="677" y="42"/>
                  </a:lnTo>
                  <a:lnTo>
                    <a:pt x="677" y="40"/>
                  </a:lnTo>
                  <a:lnTo>
                    <a:pt x="679" y="40"/>
                  </a:lnTo>
                  <a:lnTo>
                    <a:pt x="679" y="37"/>
                  </a:lnTo>
                  <a:lnTo>
                    <a:pt x="679" y="35"/>
                  </a:lnTo>
                  <a:lnTo>
                    <a:pt x="681" y="35"/>
                  </a:lnTo>
                  <a:lnTo>
                    <a:pt x="681" y="37"/>
                  </a:lnTo>
                  <a:lnTo>
                    <a:pt x="681" y="40"/>
                  </a:lnTo>
                  <a:lnTo>
                    <a:pt x="683" y="40"/>
                  </a:lnTo>
                  <a:lnTo>
                    <a:pt x="683" y="37"/>
                  </a:lnTo>
                  <a:lnTo>
                    <a:pt x="683" y="35"/>
                  </a:lnTo>
                  <a:lnTo>
                    <a:pt x="683" y="37"/>
                  </a:lnTo>
                  <a:lnTo>
                    <a:pt x="683" y="35"/>
                  </a:lnTo>
                  <a:lnTo>
                    <a:pt x="683" y="37"/>
                  </a:lnTo>
                  <a:lnTo>
                    <a:pt x="685" y="37"/>
                  </a:lnTo>
                  <a:lnTo>
                    <a:pt x="685" y="35"/>
                  </a:lnTo>
                  <a:lnTo>
                    <a:pt x="685" y="37"/>
                  </a:lnTo>
                  <a:lnTo>
                    <a:pt x="685" y="35"/>
                  </a:lnTo>
                  <a:lnTo>
                    <a:pt x="685" y="37"/>
                  </a:lnTo>
                  <a:lnTo>
                    <a:pt x="685" y="40"/>
                  </a:lnTo>
                  <a:lnTo>
                    <a:pt x="687" y="42"/>
                  </a:lnTo>
                  <a:lnTo>
                    <a:pt x="687" y="40"/>
                  </a:lnTo>
                  <a:lnTo>
                    <a:pt x="687" y="37"/>
                  </a:lnTo>
                  <a:lnTo>
                    <a:pt x="687" y="35"/>
                  </a:lnTo>
                  <a:lnTo>
                    <a:pt x="687" y="37"/>
                  </a:lnTo>
                  <a:lnTo>
                    <a:pt x="687" y="35"/>
                  </a:lnTo>
                  <a:lnTo>
                    <a:pt x="688" y="35"/>
                  </a:lnTo>
                  <a:lnTo>
                    <a:pt x="688" y="37"/>
                  </a:lnTo>
                  <a:lnTo>
                    <a:pt x="688" y="35"/>
                  </a:lnTo>
                  <a:lnTo>
                    <a:pt x="690" y="35"/>
                  </a:lnTo>
                  <a:lnTo>
                    <a:pt x="690" y="37"/>
                  </a:lnTo>
                  <a:lnTo>
                    <a:pt x="690" y="35"/>
                  </a:lnTo>
                  <a:lnTo>
                    <a:pt x="690" y="37"/>
                  </a:lnTo>
                  <a:lnTo>
                    <a:pt x="690" y="40"/>
                  </a:lnTo>
                  <a:lnTo>
                    <a:pt x="692" y="40"/>
                  </a:lnTo>
                  <a:lnTo>
                    <a:pt x="692" y="37"/>
                  </a:lnTo>
                  <a:lnTo>
                    <a:pt x="692" y="35"/>
                  </a:lnTo>
                  <a:lnTo>
                    <a:pt x="692" y="37"/>
                  </a:lnTo>
                  <a:lnTo>
                    <a:pt x="694" y="37"/>
                  </a:lnTo>
                  <a:lnTo>
                    <a:pt x="694" y="40"/>
                  </a:lnTo>
                  <a:lnTo>
                    <a:pt x="694" y="42"/>
                  </a:lnTo>
                  <a:lnTo>
                    <a:pt x="694" y="40"/>
                  </a:lnTo>
                  <a:lnTo>
                    <a:pt x="694" y="37"/>
                  </a:lnTo>
                  <a:lnTo>
                    <a:pt x="694" y="35"/>
                  </a:lnTo>
                  <a:lnTo>
                    <a:pt x="694" y="33"/>
                  </a:lnTo>
                  <a:lnTo>
                    <a:pt x="696" y="33"/>
                  </a:lnTo>
                  <a:lnTo>
                    <a:pt x="696" y="35"/>
                  </a:lnTo>
                  <a:lnTo>
                    <a:pt x="696" y="37"/>
                  </a:lnTo>
                  <a:lnTo>
                    <a:pt x="696" y="40"/>
                  </a:lnTo>
                  <a:lnTo>
                    <a:pt x="696" y="37"/>
                  </a:lnTo>
                  <a:lnTo>
                    <a:pt x="696" y="40"/>
                  </a:lnTo>
                  <a:lnTo>
                    <a:pt x="698" y="40"/>
                  </a:lnTo>
                  <a:lnTo>
                    <a:pt x="698" y="37"/>
                  </a:lnTo>
                  <a:lnTo>
                    <a:pt x="698" y="35"/>
                  </a:lnTo>
                  <a:lnTo>
                    <a:pt x="698" y="33"/>
                  </a:lnTo>
                  <a:lnTo>
                    <a:pt x="698" y="35"/>
                  </a:lnTo>
                  <a:lnTo>
                    <a:pt x="698" y="37"/>
                  </a:lnTo>
                  <a:lnTo>
                    <a:pt x="698" y="40"/>
                  </a:lnTo>
                  <a:lnTo>
                    <a:pt x="699" y="37"/>
                  </a:lnTo>
                  <a:lnTo>
                    <a:pt x="699" y="40"/>
                  </a:lnTo>
                  <a:lnTo>
                    <a:pt x="701" y="40"/>
                  </a:lnTo>
                  <a:lnTo>
                    <a:pt x="701" y="37"/>
                  </a:lnTo>
                  <a:lnTo>
                    <a:pt x="701" y="35"/>
                  </a:lnTo>
                  <a:lnTo>
                    <a:pt x="701" y="37"/>
                  </a:lnTo>
                  <a:lnTo>
                    <a:pt x="701" y="35"/>
                  </a:lnTo>
                  <a:lnTo>
                    <a:pt x="701" y="37"/>
                  </a:lnTo>
                  <a:lnTo>
                    <a:pt x="703" y="37"/>
                  </a:lnTo>
                  <a:lnTo>
                    <a:pt x="703" y="40"/>
                  </a:lnTo>
                  <a:lnTo>
                    <a:pt x="703" y="37"/>
                  </a:lnTo>
                  <a:lnTo>
                    <a:pt x="703" y="35"/>
                  </a:lnTo>
                  <a:lnTo>
                    <a:pt x="703" y="37"/>
                  </a:lnTo>
                  <a:lnTo>
                    <a:pt x="703" y="35"/>
                  </a:lnTo>
                  <a:lnTo>
                    <a:pt x="705" y="35"/>
                  </a:lnTo>
                  <a:lnTo>
                    <a:pt x="705" y="33"/>
                  </a:lnTo>
                  <a:lnTo>
                    <a:pt x="705" y="35"/>
                  </a:lnTo>
                  <a:lnTo>
                    <a:pt x="705" y="37"/>
                  </a:lnTo>
                  <a:lnTo>
                    <a:pt x="705" y="40"/>
                  </a:lnTo>
                  <a:lnTo>
                    <a:pt x="705" y="37"/>
                  </a:lnTo>
                  <a:lnTo>
                    <a:pt x="705" y="40"/>
                  </a:lnTo>
                  <a:lnTo>
                    <a:pt x="707" y="37"/>
                  </a:lnTo>
                  <a:lnTo>
                    <a:pt x="707" y="40"/>
                  </a:lnTo>
                  <a:lnTo>
                    <a:pt x="707" y="37"/>
                  </a:lnTo>
                  <a:lnTo>
                    <a:pt x="707" y="35"/>
                  </a:lnTo>
                  <a:lnTo>
                    <a:pt x="707" y="37"/>
                  </a:lnTo>
                  <a:lnTo>
                    <a:pt x="709" y="37"/>
                  </a:lnTo>
                  <a:lnTo>
                    <a:pt x="709" y="40"/>
                  </a:lnTo>
                  <a:lnTo>
                    <a:pt x="709" y="37"/>
                  </a:lnTo>
                  <a:lnTo>
                    <a:pt x="709" y="35"/>
                  </a:lnTo>
                  <a:lnTo>
                    <a:pt x="709" y="37"/>
                  </a:lnTo>
                  <a:lnTo>
                    <a:pt x="711" y="37"/>
                  </a:lnTo>
                  <a:lnTo>
                    <a:pt x="711" y="40"/>
                  </a:lnTo>
                  <a:lnTo>
                    <a:pt x="711" y="37"/>
                  </a:lnTo>
                  <a:lnTo>
                    <a:pt x="711" y="35"/>
                  </a:lnTo>
                  <a:lnTo>
                    <a:pt x="712" y="37"/>
                  </a:lnTo>
                  <a:lnTo>
                    <a:pt x="712" y="40"/>
                  </a:lnTo>
                  <a:lnTo>
                    <a:pt x="712" y="37"/>
                  </a:lnTo>
                  <a:lnTo>
                    <a:pt x="712" y="40"/>
                  </a:lnTo>
                  <a:lnTo>
                    <a:pt x="714" y="37"/>
                  </a:lnTo>
                  <a:lnTo>
                    <a:pt x="714" y="40"/>
                  </a:lnTo>
                  <a:lnTo>
                    <a:pt x="714" y="37"/>
                  </a:lnTo>
                  <a:lnTo>
                    <a:pt x="714" y="35"/>
                  </a:lnTo>
                  <a:lnTo>
                    <a:pt x="714" y="37"/>
                  </a:lnTo>
                  <a:lnTo>
                    <a:pt x="716" y="37"/>
                  </a:lnTo>
                  <a:lnTo>
                    <a:pt x="716" y="35"/>
                  </a:lnTo>
                  <a:lnTo>
                    <a:pt x="716" y="37"/>
                  </a:lnTo>
                  <a:lnTo>
                    <a:pt x="716" y="40"/>
                  </a:lnTo>
                  <a:lnTo>
                    <a:pt x="716" y="42"/>
                  </a:lnTo>
                  <a:lnTo>
                    <a:pt x="718" y="42"/>
                  </a:lnTo>
                  <a:lnTo>
                    <a:pt x="718" y="40"/>
                  </a:lnTo>
                  <a:lnTo>
                    <a:pt x="718" y="37"/>
                  </a:lnTo>
                  <a:lnTo>
                    <a:pt x="718" y="35"/>
                  </a:lnTo>
                </a:path>
              </a:pathLst>
            </a:custGeom>
            <a:noFill/>
            <a:ln w="19050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Rectangle 1218"/>
            <p:cNvSpPr>
              <a:spLocks noChangeArrowheads="1"/>
            </p:cNvSpPr>
            <p:nvPr/>
          </p:nvSpPr>
          <p:spPr bwMode="auto">
            <a:xfrm>
              <a:off x="3312" y="3037"/>
              <a:ext cx="57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46" name="Rectangle 1219"/>
            <p:cNvSpPr>
              <a:spLocks noChangeArrowheads="1"/>
            </p:cNvSpPr>
            <p:nvPr/>
          </p:nvSpPr>
          <p:spPr bwMode="auto">
            <a:xfrm>
              <a:off x="3312" y="3020"/>
              <a:ext cx="36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0</a:t>
              </a:r>
            </a:p>
          </p:txBody>
        </p:sp>
        <p:sp>
          <p:nvSpPr>
            <p:cNvPr id="47" name="Rectangle 1220"/>
            <p:cNvSpPr>
              <a:spLocks noChangeArrowheads="1"/>
            </p:cNvSpPr>
            <p:nvPr/>
          </p:nvSpPr>
          <p:spPr bwMode="auto">
            <a:xfrm>
              <a:off x="3273" y="2848"/>
              <a:ext cx="106" cy="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48" name="Rectangle 1221"/>
            <p:cNvSpPr>
              <a:spLocks noChangeArrowheads="1"/>
            </p:cNvSpPr>
            <p:nvPr/>
          </p:nvSpPr>
          <p:spPr bwMode="auto">
            <a:xfrm>
              <a:off x="3273" y="2830"/>
              <a:ext cx="72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20</a:t>
              </a:r>
            </a:p>
          </p:txBody>
        </p:sp>
        <p:sp>
          <p:nvSpPr>
            <p:cNvPr id="49" name="Rectangle 1222"/>
            <p:cNvSpPr>
              <a:spLocks noChangeArrowheads="1"/>
            </p:cNvSpPr>
            <p:nvPr/>
          </p:nvSpPr>
          <p:spPr bwMode="auto">
            <a:xfrm>
              <a:off x="3273" y="2666"/>
              <a:ext cx="106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50" name="Rectangle 1223"/>
            <p:cNvSpPr>
              <a:spLocks noChangeArrowheads="1"/>
            </p:cNvSpPr>
            <p:nvPr/>
          </p:nvSpPr>
          <p:spPr bwMode="auto">
            <a:xfrm>
              <a:off x="3273" y="2649"/>
              <a:ext cx="72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40</a:t>
              </a:r>
            </a:p>
          </p:txBody>
        </p:sp>
        <p:sp>
          <p:nvSpPr>
            <p:cNvPr id="51" name="Rectangle 1224"/>
            <p:cNvSpPr>
              <a:spLocks noChangeArrowheads="1"/>
            </p:cNvSpPr>
            <p:nvPr/>
          </p:nvSpPr>
          <p:spPr bwMode="auto">
            <a:xfrm>
              <a:off x="3273" y="2477"/>
              <a:ext cx="106" cy="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52" name="Rectangle 1225"/>
            <p:cNvSpPr>
              <a:spLocks noChangeArrowheads="1"/>
            </p:cNvSpPr>
            <p:nvPr/>
          </p:nvSpPr>
          <p:spPr bwMode="auto">
            <a:xfrm>
              <a:off x="3273" y="2459"/>
              <a:ext cx="72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60</a:t>
              </a:r>
            </a:p>
          </p:txBody>
        </p:sp>
        <p:sp>
          <p:nvSpPr>
            <p:cNvPr id="53" name="Rectangle 1226"/>
            <p:cNvSpPr>
              <a:spLocks noChangeArrowheads="1"/>
            </p:cNvSpPr>
            <p:nvPr/>
          </p:nvSpPr>
          <p:spPr bwMode="auto">
            <a:xfrm>
              <a:off x="3273" y="2290"/>
              <a:ext cx="106" cy="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54" name="Rectangle 1227"/>
            <p:cNvSpPr>
              <a:spLocks noChangeArrowheads="1"/>
            </p:cNvSpPr>
            <p:nvPr/>
          </p:nvSpPr>
          <p:spPr bwMode="auto">
            <a:xfrm>
              <a:off x="3273" y="2272"/>
              <a:ext cx="72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80</a:t>
              </a:r>
            </a:p>
          </p:txBody>
        </p:sp>
        <p:sp>
          <p:nvSpPr>
            <p:cNvPr id="55" name="Rectangle 1228"/>
            <p:cNvSpPr>
              <a:spLocks noChangeArrowheads="1"/>
            </p:cNvSpPr>
            <p:nvPr/>
          </p:nvSpPr>
          <p:spPr bwMode="auto">
            <a:xfrm>
              <a:off x="3233" y="2100"/>
              <a:ext cx="148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56" name="Rectangle 1229"/>
            <p:cNvSpPr>
              <a:spLocks noChangeArrowheads="1"/>
            </p:cNvSpPr>
            <p:nvPr/>
          </p:nvSpPr>
          <p:spPr bwMode="auto">
            <a:xfrm>
              <a:off x="3233" y="2082"/>
              <a:ext cx="107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100</a:t>
              </a:r>
            </a:p>
          </p:txBody>
        </p:sp>
        <p:sp>
          <p:nvSpPr>
            <p:cNvPr id="57" name="Rectangle 1230"/>
            <p:cNvSpPr>
              <a:spLocks noChangeArrowheads="1"/>
            </p:cNvSpPr>
            <p:nvPr/>
          </p:nvSpPr>
          <p:spPr bwMode="auto">
            <a:xfrm>
              <a:off x="3233" y="1919"/>
              <a:ext cx="148" cy="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58" name="Rectangle 1231"/>
            <p:cNvSpPr>
              <a:spLocks noChangeArrowheads="1"/>
            </p:cNvSpPr>
            <p:nvPr/>
          </p:nvSpPr>
          <p:spPr bwMode="auto">
            <a:xfrm>
              <a:off x="3233" y="1901"/>
              <a:ext cx="107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120</a:t>
              </a:r>
            </a:p>
          </p:txBody>
        </p:sp>
        <p:sp>
          <p:nvSpPr>
            <p:cNvPr id="59" name="Rectangle 1232"/>
            <p:cNvSpPr>
              <a:spLocks noChangeArrowheads="1"/>
            </p:cNvSpPr>
            <p:nvPr/>
          </p:nvSpPr>
          <p:spPr bwMode="auto">
            <a:xfrm>
              <a:off x="3233" y="1732"/>
              <a:ext cx="148" cy="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60" name="Rectangle 1233"/>
            <p:cNvSpPr>
              <a:spLocks noChangeArrowheads="1"/>
            </p:cNvSpPr>
            <p:nvPr/>
          </p:nvSpPr>
          <p:spPr bwMode="auto">
            <a:xfrm>
              <a:off x="3233" y="1714"/>
              <a:ext cx="107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140</a:t>
              </a:r>
            </a:p>
          </p:txBody>
        </p:sp>
        <p:sp>
          <p:nvSpPr>
            <p:cNvPr id="61" name="Rectangle 1234"/>
            <p:cNvSpPr>
              <a:spLocks noChangeArrowheads="1"/>
            </p:cNvSpPr>
            <p:nvPr/>
          </p:nvSpPr>
          <p:spPr bwMode="auto">
            <a:xfrm>
              <a:off x="3383" y="3140"/>
              <a:ext cx="65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62" name="Rectangle 1235"/>
            <p:cNvSpPr>
              <a:spLocks noChangeArrowheads="1"/>
            </p:cNvSpPr>
            <p:nvPr/>
          </p:nvSpPr>
          <p:spPr bwMode="auto">
            <a:xfrm>
              <a:off x="3383" y="3122"/>
              <a:ext cx="36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0</a:t>
              </a:r>
            </a:p>
          </p:txBody>
        </p:sp>
        <p:sp>
          <p:nvSpPr>
            <p:cNvPr id="63" name="Rectangle 1236"/>
            <p:cNvSpPr>
              <a:spLocks noChangeArrowheads="1"/>
            </p:cNvSpPr>
            <p:nvPr/>
          </p:nvSpPr>
          <p:spPr bwMode="auto">
            <a:xfrm>
              <a:off x="3632" y="3140"/>
              <a:ext cx="191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64" name="Rectangle 1237"/>
            <p:cNvSpPr>
              <a:spLocks noChangeArrowheads="1"/>
            </p:cNvSpPr>
            <p:nvPr/>
          </p:nvSpPr>
          <p:spPr bwMode="auto">
            <a:xfrm>
              <a:off x="3632" y="3122"/>
              <a:ext cx="108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200</a:t>
              </a:r>
            </a:p>
          </p:txBody>
        </p:sp>
        <p:sp>
          <p:nvSpPr>
            <p:cNvPr id="65" name="Rectangle 1238"/>
            <p:cNvSpPr>
              <a:spLocks noChangeArrowheads="1"/>
            </p:cNvSpPr>
            <p:nvPr/>
          </p:nvSpPr>
          <p:spPr bwMode="auto">
            <a:xfrm>
              <a:off x="3924" y="3140"/>
              <a:ext cx="191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66" name="Rectangle 1239"/>
            <p:cNvSpPr>
              <a:spLocks noChangeArrowheads="1"/>
            </p:cNvSpPr>
            <p:nvPr/>
          </p:nvSpPr>
          <p:spPr bwMode="auto">
            <a:xfrm>
              <a:off x="3924" y="3122"/>
              <a:ext cx="108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400</a:t>
              </a:r>
            </a:p>
          </p:txBody>
        </p:sp>
        <p:sp>
          <p:nvSpPr>
            <p:cNvPr id="67" name="Rectangle 1240"/>
            <p:cNvSpPr>
              <a:spLocks noChangeArrowheads="1"/>
            </p:cNvSpPr>
            <p:nvPr/>
          </p:nvSpPr>
          <p:spPr bwMode="auto">
            <a:xfrm>
              <a:off x="4233" y="3140"/>
              <a:ext cx="190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68" name="Rectangle 1241"/>
            <p:cNvSpPr>
              <a:spLocks noChangeArrowheads="1"/>
            </p:cNvSpPr>
            <p:nvPr/>
          </p:nvSpPr>
          <p:spPr bwMode="auto">
            <a:xfrm>
              <a:off x="4233" y="3122"/>
              <a:ext cx="108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600</a:t>
              </a:r>
            </a:p>
          </p:txBody>
        </p:sp>
        <p:sp>
          <p:nvSpPr>
            <p:cNvPr id="69" name="Rectangle 1242"/>
            <p:cNvSpPr>
              <a:spLocks noChangeArrowheads="1"/>
            </p:cNvSpPr>
            <p:nvPr/>
          </p:nvSpPr>
          <p:spPr bwMode="auto">
            <a:xfrm>
              <a:off x="4533" y="3140"/>
              <a:ext cx="190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70" name="Rectangle 1243"/>
            <p:cNvSpPr>
              <a:spLocks noChangeArrowheads="1"/>
            </p:cNvSpPr>
            <p:nvPr/>
          </p:nvSpPr>
          <p:spPr bwMode="auto">
            <a:xfrm>
              <a:off x="4533" y="3122"/>
              <a:ext cx="108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800</a:t>
              </a:r>
            </a:p>
          </p:txBody>
        </p:sp>
        <p:sp>
          <p:nvSpPr>
            <p:cNvPr id="71" name="Rectangle 1244"/>
            <p:cNvSpPr>
              <a:spLocks noChangeArrowheads="1"/>
            </p:cNvSpPr>
            <p:nvPr/>
          </p:nvSpPr>
          <p:spPr bwMode="auto">
            <a:xfrm>
              <a:off x="4758" y="3140"/>
              <a:ext cx="237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72" name="Rectangle 1245"/>
            <p:cNvSpPr>
              <a:spLocks noChangeArrowheads="1"/>
            </p:cNvSpPr>
            <p:nvPr/>
          </p:nvSpPr>
          <p:spPr bwMode="auto">
            <a:xfrm>
              <a:off x="4758" y="3122"/>
              <a:ext cx="146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1000</a:t>
              </a:r>
            </a:p>
          </p:txBody>
        </p:sp>
        <p:sp>
          <p:nvSpPr>
            <p:cNvPr id="73" name="Rectangle 1246"/>
            <p:cNvSpPr>
              <a:spLocks noChangeArrowheads="1"/>
            </p:cNvSpPr>
            <p:nvPr/>
          </p:nvSpPr>
          <p:spPr bwMode="auto">
            <a:xfrm>
              <a:off x="5036" y="3140"/>
              <a:ext cx="237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74" name="Rectangle 1247"/>
            <p:cNvSpPr>
              <a:spLocks noChangeArrowheads="1"/>
            </p:cNvSpPr>
            <p:nvPr/>
          </p:nvSpPr>
          <p:spPr bwMode="auto">
            <a:xfrm>
              <a:off x="5036" y="3122"/>
              <a:ext cx="146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1200</a:t>
              </a:r>
            </a:p>
          </p:txBody>
        </p:sp>
        <p:sp>
          <p:nvSpPr>
            <p:cNvPr id="75" name="Rectangle 1248"/>
            <p:cNvSpPr>
              <a:spLocks noChangeArrowheads="1"/>
            </p:cNvSpPr>
            <p:nvPr/>
          </p:nvSpPr>
          <p:spPr bwMode="auto">
            <a:xfrm>
              <a:off x="4732" y="2024"/>
              <a:ext cx="32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76" name="Rectangle 1249"/>
            <p:cNvSpPr>
              <a:spLocks noChangeArrowheads="1"/>
            </p:cNvSpPr>
            <p:nvPr/>
          </p:nvSpPr>
          <p:spPr bwMode="auto">
            <a:xfrm>
              <a:off x="4736" y="2000"/>
              <a:ext cx="30" cy="14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77" name="Rectangle 1250"/>
            <p:cNvSpPr>
              <a:spLocks noChangeArrowheads="1"/>
            </p:cNvSpPr>
            <p:nvPr/>
          </p:nvSpPr>
          <p:spPr bwMode="auto">
            <a:xfrm>
              <a:off x="4251" y="3312"/>
              <a:ext cx="379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78" name="Rectangle 1251"/>
            <p:cNvSpPr>
              <a:spLocks noChangeArrowheads="1"/>
            </p:cNvSpPr>
            <p:nvPr/>
          </p:nvSpPr>
          <p:spPr bwMode="auto">
            <a:xfrm>
              <a:off x="4251" y="3295"/>
              <a:ext cx="243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800">
                  <a:solidFill>
                    <a:srgbClr val="000000"/>
                  </a:solidFill>
                </a:rPr>
                <a:t>Time (s)</a:t>
              </a:r>
            </a:p>
          </p:txBody>
        </p:sp>
        <p:sp>
          <p:nvSpPr>
            <p:cNvPr id="79" name="Rectangle 1253"/>
            <p:cNvSpPr>
              <a:spLocks noChangeArrowheads="1"/>
            </p:cNvSpPr>
            <p:nvPr/>
          </p:nvSpPr>
          <p:spPr bwMode="auto">
            <a:xfrm>
              <a:off x="3446" y="3295"/>
              <a:ext cx="30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Disc(3)5</a:t>
              </a:r>
            </a:p>
          </p:txBody>
        </p:sp>
        <p:sp>
          <p:nvSpPr>
            <p:cNvPr id="80" name="Rectangle 1254"/>
            <p:cNvSpPr>
              <a:spLocks noChangeArrowheads="1"/>
            </p:cNvSpPr>
            <p:nvPr/>
          </p:nvSpPr>
          <p:spPr bwMode="auto">
            <a:xfrm>
              <a:off x="4624" y="2202"/>
              <a:ext cx="649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81" name="Rectangle 1255"/>
            <p:cNvSpPr>
              <a:spLocks noChangeArrowheads="1"/>
            </p:cNvSpPr>
            <p:nvPr/>
          </p:nvSpPr>
          <p:spPr bwMode="auto">
            <a:xfrm>
              <a:off x="4520" y="2240"/>
              <a:ext cx="62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1 µM valinomycin</a:t>
              </a:r>
            </a:p>
          </p:txBody>
        </p:sp>
        <p:sp>
          <p:nvSpPr>
            <p:cNvPr id="82" name="Rectangle 1256"/>
            <p:cNvSpPr>
              <a:spLocks noChangeArrowheads="1"/>
            </p:cNvSpPr>
            <p:nvPr/>
          </p:nvSpPr>
          <p:spPr bwMode="auto">
            <a:xfrm>
              <a:off x="3719" y="2611"/>
              <a:ext cx="645" cy="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  <p:sp>
          <p:nvSpPr>
            <p:cNvPr id="83" name="Rectangle 1257"/>
            <p:cNvSpPr>
              <a:spLocks noChangeArrowheads="1"/>
            </p:cNvSpPr>
            <p:nvPr/>
          </p:nvSpPr>
          <p:spPr bwMode="auto">
            <a:xfrm>
              <a:off x="3959" y="2537"/>
              <a:ext cx="46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fr-FR" sz="1000">
                  <a:solidFill>
                    <a:srgbClr val="000000"/>
                  </a:solidFill>
                </a:rPr>
                <a:t>10 µg </a:t>
              </a:r>
              <a:r>
                <a:rPr lang="fr-BE" sz="1000">
                  <a:solidFill>
                    <a:srgbClr val="000000"/>
                  </a:solidFill>
                </a:rPr>
                <a:t/>
              </a:r>
              <a:br>
                <a:rPr lang="fr-BE" sz="1000">
                  <a:solidFill>
                    <a:srgbClr val="000000"/>
                  </a:solidFill>
                </a:rPr>
              </a:br>
              <a:r>
                <a:rPr lang="fr-FR" sz="1000">
                  <a:solidFill>
                    <a:srgbClr val="000000"/>
                  </a:solidFill>
                </a:rPr>
                <a:t>mycosubtilin</a:t>
              </a:r>
            </a:p>
          </p:txBody>
        </p:sp>
        <p:grpSp>
          <p:nvGrpSpPr>
            <p:cNvPr id="84" name="Group 1260"/>
            <p:cNvGrpSpPr>
              <a:grpSpLocks/>
            </p:cNvGrpSpPr>
            <p:nvPr/>
          </p:nvGrpSpPr>
          <p:grpSpPr bwMode="auto">
            <a:xfrm>
              <a:off x="4192" y="2777"/>
              <a:ext cx="83" cy="190"/>
              <a:chOff x="6636" y="1932"/>
              <a:chExt cx="41" cy="65"/>
            </a:xfrm>
          </p:grpSpPr>
          <p:sp>
            <p:nvSpPr>
              <p:cNvPr id="92" name="Line 1258"/>
              <p:cNvSpPr>
                <a:spLocks noChangeShapeType="1"/>
              </p:cNvSpPr>
              <p:nvPr/>
            </p:nvSpPr>
            <p:spPr bwMode="auto">
              <a:xfrm>
                <a:off x="6656" y="1932"/>
                <a:ext cx="1" cy="2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3" name="Freeform 1259"/>
              <p:cNvSpPr>
                <a:spLocks/>
              </p:cNvSpPr>
              <p:nvPr/>
            </p:nvSpPr>
            <p:spPr bwMode="auto">
              <a:xfrm>
                <a:off x="6636" y="1957"/>
                <a:ext cx="41" cy="40"/>
              </a:xfrm>
              <a:custGeom>
                <a:avLst/>
                <a:gdLst>
                  <a:gd name="T0" fmla="*/ 0 w 41"/>
                  <a:gd name="T1" fmla="*/ 0 h 40"/>
                  <a:gd name="T2" fmla="*/ 20 w 41"/>
                  <a:gd name="T3" fmla="*/ 40 h 40"/>
                  <a:gd name="T4" fmla="*/ 41 w 41"/>
                  <a:gd name="T5" fmla="*/ 0 h 40"/>
                  <a:gd name="T6" fmla="*/ 0 w 41"/>
                  <a:gd name="T7" fmla="*/ 0 h 4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1" h="40">
                    <a:moveTo>
                      <a:pt x="0" y="0"/>
                    </a:moveTo>
                    <a:lnTo>
                      <a:pt x="20" y="40"/>
                    </a:lnTo>
                    <a:lnTo>
                      <a:pt x="4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85" name="Group 1263"/>
            <p:cNvGrpSpPr>
              <a:grpSpLocks/>
            </p:cNvGrpSpPr>
            <p:nvPr/>
          </p:nvGrpSpPr>
          <p:grpSpPr bwMode="auto">
            <a:xfrm>
              <a:off x="4701" y="2021"/>
              <a:ext cx="83" cy="190"/>
              <a:chOff x="6887" y="1673"/>
              <a:chExt cx="41" cy="65"/>
            </a:xfrm>
          </p:grpSpPr>
          <p:sp>
            <p:nvSpPr>
              <p:cNvPr id="90" name="Line 1261"/>
              <p:cNvSpPr>
                <a:spLocks noChangeShapeType="1"/>
              </p:cNvSpPr>
              <p:nvPr/>
            </p:nvSpPr>
            <p:spPr bwMode="auto">
              <a:xfrm>
                <a:off x="6907" y="1711"/>
                <a:ext cx="1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1" name="Freeform 1262"/>
              <p:cNvSpPr>
                <a:spLocks/>
              </p:cNvSpPr>
              <p:nvPr/>
            </p:nvSpPr>
            <p:spPr bwMode="auto">
              <a:xfrm>
                <a:off x="6887" y="1673"/>
                <a:ext cx="41" cy="41"/>
              </a:xfrm>
              <a:custGeom>
                <a:avLst/>
                <a:gdLst>
                  <a:gd name="T0" fmla="*/ 41 w 41"/>
                  <a:gd name="T1" fmla="*/ 41 h 41"/>
                  <a:gd name="T2" fmla="*/ 21 w 41"/>
                  <a:gd name="T3" fmla="*/ 0 h 41"/>
                  <a:gd name="T4" fmla="*/ 0 w 41"/>
                  <a:gd name="T5" fmla="*/ 41 h 41"/>
                  <a:gd name="T6" fmla="*/ 41 w 41"/>
                  <a:gd name="T7" fmla="*/ 41 h 4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1" h="41">
                    <a:moveTo>
                      <a:pt x="41" y="41"/>
                    </a:moveTo>
                    <a:lnTo>
                      <a:pt x="21" y="0"/>
                    </a:lnTo>
                    <a:lnTo>
                      <a:pt x="0" y="41"/>
                    </a:lnTo>
                    <a:lnTo>
                      <a:pt x="41" y="4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86" name="Group 1266"/>
            <p:cNvGrpSpPr>
              <a:grpSpLocks/>
            </p:cNvGrpSpPr>
            <p:nvPr/>
          </p:nvGrpSpPr>
          <p:grpSpPr bwMode="auto">
            <a:xfrm>
              <a:off x="3450" y="3084"/>
              <a:ext cx="83" cy="190"/>
              <a:chOff x="6270" y="2037"/>
              <a:chExt cx="41" cy="65"/>
            </a:xfrm>
          </p:grpSpPr>
          <p:sp>
            <p:nvSpPr>
              <p:cNvPr id="88" name="Line 1264"/>
              <p:cNvSpPr>
                <a:spLocks noChangeShapeType="1"/>
              </p:cNvSpPr>
              <p:nvPr/>
            </p:nvSpPr>
            <p:spPr bwMode="auto">
              <a:xfrm>
                <a:off x="6290" y="2075"/>
                <a:ext cx="1" cy="27"/>
              </a:xfrm>
              <a:prstGeom prst="line">
                <a:avLst/>
              </a:prstGeom>
              <a:noFill/>
              <a:ln w="158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9" name="Freeform 1265"/>
              <p:cNvSpPr>
                <a:spLocks/>
              </p:cNvSpPr>
              <p:nvPr/>
            </p:nvSpPr>
            <p:spPr bwMode="auto">
              <a:xfrm>
                <a:off x="6270" y="2037"/>
                <a:ext cx="41" cy="41"/>
              </a:xfrm>
              <a:custGeom>
                <a:avLst/>
                <a:gdLst>
                  <a:gd name="T0" fmla="*/ 41 w 41"/>
                  <a:gd name="T1" fmla="*/ 41 h 41"/>
                  <a:gd name="T2" fmla="*/ 20 w 41"/>
                  <a:gd name="T3" fmla="*/ 0 h 41"/>
                  <a:gd name="T4" fmla="*/ 0 w 41"/>
                  <a:gd name="T5" fmla="*/ 41 h 41"/>
                  <a:gd name="T6" fmla="*/ 41 w 41"/>
                  <a:gd name="T7" fmla="*/ 41 h 4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1" h="41">
                    <a:moveTo>
                      <a:pt x="41" y="41"/>
                    </a:moveTo>
                    <a:lnTo>
                      <a:pt x="20" y="0"/>
                    </a:lnTo>
                    <a:lnTo>
                      <a:pt x="0" y="41"/>
                    </a:lnTo>
                    <a:lnTo>
                      <a:pt x="41" y="4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87" name="Rectangle 1268"/>
            <p:cNvSpPr>
              <a:spLocks noChangeArrowheads="1"/>
            </p:cNvSpPr>
            <p:nvPr/>
          </p:nvSpPr>
          <p:spPr bwMode="auto">
            <a:xfrm>
              <a:off x="3048" y="1577"/>
              <a:ext cx="2225" cy="1983"/>
            </a:xfrm>
            <a:prstGeom prst="rect">
              <a:avLst/>
            </a:prstGeom>
            <a:noFill/>
            <a:ln w="12700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>
                <a:solidFill>
                  <a:srgbClr val="000000"/>
                </a:solidFill>
              </a:endParaRPr>
            </a:p>
          </p:txBody>
        </p:sp>
      </p:grpSp>
      <p:sp>
        <p:nvSpPr>
          <p:cNvPr id="231" name="Text Box 133"/>
          <p:cNvSpPr txBox="1">
            <a:spLocks noChangeArrowheads="1"/>
          </p:cNvSpPr>
          <p:nvPr/>
        </p:nvSpPr>
        <p:spPr bwMode="auto">
          <a:xfrm>
            <a:off x="4266714" y="2397622"/>
            <a:ext cx="3960812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fr-BE" dirty="0">
                <a:solidFill>
                  <a:srgbClr val="000000"/>
                </a:solidFill>
              </a:rPr>
              <a:t>Collapse of the ΔΨ due to pores formation upon mycosubtilin addition 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232" name="Text Box 133"/>
          <p:cNvSpPr txBox="1">
            <a:spLocks noChangeArrowheads="1"/>
          </p:cNvSpPr>
          <p:nvPr/>
        </p:nvSpPr>
        <p:spPr bwMode="auto">
          <a:xfrm>
            <a:off x="250825" y="989013"/>
            <a:ext cx="8713788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-"/>
              <a:defRPr/>
            </a:pPr>
            <a:r>
              <a:rPr lang="fr-BE" dirty="0">
                <a:solidFill>
                  <a:srgbClr val="000000"/>
                </a:solidFill>
              </a:rPr>
              <a:t> Measurment of transmembrane (ΔΨ)</a:t>
            </a:r>
            <a:r>
              <a:rPr lang="fr-FR" dirty="0">
                <a:solidFill>
                  <a:srgbClr val="000000"/>
                </a:solidFill>
              </a:rPr>
              <a:t> </a:t>
            </a:r>
            <a:r>
              <a:rPr lang="fr-FR" dirty="0" err="1">
                <a:solidFill>
                  <a:srgbClr val="000000"/>
                </a:solidFill>
              </a:rPr>
              <a:t>electrical</a:t>
            </a:r>
            <a:r>
              <a:rPr lang="fr-FR" dirty="0">
                <a:solidFill>
                  <a:srgbClr val="000000"/>
                </a:solidFill>
              </a:rPr>
              <a:t> </a:t>
            </a:r>
            <a:r>
              <a:rPr lang="fr-BE" dirty="0">
                <a:solidFill>
                  <a:srgbClr val="000000"/>
                </a:solidFill>
              </a:rPr>
              <a:t>potential using fluorescent probe </a:t>
            </a:r>
            <a:endParaRPr lang="fr-F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973393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25" y="1135584"/>
            <a:ext cx="7968915" cy="223987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re 1"/>
          <p:cNvSpPr txBox="1">
            <a:spLocks/>
          </p:cNvSpPr>
          <p:nvPr/>
        </p:nvSpPr>
        <p:spPr>
          <a:xfrm>
            <a:off x="301625" y="103188"/>
            <a:ext cx="8534400" cy="7588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BE" sz="2800" b="1" dirty="0" smtClean="0">
                <a:latin typeface="Calibri" charset="0"/>
              </a:rPr>
              <a:t>Further information</a:t>
            </a:r>
            <a:endParaRPr lang="fr-BE" sz="2800" b="1" dirty="0">
              <a:latin typeface="Calibri" charset="0"/>
            </a:endParaRPr>
          </a:p>
        </p:txBody>
      </p:sp>
      <p:grpSp>
        <p:nvGrpSpPr>
          <p:cNvPr id="7" name="Grouper 6"/>
          <p:cNvGrpSpPr/>
          <p:nvPr/>
        </p:nvGrpSpPr>
        <p:grpSpPr>
          <a:xfrm>
            <a:off x="301625" y="3917084"/>
            <a:ext cx="7957046" cy="1917472"/>
            <a:chOff x="301625" y="3802784"/>
            <a:chExt cx="7957046" cy="1917472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1625" y="3802784"/>
              <a:ext cx="7957046" cy="1917472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</p:pic>
        <p:sp>
          <p:nvSpPr>
            <p:cNvPr id="5" name="Rectangle 4"/>
            <p:cNvSpPr/>
            <p:nvPr/>
          </p:nvSpPr>
          <p:spPr>
            <a:xfrm>
              <a:off x="510390" y="3815484"/>
              <a:ext cx="1198824" cy="2568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485467" y="3815485"/>
              <a:ext cx="1586447" cy="3458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66165258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736600" y="2627868"/>
            <a:ext cx="6979658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400" dirty="0" smtClean="0"/>
              <a:t>Why this few examples, I hope you are now convince that </a:t>
            </a:r>
            <a:r>
              <a:rPr lang="en-GB" sz="2400" i="1" dirty="0" smtClean="0"/>
              <a:t>Bacillus </a:t>
            </a:r>
            <a:r>
              <a:rPr lang="en-GB" sz="2400" i="1" dirty="0" err="1" smtClean="0"/>
              <a:t>sp</a:t>
            </a:r>
            <a:r>
              <a:rPr lang="en-GB" sz="2400" i="1" dirty="0" smtClean="0"/>
              <a:t> </a:t>
            </a:r>
            <a:r>
              <a:rPr lang="en-GB" sz="2400" dirty="0" smtClean="0"/>
              <a:t>are a source of potent antimicrobial compounds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29340697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Titre 1"/>
          <p:cNvSpPr>
            <a:spLocks noGrp="1"/>
          </p:cNvSpPr>
          <p:nvPr>
            <p:ph type="title"/>
          </p:nvPr>
        </p:nvSpPr>
        <p:spPr>
          <a:xfrm>
            <a:off x="301625" y="115888"/>
            <a:ext cx="8534400" cy="758825"/>
          </a:xfrm>
        </p:spPr>
        <p:txBody>
          <a:bodyPr/>
          <a:lstStyle/>
          <a:p>
            <a:pPr eaLnBrk="1" hangingPunct="1"/>
            <a:r>
              <a:rPr lang="fr-BE" sz="2800" b="1">
                <a:solidFill>
                  <a:schemeClr val="tx1"/>
                </a:solidFill>
                <a:latin typeface="Calibri" charset="0"/>
              </a:rPr>
              <a:t>Acknowledgements</a:t>
            </a:r>
          </a:p>
        </p:txBody>
      </p:sp>
      <p:sp>
        <p:nvSpPr>
          <p:cNvPr id="107522" name="ZoneTexte 4"/>
          <p:cNvSpPr txBox="1">
            <a:spLocks noChangeArrowheads="1"/>
          </p:cNvSpPr>
          <p:nvPr/>
        </p:nvSpPr>
        <p:spPr bwMode="auto">
          <a:xfrm>
            <a:off x="250825" y="3175000"/>
            <a:ext cx="8785225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fr-BE" sz="1800" dirty="0"/>
              <a:t>Prof. Bart Devreese (Ugent, Belgium)</a:t>
            </a:r>
          </a:p>
          <a:p>
            <a:pPr algn="ctr" eaLnBrk="1" hangingPunct="1"/>
            <a:r>
              <a:rPr lang="fr-BE" sz="1800" dirty="0"/>
              <a:t>Prof. Jacques (Poly’techLille, France)</a:t>
            </a:r>
          </a:p>
          <a:p>
            <a:pPr algn="ctr" eaLnBrk="1" hangingPunct="1"/>
            <a:r>
              <a:rPr lang="fr-BE" sz="1800" dirty="0"/>
              <a:t>Prof. Damblon (U</a:t>
            </a:r>
            <a:r>
              <a:rPr lang="fr-FR" sz="1800" dirty="0"/>
              <a:t>l</a:t>
            </a:r>
            <a:r>
              <a:rPr lang="fr-BE" sz="1800" dirty="0"/>
              <a:t>g, Belgium)</a:t>
            </a:r>
          </a:p>
          <a:p>
            <a:pPr algn="ctr" eaLnBrk="1" hangingPunct="1"/>
            <a:r>
              <a:rPr lang="fr-BE" sz="1800" dirty="0"/>
              <a:t>Prof. Joris (U</a:t>
            </a:r>
            <a:r>
              <a:rPr lang="fr-FR" sz="1800" dirty="0"/>
              <a:t>l</a:t>
            </a:r>
            <a:r>
              <a:rPr lang="fr-BE" sz="1800" dirty="0"/>
              <a:t>g, Belgium)</a:t>
            </a:r>
          </a:p>
          <a:p>
            <a:pPr algn="ctr" eaLnBrk="1" hangingPunct="1"/>
            <a:r>
              <a:rPr lang="fr-BE" sz="1800" dirty="0" smtClean="0"/>
              <a:t>Pr</a:t>
            </a:r>
            <a:r>
              <a:rPr lang="fr-BE" sz="1800" dirty="0"/>
              <a:t>. Marc Ongena (Gembloux AgroBioTech, Belgium)</a:t>
            </a:r>
          </a:p>
          <a:p>
            <a:pPr algn="ctr" eaLnBrk="1" hangingPunct="1"/>
            <a:endParaRPr lang="fr-BE" sz="1800" dirty="0"/>
          </a:p>
          <a:p>
            <a:pPr algn="ctr" eaLnBrk="1" hangingPunct="1"/>
            <a:r>
              <a:rPr lang="fr-BE" sz="1800" dirty="0" smtClean="0"/>
              <a:t>Dr. Anthony </a:t>
            </a:r>
            <a:r>
              <a:rPr lang="fr-BE" sz="1800" dirty="0"/>
              <a:t>Arguelles-</a:t>
            </a:r>
            <a:r>
              <a:rPr lang="fr-BE" sz="1800" dirty="0" smtClean="0"/>
              <a:t>Arias</a:t>
            </a:r>
            <a:endParaRPr lang="fr-BE" sz="1800" dirty="0"/>
          </a:p>
          <a:p>
            <a:pPr algn="ctr" eaLnBrk="1" hangingPunct="1"/>
            <a:endParaRPr lang="fr-BE" sz="1800" dirty="0"/>
          </a:p>
          <a:p>
            <a:pPr algn="ctr" eaLnBrk="1" hangingPunct="1"/>
            <a:r>
              <a:rPr lang="fr-BE" sz="1800" dirty="0"/>
              <a:t>FNRS and USTL for funding this project</a:t>
            </a:r>
          </a:p>
          <a:p>
            <a:pPr algn="ctr" eaLnBrk="1" hangingPunct="1"/>
            <a:endParaRPr lang="fr-BE" sz="1800" dirty="0"/>
          </a:p>
          <a:p>
            <a:pPr algn="ctr" eaLnBrk="1" hangingPunct="1"/>
            <a:endParaRPr lang="fr-BE" sz="1800" dirty="0"/>
          </a:p>
        </p:txBody>
      </p:sp>
      <p:pic>
        <p:nvPicPr>
          <p:cNvPr id="107523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1311275"/>
            <a:ext cx="1800225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:\Documents and Settings\Cécile\Bureau\formulaires et procedures\logos\logo ulg.tif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543" y="938213"/>
            <a:ext cx="1935163" cy="1411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2692974"/>
      </p:ext>
    </p:extLst>
  </p:cSld>
  <p:clrMapOvr>
    <a:masterClrMapping/>
  </p:clrMapOvr>
  <p:transition xmlns:p14="http://schemas.microsoft.com/office/powerpoint/2010/main" spd="med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2315</TotalTime>
  <Words>3194</Words>
  <Application>Microsoft Macintosh PowerPoint</Application>
  <PresentationFormat>Présentation à l'écran (4:3)</PresentationFormat>
  <Paragraphs>794</Paragraphs>
  <Slides>87</Slides>
  <Notes>31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87</vt:i4>
      </vt:variant>
    </vt:vector>
  </HeadingPairs>
  <TitlesOfParts>
    <vt:vector size="89" baseType="lpstr">
      <vt:lpstr>Thème Office</vt:lpstr>
      <vt:lpstr>Paint.Picture</vt:lpstr>
      <vt:lpstr>Présentation PowerPoint</vt:lpstr>
      <vt:lpstr>Context : antibiotic resistance </vt:lpstr>
      <vt:lpstr>Context : antibiotic resistance </vt:lpstr>
      <vt:lpstr>Context : antibiotic resistance </vt:lpstr>
      <vt:lpstr>Context : antibiotic resistance </vt:lpstr>
      <vt:lpstr>Context : antibiotic resistance </vt:lpstr>
      <vt:lpstr>Context : antibiotic resistance </vt:lpstr>
      <vt:lpstr>Context : antibiotic resistance </vt:lpstr>
      <vt:lpstr>Context : antibiotic resistance </vt:lpstr>
      <vt:lpstr>Context : antibiotic resistance </vt:lpstr>
      <vt:lpstr>Context : antibiotic resistance </vt:lpstr>
      <vt:lpstr>Alternative antibiotic producer microorganisms</vt:lpstr>
      <vt:lpstr>Why Bacillus ?</vt:lpstr>
      <vt:lpstr>Why Bacillus ?</vt:lpstr>
      <vt:lpstr>Synthesis of peptidic antibiotics in Bacillus</vt:lpstr>
      <vt:lpstr>Synthesis of peptidic antibiotics in Bacillus</vt:lpstr>
      <vt:lpstr>What are lantibiotics ?</vt:lpstr>
      <vt:lpstr>What are lantibiotics ?</vt:lpstr>
      <vt:lpstr>What are lantibiotics ?</vt:lpstr>
      <vt:lpstr>What are lantibiotics ?</vt:lpstr>
      <vt:lpstr>Biosynthesis pathways of nisin</vt:lpstr>
      <vt:lpstr>Biosynthesis pathways of nisin</vt:lpstr>
      <vt:lpstr>Biosynthesis pathways of nisin</vt:lpstr>
      <vt:lpstr>Biosynthesis pathways of nisin</vt:lpstr>
      <vt:lpstr>Biosynthesis pathways of nisin</vt:lpstr>
      <vt:lpstr>Biosynthesis pathways of nisin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Further information</vt:lpstr>
      <vt:lpstr>Synthesis of peptidic antibiotics in Bacillus</vt:lpstr>
      <vt:lpstr>Subtilosin A from a gut associated B. subtilis strain BSP1</vt:lpstr>
      <vt:lpstr>Subtilosin A from a gut associated B. subtilis strain BSP1</vt:lpstr>
      <vt:lpstr>Subtilosin A from a gut associated B. subtilis strain BSP1</vt:lpstr>
      <vt:lpstr>Subtilosin A from a gut associated B. subtilis strain BSP1</vt:lpstr>
      <vt:lpstr>Subtilosin A from a gut associated B. subtilis strain BSP1</vt:lpstr>
      <vt:lpstr>Subtilosin A from a gut associated B. subtilis strain</vt:lpstr>
      <vt:lpstr>Présentation PowerPoint</vt:lpstr>
      <vt:lpstr>Synthesis of peptidic antibiotics in Bacillus</vt:lpstr>
      <vt:lpstr>What are NRPS antibiotics ?</vt:lpstr>
      <vt:lpstr>What are NRPS antibiotics ?</vt:lpstr>
      <vt:lpstr>What are NRPS antibiotics ?</vt:lpstr>
      <vt:lpstr>What are NRPS antibiotics ?</vt:lpstr>
      <vt:lpstr>What are NRPS antibiotics ?</vt:lpstr>
      <vt:lpstr>Example 1 : Effect on NRPS compounds on biofilm formation</vt:lpstr>
      <vt:lpstr>Effect on NRPS compounds on biofilm formation</vt:lpstr>
      <vt:lpstr>Effect on NRPS compounds on biofilm formation</vt:lpstr>
      <vt:lpstr>Effect on NRPS compounds on biofilm formation</vt:lpstr>
      <vt:lpstr>Présentation PowerPoint</vt:lpstr>
      <vt:lpstr>Example 2 : Mycosubtilin as a case study</vt:lpstr>
      <vt:lpstr>Mycosubtilin is active against pathogenic yeast</vt:lpstr>
      <vt:lpstr>Mycosubtilin is active against pathogenic yeast</vt:lpstr>
      <vt:lpstr>How to decrease heterogeneity of production ?</vt:lpstr>
      <vt:lpstr>How to decrease heterogeneity of production ?</vt:lpstr>
      <vt:lpstr>How to decrease heterogeneity of production ?</vt:lpstr>
      <vt:lpstr>How to decrease heterogeneity of production ?</vt:lpstr>
      <vt:lpstr>How to decrease heterogeneity of production ?</vt:lpstr>
      <vt:lpstr>How to decrease heterogeneity of production ?</vt:lpstr>
      <vt:lpstr>How to decrease heterogeneity of production ?</vt:lpstr>
      <vt:lpstr>How to decrease heterogeneity of production ?</vt:lpstr>
      <vt:lpstr>How to increase production yield ?</vt:lpstr>
      <vt:lpstr>How to increase production yield ?</vt:lpstr>
      <vt:lpstr>How to increase production yield ?</vt:lpstr>
      <vt:lpstr>How to increase production yield ?</vt:lpstr>
      <vt:lpstr>How to increase production yield ?</vt:lpstr>
      <vt:lpstr>How to increase production yield ?</vt:lpstr>
      <vt:lpstr>How to increase production yield ?</vt:lpstr>
      <vt:lpstr>How to increase production yield ?</vt:lpstr>
      <vt:lpstr>How to increase production yield ?</vt:lpstr>
      <vt:lpstr>Mycosubtilin purification</vt:lpstr>
      <vt:lpstr>Mycosubtilin purification</vt:lpstr>
      <vt:lpstr>Mycosubtilin purification</vt:lpstr>
      <vt:lpstr>Biological activity of mycosubtilin on yeast</vt:lpstr>
      <vt:lpstr>Présentation PowerPoint</vt:lpstr>
      <vt:lpstr>Présentation PowerPoint</vt:lpstr>
      <vt:lpstr>Acknowledgements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Patrick FICKERS</dc:creator>
  <cp:lastModifiedBy>Patrick FICKERS</cp:lastModifiedBy>
  <cp:revision>71</cp:revision>
  <dcterms:created xsi:type="dcterms:W3CDTF">2015-04-13T10:48:30Z</dcterms:created>
  <dcterms:modified xsi:type="dcterms:W3CDTF">2015-08-17T21:35:23Z</dcterms:modified>
</cp:coreProperties>
</file>