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5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87" r:id="rId4"/>
    <p:sldId id="258" r:id="rId5"/>
    <p:sldId id="260" r:id="rId6"/>
    <p:sldId id="261" r:id="rId7"/>
    <p:sldId id="280" r:id="rId8"/>
    <p:sldId id="264" r:id="rId9"/>
    <p:sldId id="265" r:id="rId10"/>
    <p:sldId id="282" r:id="rId11"/>
    <p:sldId id="283" r:id="rId12"/>
    <p:sldId id="288" r:id="rId13"/>
    <p:sldId id="285" r:id="rId14"/>
    <p:sldId id="275" r:id="rId15"/>
    <p:sldId id="271" r:id="rId16"/>
    <p:sldId id="289" r:id="rId17"/>
    <p:sldId id="279" r:id="rId18"/>
    <p:sldId id="25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trícia  Kowalskyi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0E3FF"/>
    <a:srgbClr val="428C8D"/>
    <a:srgbClr val="FFEFE8"/>
    <a:srgbClr val="5F0000"/>
    <a:srgbClr val="FF8000"/>
    <a:srgbClr val="4C3C00"/>
    <a:srgbClr val="FFFFFF"/>
    <a:srgbClr val="E47200"/>
    <a:srgbClr val="FF0000"/>
    <a:srgbClr val="009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15620"/>
    <p:restoredTop sz="99834" autoAdjust="0"/>
  </p:normalViewPr>
  <p:slideViewPr>
    <p:cSldViewPr snapToGrid="0" snapToObjects="1">
      <p:cViewPr>
        <p:scale>
          <a:sx n="100" d="100"/>
          <a:sy n="100" d="100"/>
        </p:scale>
        <p:origin x="-2432" y="-2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commentAuthors" Target="commentAuthor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8AA83B-3604-5846-A482-098F9914A543}" type="doc">
      <dgm:prSet loTypeId="urn:microsoft.com/office/officeart/2009/3/layout/StepUpProcess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197A33D-AE6D-0144-B5CF-59D16C90B803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1500" b="1" smtClean="0">
              <a:latin typeface="Arial" pitchFamily="34" charset="0"/>
              <a:cs typeface="Arial" pitchFamily="34" charset="0"/>
            </a:rPr>
            <a:t>Accumulation levels</a:t>
          </a:r>
          <a:endParaRPr lang="en-US" sz="1500" b="1" dirty="0">
            <a:latin typeface="Arial" pitchFamily="34" charset="0"/>
            <a:cs typeface="Arial" pitchFamily="34" charset="0"/>
          </a:endParaRPr>
        </a:p>
      </dgm:t>
    </dgm:pt>
    <dgm:pt modelId="{9238A4DC-BB7E-6E41-95D6-B05DF0956438}" type="parTrans" cxnId="{A5061C36-D628-8C4F-86F7-DC23E93E181A}">
      <dgm:prSet/>
      <dgm:spPr/>
      <dgm:t>
        <a:bodyPr/>
        <a:lstStyle/>
        <a:p>
          <a:endParaRPr lang="en-US"/>
        </a:p>
      </dgm:t>
    </dgm:pt>
    <dgm:pt modelId="{92243C75-B177-E148-9730-DEF0AE104E90}" type="sibTrans" cxnId="{A5061C36-D628-8C4F-86F7-DC23E93E181A}">
      <dgm:prSet/>
      <dgm:spPr/>
      <dgm:t>
        <a:bodyPr/>
        <a:lstStyle/>
        <a:p>
          <a:endParaRPr lang="en-US"/>
        </a:p>
      </dgm:t>
    </dgm:pt>
    <dgm:pt modelId="{E707F6AF-63C1-8349-836E-4D2F5615A376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1500" b="1" smtClean="0">
              <a:latin typeface="Arial" pitchFamily="34" charset="0"/>
              <a:cs typeface="Arial" pitchFamily="34" charset="0"/>
            </a:rPr>
            <a:t>Ocular toxicity</a:t>
          </a:r>
          <a:endParaRPr lang="en-US" sz="1500" b="1" dirty="0">
            <a:latin typeface="Arial" pitchFamily="34" charset="0"/>
            <a:cs typeface="Arial" pitchFamily="34" charset="0"/>
          </a:endParaRPr>
        </a:p>
      </dgm:t>
    </dgm:pt>
    <dgm:pt modelId="{5D26D600-AA8D-F44B-A9BF-3ED666DDAFB5}" type="parTrans" cxnId="{F2DC1A5E-DFBA-8040-8223-B7D4DFC68DD1}">
      <dgm:prSet/>
      <dgm:spPr/>
      <dgm:t>
        <a:bodyPr/>
        <a:lstStyle/>
        <a:p>
          <a:endParaRPr lang="en-US"/>
        </a:p>
      </dgm:t>
    </dgm:pt>
    <dgm:pt modelId="{DCDBC72F-C872-4049-B7F1-9E0A084F147E}" type="sibTrans" cxnId="{F2DC1A5E-DFBA-8040-8223-B7D4DFC68DD1}">
      <dgm:prSet/>
      <dgm:spPr/>
      <dgm:t>
        <a:bodyPr/>
        <a:lstStyle/>
        <a:p>
          <a:endParaRPr lang="en-US"/>
        </a:p>
      </dgm:t>
    </dgm:pt>
    <dgm:pt modelId="{1E461EBF-B961-E74F-8E1B-FD209F4A121E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1400" smtClean="0">
              <a:latin typeface="Arial" pitchFamily="34" charset="0"/>
              <a:cs typeface="Arial" pitchFamily="34" charset="0"/>
            </a:rPr>
            <a:t>iHg and MeHg in water and sediment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6F98B236-2C30-164F-BCF0-D6BF61FF6DA0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1500" b="1" dirty="0" smtClean="0">
              <a:latin typeface="Arial" pitchFamily="34" charset="0"/>
              <a:cs typeface="Arial" pitchFamily="34" charset="0"/>
            </a:rPr>
            <a:t>Environmental levels</a:t>
          </a:r>
          <a:endParaRPr lang="en-US" sz="1500" b="1" dirty="0">
            <a:latin typeface="Arial" pitchFamily="34" charset="0"/>
            <a:cs typeface="Arial" pitchFamily="34" charset="0"/>
          </a:endParaRPr>
        </a:p>
      </dgm:t>
    </dgm:pt>
    <dgm:pt modelId="{4F76B0B2-4F53-BA43-A6C0-A2F08D802558}" type="sibTrans" cxnId="{4DECAF1F-5310-274B-B920-CB79E042CBA9}">
      <dgm:prSet/>
      <dgm:spPr/>
      <dgm:t>
        <a:bodyPr/>
        <a:lstStyle/>
        <a:p>
          <a:endParaRPr lang="en-US"/>
        </a:p>
      </dgm:t>
    </dgm:pt>
    <dgm:pt modelId="{ABA147CC-220A-904F-A0B4-41F58DDC7F0F}" type="parTrans" cxnId="{4DECAF1F-5310-274B-B920-CB79E042CBA9}">
      <dgm:prSet/>
      <dgm:spPr/>
      <dgm:t>
        <a:bodyPr/>
        <a:lstStyle/>
        <a:p>
          <a:endParaRPr lang="en-US"/>
        </a:p>
      </dgm:t>
    </dgm:pt>
    <dgm:pt modelId="{DD3EB189-7C3D-4343-B9AE-701832273071}" type="sibTrans" cxnId="{A4639EF2-0BD6-3E49-9DC6-90A9399ED4A8}">
      <dgm:prSet/>
      <dgm:spPr/>
      <dgm:t>
        <a:bodyPr/>
        <a:lstStyle/>
        <a:p>
          <a:endParaRPr lang="en-US"/>
        </a:p>
      </dgm:t>
    </dgm:pt>
    <dgm:pt modelId="{DAC67DF3-9A80-8F4B-9B3F-89C1D6B72112}" type="parTrans" cxnId="{A4639EF2-0BD6-3E49-9DC6-90A9399ED4A8}">
      <dgm:prSet/>
      <dgm:spPr/>
      <dgm:t>
        <a:bodyPr/>
        <a:lstStyle/>
        <a:p>
          <a:endParaRPr lang="en-US"/>
        </a:p>
      </dgm:t>
    </dgm:pt>
    <dgm:pt modelId="{EAC2F434-8596-4BBD-B22A-A6B67EE0F202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1400" smtClean="0">
              <a:latin typeface="Arial" pitchFamily="34" charset="0"/>
              <a:cs typeface="Arial" pitchFamily="34" charset="0"/>
            </a:rPr>
            <a:t>iHg and MeHg in eye wall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F9C18100-26B1-4FFA-B112-08E5E0FB922B}" type="parTrans" cxnId="{427FF24F-4EC9-4E1D-8BC2-A535DFDDEC24}">
      <dgm:prSet/>
      <dgm:spPr/>
      <dgm:t>
        <a:bodyPr/>
        <a:lstStyle/>
        <a:p>
          <a:endParaRPr lang="pt-PT"/>
        </a:p>
      </dgm:t>
    </dgm:pt>
    <dgm:pt modelId="{CCB75095-84B2-4599-AD2B-0CC768B2E161}" type="sibTrans" cxnId="{427FF24F-4EC9-4E1D-8BC2-A535DFDDEC24}">
      <dgm:prSet/>
      <dgm:spPr/>
      <dgm:t>
        <a:bodyPr/>
        <a:lstStyle/>
        <a:p>
          <a:endParaRPr lang="pt-PT"/>
        </a:p>
      </dgm:t>
    </dgm:pt>
    <dgm:pt modelId="{AB2EC4C0-6859-4E43-B2BF-62A0C77CB275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1400" b="0" dirty="0" smtClean="0">
              <a:latin typeface="Arial" pitchFamily="34" charset="0"/>
              <a:cs typeface="Arial" pitchFamily="34" charset="0"/>
            </a:rPr>
            <a:t>Enzymatic antioxidants</a:t>
          </a:r>
          <a:endParaRPr lang="en-US" sz="1400" b="0" dirty="0">
            <a:latin typeface="Arial" pitchFamily="34" charset="0"/>
            <a:cs typeface="Arial" pitchFamily="34" charset="0"/>
          </a:endParaRPr>
        </a:p>
      </dgm:t>
    </dgm:pt>
    <dgm:pt modelId="{0FA0932D-4B38-46D0-A1C6-2F0E6F5F4748}" type="sibTrans" cxnId="{9BEEE027-326E-481E-B697-310BDFC77C9A}">
      <dgm:prSet/>
      <dgm:spPr/>
      <dgm:t>
        <a:bodyPr/>
        <a:lstStyle/>
        <a:p>
          <a:endParaRPr lang="pt-PT"/>
        </a:p>
      </dgm:t>
    </dgm:pt>
    <dgm:pt modelId="{611A948F-4CC4-4F25-9D85-D5C80B13846F}" type="parTrans" cxnId="{9BEEE027-326E-481E-B697-310BDFC77C9A}">
      <dgm:prSet/>
      <dgm:spPr/>
      <dgm:t>
        <a:bodyPr/>
        <a:lstStyle/>
        <a:p>
          <a:endParaRPr lang="pt-PT"/>
        </a:p>
      </dgm:t>
    </dgm:pt>
    <dgm:pt modelId="{8A4CBB32-FDAA-8E47-B4A0-36F7D0FF1939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1400" b="0" dirty="0" err="1" smtClean="0">
              <a:latin typeface="Arial" pitchFamily="34" charset="0"/>
              <a:cs typeface="Arial" pitchFamily="34" charset="0"/>
            </a:rPr>
            <a:t>AChE</a:t>
          </a:r>
          <a:r>
            <a:rPr lang="en-US" sz="1400" b="0" dirty="0" smtClean="0">
              <a:latin typeface="Arial" pitchFamily="34" charset="0"/>
              <a:cs typeface="Arial" pitchFamily="34" charset="0"/>
            </a:rPr>
            <a:t> activity </a:t>
          </a:r>
          <a:endParaRPr lang="en-US" sz="1400" b="0" dirty="0">
            <a:latin typeface="Arial" pitchFamily="34" charset="0"/>
            <a:cs typeface="Arial" pitchFamily="34" charset="0"/>
          </a:endParaRPr>
        </a:p>
      </dgm:t>
    </dgm:pt>
    <dgm:pt modelId="{0A38D9B8-C141-DE4B-8263-1245B8851085}" type="parTrans" cxnId="{AC952173-11F8-A345-8141-08B3D1D7F1D3}">
      <dgm:prSet/>
      <dgm:spPr/>
      <dgm:t>
        <a:bodyPr/>
        <a:lstStyle/>
        <a:p>
          <a:endParaRPr lang="en-US"/>
        </a:p>
      </dgm:t>
    </dgm:pt>
    <dgm:pt modelId="{F660CB4C-80C6-1148-A1DF-2CFF0D61BBAF}" type="sibTrans" cxnId="{AC952173-11F8-A345-8141-08B3D1D7F1D3}">
      <dgm:prSet/>
      <dgm:spPr/>
      <dgm:t>
        <a:bodyPr/>
        <a:lstStyle/>
        <a:p>
          <a:endParaRPr lang="en-US"/>
        </a:p>
      </dgm:t>
    </dgm:pt>
    <dgm:pt modelId="{E8F63775-1E36-0145-8ECC-E28D34A75092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1400" b="0" dirty="0" smtClean="0">
              <a:latin typeface="Arial" pitchFamily="34" charset="0"/>
              <a:cs typeface="Arial" pitchFamily="34" charset="0"/>
            </a:rPr>
            <a:t>Non-enzymatic antioxidants</a:t>
          </a:r>
          <a:endParaRPr lang="en-US" sz="1400" b="0" dirty="0">
            <a:latin typeface="Arial" pitchFamily="34" charset="0"/>
            <a:cs typeface="Arial" pitchFamily="34" charset="0"/>
          </a:endParaRPr>
        </a:p>
      </dgm:t>
    </dgm:pt>
    <dgm:pt modelId="{299119F1-11E0-7A48-82A0-0D1D297B2077}" type="parTrans" cxnId="{CA813B21-7277-C34E-A74D-F38244C4A4A9}">
      <dgm:prSet/>
      <dgm:spPr/>
      <dgm:t>
        <a:bodyPr/>
        <a:lstStyle/>
        <a:p>
          <a:endParaRPr lang="en-US"/>
        </a:p>
      </dgm:t>
    </dgm:pt>
    <dgm:pt modelId="{5B3559F3-1182-8343-932B-E6C5601DB20B}" type="sibTrans" cxnId="{CA813B21-7277-C34E-A74D-F38244C4A4A9}">
      <dgm:prSet/>
      <dgm:spPr/>
      <dgm:t>
        <a:bodyPr/>
        <a:lstStyle/>
        <a:p>
          <a:endParaRPr lang="en-US"/>
        </a:p>
      </dgm:t>
    </dgm:pt>
    <dgm:pt modelId="{02621960-1856-CD44-926F-19998D388B09}" type="pres">
      <dgm:prSet presAssocID="{F88AA83B-3604-5846-A482-098F9914A54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CF621E5-68F8-AC4A-99EF-F8FE14789940}" type="pres">
      <dgm:prSet presAssocID="{6F98B236-2C30-164F-BCF0-D6BF61FF6DA0}" presName="composite" presStyleCnt="0"/>
      <dgm:spPr/>
      <dgm:t>
        <a:bodyPr/>
        <a:lstStyle/>
        <a:p>
          <a:endParaRPr lang="pt-PT"/>
        </a:p>
      </dgm:t>
    </dgm:pt>
    <dgm:pt modelId="{8DCCBCB9-C889-0247-BE3C-C96F222FA655}" type="pres">
      <dgm:prSet presAssocID="{6F98B236-2C30-164F-BCF0-D6BF61FF6DA0}" presName="LShape" presStyleLbl="alignNode1" presStyleIdx="0" presStyleCnt="5" custScaleX="99198" custScaleY="72058" custLinFactNeighborX="-1428" custLinFactNeighborY="-4486"/>
      <dgm:spPr/>
      <dgm:t>
        <a:bodyPr/>
        <a:lstStyle/>
        <a:p>
          <a:endParaRPr lang="en-US"/>
        </a:p>
      </dgm:t>
    </dgm:pt>
    <dgm:pt modelId="{03E320A1-00CC-DC4B-8024-3F3D6748AAFB}" type="pres">
      <dgm:prSet presAssocID="{6F98B236-2C30-164F-BCF0-D6BF61FF6DA0}" presName="ParentText" presStyleLbl="revTx" presStyleIdx="0" presStyleCnt="3" custScaleX="131926" custLinFactNeighborX="148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CCF833-CC05-1C47-9021-937C8C16727C}" type="pres">
      <dgm:prSet presAssocID="{6F98B236-2C30-164F-BCF0-D6BF61FF6DA0}" presName="Triangle" presStyleLbl="alignNode1" presStyleIdx="1" presStyleCnt="5" custLinFactNeighborX="-1226" custLinFactNeighborY="46607"/>
      <dgm:spPr/>
      <dgm:t>
        <a:bodyPr/>
        <a:lstStyle/>
        <a:p>
          <a:endParaRPr lang="en-US"/>
        </a:p>
      </dgm:t>
    </dgm:pt>
    <dgm:pt modelId="{3624641C-6FD6-7047-88CE-84A825B8C02D}" type="pres">
      <dgm:prSet presAssocID="{4F76B0B2-4F53-BA43-A6C0-A2F08D802558}" presName="sibTrans" presStyleCnt="0"/>
      <dgm:spPr/>
      <dgm:t>
        <a:bodyPr/>
        <a:lstStyle/>
        <a:p>
          <a:endParaRPr lang="pt-PT"/>
        </a:p>
      </dgm:t>
    </dgm:pt>
    <dgm:pt modelId="{5E66DC12-4C96-2541-A852-B67DA7A868EA}" type="pres">
      <dgm:prSet presAssocID="{4F76B0B2-4F53-BA43-A6C0-A2F08D802558}" presName="space" presStyleCnt="0"/>
      <dgm:spPr/>
      <dgm:t>
        <a:bodyPr/>
        <a:lstStyle/>
        <a:p>
          <a:endParaRPr lang="pt-PT"/>
        </a:p>
      </dgm:t>
    </dgm:pt>
    <dgm:pt modelId="{F283BBA7-C8C4-E045-B1A8-92206C977B57}" type="pres">
      <dgm:prSet presAssocID="{6197A33D-AE6D-0144-B5CF-59D16C90B803}" presName="composite" presStyleCnt="0"/>
      <dgm:spPr/>
      <dgm:t>
        <a:bodyPr/>
        <a:lstStyle/>
        <a:p>
          <a:endParaRPr lang="pt-PT"/>
        </a:p>
      </dgm:t>
    </dgm:pt>
    <dgm:pt modelId="{97813462-C505-304B-9086-389FBF2806F1}" type="pres">
      <dgm:prSet presAssocID="{6197A33D-AE6D-0144-B5CF-59D16C90B803}" presName="LShape" presStyleLbl="alignNode1" presStyleIdx="2" presStyleCnt="5" custScaleX="105750" custScaleY="65693" custLinFactNeighborX="-511" custLinFactNeighborY="-2550"/>
      <dgm:spPr/>
      <dgm:t>
        <a:bodyPr/>
        <a:lstStyle/>
        <a:p>
          <a:endParaRPr lang="en-US"/>
        </a:p>
      </dgm:t>
    </dgm:pt>
    <dgm:pt modelId="{D29A677A-6E29-674D-84A6-0F82A1B92DBB}" type="pres">
      <dgm:prSet presAssocID="{6197A33D-AE6D-0144-B5CF-59D16C90B803}" presName="ParentText" presStyleLbl="revTx" presStyleIdx="1" presStyleCnt="3" custScaleX="154243" custLinFactNeighborX="19658" custLinFactNeighborY="59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75D511-8CD1-294A-BBC4-96373FA82CAA}" type="pres">
      <dgm:prSet presAssocID="{6197A33D-AE6D-0144-B5CF-59D16C90B803}" presName="Triangle" presStyleLbl="alignNode1" presStyleIdx="3" presStyleCnt="5" custLinFactNeighborX="6858" custLinFactNeighborY="41148"/>
      <dgm:spPr/>
      <dgm:t>
        <a:bodyPr/>
        <a:lstStyle/>
        <a:p>
          <a:endParaRPr lang="en-US"/>
        </a:p>
      </dgm:t>
    </dgm:pt>
    <dgm:pt modelId="{AD91CD95-DDD0-7244-9B00-2EB072E61D9C}" type="pres">
      <dgm:prSet presAssocID="{92243C75-B177-E148-9730-DEF0AE104E90}" presName="sibTrans" presStyleCnt="0"/>
      <dgm:spPr/>
      <dgm:t>
        <a:bodyPr/>
        <a:lstStyle/>
        <a:p>
          <a:endParaRPr lang="pt-PT"/>
        </a:p>
      </dgm:t>
    </dgm:pt>
    <dgm:pt modelId="{F2D842C8-41C8-5D46-892A-80A37BC2EFB1}" type="pres">
      <dgm:prSet presAssocID="{92243C75-B177-E148-9730-DEF0AE104E90}" presName="space" presStyleCnt="0"/>
      <dgm:spPr/>
      <dgm:t>
        <a:bodyPr/>
        <a:lstStyle/>
        <a:p>
          <a:endParaRPr lang="pt-PT"/>
        </a:p>
      </dgm:t>
    </dgm:pt>
    <dgm:pt modelId="{2007E708-9401-D849-A085-DB43E86679C0}" type="pres">
      <dgm:prSet presAssocID="{E707F6AF-63C1-8349-836E-4D2F5615A376}" presName="composite" presStyleCnt="0"/>
      <dgm:spPr/>
      <dgm:t>
        <a:bodyPr/>
        <a:lstStyle/>
        <a:p>
          <a:endParaRPr lang="pt-PT"/>
        </a:p>
      </dgm:t>
    </dgm:pt>
    <dgm:pt modelId="{48B8952D-E52E-3E47-BF0A-41131D930411}" type="pres">
      <dgm:prSet presAssocID="{E707F6AF-63C1-8349-836E-4D2F5615A376}" presName="LShape" presStyleLbl="alignNode1" presStyleIdx="4" presStyleCnt="5" custScaleX="91759" custScaleY="62728" custLinFactNeighborX="5725" custLinFactNeighborY="-11050"/>
      <dgm:spPr/>
      <dgm:t>
        <a:bodyPr/>
        <a:lstStyle/>
        <a:p>
          <a:endParaRPr lang="en-US"/>
        </a:p>
      </dgm:t>
    </dgm:pt>
    <dgm:pt modelId="{8B947D78-3265-A84F-8237-F7BC5A9EAE05}" type="pres">
      <dgm:prSet presAssocID="{E707F6AF-63C1-8349-836E-4D2F5615A376}" presName="ParentText" presStyleLbl="revTx" presStyleIdx="2" presStyleCnt="3" custScaleX="158649" custLinFactNeighborX="36299" custLinFactNeighborY="23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52173-11F8-A345-8141-08B3D1D7F1D3}" srcId="{E707F6AF-63C1-8349-836E-4D2F5615A376}" destId="{8A4CBB32-FDAA-8E47-B4A0-36F7D0FF1939}" srcOrd="2" destOrd="0" parTransId="{0A38D9B8-C141-DE4B-8263-1245B8851085}" sibTransId="{F660CB4C-80C6-1148-A1DF-2CFF0D61BBAF}"/>
    <dgm:cxn modelId="{08FD8D18-BC1A-E94E-963D-D10B6A54B284}" type="presOf" srcId="{F88AA83B-3604-5846-A482-098F9914A543}" destId="{02621960-1856-CD44-926F-19998D388B09}" srcOrd="0" destOrd="0" presId="urn:microsoft.com/office/officeart/2009/3/layout/StepUpProcess"/>
    <dgm:cxn modelId="{427FF24F-4EC9-4E1D-8BC2-A535DFDDEC24}" srcId="{6197A33D-AE6D-0144-B5CF-59D16C90B803}" destId="{EAC2F434-8596-4BBD-B22A-A6B67EE0F202}" srcOrd="0" destOrd="0" parTransId="{F9C18100-26B1-4FFA-B112-08E5E0FB922B}" sibTransId="{CCB75095-84B2-4599-AD2B-0CC768B2E161}"/>
    <dgm:cxn modelId="{4DECAF1F-5310-274B-B920-CB79E042CBA9}" srcId="{F88AA83B-3604-5846-A482-098F9914A543}" destId="{6F98B236-2C30-164F-BCF0-D6BF61FF6DA0}" srcOrd="0" destOrd="0" parTransId="{ABA147CC-220A-904F-A0B4-41F58DDC7F0F}" sibTransId="{4F76B0B2-4F53-BA43-A6C0-A2F08D802558}"/>
    <dgm:cxn modelId="{D58DADD3-78E1-0D4E-BAA2-DA5C7304E98B}" type="presOf" srcId="{EAC2F434-8596-4BBD-B22A-A6B67EE0F202}" destId="{D29A677A-6E29-674D-84A6-0F82A1B92DBB}" srcOrd="0" destOrd="1" presId="urn:microsoft.com/office/officeart/2009/3/layout/StepUpProcess"/>
    <dgm:cxn modelId="{245B3128-043B-0843-B6F3-E7403AAD0410}" type="presOf" srcId="{6197A33D-AE6D-0144-B5CF-59D16C90B803}" destId="{D29A677A-6E29-674D-84A6-0F82A1B92DBB}" srcOrd="0" destOrd="0" presId="urn:microsoft.com/office/officeart/2009/3/layout/StepUpProcess"/>
    <dgm:cxn modelId="{F2DC1A5E-DFBA-8040-8223-B7D4DFC68DD1}" srcId="{F88AA83B-3604-5846-A482-098F9914A543}" destId="{E707F6AF-63C1-8349-836E-4D2F5615A376}" srcOrd="2" destOrd="0" parTransId="{5D26D600-AA8D-F44B-A9BF-3ED666DDAFB5}" sibTransId="{DCDBC72F-C872-4049-B7F1-9E0A084F147E}"/>
    <dgm:cxn modelId="{CA813B21-7277-C34E-A74D-F38244C4A4A9}" srcId="{E707F6AF-63C1-8349-836E-4D2F5615A376}" destId="{E8F63775-1E36-0145-8ECC-E28D34A75092}" srcOrd="1" destOrd="0" parTransId="{299119F1-11E0-7A48-82A0-0D1D297B2077}" sibTransId="{5B3559F3-1182-8343-932B-E6C5601DB20B}"/>
    <dgm:cxn modelId="{2C8430CD-B503-D44A-AC9E-12DDAD9BB79D}" type="presOf" srcId="{AB2EC4C0-6859-4E43-B2BF-62A0C77CB275}" destId="{8B947D78-3265-A84F-8237-F7BC5A9EAE05}" srcOrd="0" destOrd="1" presId="urn:microsoft.com/office/officeart/2009/3/layout/StepUpProcess"/>
    <dgm:cxn modelId="{C0715ADD-87F4-FB47-89F7-B2CDED6A62E5}" type="presOf" srcId="{6F98B236-2C30-164F-BCF0-D6BF61FF6DA0}" destId="{03E320A1-00CC-DC4B-8024-3F3D6748AAFB}" srcOrd="0" destOrd="0" presId="urn:microsoft.com/office/officeart/2009/3/layout/StepUpProcess"/>
    <dgm:cxn modelId="{59386F37-2952-5143-8939-543BC79C3392}" type="presOf" srcId="{E707F6AF-63C1-8349-836E-4D2F5615A376}" destId="{8B947D78-3265-A84F-8237-F7BC5A9EAE05}" srcOrd="0" destOrd="0" presId="urn:microsoft.com/office/officeart/2009/3/layout/StepUpProcess"/>
    <dgm:cxn modelId="{9BEEE027-326E-481E-B697-310BDFC77C9A}" srcId="{E707F6AF-63C1-8349-836E-4D2F5615A376}" destId="{AB2EC4C0-6859-4E43-B2BF-62A0C77CB275}" srcOrd="0" destOrd="0" parTransId="{611A948F-4CC4-4F25-9D85-D5C80B13846F}" sibTransId="{0FA0932D-4B38-46D0-A1C6-2F0E6F5F4748}"/>
    <dgm:cxn modelId="{A5061C36-D628-8C4F-86F7-DC23E93E181A}" srcId="{F88AA83B-3604-5846-A482-098F9914A543}" destId="{6197A33D-AE6D-0144-B5CF-59D16C90B803}" srcOrd="1" destOrd="0" parTransId="{9238A4DC-BB7E-6E41-95D6-B05DF0956438}" sibTransId="{92243C75-B177-E148-9730-DEF0AE104E90}"/>
    <dgm:cxn modelId="{8CCC705D-799A-B543-905C-B5248EAFBC60}" type="presOf" srcId="{1E461EBF-B961-E74F-8E1B-FD209F4A121E}" destId="{03E320A1-00CC-DC4B-8024-3F3D6748AAFB}" srcOrd="0" destOrd="1" presId="urn:microsoft.com/office/officeart/2009/3/layout/StepUpProcess"/>
    <dgm:cxn modelId="{E1BB22FF-9982-9C42-8BC5-3A23E7B17513}" type="presOf" srcId="{8A4CBB32-FDAA-8E47-B4A0-36F7D0FF1939}" destId="{8B947D78-3265-A84F-8237-F7BC5A9EAE05}" srcOrd="0" destOrd="3" presId="urn:microsoft.com/office/officeart/2009/3/layout/StepUpProcess"/>
    <dgm:cxn modelId="{1ABE3849-1F66-4D4C-954E-5465BD014AD4}" type="presOf" srcId="{E8F63775-1E36-0145-8ECC-E28D34A75092}" destId="{8B947D78-3265-A84F-8237-F7BC5A9EAE05}" srcOrd="0" destOrd="2" presId="urn:microsoft.com/office/officeart/2009/3/layout/StepUpProcess"/>
    <dgm:cxn modelId="{A4639EF2-0BD6-3E49-9DC6-90A9399ED4A8}" srcId="{6F98B236-2C30-164F-BCF0-D6BF61FF6DA0}" destId="{1E461EBF-B961-E74F-8E1B-FD209F4A121E}" srcOrd="0" destOrd="0" parTransId="{DAC67DF3-9A80-8F4B-9B3F-89C1D6B72112}" sibTransId="{DD3EB189-7C3D-4343-B9AE-701832273071}"/>
    <dgm:cxn modelId="{F5016285-7630-4642-A269-7208288EF5D5}" type="presParOf" srcId="{02621960-1856-CD44-926F-19998D388B09}" destId="{4CF621E5-68F8-AC4A-99EF-F8FE14789940}" srcOrd="0" destOrd="0" presId="urn:microsoft.com/office/officeart/2009/3/layout/StepUpProcess"/>
    <dgm:cxn modelId="{085254BD-1424-FD41-84CC-86B724A70454}" type="presParOf" srcId="{4CF621E5-68F8-AC4A-99EF-F8FE14789940}" destId="{8DCCBCB9-C889-0247-BE3C-C96F222FA655}" srcOrd="0" destOrd="0" presId="urn:microsoft.com/office/officeart/2009/3/layout/StepUpProcess"/>
    <dgm:cxn modelId="{3358AFC3-1325-C141-83B0-0D95F0E21DF2}" type="presParOf" srcId="{4CF621E5-68F8-AC4A-99EF-F8FE14789940}" destId="{03E320A1-00CC-DC4B-8024-3F3D6748AAFB}" srcOrd="1" destOrd="0" presId="urn:microsoft.com/office/officeart/2009/3/layout/StepUpProcess"/>
    <dgm:cxn modelId="{2459BE9A-B960-014A-A1D2-3092A73BBEF0}" type="presParOf" srcId="{4CF621E5-68F8-AC4A-99EF-F8FE14789940}" destId="{ABCCF833-CC05-1C47-9021-937C8C16727C}" srcOrd="2" destOrd="0" presId="urn:microsoft.com/office/officeart/2009/3/layout/StepUpProcess"/>
    <dgm:cxn modelId="{39BBAB12-B56F-8E40-BAF3-2E193E366E70}" type="presParOf" srcId="{02621960-1856-CD44-926F-19998D388B09}" destId="{3624641C-6FD6-7047-88CE-84A825B8C02D}" srcOrd="1" destOrd="0" presId="urn:microsoft.com/office/officeart/2009/3/layout/StepUpProcess"/>
    <dgm:cxn modelId="{007162F5-2DDB-724A-A84E-F95487BFDB7E}" type="presParOf" srcId="{3624641C-6FD6-7047-88CE-84A825B8C02D}" destId="{5E66DC12-4C96-2541-A852-B67DA7A868EA}" srcOrd="0" destOrd="0" presId="urn:microsoft.com/office/officeart/2009/3/layout/StepUpProcess"/>
    <dgm:cxn modelId="{4F577354-621C-384A-B66D-8FEAA27C1386}" type="presParOf" srcId="{02621960-1856-CD44-926F-19998D388B09}" destId="{F283BBA7-C8C4-E045-B1A8-92206C977B57}" srcOrd="2" destOrd="0" presId="urn:microsoft.com/office/officeart/2009/3/layout/StepUpProcess"/>
    <dgm:cxn modelId="{E40D43EC-4FF1-184A-8956-F945A2D06E7F}" type="presParOf" srcId="{F283BBA7-C8C4-E045-B1A8-92206C977B57}" destId="{97813462-C505-304B-9086-389FBF2806F1}" srcOrd="0" destOrd="0" presId="urn:microsoft.com/office/officeart/2009/3/layout/StepUpProcess"/>
    <dgm:cxn modelId="{BA80246A-5BE7-4943-B95B-7FFFA31C60A2}" type="presParOf" srcId="{F283BBA7-C8C4-E045-B1A8-92206C977B57}" destId="{D29A677A-6E29-674D-84A6-0F82A1B92DBB}" srcOrd="1" destOrd="0" presId="urn:microsoft.com/office/officeart/2009/3/layout/StepUpProcess"/>
    <dgm:cxn modelId="{43175A74-5454-CA47-B0B9-2B9B93DE1EF5}" type="presParOf" srcId="{F283BBA7-C8C4-E045-B1A8-92206C977B57}" destId="{EC75D511-8CD1-294A-BBC4-96373FA82CAA}" srcOrd="2" destOrd="0" presId="urn:microsoft.com/office/officeart/2009/3/layout/StepUpProcess"/>
    <dgm:cxn modelId="{CDA23C52-64C7-D148-A64C-6A307401CC59}" type="presParOf" srcId="{02621960-1856-CD44-926F-19998D388B09}" destId="{AD91CD95-DDD0-7244-9B00-2EB072E61D9C}" srcOrd="3" destOrd="0" presId="urn:microsoft.com/office/officeart/2009/3/layout/StepUpProcess"/>
    <dgm:cxn modelId="{BCE44010-A9F5-2044-94CD-A2CE2E616279}" type="presParOf" srcId="{AD91CD95-DDD0-7244-9B00-2EB072E61D9C}" destId="{F2D842C8-41C8-5D46-892A-80A37BC2EFB1}" srcOrd="0" destOrd="0" presId="urn:microsoft.com/office/officeart/2009/3/layout/StepUpProcess"/>
    <dgm:cxn modelId="{B8A3B8CF-ABFB-E74E-A650-B2A6D921F92F}" type="presParOf" srcId="{02621960-1856-CD44-926F-19998D388B09}" destId="{2007E708-9401-D849-A085-DB43E86679C0}" srcOrd="4" destOrd="0" presId="urn:microsoft.com/office/officeart/2009/3/layout/StepUpProcess"/>
    <dgm:cxn modelId="{0D667ABE-CFBA-834C-A676-CE115A1078FE}" type="presParOf" srcId="{2007E708-9401-D849-A085-DB43E86679C0}" destId="{48B8952D-E52E-3E47-BF0A-41131D930411}" srcOrd="0" destOrd="0" presId="urn:microsoft.com/office/officeart/2009/3/layout/StepUpProcess"/>
    <dgm:cxn modelId="{48927EB8-A962-D345-B739-CE9952CDC0D9}" type="presParOf" srcId="{2007E708-9401-D849-A085-DB43E86679C0}" destId="{8B947D78-3265-A84F-8237-F7BC5A9EAE05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8AA83B-3604-5846-A482-098F9914A543}" type="doc">
      <dgm:prSet loTypeId="urn:microsoft.com/office/officeart/2009/3/layout/StepUpProcess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6197A33D-AE6D-0144-B5CF-59D16C90B803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1500" b="1" dirty="0" smtClean="0">
              <a:latin typeface="Arial" pitchFamily="34" charset="0"/>
              <a:cs typeface="Arial" pitchFamily="34" charset="0"/>
            </a:rPr>
            <a:t>Accumulation levels</a:t>
          </a:r>
          <a:endParaRPr lang="en-US" sz="1500" b="1" dirty="0">
            <a:latin typeface="Arial" pitchFamily="34" charset="0"/>
            <a:cs typeface="Arial" pitchFamily="34" charset="0"/>
          </a:endParaRPr>
        </a:p>
      </dgm:t>
    </dgm:pt>
    <dgm:pt modelId="{9238A4DC-BB7E-6E41-95D6-B05DF0956438}" type="parTrans" cxnId="{A5061C36-D628-8C4F-86F7-DC23E93E181A}">
      <dgm:prSet/>
      <dgm:spPr/>
      <dgm:t>
        <a:bodyPr/>
        <a:lstStyle/>
        <a:p>
          <a:endParaRPr lang="en-US"/>
        </a:p>
      </dgm:t>
    </dgm:pt>
    <dgm:pt modelId="{92243C75-B177-E148-9730-DEF0AE104E90}" type="sibTrans" cxnId="{A5061C36-D628-8C4F-86F7-DC23E93E181A}">
      <dgm:prSet/>
      <dgm:spPr/>
      <dgm:t>
        <a:bodyPr/>
        <a:lstStyle/>
        <a:p>
          <a:endParaRPr lang="en-US"/>
        </a:p>
      </dgm:t>
    </dgm:pt>
    <dgm:pt modelId="{E707F6AF-63C1-8349-836E-4D2F5615A376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1500" b="1" smtClean="0">
              <a:latin typeface="Arial" pitchFamily="34" charset="0"/>
              <a:cs typeface="Arial" pitchFamily="34" charset="0"/>
            </a:rPr>
            <a:t>Ocular toxicity</a:t>
          </a:r>
          <a:endParaRPr lang="en-US" sz="1500" b="1" dirty="0">
            <a:latin typeface="Arial" pitchFamily="34" charset="0"/>
            <a:cs typeface="Arial" pitchFamily="34" charset="0"/>
          </a:endParaRPr>
        </a:p>
      </dgm:t>
    </dgm:pt>
    <dgm:pt modelId="{5D26D600-AA8D-F44B-A9BF-3ED666DDAFB5}" type="parTrans" cxnId="{F2DC1A5E-DFBA-8040-8223-B7D4DFC68DD1}">
      <dgm:prSet/>
      <dgm:spPr/>
      <dgm:t>
        <a:bodyPr/>
        <a:lstStyle/>
        <a:p>
          <a:endParaRPr lang="en-US"/>
        </a:p>
      </dgm:t>
    </dgm:pt>
    <dgm:pt modelId="{DCDBC72F-C872-4049-B7F1-9E0A084F147E}" type="sibTrans" cxnId="{F2DC1A5E-DFBA-8040-8223-B7D4DFC68DD1}">
      <dgm:prSet/>
      <dgm:spPr/>
      <dgm:t>
        <a:bodyPr/>
        <a:lstStyle/>
        <a:p>
          <a:endParaRPr lang="en-US"/>
        </a:p>
      </dgm:t>
    </dgm:pt>
    <dgm:pt modelId="{1E461EBF-B961-E74F-8E1B-FD209F4A121E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1400" smtClean="0">
              <a:latin typeface="Arial" pitchFamily="34" charset="0"/>
              <a:cs typeface="Arial" pitchFamily="34" charset="0"/>
            </a:rPr>
            <a:t>iHg and MeHg in water and sediment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6F98B236-2C30-164F-BCF0-D6BF61FF6DA0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1500" b="1" dirty="0" smtClean="0">
              <a:latin typeface="Arial" pitchFamily="34" charset="0"/>
              <a:cs typeface="Arial" pitchFamily="34" charset="0"/>
            </a:rPr>
            <a:t>Environmental levels</a:t>
          </a:r>
          <a:endParaRPr lang="en-US" sz="1500" b="1" dirty="0">
            <a:latin typeface="Arial" pitchFamily="34" charset="0"/>
            <a:cs typeface="Arial" pitchFamily="34" charset="0"/>
          </a:endParaRPr>
        </a:p>
      </dgm:t>
    </dgm:pt>
    <dgm:pt modelId="{4F76B0B2-4F53-BA43-A6C0-A2F08D802558}" type="sibTrans" cxnId="{4DECAF1F-5310-274B-B920-CB79E042CBA9}">
      <dgm:prSet/>
      <dgm:spPr/>
      <dgm:t>
        <a:bodyPr/>
        <a:lstStyle/>
        <a:p>
          <a:endParaRPr lang="en-US"/>
        </a:p>
      </dgm:t>
    </dgm:pt>
    <dgm:pt modelId="{ABA147CC-220A-904F-A0B4-41F58DDC7F0F}" type="parTrans" cxnId="{4DECAF1F-5310-274B-B920-CB79E042CBA9}">
      <dgm:prSet/>
      <dgm:spPr/>
      <dgm:t>
        <a:bodyPr/>
        <a:lstStyle/>
        <a:p>
          <a:endParaRPr lang="en-US"/>
        </a:p>
      </dgm:t>
    </dgm:pt>
    <dgm:pt modelId="{DD3EB189-7C3D-4343-B9AE-701832273071}" type="sibTrans" cxnId="{A4639EF2-0BD6-3E49-9DC6-90A9399ED4A8}">
      <dgm:prSet/>
      <dgm:spPr/>
      <dgm:t>
        <a:bodyPr/>
        <a:lstStyle/>
        <a:p>
          <a:endParaRPr lang="en-US"/>
        </a:p>
      </dgm:t>
    </dgm:pt>
    <dgm:pt modelId="{DAC67DF3-9A80-8F4B-9B3F-89C1D6B72112}" type="parTrans" cxnId="{A4639EF2-0BD6-3E49-9DC6-90A9399ED4A8}">
      <dgm:prSet/>
      <dgm:spPr/>
      <dgm:t>
        <a:bodyPr/>
        <a:lstStyle/>
        <a:p>
          <a:endParaRPr lang="en-US"/>
        </a:p>
      </dgm:t>
    </dgm:pt>
    <dgm:pt modelId="{EAC2F434-8596-4BBD-B22A-A6B67EE0F202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1400" smtClean="0">
              <a:latin typeface="Arial" pitchFamily="34" charset="0"/>
              <a:cs typeface="Arial" pitchFamily="34" charset="0"/>
            </a:rPr>
            <a:t>iHg and MeHg in eye wall</a:t>
          </a:r>
          <a:endParaRPr lang="en-US" sz="1400" dirty="0">
            <a:latin typeface="Arial" pitchFamily="34" charset="0"/>
            <a:cs typeface="Arial" pitchFamily="34" charset="0"/>
          </a:endParaRPr>
        </a:p>
      </dgm:t>
    </dgm:pt>
    <dgm:pt modelId="{F9C18100-26B1-4FFA-B112-08E5E0FB922B}" type="parTrans" cxnId="{427FF24F-4EC9-4E1D-8BC2-A535DFDDEC24}">
      <dgm:prSet/>
      <dgm:spPr/>
      <dgm:t>
        <a:bodyPr/>
        <a:lstStyle/>
        <a:p>
          <a:endParaRPr lang="pt-PT"/>
        </a:p>
      </dgm:t>
    </dgm:pt>
    <dgm:pt modelId="{CCB75095-84B2-4599-AD2B-0CC768B2E161}" type="sibTrans" cxnId="{427FF24F-4EC9-4E1D-8BC2-A535DFDDEC24}">
      <dgm:prSet/>
      <dgm:spPr/>
      <dgm:t>
        <a:bodyPr/>
        <a:lstStyle/>
        <a:p>
          <a:endParaRPr lang="pt-PT"/>
        </a:p>
      </dgm:t>
    </dgm:pt>
    <dgm:pt modelId="{AB2EC4C0-6859-4E43-B2BF-62A0C77CB275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1400" b="0" dirty="0" smtClean="0">
              <a:latin typeface="Arial" pitchFamily="34" charset="0"/>
              <a:cs typeface="Arial" pitchFamily="34" charset="0"/>
            </a:rPr>
            <a:t>Enzymatic antioxidants</a:t>
          </a:r>
          <a:endParaRPr lang="en-US" sz="1400" b="0" dirty="0">
            <a:latin typeface="Arial" pitchFamily="34" charset="0"/>
            <a:cs typeface="Arial" pitchFamily="34" charset="0"/>
          </a:endParaRPr>
        </a:p>
      </dgm:t>
    </dgm:pt>
    <dgm:pt modelId="{0FA0932D-4B38-46D0-A1C6-2F0E6F5F4748}" type="sibTrans" cxnId="{9BEEE027-326E-481E-B697-310BDFC77C9A}">
      <dgm:prSet/>
      <dgm:spPr/>
      <dgm:t>
        <a:bodyPr/>
        <a:lstStyle/>
        <a:p>
          <a:endParaRPr lang="pt-PT"/>
        </a:p>
      </dgm:t>
    </dgm:pt>
    <dgm:pt modelId="{611A948F-4CC4-4F25-9D85-D5C80B13846F}" type="parTrans" cxnId="{9BEEE027-326E-481E-B697-310BDFC77C9A}">
      <dgm:prSet/>
      <dgm:spPr/>
      <dgm:t>
        <a:bodyPr/>
        <a:lstStyle/>
        <a:p>
          <a:endParaRPr lang="pt-PT"/>
        </a:p>
      </dgm:t>
    </dgm:pt>
    <dgm:pt modelId="{8A4CBB32-FDAA-8E47-B4A0-36F7D0FF1939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1400" b="0" dirty="0" err="1" smtClean="0">
              <a:latin typeface="Arial" pitchFamily="34" charset="0"/>
              <a:cs typeface="Arial" pitchFamily="34" charset="0"/>
            </a:rPr>
            <a:t>AChE</a:t>
          </a:r>
          <a:r>
            <a:rPr lang="en-US" sz="1400" b="0" dirty="0" smtClean="0">
              <a:latin typeface="Arial" pitchFamily="34" charset="0"/>
              <a:cs typeface="Arial" pitchFamily="34" charset="0"/>
            </a:rPr>
            <a:t> activity </a:t>
          </a:r>
          <a:endParaRPr lang="en-US" sz="1400" b="0" dirty="0">
            <a:latin typeface="Arial" pitchFamily="34" charset="0"/>
            <a:cs typeface="Arial" pitchFamily="34" charset="0"/>
          </a:endParaRPr>
        </a:p>
      </dgm:t>
    </dgm:pt>
    <dgm:pt modelId="{0A38D9B8-C141-DE4B-8263-1245B8851085}" type="parTrans" cxnId="{AC952173-11F8-A345-8141-08B3D1D7F1D3}">
      <dgm:prSet/>
      <dgm:spPr/>
      <dgm:t>
        <a:bodyPr/>
        <a:lstStyle/>
        <a:p>
          <a:endParaRPr lang="en-US"/>
        </a:p>
      </dgm:t>
    </dgm:pt>
    <dgm:pt modelId="{F660CB4C-80C6-1148-A1DF-2CFF0D61BBAF}" type="sibTrans" cxnId="{AC952173-11F8-A345-8141-08B3D1D7F1D3}">
      <dgm:prSet/>
      <dgm:spPr/>
      <dgm:t>
        <a:bodyPr/>
        <a:lstStyle/>
        <a:p>
          <a:endParaRPr lang="en-US"/>
        </a:p>
      </dgm:t>
    </dgm:pt>
    <dgm:pt modelId="{E8F63775-1E36-0145-8ECC-E28D34A75092}">
      <dgm:prSet custT="1"/>
      <dgm:spPr/>
      <dgm:t>
        <a:bodyPr/>
        <a:lstStyle/>
        <a:p>
          <a:pPr rtl="0">
            <a:lnSpc>
              <a:spcPct val="150000"/>
            </a:lnSpc>
          </a:pPr>
          <a:r>
            <a:rPr lang="en-US" sz="1400" b="0" dirty="0" smtClean="0">
              <a:latin typeface="Arial" pitchFamily="34" charset="0"/>
              <a:cs typeface="Arial" pitchFamily="34" charset="0"/>
            </a:rPr>
            <a:t>Non-enzymatic antioxidants</a:t>
          </a:r>
          <a:endParaRPr lang="en-US" sz="1400" b="0" dirty="0">
            <a:latin typeface="Arial" pitchFamily="34" charset="0"/>
            <a:cs typeface="Arial" pitchFamily="34" charset="0"/>
          </a:endParaRPr>
        </a:p>
      </dgm:t>
    </dgm:pt>
    <dgm:pt modelId="{299119F1-11E0-7A48-82A0-0D1D297B2077}" type="parTrans" cxnId="{CA813B21-7277-C34E-A74D-F38244C4A4A9}">
      <dgm:prSet/>
      <dgm:spPr/>
      <dgm:t>
        <a:bodyPr/>
        <a:lstStyle/>
        <a:p>
          <a:endParaRPr lang="en-US"/>
        </a:p>
      </dgm:t>
    </dgm:pt>
    <dgm:pt modelId="{5B3559F3-1182-8343-932B-E6C5601DB20B}" type="sibTrans" cxnId="{CA813B21-7277-C34E-A74D-F38244C4A4A9}">
      <dgm:prSet/>
      <dgm:spPr/>
      <dgm:t>
        <a:bodyPr/>
        <a:lstStyle/>
        <a:p>
          <a:endParaRPr lang="en-US"/>
        </a:p>
      </dgm:t>
    </dgm:pt>
    <dgm:pt modelId="{02621960-1856-CD44-926F-19998D388B09}" type="pres">
      <dgm:prSet presAssocID="{F88AA83B-3604-5846-A482-098F9914A54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CF621E5-68F8-AC4A-99EF-F8FE14789940}" type="pres">
      <dgm:prSet presAssocID="{6F98B236-2C30-164F-BCF0-D6BF61FF6DA0}" presName="composite" presStyleCnt="0"/>
      <dgm:spPr/>
      <dgm:t>
        <a:bodyPr/>
        <a:lstStyle/>
        <a:p>
          <a:endParaRPr lang="pt-PT"/>
        </a:p>
      </dgm:t>
    </dgm:pt>
    <dgm:pt modelId="{8DCCBCB9-C889-0247-BE3C-C96F222FA655}" type="pres">
      <dgm:prSet presAssocID="{6F98B236-2C30-164F-BCF0-D6BF61FF6DA0}" presName="LShape" presStyleLbl="alignNode1" presStyleIdx="0" presStyleCnt="5" custScaleX="99198" custScaleY="72058" custLinFactNeighborX="-1428" custLinFactNeighborY="-4486"/>
      <dgm:spPr/>
      <dgm:t>
        <a:bodyPr/>
        <a:lstStyle/>
        <a:p>
          <a:endParaRPr lang="en-US"/>
        </a:p>
      </dgm:t>
    </dgm:pt>
    <dgm:pt modelId="{03E320A1-00CC-DC4B-8024-3F3D6748AAFB}" type="pres">
      <dgm:prSet presAssocID="{6F98B236-2C30-164F-BCF0-D6BF61FF6DA0}" presName="ParentText" presStyleLbl="revTx" presStyleIdx="0" presStyleCnt="3" custScaleX="131926" custLinFactNeighborX="148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CCF833-CC05-1C47-9021-937C8C16727C}" type="pres">
      <dgm:prSet presAssocID="{6F98B236-2C30-164F-BCF0-D6BF61FF6DA0}" presName="Triangle" presStyleLbl="alignNode1" presStyleIdx="1" presStyleCnt="5" custLinFactNeighborX="-1226" custLinFactNeighborY="46607"/>
      <dgm:spPr/>
      <dgm:t>
        <a:bodyPr/>
        <a:lstStyle/>
        <a:p>
          <a:endParaRPr lang="en-US"/>
        </a:p>
      </dgm:t>
    </dgm:pt>
    <dgm:pt modelId="{3624641C-6FD6-7047-88CE-84A825B8C02D}" type="pres">
      <dgm:prSet presAssocID="{4F76B0B2-4F53-BA43-A6C0-A2F08D802558}" presName="sibTrans" presStyleCnt="0"/>
      <dgm:spPr/>
      <dgm:t>
        <a:bodyPr/>
        <a:lstStyle/>
        <a:p>
          <a:endParaRPr lang="pt-PT"/>
        </a:p>
      </dgm:t>
    </dgm:pt>
    <dgm:pt modelId="{5E66DC12-4C96-2541-A852-B67DA7A868EA}" type="pres">
      <dgm:prSet presAssocID="{4F76B0B2-4F53-BA43-A6C0-A2F08D802558}" presName="space" presStyleCnt="0"/>
      <dgm:spPr/>
      <dgm:t>
        <a:bodyPr/>
        <a:lstStyle/>
        <a:p>
          <a:endParaRPr lang="pt-PT"/>
        </a:p>
      </dgm:t>
    </dgm:pt>
    <dgm:pt modelId="{F283BBA7-C8C4-E045-B1A8-92206C977B57}" type="pres">
      <dgm:prSet presAssocID="{6197A33D-AE6D-0144-B5CF-59D16C90B803}" presName="composite" presStyleCnt="0"/>
      <dgm:spPr/>
      <dgm:t>
        <a:bodyPr/>
        <a:lstStyle/>
        <a:p>
          <a:endParaRPr lang="pt-PT"/>
        </a:p>
      </dgm:t>
    </dgm:pt>
    <dgm:pt modelId="{97813462-C505-304B-9086-389FBF2806F1}" type="pres">
      <dgm:prSet presAssocID="{6197A33D-AE6D-0144-B5CF-59D16C90B803}" presName="LShape" presStyleLbl="alignNode1" presStyleIdx="2" presStyleCnt="5" custScaleX="105750" custScaleY="65693" custLinFactNeighborX="-511" custLinFactNeighborY="-2550"/>
      <dgm:spPr/>
      <dgm:t>
        <a:bodyPr/>
        <a:lstStyle/>
        <a:p>
          <a:endParaRPr lang="en-US"/>
        </a:p>
      </dgm:t>
    </dgm:pt>
    <dgm:pt modelId="{D29A677A-6E29-674D-84A6-0F82A1B92DBB}" type="pres">
      <dgm:prSet presAssocID="{6197A33D-AE6D-0144-B5CF-59D16C90B803}" presName="ParentText" presStyleLbl="revTx" presStyleIdx="1" presStyleCnt="3" custScaleX="154243" custLinFactNeighborX="19658" custLinFactNeighborY="591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75D511-8CD1-294A-BBC4-96373FA82CAA}" type="pres">
      <dgm:prSet presAssocID="{6197A33D-AE6D-0144-B5CF-59D16C90B803}" presName="Triangle" presStyleLbl="alignNode1" presStyleIdx="3" presStyleCnt="5" custLinFactNeighborX="6858" custLinFactNeighborY="41148"/>
      <dgm:spPr/>
      <dgm:t>
        <a:bodyPr/>
        <a:lstStyle/>
        <a:p>
          <a:endParaRPr lang="en-US"/>
        </a:p>
      </dgm:t>
    </dgm:pt>
    <dgm:pt modelId="{AD91CD95-DDD0-7244-9B00-2EB072E61D9C}" type="pres">
      <dgm:prSet presAssocID="{92243C75-B177-E148-9730-DEF0AE104E90}" presName="sibTrans" presStyleCnt="0"/>
      <dgm:spPr/>
      <dgm:t>
        <a:bodyPr/>
        <a:lstStyle/>
        <a:p>
          <a:endParaRPr lang="pt-PT"/>
        </a:p>
      </dgm:t>
    </dgm:pt>
    <dgm:pt modelId="{F2D842C8-41C8-5D46-892A-80A37BC2EFB1}" type="pres">
      <dgm:prSet presAssocID="{92243C75-B177-E148-9730-DEF0AE104E90}" presName="space" presStyleCnt="0"/>
      <dgm:spPr/>
      <dgm:t>
        <a:bodyPr/>
        <a:lstStyle/>
        <a:p>
          <a:endParaRPr lang="pt-PT"/>
        </a:p>
      </dgm:t>
    </dgm:pt>
    <dgm:pt modelId="{2007E708-9401-D849-A085-DB43E86679C0}" type="pres">
      <dgm:prSet presAssocID="{E707F6AF-63C1-8349-836E-4D2F5615A376}" presName="composite" presStyleCnt="0"/>
      <dgm:spPr/>
      <dgm:t>
        <a:bodyPr/>
        <a:lstStyle/>
        <a:p>
          <a:endParaRPr lang="pt-PT"/>
        </a:p>
      </dgm:t>
    </dgm:pt>
    <dgm:pt modelId="{48B8952D-E52E-3E47-BF0A-41131D930411}" type="pres">
      <dgm:prSet presAssocID="{E707F6AF-63C1-8349-836E-4D2F5615A376}" presName="LShape" presStyleLbl="alignNode1" presStyleIdx="4" presStyleCnt="5" custScaleX="91759" custScaleY="62728" custLinFactNeighborX="5725" custLinFactNeighborY="-11050"/>
      <dgm:spPr/>
      <dgm:t>
        <a:bodyPr/>
        <a:lstStyle/>
        <a:p>
          <a:endParaRPr lang="en-US"/>
        </a:p>
      </dgm:t>
    </dgm:pt>
    <dgm:pt modelId="{8B947D78-3265-A84F-8237-F7BC5A9EAE05}" type="pres">
      <dgm:prSet presAssocID="{E707F6AF-63C1-8349-836E-4D2F5615A376}" presName="ParentText" presStyleLbl="revTx" presStyleIdx="2" presStyleCnt="3" custScaleX="158649" custLinFactNeighborX="36299" custLinFactNeighborY="23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C952173-11F8-A345-8141-08B3D1D7F1D3}" srcId="{E707F6AF-63C1-8349-836E-4D2F5615A376}" destId="{8A4CBB32-FDAA-8E47-B4A0-36F7D0FF1939}" srcOrd="2" destOrd="0" parTransId="{0A38D9B8-C141-DE4B-8263-1245B8851085}" sibTransId="{F660CB4C-80C6-1148-A1DF-2CFF0D61BBAF}"/>
    <dgm:cxn modelId="{427FF24F-4EC9-4E1D-8BC2-A535DFDDEC24}" srcId="{6197A33D-AE6D-0144-B5CF-59D16C90B803}" destId="{EAC2F434-8596-4BBD-B22A-A6B67EE0F202}" srcOrd="0" destOrd="0" parTransId="{F9C18100-26B1-4FFA-B112-08E5E0FB922B}" sibTransId="{CCB75095-84B2-4599-AD2B-0CC768B2E161}"/>
    <dgm:cxn modelId="{4DECAF1F-5310-274B-B920-CB79E042CBA9}" srcId="{F88AA83B-3604-5846-A482-098F9914A543}" destId="{6F98B236-2C30-164F-BCF0-D6BF61FF6DA0}" srcOrd="0" destOrd="0" parTransId="{ABA147CC-220A-904F-A0B4-41F58DDC7F0F}" sibTransId="{4F76B0B2-4F53-BA43-A6C0-A2F08D802558}"/>
    <dgm:cxn modelId="{9B5E1131-6DAF-2A40-A399-F8A757FFA88A}" type="presOf" srcId="{E8F63775-1E36-0145-8ECC-E28D34A75092}" destId="{8B947D78-3265-A84F-8237-F7BC5A9EAE05}" srcOrd="0" destOrd="2" presId="urn:microsoft.com/office/officeart/2009/3/layout/StepUpProcess"/>
    <dgm:cxn modelId="{F3A0F47E-3D55-A74B-9AF3-2FF99F2FE619}" type="presOf" srcId="{8A4CBB32-FDAA-8E47-B4A0-36F7D0FF1939}" destId="{8B947D78-3265-A84F-8237-F7BC5A9EAE05}" srcOrd="0" destOrd="3" presId="urn:microsoft.com/office/officeart/2009/3/layout/StepUpProcess"/>
    <dgm:cxn modelId="{9E7D8562-F3DC-444A-AA67-AF854830A84B}" type="presOf" srcId="{E707F6AF-63C1-8349-836E-4D2F5615A376}" destId="{8B947D78-3265-A84F-8237-F7BC5A9EAE05}" srcOrd="0" destOrd="0" presId="urn:microsoft.com/office/officeart/2009/3/layout/StepUpProcess"/>
    <dgm:cxn modelId="{F2DC1A5E-DFBA-8040-8223-B7D4DFC68DD1}" srcId="{F88AA83B-3604-5846-A482-098F9914A543}" destId="{E707F6AF-63C1-8349-836E-4D2F5615A376}" srcOrd="2" destOrd="0" parTransId="{5D26D600-AA8D-F44B-A9BF-3ED666DDAFB5}" sibTransId="{DCDBC72F-C872-4049-B7F1-9E0A084F147E}"/>
    <dgm:cxn modelId="{CA813B21-7277-C34E-A74D-F38244C4A4A9}" srcId="{E707F6AF-63C1-8349-836E-4D2F5615A376}" destId="{E8F63775-1E36-0145-8ECC-E28D34A75092}" srcOrd="1" destOrd="0" parTransId="{299119F1-11E0-7A48-82A0-0D1D297B2077}" sibTransId="{5B3559F3-1182-8343-932B-E6C5601DB20B}"/>
    <dgm:cxn modelId="{2E427C73-077B-CB4B-A482-1A65D510A541}" type="presOf" srcId="{EAC2F434-8596-4BBD-B22A-A6B67EE0F202}" destId="{D29A677A-6E29-674D-84A6-0F82A1B92DBB}" srcOrd="0" destOrd="1" presId="urn:microsoft.com/office/officeart/2009/3/layout/StepUpProcess"/>
    <dgm:cxn modelId="{4FD5A050-6707-8145-88DE-661DF3FAD5B1}" type="presOf" srcId="{6197A33D-AE6D-0144-B5CF-59D16C90B803}" destId="{D29A677A-6E29-674D-84A6-0F82A1B92DBB}" srcOrd="0" destOrd="0" presId="urn:microsoft.com/office/officeart/2009/3/layout/StepUpProcess"/>
    <dgm:cxn modelId="{4AE662F3-8D88-8C46-977E-89A61B4652A8}" type="presOf" srcId="{F88AA83B-3604-5846-A482-098F9914A543}" destId="{02621960-1856-CD44-926F-19998D388B09}" srcOrd="0" destOrd="0" presId="urn:microsoft.com/office/officeart/2009/3/layout/StepUpProcess"/>
    <dgm:cxn modelId="{A7A85DED-104B-D541-997B-D366C247277E}" type="presOf" srcId="{6F98B236-2C30-164F-BCF0-D6BF61FF6DA0}" destId="{03E320A1-00CC-DC4B-8024-3F3D6748AAFB}" srcOrd="0" destOrd="0" presId="urn:microsoft.com/office/officeart/2009/3/layout/StepUpProcess"/>
    <dgm:cxn modelId="{1BC4C87B-5EAD-4540-8F70-AAD78FC8BA07}" type="presOf" srcId="{AB2EC4C0-6859-4E43-B2BF-62A0C77CB275}" destId="{8B947D78-3265-A84F-8237-F7BC5A9EAE05}" srcOrd="0" destOrd="1" presId="urn:microsoft.com/office/officeart/2009/3/layout/StepUpProcess"/>
    <dgm:cxn modelId="{2051BD2A-5AB4-6341-BE6E-EF44FE16ECB0}" type="presOf" srcId="{1E461EBF-B961-E74F-8E1B-FD209F4A121E}" destId="{03E320A1-00CC-DC4B-8024-3F3D6748AAFB}" srcOrd="0" destOrd="1" presId="urn:microsoft.com/office/officeart/2009/3/layout/StepUpProcess"/>
    <dgm:cxn modelId="{9BEEE027-326E-481E-B697-310BDFC77C9A}" srcId="{E707F6AF-63C1-8349-836E-4D2F5615A376}" destId="{AB2EC4C0-6859-4E43-B2BF-62A0C77CB275}" srcOrd="0" destOrd="0" parTransId="{611A948F-4CC4-4F25-9D85-D5C80B13846F}" sibTransId="{0FA0932D-4B38-46D0-A1C6-2F0E6F5F4748}"/>
    <dgm:cxn modelId="{A5061C36-D628-8C4F-86F7-DC23E93E181A}" srcId="{F88AA83B-3604-5846-A482-098F9914A543}" destId="{6197A33D-AE6D-0144-B5CF-59D16C90B803}" srcOrd="1" destOrd="0" parTransId="{9238A4DC-BB7E-6E41-95D6-B05DF0956438}" sibTransId="{92243C75-B177-E148-9730-DEF0AE104E90}"/>
    <dgm:cxn modelId="{A4639EF2-0BD6-3E49-9DC6-90A9399ED4A8}" srcId="{6F98B236-2C30-164F-BCF0-D6BF61FF6DA0}" destId="{1E461EBF-B961-E74F-8E1B-FD209F4A121E}" srcOrd="0" destOrd="0" parTransId="{DAC67DF3-9A80-8F4B-9B3F-89C1D6B72112}" sibTransId="{DD3EB189-7C3D-4343-B9AE-701832273071}"/>
    <dgm:cxn modelId="{DCB79429-1065-2C4C-AFD7-8C800E87D9C1}" type="presParOf" srcId="{02621960-1856-CD44-926F-19998D388B09}" destId="{4CF621E5-68F8-AC4A-99EF-F8FE14789940}" srcOrd="0" destOrd="0" presId="urn:microsoft.com/office/officeart/2009/3/layout/StepUpProcess"/>
    <dgm:cxn modelId="{725D7EF4-EB06-F444-82CF-1076353923E9}" type="presParOf" srcId="{4CF621E5-68F8-AC4A-99EF-F8FE14789940}" destId="{8DCCBCB9-C889-0247-BE3C-C96F222FA655}" srcOrd="0" destOrd="0" presId="urn:microsoft.com/office/officeart/2009/3/layout/StepUpProcess"/>
    <dgm:cxn modelId="{EE117590-585C-864F-AEFF-1F886A090EE9}" type="presParOf" srcId="{4CF621E5-68F8-AC4A-99EF-F8FE14789940}" destId="{03E320A1-00CC-DC4B-8024-3F3D6748AAFB}" srcOrd="1" destOrd="0" presId="urn:microsoft.com/office/officeart/2009/3/layout/StepUpProcess"/>
    <dgm:cxn modelId="{D8336CCD-D1A7-2E4E-A565-756BF6D0E5DC}" type="presParOf" srcId="{4CF621E5-68F8-AC4A-99EF-F8FE14789940}" destId="{ABCCF833-CC05-1C47-9021-937C8C16727C}" srcOrd="2" destOrd="0" presId="urn:microsoft.com/office/officeart/2009/3/layout/StepUpProcess"/>
    <dgm:cxn modelId="{5EA7F73E-BD45-7743-B40B-F31947181C8E}" type="presParOf" srcId="{02621960-1856-CD44-926F-19998D388B09}" destId="{3624641C-6FD6-7047-88CE-84A825B8C02D}" srcOrd="1" destOrd="0" presId="urn:microsoft.com/office/officeart/2009/3/layout/StepUpProcess"/>
    <dgm:cxn modelId="{A41D20A0-ABFE-5842-8FAE-336FD4B64B2D}" type="presParOf" srcId="{3624641C-6FD6-7047-88CE-84A825B8C02D}" destId="{5E66DC12-4C96-2541-A852-B67DA7A868EA}" srcOrd="0" destOrd="0" presId="urn:microsoft.com/office/officeart/2009/3/layout/StepUpProcess"/>
    <dgm:cxn modelId="{08A444B3-CFAD-8D4A-B285-AD2431B8A27E}" type="presParOf" srcId="{02621960-1856-CD44-926F-19998D388B09}" destId="{F283BBA7-C8C4-E045-B1A8-92206C977B57}" srcOrd="2" destOrd="0" presId="urn:microsoft.com/office/officeart/2009/3/layout/StepUpProcess"/>
    <dgm:cxn modelId="{F3EBA072-A1F0-CD46-9CF7-8427FA6FEE27}" type="presParOf" srcId="{F283BBA7-C8C4-E045-B1A8-92206C977B57}" destId="{97813462-C505-304B-9086-389FBF2806F1}" srcOrd="0" destOrd="0" presId="urn:microsoft.com/office/officeart/2009/3/layout/StepUpProcess"/>
    <dgm:cxn modelId="{27D61613-27E9-A744-BA60-1A35E65B1124}" type="presParOf" srcId="{F283BBA7-C8C4-E045-B1A8-92206C977B57}" destId="{D29A677A-6E29-674D-84A6-0F82A1B92DBB}" srcOrd="1" destOrd="0" presId="urn:microsoft.com/office/officeart/2009/3/layout/StepUpProcess"/>
    <dgm:cxn modelId="{BC0811AE-2D8E-6F4C-B7AC-C2C980AB3A84}" type="presParOf" srcId="{F283BBA7-C8C4-E045-B1A8-92206C977B57}" destId="{EC75D511-8CD1-294A-BBC4-96373FA82CAA}" srcOrd="2" destOrd="0" presId="urn:microsoft.com/office/officeart/2009/3/layout/StepUpProcess"/>
    <dgm:cxn modelId="{60A3D2D0-FB29-0B4E-A2BE-A18FFEF80423}" type="presParOf" srcId="{02621960-1856-CD44-926F-19998D388B09}" destId="{AD91CD95-DDD0-7244-9B00-2EB072E61D9C}" srcOrd="3" destOrd="0" presId="urn:microsoft.com/office/officeart/2009/3/layout/StepUpProcess"/>
    <dgm:cxn modelId="{13DC9053-5DC9-8C44-8D0C-BC46540F553C}" type="presParOf" srcId="{AD91CD95-DDD0-7244-9B00-2EB072E61D9C}" destId="{F2D842C8-41C8-5D46-892A-80A37BC2EFB1}" srcOrd="0" destOrd="0" presId="urn:microsoft.com/office/officeart/2009/3/layout/StepUpProcess"/>
    <dgm:cxn modelId="{19114CD3-A8C3-F24F-B6DD-0ADB97D777CD}" type="presParOf" srcId="{02621960-1856-CD44-926F-19998D388B09}" destId="{2007E708-9401-D849-A085-DB43E86679C0}" srcOrd="4" destOrd="0" presId="urn:microsoft.com/office/officeart/2009/3/layout/StepUpProcess"/>
    <dgm:cxn modelId="{931CD382-F2B5-BD40-8893-2A988C7957B1}" type="presParOf" srcId="{2007E708-9401-D849-A085-DB43E86679C0}" destId="{48B8952D-E52E-3E47-BF0A-41131D930411}" srcOrd="0" destOrd="0" presId="urn:microsoft.com/office/officeart/2009/3/layout/StepUpProcess"/>
    <dgm:cxn modelId="{AA81E0C8-F741-B94B-8EB2-375AFD7D0B85}" type="presParOf" srcId="{2007E708-9401-D849-A085-DB43E86679C0}" destId="{8B947D78-3265-A84F-8237-F7BC5A9EAE05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CCBCB9-C889-0247-BE3C-C96F222FA655}">
      <dsp:nvSpPr>
        <dsp:cNvPr id="0" name=""/>
        <dsp:cNvSpPr/>
      </dsp:nvSpPr>
      <dsp:spPr>
        <a:xfrm rot="5400000">
          <a:off x="1475417" y="605181"/>
          <a:ext cx="808148" cy="1851225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E320A1-00CC-DC4B-8024-3F3D6748AAFB}">
      <dsp:nvSpPr>
        <dsp:cNvPr id="0" name=""/>
        <dsp:cNvSpPr/>
      </dsp:nvSpPr>
      <dsp:spPr>
        <a:xfrm>
          <a:off x="1138657" y="1205599"/>
          <a:ext cx="2222700" cy="1476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 rtl="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latin typeface="Arial" pitchFamily="34" charset="0"/>
              <a:cs typeface="Arial" pitchFamily="34" charset="0"/>
            </a:rPr>
            <a:t>Environmental levels</a:t>
          </a:r>
          <a:endParaRPr lang="en-US" sz="1500" b="1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 rtl="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smtClean="0">
              <a:latin typeface="Arial" pitchFamily="34" charset="0"/>
              <a:cs typeface="Arial" pitchFamily="34" charset="0"/>
            </a:rPr>
            <a:t>iHg and MeHg in water and sediment</a:t>
          </a:r>
          <a:endParaRPr lang="en-US" sz="1400" kern="1200" dirty="0">
            <a:latin typeface="Arial" pitchFamily="34" charset="0"/>
            <a:cs typeface="Arial" pitchFamily="34" charset="0"/>
          </a:endParaRPr>
        </a:p>
      </dsp:txBody>
      <dsp:txXfrm>
        <a:off x="1138657" y="1205599"/>
        <a:ext cx="2222700" cy="1476833"/>
      </dsp:txXfrm>
    </dsp:sp>
    <dsp:sp modelId="{ABCCF833-CC05-1C47-9021-937C8C16727C}">
      <dsp:nvSpPr>
        <dsp:cNvPr id="0" name=""/>
        <dsp:cNvSpPr/>
      </dsp:nvSpPr>
      <dsp:spPr>
        <a:xfrm>
          <a:off x="2521190" y="658776"/>
          <a:ext cx="317888" cy="317888"/>
        </a:xfrm>
        <a:prstGeom prst="triangle">
          <a:avLst>
            <a:gd name="adj" fmla="val 100000"/>
          </a:avLst>
        </a:prstGeom>
        <a:solidFill>
          <a:schemeClr val="accent4">
            <a:hueOff val="-3250790"/>
            <a:satOff val="15422"/>
            <a:lumOff val="-3333"/>
            <a:alphaOff val="0"/>
          </a:schemeClr>
        </a:solidFill>
        <a:ln w="28575" cap="flat" cmpd="sng" algn="ctr">
          <a:solidFill>
            <a:schemeClr val="accent4">
              <a:hueOff val="-3250790"/>
              <a:satOff val="15422"/>
              <a:lumOff val="-33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813462-C505-304B-9086-389FBF2806F1}">
      <dsp:nvSpPr>
        <dsp:cNvPr id="0" name=""/>
        <dsp:cNvSpPr/>
      </dsp:nvSpPr>
      <dsp:spPr>
        <a:xfrm rot="5400000">
          <a:off x="4131525" y="55381"/>
          <a:ext cx="736763" cy="1973498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-6501581"/>
            <a:satOff val="30845"/>
            <a:lumOff val="-6667"/>
            <a:alphaOff val="0"/>
          </a:schemeClr>
        </a:solidFill>
        <a:ln w="28575" cap="flat" cmpd="sng" algn="ctr">
          <a:solidFill>
            <a:schemeClr val="accent4">
              <a:hueOff val="-6501581"/>
              <a:satOff val="30845"/>
              <a:lumOff val="-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9A677A-6E29-674D-84A6-0F82A1B92DBB}">
      <dsp:nvSpPr>
        <dsp:cNvPr id="0" name=""/>
        <dsp:cNvSpPr/>
      </dsp:nvSpPr>
      <dsp:spPr>
        <a:xfrm>
          <a:off x="3635725" y="782533"/>
          <a:ext cx="2598699" cy="1476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 rtl="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>
              <a:latin typeface="Arial" pitchFamily="34" charset="0"/>
              <a:cs typeface="Arial" pitchFamily="34" charset="0"/>
            </a:rPr>
            <a:t>Accumulation levels</a:t>
          </a:r>
          <a:endParaRPr lang="en-US" sz="1500" b="1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 rtl="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smtClean="0">
              <a:latin typeface="Arial" pitchFamily="34" charset="0"/>
              <a:cs typeface="Arial" pitchFamily="34" charset="0"/>
            </a:rPr>
            <a:t>iHg and MeHg in eye wall</a:t>
          </a:r>
          <a:endParaRPr lang="en-US" sz="1400" kern="1200" dirty="0">
            <a:latin typeface="Arial" pitchFamily="34" charset="0"/>
            <a:cs typeface="Arial" pitchFamily="34" charset="0"/>
          </a:endParaRPr>
        </a:p>
      </dsp:txBody>
      <dsp:txXfrm>
        <a:off x="3635725" y="782533"/>
        <a:ext cx="2598699" cy="1476833"/>
      </dsp:txXfrm>
    </dsp:sp>
    <dsp:sp modelId="{EC75D511-8CD1-294A-BBC4-96373FA82CAA}">
      <dsp:nvSpPr>
        <dsp:cNvPr id="0" name=""/>
        <dsp:cNvSpPr/>
      </dsp:nvSpPr>
      <dsp:spPr>
        <a:xfrm>
          <a:off x="5150191" y="131047"/>
          <a:ext cx="317888" cy="317888"/>
        </a:xfrm>
        <a:prstGeom prst="triangle">
          <a:avLst>
            <a:gd name="adj" fmla="val 100000"/>
          </a:avLst>
        </a:prstGeom>
        <a:solidFill>
          <a:schemeClr val="accent4">
            <a:hueOff val="-9752371"/>
            <a:satOff val="46267"/>
            <a:lumOff val="-10000"/>
            <a:alphaOff val="0"/>
          </a:schemeClr>
        </a:solidFill>
        <a:ln w="28575" cap="flat" cmpd="sng" algn="ctr">
          <a:solidFill>
            <a:schemeClr val="accent4">
              <a:hueOff val="-9752371"/>
              <a:satOff val="46267"/>
              <a:lumOff val="-100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B8952D-E52E-3E47-BF0A-41131D930411}">
      <dsp:nvSpPr>
        <dsp:cNvPr id="0" name=""/>
        <dsp:cNvSpPr/>
      </dsp:nvSpPr>
      <dsp:spPr>
        <a:xfrm rot="5400000">
          <a:off x="6716948" y="-419774"/>
          <a:ext cx="703510" cy="1712399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-13003162"/>
            <a:satOff val="61689"/>
            <a:lumOff val="-13333"/>
            <a:alphaOff val="0"/>
          </a:schemeClr>
        </a:solidFill>
        <a:ln w="28575" cap="flat" cmpd="sng" algn="ctr">
          <a:solidFill>
            <a:schemeClr val="accent4">
              <a:hueOff val="-13003162"/>
              <a:satOff val="61689"/>
              <a:lumOff val="-133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947D78-3265-A84F-8237-F7BC5A9EAE05}">
      <dsp:nvSpPr>
        <dsp:cNvPr id="0" name=""/>
        <dsp:cNvSpPr/>
      </dsp:nvSpPr>
      <dsp:spPr>
        <a:xfrm>
          <a:off x="6331397" y="219744"/>
          <a:ext cx="2672932" cy="1476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 rtl="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>
              <a:latin typeface="Arial" pitchFamily="34" charset="0"/>
              <a:cs typeface="Arial" pitchFamily="34" charset="0"/>
            </a:rPr>
            <a:t>Ocular toxicity</a:t>
          </a:r>
          <a:endParaRPr lang="en-US" sz="1500" b="1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 rtl="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0" kern="1200" dirty="0" smtClean="0">
              <a:latin typeface="Arial" pitchFamily="34" charset="0"/>
              <a:cs typeface="Arial" pitchFamily="34" charset="0"/>
            </a:rPr>
            <a:t>Enzymatic antioxidants</a:t>
          </a:r>
          <a:endParaRPr lang="en-US" sz="1400" b="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 rtl="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0" kern="1200" dirty="0" smtClean="0">
              <a:latin typeface="Arial" pitchFamily="34" charset="0"/>
              <a:cs typeface="Arial" pitchFamily="34" charset="0"/>
            </a:rPr>
            <a:t>Non-enzymatic antioxidants</a:t>
          </a:r>
          <a:endParaRPr lang="en-US" sz="1400" b="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 rtl="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0" kern="1200" dirty="0" err="1" smtClean="0">
              <a:latin typeface="Arial" pitchFamily="34" charset="0"/>
              <a:cs typeface="Arial" pitchFamily="34" charset="0"/>
            </a:rPr>
            <a:t>AChE</a:t>
          </a:r>
          <a:r>
            <a:rPr lang="en-US" sz="1400" b="0" kern="1200" dirty="0" smtClean="0">
              <a:latin typeface="Arial" pitchFamily="34" charset="0"/>
              <a:cs typeface="Arial" pitchFamily="34" charset="0"/>
            </a:rPr>
            <a:t> activity </a:t>
          </a:r>
          <a:endParaRPr lang="en-US" sz="1400" b="0" kern="1200" dirty="0">
            <a:latin typeface="Arial" pitchFamily="34" charset="0"/>
            <a:cs typeface="Arial" pitchFamily="34" charset="0"/>
          </a:endParaRPr>
        </a:p>
      </dsp:txBody>
      <dsp:txXfrm>
        <a:off x="6331397" y="219744"/>
        <a:ext cx="2672932" cy="147683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CCBCB9-C889-0247-BE3C-C96F222FA655}">
      <dsp:nvSpPr>
        <dsp:cNvPr id="0" name=""/>
        <dsp:cNvSpPr/>
      </dsp:nvSpPr>
      <dsp:spPr>
        <a:xfrm rot="5400000">
          <a:off x="1475417" y="605181"/>
          <a:ext cx="808148" cy="1851225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E320A1-00CC-DC4B-8024-3F3D6748AAFB}">
      <dsp:nvSpPr>
        <dsp:cNvPr id="0" name=""/>
        <dsp:cNvSpPr/>
      </dsp:nvSpPr>
      <dsp:spPr>
        <a:xfrm>
          <a:off x="1138657" y="1205599"/>
          <a:ext cx="2222700" cy="1476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 rtl="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latin typeface="Arial" pitchFamily="34" charset="0"/>
              <a:cs typeface="Arial" pitchFamily="34" charset="0"/>
            </a:rPr>
            <a:t>Environmental levels</a:t>
          </a:r>
          <a:endParaRPr lang="en-US" sz="1500" b="1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 rtl="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smtClean="0">
              <a:latin typeface="Arial" pitchFamily="34" charset="0"/>
              <a:cs typeface="Arial" pitchFamily="34" charset="0"/>
            </a:rPr>
            <a:t>iHg and MeHg in water and sediment</a:t>
          </a:r>
          <a:endParaRPr lang="en-US" sz="1400" kern="1200" dirty="0">
            <a:latin typeface="Arial" pitchFamily="34" charset="0"/>
            <a:cs typeface="Arial" pitchFamily="34" charset="0"/>
          </a:endParaRPr>
        </a:p>
      </dsp:txBody>
      <dsp:txXfrm>
        <a:off x="1138657" y="1205599"/>
        <a:ext cx="2222700" cy="1476833"/>
      </dsp:txXfrm>
    </dsp:sp>
    <dsp:sp modelId="{ABCCF833-CC05-1C47-9021-937C8C16727C}">
      <dsp:nvSpPr>
        <dsp:cNvPr id="0" name=""/>
        <dsp:cNvSpPr/>
      </dsp:nvSpPr>
      <dsp:spPr>
        <a:xfrm>
          <a:off x="2521190" y="658776"/>
          <a:ext cx="317888" cy="317888"/>
        </a:xfrm>
        <a:prstGeom prst="triangle">
          <a:avLst>
            <a:gd name="adj" fmla="val 100000"/>
          </a:avLst>
        </a:prstGeom>
        <a:solidFill>
          <a:schemeClr val="accent4">
            <a:hueOff val="-3250790"/>
            <a:satOff val="15422"/>
            <a:lumOff val="-3333"/>
            <a:alphaOff val="0"/>
          </a:schemeClr>
        </a:solidFill>
        <a:ln w="28575" cap="flat" cmpd="sng" algn="ctr">
          <a:solidFill>
            <a:schemeClr val="accent4">
              <a:hueOff val="-3250790"/>
              <a:satOff val="15422"/>
              <a:lumOff val="-33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813462-C505-304B-9086-389FBF2806F1}">
      <dsp:nvSpPr>
        <dsp:cNvPr id="0" name=""/>
        <dsp:cNvSpPr/>
      </dsp:nvSpPr>
      <dsp:spPr>
        <a:xfrm rot="5400000">
          <a:off x="4131525" y="55381"/>
          <a:ext cx="736763" cy="1973498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-6501581"/>
            <a:satOff val="30845"/>
            <a:lumOff val="-6667"/>
            <a:alphaOff val="0"/>
          </a:schemeClr>
        </a:solidFill>
        <a:ln w="28575" cap="flat" cmpd="sng" algn="ctr">
          <a:solidFill>
            <a:schemeClr val="accent4">
              <a:hueOff val="-6501581"/>
              <a:satOff val="30845"/>
              <a:lumOff val="-666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9A677A-6E29-674D-84A6-0F82A1B92DBB}">
      <dsp:nvSpPr>
        <dsp:cNvPr id="0" name=""/>
        <dsp:cNvSpPr/>
      </dsp:nvSpPr>
      <dsp:spPr>
        <a:xfrm>
          <a:off x="3635725" y="782533"/>
          <a:ext cx="2598699" cy="1476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 rtl="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dirty="0" smtClean="0">
              <a:latin typeface="Arial" pitchFamily="34" charset="0"/>
              <a:cs typeface="Arial" pitchFamily="34" charset="0"/>
            </a:rPr>
            <a:t>Accumulation levels</a:t>
          </a:r>
          <a:endParaRPr lang="en-US" sz="1500" b="1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 rtl="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smtClean="0">
              <a:latin typeface="Arial" pitchFamily="34" charset="0"/>
              <a:cs typeface="Arial" pitchFamily="34" charset="0"/>
            </a:rPr>
            <a:t>iHg and MeHg in eye wall</a:t>
          </a:r>
          <a:endParaRPr lang="en-US" sz="1400" kern="1200" dirty="0">
            <a:latin typeface="Arial" pitchFamily="34" charset="0"/>
            <a:cs typeface="Arial" pitchFamily="34" charset="0"/>
          </a:endParaRPr>
        </a:p>
      </dsp:txBody>
      <dsp:txXfrm>
        <a:off x="3635725" y="782533"/>
        <a:ext cx="2598699" cy="1476833"/>
      </dsp:txXfrm>
    </dsp:sp>
    <dsp:sp modelId="{EC75D511-8CD1-294A-BBC4-96373FA82CAA}">
      <dsp:nvSpPr>
        <dsp:cNvPr id="0" name=""/>
        <dsp:cNvSpPr/>
      </dsp:nvSpPr>
      <dsp:spPr>
        <a:xfrm>
          <a:off x="5150191" y="131047"/>
          <a:ext cx="317888" cy="317888"/>
        </a:xfrm>
        <a:prstGeom prst="triangle">
          <a:avLst>
            <a:gd name="adj" fmla="val 100000"/>
          </a:avLst>
        </a:prstGeom>
        <a:solidFill>
          <a:schemeClr val="accent4">
            <a:hueOff val="-9752371"/>
            <a:satOff val="46267"/>
            <a:lumOff val="-10000"/>
            <a:alphaOff val="0"/>
          </a:schemeClr>
        </a:solidFill>
        <a:ln w="28575" cap="flat" cmpd="sng" algn="ctr">
          <a:solidFill>
            <a:schemeClr val="accent4">
              <a:hueOff val="-9752371"/>
              <a:satOff val="46267"/>
              <a:lumOff val="-1000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B8952D-E52E-3E47-BF0A-41131D930411}">
      <dsp:nvSpPr>
        <dsp:cNvPr id="0" name=""/>
        <dsp:cNvSpPr/>
      </dsp:nvSpPr>
      <dsp:spPr>
        <a:xfrm rot="5400000">
          <a:off x="6716948" y="-419774"/>
          <a:ext cx="703510" cy="1712399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-13003162"/>
            <a:satOff val="61689"/>
            <a:lumOff val="-13333"/>
            <a:alphaOff val="0"/>
          </a:schemeClr>
        </a:solidFill>
        <a:ln w="28575" cap="flat" cmpd="sng" algn="ctr">
          <a:solidFill>
            <a:schemeClr val="accent4">
              <a:hueOff val="-13003162"/>
              <a:satOff val="61689"/>
              <a:lumOff val="-1333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947D78-3265-A84F-8237-F7BC5A9EAE05}">
      <dsp:nvSpPr>
        <dsp:cNvPr id="0" name=""/>
        <dsp:cNvSpPr/>
      </dsp:nvSpPr>
      <dsp:spPr>
        <a:xfrm>
          <a:off x="6331397" y="219744"/>
          <a:ext cx="2672932" cy="14768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lvl="0" algn="l" defTabSz="666750" rtl="0"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1500" b="1" kern="1200" smtClean="0">
              <a:latin typeface="Arial" pitchFamily="34" charset="0"/>
              <a:cs typeface="Arial" pitchFamily="34" charset="0"/>
            </a:rPr>
            <a:t>Ocular toxicity</a:t>
          </a:r>
          <a:endParaRPr lang="en-US" sz="1500" b="1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 rtl="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0" kern="1200" dirty="0" smtClean="0">
              <a:latin typeface="Arial" pitchFamily="34" charset="0"/>
              <a:cs typeface="Arial" pitchFamily="34" charset="0"/>
            </a:rPr>
            <a:t>Enzymatic antioxidants</a:t>
          </a:r>
          <a:endParaRPr lang="en-US" sz="1400" b="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 rtl="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0" kern="1200" dirty="0" smtClean="0">
              <a:latin typeface="Arial" pitchFamily="34" charset="0"/>
              <a:cs typeface="Arial" pitchFamily="34" charset="0"/>
            </a:rPr>
            <a:t>Non-enzymatic antioxidants</a:t>
          </a:r>
          <a:endParaRPr lang="en-US" sz="1400" b="0" kern="1200" dirty="0">
            <a:latin typeface="Arial" pitchFamily="34" charset="0"/>
            <a:cs typeface="Arial" pitchFamily="34" charset="0"/>
          </a:endParaRPr>
        </a:p>
        <a:p>
          <a:pPr marL="114300" lvl="1" indent="-114300" algn="l" defTabSz="622300" rtl="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0" kern="1200" dirty="0" err="1" smtClean="0">
              <a:latin typeface="Arial" pitchFamily="34" charset="0"/>
              <a:cs typeface="Arial" pitchFamily="34" charset="0"/>
            </a:rPr>
            <a:t>AChE</a:t>
          </a:r>
          <a:r>
            <a:rPr lang="en-US" sz="1400" b="0" kern="1200" dirty="0" smtClean="0">
              <a:latin typeface="Arial" pitchFamily="34" charset="0"/>
              <a:cs typeface="Arial" pitchFamily="34" charset="0"/>
            </a:rPr>
            <a:t> activity </a:t>
          </a:r>
          <a:endParaRPr lang="en-US" sz="1400" b="0" kern="1200" dirty="0">
            <a:latin typeface="Arial" pitchFamily="34" charset="0"/>
            <a:cs typeface="Arial" pitchFamily="34" charset="0"/>
          </a:endParaRPr>
        </a:p>
      </dsp:txBody>
      <dsp:txXfrm>
        <a:off x="6331397" y="219744"/>
        <a:ext cx="2672932" cy="14768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973555-4F6E-5E41-96DC-5DAF4FDDC4F5}" type="datetime1">
              <a:rPr lang="en-US" smtClean="0"/>
              <a:t>23/08/15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28C85A-8E17-6240-A790-7318DBF63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2056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3AF921-2FA1-2D4F-AF92-5E2819EB2BCA}" type="datetime1">
              <a:rPr lang="en-US" smtClean="0"/>
              <a:t>23/08/15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46ABB3-0C08-CD47-A8EC-8C7C12B80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6568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6ABB3-0C08-CD47-A8EC-8C7C12B80D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655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6ABB3-0C08-CD47-A8EC-8C7C12B80D6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191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6ABB3-0C08-CD47-A8EC-8C7C12B80D6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191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6ABB3-0C08-CD47-A8EC-8C7C12B80D6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524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6ABB3-0C08-CD47-A8EC-8C7C12B80D6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655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Current data are aligned with several studies performed in fish muscle, brain and gills that also found an inhibition of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AChE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activity upon Hg exposure [Liao et al., 2006; Jesus et al., 2013]. The inactivation of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AChE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enzyme could result from the occupation of its active sites by Hg (in inorganic or organic forms), as widely accepted for pesticides [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Roméo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al., 2006]. Moreover, the high lipophilic nature of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MeHg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promotes its association with the active phospholipid component of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AChE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consequently the inhibition of its activity [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Sihotang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1976]. 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artigo da Rodrigues </a:t>
            </a:r>
            <a:r>
              <a:rPr lang="pt-P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al.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2015 também tiveram um aumento de </a:t>
            </a:r>
            <a:r>
              <a:rPr lang="pt-P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AChE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justificado como resposta </a:t>
            </a:r>
            <a:r>
              <a:rPr lang="pt-P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hormetica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pt-P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Hormesis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dose-response </a:t>
            </a:r>
            <a:r>
              <a:rPr lang="pt-P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phenomenon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characterised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pt-P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low</a:t>
            </a:r>
            <a:r>
              <a:rPr lang="pt-PT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-dose </a:t>
            </a:r>
            <a:r>
              <a:rPr lang="pt-PT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stimulation</a:t>
            </a:r>
            <a:r>
              <a:rPr lang="pt-PT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pt-PT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</a:t>
            </a:r>
            <a:r>
              <a:rPr lang="pt-PT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-dose </a:t>
            </a:r>
            <a:r>
              <a:rPr lang="pt-PT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inhibition</a:t>
            </a:r>
            <a:r>
              <a:rPr lang="pt-PT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46ABB3-0C08-CD47-A8EC-8C7C12B80D6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752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pt-PT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52258-CCAC-5C4D-9DA6-CB385CC96A81}" type="datetime1">
              <a:rPr lang="en-US" smtClean="0"/>
              <a:t>23/08/15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3B91C-9E02-854E-9688-2A4B7129552E}" type="datetime1">
              <a:rPr lang="en-US" smtClean="0"/>
              <a:t>23/08/15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pt-PT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59CB3-1644-7248-9978-F4E3F60D353C}" type="datetime1">
              <a:rPr lang="en-US" smtClean="0"/>
              <a:t>23/08/15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1A21C5-4FDB-884E-979A-972F895BD61F}" type="datetime1">
              <a:rPr lang="en-US" smtClean="0"/>
              <a:t>23/08/15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pt-PT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7AA7A-4708-604B-BEA7-2FD8BDC0B5F9}" type="datetime1">
              <a:rPr lang="en-US" smtClean="0"/>
              <a:t>23/08/15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53D31-9C9B-FF49-8D1A-405028C6B1C6}" type="datetime1">
              <a:rPr lang="en-US" smtClean="0"/>
              <a:t>23/08/15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CECDF-BF4B-5946-8E9F-70585C85CF04}" type="datetime1">
              <a:rPr lang="en-US" smtClean="0"/>
              <a:t>23/08/15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4D342-2906-2D40-9508-5A0D4A744536}" type="datetime1">
              <a:rPr lang="en-US" smtClean="0"/>
              <a:t>23/08/15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0D82A-C75F-6A4E-B0D4-C68246B8F851}" type="datetime1">
              <a:rPr lang="en-US" smtClean="0"/>
              <a:t>23/08/15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pt-PT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B7104-8195-514B-A1BE-A1251593595F}" type="datetime1">
              <a:rPr lang="en-US" smtClean="0"/>
              <a:t>23/08/15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1659-D42B-7A47-B685-C8810AF3D1D2}" type="datetime1">
              <a:rPr lang="en-US" smtClean="0"/>
              <a:t>23/08/15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PT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E6830FAE-25C8-A842-AE9E-057DBA70E4A4}" type="datetime1">
              <a:rPr lang="en-US" smtClean="0"/>
              <a:t>23/08/15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BFEBEB0A-9E3D-4B14-9782-E2AE3DA60D9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4" Type="http://schemas.openxmlformats.org/officeDocument/2006/relationships/image" Target="../media/image14.emf"/><Relationship Id="rId5" Type="http://schemas.openxmlformats.org/officeDocument/2006/relationships/image" Target="../media/image15.emf"/><Relationship Id="rId6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Relationship Id="rId3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983" y="1952647"/>
            <a:ext cx="9025867" cy="87782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effectLst/>
                <a:latin typeface="Tahoma"/>
                <a:cs typeface="Tahoma"/>
              </a:rPr>
              <a:t>Mercury toxicity in fish eyes disclosed by oxidative stress and </a:t>
            </a:r>
            <a:r>
              <a:rPr lang="en-US" sz="3200" dirty="0" err="1" smtClean="0">
                <a:effectLst/>
                <a:latin typeface="Tahoma"/>
                <a:cs typeface="Tahoma"/>
              </a:rPr>
              <a:t>acetylcholinesterase</a:t>
            </a:r>
            <a:r>
              <a:rPr lang="en-US" sz="3200" dirty="0">
                <a:effectLst/>
                <a:latin typeface="Tahoma"/>
                <a:cs typeface="Tahoma"/>
              </a:rPr>
              <a:t/>
            </a:r>
            <a:br>
              <a:rPr lang="en-US" sz="3200" dirty="0">
                <a:effectLst/>
                <a:latin typeface="Tahoma"/>
                <a:cs typeface="Tahoma"/>
              </a:rPr>
            </a:br>
            <a:r>
              <a:rPr lang="en-US" sz="3200" dirty="0">
                <a:effectLst/>
                <a:latin typeface="Tahoma"/>
                <a:cs typeface="Tahoma"/>
              </a:rPr>
              <a:t>profiles: Insights to neurosensory toxicology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541463" y="3570916"/>
            <a:ext cx="6446837" cy="1752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PT" sz="1600" b="1" u="sng" dirty="0">
                <a:solidFill>
                  <a:srgbClr val="000000"/>
                </a:solidFill>
                <a:effectLst/>
                <a:latin typeface="Tahoma"/>
                <a:cs typeface="Tahoma"/>
              </a:rPr>
              <a:t>Patrícia </a:t>
            </a:r>
            <a:r>
              <a:rPr lang="pt-PT" sz="1600" b="1" u="sng" dirty="0" smtClean="0">
                <a:solidFill>
                  <a:srgbClr val="000000"/>
                </a:solidFill>
                <a:effectLst/>
                <a:latin typeface="Tahoma"/>
                <a:cs typeface="Tahoma"/>
              </a:rPr>
              <a:t>Pereira</a:t>
            </a:r>
            <a:r>
              <a:rPr lang="pt-PT" sz="1600" dirty="0" smtClean="0">
                <a:solidFill>
                  <a:schemeClr val="accent3">
                    <a:lumMod val="50000"/>
                  </a:schemeClr>
                </a:solidFill>
                <a:effectLst/>
                <a:latin typeface="Tahoma"/>
                <a:cs typeface="Tahoma"/>
              </a:rPr>
              <a:t>, </a:t>
            </a:r>
            <a:r>
              <a:rPr lang="pt-BR" sz="1600" dirty="0" smtClean="0">
                <a:solidFill>
                  <a:schemeClr val="accent3">
                    <a:lumMod val="50000"/>
                  </a:schemeClr>
                </a:solidFill>
                <a:effectLst/>
                <a:latin typeface="Tahoma"/>
                <a:cs typeface="Tahoma"/>
              </a:rPr>
              <a:t>Ricardo </a:t>
            </a:r>
            <a:r>
              <a:rPr lang="pt-BR" sz="1600" dirty="0">
                <a:solidFill>
                  <a:schemeClr val="accent3">
                    <a:lumMod val="50000"/>
                  </a:schemeClr>
                </a:solidFill>
                <a:effectLst/>
                <a:latin typeface="Tahoma"/>
                <a:cs typeface="Tahoma"/>
              </a:rPr>
              <a:t>Pereira, Fátima Brandão, Sofia Guilherme, Maria Ana Santos</a:t>
            </a:r>
            <a:r>
              <a:rPr lang="pt-BR" sz="1600" dirty="0" smtClean="0">
                <a:solidFill>
                  <a:schemeClr val="accent3">
                    <a:lumMod val="50000"/>
                  </a:schemeClr>
                </a:solidFill>
                <a:effectLst/>
                <a:latin typeface="Tahoma"/>
                <a:cs typeface="Tahoma"/>
              </a:rPr>
              <a:t>, Mário </a:t>
            </a:r>
            <a:r>
              <a:rPr lang="pt-BR" sz="1600" dirty="0">
                <a:solidFill>
                  <a:schemeClr val="accent3">
                    <a:lumMod val="50000"/>
                  </a:schemeClr>
                </a:solidFill>
                <a:effectLst/>
                <a:latin typeface="Tahoma"/>
                <a:cs typeface="Tahoma"/>
              </a:rPr>
              <a:t>Pacheco</a:t>
            </a:r>
            <a:endParaRPr lang="en-US" sz="1600" dirty="0">
              <a:solidFill>
                <a:schemeClr val="accent3">
                  <a:lumMod val="50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2032894" y="5947588"/>
            <a:ext cx="6903137" cy="225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 anchor="ctr">
            <a:spAutoFit/>
          </a:bodyPr>
          <a:lstStyle/>
          <a:p>
            <a:pPr algn="r">
              <a:lnSpc>
                <a:spcPct val="80000"/>
              </a:lnSpc>
              <a:spcBef>
                <a:spcPct val="50000"/>
              </a:spcBef>
            </a:pPr>
            <a:r>
              <a:rPr lang="en-US" sz="1400" i="1" dirty="0" smtClean="0">
                <a:solidFill>
                  <a:srgbClr val="800000"/>
                </a:solidFill>
                <a:latin typeface="Tahoma" charset="0"/>
              </a:rPr>
              <a:t>Department </a:t>
            </a:r>
            <a:r>
              <a:rPr lang="en-US" sz="1400" i="1" dirty="0">
                <a:solidFill>
                  <a:srgbClr val="800000"/>
                </a:solidFill>
                <a:latin typeface="Tahoma" charset="0"/>
              </a:rPr>
              <a:t>of Biology and CESAM, University of </a:t>
            </a:r>
            <a:r>
              <a:rPr lang="en-US" sz="1400" i="1" dirty="0" err="1" smtClean="0">
                <a:solidFill>
                  <a:srgbClr val="800000"/>
                </a:solidFill>
                <a:latin typeface="Tahoma" charset="0"/>
              </a:rPr>
              <a:t>Aveiro</a:t>
            </a:r>
            <a:r>
              <a:rPr lang="en-US" sz="1400" i="1" dirty="0" smtClean="0">
                <a:solidFill>
                  <a:srgbClr val="800000"/>
                </a:solidFill>
                <a:latin typeface="Tahoma" charset="0"/>
              </a:rPr>
              <a:t>, Portugal</a:t>
            </a:r>
            <a:endParaRPr lang="en-US" sz="1400" i="1" dirty="0">
              <a:solidFill>
                <a:srgbClr val="800000"/>
              </a:solidFill>
              <a:latin typeface="Tahoma" charset="0"/>
            </a:endParaRPr>
          </a:p>
        </p:txBody>
      </p:sp>
      <p:sp>
        <p:nvSpPr>
          <p:cNvPr id="6" name="Line 21"/>
          <p:cNvSpPr>
            <a:spLocks noChangeShapeType="1"/>
          </p:cNvSpPr>
          <p:nvPr/>
        </p:nvSpPr>
        <p:spPr bwMode="auto">
          <a:xfrm>
            <a:off x="3787221" y="5905808"/>
            <a:ext cx="5291718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016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-63182"/>
            <a:ext cx="5791200" cy="1371600"/>
          </a:xfrm>
        </p:spPr>
        <p:txBody>
          <a:bodyPr/>
          <a:lstStyle/>
          <a:p>
            <a:r>
              <a:rPr lang="en-US" dirty="0" smtClean="0">
                <a:latin typeface="Tahoma"/>
                <a:cs typeface="Tahoma"/>
              </a:rPr>
              <a:t>Background</a:t>
            </a:r>
            <a:endParaRPr lang="en-US" dirty="0">
              <a:latin typeface="Tahoma"/>
              <a:cs typeface="Tahom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562" y="1414392"/>
            <a:ext cx="8339138" cy="4297363"/>
          </a:xfrm>
        </p:spPr>
        <p:txBody>
          <a:bodyPr>
            <a:noAutofit/>
          </a:bodyPr>
          <a:lstStyle/>
          <a:p>
            <a:pPr marL="285750" indent="-285750">
              <a:lnSpc>
                <a:spcPct val="130000"/>
              </a:lnSpc>
              <a:spcAft>
                <a:spcPts val="1200"/>
              </a:spcAft>
              <a:buClr>
                <a:srgbClr val="FF0000"/>
              </a:buClr>
              <a:buFont typeface="Arial"/>
              <a:buChar char="•"/>
            </a:pPr>
            <a:r>
              <a:rPr lang="en-US" sz="1800" b="0" dirty="0">
                <a:solidFill>
                  <a:srgbClr val="FF0000"/>
                </a:solidFill>
                <a:latin typeface="Tahoma"/>
                <a:cs typeface="Tahoma"/>
              </a:rPr>
              <a:t>Eyes </a:t>
            </a:r>
            <a:r>
              <a:rPr lang="en-US" sz="1800" b="0" dirty="0">
                <a:latin typeface="Tahoma"/>
                <a:cs typeface="Tahoma"/>
              </a:rPr>
              <a:t>have a central role in the perception of the surrounding medium and in maintaining organisms’ homeostasis. </a:t>
            </a:r>
          </a:p>
          <a:p>
            <a:pPr marL="285750" indent="-285750">
              <a:lnSpc>
                <a:spcPct val="130000"/>
              </a:lnSpc>
              <a:spcAft>
                <a:spcPts val="1200"/>
              </a:spcAft>
              <a:buClr>
                <a:srgbClr val="FF0000"/>
              </a:buClr>
              <a:buFont typeface="Arial"/>
              <a:buChar char="•"/>
            </a:pPr>
            <a:r>
              <a:rPr lang="en-US" sz="1800" b="0" dirty="0">
                <a:solidFill>
                  <a:srgbClr val="FF0000"/>
                </a:solidFill>
                <a:latin typeface="Tahoma"/>
                <a:cs typeface="Tahoma"/>
              </a:rPr>
              <a:t>Mercury</a:t>
            </a:r>
            <a:r>
              <a:rPr lang="en-US" sz="1800" b="0" dirty="0">
                <a:latin typeface="Tahoma"/>
                <a:cs typeface="Tahoma"/>
              </a:rPr>
              <a:t> (Hg) (including </a:t>
            </a:r>
            <a:r>
              <a:rPr lang="en-US" sz="1800" b="0" dirty="0" err="1">
                <a:latin typeface="Tahoma"/>
                <a:cs typeface="Tahoma"/>
              </a:rPr>
              <a:t>methylmercury</a:t>
            </a:r>
            <a:r>
              <a:rPr lang="en-US" sz="1800" b="0" dirty="0">
                <a:latin typeface="Tahoma"/>
                <a:cs typeface="Tahoma"/>
              </a:rPr>
              <a:t> - </a:t>
            </a:r>
            <a:r>
              <a:rPr lang="en-US" sz="1800" b="0" dirty="0" err="1">
                <a:latin typeface="Tahoma"/>
                <a:cs typeface="Tahoma"/>
              </a:rPr>
              <a:t>MeHg</a:t>
            </a:r>
            <a:r>
              <a:rPr lang="en-US" sz="1800" b="0" dirty="0">
                <a:latin typeface="Tahoma"/>
                <a:cs typeface="Tahoma"/>
              </a:rPr>
              <a:t>) </a:t>
            </a:r>
            <a:r>
              <a:rPr lang="en-US" sz="1800" b="0" dirty="0" smtClean="0">
                <a:latin typeface="Tahoma"/>
                <a:cs typeface="Tahoma"/>
              </a:rPr>
              <a:t>is a </a:t>
            </a:r>
            <a:r>
              <a:rPr lang="en-US" sz="1800" b="0" dirty="0">
                <a:latin typeface="Tahoma"/>
                <a:cs typeface="Tahoma"/>
              </a:rPr>
              <a:t>ubiquitous contaminant </a:t>
            </a:r>
            <a:r>
              <a:rPr lang="en-US" sz="1800" b="0" dirty="0" smtClean="0">
                <a:latin typeface="Tahoma"/>
                <a:cs typeface="Tahoma"/>
              </a:rPr>
              <a:t>in </a:t>
            </a:r>
            <a:r>
              <a:rPr lang="en-US" sz="1800" b="0" dirty="0">
                <a:latin typeface="Tahoma"/>
                <a:cs typeface="Tahoma"/>
              </a:rPr>
              <a:t>natural waters and a potent </a:t>
            </a:r>
            <a:r>
              <a:rPr lang="en-US" sz="1800" b="0" dirty="0" err="1">
                <a:latin typeface="Tahoma"/>
                <a:cs typeface="Tahoma"/>
              </a:rPr>
              <a:t>neurotoxicant</a:t>
            </a:r>
            <a:r>
              <a:rPr lang="en-US" sz="1800" b="0" dirty="0">
                <a:latin typeface="Tahoma"/>
                <a:cs typeface="Tahoma"/>
              </a:rPr>
              <a:t> that affects </a:t>
            </a:r>
            <a:r>
              <a:rPr lang="en-US" sz="1800" b="0" dirty="0" smtClean="0">
                <a:latin typeface="Tahoma"/>
                <a:cs typeface="Tahoma"/>
              </a:rPr>
              <a:t>visual functions, </a:t>
            </a:r>
            <a:r>
              <a:rPr lang="en-US" sz="1800" b="0" dirty="0">
                <a:latin typeface="Tahoma"/>
                <a:cs typeface="Tahoma"/>
              </a:rPr>
              <a:t>but few studies are </a:t>
            </a:r>
            <a:r>
              <a:rPr lang="en-US" sz="1800" b="0" dirty="0" smtClean="0">
                <a:latin typeface="Tahoma"/>
                <a:cs typeface="Tahoma"/>
              </a:rPr>
              <a:t>available concerning the ocular toxicity of Hg in </a:t>
            </a:r>
            <a:r>
              <a:rPr lang="en-US" sz="1800" b="0" dirty="0">
                <a:solidFill>
                  <a:srgbClr val="FF0000"/>
                </a:solidFill>
                <a:latin typeface="Tahoma"/>
                <a:cs typeface="Tahoma"/>
              </a:rPr>
              <a:t>wild </a:t>
            </a:r>
            <a:r>
              <a:rPr lang="en-US" sz="1800" b="0" dirty="0" smtClean="0">
                <a:solidFill>
                  <a:srgbClr val="FF0000"/>
                </a:solidFill>
                <a:latin typeface="Tahoma"/>
                <a:cs typeface="Tahoma"/>
              </a:rPr>
              <a:t>fish</a:t>
            </a:r>
            <a:r>
              <a:rPr lang="en-US" sz="1800" b="0" dirty="0" smtClean="0">
                <a:latin typeface="Tahoma"/>
                <a:cs typeface="Tahoma"/>
              </a:rPr>
              <a:t>.</a:t>
            </a:r>
          </a:p>
          <a:p>
            <a:pPr marL="285750" indent="-285750">
              <a:lnSpc>
                <a:spcPct val="130000"/>
              </a:lnSpc>
              <a:spcAft>
                <a:spcPts val="1200"/>
              </a:spcAft>
              <a:buClr>
                <a:srgbClr val="FF0000"/>
              </a:buClr>
              <a:buFont typeface="Arial"/>
              <a:buChar char="•"/>
            </a:pPr>
            <a:r>
              <a:rPr lang="en-US" sz="1800" b="0" dirty="0">
                <a:latin typeface="Tahoma"/>
                <a:cs typeface="Tahoma"/>
              </a:rPr>
              <a:t>The mechanisms that underlie </a:t>
            </a:r>
            <a:r>
              <a:rPr lang="en-US" sz="1800" b="0" dirty="0" smtClean="0">
                <a:latin typeface="Tahoma"/>
                <a:cs typeface="Tahoma"/>
              </a:rPr>
              <a:t>functional </a:t>
            </a:r>
            <a:r>
              <a:rPr lang="en-US" sz="1800" b="0" dirty="0">
                <a:latin typeface="Tahoma"/>
                <a:cs typeface="Tahoma"/>
              </a:rPr>
              <a:t>alterations of fish eyes are still poorly understood. </a:t>
            </a:r>
            <a:r>
              <a:rPr lang="en-US" sz="1800" b="0" dirty="0" smtClean="0">
                <a:solidFill>
                  <a:srgbClr val="FF0000"/>
                </a:solidFill>
                <a:latin typeface="Tahoma"/>
                <a:cs typeface="Tahoma"/>
              </a:rPr>
              <a:t>Oxidative </a:t>
            </a:r>
            <a:r>
              <a:rPr lang="en-US" sz="1800" b="0" dirty="0">
                <a:solidFill>
                  <a:srgbClr val="FF0000"/>
                </a:solidFill>
                <a:latin typeface="Tahoma"/>
                <a:cs typeface="Tahoma"/>
              </a:rPr>
              <a:t>stress </a:t>
            </a:r>
            <a:r>
              <a:rPr lang="en-US" sz="1800" b="0" dirty="0" smtClean="0">
                <a:latin typeface="Tahoma"/>
                <a:cs typeface="Tahoma"/>
              </a:rPr>
              <a:t>has </a:t>
            </a:r>
            <a:r>
              <a:rPr lang="en-US" sz="1800" b="0" dirty="0">
                <a:latin typeface="Tahoma"/>
                <a:cs typeface="Tahoma"/>
              </a:rPr>
              <a:t>been widely accepted as one of the mechanism of Hg toxicity in other fish </a:t>
            </a:r>
            <a:r>
              <a:rPr lang="en-US" sz="1800" b="0" dirty="0" smtClean="0">
                <a:latin typeface="Tahoma"/>
                <a:cs typeface="Tahoma"/>
              </a:rPr>
              <a:t>organs.</a:t>
            </a:r>
          </a:p>
          <a:p>
            <a:pPr marL="285750" indent="-285750">
              <a:lnSpc>
                <a:spcPct val="130000"/>
              </a:lnSpc>
              <a:spcAft>
                <a:spcPts val="1200"/>
              </a:spcAft>
              <a:buClr>
                <a:srgbClr val="FF0000"/>
              </a:buClr>
              <a:buFont typeface="Arial"/>
              <a:buChar char="•"/>
            </a:pPr>
            <a:r>
              <a:rPr lang="en-US" sz="1800" b="0" dirty="0" smtClean="0">
                <a:latin typeface="Tahoma"/>
                <a:cs typeface="Tahoma"/>
              </a:rPr>
              <a:t>This </a:t>
            </a:r>
            <a:r>
              <a:rPr lang="en-US" sz="1800" b="0" dirty="0">
                <a:latin typeface="Tahoma"/>
                <a:cs typeface="Tahoma"/>
              </a:rPr>
              <a:t>study contributes </a:t>
            </a:r>
            <a:r>
              <a:rPr lang="en-US" sz="1800" b="0" dirty="0" smtClean="0">
                <a:latin typeface="Tahoma"/>
                <a:cs typeface="Tahoma"/>
              </a:rPr>
              <a:t>to fill </a:t>
            </a:r>
            <a:r>
              <a:rPr lang="en-US" sz="1800" b="0" dirty="0">
                <a:latin typeface="Tahoma"/>
                <a:cs typeface="Tahoma"/>
              </a:rPr>
              <a:t>this knowledge gap by the evaluation of Hg accumulation in the </a:t>
            </a:r>
            <a:r>
              <a:rPr lang="en-US" sz="1800" b="0" dirty="0">
                <a:solidFill>
                  <a:srgbClr val="FF0000"/>
                </a:solidFill>
                <a:latin typeface="Tahoma"/>
                <a:cs typeface="Tahoma"/>
              </a:rPr>
              <a:t>eye wall </a:t>
            </a:r>
            <a:r>
              <a:rPr lang="en-US" sz="1800" b="0" dirty="0">
                <a:latin typeface="Tahoma"/>
                <a:cs typeface="Tahoma"/>
              </a:rPr>
              <a:t>of wild </a:t>
            </a:r>
            <a:r>
              <a:rPr lang="en-US" sz="1800" b="0" dirty="0" smtClean="0">
                <a:latin typeface="Tahoma"/>
                <a:cs typeface="Tahoma"/>
              </a:rPr>
              <a:t>grey mullet </a:t>
            </a:r>
            <a:r>
              <a:rPr lang="en-US" sz="1800" b="0" dirty="0">
                <a:latin typeface="Tahoma"/>
                <a:cs typeface="Tahoma"/>
              </a:rPr>
              <a:t>(</a:t>
            </a:r>
            <a:r>
              <a:rPr lang="en-US" sz="1800" b="0" i="1" dirty="0">
                <a:solidFill>
                  <a:srgbClr val="FF0000"/>
                </a:solidFill>
                <a:latin typeface="Tahoma"/>
                <a:cs typeface="Tahoma"/>
              </a:rPr>
              <a:t>Liza </a:t>
            </a:r>
            <a:r>
              <a:rPr lang="en-US" sz="1800" b="0" i="1" dirty="0" err="1">
                <a:solidFill>
                  <a:srgbClr val="FF0000"/>
                </a:solidFill>
                <a:latin typeface="Tahoma"/>
                <a:cs typeface="Tahoma"/>
              </a:rPr>
              <a:t>aurata</a:t>
            </a:r>
            <a:r>
              <a:rPr lang="en-US" sz="1800" b="0" dirty="0">
                <a:latin typeface="Tahoma"/>
                <a:cs typeface="Tahoma"/>
              </a:rPr>
              <a:t>) together with the assessment of biochemical endpoints related </a:t>
            </a:r>
            <a:r>
              <a:rPr lang="en-US" sz="1800" b="0" dirty="0" smtClean="0">
                <a:latin typeface="Tahoma"/>
                <a:cs typeface="Tahoma"/>
              </a:rPr>
              <a:t>with the </a:t>
            </a:r>
            <a:r>
              <a:rPr lang="en-US" sz="1800" b="0" dirty="0">
                <a:solidFill>
                  <a:srgbClr val="FF0000"/>
                </a:solidFill>
                <a:latin typeface="Tahoma"/>
                <a:cs typeface="Tahoma"/>
              </a:rPr>
              <a:t>oxidative stress status </a:t>
            </a:r>
            <a:r>
              <a:rPr lang="en-US" sz="1800" b="0" dirty="0">
                <a:latin typeface="Tahoma"/>
                <a:cs typeface="Tahoma"/>
              </a:rPr>
              <a:t>and </a:t>
            </a:r>
            <a:r>
              <a:rPr lang="en-US" sz="1800" b="0" dirty="0">
                <a:solidFill>
                  <a:srgbClr val="FF0000"/>
                </a:solidFill>
                <a:latin typeface="Tahoma"/>
                <a:cs typeface="Tahoma"/>
              </a:rPr>
              <a:t>neurotransmission</a:t>
            </a:r>
            <a:r>
              <a:rPr lang="en-US" sz="1800" b="0" dirty="0">
                <a:latin typeface="Tahoma"/>
                <a:cs typeface="Tahoma"/>
              </a:rPr>
              <a:t>.</a:t>
            </a:r>
            <a:endParaRPr lang="en-US" sz="1800" b="0" dirty="0" smtClean="0">
              <a:latin typeface="Tahoma"/>
              <a:cs typeface="Tahoma"/>
            </a:endParaRPr>
          </a:p>
          <a:p>
            <a:pPr>
              <a:lnSpc>
                <a:spcPct val="130000"/>
              </a:lnSpc>
              <a:spcAft>
                <a:spcPts val="1200"/>
              </a:spcAft>
              <a:buClr>
                <a:srgbClr val="FF0000"/>
              </a:buClr>
            </a:pPr>
            <a:endParaRPr lang="en-US" sz="1800" b="0" dirty="0" smtClean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562899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-63182"/>
            <a:ext cx="5791200" cy="1371600"/>
          </a:xfrm>
        </p:spPr>
        <p:txBody>
          <a:bodyPr/>
          <a:lstStyle/>
          <a:p>
            <a:r>
              <a:rPr lang="en-US" dirty="0" smtClean="0">
                <a:latin typeface="Tahoma"/>
                <a:cs typeface="Tahoma"/>
              </a:rPr>
              <a:t>Background</a:t>
            </a:r>
            <a:endParaRPr lang="en-US" dirty="0">
              <a:latin typeface="Tahoma"/>
              <a:cs typeface="Tahom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6562" y="1414392"/>
            <a:ext cx="8339138" cy="4297363"/>
          </a:xfrm>
        </p:spPr>
        <p:txBody>
          <a:bodyPr>
            <a:noAutofit/>
          </a:bodyPr>
          <a:lstStyle/>
          <a:p>
            <a:pPr marL="285750" indent="-285750">
              <a:lnSpc>
                <a:spcPct val="130000"/>
              </a:lnSpc>
              <a:spcAft>
                <a:spcPts val="1200"/>
              </a:spcAft>
              <a:buClr>
                <a:srgbClr val="FF0000"/>
              </a:buClr>
              <a:buFont typeface="Arial"/>
              <a:buChar char="•"/>
            </a:pPr>
            <a:r>
              <a:rPr lang="en-US" sz="1800" b="0" dirty="0" smtClean="0">
                <a:solidFill>
                  <a:srgbClr val="FF0000"/>
                </a:solidFill>
                <a:latin typeface="Tahoma"/>
                <a:cs typeface="Tahoma"/>
              </a:rPr>
              <a:t>Fish</a:t>
            </a:r>
            <a:r>
              <a:rPr lang="en-US" sz="1800" b="0" dirty="0" smtClean="0">
                <a:latin typeface="Tahoma"/>
                <a:cs typeface="Tahoma"/>
              </a:rPr>
              <a:t> </a:t>
            </a:r>
            <a:r>
              <a:rPr lang="en-US" sz="1800" b="0" dirty="0">
                <a:latin typeface="Tahoma"/>
                <a:cs typeface="Tahoma"/>
              </a:rPr>
              <a:t>have an important role </a:t>
            </a:r>
            <a:r>
              <a:rPr lang="en-US" sz="1800" b="0" dirty="0" smtClean="0">
                <a:latin typeface="Tahoma"/>
                <a:cs typeface="Tahoma"/>
              </a:rPr>
              <a:t>signaling </a:t>
            </a:r>
            <a:r>
              <a:rPr lang="en-US" sz="1800" b="0" dirty="0">
                <a:latin typeface="Tahoma"/>
                <a:cs typeface="Tahoma"/>
              </a:rPr>
              <a:t>water pollution, once they react with great sensitivity to changes in the aquatic </a:t>
            </a:r>
            <a:r>
              <a:rPr lang="en-US" sz="1800" b="0" dirty="0" smtClean="0">
                <a:latin typeface="Tahoma"/>
                <a:cs typeface="Tahoma"/>
              </a:rPr>
              <a:t>environment. </a:t>
            </a:r>
          </a:p>
          <a:p>
            <a:pPr marL="285750" indent="-285750">
              <a:lnSpc>
                <a:spcPct val="130000"/>
              </a:lnSpc>
              <a:spcAft>
                <a:spcPts val="1200"/>
              </a:spcAft>
              <a:buClr>
                <a:srgbClr val="FF0000"/>
              </a:buClr>
              <a:buFont typeface="Arial"/>
              <a:buChar char="•"/>
            </a:pPr>
            <a:r>
              <a:rPr lang="en-US" sz="1800" b="0" dirty="0" smtClean="0">
                <a:solidFill>
                  <a:srgbClr val="FF0000"/>
                </a:solidFill>
                <a:latin typeface="Tahoma"/>
                <a:cs typeface="Tahoma"/>
              </a:rPr>
              <a:t>Fish</a:t>
            </a:r>
            <a:r>
              <a:rPr lang="en-US" sz="1800" b="0" dirty="0" smtClean="0">
                <a:latin typeface="Tahoma"/>
                <a:cs typeface="Tahoma"/>
              </a:rPr>
              <a:t> </a:t>
            </a:r>
            <a:r>
              <a:rPr lang="en-US" sz="1800" b="0" dirty="0">
                <a:latin typeface="Tahoma"/>
                <a:cs typeface="Tahoma"/>
              </a:rPr>
              <a:t>are also key components of the trophic chains. </a:t>
            </a:r>
            <a:endParaRPr lang="en-US" sz="1800" b="0" dirty="0" smtClean="0">
              <a:latin typeface="Tahoma"/>
              <a:cs typeface="Tahoma"/>
            </a:endParaRPr>
          </a:p>
          <a:p>
            <a:pPr marL="285750" indent="-285750">
              <a:lnSpc>
                <a:spcPct val="130000"/>
              </a:lnSpc>
              <a:spcAft>
                <a:spcPts val="1200"/>
              </a:spcAft>
              <a:buClr>
                <a:srgbClr val="FF0000"/>
              </a:buClr>
              <a:buFont typeface="Arial"/>
              <a:buChar char="•"/>
            </a:pPr>
            <a:r>
              <a:rPr lang="en-US" sz="1800" b="0" dirty="0" smtClean="0">
                <a:latin typeface="Tahoma"/>
                <a:cs typeface="Tahoma"/>
              </a:rPr>
              <a:t>The golden grey mullet (</a:t>
            </a:r>
            <a:r>
              <a:rPr lang="en-US" sz="1800" b="0" i="1" dirty="0" smtClean="0">
                <a:solidFill>
                  <a:srgbClr val="FF0000"/>
                </a:solidFill>
                <a:latin typeface="Tahoma"/>
                <a:cs typeface="Tahoma"/>
              </a:rPr>
              <a:t>Liza </a:t>
            </a:r>
            <a:r>
              <a:rPr lang="en-US" sz="1800" b="0" i="1" dirty="0" err="1" smtClean="0">
                <a:solidFill>
                  <a:srgbClr val="FF0000"/>
                </a:solidFill>
                <a:latin typeface="Tahoma"/>
                <a:cs typeface="Tahoma"/>
              </a:rPr>
              <a:t>aurata</a:t>
            </a:r>
            <a:r>
              <a:rPr lang="en-US" sz="1800" b="0" dirty="0" smtClean="0">
                <a:latin typeface="Tahoma"/>
                <a:cs typeface="Tahoma"/>
              </a:rPr>
              <a:t>) </a:t>
            </a:r>
            <a:r>
              <a:rPr lang="en-US" sz="1800" b="0" dirty="0">
                <a:latin typeface="Tahoma"/>
                <a:cs typeface="Tahoma"/>
              </a:rPr>
              <a:t>has been </a:t>
            </a:r>
            <a:r>
              <a:rPr lang="en-US" sz="1800" b="0" dirty="0" smtClean="0">
                <a:latin typeface="Tahoma"/>
                <a:cs typeface="Tahoma"/>
              </a:rPr>
              <a:t>largely chosen </a:t>
            </a:r>
            <a:r>
              <a:rPr lang="en-US" sz="1800" b="0" dirty="0">
                <a:latin typeface="Tahoma"/>
                <a:cs typeface="Tahoma"/>
              </a:rPr>
              <a:t>as </a:t>
            </a:r>
            <a:r>
              <a:rPr lang="en-US" sz="1800" b="0" dirty="0" err="1">
                <a:latin typeface="Tahoma"/>
                <a:cs typeface="Tahoma"/>
              </a:rPr>
              <a:t>biosentinel</a:t>
            </a:r>
            <a:r>
              <a:rPr lang="en-US" sz="1800" b="0" dirty="0">
                <a:latin typeface="Tahoma"/>
                <a:cs typeface="Tahoma"/>
              </a:rPr>
              <a:t> for metal contamination, including mercury, since it is commonly found in both unpolluted and metal contaminated environments. </a:t>
            </a:r>
            <a:endParaRPr lang="en-US" sz="1800" b="0" dirty="0" smtClean="0">
              <a:latin typeface="Tahoma"/>
              <a:cs typeface="Tahoma"/>
            </a:endParaRPr>
          </a:p>
        </p:txBody>
      </p:sp>
      <p:pic>
        <p:nvPicPr>
          <p:cNvPr id="4" name="Picture 3" descr="Flathead-mullet-by-Crabby-Taxonomist-300x225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64"/>
          <a:stretch/>
        </p:blipFill>
        <p:spPr>
          <a:xfrm>
            <a:off x="2819400" y="4843357"/>
            <a:ext cx="2895600" cy="167950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704773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39"/>
          <p:cNvGraphicFramePr/>
          <p:nvPr>
            <p:extLst>
              <p:ext uri="{D42A27DB-BD31-4B8C-83A1-F6EECF244321}">
                <p14:modId xmlns:p14="http://schemas.microsoft.com/office/powerpoint/2010/main" val="3712547485"/>
              </p:ext>
            </p:extLst>
          </p:nvPr>
        </p:nvGraphicFramePr>
        <p:xfrm>
          <a:off x="0" y="4226531"/>
          <a:ext cx="9281983" cy="2682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1300" y="1679339"/>
            <a:ext cx="8648700" cy="2016361"/>
          </a:xfrm>
          <a:solidFill>
            <a:srgbClr val="5CB7D2"/>
          </a:solidFill>
          <a:ln>
            <a:noFill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60000"/>
              </a:lnSpc>
              <a:buNone/>
            </a:pP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rPr>
              <a:t>The 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rPr>
              <a:t>current work was designed to clarify the occurrence of oxidative stress and </a:t>
            </a:r>
            <a:r>
              <a:rPr lang="ro-RO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rPr>
              <a:t>acetylcholinesterase </a:t>
            </a:r>
            <a:r>
              <a:rPr lang="ro-RO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rPr>
              <a:t>(AChE)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rPr>
              <a:t> 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rPr>
              <a:t>activity inhibition in the eyes of the golden grey mullet (</a:t>
            </a:r>
            <a:r>
              <a:rPr lang="en-US" sz="18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rPr>
              <a:t>Liza </a:t>
            </a:r>
            <a:r>
              <a:rPr lang="en-US" sz="18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rPr>
              <a:t>aurata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rPr>
              <a:t>) after </a:t>
            </a:r>
            <a:r>
              <a:rPr 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rPr>
              <a:t>environmental exposure  to Hg 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rPr>
              <a:t>(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rPr>
              <a:t>Aveiro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/>
                <a:cs typeface="Tahoma"/>
              </a:rPr>
              <a:t> lagoon, Portugal).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558800" y="765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latin typeface="Tahoma"/>
                <a:cs typeface="Tahoma"/>
              </a:rPr>
              <a:t>Aim of the study</a:t>
            </a:r>
            <a:endParaRPr lang="en-US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86275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76518"/>
            <a:ext cx="5791200" cy="1371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latin typeface="Tahoma"/>
                <a:cs typeface="Tahoma"/>
              </a:rPr>
              <a:t>Study area</a:t>
            </a:r>
          </a:p>
        </p:txBody>
      </p:sp>
      <p:sp>
        <p:nvSpPr>
          <p:cNvPr id="57" name="Content Placeholder 2"/>
          <p:cNvSpPr>
            <a:spLocks noGrp="1"/>
          </p:cNvSpPr>
          <p:nvPr>
            <p:ph idx="1"/>
          </p:nvPr>
        </p:nvSpPr>
        <p:spPr>
          <a:xfrm>
            <a:off x="165100" y="4299424"/>
            <a:ext cx="8521700" cy="1709807"/>
          </a:xfrm>
        </p:spPr>
        <p:txBody>
          <a:bodyPr vert="horz" lIns="91440" tIns="45720" rIns="91440" bIns="45720" rtlCol="0">
            <a:noAutofit/>
          </a:bodyPr>
          <a:lstStyle/>
          <a:p>
            <a:pPr marL="285750" indent="-285750">
              <a:lnSpc>
                <a:spcPct val="130000"/>
              </a:lnSpc>
              <a:buClr>
                <a:srgbClr val="4197B0"/>
              </a:buClr>
              <a:buFont typeface="Arial"/>
              <a:buChar char="•"/>
            </a:pPr>
            <a:r>
              <a:rPr lang="en-US" sz="1800" b="0" dirty="0">
                <a:latin typeface="Tahoma"/>
                <a:cs typeface="Tahoma"/>
              </a:rPr>
              <a:t>It has an inner and enclosed area known as </a:t>
            </a:r>
            <a:r>
              <a:rPr lang="en-US" sz="1800" b="0" dirty="0" err="1">
                <a:solidFill>
                  <a:srgbClr val="FF0000"/>
                </a:solidFill>
                <a:latin typeface="Tahoma"/>
                <a:cs typeface="Tahoma"/>
              </a:rPr>
              <a:t>Laranjo</a:t>
            </a:r>
            <a:r>
              <a:rPr lang="en-US" sz="1800" b="0" dirty="0">
                <a:latin typeface="Tahoma"/>
                <a:cs typeface="Tahoma"/>
              </a:rPr>
              <a:t> that has received Hg effluents from a </a:t>
            </a:r>
            <a:r>
              <a:rPr lang="en-US" sz="1800" b="0" dirty="0" err="1">
                <a:latin typeface="Tahoma"/>
                <a:cs typeface="Tahoma"/>
              </a:rPr>
              <a:t>chlor</a:t>
            </a:r>
            <a:r>
              <a:rPr lang="en-US" sz="1800" b="0" dirty="0">
                <a:latin typeface="Tahoma"/>
                <a:cs typeface="Tahoma"/>
              </a:rPr>
              <a:t>-alkali plant during more than 4</a:t>
            </a:r>
            <a:r>
              <a:rPr lang="en-US" sz="1800" b="0" dirty="0" smtClean="0">
                <a:latin typeface="Tahoma"/>
                <a:cs typeface="Tahoma"/>
              </a:rPr>
              <a:t> </a:t>
            </a:r>
            <a:r>
              <a:rPr lang="en-US" sz="1800" b="0" dirty="0">
                <a:latin typeface="Tahoma"/>
                <a:cs typeface="Tahoma"/>
              </a:rPr>
              <a:t>decades (1950-1994). </a:t>
            </a:r>
          </a:p>
          <a:p>
            <a:pPr marL="285750" indent="-285750">
              <a:lnSpc>
                <a:spcPct val="130000"/>
              </a:lnSpc>
              <a:buClr>
                <a:srgbClr val="4197B0"/>
              </a:buClr>
              <a:buFont typeface="Arial"/>
              <a:buChar char="•"/>
            </a:pPr>
            <a:r>
              <a:rPr lang="en-US" sz="1800" b="0" dirty="0">
                <a:latin typeface="Tahoma"/>
                <a:cs typeface="Tahoma"/>
              </a:rPr>
              <a:t>High levels of </a:t>
            </a:r>
            <a:r>
              <a:rPr lang="en-US" sz="1800" b="0" dirty="0">
                <a:solidFill>
                  <a:srgbClr val="FF0000"/>
                </a:solidFill>
                <a:latin typeface="Tahoma"/>
                <a:cs typeface="Tahoma"/>
              </a:rPr>
              <a:t>Hg</a:t>
            </a:r>
            <a:r>
              <a:rPr lang="en-US" sz="1800" b="0" dirty="0">
                <a:latin typeface="Tahoma"/>
                <a:cs typeface="Tahoma"/>
              </a:rPr>
              <a:t> are still stored in sediments and </a:t>
            </a:r>
            <a:r>
              <a:rPr lang="en-US" sz="1800" b="0" dirty="0" smtClean="0">
                <a:latin typeface="Tahoma"/>
                <a:cs typeface="Tahoma"/>
              </a:rPr>
              <a:t>can </a:t>
            </a:r>
            <a:r>
              <a:rPr lang="en-US" sz="1800" b="0" dirty="0">
                <a:latin typeface="Tahoma"/>
                <a:cs typeface="Tahoma"/>
              </a:rPr>
              <a:t>be found in the biota. </a:t>
            </a:r>
          </a:p>
          <a:p>
            <a:pPr marL="285750" indent="-285750">
              <a:lnSpc>
                <a:spcPct val="130000"/>
              </a:lnSpc>
              <a:buClr>
                <a:srgbClr val="4197B0"/>
              </a:buClr>
              <a:buFont typeface="Arial"/>
              <a:buChar char="•"/>
            </a:pPr>
            <a:r>
              <a:rPr lang="en-US" sz="1800" b="0" dirty="0" err="1">
                <a:latin typeface="Tahoma"/>
                <a:cs typeface="Tahoma"/>
              </a:rPr>
              <a:t>Laranjo</a:t>
            </a:r>
            <a:r>
              <a:rPr lang="en-US" sz="1800" b="0" dirty="0">
                <a:latin typeface="Tahoma"/>
                <a:cs typeface="Tahoma"/>
              </a:rPr>
              <a:t> basin is considered a </a:t>
            </a:r>
            <a:r>
              <a:rPr lang="en-US" sz="1800" b="0" dirty="0">
                <a:solidFill>
                  <a:srgbClr val="FF0000"/>
                </a:solidFill>
                <a:latin typeface="Tahoma"/>
                <a:cs typeface="Tahoma"/>
              </a:rPr>
              <a:t>‘‘field laboratory”</a:t>
            </a:r>
            <a:r>
              <a:rPr lang="en-US" sz="1800" b="0" dirty="0">
                <a:latin typeface="Tahoma"/>
                <a:cs typeface="Tahoma"/>
              </a:rPr>
              <a:t>, offering a unique opportunity to assess Hg toxicity under realistic conditions. </a:t>
            </a:r>
          </a:p>
        </p:txBody>
      </p:sp>
      <p:pic>
        <p:nvPicPr>
          <p:cNvPr id="55" name="Imagem 1"/>
          <p:cNvPicPr>
            <a:picLocks noChangeAspect="1"/>
          </p:cNvPicPr>
          <p:nvPr/>
        </p:nvPicPr>
        <p:blipFill rotWithShape="1">
          <a:blip r:embed="rId2"/>
          <a:srcRect t="13719" b="27744"/>
          <a:stretch/>
        </p:blipFill>
        <p:spPr>
          <a:xfrm>
            <a:off x="2461773" y="1513390"/>
            <a:ext cx="3112852" cy="2679594"/>
          </a:xfrm>
          <a:prstGeom prst="rect">
            <a:avLst/>
          </a:prstGeom>
          <a:ln>
            <a:solidFill>
              <a:schemeClr val="tx2"/>
            </a:solidFill>
          </a:ln>
          <a:effectLst>
            <a:softEdge rad="112500"/>
          </a:effectLst>
        </p:spPr>
      </p:pic>
      <p:grpSp>
        <p:nvGrpSpPr>
          <p:cNvPr id="3" name="Group 2"/>
          <p:cNvGrpSpPr/>
          <p:nvPr/>
        </p:nvGrpSpPr>
        <p:grpSpPr>
          <a:xfrm>
            <a:off x="649052" y="1513284"/>
            <a:ext cx="1701799" cy="1537089"/>
            <a:chOff x="3335486" y="1583621"/>
            <a:chExt cx="2119041" cy="1824738"/>
          </a:xfrm>
        </p:grpSpPr>
        <p:pic>
          <p:nvPicPr>
            <p:cNvPr id="43" name="Imagem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35486" y="1583621"/>
              <a:ext cx="2119041" cy="182473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4" name="Rectangle 43"/>
            <p:cNvSpPr/>
            <p:nvPr/>
          </p:nvSpPr>
          <p:spPr>
            <a:xfrm>
              <a:off x="3495966" y="2223606"/>
              <a:ext cx="288032" cy="310612"/>
            </a:xfrm>
            <a:prstGeom prst="rect">
              <a:avLst/>
            </a:prstGeom>
            <a:noFill/>
            <a:ln w="25400">
              <a:solidFill>
                <a:srgbClr val="FF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5511800" y="2160984"/>
            <a:ext cx="3505200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600" dirty="0" smtClean="0">
                <a:solidFill>
                  <a:srgbClr val="4A92A7"/>
                </a:solidFill>
                <a:latin typeface="Arial"/>
                <a:cs typeface="Arial"/>
              </a:rPr>
              <a:t>. </a:t>
            </a:r>
            <a:r>
              <a:rPr lang="en-US" sz="1600" dirty="0" err="1" smtClean="0">
                <a:solidFill>
                  <a:srgbClr val="4A92A7"/>
                </a:solidFill>
                <a:latin typeface="Arial"/>
                <a:cs typeface="Arial"/>
              </a:rPr>
              <a:t>Aveiro</a:t>
            </a:r>
            <a:r>
              <a:rPr lang="en-US" sz="1600" dirty="0" smtClean="0">
                <a:solidFill>
                  <a:srgbClr val="4A92A7"/>
                </a:solidFill>
                <a:latin typeface="Arial"/>
                <a:cs typeface="Arial"/>
              </a:rPr>
              <a:t> </a:t>
            </a:r>
            <a:r>
              <a:rPr lang="en-US" sz="1600" dirty="0">
                <a:solidFill>
                  <a:srgbClr val="4A92A7"/>
                </a:solidFill>
                <a:latin typeface="Arial"/>
                <a:cs typeface="Arial"/>
              </a:rPr>
              <a:t>lagoon is a coastal </a:t>
            </a:r>
            <a:r>
              <a:rPr lang="en-US" sz="1600" dirty="0" smtClean="0">
                <a:solidFill>
                  <a:srgbClr val="4A92A7"/>
                </a:solidFill>
                <a:latin typeface="Arial"/>
                <a:cs typeface="Arial"/>
              </a:rPr>
              <a:t>system </a:t>
            </a:r>
            <a:r>
              <a:rPr lang="en-US" sz="1600" dirty="0">
                <a:solidFill>
                  <a:srgbClr val="4A92A7"/>
                </a:solidFill>
                <a:latin typeface="Arial"/>
                <a:cs typeface="Arial"/>
              </a:rPr>
              <a:t>located on the northwest coast of </a:t>
            </a:r>
            <a:r>
              <a:rPr lang="en-US" sz="1600" dirty="0" smtClean="0">
                <a:solidFill>
                  <a:srgbClr val="4A92A7"/>
                </a:solidFill>
                <a:latin typeface="Arial"/>
                <a:cs typeface="Arial"/>
              </a:rPr>
              <a:t>Portugal.</a:t>
            </a:r>
            <a:endParaRPr lang="en-US" sz="1600" dirty="0">
              <a:solidFill>
                <a:srgbClr val="4A92A7"/>
              </a:solidFill>
            </a:endParaRPr>
          </a:p>
        </p:txBody>
      </p:sp>
      <p:sp>
        <p:nvSpPr>
          <p:cNvPr id="9" name="Text Box 83"/>
          <p:cNvSpPr txBox="1">
            <a:spLocks noChangeArrowheads="1"/>
          </p:cNvSpPr>
          <p:nvPr/>
        </p:nvSpPr>
        <p:spPr bwMode="auto">
          <a:xfrm>
            <a:off x="1309452" y="1568052"/>
            <a:ext cx="6324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n-GB" dirty="0" err="1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Aveiro</a:t>
            </a:r>
            <a:r>
              <a:rPr lang="en-GB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lagoon</a:t>
            </a:r>
            <a:endParaRPr lang="en-GB" dirty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0" name="Line 28"/>
          <p:cNvSpPr>
            <a:spLocks noChangeShapeType="1"/>
          </p:cNvSpPr>
          <p:nvPr/>
        </p:nvSpPr>
        <p:spPr bwMode="auto">
          <a:xfrm>
            <a:off x="1009251" y="2148931"/>
            <a:ext cx="1908175" cy="0"/>
          </a:xfrm>
          <a:prstGeom prst="line">
            <a:avLst/>
          </a:prstGeom>
          <a:noFill/>
          <a:ln w="9525">
            <a:solidFill>
              <a:srgbClr val="FF9933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114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618"/>
            <a:ext cx="5791200" cy="1371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ahoma"/>
                <a:cs typeface="Tahoma"/>
              </a:rPr>
              <a:t>Sampling strategy</a:t>
            </a:r>
            <a:endParaRPr lang="en-US" dirty="0"/>
          </a:p>
        </p:txBody>
      </p:sp>
      <p:sp>
        <p:nvSpPr>
          <p:cNvPr id="33" name="Text Box 52"/>
          <p:cNvSpPr txBox="1">
            <a:spLocks noChangeArrowheads="1"/>
          </p:cNvSpPr>
          <p:nvPr/>
        </p:nvSpPr>
        <p:spPr bwMode="auto">
          <a:xfrm>
            <a:off x="784225" y="1739900"/>
            <a:ext cx="3200400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50000"/>
              </a:spcBef>
              <a:buFont typeface="Wingdings" charset="0"/>
              <a:buNone/>
            </a:pPr>
            <a:r>
              <a:rPr lang="pt-PT" dirty="0" err="1" smtClean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  <a:sym typeface="Wingdings" charset="0"/>
              </a:rPr>
              <a:t>Winter</a:t>
            </a:r>
            <a:r>
              <a:rPr lang="pt-PT" dirty="0" smtClean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  <a:sym typeface="Wingdings" charset="0"/>
              </a:rPr>
              <a:t> </a:t>
            </a:r>
            <a:r>
              <a:rPr lang="pt-PT" dirty="0" err="1" smtClean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  <a:sym typeface="Wingdings" charset="0"/>
              </a:rPr>
              <a:t>and</a:t>
            </a:r>
            <a:r>
              <a:rPr lang="pt-PT" dirty="0" smtClean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  <a:sym typeface="Wingdings" charset="0"/>
              </a:rPr>
              <a:t> </a:t>
            </a:r>
            <a:r>
              <a:rPr lang="pt-PT" dirty="0" err="1" smtClean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  <a:sym typeface="Wingdings" charset="0"/>
              </a:rPr>
              <a:t>Summer</a:t>
            </a:r>
            <a:r>
              <a:rPr lang="pt-PT" dirty="0" smtClean="0">
                <a:solidFill>
                  <a:schemeClr val="accent3">
                    <a:lumMod val="75000"/>
                  </a:schemeClr>
                </a:solidFill>
                <a:latin typeface="Arial"/>
                <a:cs typeface="Arial"/>
                <a:sym typeface="Wingdings" charset="0"/>
              </a:rPr>
              <a:t> 2013</a:t>
            </a:r>
            <a:endParaRPr lang="pt-PT" dirty="0">
              <a:solidFill>
                <a:schemeClr val="accent3">
                  <a:lumMod val="75000"/>
                </a:schemeClr>
              </a:solidFill>
              <a:latin typeface="Arial"/>
              <a:cs typeface="Arial"/>
              <a:sym typeface="Wingdings" charset="0"/>
            </a:endParaRPr>
          </a:p>
        </p:txBody>
      </p:sp>
      <p:sp>
        <p:nvSpPr>
          <p:cNvPr id="35" name="AutoShape 45"/>
          <p:cNvSpPr>
            <a:spLocks noChangeArrowheads="1"/>
          </p:cNvSpPr>
          <p:nvPr/>
        </p:nvSpPr>
        <p:spPr bwMode="auto">
          <a:xfrm rot="16200000" flipV="1">
            <a:off x="766762" y="1927226"/>
            <a:ext cx="169863" cy="144462"/>
          </a:xfrm>
          <a:prstGeom prst="triangle">
            <a:avLst>
              <a:gd name="adj" fmla="val 50000"/>
            </a:avLst>
          </a:prstGeom>
          <a:solidFill>
            <a:srgbClr val="5CB7D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50000"/>
              </a:spcBef>
              <a:defRPr/>
            </a:pPr>
            <a:endParaRPr lang="pt-PT" sz="900" i="1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ea typeface="+mn-ea"/>
            </a:endParaRPr>
          </a:p>
        </p:txBody>
      </p:sp>
      <p:pic>
        <p:nvPicPr>
          <p:cNvPr id="41" name="Imagem 1"/>
          <p:cNvPicPr>
            <a:picLocks noChangeAspect="1"/>
          </p:cNvPicPr>
          <p:nvPr/>
        </p:nvPicPr>
        <p:blipFill rotWithShape="1">
          <a:blip r:embed="rId2"/>
          <a:srcRect t="13719" b="27744"/>
          <a:stretch/>
        </p:blipFill>
        <p:spPr>
          <a:xfrm>
            <a:off x="897173" y="2389690"/>
            <a:ext cx="3112852" cy="2679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2" name="Text Box 83"/>
          <p:cNvSpPr txBox="1">
            <a:spLocks noChangeArrowheads="1"/>
          </p:cNvSpPr>
          <p:nvPr/>
        </p:nvSpPr>
        <p:spPr bwMode="auto">
          <a:xfrm>
            <a:off x="-595548" y="2444352"/>
            <a:ext cx="6324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lnSpc>
                <a:spcPct val="120000"/>
              </a:lnSpc>
              <a:defRPr/>
            </a:pPr>
            <a:r>
              <a:rPr lang="en-GB" dirty="0" err="1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Aveiro</a:t>
            </a:r>
            <a:r>
              <a:rPr lang="en-GB" dirty="0" smtClean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lagoon</a:t>
            </a:r>
            <a:endParaRPr lang="en-GB" dirty="0">
              <a:solidFill>
                <a:srgbClr val="FFFF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3" name="Text Box 52"/>
          <p:cNvSpPr txBox="1">
            <a:spLocks noChangeArrowheads="1"/>
          </p:cNvSpPr>
          <p:nvPr/>
        </p:nvSpPr>
        <p:spPr bwMode="auto">
          <a:xfrm>
            <a:off x="1139823" y="5132784"/>
            <a:ext cx="7471881" cy="1357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pt-PT" b="1" u="sng" dirty="0" smtClean="0">
                <a:solidFill>
                  <a:srgbClr val="333333"/>
                </a:solidFill>
                <a:latin typeface="Arial"/>
                <a:cs typeface="Arial"/>
                <a:sym typeface="Wingdings" charset="0"/>
              </a:rPr>
              <a:t>2 </a:t>
            </a:r>
            <a:r>
              <a:rPr lang="pt-PT" b="1" u="sng" dirty="0" err="1" smtClean="0">
                <a:solidFill>
                  <a:srgbClr val="333333"/>
                </a:solidFill>
                <a:latin typeface="Arial"/>
                <a:cs typeface="Arial"/>
                <a:sym typeface="Wingdings" charset="0"/>
              </a:rPr>
              <a:t>sampling</a:t>
            </a:r>
            <a:r>
              <a:rPr lang="pt-PT" b="1" u="sng" dirty="0" smtClean="0">
                <a:solidFill>
                  <a:srgbClr val="333333"/>
                </a:solidFill>
                <a:latin typeface="Arial"/>
                <a:cs typeface="Arial"/>
                <a:sym typeface="Wingdings" charset="0"/>
              </a:rPr>
              <a:t> sites:</a:t>
            </a:r>
          </a:p>
          <a:p>
            <a:pPr marL="285750" indent="-285750">
              <a:lnSpc>
                <a:spcPct val="120000"/>
              </a:lnSpc>
              <a:spcBef>
                <a:spcPct val="50000"/>
              </a:spcBef>
              <a:buFont typeface="Wingdings" charset="2"/>
              <a:buChar char="§"/>
            </a:pPr>
            <a:r>
              <a:rPr lang="pt-PT" dirty="0" err="1" smtClean="0">
                <a:solidFill>
                  <a:srgbClr val="333333"/>
                </a:solidFill>
                <a:latin typeface="Arial"/>
                <a:cs typeface="Arial"/>
                <a:sym typeface="Wingdings" charset="0"/>
              </a:rPr>
              <a:t>One</a:t>
            </a:r>
            <a:r>
              <a:rPr lang="pt-PT" dirty="0" smtClean="0">
                <a:solidFill>
                  <a:srgbClr val="333333"/>
                </a:solidFill>
                <a:latin typeface="Arial"/>
                <a:cs typeface="Arial"/>
                <a:sym typeface="Wingdings" charset="0"/>
              </a:rPr>
              <a:t> </a:t>
            </a:r>
            <a:r>
              <a:rPr lang="pt-PT" dirty="0" err="1" smtClean="0">
                <a:solidFill>
                  <a:srgbClr val="333333"/>
                </a:solidFill>
                <a:latin typeface="Arial"/>
                <a:cs typeface="Arial"/>
                <a:sym typeface="Wingdings" charset="0"/>
              </a:rPr>
              <a:t>located</a:t>
            </a:r>
            <a:r>
              <a:rPr lang="pt-PT" dirty="0" smtClean="0">
                <a:solidFill>
                  <a:srgbClr val="333333"/>
                </a:solidFill>
                <a:latin typeface="Arial"/>
                <a:cs typeface="Arial"/>
                <a:sym typeface="Wingdings" charset="0"/>
              </a:rPr>
              <a:t> </a:t>
            </a:r>
            <a:r>
              <a:rPr lang="pt-PT" dirty="0" err="1" smtClean="0">
                <a:solidFill>
                  <a:srgbClr val="333333"/>
                </a:solidFill>
                <a:latin typeface="Arial"/>
                <a:cs typeface="Arial"/>
                <a:sym typeface="Wingdings" charset="0"/>
              </a:rPr>
              <a:t>in</a:t>
            </a:r>
            <a:r>
              <a:rPr lang="pt-PT" dirty="0" smtClean="0">
                <a:solidFill>
                  <a:srgbClr val="333333"/>
                </a:solidFill>
                <a:latin typeface="Arial"/>
                <a:cs typeface="Arial"/>
                <a:sym typeface="Wingdings" charset="0"/>
              </a:rPr>
              <a:t> </a:t>
            </a:r>
            <a:r>
              <a:rPr lang="pt-PT" dirty="0" err="1" smtClean="0">
                <a:solidFill>
                  <a:srgbClr val="333333"/>
                </a:solidFill>
                <a:latin typeface="Arial"/>
                <a:cs typeface="Arial"/>
                <a:sym typeface="Wingdings" charset="0"/>
              </a:rPr>
              <a:t>the</a:t>
            </a:r>
            <a:r>
              <a:rPr lang="pt-PT" dirty="0" smtClean="0">
                <a:solidFill>
                  <a:srgbClr val="333333"/>
                </a:solidFill>
                <a:latin typeface="Arial"/>
                <a:cs typeface="Arial"/>
                <a:sym typeface="Wingdings" charset="0"/>
              </a:rPr>
              <a:t> </a:t>
            </a:r>
            <a:r>
              <a:rPr lang="pt-PT" dirty="0" err="1" smtClean="0">
                <a:solidFill>
                  <a:srgbClr val="333333"/>
                </a:solidFill>
                <a:latin typeface="Arial"/>
                <a:cs typeface="Arial"/>
                <a:sym typeface="Wingdings" charset="0"/>
              </a:rPr>
              <a:t>most</a:t>
            </a:r>
            <a:r>
              <a:rPr lang="pt-PT" dirty="0" smtClean="0">
                <a:solidFill>
                  <a:srgbClr val="333333"/>
                </a:solidFill>
                <a:latin typeface="Arial"/>
                <a:cs typeface="Arial"/>
                <a:sym typeface="Wingdings" charset="0"/>
              </a:rPr>
              <a:t> </a:t>
            </a:r>
            <a:r>
              <a:rPr lang="pt-PT" dirty="0" err="1" smtClean="0">
                <a:solidFill>
                  <a:srgbClr val="333333"/>
                </a:solidFill>
                <a:latin typeface="Arial"/>
                <a:cs typeface="Arial"/>
                <a:sym typeface="Wingdings" charset="0"/>
              </a:rPr>
              <a:t>contaminated</a:t>
            </a:r>
            <a:r>
              <a:rPr lang="pt-PT" dirty="0" smtClean="0">
                <a:solidFill>
                  <a:srgbClr val="333333"/>
                </a:solidFill>
                <a:latin typeface="Arial"/>
                <a:cs typeface="Arial"/>
                <a:sym typeface="Wingdings" charset="0"/>
              </a:rPr>
              <a:t> </a:t>
            </a:r>
            <a:r>
              <a:rPr lang="pt-PT" dirty="0" err="1" smtClean="0">
                <a:solidFill>
                  <a:srgbClr val="333333"/>
                </a:solidFill>
                <a:latin typeface="Arial"/>
                <a:cs typeface="Arial"/>
                <a:sym typeface="Wingdings" charset="0"/>
              </a:rPr>
              <a:t>area</a:t>
            </a:r>
            <a:r>
              <a:rPr lang="pt-PT" dirty="0">
                <a:solidFill>
                  <a:srgbClr val="FF0000"/>
                </a:solidFill>
                <a:latin typeface="Arial"/>
                <a:cs typeface="Arial"/>
                <a:sym typeface="Wingdings" charset="0"/>
              </a:rPr>
              <a:t>:</a:t>
            </a:r>
            <a:r>
              <a:rPr lang="pt-PT" dirty="0" smtClean="0">
                <a:solidFill>
                  <a:srgbClr val="FF0000"/>
                </a:solidFill>
                <a:latin typeface="Arial"/>
                <a:cs typeface="Arial"/>
                <a:sym typeface="Wingdings" charset="0"/>
              </a:rPr>
              <a:t> </a:t>
            </a:r>
            <a:r>
              <a:rPr lang="pt-PT" b="1" dirty="0" smtClean="0">
                <a:solidFill>
                  <a:srgbClr val="FF0000"/>
                </a:solidFill>
                <a:latin typeface="Arial"/>
                <a:cs typeface="Arial"/>
                <a:sym typeface="Wingdings" charset="0"/>
              </a:rPr>
              <a:t>Laranjo (LAR)</a:t>
            </a:r>
          </a:p>
          <a:p>
            <a:pPr marL="285750" indent="-285750">
              <a:lnSpc>
                <a:spcPct val="120000"/>
              </a:lnSpc>
              <a:spcBef>
                <a:spcPct val="50000"/>
              </a:spcBef>
              <a:buFont typeface="Wingdings" charset="2"/>
              <a:buChar char="§"/>
            </a:pPr>
            <a:r>
              <a:rPr lang="pt-PT" dirty="0" smtClean="0">
                <a:latin typeface="Arial"/>
                <a:cs typeface="Arial"/>
                <a:sym typeface="Wingdings" charset="0"/>
              </a:rPr>
              <a:t>A </a:t>
            </a:r>
            <a:r>
              <a:rPr lang="pt-PT" dirty="0" err="1" smtClean="0">
                <a:latin typeface="Arial"/>
                <a:cs typeface="Arial"/>
                <a:sym typeface="Wingdings" charset="0"/>
              </a:rPr>
              <a:t>reference</a:t>
            </a:r>
            <a:r>
              <a:rPr lang="pt-PT" dirty="0" smtClean="0">
                <a:latin typeface="Arial"/>
                <a:cs typeface="Arial"/>
                <a:sym typeface="Wingdings" charset="0"/>
              </a:rPr>
              <a:t> site </a:t>
            </a:r>
            <a:r>
              <a:rPr lang="pt-PT" dirty="0" err="1" smtClean="0">
                <a:latin typeface="Arial"/>
                <a:cs typeface="Arial"/>
                <a:sym typeface="Wingdings" charset="0"/>
              </a:rPr>
              <a:t>located</a:t>
            </a:r>
            <a:r>
              <a:rPr lang="pt-PT" dirty="0" smtClean="0">
                <a:latin typeface="Arial"/>
                <a:cs typeface="Arial"/>
                <a:sym typeface="Wingdings" charset="0"/>
              </a:rPr>
              <a:t> </a:t>
            </a:r>
            <a:r>
              <a:rPr lang="pt-PT" dirty="0" err="1" smtClean="0">
                <a:latin typeface="Arial"/>
                <a:cs typeface="Arial"/>
                <a:sym typeface="Wingdings" charset="0"/>
              </a:rPr>
              <a:t>near</a:t>
            </a:r>
            <a:r>
              <a:rPr lang="pt-PT" dirty="0" smtClean="0">
                <a:latin typeface="Arial"/>
                <a:cs typeface="Arial"/>
                <a:sym typeface="Wingdings" charset="0"/>
              </a:rPr>
              <a:t> </a:t>
            </a:r>
            <a:r>
              <a:rPr lang="pt-PT" dirty="0" err="1" smtClean="0">
                <a:latin typeface="Arial"/>
                <a:cs typeface="Arial"/>
                <a:sym typeface="Wingdings" charset="0"/>
              </a:rPr>
              <a:t>the</a:t>
            </a:r>
            <a:r>
              <a:rPr lang="pt-PT" dirty="0" smtClean="0">
                <a:latin typeface="Arial"/>
                <a:cs typeface="Arial"/>
                <a:sym typeface="Wingdings" charset="0"/>
              </a:rPr>
              <a:t> </a:t>
            </a:r>
            <a:r>
              <a:rPr lang="pt-PT" dirty="0" err="1" smtClean="0">
                <a:latin typeface="Arial"/>
                <a:cs typeface="Arial"/>
                <a:sym typeface="Wingdings" charset="0"/>
              </a:rPr>
              <a:t>lagoon</a:t>
            </a:r>
            <a:r>
              <a:rPr lang="pt-PT" dirty="0" smtClean="0">
                <a:latin typeface="Arial"/>
                <a:cs typeface="Arial"/>
                <a:sym typeface="Wingdings" charset="0"/>
              </a:rPr>
              <a:t> entrance: </a:t>
            </a:r>
            <a:r>
              <a:rPr lang="pt-PT" b="1" dirty="0" smtClean="0">
                <a:solidFill>
                  <a:srgbClr val="5CB7D2"/>
                </a:solidFill>
                <a:latin typeface="Arial"/>
                <a:cs typeface="Arial"/>
                <a:sym typeface="Wingdings" charset="0"/>
              </a:rPr>
              <a:t>São Jacinto (SJ)</a:t>
            </a:r>
            <a:endParaRPr lang="pt-PT" b="1" dirty="0">
              <a:solidFill>
                <a:srgbClr val="5CB7D2"/>
              </a:solidFill>
              <a:latin typeface="Arial"/>
              <a:cs typeface="Arial"/>
              <a:sym typeface="Wingdings" charset="0"/>
            </a:endParaRPr>
          </a:p>
        </p:txBody>
      </p:sp>
      <p:grpSp>
        <p:nvGrpSpPr>
          <p:cNvPr id="44" name="Group 140"/>
          <p:cNvGrpSpPr>
            <a:grpSpLocks/>
          </p:cNvGrpSpPr>
          <p:nvPr/>
        </p:nvGrpSpPr>
        <p:grpSpPr bwMode="auto">
          <a:xfrm>
            <a:off x="4189177" y="2919016"/>
            <a:ext cx="5958123" cy="1368426"/>
            <a:chOff x="3560" y="2568"/>
            <a:chExt cx="3018" cy="862"/>
          </a:xfrm>
        </p:grpSpPr>
        <p:sp>
          <p:nvSpPr>
            <p:cNvPr id="52" name="Line 119"/>
            <p:cNvSpPr>
              <a:spLocks noChangeAspect="1" noChangeShapeType="1"/>
            </p:cNvSpPr>
            <p:nvPr/>
          </p:nvSpPr>
          <p:spPr bwMode="auto">
            <a:xfrm>
              <a:off x="6578" y="3260"/>
              <a:ext cx="0" cy="74"/>
            </a:xfrm>
            <a:prstGeom prst="line">
              <a:avLst/>
            </a:prstGeom>
            <a:noFill/>
            <a:ln w="19050">
              <a:solidFill>
                <a:srgbClr val="99CC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48" name="Text Box 121"/>
            <p:cNvSpPr txBox="1">
              <a:spLocks noChangeArrowheads="1"/>
            </p:cNvSpPr>
            <p:nvPr/>
          </p:nvSpPr>
          <p:spPr bwMode="auto">
            <a:xfrm>
              <a:off x="3560" y="3158"/>
              <a:ext cx="2345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>
                <a:lnSpc>
                  <a:spcPct val="110000"/>
                </a:lnSpc>
                <a:spcBef>
                  <a:spcPct val="0"/>
                </a:spcBef>
                <a:buSzPct val="75000"/>
                <a:buFont typeface="Wingdings" charset="0"/>
                <a:buNone/>
              </a:pPr>
              <a:r>
                <a:rPr lang="en-GB" b="1" dirty="0" smtClean="0">
                  <a:solidFill>
                    <a:srgbClr val="009800"/>
                  </a:solidFill>
                  <a:latin typeface="Arial"/>
                  <a:cs typeface="Arial"/>
                </a:rPr>
                <a:t>. Juveniles of golden grey mullets (n=10)</a:t>
              </a:r>
              <a:endParaRPr lang="en-GB" dirty="0">
                <a:solidFill>
                  <a:srgbClr val="009800"/>
                </a:solidFill>
                <a:latin typeface="Arial"/>
                <a:cs typeface="Arial"/>
              </a:endParaRPr>
            </a:p>
          </p:txBody>
        </p:sp>
        <p:sp>
          <p:nvSpPr>
            <p:cNvPr id="49" name="Text Box 131"/>
            <p:cNvSpPr txBox="1">
              <a:spLocks noChangeArrowheads="1"/>
            </p:cNvSpPr>
            <p:nvPr/>
          </p:nvSpPr>
          <p:spPr bwMode="auto">
            <a:xfrm>
              <a:off x="3560" y="2568"/>
              <a:ext cx="1724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>
                <a:lnSpc>
                  <a:spcPct val="110000"/>
                </a:lnSpc>
                <a:spcBef>
                  <a:spcPct val="0"/>
                </a:spcBef>
                <a:buSzPct val="75000"/>
                <a:buFont typeface="Wingdings" charset="0"/>
                <a:buNone/>
              </a:pPr>
              <a:r>
                <a:rPr lang="en-GB" b="1" dirty="0" smtClean="0">
                  <a:solidFill>
                    <a:srgbClr val="800000"/>
                  </a:solidFill>
                  <a:latin typeface="Arial"/>
                  <a:cs typeface="Arial"/>
                </a:rPr>
                <a:t>. Surface sediments</a:t>
              </a:r>
              <a:endParaRPr lang="en-GB" dirty="0">
                <a:solidFill>
                  <a:srgbClr val="800000"/>
                </a:solidFill>
                <a:latin typeface="Arial"/>
                <a:cs typeface="Arial"/>
              </a:endParaRPr>
            </a:p>
          </p:txBody>
        </p:sp>
        <p:sp>
          <p:nvSpPr>
            <p:cNvPr id="50" name="Text Box 132"/>
            <p:cNvSpPr txBox="1">
              <a:spLocks noChangeArrowheads="1"/>
            </p:cNvSpPr>
            <p:nvPr/>
          </p:nvSpPr>
          <p:spPr bwMode="auto">
            <a:xfrm>
              <a:off x="3560" y="2865"/>
              <a:ext cx="1044" cy="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hangingPunct="0">
                <a:lnSpc>
                  <a:spcPct val="110000"/>
                </a:lnSpc>
                <a:spcBef>
                  <a:spcPct val="0"/>
                </a:spcBef>
                <a:buSzPct val="75000"/>
                <a:buFont typeface="Wingdings" charset="0"/>
                <a:buNone/>
              </a:pPr>
              <a:r>
                <a:rPr lang="en-GB" b="1" dirty="0" smtClean="0">
                  <a:solidFill>
                    <a:srgbClr val="53ACAE"/>
                  </a:solidFill>
                  <a:latin typeface="Arial"/>
                  <a:cs typeface="Arial"/>
                </a:rPr>
                <a:t>. Mid-Water</a:t>
              </a:r>
              <a:endParaRPr lang="en-GB" dirty="0">
                <a:solidFill>
                  <a:srgbClr val="53ACAE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3" name="Oval 12"/>
          <p:cNvSpPr/>
          <p:nvPr/>
        </p:nvSpPr>
        <p:spPr>
          <a:xfrm>
            <a:off x="3171825" y="2844800"/>
            <a:ext cx="498475" cy="480616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 cmpd="sng">
                <a:solidFill>
                  <a:schemeClr val="tx1"/>
                </a:solidFill>
              </a:ln>
            </a:endParaRPr>
          </a:p>
        </p:txBody>
      </p:sp>
      <p:sp>
        <p:nvSpPr>
          <p:cNvPr id="14" name="Oval 13"/>
          <p:cNvSpPr/>
          <p:nvPr/>
        </p:nvSpPr>
        <p:spPr>
          <a:xfrm>
            <a:off x="1978025" y="3704830"/>
            <a:ext cx="498475" cy="480616"/>
          </a:xfrm>
          <a:prstGeom prst="ellipse">
            <a:avLst/>
          </a:prstGeom>
          <a:noFill/>
          <a:ln w="44450">
            <a:solidFill>
              <a:srgbClr val="A0E3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 cmpd="sng"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396150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ROSpathwaywebsite.jpg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025" y="3530231"/>
            <a:ext cx="4607037" cy="31880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Text Box 52"/>
          <p:cNvSpPr txBox="1">
            <a:spLocks noChangeArrowheads="1"/>
          </p:cNvSpPr>
          <p:nvPr/>
        </p:nvSpPr>
        <p:spPr bwMode="auto">
          <a:xfrm>
            <a:off x="4306974" y="1740733"/>
            <a:ext cx="2667000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i.e.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iHg</a:t>
            </a:r>
            <a:r>
              <a:rPr lang="en-US" dirty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and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r>
              <a:rPr lang="en-US" dirty="0" err="1" smtClean="0">
                <a:latin typeface="Tahoma" pitchFamily="34" charset="0"/>
                <a:cs typeface="Tahoma" pitchFamily="34" charset="0"/>
              </a:rPr>
              <a:t>MeHg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 </a:t>
            </a:r>
            <a:endParaRPr lang="en-US" baseline="30000" dirty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24" name="AutoShape 5"/>
          <p:cNvSpPr>
            <a:spLocks noChangeArrowheads="1"/>
          </p:cNvSpPr>
          <p:nvPr/>
        </p:nvSpPr>
        <p:spPr bwMode="auto">
          <a:xfrm>
            <a:off x="3549651" y="1628609"/>
            <a:ext cx="595062" cy="514351"/>
          </a:xfrm>
          <a:prstGeom prst="roundRect">
            <a:avLst>
              <a:gd name="adj" fmla="val 16667"/>
            </a:avLst>
          </a:pr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pt-PT" sz="2000" dirty="0" smtClean="0">
                <a:latin typeface="Tahoma" pitchFamily="34" charset="0"/>
              </a:rPr>
              <a:t>Hg</a:t>
            </a:r>
            <a:endParaRPr lang="pt-PT" sz="2000" dirty="0">
              <a:latin typeface="Tahoma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349625" y="1526004"/>
            <a:ext cx="3800475" cy="72390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PT"/>
          </a:p>
        </p:txBody>
      </p:sp>
      <p:sp>
        <p:nvSpPr>
          <p:cNvPr id="30" name="AutoShape 21"/>
          <p:cNvSpPr>
            <a:spLocks noChangeArrowheads="1"/>
          </p:cNvSpPr>
          <p:nvPr/>
        </p:nvSpPr>
        <p:spPr bwMode="auto">
          <a:xfrm>
            <a:off x="3631950" y="2318001"/>
            <a:ext cx="449263" cy="539750"/>
          </a:xfrm>
          <a:prstGeom prst="upDownArrow">
            <a:avLst>
              <a:gd name="adj1" fmla="val 50000"/>
              <a:gd name="adj2" fmla="val 24028"/>
            </a:avLst>
          </a:prstGeom>
          <a:solidFill>
            <a:srgbClr val="4A92A7"/>
          </a:solidFill>
          <a:ln w="31750" cap="rnd">
            <a:solidFill>
              <a:srgbClr val="28505C"/>
            </a:solidFill>
            <a:prstDash val="sysDot"/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>
              <a:defRPr/>
            </a:pPr>
            <a:endParaRPr lang="pt-PT"/>
          </a:p>
        </p:txBody>
      </p:sp>
      <p:sp>
        <p:nvSpPr>
          <p:cNvPr id="32" name="AutoShape 21"/>
          <p:cNvSpPr>
            <a:spLocks noChangeArrowheads="1"/>
          </p:cNvSpPr>
          <p:nvPr/>
        </p:nvSpPr>
        <p:spPr bwMode="auto">
          <a:xfrm>
            <a:off x="6700837" y="2368801"/>
            <a:ext cx="545349" cy="3506453"/>
          </a:xfrm>
          <a:prstGeom prst="upDownArrow">
            <a:avLst>
              <a:gd name="adj1" fmla="val 50000"/>
              <a:gd name="adj2" fmla="val 24028"/>
            </a:avLst>
          </a:prstGeom>
          <a:solidFill>
            <a:srgbClr val="4A92A7"/>
          </a:solidFill>
          <a:ln w="31750" cap="rnd">
            <a:solidFill>
              <a:srgbClr val="28505C"/>
            </a:solidFill>
            <a:prstDash val="sysDot"/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pPr>
              <a:defRPr/>
            </a:pPr>
            <a:endParaRPr lang="pt-PT">
              <a:ln w="76200" cmpd="sng">
                <a:solidFill>
                  <a:schemeClr val="tx1"/>
                </a:solidFill>
                <a:prstDash val="dot"/>
              </a:ln>
            </a:endParaRPr>
          </a:p>
        </p:txBody>
      </p:sp>
      <p:sp>
        <p:nvSpPr>
          <p:cNvPr id="34" name="AutoShape 5"/>
          <p:cNvSpPr>
            <a:spLocks noChangeArrowheads="1"/>
          </p:cNvSpPr>
          <p:nvPr/>
        </p:nvSpPr>
        <p:spPr bwMode="auto">
          <a:xfrm>
            <a:off x="6544180" y="5977859"/>
            <a:ext cx="808958" cy="514351"/>
          </a:xfrm>
          <a:prstGeom prst="roundRect">
            <a:avLst>
              <a:gd name="adj" fmla="val 16667"/>
            </a:avLst>
          </a:pr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pt-PT" sz="2000" dirty="0" err="1" smtClean="0">
                <a:latin typeface="Tahoma" pitchFamily="34" charset="0"/>
              </a:rPr>
              <a:t>AChE</a:t>
            </a:r>
            <a:endParaRPr lang="pt-PT" sz="2000" dirty="0">
              <a:latin typeface="Tahoma" pitchFamily="34" charset="0"/>
            </a:endParaRPr>
          </a:p>
        </p:txBody>
      </p: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368299" y="-63182"/>
            <a:ext cx="8500311" cy="1371600"/>
          </a:xfrm>
        </p:spPr>
        <p:txBody>
          <a:bodyPr/>
          <a:lstStyle/>
          <a:p>
            <a:r>
              <a:rPr lang="en-US" dirty="0" smtClean="0">
                <a:latin typeface="Tahoma"/>
                <a:cs typeface="Tahoma"/>
              </a:rPr>
              <a:t>endpoints in eye wall of fish </a:t>
            </a:r>
            <a:endParaRPr lang="en-US" dirty="0">
              <a:latin typeface="Tahoma"/>
              <a:cs typeface="Tahoma"/>
            </a:endParaRPr>
          </a:p>
        </p:txBody>
      </p:sp>
      <p:sp>
        <p:nvSpPr>
          <p:cNvPr id="57" name="AutoShape 5"/>
          <p:cNvSpPr>
            <a:spLocks noChangeArrowheads="1"/>
          </p:cNvSpPr>
          <p:nvPr/>
        </p:nvSpPr>
        <p:spPr bwMode="auto">
          <a:xfrm>
            <a:off x="1981200" y="2883151"/>
            <a:ext cx="2806700" cy="514351"/>
          </a:xfrm>
          <a:prstGeom prst="roundRect">
            <a:avLst>
              <a:gd name="adj" fmla="val 16667"/>
            </a:avLst>
          </a:pr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pt-PT" sz="2000" dirty="0" err="1" smtClean="0">
                <a:latin typeface="Tahoma" pitchFamily="34" charset="0"/>
              </a:rPr>
              <a:t>Oxidative</a:t>
            </a:r>
            <a:r>
              <a:rPr lang="pt-PT" sz="2000" dirty="0" smtClean="0">
                <a:latin typeface="Tahoma" pitchFamily="34" charset="0"/>
              </a:rPr>
              <a:t> stress </a:t>
            </a:r>
            <a:r>
              <a:rPr lang="pt-PT" sz="2000" dirty="0" err="1" smtClean="0">
                <a:latin typeface="Tahoma" pitchFamily="34" charset="0"/>
              </a:rPr>
              <a:t>profile</a:t>
            </a:r>
            <a:endParaRPr lang="pt-PT" sz="2000" dirty="0">
              <a:latin typeface="Tahoma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00600" y="4610100"/>
            <a:ext cx="647700" cy="419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949575" y="5524500"/>
            <a:ext cx="574676" cy="27940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866900" y="4673600"/>
            <a:ext cx="504825" cy="15875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2170114" y="5467350"/>
            <a:ext cx="360821" cy="15875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1344614" y="5632450"/>
            <a:ext cx="360821" cy="15875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1268414" y="5276850"/>
            <a:ext cx="360821" cy="158750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utoShape 5"/>
          <p:cNvSpPr>
            <a:spLocks noChangeArrowheads="1"/>
          </p:cNvSpPr>
          <p:nvPr/>
        </p:nvSpPr>
        <p:spPr bwMode="auto">
          <a:xfrm>
            <a:off x="1892299" y="3689601"/>
            <a:ext cx="2601885" cy="330382"/>
          </a:xfrm>
          <a:prstGeom prst="roundRect">
            <a:avLst>
              <a:gd name="adj" fmla="val 1666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pt-PT" sz="1600" dirty="0" err="1" smtClean="0">
                <a:solidFill>
                  <a:schemeClr val="tx1"/>
                </a:solidFill>
                <a:latin typeface="Tahoma" pitchFamily="34" charset="0"/>
              </a:rPr>
              <a:t>Antioxidant</a:t>
            </a:r>
            <a:r>
              <a:rPr lang="pt-PT" sz="1600" dirty="0" smtClean="0">
                <a:solidFill>
                  <a:schemeClr val="tx1"/>
                </a:solidFill>
                <a:latin typeface="Tahoma" pitchFamily="34" charset="0"/>
              </a:rPr>
              <a:t> </a:t>
            </a:r>
            <a:r>
              <a:rPr lang="pt-PT" sz="1600" dirty="0" err="1" smtClean="0">
                <a:solidFill>
                  <a:schemeClr val="tx1"/>
                </a:solidFill>
                <a:latin typeface="Tahoma" pitchFamily="34" charset="0"/>
              </a:rPr>
              <a:t>pathways</a:t>
            </a:r>
            <a:endParaRPr lang="pt-PT" sz="1600" dirty="0">
              <a:solidFill>
                <a:schemeClr val="tx1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829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800" dirty="0" smtClean="0">
                <a:latin typeface="Tahoma"/>
                <a:cs typeface="Tahoma"/>
              </a:rPr>
              <a:t>Main findings</a:t>
            </a:r>
            <a:endParaRPr lang="en-US" sz="48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531210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alphaModFix/>
            <a:duotone>
              <a:prstClr val="black"/>
              <a:srgbClr val="4197B0">
                <a:tint val="45000"/>
                <a:satMod val="400000"/>
              </a:srgbClr>
            </a:duotone>
          </a:blip>
          <a:srcRect l="7374" r="7239"/>
          <a:stretch/>
        </p:blipFill>
        <p:spPr>
          <a:xfrm>
            <a:off x="139700" y="1971417"/>
            <a:ext cx="6197600" cy="1922250"/>
          </a:xfrm>
          <a:prstGeom prst="rect">
            <a:avLst/>
          </a:prstGeom>
          <a:ln>
            <a:solidFill>
              <a:srgbClr val="FFFFFF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0638" y="62753"/>
            <a:ext cx="9240838" cy="128316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ahoma"/>
                <a:cs typeface="Tahoma"/>
              </a:rPr>
              <a:t>1. Environmental levels of Hg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19834" r="19714" b="11459"/>
          <a:stretch/>
        </p:blipFill>
        <p:spPr>
          <a:xfrm>
            <a:off x="139700" y="4825141"/>
            <a:ext cx="4495800" cy="17026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9700" y="1562100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90"/>
                </a:solidFill>
              </a:rPr>
              <a:t>WATER</a:t>
            </a:r>
            <a:endParaRPr lang="en-US" b="1" dirty="0">
              <a:solidFill>
                <a:srgbClr val="00009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95300" y="4460401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996633"/>
                </a:solidFill>
              </a:rPr>
              <a:t>SURFACE SEDIMENT</a:t>
            </a:r>
            <a:endParaRPr lang="en-US" b="1" dirty="0">
              <a:solidFill>
                <a:srgbClr val="996633"/>
              </a:solidFill>
            </a:endParaRPr>
          </a:p>
        </p:txBody>
      </p:sp>
      <p:sp>
        <p:nvSpPr>
          <p:cNvPr id="8" name="Text Box 2461"/>
          <p:cNvSpPr txBox="1">
            <a:spLocks noChangeArrowheads="1"/>
          </p:cNvSpPr>
          <p:nvPr/>
        </p:nvSpPr>
        <p:spPr bwMode="auto">
          <a:xfrm>
            <a:off x="6553201" y="2121932"/>
            <a:ext cx="2603500" cy="1469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24363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defTabSz="4424363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defTabSz="4424363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defTabSz="4424363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defTabSz="4424363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1500" dirty="0" smtClean="0">
                <a:solidFill>
                  <a:srgbClr val="000090"/>
                </a:solidFill>
                <a:latin typeface="+mn-lt"/>
                <a:cs typeface="Tahoma"/>
              </a:rPr>
              <a:t>. LAR </a:t>
            </a:r>
            <a:r>
              <a:rPr lang="en-US" sz="1500" dirty="0">
                <a:solidFill>
                  <a:srgbClr val="000090"/>
                </a:solidFill>
                <a:latin typeface="+mn-lt"/>
                <a:cs typeface="Tahoma"/>
              </a:rPr>
              <a:t>presented higher levels of total dissolved Hg and </a:t>
            </a:r>
            <a:r>
              <a:rPr lang="en-US" sz="1500" dirty="0" err="1">
                <a:solidFill>
                  <a:srgbClr val="000090"/>
                </a:solidFill>
                <a:latin typeface="+mn-lt"/>
                <a:cs typeface="Tahoma"/>
              </a:rPr>
              <a:t>MeHg</a:t>
            </a:r>
            <a:r>
              <a:rPr lang="en-US" sz="1500" dirty="0">
                <a:solidFill>
                  <a:srgbClr val="000090"/>
                </a:solidFill>
                <a:latin typeface="+mn-lt"/>
                <a:cs typeface="Tahoma"/>
              </a:rPr>
              <a:t> in water than </a:t>
            </a:r>
            <a:r>
              <a:rPr lang="en-US" sz="1500" dirty="0" smtClean="0">
                <a:solidFill>
                  <a:srgbClr val="000090"/>
                </a:solidFill>
                <a:latin typeface="+mn-lt"/>
                <a:cs typeface="Tahoma"/>
              </a:rPr>
              <a:t>SJ, being </a:t>
            </a:r>
            <a:r>
              <a:rPr lang="en-US" sz="1500" dirty="0">
                <a:solidFill>
                  <a:srgbClr val="000090"/>
                </a:solidFill>
                <a:latin typeface="+mn-lt"/>
                <a:cs typeface="Tahoma"/>
              </a:rPr>
              <a:t>these differences accentuated in winter. </a:t>
            </a:r>
            <a:endParaRPr lang="en-US" sz="1500" dirty="0" smtClean="0">
              <a:solidFill>
                <a:srgbClr val="000090"/>
              </a:solidFill>
              <a:latin typeface="+mn-lt"/>
              <a:cs typeface="Tahoma"/>
            </a:endParaRPr>
          </a:p>
        </p:txBody>
      </p:sp>
      <p:sp>
        <p:nvSpPr>
          <p:cNvPr id="9" name="Text Box 2461"/>
          <p:cNvSpPr txBox="1">
            <a:spLocks noChangeArrowheads="1"/>
          </p:cNvSpPr>
          <p:nvPr/>
        </p:nvSpPr>
        <p:spPr bwMode="auto">
          <a:xfrm>
            <a:off x="4857749" y="4755339"/>
            <a:ext cx="4146551" cy="190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424363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defTabSz="4424363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defTabSz="4424363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defTabSz="4424363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defTabSz="4424363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1500" dirty="0" smtClean="0">
                <a:solidFill>
                  <a:srgbClr val="4C3C00"/>
                </a:solidFill>
                <a:latin typeface="Arial"/>
                <a:cs typeface="Arial"/>
              </a:rPr>
              <a:t>. Surface </a:t>
            </a:r>
            <a:r>
              <a:rPr lang="en-US" sz="1500" dirty="0">
                <a:solidFill>
                  <a:srgbClr val="4C3C00"/>
                </a:solidFill>
                <a:latin typeface="Arial"/>
                <a:cs typeface="Arial"/>
              </a:rPr>
              <a:t>sediments from LAR exhibited higher levels of </a:t>
            </a:r>
            <a:r>
              <a:rPr lang="en-US" sz="1500" dirty="0" err="1">
                <a:solidFill>
                  <a:srgbClr val="4C3C00"/>
                </a:solidFill>
                <a:latin typeface="Arial"/>
                <a:cs typeface="Arial"/>
              </a:rPr>
              <a:t>tHg</a:t>
            </a:r>
            <a:r>
              <a:rPr lang="en-US" sz="1500" dirty="0">
                <a:solidFill>
                  <a:srgbClr val="4C3C00"/>
                </a:solidFill>
                <a:latin typeface="Arial"/>
                <a:cs typeface="Arial"/>
              </a:rPr>
              <a:t> and </a:t>
            </a:r>
            <a:r>
              <a:rPr lang="en-US" sz="1500" dirty="0" err="1">
                <a:solidFill>
                  <a:srgbClr val="4C3C00"/>
                </a:solidFill>
                <a:latin typeface="Arial"/>
                <a:cs typeface="Arial"/>
              </a:rPr>
              <a:t>MeHg</a:t>
            </a:r>
            <a:r>
              <a:rPr lang="en-US" sz="1500" dirty="0">
                <a:solidFill>
                  <a:srgbClr val="4C3C00"/>
                </a:solidFill>
                <a:latin typeface="Arial"/>
                <a:cs typeface="Arial"/>
              </a:rPr>
              <a:t> than SJ, both in winter and </a:t>
            </a:r>
            <a:r>
              <a:rPr lang="en-US" sz="1500" dirty="0" smtClean="0">
                <a:solidFill>
                  <a:srgbClr val="4C3C00"/>
                </a:solidFill>
                <a:latin typeface="Arial"/>
                <a:cs typeface="Arial"/>
              </a:rPr>
              <a:t>summer.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1500" dirty="0" smtClean="0">
                <a:solidFill>
                  <a:srgbClr val="4C3C00"/>
                </a:solidFill>
                <a:latin typeface="Arial"/>
                <a:cs typeface="Arial"/>
              </a:rPr>
              <a:t> . Levels of </a:t>
            </a:r>
            <a:r>
              <a:rPr lang="en-US" sz="1500" dirty="0" err="1" smtClean="0">
                <a:solidFill>
                  <a:srgbClr val="4C3C00"/>
                </a:solidFill>
                <a:latin typeface="Arial"/>
                <a:cs typeface="Arial"/>
              </a:rPr>
              <a:t>tHg</a:t>
            </a:r>
            <a:r>
              <a:rPr lang="en-US" sz="1500" dirty="0" smtClean="0">
                <a:solidFill>
                  <a:srgbClr val="4C3C00"/>
                </a:solidFill>
                <a:latin typeface="Arial"/>
                <a:cs typeface="Arial"/>
              </a:rPr>
              <a:t> </a:t>
            </a:r>
            <a:r>
              <a:rPr lang="en-US" sz="1500" dirty="0">
                <a:solidFill>
                  <a:srgbClr val="4C3C00"/>
                </a:solidFill>
                <a:latin typeface="Arial"/>
                <a:cs typeface="Arial"/>
              </a:rPr>
              <a:t>and </a:t>
            </a:r>
            <a:r>
              <a:rPr lang="en-US" sz="1500" dirty="0" err="1">
                <a:solidFill>
                  <a:srgbClr val="4C3C00"/>
                </a:solidFill>
                <a:latin typeface="Arial"/>
                <a:cs typeface="Arial"/>
              </a:rPr>
              <a:t>MeHg</a:t>
            </a:r>
            <a:r>
              <a:rPr lang="en-US" sz="1500" dirty="0">
                <a:solidFill>
                  <a:srgbClr val="4C3C00"/>
                </a:solidFill>
                <a:latin typeface="Arial"/>
                <a:cs typeface="Arial"/>
              </a:rPr>
              <a:t> in </a:t>
            </a:r>
            <a:r>
              <a:rPr lang="en-US" sz="1500" dirty="0" smtClean="0">
                <a:solidFill>
                  <a:srgbClr val="4C3C00"/>
                </a:solidFill>
                <a:latin typeface="Arial"/>
                <a:cs typeface="Arial"/>
              </a:rPr>
              <a:t>sediments were </a:t>
            </a:r>
            <a:r>
              <a:rPr lang="en-US" sz="1500" dirty="0">
                <a:solidFill>
                  <a:srgbClr val="4C3C00"/>
                </a:solidFill>
                <a:latin typeface="Arial"/>
                <a:cs typeface="Arial"/>
              </a:rPr>
              <a:t>one order of magnitude higher in winter than summer at LAR. </a:t>
            </a:r>
            <a:endParaRPr lang="en-US" sz="1500" dirty="0" smtClean="0">
              <a:solidFill>
                <a:srgbClr val="4C3C00"/>
              </a:solidFill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33800" y="2743202"/>
            <a:ext cx="2451100" cy="215997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733800" y="3362967"/>
            <a:ext cx="2451100" cy="215997"/>
          </a:xfrm>
          <a:prstGeom prst="rect">
            <a:avLst/>
          </a:prstGeom>
          <a:noFill/>
          <a:ln w="38100">
            <a:solidFill>
              <a:srgbClr val="2850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6172200" y="2895600"/>
            <a:ext cx="317500" cy="558800"/>
          </a:xfrm>
          <a:prstGeom prst="upArrow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574800" y="5626102"/>
            <a:ext cx="2832100" cy="215997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524000" y="6261004"/>
            <a:ext cx="3060700" cy="215997"/>
          </a:xfrm>
          <a:prstGeom prst="rect">
            <a:avLst/>
          </a:prstGeom>
          <a:noFill/>
          <a:ln w="38100">
            <a:solidFill>
              <a:srgbClr val="2850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Up Arrow 16"/>
          <p:cNvSpPr/>
          <p:nvPr/>
        </p:nvSpPr>
        <p:spPr>
          <a:xfrm>
            <a:off x="4476749" y="5588099"/>
            <a:ext cx="317500" cy="558800"/>
          </a:xfrm>
          <a:prstGeom prst="upArrow">
            <a:avLst/>
          </a:prstGeom>
          <a:solidFill>
            <a:srgbClr val="4C3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068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461"/>
          <p:cNvSpPr txBox="1">
            <a:spLocks noChangeArrowheads="1"/>
          </p:cNvSpPr>
          <p:nvPr/>
        </p:nvSpPr>
        <p:spPr bwMode="auto">
          <a:xfrm>
            <a:off x="571947" y="5159072"/>
            <a:ext cx="7740204" cy="134652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defTabSz="4424363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  <a:lvl2pPr marL="742950" indent="-285750" defTabSz="4424363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2pPr>
            <a:lvl3pPr marL="1143000" indent="-228600" defTabSz="4424363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3pPr>
            <a:lvl4pPr marL="1600200" indent="-228600" defTabSz="4424363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4pPr>
            <a:lvl5pPr marL="2057400" indent="-228600" defTabSz="4424363"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5pPr>
            <a:lvl6pPr marL="25146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6pPr>
            <a:lvl7pPr marL="29718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7pPr>
            <a:lvl8pPr marL="34290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8pPr>
            <a:lvl9pPr marL="38862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0"/>
              </a:defRPr>
            </a:lvl9pPr>
          </a:lstStyle>
          <a:p>
            <a:pPr marL="284400" indent="-285750">
              <a:lnSpc>
                <a:spcPct val="120000"/>
              </a:lnSpc>
              <a:spcBef>
                <a:spcPts val="1200"/>
              </a:spcBef>
              <a:buClr>
                <a:srgbClr val="4197B0"/>
              </a:buClr>
              <a:buSzPct val="130000"/>
              <a:buFont typeface="Arial"/>
              <a:buChar char="•"/>
            </a:pP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ahoma"/>
              </a:rPr>
              <a:t>E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ahoma"/>
              </a:rPr>
              <a:t>ye 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ahoma"/>
              </a:rPr>
              <a:t>wall of fish from LAR showed significantly higher accumulation of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ahoma"/>
              </a:rPr>
              <a:t>tHg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ahoma"/>
              </a:rPr>
              <a:t>,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ahoma"/>
              </a:rPr>
              <a:t>MeHg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ahoma"/>
              </a:rPr>
              <a:t> and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ahoma"/>
              </a:rPr>
              <a:t>iHg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ahoma"/>
              </a:rPr>
              <a:t> than SJ in both </a:t>
            </a: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ahoma"/>
              </a:rPr>
              <a:t>seasons. </a:t>
            </a:r>
          </a:p>
          <a:p>
            <a:pPr marL="284400" indent="-285750">
              <a:lnSpc>
                <a:spcPct val="120000"/>
              </a:lnSpc>
              <a:spcBef>
                <a:spcPts val="1200"/>
              </a:spcBef>
              <a:buClr>
                <a:srgbClr val="4197B0"/>
              </a:buClr>
              <a:buSzPct val="130000"/>
              <a:buFont typeface="Arial"/>
              <a:buChar char="•"/>
            </a:pPr>
            <a:r>
              <a:rPr lang="en-US" sz="1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ahoma"/>
              </a:rPr>
              <a:t>Differences 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ahoma"/>
              </a:rPr>
              <a:t>between winter and summer were found for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ahoma"/>
              </a:rPr>
              <a:t>tHg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ahoma"/>
              </a:rPr>
              <a:t> and </a:t>
            </a:r>
            <a:r>
              <a:rPr lang="en-US" sz="15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ahoma"/>
              </a:rPr>
              <a:t>MeHg</a:t>
            </a:r>
            <a:r>
              <a:rPr lang="en-US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Tahoma"/>
              </a:rPr>
              <a:t> with higher levels in winter than summer at LAR. </a:t>
            </a:r>
            <a:endParaRPr lang="en-US" sz="1500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Tahoma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44" y="1917702"/>
            <a:ext cx="3602797" cy="2495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3200" y="1917700"/>
            <a:ext cx="3600000" cy="249344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5601" y="2095500"/>
            <a:ext cx="546100" cy="5334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-20638" y="62753"/>
            <a:ext cx="9240838" cy="1283167"/>
          </a:xfrm>
        </p:spPr>
        <p:txBody>
          <a:bodyPr>
            <a:normAutofit/>
          </a:bodyPr>
          <a:lstStyle/>
          <a:p>
            <a:r>
              <a:rPr lang="en-US" dirty="0">
                <a:latin typeface="Tahoma"/>
                <a:cs typeface="Tahoma"/>
              </a:rPr>
              <a:t>2</a:t>
            </a:r>
            <a:r>
              <a:rPr lang="en-US" dirty="0" smtClean="0">
                <a:latin typeface="Tahoma"/>
                <a:cs typeface="Tahoma"/>
              </a:rPr>
              <a:t>. Hg levels in eye wall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4256340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winter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05000" y="4256340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summer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05300" y="4243640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winter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53100" y="4243640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summer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92200" y="1652560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n w="1905"/>
                <a:solidFill>
                  <a:srgbClr val="4197B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Total Hg</a:t>
            </a:r>
            <a:endParaRPr lang="en-US" b="1" dirty="0">
              <a:ln w="1905"/>
              <a:solidFill>
                <a:srgbClr val="4197B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41900" y="1652560"/>
            <a:ext cx="224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n w="1905"/>
                <a:solidFill>
                  <a:srgbClr val="4197B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Methylmercury</a:t>
            </a:r>
            <a:endParaRPr lang="en-US" b="1" dirty="0">
              <a:ln w="1905"/>
              <a:solidFill>
                <a:srgbClr val="4197B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9600" y="3355920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SJ</a:t>
            </a:r>
            <a:endParaRPr lang="en-US" sz="1600" b="1" dirty="0">
              <a:ln w="1905"/>
              <a:solidFill>
                <a:srgbClr val="FF8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31900" y="2263720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LAR</a:t>
            </a:r>
            <a:endParaRPr lang="en-US" sz="1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21200" y="3525197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SJ</a:t>
            </a:r>
            <a:endParaRPr lang="en-US" sz="1600" b="1" dirty="0">
              <a:ln w="1905"/>
              <a:solidFill>
                <a:srgbClr val="FF8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43500" y="2432997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LAR</a:t>
            </a:r>
            <a:endParaRPr lang="en-US" sz="1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26300" y="4431259"/>
            <a:ext cx="2089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</a:t>
            </a:r>
            <a:r>
              <a:rPr lang="en-US" sz="1200" dirty="0" smtClean="0"/>
              <a:t> – site differences</a:t>
            </a:r>
          </a:p>
          <a:p>
            <a:r>
              <a:rPr lang="en-US" sz="1200" dirty="0" smtClean="0"/>
              <a:t>s</a:t>
            </a:r>
            <a:r>
              <a:rPr lang="en-US" sz="1200" dirty="0"/>
              <a:t> </a:t>
            </a:r>
            <a:r>
              <a:rPr lang="en-US" sz="1200" dirty="0" smtClean="0"/>
              <a:t>– seasonal differences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25920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47" y="1854193"/>
            <a:ext cx="3419989" cy="23268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944" y="1854185"/>
            <a:ext cx="3419997" cy="232684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-20638" y="62753"/>
            <a:ext cx="9240838" cy="128316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ahoma"/>
                <a:cs typeface="Tahoma"/>
              </a:rPr>
              <a:t>3. Oxidative stress profile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3001" y="1943100"/>
            <a:ext cx="546100" cy="533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254500" y="4104829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winter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64141" y="4085263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summer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35100" y="1652560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n w="1905"/>
                <a:solidFill>
                  <a:srgbClr val="4197B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Catalase</a:t>
            </a:r>
            <a:endParaRPr lang="en-US" b="1" dirty="0">
              <a:ln w="1905"/>
              <a:solidFill>
                <a:srgbClr val="4197B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01700" y="2915766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SJ</a:t>
            </a:r>
            <a:endParaRPr lang="en-US" sz="1600" b="1" dirty="0">
              <a:ln w="1905"/>
              <a:solidFill>
                <a:srgbClr val="FF8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35100" y="3254320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LAR</a:t>
            </a:r>
            <a:endParaRPr lang="en-US" sz="1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08500" y="1653721"/>
            <a:ext cx="2781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n w="1905"/>
                <a:solidFill>
                  <a:srgbClr val="4197B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Superoxide dismutase</a:t>
            </a:r>
            <a:endParaRPr lang="en-US" b="1" dirty="0">
              <a:ln w="1905"/>
              <a:solidFill>
                <a:srgbClr val="4197B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06900" y="2661758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SJ</a:t>
            </a:r>
            <a:endParaRPr lang="en-US" sz="1600" b="1" dirty="0">
              <a:ln w="1905"/>
              <a:solidFill>
                <a:srgbClr val="FF8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38641" y="3278486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LAR</a:t>
            </a:r>
            <a:endParaRPr lang="en-US" sz="1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Text Box 2461"/>
          <p:cNvSpPr txBox="1">
            <a:spLocks noChangeArrowheads="1"/>
          </p:cNvSpPr>
          <p:nvPr/>
        </p:nvSpPr>
        <p:spPr bwMode="auto">
          <a:xfrm>
            <a:off x="546101" y="4931734"/>
            <a:ext cx="7861418" cy="122341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 marL="284400" indent="-285750" defTabSz="4424363">
              <a:lnSpc>
                <a:spcPct val="120000"/>
              </a:lnSpc>
              <a:spcBef>
                <a:spcPts val="1200"/>
              </a:spcBef>
              <a:buClr>
                <a:srgbClr val="4197B0"/>
              </a:buClr>
              <a:buSzPct val="130000"/>
              <a:buFont typeface="Arial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charset="0"/>
                <a:cs typeface="Tahoma"/>
              </a:defRPr>
            </a:lvl1pPr>
            <a:lvl2pPr marL="742950" indent="-285750" defTabSz="4424363">
              <a:defRPr sz="2400">
                <a:latin typeface="Times" charset="0"/>
                <a:ea typeface="ＭＳ Ｐゴシック" charset="0"/>
              </a:defRPr>
            </a:lvl2pPr>
            <a:lvl3pPr marL="1143000" indent="-228600" defTabSz="4424363">
              <a:defRPr sz="2400">
                <a:latin typeface="Times" charset="0"/>
                <a:ea typeface="ＭＳ Ｐゴシック" charset="0"/>
              </a:defRPr>
            </a:lvl3pPr>
            <a:lvl4pPr marL="1600200" indent="-228600" defTabSz="4424363">
              <a:defRPr sz="2400">
                <a:latin typeface="Times" charset="0"/>
                <a:ea typeface="ＭＳ Ｐゴシック" charset="0"/>
              </a:defRPr>
            </a:lvl4pPr>
            <a:lvl5pPr marL="2057400" indent="-228600" defTabSz="4424363">
              <a:defRPr sz="2400">
                <a:latin typeface="Times" charset="0"/>
                <a:ea typeface="ＭＳ Ｐゴシック" charset="0"/>
              </a:defRPr>
            </a:lvl5pPr>
            <a:lvl6pPr marL="25146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" charset="0"/>
                <a:ea typeface="ＭＳ Ｐゴシック" charset="0"/>
              </a:defRPr>
            </a:lvl6pPr>
            <a:lvl7pPr marL="29718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" charset="0"/>
                <a:ea typeface="ＭＳ Ｐゴシック" charset="0"/>
              </a:defRPr>
            </a:lvl7pPr>
            <a:lvl8pPr marL="34290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" charset="0"/>
                <a:ea typeface="ＭＳ Ｐゴシック" charset="0"/>
              </a:defRPr>
            </a:lvl8pPr>
            <a:lvl9pPr marL="38862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" charset="0"/>
                <a:ea typeface="ＭＳ Ｐゴシック" charset="0"/>
              </a:defRPr>
            </a:lvl9pPr>
          </a:lstStyle>
          <a:p>
            <a:r>
              <a:rPr lang="en-US" dirty="0"/>
              <a:t>In winter, CAT and SOD activities decreased significantly in eye wall of fish from LAR.</a:t>
            </a:r>
          </a:p>
          <a:p>
            <a:r>
              <a:rPr lang="en-US" dirty="0"/>
              <a:t>No significant spatial changes were recorded for CAT and SOD in summer. </a:t>
            </a:r>
          </a:p>
          <a:p>
            <a:r>
              <a:rPr lang="en-US" dirty="0"/>
              <a:t>CAT and SOD activities were higher in winter than summer in fish from SJ.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4759" y="4137095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winter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184400" y="4117529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summer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226300" y="4151859"/>
            <a:ext cx="2089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</a:t>
            </a:r>
            <a:r>
              <a:rPr lang="en-US" sz="1200" dirty="0" smtClean="0"/>
              <a:t> – site differences</a:t>
            </a:r>
          </a:p>
          <a:p>
            <a:r>
              <a:rPr lang="en-US" sz="1200" dirty="0" smtClean="0"/>
              <a:t>s</a:t>
            </a:r>
            <a:r>
              <a:rPr lang="en-US" sz="1200" dirty="0"/>
              <a:t> </a:t>
            </a:r>
            <a:r>
              <a:rPr lang="en-US" sz="1200" dirty="0" smtClean="0"/>
              <a:t>– seasonal differences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93807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458" y="1272522"/>
            <a:ext cx="3239998" cy="2209083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-20638" y="177800"/>
            <a:ext cx="9240838" cy="69822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ahoma"/>
                <a:cs typeface="Tahoma"/>
              </a:rPr>
              <a:t>3. Oxidative stress profile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0141" y="5702414"/>
            <a:ext cx="546100" cy="533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27400" y="5374829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winter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37041" y="5355263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summer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9342" y="1042960"/>
            <a:ext cx="3124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n w="1905"/>
                <a:solidFill>
                  <a:srgbClr val="4197B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Glutathione peroxidase</a:t>
            </a:r>
            <a:endParaRPr lang="en-US" b="1" dirty="0">
              <a:ln w="1905"/>
              <a:solidFill>
                <a:srgbClr val="4197B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24000" y="2841452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SJ</a:t>
            </a:r>
            <a:endParaRPr lang="en-US" sz="1600" b="1" dirty="0">
              <a:ln w="1905"/>
              <a:solidFill>
                <a:srgbClr val="FF8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95400" y="1542412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LAR</a:t>
            </a:r>
            <a:endParaRPr lang="en-US" sz="1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479800" y="2179158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SJ</a:t>
            </a:r>
            <a:endParaRPr lang="en-US" sz="1600" b="1" dirty="0">
              <a:ln w="1905"/>
              <a:solidFill>
                <a:srgbClr val="FF8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11541" y="2795886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LAR</a:t>
            </a:r>
            <a:endParaRPr lang="en-US" sz="1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90559" y="5407095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winter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00200" y="5387529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summer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500" y="1272592"/>
            <a:ext cx="3240000" cy="22090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5459" y="4064000"/>
            <a:ext cx="3240000" cy="221917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5741" y="4104627"/>
            <a:ext cx="3240000" cy="242630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695700" y="1056821"/>
            <a:ext cx="2781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n w="1905"/>
                <a:solidFill>
                  <a:srgbClr val="4197B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Glutathione </a:t>
            </a:r>
            <a:r>
              <a:rPr lang="en-US" b="1" dirty="0" err="1" smtClean="0">
                <a:ln w="1905"/>
                <a:solidFill>
                  <a:srgbClr val="4197B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reductase</a:t>
            </a:r>
            <a:endParaRPr lang="en-US" b="1" dirty="0">
              <a:ln w="1905"/>
              <a:solidFill>
                <a:srgbClr val="4197B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29201" y="3134440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SJ</a:t>
            </a:r>
            <a:endParaRPr lang="en-US" sz="1600" b="1" dirty="0">
              <a:ln w="1905"/>
              <a:solidFill>
                <a:srgbClr val="FF8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35501" y="2076700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LAR</a:t>
            </a:r>
            <a:endParaRPr lang="en-US" sz="1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57300" y="4726673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SJ</a:t>
            </a:r>
            <a:endParaRPr lang="en-US" sz="1600" b="1" dirty="0">
              <a:ln w="1905"/>
              <a:solidFill>
                <a:srgbClr val="FF8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90700" y="4380133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LAR</a:t>
            </a:r>
            <a:endParaRPr lang="en-US" sz="1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40200" y="5361673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SJ</a:t>
            </a:r>
            <a:endParaRPr lang="en-US" sz="1600" b="1" dirty="0">
              <a:ln w="1905"/>
              <a:solidFill>
                <a:srgbClr val="FF8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0" y="4532533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LAR</a:t>
            </a:r>
            <a:endParaRPr lang="en-US" sz="1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68700" y="6301296"/>
            <a:ext cx="1803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winter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38641" y="6281730"/>
            <a:ext cx="1803400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summer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54059" y="6308162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winter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701800" y="6313996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summer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604000" y="6246726"/>
            <a:ext cx="2089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</a:t>
            </a:r>
            <a:r>
              <a:rPr lang="en-US" sz="1200" dirty="0" smtClean="0"/>
              <a:t> – site differences</a:t>
            </a:r>
          </a:p>
          <a:p>
            <a:r>
              <a:rPr lang="en-US" sz="1200" dirty="0" smtClean="0"/>
              <a:t>s</a:t>
            </a:r>
            <a:r>
              <a:rPr lang="en-US" sz="1200" dirty="0"/>
              <a:t> </a:t>
            </a:r>
            <a:r>
              <a:rPr lang="en-US" sz="1200" dirty="0" smtClean="0"/>
              <a:t>– seasonal differences</a:t>
            </a:r>
            <a:endParaRPr lang="en-US" sz="1200" dirty="0"/>
          </a:p>
        </p:txBody>
      </p:sp>
      <p:sp>
        <p:nvSpPr>
          <p:cNvPr id="37" name="Text Box 2461"/>
          <p:cNvSpPr txBox="1">
            <a:spLocks noChangeArrowheads="1"/>
          </p:cNvSpPr>
          <p:nvPr/>
        </p:nvSpPr>
        <p:spPr bwMode="auto">
          <a:xfrm>
            <a:off x="6400800" y="1675748"/>
            <a:ext cx="2717859" cy="300851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 marL="284400" indent="-285750" defTabSz="4424363">
              <a:lnSpc>
                <a:spcPct val="120000"/>
              </a:lnSpc>
              <a:spcBef>
                <a:spcPts val="1200"/>
              </a:spcBef>
              <a:buClr>
                <a:srgbClr val="4197B0"/>
              </a:buClr>
              <a:buSzPct val="130000"/>
              <a:buFont typeface="Arial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charset="0"/>
                <a:cs typeface="Tahoma"/>
              </a:defRPr>
            </a:lvl1pPr>
            <a:lvl2pPr marL="742950" indent="-285750" defTabSz="4424363">
              <a:defRPr sz="2400">
                <a:latin typeface="Times" charset="0"/>
                <a:ea typeface="ＭＳ Ｐゴシック" charset="0"/>
              </a:defRPr>
            </a:lvl2pPr>
            <a:lvl3pPr marL="1143000" indent="-228600" defTabSz="4424363">
              <a:defRPr sz="2400">
                <a:latin typeface="Times" charset="0"/>
                <a:ea typeface="ＭＳ Ｐゴシック" charset="0"/>
              </a:defRPr>
            </a:lvl3pPr>
            <a:lvl4pPr marL="1600200" indent="-228600" defTabSz="4424363">
              <a:defRPr sz="2400">
                <a:latin typeface="Times" charset="0"/>
                <a:ea typeface="ＭＳ Ｐゴシック" charset="0"/>
              </a:defRPr>
            </a:lvl4pPr>
            <a:lvl5pPr marL="2057400" indent="-228600" defTabSz="4424363">
              <a:defRPr sz="2400">
                <a:latin typeface="Times" charset="0"/>
                <a:ea typeface="ＭＳ Ｐゴシック" charset="0"/>
              </a:defRPr>
            </a:lvl5pPr>
            <a:lvl6pPr marL="25146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" charset="0"/>
                <a:ea typeface="ＭＳ Ｐゴシック" charset="0"/>
              </a:defRPr>
            </a:lvl6pPr>
            <a:lvl7pPr marL="29718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" charset="0"/>
                <a:ea typeface="ＭＳ Ｐゴシック" charset="0"/>
              </a:defRPr>
            </a:lvl7pPr>
            <a:lvl8pPr marL="34290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" charset="0"/>
                <a:ea typeface="ＭＳ Ｐゴシック" charset="0"/>
              </a:defRPr>
            </a:lvl8pPr>
            <a:lvl9pPr marL="38862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" charset="0"/>
                <a:ea typeface="ＭＳ Ｐゴシック" charset="0"/>
              </a:defRPr>
            </a:lvl9pPr>
          </a:lstStyle>
          <a:p>
            <a:r>
              <a:rPr lang="en-US" dirty="0" smtClean="0"/>
              <a:t>In </a:t>
            </a:r>
            <a:r>
              <a:rPr lang="en-US" dirty="0"/>
              <a:t>summer, </a:t>
            </a:r>
            <a:r>
              <a:rPr lang="en-US" dirty="0" smtClean="0"/>
              <a:t>higher </a:t>
            </a:r>
            <a:r>
              <a:rPr lang="en-US" dirty="0"/>
              <a:t>activities of </a:t>
            </a:r>
            <a:r>
              <a:rPr lang="en-US" dirty="0" err="1"/>
              <a:t>GPx</a:t>
            </a:r>
            <a:r>
              <a:rPr lang="en-US" dirty="0"/>
              <a:t> and GR </a:t>
            </a:r>
            <a:r>
              <a:rPr lang="en-US" dirty="0" smtClean="0"/>
              <a:t>were found at LAR</a:t>
            </a:r>
            <a:r>
              <a:rPr lang="en-US" dirty="0"/>
              <a:t>, as well as </a:t>
            </a:r>
            <a:r>
              <a:rPr lang="en-US" dirty="0" smtClean="0"/>
              <a:t>higher </a:t>
            </a:r>
            <a:r>
              <a:rPr lang="en-US" dirty="0" err="1"/>
              <a:t>GSHt</a:t>
            </a:r>
            <a:r>
              <a:rPr lang="en-US" dirty="0"/>
              <a:t> </a:t>
            </a:r>
            <a:r>
              <a:rPr lang="en-US" dirty="0" smtClean="0"/>
              <a:t>content.</a:t>
            </a:r>
          </a:p>
          <a:p>
            <a:r>
              <a:rPr lang="en-US" dirty="0" smtClean="0"/>
              <a:t>GR </a:t>
            </a:r>
            <a:r>
              <a:rPr lang="en-US" dirty="0"/>
              <a:t>activities were higher in winter than summer in fish from SJ, while </a:t>
            </a:r>
            <a:r>
              <a:rPr lang="en-US" dirty="0" err="1"/>
              <a:t>GPx</a:t>
            </a:r>
            <a:r>
              <a:rPr lang="en-US" dirty="0"/>
              <a:t> was enhanced in summer at LAR.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41242" y="3803134"/>
            <a:ext cx="3124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n w="1905"/>
                <a:solidFill>
                  <a:srgbClr val="4197B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Glutathione-S-</a:t>
            </a:r>
            <a:r>
              <a:rPr lang="en-US" b="1" dirty="0" err="1" smtClean="0">
                <a:ln w="1905"/>
                <a:solidFill>
                  <a:srgbClr val="4197B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transferase</a:t>
            </a:r>
            <a:endParaRPr lang="en-US" b="1" dirty="0">
              <a:ln w="1905"/>
              <a:solidFill>
                <a:srgbClr val="4197B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746500" y="3829695"/>
            <a:ext cx="2781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n w="1905"/>
                <a:solidFill>
                  <a:srgbClr val="4197B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Total glutathione</a:t>
            </a:r>
            <a:endParaRPr lang="en-US" b="1" dirty="0">
              <a:ln w="1905"/>
              <a:solidFill>
                <a:srgbClr val="4197B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19082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7758"/>
          <a:stretch/>
        </p:blipFill>
        <p:spPr>
          <a:xfrm>
            <a:off x="2438400" y="2044701"/>
            <a:ext cx="3600000" cy="2501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33642" y="1742212"/>
            <a:ext cx="3124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n w="1905"/>
                <a:solidFill>
                  <a:srgbClr val="4197B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Lipid peroxidation</a:t>
            </a:r>
            <a:endParaRPr lang="en-US" b="1" dirty="0">
              <a:ln w="1905"/>
              <a:solidFill>
                <a:srgbClr val="4197B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28900" y="3490150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SJ</a:t>
            </a:r>
            <a:endParaRPr lang="en-US" sz="1600" b="1" dirty="0">
              <a:ln w="1905"/>
              <a:solidFill>
                <a:srgbClr val="FF8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16300" y="2710812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LAR</a:t>
            </a:r>
            <a:endParaRPr lang="en-US" sz="1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3301" y="2956750"/>
            <a:ext cx="546100" cy="533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083301" y="3719426"/>
            <a:ext cx="2089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</a:t>
            </a:r>
            <a:r>
              <a:rPr lang="en-US" sz="1200" dirty="0" smtClean="0"/>
              <a:t> – site differences</a:t>
            </a:r>
          </a:p>
          <a:p>
            <a:r>
              <a:rPr lang="en-US" sz="1200" dirty="0" smtClean="0"/>
              <a:t>s</a:t>
            </a:r>
            <a:r>
              <a:rPr lang="en-US" sz="1200" dirty="0"/>
              <a:t> </a:t>
            </a:r>
            <a:r>
              <a:rPr lang="en-US" sz="1200" dirty="0" smtClean="0"/>
              <a:t>– seasonal differences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2908359" y="4412735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winter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56100" y="4418569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summer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31762" y="215153"/>
            <a:ext cx="9240838" cy="128316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ahoma"/>
                <a:cs typeface="Tahoma"/>
              </a:rPr>
              <a:t>3. Oxidative stress profile</a:t>
            </a:r>
            <a:endParaRPr lang="en-US" dirty="0"/>
          </a:p>
        </p:txBody>
      </p:sp>
      <p:sp>
        <p:nvSpPr>
          <p:cNvPr id="15" name="Text Box 2461"/>
          <p:cNvSpPr txBox="1">
            <a:spLocks noChangeArrowheads="1"/>
          </p:cNvSpPr>
          <p:nvPr/>
        </p:nvSpPr>
        <p:spPr bwMode="auto">
          <a:xfrm>
            <a:off x="546101" y="5096834"/>
            <a:ext cx="7861418" cy="106952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 marL="284400" indent="-285750" defTabSz="4424363">
              <a:lnSpc>
                <a:spcPct val="120000"/>
              </a:lnSpc>
              <a:spcBef>
                <a:spcPts val="1200"/>
              </a:spcBef>
              <a:buClr>
                <a:srgbClr val="4197B0"/>
              </a:buClr>
              <a:buSzPct val="130000"/>
              <a:buFont typeface="Arial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charset="0"/>
                <a:cs typeface="Tahoma"/>
              </a:defRPr>
            </a:lvl1pPr>
            <a:lvl2pPr marL="742950" indent="-285750" defTabSz="4424363">
              <a:defRPr sz="2400">
                <a:latin typeface="Times" charset="0"/>
                <a:ea typeface="ＭＳ Ｐゴシック" charset="0"/>
              </a:defRPr>
            </a:lvl2pPr>
            <a:lvl3pPr marL="1143000" indent="-228600" defTabSz="4424363">
              <a:defRPr sz="2400">
                <a:latin typeface="Times" charset="0"/>
                <a:ea typeface="ＭＳ Ｐゴシック" charset="0"/>
              </a:defRPr>
            </a:lvl3pPr>
            <a:lvl4pPr marL="1600200" indent="-228600" defTabSz="4424363">
              <a:defRPr sz="2400">
                <a:latin typeface="Times" charset="0"/>
                <a:ea typeface="ＭＳ Ｐゴシック" charset="0"/>
              </a:defRPr>
            </a:lvl4pPr>
            <a:lvl5pPr marL="2057400" indent="-228600" defTabSz="4424363">
              <a:defRPr sz="2400">
                <a:latin typeface="Times" charset="0"/>
                <a:ea typeface="ＭＳ Ｐゴシック" charset="0"/>
              </a:defRPr>
            </a:lvl5pPr>
            <a:lvl6pPr marL="25146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" charset="0"/>
                <a:ea typeface="ＭＳ Ｐゴシック" charset="0"/>
              </a:defRPr>
            </a:lvl6pPr>
            <a:lvl7pPr marL="29718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" charset="0"/>
                <a:ea typeface="ＭＳ Ｐゴシック" charset="0"/>
              </a:defRPr>
            </a:lvl7pPr>
            <a:lvl8pPr marL="34290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" charset="0"/>
                <a:ea typeface="ＭＳ Ｐゴシック" charset="0"/>
              </a:defRPr>
            </a:lvl8pPr>
            <a:lvl9pPr marL="38862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" charset="0"/>
                <a:ea typeface="ＭＳ Ｐゴシック" charset="0"/>
              </a:defRPr>
            </a:lvl9pPr>
          </a:lstStyle>
          <a:p>
            <a:r>
              <a:rPr lang="en-US" dirty="0"/>
              <a:t>In winter, </a:t>
            </a:r>
            <a:r>
              <a:rPr lang="en-US" dirty="0" smtClean="0"/>
              <a:t>LPO increased significantly at LAR, while no spatial differences were recorded in summer.</a:t>
            </a:r>
          </a:p>
          <a:p>
            <a:r>
              <a:rPr lang="en-US" dirty="0" smtClean="0"/>
              <a:t>No seasonal differences were found for LPO in both sites.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508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b="33333"/>
          <a:stretch/>
        </p:blipFill>
        <p:spPr>
          <a:xfrm>
            <a:off x="2235202" y="2031993"/>
            <a:ext cx="4139996" cy="253839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1762" y="215153"/>
            <a:ext cx="9240838" cy="1283167"/>
          </a:xfrm>
        </p:spPr>
        <p:txBody>
          <a:bodyPr>
            <a:normAutofit/>
          </a:bodyPr>
          <a:lstStyle/>
          <a:p>
            <a:r>
              <a:rPr lang="en-US" dirty="0">
                <a:latin typeface="Tahoma"/>
                <a:cs typeface="Tahoma"/>
              </a:rPr>
              <a:t>4</a:t>
            </a:r>
            <a:r>
              <a:rPr lang="en-US" dirty="0" smtClean="0">
                <a:latin typeface="Tahoma"/>
                <a:cs typeface="Tahoma"/>
              </a:rPr>
              <a:t>. </a:t>
            </a:r>
            <a:r>
              <a:rPr lang="ro-RO" dirty="0">
                <a:latin typeface="Tahoma"/>
                <a:cs typeface="Tahoma"/>
              </a:rPr>
              <a:t>Acetylcholinestrase activity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68542" y="1742212"/>
            <a:ext cx="3530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>
                <a:ln w="1905"/>
                <a:solidFill>
                  <a:srgbClr val="4197B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Acetylcholinestrase</a:t>
            </a:r>
            <a:r>
              <a:rPr lang="en-US" b="1" dirty="0" smtClean="0">
                <a:ln w="1905"/>
                <a:solidFill>
                  <a:srgbClr val="4197B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activity</a:t>
            </a:r>
            <a:endParaRPr lang="en-US" b="1" dirty="0">
              <a:ln w="1905"/>
              <a:solidFill>
                <a:srgbClr val="4197B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44742" y="3380872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8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SJ</a:t>
            </a:r>
            <a:endParaRPr lang="en-US" sz="1600" b="1" dirty="0">
              <a:ln w="1905"/>
              <a:solidFill>
                <a:srgbClr val="FF8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16300" y="2558412"/>
            <a:ext cx="180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LAR</a:t>
            </a:r>
            <a:endParaRPr lang="en-US" sz="1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1" y="2956750"/>
            <a:ext cx="546100" cy="533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94401" y="3719426"/>
            <a:ext cx="2089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</a:t>
            </a:r>
            <a:r>
              <a:rPr lang="en-US" sz="1200" dirty="0" smtClean="0"/>
              <a:t> – site differences</a:t>
            </a:r>
          </a:p>
          <a:p>
            <a:r>
              <a:rPr lang="en-US" sz="1200" dirty="0" smtClean="0"/>
              <a:t>s</a:t>
            </a:r>
            <a:r>
              <a:rPr lang="en-US" sz="1200" dirty="0"/>
              <a:t> </a:t>
            </a:r>
            <a:r>
              <a:rPr lang="en-US" sz="1200" dirty="0" smtClean="0"/>
              <a:t>– seasonal differences</a:t>
            </a:r>
            <a:endParaRPr lang="en-US" sz="1200" dirty="0"/>
          </a:p>
        </p:txBody>
      </p:sp>
      <p:sp>
        <p:nvSpPr>
          <p:cNvPr id="11" name="Text Box 2461"/>
          <p:cNvSpPr txBox="1">
            <a:spLocks noChangeArrowheads="1"/>
          </p:cNvSpPr>
          <p:nvPr/>
        </p:nvSpPr>
        <p:spPr bwMode="auto">
          <a:xfrm>
            <a:off x="546101" y="5096834"/>
            <a:ext cx="7861418" cy="134652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n-US"/>
            </a:defPPr>
            <a:lvl1pPr marL="284400" indent="-285750" defTabSz="4424363">
              <a:lnSpc>
                <a:spcPct val="120000"/>
              </a:lnSpc>
              <a:spcBef>
                <a:spcPts val="1200"/>
              </a:spcBef>
              <a:buClr>
                <a:srgbClr val="4197B0"/>
              </a:buClr>
              <a:buSzPct val="130000"/>
              <a:buFont typeface="Arial"/>
              <a:buChar char="•"/>
              <a:defRPr sz="150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charset="0"/>
                <a:cs typeface="Tahoma"/>
              </a:defRPr>
            </a:lvl1pPr>
            <a:lvl2pPr marL="742950" indent="-285750" defTabSz="4424363">
              <a:defRPr sz="2400">
                <a:latin typeface="Times" charset="0"/>
                <a:ea typeface="ＭＳ Ｐゴシック" charset="0"/>
              </a:defRPr>
            </a:lvl2pPr>
            <a:lvl3pPr marL="1143000" indent="-228600" defTabSz="4424363">
              <a:defRPr sz="2400">
                <a:latin typeface="Times" charset="0"/>
                <a:ea typeface="ＭＳ Ｐゴシック" charset="0"/>
              </a:defRPr>
            </a:lvl3pPr>
            <a:lvl4pPr marL="1600200" indent="-228600" defTabSz="4424363">
              <a:defRPr sz="2400">
                <a:latin typeface="Times" charset="0"/>
                <a:ea typeface="ＭＳ Ｐゴシック" charset="0"/>
              </a:defRPr>
            </a:lvl4pPr>
            <a:lvl5pPr marL="2057400" indent="-228600" defTabSz="4424363">
              <a:defRPr sz="2400">
                <a:latin typeface="Times" charset="0"/>
                <a:ea typeface="ＭＳ Ｐゴシック" charset="0"/>
              </a:defRPr>
            </a:lvl5pPr>
            <a:lvl6pPr marL="25146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" charset="0"/>
                <a:ea typeface="ＭＳ Ｐゴシック" charset="0"/>
              </a:defRPr>
            </a:lvl6pPr>
            <a:lvl7pPr marL="29718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" charset="0"/>
                <a:ea typeface="ＭＳ Ｐゴシック" charset="0"/>
              </a:defRPr>
            </a:lvl7pPr>
            <a:lvl8pPr marL="34290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" charset="0"/>
                <a:ea typeface="ＭＳ Ｐゴシック" charset="0"/>
              </a:defRPr>
            </a:lvl8pPr>
            <a:lvl9pPr marL="3886200" indent="-228600" defTabSz="4424363" eaLnBrk="0" fontAlgn="base" hangingPunct="0">
              <a:spcBef>
                <a:spcPct val="0"/>
              </a:spcBef>
              <a:spcAft>
                <a:spcPct val="0"/>
              </a:spcAft>
              <a:defRPr sz="2400">
                <a:latin typeface="Times" charset="0"/>
                <a:ea typeface="ＭＳ Ｐゴシック" charset="0"/>
              </a:defRPr>
            </a:lvl9pPr>
          </a:lstStyle>
          <a:p>
            <a:r>
              <a:rPr lang="en-US" dirty="0"/>
              <a:t>In winter, </a:t>
            </a:r>
            <a:r>
              <a:rPr lang="en-US" dirty="0" err="1"/>
              <a:t>AChE</a:t>
            </a:r>
            <a:r>
              <a:rPr lang="en-US" dirty="0"/>
              <a:t> activity did not change significantly between sites while in summer it decreased considerably at </a:t>
            </a:r>
            <a:r>
              <a:rPr lang="en-US" dirty="0" smtClean="0"/>
              <a:t>LAR. </a:t>
            </a:r>
          </a:p>
          <a:p>
            <a:r>
              <a:rPr lang="en-US" dirty="0" smtClean="0"/>
              <a:t>Moreover</a:t>
            </a:r>
            <a:r>
              <a:rPr lang="en-US" dirty="0"/>
              <a:t>, </a:t>
            </a:r>
            <a:r>
              <a:rPr lang="en-US" dirty="0" err="1"/>
              <a:t>AChE</a:t>
            </a:r>
            <a:r>
              <a:rPr lang="en-US" dirty="0"/>
              <a:t> activity was significantly higher in winter than summer at LAR but no seasonal changes were recorded at SJ.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19459" y="4412735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winter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67200" y="4418569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summer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7994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39"/>
          <p:cNvGraphicFramePr/>
          <p:nvPr>
            <p:extLst>
              <p:ext uri="{D42A27DB-BD31-4B8C-83A1-F6EECF244321}">
                <p14:modId xmlns:p14="http://schemas.microsoft.com/office/powerpoint/2010/main" val="3628845397"/>
              </p:ext>
            </p:extLst>
          </p:nvPr>
        </p:nvGraphicFramePr>
        <p:xfrm>
          <a:off x="-137983" y="911831"/>
          <a:ext cx="9281983" cy="2682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31482"/>
            <a:ext cx="5791200" cy="1371600"/>
          </a:xfrm>
        </p:spPr>
        <p:txBody>
          <a:bodyPr/>
          <a:lstStyle/>
          <a:p>
            <a:r>
              <a:rPr lang="en-US" sz="4000" dirty="0" smtClean="0">
                <a:latin typeface="Tahoma"/>
                <a:cs typeface="Tahoma"/>
              </a:rPr>
              <a:t>Results overview</a:t>
            </a:r>
            <a:endParaRPr lang="en-US" sz="4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790425"/>
              </p:ext>
            </p:extLst>
          </p:nvPr>
        </p:nvGraphicFramePr>
        <p:xfrm>
          <a:off x="2" y="3416240"/>
          <a:ext cx="9007172" cy="221567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914398"/>
                <a:gridCol w="568022"/>
                <a:gridCol w="716280"/>
                <a:gridCol w="534238"/>
                <a:gridCol w="682496"/>
                <a:gridCol w="597053"/>
                <a:gridCol w="835476"/>
                <a:gridCol w="529719"/>
                <a:gridCol w="525326"/>
                <a:gridCol w="516717"/>
                <a:gridCol w="421260"/>
                <a:gridCol w="525326"/>
                <a:gridCol w="507957"/>
                <a:gridCol w="507957"/>
                <a:gridCol w="624947"/>
              </a:tblGrid>
              <a:tr h="458504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>
                              <a:lumMod val="85000"/>
                            </a:schemeClr>
                          </a:solidFill>
                          <a:latin typeface="Arial"/>
                          <a:cs typeface="Arial"/>
                        </a:rPr>
                        <a:t>Environmental levels</a:t>
                      </a:r>
                      <a:endParaRPr lang="en-US" sz="1400" dirty="0">
                        <a:solidFill>
                          <a:schemeClr val="tx1">
                            <a:lumMod val="8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>
                              <a:lumMod val="85000"/>
                            </a:schemeClr>
                          </a:solidFill>
                          <a:latin typeface="Arial"/>
                          <a:cs typeface="Arial"/>
                        </a:rPr>
                        <a:t>Accumulation levels</a:t>
                      </a:r>
                      <a:endParaRPr lang="en-US" sz="1400" dirty="0">
                        <a:solidFill>
                          <a:schemeClr val="tx1">
                            <a:lumMod val="8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>
                              <a:lumMod val="85000"/>
                            </a:schemeClr>
                          </a:solidFill>
                          <a:latin typeface="Arial"/>
                          <a:cs typeface="Arial"/>
                        </a:rPr>
                        <a:t>Biochemical</a:t>
                      </a:r>
                      <a:r>
                        <a:rPr lang="en-US" sz="1400" baseline="0" dirty="0" smtClean="0">
                          <a:solidFill>
                            <a:schemeClr val="tx1">
                              <a:lumMod val="85000"/>
                            </a:schemeClr>
                          </a:solidFill>
                          <a:latin typeface="Arial"/>
                          <a:cs typeface="Arial"/>
                        </a:rPr>
                        <a:t> endpoints</a:t>
                      </a:r>
                      <a:endParaRPr lang="en-US" sz="1400" dirty="0">
                        <a:solidFill>
                          <a:schemeClr val="tx1">
                            <a:lumMod val="8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>
                            <a:lumMod val="8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>
                            <a:lumMod val="8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>
                            <a:lumMod val="8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>
                            <a:lumMod val="8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535050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en-US" sz="1200" b="1" dirty="0" err="1" smtClean="0">
                          <a:solidFill>
                            <a:schemeClr val="tx1">
                              <a:lumMod val="85000"/>
                            </a:schemeClr>
                          </a:solidFill>
                          <a:latin typeface="Arial"/>
                          <a:cs typeface="Arial"/>
                        </a:rPr>
                        <a:t>tHg</a:t>
                      </a:r>
                      <a:r>
                        <a:rPr lang="en-US" sz="1200" b="1" baseline="0" dirty="0" err="1" smtClean="0">
                          <a:solidFill>
                            <a:schemeClr val="tx1">
                              <a:lumMod val="85000"/>
                            </a:schemeClr>
                          </a:solidFill>
                          <a:latin typeface="Arial"/>
                          <a:cs typeface="Arial"/>
                        </a:rPr>
                        <a:t>w</a:t>
                      </a:r>
                      <a:endParaRPr lang="en-US" sz="1200" b="1" dirty="0">
                        <a:solidFill>
                          <a:schemeClr val="tx1">
                            <a:lumMod val="8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en-US" sz="1200" b="1" dirty="0" err="1" smtClean="0">
                          <a:solidFill>
                            <a:schemeClr val="tx1">
                              <a:lumMod val="85000"/>
                            </a:schemeClr>
                          </a:solidFill>
                          <a:latin typeface="Arial"/>
                          <a:cs typeface="Arial"/>
                        </a:rPr>
                        <a:t>MeHgw</a:t>
                      </a:r>
                      <a:endParaRPr lang="en-US" sz="1200" b="1" dirty="0">
                        <a:solidFill>
                          <a:schemeClr val="tx1">
                            <a:lumMod val="8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en-US" sz="1200" b="1" dirty="0" err="1" smtClean="0">
                          <a:solidFill>
                            <a:schemeClr val="tx1">
                              <a:lumMod val="85000"/>
                            </a:schemeClr>
                          </a:solidFill>
                          <a:latin typeface="Arial"/>
                          <a:cs typeface="Arial"/>
                        </a:rPr>
                        <a:t>tHg</a:t>
                      </a:r>
                      <a:r>
                        <a:rPr lang="en-US" sz="1200" b="1" baseline="0" dirty="0" err="1" smtClean="0">
                          <a:solidFill>
                            <a:schemeClr val="tx1">
                              <a:lumMod val="85000"/>
                            </a:schemeClr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lang="en-US" sz="1200" b="1" dirty="0">
                        <a:solidFill>
                          <a:schemeClr val="tx1">
                            <a:lumMod val="8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en-US" sz="1200" b="1" dirty="0" err="1" smtClean="0">
                          <a:solidFill>
                            <a:schemeClr val="tx1">
                              <a:lumMod val="85000"/>
                            </a:schemeClr>
                          </a:solidFill>
                          <a:latin typeface="Arial"/>
                          <a:cs typeface="Arial"/>
                        </a:rPr>
                        <a:t>MeHgs</a:t>
                      </a:r>
                      <a:endParaRPr lang="en-US" sz="1200" b="1" dirty="0">
                        <a:solidFill>
                          <a:schemeClr val="tx1">
                            <a:lumMod val="8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en-US" sz="1200" b="1" dirty="0" err="1" smtClean="0">
                          <a:solidFill>
                            <a:schemeClr val="tx1">
                              <a:lumMod val="85000"/>
                            </a:schemeClr>
                          </a:solidFill>
                          <a:latin typeface="Arial"/>
                          <a:cs typeface="Arial"/>
                        </a:rPr>
                        <a:t>iHg</a:t>
                      </a:r>
                      <a:endParaRPr lang="en-US" sz="1200" b="1" dirty="0">
                        <a:solidFill>
                          <a:schemeClr val="tx1">
                            <a:lumMod val="8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</a:pPr>
                      <a:r>
                        <a:rPr lang="en-US" sz="1200" b="1" dirty="0" err="1" smtClean="0">
                          <a:solidFill>
                            <a:schemeClr val="tx1">
                              <a:lumMod val="85000"/>
                            </a:schemeClr>
                          </a:solidFill>
                          <a:latin typeface="Arial"/>
                          <a:cs typeface="Arial"/>
                        </a:rPr>
                        <a:t>MeHg</a:t>
                      </a:r>
                      <a:endParaRPr lang="en-US" sz="1200" b="1" dirty="0">
                        <a:solidFill>
                          <a:schemeClr val="tx1">
                            <a:lumMod val="85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CAT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SOD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GPX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GR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GSH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GST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+mn-lt"/>
                        </a:rPr>
                        <a:t>LPO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>
                          <a:latin typeface="+mn-lt"/>
                        </a:rPr>
                        <a:t>AChE</a:t>
                      </a:r>
                      <a:endParaRPr lang="en-US" sz="12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603835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/>
                          <a:cs typeface="Arial"/>
                        </a:rPr>
                        <a:t>LAR winter</a:t>
                      </a:r>
                      <a:endParaRPr lang="en-US" sz="1400" b="1" dirty="0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lang="en-US" sz="1800" dirty="0" smtClean="0">
                        <a:latin typeface="+mn-lt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lang="en-US" sz="1800" dirty="0" smtClean="0">
                        <a:latin typeface="+mn-lt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lang="en-US" sz="1800" dirty="0" smtClean="0">
                        <a:latin typeface="+mn-lt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lang="en-US" sz="1800" dirty="0" smtClean="0">
                        <a:latin typeface="+mn-lt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lang="en-US" sz="1800" dirty="0" smtClean="0">
                        <a:latin typeface="+mn-lt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lang="en-US" sz="1800" dirty="0" smtClean="0">
                        <a:latin typeface="+mn-lt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lang="en-US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lang="en-US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lang="en-US" sz="1800" dirty="0" smtClean="0">
                        <a:latin typeface="+mn-lt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anchor="ctr" anchorCtr="1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58629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Arial"/>
                          <a:cs typeface="Arial"/>
                        </a:rPr>
                        <a:t>LAR</a:t>
                      </a:r>
                    </a:p>
                    <a:p>
                      <a:pPr algn="ctr"/>
                      <a:r>
                        <a:rPr lang="en-US" sz="1400" b="1" dirty="0" smtClean="0">
                          <a:latin typeface="Arial"/>
                          <a:cs typeface="Arial"/>
                        </a:rPr>
                        <a:t>summer</a:t>
                      </a:r>
                      <a:endParaRPr lang="en-US" sz="1400" b="1" dirty="0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lang="en-US" sz="1200" dirty="0" smtClean="0">
                        <a:latin typeface="+mn-lt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lang="en-US" sz="1200" dirty="0" smtClean="0">
                        <a:latin typeface="+mn-lt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lang="en-US" sz="1200" dirty="0" smtClean="0">
                        <a:latin typeface="+mn-lt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lang="en-US" sz="1200" dirty="0" smtClean="0">
                        <a:latin typeface="+mn-lt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lang="en-US" sz="1200" dirty="0" smtClean="0">
                        <a:latin typeface="+mn-lt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lang="en-US" sz="1200" dirty="0" smtClean="0">
                        <a:latin typeface="+mn-lt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lang="en-US" sz="1800" dirty="0" smtClean="0">
                        <a:latin typeface="+mn-lt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lang="en-US" sz="1800" dirty="0" smtClean="0">
                        <a:latin typeface="+mn-lt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</a:t>
                      </a:r>
                      <a:endParaRPr lang="en-US" sz="1800" dirty="0" smtClean="0">
                        <a:latin typeface="+mn-lt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-</a:t>
                      </a:r>
                    </a:p>
                  </a:txBody>
                  <a:tcPr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/>
                        <a:cs typeface="Arial"/>
                      </a:endParaRPr>
                    </a:p>
                  </a:txBody>
                  <a:tcPr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solidFill>
                            <a:srgbClr val="9D1E23"/>
                          </a:solidFill>
                          <a:latin typeface="Wingdings"/>
                          <a:ea typeface="Wingdings"/>
                          <a:cs typeface="Wingdings"/>
                          <a:sym typeface="Wingdings"/>
                        </a:rPr>
                        <a:t></a:t>
                      </a:r>
                      <a:endParaRPr lang="en-US" sz="1800" dirty="0" smtClean="0">
                        <a:solidFill>
                          <a:srgbClr val="9D1E23"/>
                        </a:solidFill>
                      </a:endParaRPr>
                    </a:p>
                  </a:txBody>
                  <a:tcPr anchor="ctr" anchorCtr="1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4795918" y="5847834"/>
            <a:ext cx="3976845" cy="8607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20000"/>
              </a:lnSpc>
              <a:buFont typeface="Wingdings" charset="0"/>
              <a:buChar char="é"/>
              <a:defRPr/>
            </a:pPr>
            <a:r>
              <a:rPr lang="en-US" sz="1400" dirty="0" smtClean="0">
                <a:ea typeface="Wingdings"/>
                <a:cs typeface="Wingdings"/>
                <a:sym typeface="Wingdings"/>
              </a:rPr>
              <a:t>- significant increases in comparison with SJ</a:t>
            </a:r>
          </a:p>
          <a:p>
            <a:pPr>
              <a:lnSpc>
                <a:spcPct val="120000"/>
              </a:lnSpc>
              <a:defRPr/>
            </a:pPr>
            <a:r>
              <a:rPr lang="en-US" sz="1400" dirty="0" smtClean="0">
                <a:solidFill>
                  <a:srgbClr val="9D1E23"/>
                </a:solidFill>
                <a:latin typeface="Wingdings"/>
                <a:ea typeface="Wingdings"/>
                <a:cs typeface="Wingdings"/>
                <a:sym typeface="Wingdings"/>
              </a:rPr>
              <a:t></a:t>
            </a:r>
            <a:r>
              <a:rPr lang="en-US" sz="1400" dirty="0">
                <a:ea typeface="Wingdings"/>
                <a:cs typeface="Wingdings"/>
                <a:sym typeface="Wingdings"/>
              </a:rPr>
              <a:t> </a:t>
            </a:r>
            <a:r>
              <a:rPr lang="en-US" sz="1400" dirty="0" smtClean="0">
                <a:ea typeface="Wingdings"/>
                <a:cs typeface="Wingdings"/>
                <a:sym typeface="Wingdings"/>
              </a:rPr>
              <a:t>- </a:t>
            </a:r>
            <a:r>
              <a:rPr lang="en-US" sz="1400" dirty="0">
                <a:ea typeface="Wingdings"/>
                <a:cs typeface="Wingdings"/>
                <a:sym typeface="Wingdings"/>
              </a:rPr>
              <a:t>significant </a:t>
            </a:r>
            <a:r>
              <a:rPr lang="en-US" sz="1400" dirty="0" smtClean="0">
                <a:ea typeface="Wingdings"/>
                <a:cs typeface="Wingdings"/>
                <a:sym typeface="Wingdings"/>
              </a:rPr>
              <a:t>decreases </a:t>
            </a:r>
            <a:r>
              <a:rPr lang="en-US" sz="1400" dirty="0">
                <a:ea typeface="Wingdings"/>
                <a:cs typeface="Wingdings"/>
                <a:sym typeface="Wingdings"/>
              </a:rPr>
              <a:t>in comparison with SJ</a:t>
            </a:r>
          </a:p>
          <a:p>
            <a:pPr>
              <a:lnSpc>
                <a:spcPct val="120000"/>
              </a:lnSpc>
              <a:defRPr/>
            </a:pPr>
            <a:r>
              <a:rPr lang="en-US" sz="1400" dirty="0" smtClean="0">
                <a:cs typeface="Arial"/>
              </a:rPr>
              <a:t>Small arrows indicate lower differences </a:t>
            </a:r>
            <a:endParaRPr lang="en-US" sz="14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22880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431482"/>
            <a:ext cx="5791200" cy="1371600"/>
          </a:xfrm>
        </p:spPr>
        <p:txBody>
          <a:bodyPr/>
          <a:lstStyle/>
          <a:p>
            <a:r>
              <a:rPr lang="en-US" sz="4000" dirty="0" smtClean="0">
                <a:latin typeface="Tahoma"/>
                <a:cs typeface="Tahoma"/>
              </a:rPr>
              <a:t>Results overview</a:t>
            </a:r>
            <a:endParaRPr lang="en-US" sz="4000" dirty="0"/>
          </a:p>
        </p:txBody>
      </p:sp>
      <p:sp>
        <p:nvSpPr>
          <p:cNvPr id="4" name="Up Arrow 3"/>
          <p:cNvSpPr/>
          <p:nvPr/>
        </p:nvSpPr>
        <p:spPr>
          <a:xfrm>
            <a:off x="1981200" y="1282700"/>
            <a:ext cx="292100" cy="647700"/>
          </a:xfrm>
          <a:prstGeom prst="up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24100" y="1460500"/>
            <a:ext cx="457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Environmental availability of Hg at LAR</a:t>
            </a:r>
            <a:endParaRPr lang="en-US" sz="20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343400" y="2044700"/>
            <a:ext cx="25400" cy="901700"/>
          </a:xfrm>
          <a:prstGeom prst="straightConnector1">
            <a:avLst/>
          </a:prstGeom>
          <a:ln w="63500" cap="rnd">
            <a:prstDash val="sysDot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193800" y="3009900"/>
            <a:ext cx="2628000" cy="23241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rgbClr val="4C3C00"/>
                </a:solidFill>
              </a:rPr>
              <a:t>. Higher accumulation of Hg at LAR</a:t>
            </a:r>
          </a:p>
          <a:p>
            <a:endParaRPr lang="en-US" dirty="0" smtClean="0">
              <a:solidFill>
                <a:srgbClr val="4C3C00"/>
              </a:solidFill>
            </a:endParaRPr>
          </a:p>
          <a:p>
            <a:r>
              <a:rPr lang="en-US" dirty="0" smtClean="0">
                <a:solidFill>
                  <a:srgbClr val="4C3C00"/>
                </a:solidFill>
              </a:rPr>
              <a:t>. Inhibition of CAT and SOD at LAR</a:t>
            </a:r>
          </a:p>
          <a:p>
            <a:endParaRPr lang="en-US" dirty="0" smtClean="0">
              <a:solidFill>
                <a:srgbClr val="4C3C00"/>
              </a:solidFill>
            </a:endParaRPr>
          </a:p>
          <a:p>
            <a:r>
              <a:rPr lang="en-US" dirty="0" smtClean="0">
                <a:solidFill>
                  <a:srgbClr val="4C3C00"/>
                </a:solidFill>
              </a:rPr>
              <a:t>. Increasing of LPO at LAR</a:t>
            </a:r>
            <a:endParaRPr lang="en-US" dirty="0">
              <a:solidFill>
                <a:srgbClr val="4C3C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054600" y="3009900"/>
            <a:ext cx="2616200" cy="30607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rgbClr val="4C3C00"/>
                </a:solidFill>
              </a:rPr>
              <a:t>. Higher accumulation of Hg at LAR</a:t>
            </a:r>
          </a:p>
          <a:p>
            <a:endParaRPr lang="en-US" dirty="0" smtClean="0">
              <a:solidFill>
                <a:srgbClr val="4C3C00"/>
              </a:solidFill>
            </a:endParaRPr>
          </a:p>
          <a:p>
            <a:r>
              <a:rPr lang="en-US" dirty="0" smtClean="0">
                <a:solidFill>
                  <a:srgbClr val="4C3C00"/>
                </a:solidFill>
              </a:rPr>
              <a:t>. Induction of </a:t>
            </a:r>
            <a:r>
              <a:rPr lang="en-US" dirty="0" err="1" smtClean="0">
                <a:solidFill>
                  <a:srgbClr val="4C3C00"/>
                </a:solidFill>
              </a:rPr>
              <a:t>GPx</a:t>
            </a:r>
            <a:r>
              <a:rPr lang="en-US" dirty="0" smtClean="0">
                <a:solidFill>
                  <a:srgbClr val="4C3C00"/>
                </a:solidFill>
              </a:rPr>
              <a:t> and GR at LAR</a:t>
            </a:r>
          </a:p>
          <a:p>
            <a:endParaRPr lang="en-US" dirty="0" smtClean="0">
              <a:solidFill>
                <a:srgbClr val="4C3C00"/>
              </a:solidFill>
            </a:endParaRPr>
          </a:p>
          <a:p>
            <a:r>
              <a:rPr lang="en-US" dirty="0" smtClean="0">
                <a:solidFill>
                  <a:srgbClr val="4C3C00"/>
                </a:solidFill>
              </a:rPr>
              <a:t>. Increasing of </a:t>
            </a:r>
            <a:r>
              <a:rPr lang="en-US" dirty="0" err="1" smtClean="0">
                <a:solidFill>
                  <a:srgbClr val="4C3C00"/>
                </a:solidFill>
              </a:rPr>
              <a:t>GSHt</a:t>
            </a:r>
            <a:r>
              <a:rPr lang="en-US" dirty="0" smtClean="0">
                <a:solidFill>
                  <a:srgbClr val="4C3C00"/>
                </a:solidFill>
              </a:rPr>
              <a:t> at LAR</a:t>
            </a:r>
          </a:p>
          <a:p>
            <a:endParaRPr lang="en-US" dirty="0">
              <a:solidFill>
                <a:srgbClr val="4C3C00"/>
              </a:solidFill>
            </a:endParaRPr>
          </a:p>
          <a:p>
            <a:r>
              <a:rPr lang="en-US" dirty="0" smtClean="0">
                <a:solidFill>
                  <a:srgbClr val="4C3C00"/>
                </a:solidFill>
              </a:rPr>
              <a:t>. Inhibition of </a:t>
            </a:r>
            <a:r>
              <a:rPr lang="en-US" dirty="0" err="1" smtClean="0">
                <a:solidFill>
                  <a:srgbClr val="4C3C00"/>
                </a:solidFill>
              </a:rPr>
              <a:t>AChE</a:t>
            </a:r>
            <a:r>
              <a:rPr lang="en-US" dirty="0" smtClean="0">
                <a:solidFill>
                  <a:srgbClr val="4C3C00"/>
                </a:solidFill>
              </a:rPr>
              <a:t> at LAR</a:t>
            </a:r>
            <a:endParaRPr lang="en-US" dirty="0">
              <a:solidFill>
                <a:srgbClr val="4C3C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76400" y="2578100"/>
            <a:ext cx="218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3">
                    <a:lumMod val="50000"/>
                  </a:schemeClr>
                </a:solidFill>
              </a:rPr>
              <a:t>WINTER</a:t>
            </a:r>
            <a:endParaRPr 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86400" y="2578100"/>
            <a:ext cx="218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</a:rPr>
              <a:t>SUMMER</a:t>
            </a:r>
            <a:endParaRPr lang="en-US" sz="2400" dirty="0">
              <a:solidFill>
                <a:srgbClr val="800000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3943350" y="3276600"/>
            <a:ext cx="901700" cy="0"/>
          </a:xfrm>
          <a:prstGeom prst="straightConnector1">
            <a:avLst/>
          </a:prstGeom>
          <a:ln w="63500" cap="rnd">
            <a:prstDash val="sysDot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urved Left Arrow 19"/>
          <p:cNvSpPr/>
          <p:nvPr/>
        </p:nvSpPr>
        <p:spPr>
          <a:xfrm rot="5400000">
            <a:off x="3810000" y="5473700"/>
            <a:ext cx="711200" cy="1524000"/>
          </a:xfrm>
          <a:prstGeom prst="curvedLeftArrow">
            <a:avLst/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65300" y="5635535"/>
            <a:ext cx="238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800000"/>
                </a:solidFill>
              </a:rPr>
              <a:t>Higher </a:t>
            </a:r>
            <a:r>
              <a:rPr lang="en-US" sz="2000" dirty="0" err="1" smtClean="0">
                <a:solidFill>
                  <a:srgbClr val="800000"/>
                </a:solidFill>
              </a:rPr>
              <a:t>MeHg</a:t>
            </a:r>
            <a:r>
              <a:rPr lang="en-US" sz="2000" dirty="0" smtClean="0">
                <a:solidFill>
                  <a:srgbClr val="800000"/>
                </a:solidFill>
              </a:rPr>
              <a:t> accumulation</a:t>
            </a:r>
            <a:endParaRPr lang="en-US" sz="2000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25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latin typeface="Tahoma"/>
                <a:cs typeface="Tahoma"/>
              </a:rPr>
              <a:t>Final remarks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204517" y="1687813"/>
            <a:ext cx="8952183" cy="58446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20000"/>
              </a:lnSpc>
              <a:spcAft>
                <a:spcPts val="18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Oxidative </a:t>
            </a:r>
            <a:r>
              <a:rPr lang="en-US" dirty="0">
                <a:solidFill>
                  <a:srgbClr val="000000"/>
                </a:solidFill>
                <a:latin typeface="Tahoma"/>
                <a:cs typeface="Tahoma"/>
              </a:rPr>
              <a:t>stress responses of </a:t>
            </a:r>
            <a:r>
              <a:rPr lang="en-US" i="1" dirty="0">
                <a:solidFill>
                  <a:srgbClr val="000000"/>
                </a:solidFill>
                <a:latin typeface="Tahoma"/>
                <a:cs typeface="Tahoma"/>
              </a:rPr>
              <a:t>L. </a:t>
            </a:r>
            <a:r>
              <a:rPr lang="en-US" i="1" dirty="0" err="1">
                <a:solidFill>
                  <a:srgbClr val="000000"/>
                </a:solidFill>
                <a:latin typeface="Tahoma"/>
                <a:cs typeface="Tahoma"/>
              </a:rPr>
              <a:t>aurata</a:t>
            </a:r>
            <a:r>
              <a:rPr lang="en-US" dirty="0">
                <a:solidFill>
                  <a:srgbClr val="000000"/>
                </a:solidFill>
                <a:latin typeface="Tahoma"/>
                <a:cs typeface="Tahoma"/>
              </a:rPr>
              <a:t> eye wall were able to detect inter-site differences, reinforcing that LAR is a critical area in the </a:t>
            </a:r>
            <a:r>
              <a:rPr lang="en-US" dirty="0" err="1">
                <a:solidFill>
                  <a:srgbClr val="000000"/>
                </a:solidFill>
                <a:latin typeface="Tahoma"/>
                <a:cs typeface="Tahoma"/>
              </a:rPr>
              <a:t>Aveiro</a:t>
            </a:r>
            <a:r>
              <a:rPr lang="en-US" dirty="0">
                <a:solidFill>
                  <a:srgbClr val="000000"/>
                </a:solidFill>
                <a:latin typeface="Tahoma"/>
                <a:cs typeface="Tahoma"/>
              </a:rPr>
              <a:t> lagoon. Higher bioaccumulation of both </a:t>
            </a:r>
            <a:r>
              <a:rPr lang="en-US" dirty="0" err="1">
                <a:solidFill>
                  <a:srgbClr val="000000"/>
                </a:solidFill>
                <a:latin typeface="Tahoma"/>
                <a:cs typeface="Tahoma"/>
              </a:rPr>
              <a:t>iHg</a:t>
            </a:r>
            <a:r>
              <a:rPr lang="en-US" dirty="0">
                <a:solidFill>
                  <a:srgbClr val="000000"/>
                </a:solidFill>
                <a:latin typeface="Tahoma"/>
                <a:cs typeface="Tahoma"/>
              </a:rPr>
              <a:t> and </a:t>
            </a:r>
            <a:r>
              <a:rPr lang="en-US" dirty="0" err="1">
                <a:solidFill>
                  <a:srgbClr val="000000"/>
                </a:solidFill>
                <a:latin typeface="Tahoma"/>
                <a:cs typeface="Tahoma"/>
              </a:rPr>
              <a:t>MeHg</a:t>
            </a:r>
            <a:r>
              <a:rPr lang="en-US" dirty="0">
                <a:solidFill>
                  <a:srgbClr val="000000"/>
                </a:solidFill>
                <a:latin typeface="Tahoma"/>
                <a:cs typeface="Tahoma"/>
              </a:rPr>
              <a:t> forms were likely on the basis of a pro-oxidant challenge at LAR.</a:t>
            </a:r>
          </a:p>
          <a:p>
            <a:pPr marL="457200" indent="-457200">
              <a:lnSpc>
                <a:spcPct val="120000"/>
              </a:lnSpc>
              <a:spcAft>
                <a:spcPts val="18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Winter</a:t>
            </a:r>
            <a:r>
              <a:rPr lang="en-US" dirty="0">
                <a:solidFill>
                  <a:srgbClr val="000000"/>
                </a:solidFill>
                <a:latin typeface="Tahoma"/>
                <a:cs typeface="Tahoma"/>
              </a:rPr>
              <a:t>-summer changes were prevalent in eye wall of </a:t>
            </a:r>
            <a:r>
              <a:rPr lang="en-US" i="1" dirty="0">
                <a:solidFill>
                  <a:srgbClr val="000000"/>
                </a:solidFill>
                <a:latin typeface="Tahoma"/>
                <a:cs typeface="Tahoma"/>
              </a:rPr>
              <a:t>L. </a:t>
            </a:r>
            <a:r>
              <a:rPr lang="en-US" i="1" dirty="0" err="1">
                <a:solidFill>
                  <a:srgbClr val="000000"/>
                </a:solidFill>
                <a:latin typeface="Tahoma"/>
                <a:cs typeface="Tahoma"/>
              </a:rPr>
              <a:t>aurata</a:t>
            </a:r>
            <a:r>
              <a:rPr lang="en-US" dirty="0">
                <a:solidFill>
                  <a:srgbClr val="000000"/>
                </a:solidFill>
                <a:latin typeface="Tahoma"/>
                <a:cs typeface="Tahoma"/>
              </a:rPr>
              <a:t>, being characterized by a higher bioaccumulation of </a:t>
            </a:r>
            <a:r>
              <a:rPr lang="en-US" dirty="0" err="1">
                <a:solidFill>
                  <a:srgbClr val="000000"/>
                </a:solidFill>
                <a:latin typeface="Tahoma"/>
                <a:cs typeface="Tahoma"/>
              </a:rPr>
              <a:t>MeHg</a:t>
            </a:r>
            <a:r>
              <a:rPr lang="en-US" dirty="0">
                <a:solidFill>
                  <a:srgbClr val="000000"/>
                </a:solidFill>
                <a:latin typeface="Tahoma"/>
                <a:cs typeface="Tahoma"/>
              </a:rPr>
              <a:t> in winter than summer at LAR, together with oxidative stress evidences. </a:t>
            </a:r>
            <a:endParaRPr lang="en-US" dirty="0" smtClean="0">
              <a:solidFill>
                <a:srgbClr val="000000"/>
              </a:solidFill>
              <a:latin typeface="Tahoma"/>
              <a:cs typeface="Tahoma"/>
            </a:endParaRPr>
          </a:p>
          <a:p>
            <a:pPr marL="457200" indent="-457200">
              <a:lnSpc>
                <a:spcPct val="120000"/>
              </a:lnSpc>
              <a:spcAft>
                <a:spcPts val="18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Mercury </a:t>
            </a:r>
            <a:r>
              <a:rPr lang="en-US" dirty="0">
                <a:solidFill>
                  <a:srgbClr val="000000"/>
                </a:solidFill>
                <a:latin typeface="Tahoma"/>
                <a:cs typeface="Tahoma"/>
              </a:rPr>
              <a:t>acted as an anticholinergic agent in fish eye, suggesting that disruption on neurotransmitter enzymes can mediate ocular toxicity after Hg exposure. </a:t>
            </a:r>
            <a:endParaRPr lang="en-US" dirty="0" smtClean="0">
              <a:solidFill>
                <a:srgbClr val="000000"/>
              </a:solidFill>
              <a:latin typeface="Tahoma"/>
              <a:cs typeface="Tahoma"/>
            </a:endParaRPr>
          </a:p>
          <a:p>
            <a:pPr marL="457200" indent="-457200">
              <a:lnSpc>
                <a:spcPct val="120000"/>
              </a:lnSpc>
              <a:spcAft>
                <a:spcPts val="1800"/>
              </a:spcAft>
              <a:buClr>
                <a:srgbClr val="FF0000"/>
              </a:buClr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Tahoma"/>
                <a:cs typeface="Tahoma"/>
              </a:rPr>
              <a:t>It </a:t>
            </a:r>
            <a:r>
              <a:rPr lang="en-US" dirty="0">
                <a:solidFill>
                  <a:srgbClr val="000000"/>
                </a:solidFill>
                <a:latin typeface="Tahoma"/>
                <a:cs typeface="Tahoma"/>
              </a:rPr>
              <a:t>is critical to evaluate changes in fish eye, at structural and functional levels, in order to examine in what extent </a:t>
            </a:r>
            <a:r>
              <a:rPr lang="en-US" dirty="0" err="1">
                <a:solidFill>
                  <a:srgbClr val="000000"/>
                </a:solidFill>
                <a:latin typeface="Tahoma"/>
                <a:cs typeface="Tahoma"/>
              </a:rPr>
              <a:t>bioaccumulated</a:t>
            </a:r>
            <a:r>
              <a:rPr lang="en-US" dirty="0">
                <a:solidFill>
                  <a:srgbClr val="000000"/>
                </a:solidFill>
                <a:latin typeface="Tahoma"/>
                <a:cs typeface="Tahoma"/>
              </a:rPr>
              <a:t> Hg could compromise neurosensory processes and visual performance. </a:t>
            </a:r>
          </a:p>
          <a:p>
            <a:pPr marL="457200" indent="-457200">
              <a:lnSpc>
                <a:spcPct val="120000"/>
              </a:lnSpc>
              <a:spcAft>
                <a:spcPts val="1800"/>
              </a:spcAft>
              <a:buClr>
                <a:srgbClr val="FF0000"/>
              </a:buClr>
              <a:buFont typeface="+mj-lt"/>
              <a:buAutoNum type="arabicPeriod"/>
            </a:pPr>
            <a:endParaRPr lang="en-US" dirty="0">
              <a:solidFill>
                <a:srgbClr val="000000"/>
              </a:solidFill>
              <a:latin typeface="Tahoma"/>
              <a:cs typeface="Tahoma"/>
            </a:endParaRPr>
          </a:p>
          <a:p>
            <a:pPr marL="457200" indent="-457200">
              <a:buClr>
                <a:srgbClr val="FF0000"/>
              </a:buClr>
              <a:buFont typeface="+mj-lt"/>
              <a:buAutoNum type="arabicPeriod"/>
            </a:pPr>
            <a:endParaRPr lang="en-US" dirty="0">
              <a:solidFill>
                <a:srgbClr val="000000"/>
              </a:solidFill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410413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 txBox="1">
            <a:spLocks/>
          </p:cNvSpPr>
          <p:nvPr/>
        </p:nvSpPr>
        <p:spPr>
          <a:xfrm>
            <a:off x="249265" y="3373501"/>
            <a:ext cx="8684813" cy="2302970"/>
          </a:xfrm>
          <a:prstGeom prst="rect">
            <a:avLst/>
          </a:prstGeom>
          <a:solidFill>
            <a:srgbClr val="D39F2D"/>
          </a:solidFill>
          <a:ln w="38100" cap="flat" cmpd="sng" algn="ctr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82575" indent="-282575" algn="l" defTabSz="914400" rtl="0" eaLnBrk="1" latinLnBrk="0" hangingPunct="1">
              <a:spcBef>
                <a:spcPts val="2000"/>
              </a:spcBef>
              <a:buFont typeface="Calisto MT" pitchFamily="18" charset="0"/>
              <a:buChar char="•"/>
              <a:defRPr sz="2400" kern="1200">
                <a:solidFill>
                  <a:schemeClr val="lt1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577850" indent="-295275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Calisto MT" pitchFamily="18" charset="0"/>
              <a:buChar char="•"/>
              <a:defRPr sz="2200" kern="1200">
                <a:solidFill>
                  <a:schemeClr val="lt1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860425" indent="-282575" algn="l" defTabSz="914400" rtl="0" eaLnBrk="1" latinLnBrk="0" hangingPunct="1">
              <a:spcBef>
                <a:spcPts val="600"/>
              </a:spcBef>
              <a:buFont typeface="Calisto MT" pitchFamily="18" charset="0"/>
              <a:buChar char="•"/>
              <a:defRPr sz="2000" kern="1200">
                <a:solidFill>
                  <a:schemeClr val="lt1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143000" indent="-282575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Calisto MT" pitchFamily="18" charset="0"/>
              <a:buChar char="•"/>
              <a:defRPr sz="1800" kern="1200">
                <a:solidFill>
                  <a:schemeClr val="lt1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425575" indent="-282575" algn="l" defTabSz="914400" rtl="0" eaLnBrk="1" latinLnBrk="0" hangingPunct="1">
              <a:spcBef>
                <a:spcPts val="600"/>
              </a:spcBef>
              <a:buFont typeface="Calisto MT" pitchFamily="18" charset="0"/>
              <a:buChar char="•"/>
              <a:defRPr sz="1800" kern="1200">
                <a:solidFill>
                  <a:schemeClr val="lt1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1711325" indent="-280988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lt1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000250" indent="-280988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800" kern="1200" dirty="0" smtClean="0">
                <a:solidFill>
                  <a:schemeClr val="lt1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290763" indent="-280988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lt1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2571750" indent="-280988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800" kern="1200" dirty="0">
                <a:solidFill>
                  <a:schemeClr val="lt1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60000"/>
              </a:lnSpc>
            </a:pPr>
            <a:endParaRPr lang="en-US" dirty="0">
              <a:solidFill>
                <a:schemeClr val="tx2">
                  <a:lumMod val="1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54616" y="2430561"/>
            <a:ext cx="8684813" cy="778182"/>
          </a:xfrm>
          <a:prstGeom prst="rect">
            <a:avLst/>
          </a:prstGeom>
          <a:solidFill>
            <a:srgbClr val="4A92A7"/>
          </a:solidFill>
          <a:ln w="38100" cap="flat" cmpd="sng" algn="ctr">
            <a:solidFill>
              <a:schemeClr val="accent6">
                <a:lumMod val="50000"/>
              </a:schemeClr>
            </a:solidFill>
            <a:prstDash val="solid"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82575" indent="-282575" algn="l" defTabSz="914400" rtl="0" eaLnBrk="1" latinLnBrk="0" hangingPunct="1">
              <a:spcBef>
                <a:spcPts val="2000"/>
              </a:spcBef>
              <a:buFont typeface="Calisto MT" pitchFamily="18" charset="0"/>
              <a:buChar char="•"/>
              <a:defRPr sz="2400" kern="1200">
                <a:solidFill>
                  <a:schemeClr val="lt1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577850" indent="-295275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Calisto MT" pitchFamily="18" charset="0"/>
              <a:buChar char="•"/>
              <a:defRPr sz="2200" kern="1200">
                <a:solidFill>
                  <a:schemeClr val="lt1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860425" indent="-282575" algn="l" defTabSz="914400" rtl="0" eaLnBrk="1" latinLnBrk="0" hangingPunct="1">
              <a:spcBef>
                <a:spcPts val="600"/>
              </a:spcBef>
              <a:buFont typeface="Calisto MT" pitchFamily="18" charset="0"/>
              <a:buChar char="•"/>
              <a:defRPr sz="2000" kern="1200">
                <a:solidFill>
                  <a:schemeClr val="lt1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143000" indent="-282575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Calisto MT" pitchFamily="18" charset="0"/>
              <a:buChar char="•"/>
              <a:defRPr sz="1800" kern="1200">
                <a:solidFill>
                  <a:schemeClr val="lt1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425575" indent="-282575" algn="l" defTabSz="914400" rtl="0" eaLnBrk="1" latinLnBrk="0" hangingPunct="1">
              <a:spcBef>
                <a:spcPts val="600"/>
              </a:spcBef>
              <a:buFont typeface="Calisto MT" pitchFamily="18" charset="0"/>
              <a:buChar char="•"/>
              <a:defRPr sz="1800" kern="1200">
                <a:solidFill>
                  <a:schemeClr val="lt1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1711325" indent="-280988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lt1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000250" indent="-280988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800" kern="1200" dirty="0" smtClean="0">
                <a:solidFill>
                  <a:schemeClr val="lt1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290763" indent="-280988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lt1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2571750" indent="-280988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800" kern="1200" dirty="0">
                <a:solidFill>
                  <a:schemeClr val="lt1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60000"/>
              </a:lnSpc>
            </a:pP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ahoma"/>
                <a:cs typeface="Tahoma"/>
              </a:rPr>
              <a:t>Acknowledgements</a:t>
            </a:r>
            <a:endParaRPr lang="en-US" dirty="0">
              <a:latin typeface="Tahoma"/>
              <a:cs typeface="Tahoma"/>
            </a:endParaRP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243913" y="3373501"/>
            <a:ext cx="8056981" cy="818134"/>
          </a:xfrm>
        </p:spPr>
        <p:txBody>
          <a:bodyPr>
            <a:no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en-US" sz="1800" b="1" dirty="0" smtClean="0">
                <a:solidFill>
                  <a:srgbClr val="000000"/>
                </a:solidFill>
                <a:latin typeface="Tahoma"/>
                <a:cs typeface="Tahoma"/>
              </a:rPr>
              <a:t>Institutional support:</a:t>
            </a:r>
            <a:endParaRPr lang="en-US" sz="1800" dirty="0">
              <a:solidFill>
                <a:srgbClr val="000000"/>
              </a:solidFill>
              <a:latin typeface="Tahoma"/>
              <a:cs typeface="Tahoma"/>
            </a:endParaRPr>
          </a:p>
        </p:txBody>
      </p:sp>
      <p:pic>
        <p:nvPicPr>
          <p:cNvPr id="14" name="Picture 25" descr="FCT_H_colo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186" y="4036563"/>
            <a:ext cx="4068762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0" descr="simbolos_bio_bw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35" y="4781805"/>
            <a:ext cx="1811338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0" descr="ipma_color_hz_dow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804" y="4757021"/>
            <a:ext cx="15335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Content Placeholder 2"/>
          <p:cNvSpPr txBox="1">
            <a:spLocks/>
          </p:cNvSpPr>
          <p:nvPr/>
        </p:nvSpPr>
        <p:spPr>
          <a:xfrm>
            <a:off x="254617" y="2390609"/>
            <a:ext cx="8056981" cy="8181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2575" indent="-282575" algn="l" defTabSz="914400" rtl="0" eaLnBrk="1" latinLnBrk="0" hangingPunct="1">
              <a:spcBef>
                <a:spcPts val="2000"/>
              </a:spcBef>
              <a:buFont typeface="Calisto MT" pitchFamily="18" charset="0"/>
              <a:buChar char="•"/>
              <a:defRPr sz="24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577850" indent="-295275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Calisto MT" pitchFamily="18" charset="0"/>
              <a:buChar char="•"/>
              <a:defRPr sz="22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860425" indent="-282575" algn="l" defTabSz="914400" rtl="0" eaLnBrk="1" latinLnBrk="0" hangingPunct="1">
              <a:spcBef>
                <a:spcPts val="600"/>
              </a:spcBef>
              <a:buFont typeface="Calisto MT" pitchFamily="18" charset="0"/>
              <a:buChar char="•"/>
              <a:defRPr sz="20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143000" indent="-282575" algn="l" defTabSz="914400" rtl="0" eaLnBrk="1" latinLnBrk="0" hangingPunct="1">
              <a:spcBef>
                <a:spcPts val="600"/>
              </a:spcBef>
              <a:buClr>
                <a:schemeClr val="bg2">
                  <a:lumMod val="60000"/>
                  <a:lumOff val="40000"/>
                </a:schemeClr>
              </a:buClr>
              <a:buFont typeface="Calisto MT" pitchFamily="18" charset="0"/>
              <a:buChar char="•"/>
              <a:defRPr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425575" indent="-282575" algn="l" defTabSz="914400" rtl="0" eaLnBrk="1" latinLnBrk="0" hangingPunct="1">
              <a:spcBef>
                <a:spcPts val="600"/>
              </a:spcBef>
              <a:buFont typeface="Calisto MT" pitchFamily="18" charset="0"/>
              <a:buChar char="•"/>
              <a:defRPr sz="1800" kern="120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1711325" indent="-280988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000250" indent="-280988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800" kern="1200" dirty="0" smtClean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290763" indent="-280988" algn="l" defTabSz="914400" rtl="0" eaLnBrk="1" latinLnBrk="0" hangingPunct="1">
              <a:spcBef>
                <a:spcPct val="20000"/>
              </a:spcBef>
              <a:buClr>
                <a:schemeClr val="bg2">
                  <a:lumMod val="60000"/>
                  <a:lumOff val="40000"/>
                </a:schemeClr>
              </a:buClr>
              <a:buFont typeface="Arial" pitchFamily="34" charset="0"/>
              <a:buChar char="•"/>
              <a:defRPr lang="en-US" sz="1800" kern="1200" dirty="0" smtClean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2571750" indent="-280988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1800" kern="1200" dirty="0">
                <a:solidFill>
                  <a:schemeClr val="bg2"/>
                </a:solidFill>
                <a:effectLst>
                  <a:outerShdw blurRad="63500" dir="2700000" algn="tl" rotWithShape="0">
                    <a:schemeClr val="tx1">
                      <a:alpha val="4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3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Tahoma"/>
                <a:cs typeface="Tahoma"/>
              </a:rPr>
              <a:t>NEUTOXMER (PTDC/AAG-REC/2488/</a:t>
            </a:r>
            <a:r>
              <a:rPr lang="en-US" sz="1800" b="1" dirty="0" smtClean="0">
                <a:solidFill>
                  <a:srgbClr val="000000"/>
                </a:solidFill>
                <a:latin typeface="Tahoma"/>
                <a:cs typeface="Tahoma"/>
              </a:rPr>
              <a:t>2012) team</a:t>
            </a:r>
            <a:endParaRPr lang="en-US" sz="1800" dirty="0">
              <a:solidFill>
                <a:srgbClr val="000000"/>
              </a:solidFill>
              <a:latin typeface="Tahoma"/>
              <a:cs typeface="Tahoma"/>
            </a:endParaRPr>
          </a:p>
        </p:txBody>
      </p:sp>
      <p:pic>
        <p:nvPicPr>
          <p:cNvPr id="21" name="Picture 20" descr="logo_pt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" t="14114" r="61621" b="41109"/>
          <a:stretch/>
        </p:blipFill>
        <p:spPr>
          <a:xfrm>
            <a:off x="5431290" y="4630371"/>
            <a:ext cx="4418558" cy="862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6155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Essential.thmx</Template>
  <TotalTime>3075</TotalTime>
  <Words>1371</Words>
  <Application>Microsoft Macintosh PowerPoint</Application>
  <PresentationFormat>On-screen Show (4:3)</PresentationFormat>
  <Paragraphs>221</Paragraphs>
  <Slides>18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Essential</vt:lpstr>
      <vt:lpstr>Mercury toxicity in fish eyes disclosed by oxidative stress and acetylcholinesterase profiles: Insights to neurosensory toxicology</vt:lpstr>
      <vt:lpstr>Background</vt:lpstr>
      <vt:lpstr>Background</vt:lpstr>
      <vt:lpstr>PowerPoint Presentation</vt:lpstr>
      <vt:lpstr>Study area</vt:lpstr>
      <vt:lpstr>Sampling strategy</vt:lpstr>
      <vt:lpstr>endpoints in eye wall of fish </vt:lpstr>
      <vt:lpstr>Main findings</vt:lpstr>
      <vt:lpstr>1. Environmental levels of Hg</vt:lpstr>
      <vt:lpstr>2. Hg levels in eye wall</vt:lpstr>
      <vt:lpstr>3. Oxidative stress profile</vt:lpstr>
      <vt:lpstr>3. Oxidative stress profile</vt:lpstr>
      <vt:lpstr>3. Oxidative stress profile</vt:lpstr>
      <vt:lpstr>4. Acetylcholinestrase activity</vt:lpstr>
      <vt:lpstr>Results overview</vt:lpstr>
      <vt:lpstr>Results overview</vt:lpstr>
      <vt:lpstr>Final remarks</vt:lpstr>
      <vt:lpstr>Acknowledgements</vt:lpstr>
    </vt:vector>
  </TitlesOfParts>
  <Company>Teste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Patrícia  Kowalskyi</dc:creator>
  <cp:lastModifiedBy>Patrícia  Kowalskyi</cp:lastModifiedBy>
  <cp:revision>322</cp:revision>
  <dcterms:created xsi:type="dcterms:W3CDTF">2015-04-06T13:48:18Z</dcterms:created>
  <dcterms:modified xsi:type="dcterms:W3CDTF">2015-08-24T01:42:40Z</dcterms:modified>
</cp:coreProperties>
</file>