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1"/>
  </p:notesMasterIdLst>
  <p:sldIdLst>
    <p:sldId id="256" r:id="rId2"/>
    <p:sldId id="294" r:id="rId3"/>
    <p:sldId id="307" r:id="rId4"/>
    <p:sldId id="295" r:id="rId5"/>
    <p:sldId id="306" r:id="rId6"/>
    <p:sldId id="301" r:id="rId7"/>
    <p:sldId id="311" r:id="rId8"/>
    <p:sldId id="312" r:id="rId9"/>
    <p:sldId id="333" r:id="rId10"/>
    <p:sldId id="313" r:id="rId11"/>
    <p:sldId id="314" r:id="rId12"/>
    <p:sldId id="315" r:id="rId13"/>
    <p:sldId id="316" r:id="rId14"/>
    <p:sldId id="317" r:id="rId15"/>
    <p:sldId id="318" r:id="rId16"/>
    <p:sldId id="319" r:id="rId17"/>
    <p:sldId id="320" r:id="rId18"/>
    <p:sldId id="321" r:id="rId19"/>
    <p:sldId id="322" r:id="rId20"/>
    <p:sldId id="323" r:id="rId21"/>
    <p:sldId id="324" r:id="rId22"/>
    <p:sldId id="325" r:id="rId23"/>
    <p:sldId id="326" r:id="rId24"/>
    <p:sldId id="330" r:id="rId25"/>
    <p:sldId id="335" r:id="rId26"/>
    <p:sldId id="310" r:id="rId27"/>
    <p:sldId id="305" r:id="rId28"/>
    <p:sldId id="331" r:id="rId29"/>
    <p:sldId id="332" r:id="rId30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C00"/>
    <a:srgbClr val="EA0000"/>
    <a:srgbClr val="4D4D4D"/>
    <a:srgbClr val="333399"/>
    <a:srgbClr val="808080"/>
    <a:srgbClr val="CC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7051" autoAdjust="0"/>
    <p:restoredTop sz="96620" autoAdjust="0"/>
  </p:normalViewPr>
  <p:slideViewPr>
    <p:cSldViewPr snapToGrid="0" snapToObjects="1">
      <p:cViewPr varScale="1">
        <p:scale>
          <a:sx n="149" d="100"/>
          <a:sy n="149" d="100"/>
        </p:scale>
        <p:origin x="-392" y="-11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6" d="100"/>
        <a:sy n="206" d="100"/>
      </p:scale>
      <p:origin x="0" y="1482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notesMaster" Target="notesMasters/notesMaster1.xml"/><Relationship Id="rId32" Type="http://schemas.openxmlformats.org/officeDocument/2006/relationships/printerSettings" Target="printerSettings/printerSettings1.bin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222BC8-18D0-0C48-8A83-C21C2F47EF66}" type="datetimeFigureOut">
              <a:rPr lang="en-US" smtClean="0"/>
              <a:t>20/07/15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03D0E7-845C-324B-A33D-32459D12C4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274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BAFF0-0EB0-584C-90DC-EF7EE31F28C9}" type="datetimeFigureOut">
              <a:rPr lang="en-US" smtClean="0"/>
              <a:t>20/07/15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FB738-31D4-1841-A16B-1B0834EC62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839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BAFF0-0EB0-584C-90DC-EF7EE31F28C9}" type="datetimeFigureOut">
              <a:rPr lang="en-US" smtClean="0"/>
              <a:t>20/07/15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FB738-31D4-1841-A16B-1B0834EC62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2981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BAFF0-0EB0-584C-90DC-EF7EE31F28C9}" type="datetimeFigureOut">
              <a:rPr lang="en-US" smtClean="0"/>
              <a:t>20/07/15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FB738-31D4-1841-A16B-1B0834EC62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760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BAFF0-0EB0-584C-90DC-EF7EE31F28C9}" type="datetimeFigureOut">
              <a:rPr lang="en-US" smtClean="0"/>
              <a:t>20/07/15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FB738-31D4-1841-A16B-1B0834EC62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6034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BAFF0-0EB0-584C-90DC-EF7EE31F28C9}" type="datetimeFigureOut">
              <a:rPr lang="en-US" smtClean="0"/>
              <a:t>20/07/15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FB738-31D4-1841-A16B-1B0834EC62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3772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BAFF0-0EB0-584C-90DC-EF7EE31F28C9}" type="datetimeFigureOut">
              <a:rPr lang="en-US" smtClean="0"/>
              <a:t>20/07/15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FB738-31D4-1841-A16B-1B0834EC62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9533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BAFF0-0EB0-584C-90DC-EF7EE31F28C9}" type="datetimeFigureOut">
              <a:rPr lang="en-US" smtClean="0"/>
              <a:t>20/07/15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FB738-31D4-1841-A16B-1B0834EC62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754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BAFF0-0EB0-584C-90DC-EF7EE31F28C9}" type="datetimeFigureOut">
              <a:rPr lang="en-US" smtClean="0"/>
              <a:t>20/07/15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FB738-31D4-1841-A16B-1B0834EC62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0605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BAFF0-0EB0-584C-90DC-EF7EE31F28C9}" type="datetimeFigureOut">
              <a:rPr lang="en-US" smtClean="0"/>
              <a:t>20/07/15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FB738-31D4-1841-A16B-1B0834EC62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578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BAFF0-0EB0-584C-90DC-EF7EE31F28C9}" type="datetimeFigureOut">
              <a:rPr lang="en-US" smtClean="0"/>
              <a:t>20/07/15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FB738-31D4-1841-A16B-1B0834EC62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604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BAFF0-0EB0-584C-90DC-EF7EE31F28C9}" type="datetimeFigureOut">
              <a:rPr lang="en-US" smtClean="0"/>
              <a:t>20/07/15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FB738-31D4-1841-A16B-1B0834EC62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1511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1BAFF0-0EB0-584C-90DC-EF7EE31F28C9}" type="datetimeFigureOut">
              <a:rPr lang="en-US" smtClean="0"/>
              <a:t>20/07/15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AFB738-31D4-1841-A16B-1B0834EC62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567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7" Type="http://schemas.openxmlformats.org/officeDocument/2006/relationships/image" Target="../media/image12.png"/><Relationship Id="rId8" Type="http://schemas.openxmlformats.org/officeDocument/2006/relationships/image" Target="../media/image13.gi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4" Type="http://schemas.openxmlformats.org/officeDocument/2006/relationships/image" Target="../media/image17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w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4" Type="http://schemas.openxmlformats.org/officeDocument/2006/relationships/image" Target="../media/image21.jpeg"/><Relationship Id="rId5" Type="http://schemas.openxmlformats.org/officeDocument/2006/relationships/image" Target="../media/image22.jpeg"/><Relationship Id="rId6" Type="http://schemas.openxmlformats.org/officeDocument/2006/relationships/image" Target="../media/image23.jpeg"/><Relationship Id="rId7" Type="http://schemas.openxmlformats.org/officeDocument/2006/relationships/image" Target="../media/image24.jpeg"/><Relationship Id="rId8" Type="http://schemas.openxmlformats.org/officeDocument/2006/relationships/image" Target="../media/image25.jpeg"/><Relationship Id="rId9" Type="http://schemas.openxmlformats.org/officeDocument/2006/relationships/image" Target="../media/image26.jpeg"/><Relationship Id="rId10" Type="http://schemas.openxmlformats.org/officeDocument/2006/relationships/image" Target="../media/image27.jpeg"/><Relationship Id="rId11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w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emf"/></Relationships>
</file>

<file path=ppt/slides/_rels/slide22.xml.rels><?xml version="1.0" encoding="UTF-8" standalone="yes"?>
<Relationships xmlns="http://schemas.openxmlformats.org/package/2006/relationships"><Relationship Id="rId11" Type="http://schemas.openxmlformats.org/officeDocument/2006/relationships/image" Target="../media/image43.emf"/><Relationship Id="rId12" Type="http://schemas.openxmlformats.org/officeDocument/2006/relationships/image" Target="../media/image44.emf"/><Relationship Id="rId13" Type="http://schemas.openxmlformats.org/officeDocument/2006/relationships/image" Target="../media/image45.emf"/><Relationship Id="rId14" Type="http://schemas.openxmlformats.org/officeDocument/2006/relationships/image" Target="../media/image46.emf"/><Relationship Id="rId15" Type="http://schemas.openxmlformats.org/officeDocument/2006/relationships/image" Target="../media/image47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wmf"/><Relationship Id="rId3" Type="http://schemas.openxmlformats.org/officeDocument/2006/relationships/image" Target="../media/image35.jpg"/><Relationship Id="rId4" Type="http://schemas.openxmlformats.org/officeDocument/2006/relationships/image" Target="../media/image36.jpg"/><Relationship Id="rId5" Type="http://schemas.openxmlformats.org/officeDocument/2006/relationships/image" Target="../media/image37.emf"/><Relationship Id="rId6" Type="http://schemas.openxmlformats.org/officeDocument/2006/relationships/image" Target="../media/image38.emf"/><Relationship Id="rId7" Type="http://schemas.openxmlformats.org/officeDocument/2006/relationships/image" Target="../media/image39.emf"/><Relationship Id="rId8" Type="http://schemas.openxmlformats.org/officeDocument/2006/relationships/image" Target="../media/image40.emf"/><Relationship Id="rId9" Type="http://schemas.openxmlformats.org/officeDocument/2006/relationships/image" Target="../media/image41.emf"/><Relationship Id="rId10" Type="http://schemas.openxmlformats.org/officeDocument/2006/relationships/image" Target="../media/image42.e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png"/><Relationship Id="rId3" Type="http://schemas.openxmlformats.org/officeDocument/2006/relationships/image" Target="../media/image49.w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0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1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jpeg"/><Relationship Id="rId5" Type="http://schemas.openxmlformats.org/officeDocument/2006/relationships/image" Target="../media/image52.png"/><Relationship Id="rId6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/>
          <p:cNvSpPr txBox="1"/>
          <p:nvPr/>
        </p:nvSpPr>
        <p:spPr>
          <a:xfrm>
            <a:off x="1035630" y="1179950"/>
            <a:ext cx="5203618" cy="15081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Comic Sans MS"/>
                <a:cs typeface="Comic Sans MS"/>
              </a:rPr>
              <a:t>Chromosome instability in cancer:</a:t>
            </a:r>
          </a:p>
          <a:p>
            <a:endParaRPr lang="en-US" sz="1000" b="1" dirty="0" smtClean="0">
              <a:latin typeface="Comic Sans MS"/>
              <a:cs typeface="Comic Sans MS"/>
            </a:endParaRPr>
          </a:p>
          <a:p>
            <a:r>
              <a:rPr lang="en-US" sz="2400" b="1" dirty="0" smtClean="0">
                <a:latin typeface="Comic Sans MS"/>
                <a:cs typeface="Comic Sans MS"/>
              </a:rPr>
              <a:t>Mechanisms and therapeutic</a:t>
            </a:r>
          </a:p>
          <a:p>
            <a:endParaRPr lang="en-US" sz="1000" b="1" dirty="0" smtClean="0">
              <a:latin typeface="Comic Sans MS"/>
              <a:cs typeface="Comic Sans MS"/>
            </a:endParaRPr>
          </a:p>
          <a:p>
            <a:r>
              <a:rPr lang="en-US" sz="2400" b="1" dirty="0" smtClean="0">
                <a:latin typeface="Comic Sans MS"/>
                <a:cs typeface="Comic Sans MS"/>
              </a:rPr>
              <a:t>consequences</a:t>
            </a:r>
            <a:endParaRPr lang="en-US" sz="2400" dirty="0">
              <a:latin typeface="Comic Sans MS"/>
              <a:cs typeface="Comic Sans MS"/>
            </a:endParaRPr>
          </a:p>
        </p:txBody>
      </p:sp>
      <p:grpSp>
        <p:nvGrpSpPr>
          <p:cNvPr id="43" name="Group 42"/>
          <p:cNvGrpSpPr/>
          <p:nvPr/>
        </p:nvGrpSpPr>
        <p:grpSpPr>
          <a:xfrm rot="696610">
            <a:off x="6121092" y="-372483"/>
            <a:ext cx="2744772" cy="4045570"/>
            <a:chOff x="6196636" y="-99886"/>
            <a:chExt cx="3008190" cy="4433827"/>
          </a:xfrm>
        </p:grpSpPr>
        <p:pic>
          <p:nvPicPr>
            <p:cNvPr id="32" name="Picture 31" descr="C:\Users\duijfp\Desktop\Untitled-3.pn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24811"/>
            <a:stretch>
              <a:fillRect/>
            </a:stretch>
          </p:blipFill>
          <p:spPr bwMode="auto">
            <a:xfrm rot="6581110" flipV="1">
              <a:off x="5358696" y="738054"/>
              <a:ext cx="4433827" cy="2757948"/>
            </a:xfrm>
            <a:prstGeom prst="rect">
              <a:avLst/>
            </a:prstGeom>
            <a:noFill/>
          </p:spPr>
        </p:pic>
        <p:sp>
          <p:nvSpPr>
            <p:cNvPr id="33" name="Oval 32"/>
            <p:cNvSpPr/>
            <p:nvPr/>
          </p:nvSpPr>
          <p:spPr bwMode="auto">
            <a:xfrm>
              <a:off x="8560648" y="177217"/>
              <a:ext cx="392759" cy="392759"/>
            </a:xfrm>
            <a:prstGeom prst="ellipse">
              <a:avLst/>
            </a:prstGeom>
            <a:solidFill>
              <a:srgbClr val="0099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27952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34" name="Straight Connector 33"/>
            <p:cNvCxnSpPr/>
            <p:nvPr/>
          </p:nvCxnSpPr>
          <p:spPr bwMode="auto">
            <a:xfrm rot="5400000" flipH="1" flipV="1">
              <a:off x="8668924" y="-55993"/>
              <a:ext cx="321678" cy="312743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rgbClr val="8A52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5" name="Straight Connector 34"/>
            <p:cNvCxnSpPr/>
            <p:nvPr/>
          </p:nvCxnSpPr>
          <p:spPr bwMode="auto">
            <a:xfrm rot="5400000" flipH="1" flipV="1">
              <a:off x="8687721" y="-42655"/>
              <a:ext cx="467534" cy="454547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rgbClr val="8A52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6" name="Straight Connector 35"/>
            <p:cNvCxnSpPr/>
            <p:nvPr/>
          </p:nvCxnSpPr>
          <p:spPr bwMode="auto">
            <a:xfrm rot="5400000" flipH="1" flipV="1">
              <a:off x="8834248" y="76994"/>
              <a:ext cx="375797" cy="365358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rgbClr val="8A52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4" name="Group 43"/>
          <p:cNvGrpSpPr/>
          <p:nvPr/>
        </p:nvGrpSpPr>
        <p:grpSpPr>
          <a:xfrm rot="439979">
            <a:off x="84084" y="3386302"/>
            <a:ext cx="3944635" cy="2102729"/>
            <a:chOff x="-74528" y="4742606"/>
            <a:chExt cx="4323206" cy="2304530"/>
          </a:xfrm>
        </p:grpSpPr>
        <p:pic>
          <p:nvPicPr>
            <p:cNvPr id="31" name="Picture 30" descr="C:\Users\duijfp\Desktop\Untitled-2.pn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27945" b="25379"/>
            <a:stretch>
              <a:fillRect/>
            </a:stretch>
          </p:blipFill>
          <p:spPr bwMode="auto">
            <a:xfrm>
              <a:off x="269875" y="4742606"/>
              <a:ext cx="3978803" cy="2029875"/>
            </a:xfrm>
            <a:prstGeom prst="rect">
              <a:avLst/>
            </a:prstGeom>
            <a:noFill/>
          </p:spPr>
        </p:pic>
        <p:sp>
          <p:nvSpPr>
            <p:cNvPr id="37" name="Oval 36"/>
            <p:cNvSpPr/>
            <p:nvPr/>
          </p:nvSpPr>
          <p:spPr bwMode="auto">
            <a:xfrm rot="1320000" flipH="1" flipV="1">
              <a:off x="160050" y="6415501"/>
              <a:ext cx="392759" cy="392759"/>
            </a:xfrm>
            <a:prstGeom prst="ellipse">
              <a:avLst/>
            </a:prstGeom>
            <a:solidFill>
              <a:srgbClr val="0099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27952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grpSp>
          <p:nvGrpSpPr>
            <p:cNvPr id="38" name="Group 15"/>
            <p:cNvGrpSpPr/>
            <p:nvPr/>
          </p:nvGrpSpPr>
          <p:grpSpPr>
            <a:xfrm rot="20672817">
              <a:off x="-74528" y="6488825"/>
              <a:ext cx="471641" cy="558311"/>
              <a:chOff x="-133520" y="6429833"/>
              <a:chExt cx="471641" cy="558311"/>
            </a:xfrm>
          </p:grpSpPr>
          <p:cxnSp>
            <p:nvCxnSpPr>
              <p:cNvPr id="39" name="Straight Connector 38"/>
              <p:cNvCxnSpPr/>
              <p:nvPr/>
            </p:nvCxnSpPr>
            <p:spPr bwMode="auto">
              <a:xfrm rot="6720000">
                <a:off x="867" y="6670933"/>
                <a:ext cx="321678" cy="312743"/>
              </a:xfrm>
              <a:prstGeom prst="line">
                <a:avLst/>
              </a:prstGeom>
              <a:solidFill>
                <a:schemeClr val="accent1"/>
              </a:solidFill>
              <a:ln w="76200" cap="flat" cmpd="sng" algn="ctr">
                <a:solidFill>
                  <a:srgbClr val="8A52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0" name="Straight Connector 39"/>
              <p:cNvCxnSpPr/>
              <p:nvPr/>
            </p:nvCxnSpPr>
            <p:spPr bwMode="auto">
              <a:xfrm rot="6720000">
                <a:off x="-122919" y="6493763"/>
                <a:ext cx="467534" cy="454547"/>
              </a:xfrm>
              <a:prstGeom prst="line">
                <a:avLst/>
              </a:prstGeom>
              <a:solidFill>
                <a:schemeClr val="accent1"/>
              </a:solidFill>
              <a:ln w="76200" cap="flat" cmpd="sng" algn="ctr">
                <a:solidFill>
                  <a:srgbClr val="8A52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1" name="Straight Connector 40"/>
              <p:cNvCxnSpPr/>
              <p:nvPr/>
            </p:nvCxnSpPr>
            <p:spPr bwMode="auto">
              <a:xfrm rot="6720000">
                <a:off x="-138740" y="6435053"/>
                <a:ext cx="375797" cy="365358"/>
              </a:xfrm>
              <a:prstGeom prst="line">
                <a:avLst/>
              </a:prstGeom>
              <a:solidFill>
                <a:schemeClr val="accent1"/>
              </a:solidFill>
              <a:ln w="76200" cap="flat" cmpd="sng" algn="ctr">
                <a:solidFill>
                  <a:srgbClr val="8A52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  <p:sp>
        <p:nvSpPr>
          <p:cNvPr id="42" name="Text Box 3"/>
          <p:cNvSpPr txBox="1">
            <a:spLocks noChangeArrowheads="1"/>
          </p:cNvSpPr>
          <p:nvPr/>
        </p:nvSpPr>
        <p:spPr bwMode="auto">
          <a:xfrm>
            <a:off x="4924311" y="3813612"/>
            <a:ext cx="2224903" cy="437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27985" tIns="63994" rIns="127985" bIns="63994">
            <a:spAutoFit/>
          </a:bodyPr>
          <a:lstStyle/>
          <a:p>
            <a:pPr defTabSz="1279525" eaLnBrk="0" hangingPunct="0"/>
            <a:r>
              <a:rPr lang="en-US" altLang="en-US" sz="2000" b="1" dirty="0" smtClean="0">
                <a:latin typeface="Comic Sans MS" pitchFamily="66" charset="0"/>
              </a:rPr>
              <a:t>Pascal HG Duijf</a:t>
            </a:r>
            <a:endParaRPr lang="en-US" altLang="en-US" sz="2000" b="1" dirty="0">
              <a:latin typeface="Comic Sans MS" pitchFamily="66" charset="0"/>
            </a:endParaRPr>
          </a:p>
        </p:txBody>
      </p:sp>
      <p:pic>
        <p:nvPicPr>
          <p:cNvPr id="45" name="Picture 44" descr="C:\Users\pduijf\Desktop\UQDI_Logo_Colour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924311" y="4267316"/>
            <a:ext cx="4207616" cy="67586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726524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24"/>
          <p:cNvSpPr>
            <a:spLocks noChangeArrowheads="1"/>
          </p:cNvSpPr>
          <p:nvPr/>
        </p:nvSpPr>
        <p:spPr bwMode="auto">
          <a:xfrm>
            <a:off x="0" y="538163"/>
            <a:ext cx="9166225" cy="65087"/>
          </a:xfrm>
          <a:prstGeom prst="rect">
            <a:avLst/>
          </a:prstGeom>
          <a:gradFill rotWithShape="1">
            <a:gsLst>
              <a:gs pos="0">
                <a:srgbClr val="5F5F5F"/>
              </a:gs>
              <a:gs pos="50000">
                <a:srgbClr val="B2B2B2"/>
              </a:gs>
              <a:gs pos="100000">
                <a:srgbClr val="5F5F5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892540" y="28575"/>
            <a:ext cx="5336883" cy="498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27985" tIns="63994" rIns="127985" bIns="63994">
            <a:spAutoFit/>
          </a:bodyPr>
          <a:lstStyle/>
          <a:p>
            <a:pPr algn="ctr" defTabSz="1279525" eaLnBrk="0" hangingPunct="0"/>
            <a:r>
              <a:rPr lang="en-US" altLang="en-US" sz="2400" b="1" dirty="0" smtClean="0">
                <a:latin typeface="Comic Sans MS" pitchFamily="66" charset="0"/>
              </a:rPr>
              <a:t>What is chromosome instability</a:t>
            </a:r>
            <a:r>
              <a:rPr lang="en-US" altLang="en-US" sz="1000" b="1" dirty="0" smtClean="0">
                <a:latin typeface="Comic Sans MS" pitchFamily="66" charset="0"/>
              </a:rPr>
              <a:t> </a:t>
            </a:r>
            <a:r>
              <a:rPr lang="en-US" altLang="en-US" sz="2400" b="1" dirty="0" smtClean="0">
                <a:latin typeface="Comic Sans MS" pitchFamily="66" charset="0"/>
              </a:rPr>
              <a:t>?</a:t>
            </a:r>
            <a:endParaRPr lang="en-US" altLang="en-US" sz="2400" b="1" i="1" dirty="0">
              <a:latin typeface="Comic Sans MS" pitchFamily="66" charset="0"/>
            </a:endParaRPr>
          </a:p>
        </p:txBody>
      </p:sp>
      <p:pic>
        <p:nvPicPr>
          <p:cNvPr id="85" name="Picture 2" descr="David Paul von Hansemann: Contributions to Oncology: Context, Comments and Translations"/>
          <p:cNvPicPr>
            <a:picLocks noChangeAspect="1" noChangeArrowheads="1"/>
          </p:cNvPicPr>
          <p:nvPr/>
        </p:nvPicPr>
        <p:blipFill>
          <a:blip r:embed="rId2" cstate="print"/>
          <a:srcRect l="23381" t="15574" r="9522" b="20839"/>
          <a:stretch>
            <a:fillRect/>
          </a:stretch>
        </p:blipFill>
        <p:spPr bwMode="auto">
          <a:xfrm flipH="1">
            <a:off x="667315" y="933054"/>
            <a:ext cx="1834459" cy="2414587"/>
          </a:xfrm>
          <a:prstGeom prst="rect">
            <a:avLst/>
          </a:prstGeom>
          <a:noFill/>
        </p:spPr>
      </p:pic>
      <p:sp>
        <p:nvSpPr>
          <p:cNvPr id="98" name="Text Box 21"/>
          <p:cNvSpPr txBox="1">
            <a:spLocks noChangeArrowheads="1"/>
          </p:cNvSpPr>
          <p:nvPr/>
        </p:nvSpPr>
        <p:spPr bwMode="auto">
          <a:xfrm>
            <a:off x="667315" y="3347641"/>
            <a:ext cx="2289002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1279525" eaLnBrk="0" hangingPunct="0"/>
            <a:r>
              <a:rPr lang="en-US" sz="1300" b="1" dirty="0" smtClean="0">
                <a:latin typeface="Comic Sans MS" pitchFamily="66" charset="0"/>
              </a:rPr>
              <a:t>David Paul von </a:t>
            </a:r>
            <a:r>
              <a:rPr lang="en-US" sz="1300" b="1" dirty="0" err="1" smtClean="0">
                <a:latin typeface="Comic Sans MS" pitchFamily="66" charset="0"/>
              </a:rPr>
              <a:t>Hansemann</a:t>
            </a:r>
            <a:endParaRPr lang="en-US" sz="1300" b="1" dirty="0" smtClean="0">
              <a:latin typeface="Comic Sans MS" pitchFamily="66" charset="0"/>
            </a:endParaRPr>
          </a:p>
          <a:p>
            <a:pPr defTabSz="1279525" eaLnBrk="0" hangingPunct="0"/>
            <a:r>
              <a:rPr lang="en-US" sz="1300" b="1" dirty="0" smtClean="0">
                <a:latin typeface="Comic Sans MS" pitchFamily="66" charset="0"/>
              </a:rPr>
              <a:t>(1858-1920)</a:t>
            </a:r>
            <a:endParaRPr lang="en-US" sz="1300" b="1" dirty="0">
              <a:latin typeface="Comic Sans MS" pitchFamily="66" charset="0"/>
            </a:endParaRPr>
          </a:p>
        </p:txBody>
      </p:sp>
      <p:pic>
        <p:nvPicPr>
          <p:cNvPr id="103" name="Picture 5"/>
          <p:cNvPicPr>
            <a:picLocks noChangeAspect="1" noChangeArrowheads="1"/>
          </p:cNvPicPr>
          <p:nvPr/>
        </p:nvPicPr>
        <p:blipFill>
          <a:blip r:embed="rId3" cstate="print"/>
          <a:srcRect l="16967" t="19927" r="21978" b="16542"/>
          <a:stretch>
            <a:fillRect/>
          </a:stretch>
        </p:blipFill>
        <p:spPr bwMode="auto">
          <a:xfrm>
            <a:off x="3117973" y="933055"/>
            <a:ext cx="3261857" cy="1909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4" name="Text Box 21"/>
          <p:cNvSpPr txBox="1">
            <a:spLocks noChangeArrowheads="1"/>
          </p:cNvSpPr>
          <p:nvPr/>
        </p:nvSpPr>
        <p:spPr bwMode="auto">
          <a:xfrm>
            <a:off x="6140506" y="2899654"/>
            <a:ext cx="244596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1279525" eaLnBrk="0" hangingPunct="0"/>
            <a:r>
              <a:rPr lang="en-US" sz="1400" b="1" dirty="0" smtClean="0">
                <a:latin typeface="Comic Sans MS" pitchFamily="66" charset="0"/>
              </a:rPr>
              <a:t>Human skin cancer (1890)</a:t>
            </a:r>
            <a:endParaRPr lang="en-US" sz="1400" b="1" dirty="0">
              <a:latin typeface="Comic Sans MS" pitchFamily="66" charset="0"/>
            </a:endParaRPr>
          </a:p>
        </p:txBody>
      </p:sp>
      <p:grpSp>
        <p:nvGrpSpPr>
          <p:cNvPr id="106" name="Group 14"/>
          <p:cNvGrpSpPr/>
          <p:nvPr/>
        </p:nvGrpSpPr>
        <p:grpSpPr>
          <a:xfrm>
            <a:off x="6491712" y="933055"/>
            <a:ext cx="1999719" cy="1909208"/>
            <a:chOff x="6641519" y="782638"/>
            <a:chExt cx="2323094" cy="2217947"/>
          </a:xfrm>
        </p:grpSpPr>
        <p:pic>
          <p:nvPicPr>
            <p:cNvPr id="107" name="Picture 2" descr="http://www.cellbiolint.org/cbi/030/0640/cbi0300640f01.jpg"/>
            <p:cNvPicPr>
              <a:picLocks noChangeAspect="1" noChangeArrowheads="1"/>
            </p:cNvPicPr>
            <p:nvPr/>
          </p:nvPicPr>
          <p:blipFill>
            <a:blip r:embed="rId4" cstate="print"/>
            <a:srcRect l="52867"/>
            <a:stretch>
              <a:fillRect/>
            </a:stretch>
          </p:blipFill>
          <p:spPr bwMode="auto">
            <a:xfrm>
              <a:off x="6641519" y="782638"/>
              <a:ext cx="2323094" cy="2217947"/>
            </a:xfrm>
            <a:prstGeom prst="rect">
              <a:avLst/>
            </a:prstGeom>
            <a:noFill/>
          </p:spPr>
        </p:pic>
        <p:sp>
          <p:nvSpPr>
            <p:cNvPr id="108" name="Rectangle 107"/>
            <p:cNvSpPr/>
            <p:nvPr/>
          </p:nvSpPr>
          <p:spPr bwMode="auto">
            <a:xfrm>
              <a:off x="6655833" y="804067"/>
              <a:ext cx="135501" cy="11985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27952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109" name="Text Box 21"/>
          <p:cNvSpPr txBox="1">
            <a:spLocks noChangeArrowheads="1"/>
          </p:cNvSpPr>
          <p:nvPr/>
        </p:nvSpPr>
        <p:spPr bwMode="auto">
          <a:xfrm>
            <a:off x="1579604" y="3935815"/>
            <a:ext cx="5735565" cy="810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1279525" eaLnBrk="0" hangingPunct="0">
              <a:lnSpc>
                <a:spcPct val="150000"/>
              </a:lnSpc>
            </a:pPr>
            <a:r>
              <a:rPr lang="en-US" sz="1600" dirty="0" smtClean="0">
                <a:latin typeface="Comic Sans MS" pitchFamily="66" charset="0"/>
              </a:rPr>
              <a:t>Cancer cells frequently </a:t>
            </a:r>
            <a:r>
              <a:rPr lang="en-US" sz="1600" dirty="0" err="1" smtClean="0">
                <a:latin typeface="Comic Sans MS" pitchFamily="66" charset="0"/>
              </a:rPr>
              <a:t>missegregate</a:t>
            </a:r>
            <a:r>
              <a:rPr lang="en-US" sz="1600" dirty="0" smtClean="0">
                <a:latin typeface="Comic Sans MS" pitchFamily="66" charset="0"/>
              </a:rPr>
              <a:t> chromosomes</a:t>
            </a:r>
          </a:p>
          <a:p>
            <a:pPr defTabSz="1279525" eaLnBrk="0" hangingPunct="0">
              <a:lnSpc>
                <a:spcPct val="150000"/>
              </a:lnSpc>
            </a:pPr>
            <a:r>
              <a:rPr lang="en-US" sz="1600" dirty="0" smtClean="0">
                <a:latin typeface="Comic Sans MS" pitchFamily="66" charset="0"/>
              </a:rPr>
              <a:t>   </a:t>
            </a:r>
            <a:r>
              <a:rPr lang="en-US" sz="1600" u="sng" dirty="0" smtClean="0">
                <a:latin typeface="Comic Sans MS" pitchFamily="66" charset="0"/>
              </a:rPr>
              <a:t>Chromosome instability</a:t>
            </a:r>
            <a:r>
              <a:rPr lang="en-US" sz="1600" dirty="0" smtClean="0">
                <a:latin typeface="Comic Sans MS" pitchFamily="66" charset="0"/>
              </a:rPr>
              <a:t>          results in </a:t>
            </a:r>
            <a:r>
              <a:rPr lang="en-US" sz="1600" u="sng" dirty="0" err="1" smtClean="0">
                <a:latin typeface="Comic Sans MS" pitchFamily="66" charset="0"/>
              </a:rPr>
              <a:t>aneuploid</a:t>
            </a:r>
            <a:r>
              <a:rPr lang="en-US" sz="1600" dirty="0" smtClean="0">
                <a:latin typeface="Comic Sans MS" pitchFamily="66" charset="0"/>
              </a:rPr>
              <a:t> cells.</a:t>
            </a:r>
          </a:p>
        </p:txBody>
      </p:sp>
      <p:sp>
        <p:nvSpPr>
          <p:cNvPr id="111" name="Line 15"/>
          <p:cNvSpPr>
            <a:spLocks noChangeShapeType="1"/>
          </p:cNvSpPr>
          <p:nvPr/>
        </p:nvSpPr>
        <p:spPr bwMode="auto">
          <a:xfrm>
            <a:off x="4159129" y="4591718"/>
            <a:ext cx="437165" cy="1588"/>
          </a:xfrm>
          <a:prstGeom prst="line">
            <a:avLst/>
          </a:prstGeom>
          <a:noFill/>
          <a:ln w="57150" cmpd="sng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022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9"/>
          <p:cNvSpPr>
            <a:spLocks noChangeArrowheads="1"/>
          </p:cNvSpPr>
          <p:nvPr/>
        </p:nvSpPr>
        <p:spPr bwMode="auto">
          <a:xfrm>
            <a:off x="758477" y="1635397"/>
            <a:ext cx="663575" cy="3179176"/>
          </a:xfrm>
          <a:prstGeom prst="rect">
            <a:avLst/>
          </a:prstGeom>
          <a:solidFill>
            <a:schemeClr val="bg2"/>
          </a:solidFill>
          <a:ln w="1905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Rectangle 41"/>
          <p:cNvSpPr>
            <a:spLocks noChangeArrowheads="1"/>
          </p:cNvSpPr>
          <p:nvPr/>
        </p:nvSpPr>
        <p:spPr bwMode="auto">
          <a:xfrm>
            <a:off x="7365652" y="1641747"/>
            <a:ext cx="996950" cy="3174990"/>
          </a:xfrm>
          <a:prstGeom prst="rect">
            <a:avLst/>
          </a:prstGeom>
          <a:solidFill>
            <a:schemeClr val="bg2"/>
          </a:solidFill>
          <a:ln w="1905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" name="Text Box 42"/>
          <p:cNvSpPr txBox="1">
            <a:spLocks noChangeArrowheads="1"/>
          </p:cNvSpPr>
          <p:nvPr/>
        </p:nvSpPr>
        <p:spPr bwMode="auto">
          <a:xfrm>
            <a:off x="7576789" y="1649683"/>
            <a:ext cx="44936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1279525"/>
            <a:r>
              <a:rPr lang="en-US" sz="1600" b="1">
                <a:latin typeface="Comic Sans MS" pitchFamily="-112" charset="0"/>
              </a:rPr>
              <a:t>G1</a:t>
            </a:r>
          </a:p>
        </p:txBody>
      </p:sp>
      <p:sp>
        <p:nvSpPr>
          <p:cNvPr id="5" name="Rectangle 40"/>
          <p:cNvSpPr>
            <a:spLocks noChangeArrowheads="1"/>
          </p:cNvSpPr>
          <p:nvPr/>
        </p:nvSpPr>
        <p:spPr bwMode="auto">
          <a:xfrm>
            <a:off x="3193702" y="1641747"/>
            <a:ext cx="977900" cy="3174990"/>
          </a:xfrm>
          <a:prstGeom prst="rect">
            <a:avLst/>
          </a:prstGeom>
          <a:solidFill>
            <a:schemeClr val="bg2"/>
          </a:solidFill>
          <a:ln w="1905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Rectangle 26"/>
          <p:cNvSpPr>
            <a:spLocks noChangeArrowheads="1"/>
          </p:cNvSpPr>
          <p:nvPr/>
        </p:nvSpPr>
        <p:spPr bwMode="auto">
          <a:xfrm flipH="1">
            <a:off x="1398960" y="1638570"/>
            <a:ext cx="487363" cy="3177083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2"/>
              </a:gs>
            </a:gsLst>
            <a:lin ang="0" scaled="1"/>
          </a:gradFill>
          <a:ln w="1905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Rectangle 27"/>
          <p:cNvSpPr>
            <a:spLocks noChangeArrowheads="1"/>
          </p:cNvSpPr>
          <p:nvPr/>
        </p:nvSpPr>
        <p:spPr bwMode="auto">
          <a:xfrm>
            <a:off x="1866552" y="1638570"/>
            <a:ext cx="930275" cy="3177083"/>
          </a:xfrm>
          <a:prstGeom prst="rect">
            <a:avLst/>
          </a:prstGeom>
          <a:solidFill>
            <a:srgbClr val="C0C0C0"/>
          </a:solidFill>
          <a:ln w="1905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Rectangle 28"/>
          <p:cNvSpPr>
            <a:spLocks noChangeArrowheads="1"/>
          </p:cNvSpPr>
          <p:nvPr/>
        </p:nvSpPr>
        <p:spPr bwMode="auto">
          <a:xfrm>
            <a:off x="2785714" y="1638570"/>
            <a:ext cx="487363" cy="3177083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2"/>
              </a:gs>
            </a:gsLst>
            <a:lin ang="0" scaled="1"/>
          </a:gradFill>
          <a:ln w="1905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Rectangle 30"/>
          <p:cNvSpPr>
            <a:spLocks noChangeArrowheads="1"/>
          </p:cNvSpPr>
          <p:nvPr/>
        </p:nvSpPr>
        <p:spPr bwMode="auto">
          <a:xfrm flipH="1">
            <a:off x="4008085" y="1635397"/>
            <a:ext cx="487363" cy="317917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2"/>
              </a:gs>
            </a:gsLst>
            <a:lin ang="0" scaled="1"/>
          </a:gradFill>
          <a:ln w="1905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Rectangle 31"/>
          <p:cNvSpPr>
            <a:spLocks noChangeArrowheads="1"/>
          </p:cNvSpPr>
          <p:nvPr/>
        </p:nvSpPr>
        <p:spPr bwMode="auto">
          <a:xfrm>
            <a:off x="4492277" y="1635397"/>
            <a:ext cx="2463800" cy="3179176"/>
          </a:xfrm>
          <a:prstGeom prst="rect">
            <a:avLst/>
          </a:prstGeom>
          <a:solidFill>
            <a:srgbClr val="C0C0C0"/>
          </a:solidFill>
          <a:ln w="1905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Rectangle 32"/>
          <p:cNvSpPr>
            <a:spLocks noChangeArrowheads="1"/>
          </p:cNvSpPr>
          <p:nvPr/>
        </p:nvSpPr>
        <p:spPr bwMode="auto">
          <a:xfrm>
            <a:off x="6897339" y="1635397"/>
            <a:ext cx="487363" cy="317917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2"/>
              </a:gs>
            </a:gsLst>
            <a:lin ang="0" scaled="1"/>
          </a:gradFill>
          <a:ln w="1905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Line 33"/>
          <p:cNvSpPr>
            <a:spLocks noChangeShapeType="1"/>
          </p:cNvSpPr>
          <p:nvPr/>
        </p:nvSpPr>
        <p:spPr bwMode="auto">
          <a:xfrm>
            <a:off x="3265139" y="1484583"/>
            <a:ext cx="120015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" name="Text Box 34"/>
          <p:cNvSpPr txBox="1">
            <a:spLocks noChangeArrowheads="1"/>
          </p:cNvSpPr>
          <p:nvPr/>
        </p:nvSpPr>
        <p:spPr bwMode="auto">
          <a:xfrm>
            <a:off x="2738089" y="1082946"/>
            <a:ext cx="22288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1279525"/>
            <a:r>
              <a:rPr lang="en-US" sz="1600" dirty="0">
                <a:latin typeface="Comic Sans MS" pitchFamily="-112" charset="0"/>
              </a:rPr>
              <a:t>Cell cycle progression</a:t>
            </a:r>
          </a:p>
        </p:txBody>
      </p:sp>
      <p:sp>
        <p:nvSpPr>
          <p:cNvPr id="14" name="Text Box 35"/>
          <p:cNvSpPr txBox="1">
            <a:spLocks noChangeArrowheads="1"/>
          </p:cNvSpPr>
          <p:nvPr/>
        </p:nvSpPr>
        <p:spPr bwMode="auto">
          <a:xfrm>
            <a:off x="2191714" y="1646508"/>
            <a:ext cx="32693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1279525"/>
            <a:r>
              <a:rPr lang="en-US" sz="1600" b="1">
                <a:latin typeface="Comic Sans MS" pitchFamily="-112" charset="0"/>
              </a:rPr>
              <a:t>S</a:t>
            </a:r>
          </a:p>
        </p:txBody>
      </p:sp>
      <p:sp>
        <p:nvSpPr>
          <p:cNvPr id="15" name="Text Box 38"/>
          <p:cNvSpPr txBox="1">
            <a:spLocks noChangeArrowheads="1"/>
          </p:cNvSpPr>
          <p:nvPr/>
        </p:nvSpPr>
        <p:spPr bwMode="auto">
          <a:xfrm>
            <a:off x="864839" y="1652858"/>
            <a:ext cx="44936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1279525"/>
            <a:r>
              <a:rPr lang="en-US" sz="1600" b="1">
                <a:latin typeface="Comic Sans MS" pitchFamily="-112" charset="0"/>
              </a:rPr>
              <a:t>G1</a:t>
            </a:r>
          </a:p>
        </p:txBody>
      </p:sp>
      <p:sp>
        <p:nvSpPr>
          <p:cNvPr id="16" name="Text Box 36"/>
          <p:cNvSpPr txBox="1">
            <a:spLocks noChangeArrowheads="1"/>
          </p:cNvSpPr>
          <p:nvPr/>
        </p:nvSpPr>
        <p:spPr bwMode="auto">
          <a:xfrm>
            <a:off x="3404339" y="1652858"/>
            <a:ext cx="44936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1279525"/>
            <a:r>
              <a:rPr lang="en-US" sz="1600" b="1" dirty="0">
                <a:latin typeface="Comic Sans MS" pitchFamily="-112" charset="0"/>
              </a:rPr>
              <a:t>G2</a:t>
            </a:r>
          </a:p>
        </p:txBody>
      </p:sp>
      <p:sp>
        <p:nvSpPr>
          <p:cNvPr id="17" name="Text Box 37"/>
          <p:cNvSpPr txBox="1">
            <a:spLocks noChangeArrowheads="1"/>
          </p:cNvSpPr>
          <p:nvPr/>
        </p:nvSpPr>
        <p:spPr bwMode="auto">
          <a:xfrm>
            <a:off x="5452714" y="1649683"/>
            <a:ext cx="36580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1279525"/>
            <a:r>
              <a:rPr lang="en-US" sz="1600" b="1">
                <a:latin typeface="Comic Sans MS" pitchFamily="-112" charset="0"/>
              </a:rPr>
              <a:t>M</a:t>
            </a:r>
          </a:p>
        </p:txBody>
      </p:sp>
      <p:sp>
        <p:nvSpPr>
          <p:cNvPr id="18" name="Text Box 43"/>
          <p:cNvSpPr txBox="1">
            <a:spLocks noChangeArrowheads="1"/>
          </p:cNvSpPr>
          <p:nvPr/>
        </p:nvSpPr>
        <p:spPr bwMode="auto">
          <a:xfrm>
            <a:off x="4372939" y="1937288"/>
            <a:ext cx="258394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1279525"/>
            <a:r>
              <a:rPr lang="en-US" sz="1400" b="1" dirty="0">
                <a:latin typeface="Comic Sans MS" pitchFamily="-112" charset="0"/>
              </a:rPr>
              <a:t>P    PM      M      A     T</a:t>
            </a:r>
          </a:p>
        </p:txBody>
      </p:sp>
      <p:sp>
        <p:nvSpPr>
          <p:cNvPr id="19" name="Line 118"/>
          <p:cNvSpPr>
            <a:spLocks noChangeShapeType="1"/>
          </p:cNvSpPr>
          <p:nvPr/>
        </p:nvSpPr>
        <p:spPr bwMode="auto">
          <a:xfrm rot="5400000">
            <a:off x="1319989" y="1468708"/>
            <a:ext cx="571500" cy="0"/>
          </a:xfrm>
          <a:prstGeom prst="line">
            <a:avLst/>
          </a:prstGeom>
          <a:noFill/>
          <a:ln w="76200" cmpd="sng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1" name="Text Box 120"/>
          <p:cNvSpPr txBox="1">
            <a:spLocks noChangeArrowheads="1"/>
          </p:cNvSpPr>
          <p:nvPr/>
        </p:nvSpPr>
        <p:spPr bwMode="auto">
          <a:xfrm>
            <a:off x="1097739" y="773383"/>
            <a:ext cx="12437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1279525"/>
            <a:r>
              <a:rPr lang="en-US" dirty="0" smtClean="0">
                <a:latin typeface="Comic Sans MS" pitchFamily="-112" charset="0"/>
              </a:rPr>
              <a:t>G1/S (</a:t>
            </a:r>
            <a:r>
              <a:rPr lang="en-US" dirty="0" err="1">
                <a:latin typeface="Comic Sans MS" pitchFamily="-112" charset="0"/>
              </a:rPr>
              <a:t>Rb</a:t>
            </a:r>
            <a:r>
              <a:rPr lang="en-US" dirty="0">
                <a:latin typeface="Comic Sans MS" pitchFamily="-112" charset="0"/>
              </a:rPr>
              <a:t>)</a:t>
            </a:r>
          </a:p>
        </p:txBody>
      </p:sp>
      <p:sp>
        <p:nvSpPr>
          <p:cNvPr id="23" name="Rectangle 324"/>
          <p:cNvSpPr>
            <a:spLocks noChangeArrowheads="1"/>
          </p:cNvSpPr>
          <p:nvPr/>
        </p:nvSpPr>
        <p:spPr bwMode="auto">
          <a:xfrm>
            <a:off x="0" y="538163"/>
            <a:ext cx="9144000" cy="65087"/>
          </a:xfrm>
          <a:prstGeom prst="rect">
            <a:avLst/>
          </a:prstGeom>
          <a:gradFill rotWithShape="1">
            <a:gsLst>
              <a:gs pos="0">
                <a:srgbClr val="5F5F5F"/>
              </a:gs>
              <a:gs pos="50000">
                <a:srgbClr val="B2B2B2"/>
              </a:gs>
              <a:gs pos="100000">
                <a:srgbClr val="5F5F5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24" name="Line 97"/>
          <p:cNvSpPr>
            <a:spLocks noChangeShapeType="1"/>
          </p:cNvSpPr>
          <p:nvPr/>
        </p:nvSpPr>
        <p:spPr bwMode="auto">
          <a:xfrm>
            <a:off x="1612089" y="1763983"/>
            <a:ext cx="0" cy="3050590"/>
          </a:xfrm>
          <a:prstGeom prst="line">
            <a:avLst/>
          </a:prstGeom>
          <a:noFill/>
          <a:ln w="38100">
            <a:solidFill>
              <a:schemeClr val="tx1">
                <a:lumMod val="65000"/>
                <a:lumOff val="35000"/>
              </a:schemeClr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6" name="Text Box 15"/>
          <p:cNvSpPr txBox="1">
            <a:spLocks noChangeArrowheads="1"/>
          </p:cNvSpPr>
          <p:nvPr/>
        </p:nvSpPr>
        <p:spPr bwMode="auto">
          <a:xfrm>
            <a:off x="1369726" y="28575"/>
            <a:ext cx="6426825" cy="5293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127985" tIns="63994" rIns="127985" bIns="63994">
            <a:spAutoFit/>
          </a:bodyPr>
          <a:lstStyle/>
          <a:p>
            <a:pPr algn="ctr" defTabSz="1279525"/>
            <a:r>
              <a:rPr lang="en-US" altLang="en-US" sz="2600" b="1" dirty="0" smtClean="0">
                <a:latin typeface="Comic Sans MS" pitchFamily="66" charset="0"/>
              </a:rPr>
              <a:t>Mechanisms of chromosome instability</a:t>
            </a:r>
            <a:endParaRPr lang="en-US" altLang="en-US" sz="2600" b="1" dirty="0">
              <a:latin typeface="Comic Sans MS" pitchFamily="66" charset="0"/>
            </a:endParaRPr>
          </a:p>
        </p:txBody>
      </p:sp>
      <p:sp>
        <p:nvSpPr>
          <p:cNvPr id="28" name="Text Box 21"/>
          <p:cNvSpPr txBox="1">
            <a:spLocks noChangeArrowheads="1"/>
          </p:cNvSpPr>
          <p:nvPr/>
        </p:nvSpPr>
        <p:spPr bwMode="auto">
          <a:xfrm>
            <a:off x="4478092" y="2523064"/>
            <a:ext cx="255711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1279525" eaLnBrk="0" hangingPunct="0"/>
            <a:r>
              <a:rPr lang="en-US" sz="1600" dirty="0" smtClean="0">
                <a:latin typeface="Comic Sans MS" pitchFamily="66" charset="0"/>
              </a:rPr>
              <a:t>Chromosome segregation</a:t>
            </a:r>
          </a:p>
        </p:txBody>
      </p:sp>
    </p:spTree>
    <p:extLst>
      <p:ext uri="{BB962C8B-B14F-4D97-AF65-F5344CB8AC3E}">
        <p14:creationId xmlns:p14="http://schemas.microsoft.com/office/powerpoint/2010/main" val="22539439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Group 15"/>
          <p:cNvGrpSpPr/>
          <p:nvPr/>
        </p:nvGrpSpPr>
        <p:grpSpPr>
          <a:xfrm>
            <a:off x="3103302" y="2173416"/>
            <a:ext cx="3587864" cy="1417025"/>
            <a:chOff x="3249825" y="2665413"/>
            <a:chExt cx="5441483" cy="2149111"/>
          </a:xfrm>
        </p:grpSpPr>
        <p:pic>
          <p:nvPicPr>
            <p:cNvPr id="46" name="Picture 2529" descr="D:\_Benezra Lab\Slides, Posters, Abstracts\2011 05 28-31 - ESHG 2011 Amsterdam\Mitotic Checkpoint - Parts-NEW-2B.pn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16847" r="19138" b="45651"/>
            <a:stretch>
              <a:fillRect/>
            </a:stretch>
          </p:blipFill>
          <p:spPr bwMode="auto">
            <a:xfrm>
              <a:off x="3249825" y="2665413"/>
              <a:ext cx="3486245" cy="2149111"/>
            </a:xfrm>
            <a:prstGeom prst="rect">
              <a:avLst/>
            </a:prstGeom>
            <a:noFill/>
          </p:spPr>
        </p:pic>
        <p:sp>
          <p:nvSpPr>
            <p:cNvPr id="47" name="Text Box 19"/>
            <p:cNvSpPr txBox="1">
              <a:spLocks noChangeArrowheads="1"/>
            </p:cNvSpPr>
            <p:nvPr/>
          </p:nvSpPr>
          <p:spPr bwMode="auto">
            <a:xfrm>
              <a:off x="6913635" y="3355055"/>
              <a:ext cx="1777673" cy="5134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1279525" eaLnBrk="0" hangingPunct="0"/>
              <a:r>
                <a:rPr lang="en-US" sz="1600" dirty="0" smtClean="0">
                  <a:latin typeface="Comic Sans MS" pitchFamily="66" charset="0"/>
                </a:rPr>
                <a:t> signal off</a:t>
              </a:r>
              <a:endParaRPr lang="en-US" sz="1600" dirty="0">
                <a:latin typeface="Comic Sans MS" pitchFamily="66" charset="0"/>
              </a:endParaRPr>
            </a:p>
          </p:txBody>
        </p:sp>
      </p:grpSp>
      <p:grpSp>
        <p:nvGrpSpPr>
          <p:cNvPr id="42" name="Group 14"/>
          <p:cNvGrpSpPr/>
          <p:nvPr/>
        </p:nvGrpSpPr>
        <p:grpSpPr>
          <a:xfrm>
            <a:off x="2939141" y="617909"/>
            <a:ext cx="4860336" cy="1538750"/>
            <a:chOff x="3045334" y="451251"/>
            <a:chExt cx="7247497" cy="2294510"/>
          </a:xfrm>
        </p:grpSpPr>
        <p:pic>
          <p:nvPicPr>
            <p:cNvPr id="43" name="Picture 2532" descr="D:\_Benezra Lab\Slides, Posters, Abstracts\2011 05 28-31 - ESHG 2011 Amsterdam\Mitotic Checkpoint - Parts-NEW-1B.pn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16471" r="1634" b="43723"/>
            <a:stretch>
              <a:fillRect/>
            </a:stretch>
          </p:blipFill>
          <p:spPr bwMode="auto">
            <a:xfrm>
              <a:off x="3045334" y="451251"/>
              <a:ext cx="3690736" cy="2294510"/>
            </a:xfrm>
            <a:prstGeom prst="rect">
              <a:avLst/>
            </a:prstGeom>
            <a:noFill/>
          </p:spPr>
        </p:pic>
        <p:sp>
          <p:nvSpPr>
            <p:cNvPr id="44" name="Text Box 19"/>
            <p:cNvSpPr txBox="1">
              <a:spLocks noChangeArrowheads="1"/>
            </p:cNvSpPr>
            <p:nvPr/>
          </p:nvSpPr>
          <p:spPr bwMode="auto">
            <a:xfrm>
              <a:off x="6913636" y="1329038"/>
              <a:ext cx="3379195" cy="5048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1279525" eaLnBrk="0" hangingPunct="0"/>
              <a:r>
                <a:rPr lang="en-US" sz="1600" dirty="0" smtClean="0">
                  <a:latin typeface="Comic Sans MS" pitchFamily="66" charset="0"/>
                </a:rPr>
                <a:t>“wait anaphase” signal</a:t>
              </a:r>
              <a:endParaRPr lang="en-US" sz="1600" dirty="0">
                <a:latin typeface="Comic Sans MS" pitchFamily="66" charset="0"/>
              </a:endParaRPr>
            </a:p>
          </p:txBody>
        </p:sp>
      </p:grpSp>
      <p:sp>
        <p:nvSpPr>
          <p:cNvPr id="4" name="Rectangle 324"/>
          <p:cNvSpPr>
            <a:spLocks noChangeArrowheads="1"/>
          </p:cNvSpPr>
          <p:nvPr/>
        </p:nvSpPr>
        <p:spPr bwMode="auto">
          <a:xfrm>
            <a:off x="0" y="538163"/>
            <a:ext cx="9166225" cy="65087"/>
          </a:xfrm>
          <a:prstGeom prst="rect">
            <a:avLst/>
          </a:prstGeom>
          <a:gradFill rotWithShape="1">
            <a:gsLst>
              <a:gs pos="0">
                <a:srgbClr val="5F5F5F"/>
              </a:gs>
              <a:gs pos="50000">
                <a:srgbClr val="B2B2B2"/>
              </a:gs>
              <a:gs pos="100000">
                <a:srgbClr val="5F5F5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07073" y="28575"/>
            <a:ext cx="8507823" cy="498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27985" tIns="63994" rIns="127985" bIns="63994">
            <a:spAutoFit/>
          </a:bodyPr>
          <a:lstStyle/>
          <a:p>
            <a:pPr algn="ctr" defTabSz="1279525" eaLnBrk="0" hangingPunct="0"/>
            <a:r>
              <a:rPr lang="en-US" altLang="en-US" sz="2400" b="1" dirty="0" smtClean="0">
                <a:latin typeface="Comic Sans MS" pitchFamily="66" charset="0"/>
              </a:rPr>
              <a:t>Chromosome segregation and mechanisms of instability</a:t>
            </a:r>
            <a:endParaRPr lang="en-US" altLang="en-US" sz="2400" b="1" i="1" dirty="0">
              <a:latin typeface="Comic Sans MS" pitchFamily="66" charset="0"/>
            </a:endParaRPr>
          </a:p>
        </p:txBody>
      </p:sp>
      <p:pic>
        <p:nvPicPr>
          <p:cNvPr id="8" name="Picture 2531" descr="D:\_Benezra Lab\Slides, Posters, Abstracts\2011 05 28-31 - ESHG 2011 Amsterdam\Mitotic Checkpoint - Parts-NEW-1A.pn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86426" y="728464"/>
            <a:ext cx="1599257" cy="1389242"/>
          </a:xfrm>
          <a:prstGeom prst="rect">
            <a:avLst/>
          </a:prstGeom>
          <a:noFill/>
        </p:spPr>
      </p:pic>
      <p:sp>
        <p:nvSpPr>
          <p:cNvPr id="9" name="Text Box 19"/>
          <p:cNvSpPr txBox="1">
            <a:spLocks noChangeArrowheads="1"/>
          </p:cNvSpPr>
          <p:nvPr/>
        </p:nvSpPr>
        <p:spPr bwMode="auto">
          <a:xfrm>
            <a:off x="433218" y="1181786"/>
            <a:ext cx="16834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1279525" eaLnBrk="0" hangingPunct="0"/>
            <a:r>
              <a:rPr lang="en-US" dirty="0" err="1">
                <a:latin typeface="Comic Sans MS" pitchFamily="66" charset="0"/>
              </a:rPr>
              <a:t>Prometaphase</a:t>
            </a:r>
            <a:endParaRPr lang="en-US" dirty="0">
              <a:latin typeface="Comic Sans MS" pitchFamily="66" charset="0"/>
            </a:endParaRPr>
          </a:p>
        </p:txBody>
      </p:sp>
      <p:grpSp>
        <p:nvGrpSpPr>
          <p:cNvPr id="48" name="Group 47"/>
          <p:cNvGrpSpPr/>
          <p:nvPr/>
        </p:nvGrpSpPr>
        <p:grpSpPr>
          <a:xfrm>
            <a:off x="433218" y="2173416"/>
            <a:ext cx="3352465" cy="1389242"/>
            <a:chOff x="433218" y="2173416"/>
            <a:chExt cx="3352465" cy="1389242"/>
          </a:xfrm>
        </p:grpSpPr>
        <p:pic>
          <p:nvPicPr>
            <p:cNvPr id="11" name="Picture 2528" descr="D:\_Benezra Lab\Slides, Posters, Abstracts\2011 05 28-31 - ESHG 2011 Amsterdam\Mitotic Checkpoint - Parts-NEW-2A.png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186426" y="2173416"/>
              <a:ext cx="1599257" cy="1389242"/>
            </a:xfrm>
            <a:prstGeom prst="rect">
              <a:avLst/>
            </a:prstGeom>
            <a:noFill/>
          </p:spPr>
        </p:pic>
        <p:sp>
          <p:nvSpPr>
            <p:cNvPr id="12" name="Text Box 20"/>
            <p:cNvSpPr txBox="1">
              <a:spLocks noChangeArrowheads="1"/>
            </p:cNvSpPr>
            <p:nvPr/>
          </p:nvSpPr>
          <p:spPr bwMode="auto">
            <a:xfrm>
              <a:off x="433218" y="2657013"/>
              <a:ext cx="1355509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1279525" eaLnBrk="0" hangingPunct="0"/>
              <a:r>
                <a:rPr lang="en-US" dirty="0">
                  <a:latin typeface="Comic Sans MS" pitchFamily="66" charset="0"/>
                </a:rPr>
                <a:t>Metaphase</a:t>
              </a: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433218" y="3642494"/>
            <a:ext cx="6786354" cy="1336885"/>
            <a:chOff x="433218" y="3642494"/>
            <a:chExt cx="6786354" cy="1336885"/>
          </a:xfrm>
        </p:grpSpPr>
        <p:sp>
          <p:nvSpPr>
            <p:cNvPr id="20" name="Text Box 19"/>
            <p:cNvSpPr txBox="1">
              <a:spLocks noChangeArrowheads="1"/>
            </p:cNvSpPr>
            <p:nvPr/>
          </p:nvSpPr>
          <p:spPr bwMode="auto">
            <a:xfrm>
              <a:off x="5586392" y="4076629"/>
              <a:ext cx="1633180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1279525" eaLnBrk="0" hangingPunct="0"/>
              <a:r>
                <a:rPr lang="en-US" sz="1600" dirty="0">
                  <a:latin typeface="Comic Sans MS" pitchFamily="66" charset="0"/>
                </a:rPr>
                <a:t>a</a:t>
              </a:r>
              <a:r>
                <a:rPr lang="en-US" sz="1600" dirty="0" smtClean="0">
                  <a:latin typeface="Comic Sans MS" pitchFamily="66" charset="0"/>
                </a:rPr>
                <a:t>naphase onset</a:t>
              </a:r>
              <a:endParaRPr lang="en-US" sz="1600" dirty="0">
                <a:latin typeface="Comic Sans MS" pitchFamily="66" charset="0"/>
              </a:endParaRPr>
            </a:p>
          </p:txBody>
        </p:sp>
        <p:sp>
          <p:nvSpPr>
            <p:cNvPr id="19" name="Text Box 21"/>
            <p:cNvSpPr txBox="1">
              <a:spLocks noChangeArrowheads="1"/>
            </p:cNvSpPr>
            <p:nvPr/>
          </p:nvSpPr>
          <p:spPr bwMode="auto">
            <a:xfrm>
              <a:off x="433218" y="4045851"/>
              <a:ext cx="120616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1279525" eaLnBrk="0" hangingPunct="0"/>
              <a:r>
                <a:rPr lang="en-US" dirty="0">
                  <a:latin typeface="Comic Sans MS" pitchFamily="66" charset="0"/>
                </a:rPr>
                <a:t>Anaphase</a:t>
              </a:r>
            </a:p>
          </p:txBody>
        </p:sp>
        <p:grpSp>
          <p:nvGrpSpPr>
            <p:cNvPr id="49" name="Group 48"/>
            <p:cNvGrpSpPr/>
            <p:nvPr/>
          </p:nvGrpSpPr>
          <p:grpSpPr>
            <a:xfrm>
              <a:off x="1905079" y="3642494"/>
              <a:ext cx="2138752" cy="1336885"/>
              <a:chOff x="1905079" y="3642494"/>
              <a:chExt cx="2138752" cy="1336885"/>
            </a:xfrm>
          </p:grpSpPr>
          <p:sp>
            <p:nvSpPr>
              <p:cNvPr id="22" name="Text Box 19"/>
              <p:cNvSpPr txBox="1">
                <a:spLocks noChangeArrowheads="1"/>
              </p:cNvSpPr>
              <p:nvPr/>
            </p:nvSpPr>
            <p:spPr bwMode="auto">
              <a:xfrm>
                <a:off x="1905079" y="4610047"/>
                <a:ext cx="2138752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defTabSz="1279525" eaLnBrk="0" hangingPunct="0"/>
                <a:r>
                  <a:rPr lang="en-US" b="1" dirty="0" smtClean="0">
                    <a:solidFill>
                      <a:srgbClr val="009900"/>
                    </a:solidFill>
                    <a:latin typeface="Comic Sans MS" pitchFamily="66" charset="0"/>
                  </a:rPr>
                  <a:t>2n	    2n</a:t>
                </a:r>
                <a:endParaRPr lang="en-US" b="1" dirty="0">
                  <a:solidFill>
                    <a:srgbClr val="009900"/>
                  </a:solidFill>
                  <a:latin typeface="Comic Sans MS" pitchFamily="66" charset="0"/>
                </a:endParaRPr>
              </a:p>
            </p:txBody>
          </p:sp>
          <p:pic>
            <p:nvPicPr>
              <p:cNvPr id="23" name="Picture 5" descr="D:\_Benezra Lab\Slides, Posters, Abstracts\2011 05 28-31 - ESHG 2011 Amsterdam\New MC images\Mitotic Checkpoint - Parts-NEW-3.png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2103372" y="3642494"/>
                <a:ext cx="1765545" cy="1234606"/>
              </a:xfrm>
              <a:prstGeom prst="rect">
                <a:avLst/>
              </a:prstGeom>
              <a:noFill/>
            </p:spPr>
          </p:pic>
        </p:grpSp>
      </p:grpSp>
      <p:grpSp>
        <p:nvGrpSpPr>
          <p:cNvPr id="10" name="Group 9"/>
          <p:cNvGrpSpPr/>
          <p:nvPr/>
        </p:nvGrpSpPr>
        <p:grpSpPr>
          <a:xfrm>
            <a:off x="4245912" y="3377885"/>
            <a:ext cx="4342540" cy="1601494"/>
            <a:chOff x="4245912" y="3377885"/>
            <a:chExt cx="4342540" cy="1601494"/>
          </a:xfrm>
        </p:grpSpPr>
        <p:sp>
          <p:nvSpPr>
            <p:cNvPr id="52" name="Rectangle 51"/>
            <p:cNvSpPr/>
            <p:nvPr/>
          </p:nvSpPr>
          <p:spPr>
            <a:xfrm>
              <a:off x="5177795" y="3887592"/>
              <a:ext cx="2328599" cy="750002"/>
            </a:xfrm>
            <a:prstGeom prst="rect">
              <a:avLst/>
            </a:prstGeom>
            <a:solidFill>
              <a:srgbClr val="CCC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cxnSp>
          <p:nvCxnSpPr>
            <p:cNvPr id="26" name="Straight Arrow Connector 25"/>
            <p:cNvCxnSpPr/>
            <p:nvPr/>
          </p:nvCxnSpPr>
          <p:spPr bwMode="auto">
            <a:xfrm>
              <a:off x="5417638" y="3377885"/>
              <a:ext cx="924457" cy="509707"/>
            </a:xfrm>
            <a:prstGeom prst="straightConnector1">
              <a:avLst/>
            </a:prstGeom>
            <a:solidFill>
              <a:schemeClr val="accent1"/>
            </a:solidFill>
            <a:ln w="76200" cap="flat" cmpd="sng" algn="ctr">
              <a:solidFill>
                <a:srgbClr val="E2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28" name="Text Box 19"/>
            <p:cNvSpPr txBox="1">
              <a:spLocks noChangeArrowheads="1"/>
            </p:cNvSpPr>
            <p:nvPr/>
          </p:nvSpPr>
          <p:spPr bwMode="auto">
            <a:xfrm>
              <a:off x="4245912" y="3583365"/>
              <a:ext cx="1890261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defTabSz="1279525" eaLnBrk="0" hangingPunct="0"/>
              <a:r>
                <a:rPr lang="en-US" b="1" dirty="0" smtClean="0">
                  <a:solidFill>
                    <a:srgbClr val="E20000"/>
                  </a:solidFill>
                  <a:latin typeface="Comic Sans MS" pitchFamily="66" charset="0"/>
                </a:rPr>
                <a:t>Chromosome</a:t>
              </a:r>
            </a:p>
            <a:p>
              <a:pPr algn="ctr" defTabSz="1279525" eaLnBrk="0" hangingPunct="0"/>
              <a:r>
                <a:rPr lang="en-US" b="1" dirty="0" smtClean="0">
                  <a:solidFill>
                    <a:srgbClr val="E20000"/>
                  </a:solidFill>
                  <a:latin typeface="Comic Sans MS" pitchFamily="66" charset="0"/>
                </a:rPr>
                <a:t>      instability</a:t>
              </a:r>
              <a:endParaRPr lang="en-US" b="1" dirty="0">
                <a:solidFill>
                  <a:srgbClr val="E20000"/>
                </a:solidFill>
                <a:latin typeface="Comic Sans MS" pitchFamily="66" charset="0"/>
              </a:endParaRPr>
            </a:p>
          </p:txBody>
        </p:sp>
        <p:pic>
          <p:nvPicPr>
            <p:cNvPr id="29" name="Picture 7" descr="D:\_Benezra Lab\Slides, Posters, Abstracts\2011 05 28-31 - ESHG 2011 Amsterdam\New MC images\Mitotic Checkpoint - Parts-NEW-4.pn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6342095" y="3642494"/>
              <a:ext cx="1765545" cy="1234606"/>
            </a:xfrm>
            <a:prstGeom prst="rect">
              <a:avLst/>
            </a:prstGeom>
            <a:noFill/>
          </p:spPr>
        </p:pic>
        <p:sp>
          <p:nvSpPr>
            <p:cNvPr id="30" name="Text Box 19"/>
            <p:cNvSpPr txBox="1">
              <a:spLocks noChangeArrowheads="1"/>
            </p:cNvSpPr>
            <p:nvPr/>
          </p:nvSpPr>
          <p:spPr bwMode="auto">
            <a:xfrm>
              <a:off x="5915575" y="4610047"/>
              <a:ext cx="267287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1279525" eaLnBrk="0" hangingPunct="0"/>
              <a:r>
                <a:rPr lang="en-US" b="1" dirty="0" smtClean="0">
                  <a:solidFill>
                    <a:srgbClr val="E20000"/>
                  </a:solidFill>
                  <a:latin typeface="Comic Sans MS" pitchFamily="66" charset="0"/>
                </a:rPr>
                <a:t>2n+1              2n-1</a:t>
              </a:r>
              <a:endParaRPr lang="en-US" b="1" dirty="0">
                <a:solidFill>
                  <a:srgbClr val="E20000"/>
                </a:solidFill>
                <a:latin typeface="Comic Sans MS" pitchFamily="66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5585626" y="728463"/>
            <a:ext cx="3149560" cy="2649421"/>
            <a:chOff x="5585626" y="728463"/>
            <a:chExt cx="3149560" cy="2649421"/>
          </a:xfrm>
        </p:grpSpPr>
        <p:sp>
          <p:nvSpPr>
            <p:cNvPr id="70" name="Rectangle 69"/>
            <p:cNvSpPr/>
            <p:nvPr/>
          </p:nvSpPr>
          <p:spPr>
            <a:xfrm>
              <a:off x="5628246" y="728463"/>
              <a:ext cx="3106940" cy="2649421"/>
            </a:xfrm>
            <a:prstGeom prst="rect">
              <a:avLst/>
            </a:prstGeom>
            <a:solidFill>
              <a:srgbClr val="CCCCFF"/>
            </a:solidFill>
            <a:ln w="381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5585626" y="1401129"/>
              <a:ext cx="3106940" cy="774054"/>
              <a:chOff x="5585626" y="1401129"/>
              <a:chExt cx="3106940" cy="774054"/>
            </a:xfrm>
          </p:grpSpPr>
          <p:sp>
            <p:nvSpPr>
              <p:cNvPr id="3" name="Rectangle 2"/>
              <p:cNvSpPr/>
              <p:nvPr/>
            </p:nvSpPr>
            <p:spPr>
              <a:xfrm>
                <a:off x="5585626" y="1401129"/>
                <a:ext cx="3106940" cy="774054"/>
              </a:xfrm>
              <a:prstGeom prst="rect">
                <a:avLst/>
              </a:prstGeom>
              <a:solidFill>
                <a:srgbClr val="CCCCFF"/>
              </a:solidFill>
              <a:ln w="38100" cmpd="sng">
                <a:solidFill>
                  <a:srgbClr val="EA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55" name="Picture 3" descr="C:\Users\PDuijf\Desktop\38_customs_ICON.gif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5708707" y="1512460"/>
                <a:ext cx="658051" cy="565114"/>
              </a:xfrm>
              <a:prstGeom prst="rect">
                <a:avLst/>
              </a:prstGeom>
              <a:noFill/>
            </p:spPr>
          </p:pic>
          <p:sp>
            <p:nvSpPr>
              <p:cNvPr id="62" name="Text Box 19"/>
              <p:cNvSpPr txBox="1">
                <a:spLocks noChangeArrowheads="1"/>
              </p:cNvSpPr>
              <p:nvPr/>
            </p:nvSpPr>
            <p:spPr bwMode="auto">
              <a:xfrm>
                <a:off x="6401474" y="1588635"/>
                <a:ext cx="2205013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defTabSz="1279525" eaLnBrk="0" hangingPunct="0"/>
                <a:r>
                  <a:rPr lang="en-US" dirty="0" smtClean="0">
                    <a:latin typeface="Comic Sans MS" pitchFamily="66" charset="0"/>
                  </a:rPr>
                  <a:t>Mitotic checkpoint</a:t>
                </a:r>
                <a:endParaRPr lang="en-US" dirty="0">
                  <a:latin typeface="Comic Sans MS" pitchFamily="66" charset="0"/>
                </a:endParaRPr>
              </a:p>
            </p:txBody>
          </p:sp>
        </p:grpSp>
      </p:grpSp>
      <p:grpSp>
        <p:nvGrpSpPr>
          <p:cNvPr id="16" name="Group 15"/>
          <p:cNvGrpSpPr/>
          <p:nvPr/>
        </p:nvGrpSpPr>
        <p:grpSpPr>
          <a:xfrm>
            <a:off x="5585627" y="2951050"/>
            <a:ext cx="3106940" cy="387894"/>
            <a:chOff x="5585627" y="2951050"/>
            <a:chExt cx="3106940" cy="387894"/>
          </a:xfrm>
        </p:grpSpPr>
        <p:sp>
          <p:nvSpPr>
            <p:cNvPr id="71" name="Rectangle 70"/>
            <p:cNvSpPr/>
            <p:nvPr/>
          </p:nvSpPr>
          <p:spPr>
            <a:xfrm>
              <a:off x="5585627" y="2951050"/>
              <a:ext cx="3106940" cy="387894"/>
            </a:xfrm>
            <a:prstGeom prst="rect">
              <a:avLst/>
            </a:prstGeom>
            <a:solidFill>
              <a:srgbClr val="CCCCFF"/>
            </a:solidFill>
            <a:ln w="38100" cmpd="sng">
              <a:solidFill>
                <a:srgbClr val="EA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Text Box 19"/>
            <p:cNvSpPr txBox="1">
              <a:spLocks noChangeArrowheads="1"/>
            </p:cNvSpPr>
            <p:nvPr/>
          </p:nvSpPr>
          <p:spPr bwMode="auto">
            <a:xfrm>
              <a:off x="5673290" y="2954958"/>
              <a:ext cx="1400143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1279525" eaLnBrk="0" hangingPunct="0"/>
              <a:r>
                <a:rPr lang="en-US" dirty="0" smtClean="0">
                  <a:latin typeface="Comic Sans MS" pitchFamily="66" charset="0"/>
                </a:rPr>
                <a:t>Cytokinesis</a:t>
              </a:r>
              <a:endParaRPr lang="en-US" dirty="0">
                <a:latin typeface="Comic Sans MS" pitchFamily="66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5585626" y="2178413"/>
            <a:ext cx="3106940" cy="387894"/>
            <a:chOff x="5585626" y="2178413"/>
            <a:chExt cx="3106940" cy="387894"/>
          </a:xfrm>
        </p:grpSpPr>
        <p:sp>
          <p:nvSpPr>
            <p:cNvPr id="66" name="Rectangle 65"/>
            <p:cNvSpPr/>
            <p:nvPr/>
          </p:nvSpPr>
          <p:spPr>
            <a:xfrm>
              <a:off x="5585626" y="2178413"/>
              <a:ext cx="3106940" cy="387894"/>
            </a:xfrm>
            <a:prstGeom prst="rect">
              <a:avLst/>
            </a:prstGeom>
            <a:solidFill>
              <a:srgbClr val="CCCCFF"/>
            </a:solidFill>
            <a:ln w="38100" cmpd="sng">
              <a:solidFill>
                <a:srgbClr val="EA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Text Box 19"/>
            <p:cNvSpPr txBox="1">
              <a:spLocks noChangeArrowheads="1"/>
            </p:cNvSpPr>
            <p:nvPr/>
          </p:nvSpPr>
          <p:spPr bwMode="auto">
            <a:xfrm>
              <a:off x="5676934" y="2179928"/>
              <a:ext cx="267997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1279525" eaLnBrk="0" hangingPunct="0"/>
              <a:r>
                <a:rPr lang="en-US" dirty="0" smtClean="0">
                  <a:latin typeface="Comic Sans MS" pitchFamily="66" charset="0"/>
                </a:rPr>
                <a:t>Centrosome duplication</a:t>
              </a:r>
              <a:endParaRPr lang="en-US" dirty="0">
                <a:latin typeface="Comic Sans MS" pitchFamily="66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5585626" y="2562449"/>
            <a:ext cx="3106940" cy="392509"/>
            <a:chOff x="5585626" y="2562449"/>
            <a:chExt cx="3106940" cy="392509"/>
          </a:xfrm>
        </p:grpSpPr>
        <p:sp>
          <p:nvSpPr>
            <p:cNvPr id="68" name="Rectangle 67"/>
            <p:cNvSpPr/>
            <p:nvPr/>
          </p:nvSpPr>
          <p:spPr>
            <a:xfrm>
              <a:off x="5585626" y="2567064"/>
              <a:ext cx="3103296" cy="387894"/>
            </a:xfrm>
            <a:prstGeom prst="rect">
              <a:avLst/>
            </a:prstGeom>
            <a:solidFill>
              <a:srgbClr val="CCCCFF"/>
            </a:solidFill>
            <a:ln w="38100" cmpd="sng">
              <a:solidFill>
                <a:srgbClr val="EA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Text Box 19"/>
            <p:cNvSpPr txBox="1">
              <a:spLocks noChangeArrowheads="1"/>
            </p:cNvSpPr>
            <p:nvPr/>
          </p:nvSpPr>
          <p:spPr bwMode="auto">
            <a:xfrm>
              <a:off x="5676934" y="2562449"/>
              <a:ext cx="3015632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1279525" eaLnBrk="0" hangingPunct="0"/>
              <a:r>
                <a:rPr lang="en-US" dirty="0" smtClean="0">
                  <a:latin typeface="Comic Sans MS" pitchFamily="66" charset="0"/>
                </a:rPr>
                <a:t>Sister chromatid cohesion</a:t>
              </a:r>
              <a:endParaRPr lang="en-US" dirty="0">
                <a:latin typeface="Comic Sans MS" pitchFamily="66" charset="0"/>
              </a:endParaRPr>
            </a:p>
          </p:txBody>
        </p:sp>
      </p:grpSp>
      <p:sp>
        <p:nvSpPr>
          <p:cNvPr id="69" name="Text Box 19"/>
          <p:cNvSpPr txBox="1">
            <a:spLocks noChangeArrowheads="1"/>
          </p:cNvSpPr>
          <p:nvPr/>
        </p:nvSpPr>
        <p:spPr bwMode="auto">
          <a:xfrm>
            <a:off x="5543772" y="719941"/>
            <a:ext cx="292794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1279525" eaLnBrk="0" hangingPunct="0"/>
            <a:r>
              <a:rPr lang="en-US" dirty="0" smtClean="0">
                <a:latin typeface="Comic Sans MS" pitchFamily="66" charset="0"/>
              </a:rPr>
              <a:t>Chromosome instability is </a:t>
            </a:r>
          </a:p>
          <a:p>
            <a:pPr defTabSz="1279525" eaLnBrk="0" hangingPunct="0"/>
            <a:r>
              <a:rPr lang="en-US" dirty="0" smtClean="0">
                <a:latin typeface="Comic Sans MS" pitchFamily="66" charset="0"/>
              </a:rPr>
              <a:t>promoted by defects in:</a:t>
            </a:r>
            <a:endParaRPr lang="en-US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53134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9"/>
          <p:cNvSpPr>
            <a:spLocks noChangeArrowheads="1"/>
          </p:cNvSpPr>
          <p:nvPr/>
        </p:nvSpPr>
        <p:spPr bwMode="auto">
          <a:xfrm>
            <a:off x="758477" y="1635397"/>
            <a:ext cx="663575" cy="3179176"/>
          </a:xfrm>
          <a:prstGeom prst="rect">
            <a:avLst/>
          </a:prstGeom>
          <a:solidFill>
            <a:schemeClr val="bg2"/>
          </a:solidFill>
          <a:ln w="1905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Rectangle 41"/>
          <p:cNvSpPr>
            <a:spLocks noChangeArrowheads="1"/>
          </p:cNvSpPr>
          <p:nvPr/>
        </p:nvSpPr>
        <p:spPr bwMode="auto">
          <a:xfrm>
            <a:off x="7365652" y="1641747"/>
            <a:ext cx="996950" cy="3174990"/>
          </a:xfrm>
          <a:prstGeom prst="rect">
            <a:avLst/>
          </a:prstGeom>
          <a:solidFill>
            <a:schemeClr val="bg2"/>
          </a:solidFill>
          <a:ln w="1905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" name="Text Box 42"/>
          <p:cNvSpPr txBox="1">
            <a:spLocks noChangeArrowheads="1"/>
          </p:cNvSpPr>
          <p:nvPr/>
        </p:nvSpPr>
        <p:spPr bwMode="auto">
          <a:xfrm>
            <a:off x="7576789" y="1649683"/>
            <a:ext cx="44936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1279525"/>
            <a:r>
              <a:rPr lang="en-US" sz="1600" b="1">
                <a:latin typeface="Comic Sans MS" pitchFamily="-112" charset="0"/>
              </a:rPr>
              <a:t>G1</a:t>
            </a:r>
          </a:p>
        </p:txBody>
      </p:sp>
      <p:sp>
        <p:nvSpPr>
          <p:cNvPr id="5" name="Rectangle 40"/>
          <p:cNvSpPr>
            <a:spLocks noChangeArrowheads="1"/>
          </p:cNvSpPr>
          <p:nvPr/>
        </p:nvSpPr>
        <p:spPr bwMode="auto">
          <a:xfrm>
            <a:off x="3193702" y="1641747"/>
            <a:ext cx="977900" cy="3174990"/>
          </a:xfrm>
          <a:prstGeom prst="rect">
            <a:avLst/>
          </a:prstGeom>
          <a:solidFill>
            <a:schemeClr val="bg2"/>
          </a:solidFill>
          <a:ln w="1905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Rectangle 26"/>
          <p:cNvSpPr>
            <a:spLocks noChangeArrowheads="1"/>
          </p:cNvSpPr>
          <p:nvPr/>
        </p:nvSpPr>
        <p:spPr bwMode="auto">
          <a:xfrm flipH="1">
            <a:off x="1398960" y="1638570"/>
            <a:ext cx="487363" cy="3177083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2"/>
              </a:gs>
            </a:gsLst>
            <a:lin ang="0" scaled="1"/>
          </a:gradFill>
          <a:ln w="1905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Rectangle 27"/>
          <p:cNvSpPr>
            <a:spLocks noChangeArrowheads="1"/>
          </p:cNvSpPr>
          <p:nvPr/>
        </p:nvSpPr>
        <p:spPr bwMode="auto">
          <a:xfrm>
            <a:off x="1866552" y="1638570"/>
            <a:ext cx="930275" cy="3177083"/>
          </a:xfrm>
          <a:prstGeom prst="rect">
            <a:avLst/>
          </a:prstGeom>
          <a:solidFill>
            <a:srgbClr val="C0C0C0"/>
          </a:solidFill>
          <a:ln w="1905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Rectangle 28"/>
          <p:cNvSpPr>
            <a:spLocks noChangeArrowheads="1"/>
          </p:cNvSpPr>
          <p:nvPr/>
        </p:nvSpPr>
        <p:spPr bwMode="auto">
          <a:xfrm>
            <a:off x="2785714" y="1638570"/>
            <a:ext cx="487363" cy="3177083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2"/>
              </a:gs>
            </a:gsLst>
            <a:lin ang="0" scaled="1"/>
          </a:gradFill>
          <a:ln w="1905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Rectangle 30"/>
          <p:cNvSpPr>
            <a:spLocks noChangeArrowheads="1"/>
          </p:cNvSpPr>
          <p:nvPr/>
        </p:nvSpPr>
        <p:spPr bwMode="auto">
          <a:xfrm flipH="1">
            <a:off x="4008085" y="1635397"/>
            <a:ext cx="487363" cy="317917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2"/>
              </a:gs>
            </a:gsLst>
            <a:lin ang="0" scaled="1"/>
          </a:gradFill>
          <a:ln w="1905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Rectangle 31"/>
          <p:cNvSpPr>
            <a:spLocks noChangeArrowheads="1"/>
          </p:cNvSpPr>
          <p:nvPr/>
        </p:nvSpPr>
        <p:spPr bwMode="auto">
          <a:xfrm>
            <a:off x="4492277" y="1635397"/>
            <a:ext cx="2463800" cy="3179176"/>
          </a:xfrm>
          <a:prstGeom prst="rect">
            <a:avLst/>
          </a:prstGeom>
          <a:solidFill>
            <a:srgbClr val="C0C0C0"/>
          </a:solidFill>
          <a:ln w="1905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Rectangle 32"/>
          <p:cNvSpPr>
            <a:spLocks noChangeArrowheads="1"/>
          </p:cNvSpPr>
          <p:nvPr/>
        </p:nvSpPr>
        <p:spPr bwMode="auto">
          <a:xfrm>
            <a:off x="6897339" y="1635397"/>
            <a:ext cx="487363" cy="317917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2"/>
              </a:gs>
            </a:gsLst>
            <a:lin ang="0" scaled="1"/>
          </a:gradFill>
          <a:ln w="1905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Line 33"/>
          <p:cNvSpPr>
            <a:spLocks noChangeShapeType="1"/>
          </p:cNvSpPr>
          <p:nvPr/>
        </p:nvSpPr>
        <p:spPr bwMode="auto">
          <a:xfrm>
            <a:off x="3265139" y="1484583"/>
            <a:ext cx="120015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" name="Text Box 34"/>
          <p:cNvSpPr txBox="1">
            <a:spLocks noChangeArrowheads="1"/>
          </p:cNvSpPr>
          <p:nvPr/>
        </p:nvSpPr>
        <p:spPr bwMode="auto">
          <a:xfrm>
            <a:off x="2738089" y="1082946"/>
            <a:ext cx="22288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1279525"/>
            <a:r>
              <a:rPr lang="en-US" sz="1600" dirty="0">
                <a:latin typeface="Comic Sans MS" pitchFamily="-112" charset="0"/>
              </a:rPr>
              <a:t>Cell cycle progression</a:t>
            </a:r>
          </a:p>
        </p:txBody>
      </p:sp>
      <p:sp>
        <p:nvSpPr>
          <p:cNvPr id="14" name="Text Box 35"/>
          <p:cNvSpPr txBox="1">
            <a:spLocks noChangeArrowheads="1"/>
          </p:cNvSpPr>
          <p:nvPr/>
        </p:nvSpPr>
        <p:spPr bwMode="auto">
          <a:xfrm>
            <a:off x="2191714" y="1646508"/>
            <a:ext cx="32693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1279525"/>
            <a:r>
              <a:rPr lang="en-US" sz="1600" b="1">
                <a:latin typeface="Comic Sans MS" pitchFamily="-112" charset="0"/>
              </a:rPr>
              <a:t>S</a:t>
            </a:r>
          </a:p>
        </p:txBody>
      </p:sp>
      <p:sp>
        <p:nvSpPr>
          <p:cNvPr id="15" name="Text Box 38"/>
          <p:cNvSpPr txBox="1">
            <a:spLocks noChangeArrowheads="1"/>
          </p:cNvSpPr>
          <p:nvPr/>
        </p:nvSpPr>
        <p:spPr bwMode="auto">
          <a:xfrm>
            <a:off x="864839" y="1652858"/>
            <a:ext cx="44936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1279525"/>
            <a:r>
              <a:rPr lang="en-US" sz="1600" b="1">
                <a:latin typeface="Comic Sans MS" pitchFamily="-112" charset="0"/>
              </a:rPr>
              <a:t>G1</a:t>
            </a:r>
          </a:p>
        </p:txBody>
      </p:sp>
      <p:sp>
        <p:nvSpPr>
          <p:cNvPr id="16" name="Text Box 36"/>
          <p:cNvSpPr txBox="1">
            <a:spLocks noChangeArrowheads="1"/>
          </p:cNvSpPr>
          <p:nvPr/>
        </p:nvSpPr>
        <p:spPr bwMode="auto">
          <a:xfrm>
            <a:off x="3404339" y="1652858"/>
            <a:ext cx="44936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1279525"/>
            <a:r>
              <a:rPr lang="en-US" sz="1600" b="1" dirty="0">
                <a:latin typeface="Comic Sans MS" pitchFamily="-112" charset="0"/>
              </a:rPr>
              <a:t>G2</a:t>
            </a:r>
          </a:p>
        </p:txBody>
      </p:sp>
      <p:sp>
        <p:nvSpPr>
          <p:cNvPr id="17" name="Text Box 37"/>
          <p:cNvSpPr txBox="1">
            <a:spLocks noChangeArrowheads="1"/>
          </p:cNvSpPr>
          <p:nvPr/>
        </p:nvSpPr>
        <p:spPr bwMode="auto">
          <a:xfrm>
            <a:off x="5452714" y="1649683"/>
            <a:ext cx="36580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1279525"/>
            <a:r>
              <a:rPr lang="en-US" sz="1600" b="1">
                <a:latin typeface="Comic Sans MS" pitchFamily="-112" charset="0"/>
              </a:rPr>
              <a:t>M</a:t>
            </a:r>
          </a:p>
        </p:txBody>
      </p:sp>
      <p:sp>
        <p:nvSpPr>
          <p:cNvPr id="18" name="Text Box 43"/>
          <p:cNvSpPr txBox="1">
            <a:spLocks noChangeArrowheads="1"/>
          </p:cNvSpPr>
          <p:nvPr/>
        </p:nvSpPr>
        <p:spPr bwMode="auto">
          <a:xfrm>
            <a:off x="4372939" y="1937288"/>
            <a:ext cx="258394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1279525"/>
            <a:r>
              <a:rPr lang="en-US" sz="1400" b="1" dirty="0">
                <a:latin typeface="Comic Sans MS" pitchFamily="-112" charset="0"/>
              </a:rPr>
              <a:t>P    PM      M      A     T</a:t>
            </a:r>
          </a:p>
        </p:txBody>
      </p:sp>
      <p:sp>
        <p:nvSpPr>
          <p:cNvPr id="19" name="Line 118"/>
          <p:cNvSpPr>
            <a:spLocks noChangeShapeType="1"/>
          </p:cNvSpPr>
          <p:nvPr/>
        </p:nvSpPr>
        <p:spPr bwMode="auto">
          <a:xfrm rot="5400000">
            <a:off x="1319989" y="1468708"/>
            <a:ext cx="571500" cy="0"/>
          </a:xfrm>
          <a:prstGeom prst="line">
            <a:avLst/>
          </a:prstGeom>
          <a:noFill/>
          <a:ln w="76200" cmpd="sng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0" name="Line 119"/>
          <p:cNvSpPr>
            <a:spLocks noChangeShapeType="1"/>
          </p:cNvSpPr>
          <p:nvPr/>
        </p:nvSpPr>
        <p:spPr bwMode="auto">
          <a:xfrm rot="5400000">
            <a:off x="5712802" y="1475058"/>
            <a:ext cx="571500" cy="0"/>
          </a:xfrm>
          <a:prstGeom prst="line">
            <a:avLst/>
          </a:prstGeom>
          <a:noFill/>
          <a:ln w="76200" cmpd="sng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1" name="Text Box 120"/>
          <p:cNvSpPr txBox="1">
            <a:spLocks noChangeArrowheads="1"/>
          </p:cNvSpPr>
          <p:nvPr/>
        </p:nvSpPr>
        <p:spPr bwMode="auto">
          <a:xfrm>
            <a:off x="1097739" y="773383"/>
            <a:ext cx="12437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1279525"/>
            <a:r>
              <a:rPr lang="en-US" dirty="0" smtClean="0">
                <a:latin typeface="Comic Sans MS" pitchFamily="-112" charset="0"/>
              </a:rPr>
              <a:t>G1/S (</a:t>
            </a:r>
            <a:r>
              <a:rPr lang="en-US" dirty="0" err="1">
                <a:latin typeface="Comic Sans MS" pitchFamily="-112" charset="0"/>
              </a:rPr>
              <a:t>Rb</a:t>
            </a:r>
            <a:r>
              <a:rPr lang="en-US" dirty="0">
                <a:latin typeface="Comic Sans MS" pitchFamily="-112" charset="0"/>
              </a:rPr>
              <a:t>)</a:t>
            </a:r>
          </a:p>
        </p:txBody>
      </p:sp>
      <p:sp>
        <p:nvSpPr>
          <p:cNvPr id="22" name="Text Box 121"/>
          <p:cNvSpPr txBox="1">
            <a:spLocks noChangeArrowheads="1"/>
          </p:cNvSpPr>
          <p:nvPr/>
        </p:nvSpPr>
        <p:spPr bwMode="auto">
          <a:xfrm>
            <a:off x="5568444" y="773383"/>
            <a:ext cx="220501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1279525"/>
            <a:r>
              <a:rPr lang="en-US" dirty="0" smtClean="0">
                <a:latin typeface="Comic Sans MS" pitchFamily="-112" charset="0"/>
              </a:rPr>
              <a:t>Mitotic checkpoint</a:t>
            </a:r>
            <a:endParaRPr lang="en-US" dirty="0">
              <a:latin typeface="Comic Sans MS" pitchFamily="-112" charset="0"/>
            </a:endParaRPr>
          </a:p>
        </p:txBody>
      </p:sp>
      <p:sp>
        <p:nvSpPr>
          <p:cNvPr id="23" name="Rectangle 324"/>
          <p:cNvSpPr>
            <a:spLocks noChangeArrowheads="1"/>
          </p:cNvSpPr>
          <p:nvPr/>
        </p:nvSpPr>
        <p:spPr bwMode="auto">
          <a:xfrm>
            <a:off x="0" y="538163"/>
            <a:ext cx="9144000" cy="65087"/>
          </a:xfrm>
          <a:prstGeom prst="rect">
            <a:avLst/>
          </a:prstGeom>
          <a:gradFill rotWithShape="1">
            <a:gsLst>
              <a:gs pos="0">
                <a:srgbClr val="5F5F5F"/>
              </a:gs>
              <a:gs pos="50000">
                <a:srgbClr val="B2B2B2"/>
              </a:gs>
              <a:gs pos="100000">
                <a:srgbClr val="5F5F5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24" name="Line 97"/>
          <p:cNvSpPr>
            <a:spLocks noChangeShapeType="1"/>
          </p:cNvSpPr>
          <p:nvPr/>
        </p:nvSpPr>
        <p:spPr bwMode="auto">
          <a:xfrm>
            <a:off x="1612089" y="1763983"/>
            <a:ext cx="0" cy="3050590"/>
          </a:xfrm>
          <a:prstGeom prst="line">
            <a:avLst/>
          </a:prstGeom>
          <a:noFill/>
          <a:ln w="38100">
            <a:solidFill>
              <a:schemeClr val="tx1">
                <a:lumMod val="65000"/>
                <a:lumOff val="35000"/>
              </a:schemeClr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5" name="Line 96"/>
          <p:cNvSpPr>
            <a:spLocks noChangeShapeType="1"/>
          </p:cNvSpPr>
          <p:nvPr/>
        </p:nvSpPr>
        <p:spPr bwMode="auto">
          <a:xfrm flipH="1">
            <a:off x="5998552" y="2065608"/>
            <a:ext cx="4762" cy="2748965"/>
          </a:xfrm>
          <a:prstGeom prst="line">
            <a:avLst/>
          </a:prstGeom>
          <a:noFill/>
          <a:ln w="38100">
            <a:solidFill>
              <a:schemeClr val="tx1">
                <a:lumMod val="65000"/>
                <a:lumOff val="35000"/>
              </a:schemeClr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6" name="Text Box 15"/>
          <p:cNvSpPr txBox="1">
            <a:spLocks noChangeArrowheads="1"/>
          </p:cNvSpPr>
          <p:nvPr/>
        </p:nvSpPr>
        <p:spPr bwMode="auto">
          <a:xfrm>
            <a:off x="1369726" y="28575"/>
            <a:ext cx="6426825" cy="5293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127985" tIns="63994" rIns="127985" bIns="63994">
            <a:spAutoFit/>
          </a:bodyPr>
          <a:lstStyle/>
          <a:p>
            <a:pPr algn="ctr" defTabSz="1279525"/>
            <a:r>
              <a:rPr lang="en-US" altLang="en-US" sz="2600" b="1" dirty="0" smtClean="0">
                <a:latin typeface="Comic Sans MS" pitchFamily="66" charset="0"/>
              </a:rPr>
              <a:t>Mechanisms of chromosome instability</a:t>
            </a:r>
            <a:endParaRPr lang="en-US" altLang="en-US" sz="2600" b="1" dirty="0">
              <a:latin typeface="Comic Sans MS" pitchFamily="66" charset="0"/>
            </a:endParaRPr>
          </a:p>
        </p:txBody>
      </p:sp>
      <p:sp>
        <p:nvSpPr>
          <p:cNvPr id="27" name="Text Box 21"/>
          <p:cNvSpPr txBox="1">
            <a:spLocks noChangeArrowheads="1"/>
          </p:cNvSpPr>
          <p:nvPr/>
        </p:nvSpPr>
        <p:spPr bwMode="auto">
          <a:xfrm>
            <a:off x="1798167" y="2440054"/>
            <a:ext cx="119896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1279525" eaLnBrk="0" hangingPunct="0"/>
            <a:r>
              <a:rPr lang="en-US" sz="1600" dirty="0" smtClean="0">
                <a:latin typeface="Comic Sans MS" pitchFamily="66" charset="0"/>
              </a:rPr>
              <a:t>DNA</a:t>
            </a:r>
          </a:p>
          <a:p>
            <a:pPr algn="ctr" defTabSz="1279525" eaLnBrk="0" hangingPunct="0"/>
            <a:r>
              <a:rPr lang="en-US" sz="1600" dirty="0" smtClean="0">
                <a:latin typeface="Comic Sans MS" pitchFamily="66" charset="0"/>
              </a:rPr>
              <a:t>replication</a:t>
            </a:r>
          </a:p>
          <a:p>
            <a:pPr algn="ctr" defTabSz="1279525" eaLnBrk="0" hangingPunct="0"/>
            <a:r>
              <a:rPr lang="en-US" sz="1600" dirty="0" smtClean="0">
                <a:latin typeface="Comic Sans MS" pitchFamily="66" charset="0"/>
              </a:rPr>
              <a:t>stress</a:t>
            </a:r>
          </a:p>
        </p:txBody>
      </p:sp>
      <p:sp>
        <p:nvSpPr>
          <p:cNvPr id="28" name="Text Box 21"/>
          <p:cNvSpPr txBox="1">
            <a:spLocks noChangeArrowheads="1"/>
          </p:cNvSpPr>
          <p:nvPr/>
        </p:nvSpPr>
        <p:spPr bwMode="auto">
          <a:xfrm>
            <a:off x="4889417" y="2298937"/>
            <a:ext cx="138020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1279525" eaLnBrk="0" hangingPunct="0"/>
            <a:r>
              <a:rPr lang="en-US" sz="1600" dirty="0" smtClean="0">
                <a:latin typeface="Comic Sans MS" pitchFamily="66" charset="0"/>
              </a:rPr>
              <a:t>Chromosome</a:t>
            </a:r>
          </a:p>
          <a:p>
            <a:pPr algn="ctr" defTabSz="1279525" eaLnBrk="0" hangingPunct="0"/>
            <a:r>
              <a:rPr lang="en-US" sz="1600" dirty="0" smtClean="0">
                <a:latin typeface="Comic Sans MS" pitchFamily="66" charset="0"/>
              </a:rPr>
              <a:t>cohesion</a:t>
            </a:r>
          </a:p>
          <a:p>
            <a:pPr algn="ctr" defTabSz="1279525" eaLnBrk="0" hangingPunct="0"/>
            <a:r>
              <a:rPr lang="en-US" sz="1600" dirty="0" smtClean="0">
                <a:latin typeface="Comic Sans MS" pitchFamily="66" charset="0"/>
              </a:rPr>
              <a:t>defects</a:t>
            </a:r>
          </a:p>
        </p:txBody>
      </p:sp>
      <p:sp>
        <p:nvSpPr>
          <p:cNvPr id="29" name="Text Box 21"/>
          <p:cNvSpPr txBox="1">
            <a:spLocks noChangeArrowheads="1"/>
          </p:cNvSpPr>
          <p:nvPr/>
        </p:nvSpPr>
        <p:spPr bwMode="auto">
          <a:xfrm>
            <a:off x="1742212" y="3469100"/>
            <a:ext cx="131087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1279525" eaLnBrk="0" hangingPunct="0"/>
            <a:r>
              <a:rPr lang="en-US" sz="1600" dirty="0" err="1" smtClean="0">
                <a:latin typeface="Comic Sans MS" pitchFamily="66" charset="0"/>
              </a:rPr>
              <a:t>Centrosome</a:t>
            </a:r>
            <a:endParaRPr lang="en-US" sz="1600" dirty="0" smtClean="0">
              <a:latin typeface="Comic Sans MS" pitchFamily="66" charset="0"/>
            </a:endParaRPr>
          </a:p>
          <a:p>
            <a:pPr algn="ctr" defTabSz="1279525" eaLnBrk="0" hangingPunct="0"/>
            <a:r>
              <a:rPr lang="en-US" sz="1600" dirty="0" smtClean="0">
                <a:latin typeface="Comic Sans MS" pitchFamily="66" charset="0"/>
              </a:rPr>
              <a:t>duplication</a:t>
            </a:r>
          </a:p>
          <a:p>
            <a:pPr algn="ctr" defTabSz="1279525" eaLnBrk="0" hangingPunct="0"/>
            <a:r>
              <a:rPr lang="en-US" sz="1600" dirty="0" smtClean="0">
                <a:latin typeface="Comic Sans MS" pitchFamily="66" charset="0"/>
              </a:rPr>
              <a:t>defects</a:t>
            </a:r>
          </a:p>
        </p:txBody>
      </p:sp>
      <p:sp>
        <p:nvSpPr>
          <p:cNvPr id="30" name="Text Box 21"/>
          <p:cNvSpPr txBox="1">
            <a:spLocks noChangeArrowheads="1"/>
          </p:cNvSpPr>
          <p:nvPr/>
        </p:nvSpPr>
        <p:spPr bwMode="auto">
          <a:xfrm>
            <a:off x="5390352" y="3196766"/>
            <a:ext cx="121639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1279525" eaLnBrk="0" hangingPunct="0"/>
            <a:r>
              <a:rPr lang="en-US" sz="1600" dirty="0" smtClean="0">
                <a:latin typeface="Comic Sans MS" pitchFamily="66" charset="0"/>
              </a:rPr>
              <a:t>Mitotic</a:t>
            </a:r>
          </a:p>
          <a:p>
            <a:pPr algn="ctr" defTabSz="1279525" eaLnBrk="0" hangingPunct="0"/>
            <a:r>
              <a:rPr lang="en-US" sz="1600" dirty="0" smtClean="0">
                <a:latin typeface="Comic Sans MS" pitchFamily="66" charset="0"/>
              </a:rPr>
              <a:t>checkpoint</a:t>
            </a:r>
          </a:p>
          <a:p>
            <a:pPr algn="ctr" defTabSz="1279525" eaLnBrk="0" hangingPunct="0"/>
            <a:r>
              <a:rPr lang="en-US" sz="1600" dirty="0" smtClean="0">
                <a:latin typeface="Comic Sans MS" pitchFamily="66" charset="0"/>
              </a:rPr>
              <a:t>defects</a:t>
            </a:r>
          </a:p>
        </p:txBody>
      </p:sp>
      <p:sp>
        <p:nvSpPr>
          <p:cNvPr id="31" name="Text Box 21"/>
          <p:cNvSpPr txBox="1">
            <a:spLocks noChangeArrowheads="1"/>
          </p:cNvSpPr>
          <p:nvPr/>
        </p:nvSpPr>
        <p:spPr bwMode="auto">
          <a:xfrm>
            <a:off x="6322894" y="4090719"/>
            <a:ext cx="126509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1279525" eaLnBrk="0" hangingPunct="0"/>
            <a:r>
              <a:rPr lang="en-US" sz="1600" dirty="0" err="1" smtClean="0">
                <a:latin typeface="Comic Sans MS" pitchFamily="66" charset="0"/>
              </a:rPr>
              <a:t>Cytokinesis</a:t>
            </a:r>
            <a:endParaRPr lang="en-US" sz="1600" dirty="0" smtClean="0">
              <a:latin typeface="Comic Sans MS" pitchFamily="66" charset="0"/>
            </a:endParaRPr>
          </a:p>
          <a:p>
            <a:pPr algn="ctr" defTabSz="1279525" eaLnBrk="0" hangingPunct="0"/>
            <a:r>
              <a:rPr lang="en-US" sz="1600" dirty="0" smtClean="0">
                <a:latin typeface="Comic Sans MS" pitchFamily="66" charset="0"/>
              </a:rPr>
              <a:t>failure</a:t>
            </a:r>
          </a:p>
        </p:txBody>
      </p:sp>
    </p:spTree>
    <p:extLst>
      <p:ext uri="{BB962C8B-B14F-4D97-AF65-F5344CB8AC3E}">
        <p14:creationId xmlns:p14="http://schemas.microsoft.com/office/powerpoint/2010/main" val="13120790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71580" y="603250"/>
            <a:ext cx="8817824" cy="45402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24"/>
          <p:cNvSpPr>
            <a:spLocks noChangeArrowheads="1"/>
          </p:cNvSpPr>
          <p:nvPr/>
        </p:nvSpPr>
        <p:spPr bwMode="auto">
          <a:xfrm>
            <a:off x="0" y="538163"/>
            <a:ext cx="9166225" cy="65087"/>
          </a:xfrm>
          <a:prstGeom prst="rect">
            <a:avLst/>
          </a:prstGeom>
          <a:gradFill rotWithShape="1">
            <a:gsLst>
              <a:gs pos="0">
                <a:srgbClr val="5F5F5F"/>
              </a:gs>
              <a:gs pos="50000">
                <a:srgbClr val="B2B2B2"/>
              </a:gs>
              <a:gs pos="100000">
                <a:srgbClr val="5F5F5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848" y="807402"/>
            <a:ext cx="5798897" cy="403726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1580" y="4866501"/>
            <a:ext cx="30378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Duijf &amp; </a:t>
            </a:r>
            <a:r>
              <a:rPr lang="en-US" sz="1200" dirty="0" err="1" smtClean="0"/>
              <a:t>Benezra</a:t>
            </a:r>
            <a:r>
              <a:rPr lang="en-US" sz="1200" dirty="0"/>
              <a:t> (</a:t>
            </a:r>
            <a:r>
              <a:rPr lang="en-US" sz="1200" dirty="0" smtClean="0"/>
              <a:t>2013) </a:t>
            </a:r>
            <a:r>
              <a:rPr lang="en-US" sz="1200" i="1" dirty="0" smtClean="0"/>
              <a:t>Oncogene 32:4727-36</a:t>
            </a:r>
            <a:endParaRPr lang="en-US" sz="1200" i="1" dirty="0"/>
          </a:p>
        </p:txBody>
      </p:sp>
      <p:sp>
        <p:nvSpPr>
          <p:cNvPr id="8" name="Text Box 15"/>
          <p:cNvSpPr txBox="1">
            <a:spLocks noChangeArrowheads="1"/>
          </p:cNvSpPr>
          <p:nvPr/>
        </p:nvSpPr>
        <p:spPr bwMode="auto">
          <a:xfrm>
            <a:off x="1662457" y="28575"/>
            <a:ext cx="5841378" cy="5293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127985" tIns="63994" rIns="127985" bIns="63994">
            <a:spAutoFit/>
          </a:bodyPr>
          <a:lstStyle/>
          <a:p>
            <a:pPr algn="ctr" defTabSz="1279525"/>
            <a:r>
              <a:rPr lang="en-US" altLang="en-US" sz="2600" b="1" dirty="0" smtClean="0">
                <a:latin typeface="Comic Sans MS" pitchFamily="66" charset="0"/>
              </a:rPr>
              <a:t>“Oncogene-induced mitotic stress”</a:t>
            </a:r>
            <a:endParaRPr lang="en-US" altLang="en-US" sz="2600" b="1" dirty="0">
              <a:latin typeface="Comic Sans MS" pitchFamily="66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6153905" y="962753"/>
            <a:ext cx="1593499" cy="3759497"/>
            <a:chOff x="6817905" y="962753"/>
            <a:chExt cx="1593499" cy="3759497"/>
          </a:xfrm>
        </p:grpSpPr>
        <p:sp>
          <p:nvSpPr>
            <p:cNvPr id="9" name="Text Box 121"/>
            <p:cNvSpPr txBox="1">
              <a:spLocks noChangeArrowheads="1"/>
            </p:cNvSpPr>
            <p:nvPr/>
          </p:nvSpPr>
          <p:spPr bwMode="auto">
            <a:xfrm>
              <a:off x="6892258" y="962753"/>
              <a:ext cx="1444777" cy="4924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defTabSz="1279525"/>
              <a:r>
                <a:rPr lang="en-US" sz="1300" dirty="0" smtClean="0">
                  <a:latin typeface="Helvetica"/>
                  <a:cs typeface="Helvetica"/>
                </a:rPr>
                <a:t>Common defects</a:t>
              </a:r>
            </a:p>
            <a:p>
              <a:pPr algn="ctr" defTabSz="1279525"/>
              <a:r>
                <a:rPr lang="en-US" sz="1300" dirty="0" smtClean="0">
                  <a:latin typeface="Helvetica"/>
                  <a:cs typeface="Helvetica"/>
                </a:rPr>
                <a:t>in cancer cells</a:t>
              </a:r>
              <a:endParaRPr lang="en-US" sz="1300" dirty="0">
                <a:latin typeface="Helvetica"/>
                <a:cs typeface="Helvetica"/>
              </a:endParaRPr>
            </a:p>
          </p:txBody>
        </p:sp>
        <p:sp>
          <p:nvSpPr>
            <p:cNvPr id="10" name="Line 119"/>
            <p:cNvSpPr>
              <a:spLocks noChangeShapeType="1"/>
            </p:cNvSpPr>
            <p:nvPr/>
          </p:nvSpPr>
          <p:spPr bwMode="auto">
            <a:xfrm rot="5400000" flipV="1">
              <a:off x="6745748" y="2403942"/>
              <a:ext cx="1735113" cy="2684"/>
            </a:xfrm>
            <a:prstGeom prst="line">
              <a:avLst/>
            </a:prstGeom>
            <a:noFill/>
            <a:ln w="57150" cmpd="sng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 Box 121"/>
            <p:cNvSpPr txBox="1">
              <a:spLocks noChangeArrowheads="1"/>
            </p:cNvSpPr>
            <p:nvPr/>
          </p:nvSpPr>
          <p:spPr bwMode="auto">
            <a:xfrm>
              <a:off x="6817905" y="3281364"/>
              <a:ext cx="1593499" cy="4924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defTabSz="1279525"/>
              <a:r>
                <a:rPr lang="en-US" sz="1300" dirty="0" smtClean="0">
                  <a:latin typeface="Helvetica"/>
                  <a:cs typeface="Helvetica"/>
                </a:rPr>
                <a:t>Oncogene-induced</a:t>
              </a:r>
            </a:p>
            <a:p>
              <a:pPr algn="ctr" defTabSz="1279525"/>
              <a:r>
                <a:rPr lang="en-US" sz="1300" dirty="0" smtClean="0">
                  <a:latin typeface="Helvetica"/>
                  <a:cs typeface="Helvetica"/>
                </a:rPr>
                <a:t>mitotic stress</a:t>
              </a:r>
              <a:endParaRPr lang="en-US" sz="1300" dirty="0">
                <a:latin typeface="Helvetica"/>
                <a:cs typeface="Helvetica"/>
              </a:endParaRPr>
            </a:p>
          </p:txBody>
        </p:sp>
        <p:sp>
          <p:nvSpPr>
            <p:cNvPr id="12" name="Line 119"/>
            <p:cNvSpPr>
              <a:spLocks noChangeShapeType="1"/>
            </p:cNvSpPr>
            <p:nvPr/>
          </p:nvSpPr>
          <p:spPr bwMode="auto">
            <a:xfrm rot="5400000">
              <a:off x="7435067" y="4045773"/>
              <a:ext cx="369901" cy="2"/>
            </a:xfrm>
            <a:prstGeom prst="line">
              <a:avLst/>
            </a:prstGeom>
            <a:noFill/>
            <a:ln w="57150" cmpd="sng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 Box 121"/>
            <p:cNvSpPr txBox="1">
              <a:spLocks noChangeArrowheads="1"/>
            </p:cNvSpPr>
            <p:nvPr/>
          </p:nvSpPr>
          <p:spPr bwMode="auto">
            <a:xfrm>
              <a:off x="7019329" y="4229807"/>
              <a:ext cx="1185265" cy="4924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defTabSz="1279525"/>
              <a:r>
                <a:rPr lang="en-US" sz="1300" dirty="0" smtClean="0">
                  <a:latin typeface="Helvetica"/>
                  <a:cs typeface="Helvetica"/>
                </a:rPr>
                <a:t>Chromosome</a:t>
              </a:r>
            </a:p>
            <a:p>
              <a:pPr algn="ctr" defTabSz="1279525"/>
              <a:r>
                <a:rPr lang="en-US" sz="1300" dirty="0" smtClean="0">
                  <a:latin typeface="Helvetica"/>
                  <a:cs typeface="Helvetica"/>
                </a:rPr>
                <a:t>instability</a:t>
              </a:r>
              <a:endParaRPr lang="en-US" sz="1300" dirty="0">
                <a:latin typeface="Helvetica"/>
                <a:cs typeface="Helvetica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6976122" y="962753"/>
            <a:ext cx="2089998" cy="4180747"/>
            <a:chOff x="6976122" y="962753"/>
            <a:chExt cx="2089998" cy="4180747"/>
          </a:xfrm>
        </p:grpSpPr>
        <p:grpSp>
          <p:nvGrpSpPr>
            <p:cNvPr id="23" name="Group 22"/>
            <p:cNvGrpSpPr/>
            <p:nvPr/>
          </p:nvGrpSpPr>
          <p:grpSpPr>
            <a:xfrm>
              <a:off x="7413615" y="962753"/>
              <a:ext cx="1467810" cy="2343291"/>
              <a:chOff x="7413615" y="962753"/>
              <a:chExt cx="1467810" cy="2343291"/>
            </a:xfrm>
          </p:grpSpPr>
          <p:sp>
            <p:nvSpPr>
              <p:cNvPr id="16" name="Text Box 121"/>
              <p:cNvSpPr txBox="1">
                <a:spLocks noChangeArrowheads="1"/>
              </p:cNvSpPr>
              <p:nvPr/>
            </p:nvSpPr>
            <p:spPr bwMode="auto">
              <a:xfrm>
                <a:off x="7683693" y="962753"/>
                <a:ext cx="1069524" cy="4924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defTabSz="1279525"/>
                <a:r>
                  <a:rPr lang="en-US" sz="1300" dirty="0" smtClean="0">
                    <a:latin typeface="Helvetica"/>
                    <a:cs typeface="Helvetica"/>
                  </a:rPr>
                  <a:t>Defective</a:t>
                </a:r>
              </a:p>
              <a:p>
                <a:pPr algn="ctr" defTabSz="1279525"/>
                <a:r>
                  <a:rPr lang="en-US" sz="1300" dirty="0" err="1" smtClean="0">
                    <a:latin typeface="Helvetica"/>
                    <a:cs typeface="Helvetica"/>
                  </a:rPr>
                  <a:t>Rb</a:t>
                </a:r>
                <a:r>
                  <a:rPr lang="en-US" sz="1300" dirty="0" smtClean="0">
                    <a:latin typeface="Helvetica"/>
                    <a:cs typeface="Helvetica"/>
                  </a:rPr>
                  <a:t> pathway</a:t>
                </a:r>
                <a:endParaRPr lang="en-US" sz="1300" dirty="0">
                  <a:latin typeface="Helvetica"/>
                  <a:cs typeface="Helvetica"/>
                </a:endParaRPr>
              </a:p>
            </p:txBody>
          </p:sp>
          <p:sp>
            <p:nvSpPr>
              <p:cNvPr id="17" name="Line 119"/>
              <p:cNvSpPr>
                <a:spLocks noChangeShapeType="1"/>
              </p:cNvSpPr>
              <p:nvPr/>
            </p:nvSpPr>
            <p:spPr bwMode="auto">
              <a:xfrm rot="5400000" flipV="1">
                <a:off x="7890304" y="1863199"/>
                <a:ext cx="650940" cy="0"/>
              </a:xfrm>
              <a:prstGeom prst="line">
                <a:avLst/>
              </a:prstGeom>
              <a:noFill/>
              <a:ln w="57150" cmpd="sng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Text Box 121"/>
              <p:cNvSpPr txBox="1">
                <a:spLocks noChangeArrowheads="1"/>
              </p:cNvSpPr>
              <p:nvPr/>
            </p:nvSpPr>
            <p:spPr bwMode="auto">
              <a:xfrm>
                <a:off x="7566241" y="2188668"/>
                <a:ext cx="1315184" cy="4924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defTabSz="1279525"/>
                <a:r>
                  <a:rPr lang="en-US" sz="1300" dirty="0" smtClean="0">
                    <a:latin typeface="Helvetica"/>
                    <a:cs typeface="Helvetica"/>
                  </a:rPr>
                  <a:t>Emi1</a:t>
                </a:r>
              </a:p>
              <a:p>
                <a:pPr algn="ctr" defTabSz="1279525"/>
                <a:r>
                  <a:rPr lang="en-US" sz="1300" dirty="0" smtClean="0">
                    <a:latin typeface="Helvetica"/>
                    <a:cs typeface="Helvetica"/>
                  </a:rPr>
                  <a:t>overexpression</a:t>
                </a:r>
                <a:endParaRPr lang="en-US" sz="1300" dirty="0">
                  <a:latin typeface="Helvetica"/>
                  <a:cs typeface="Helvetica"/>
                </a:endParaRPr>
              </a:p>
            </p:txBody>
          </p:sp>
          <p:sp>
            <p:nvSpPr>
              <p:cNvPr id="22" name="Line 119"/>
              <p:cNvSpPr>
                <a:spLocks noChangeShapeType="1"/>
              </p:cNvSpPr>
              <p:nvPr/>
            </p:nvSpPr>
            <p:spPr bwMode="auto">
              <a:xfrm rot="5400000">
                <a:off x="7420067" y="2716164"/>
                <a:ext cx="583428" cy="596332"/>
              </a:xfrm>
              <a:prstGeom prst="line">
                <a:avLst/>
              </a:prstGeom>
              <a:noFill/>
              <a:ln w="57150" cmpd="sng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4" name="TextBox 23"/>
            <p:cNvSpPr txBox="1"/>
            <p:nvPr/>
          </p:nvSpPr>
          <p:spPr>
            <a:xfrm>
              <a:off x="6976122" y="4866501"/>
              <a:ext cx="208999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err="1" smtClean="0"/>
                <a:t>Vaidyanathan</a:t>
              </a:r>
              <a:r>
                <a:rPr lang="en-US" sz="1200" dirty="0" smtClean="0"/>
                <a:t> et al, </a:t>
              </a:r>
              <a:r>
                <a:rPr lang="en-US" sz="1200" i="1" dirty="0"/>
                <a:t>s</a:t>
              </a:r>
              <a:r>
                <a:rPr lang="en-US" sz="1200" i="1" dirty="0" smtClean="0"/>
                <a:t>ubmitted</a:t>
              </a:r>
              <a:endParaRPr lang="en-US" sz="1200" i="1" dirty="0"/>
            </a:p>
          </p:txBody>
        </p:sp>
      </p:grpSp>
    </p:spTree>
    <p:extLst>
      <p:ext uri="{BB962C8B-B14F-4D97-AF65-F5344CB8AC3E}">
        <p14:creationId xmlns:p14="http://schemas.microsoft.com/office/powerpoint/2010/main" val="7782586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24"/>
          <p:cNvSpPr>
            <a:spLocks noChangeArrowheads="1"/>
          </p:cNvSpPr>
          <p:nvPr/>
        </p:nvSpPr>
        <p:spPr bwMode="auto">
          <a:xfrm>
            <a:off x="0" y="538163"/>
            <a:ext cx="9166225" cy="65087"/>
          </a:xfrm>
          <a:prstGeom prst="rect">
            <a:avLst/>
          </a:prstGeom>
          <a:gradFill rotWithShape="1">
            <a:gsLst>
              <a:gs pos="0">
                <a:srgbClr val="5F5F5F"/>
              </a:gs>
              <a:gs pos="50000">
                <a:srgbClr val="B2B2B2"/>
              </a:gs>
              <a:gs pos="100000">
                <a:srgbClr val="5F5F5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364429" y="28575"/>
            <a:ext cx="6393062" cy="498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27985" tIns="63994" rIns="127985" bIns="63994">
            <a:spAutoFit/>
          </a:bodyPr>
          <a:lstStyle/>
          <a:p>
            <a:pPr algn="ctr" defTabSz="1279525" eaLnBrk="0" hangingPunct="0"/>
            <a:r>
              <a:rPr lang="en-US" altLang="en-US" sz="2400" b="1" dirty="0" smtClean="0">
                <a:latin typeface="Comic Sans MS" pitchFamily="66" charset="0"/>
              </a:rPr>
              <a:t>Emi1</a:t>
            </a:r>
            <a:r>
              <a:rPr lang="en-US" altLang="en-US" sz="2400" b="1" dirty="0">
                <a:latin typeface="Comic Sans MS" pitchFamily="66" charset="0"/>
              </a:rPr>
              <a:t> </a:t>
            </a:r>
            <a:r>
              <a:rPr lang="en-US" altLang="en-US" sz="2400" b="1" dirty="0" smtClean="0">
                <a:latin typeface="Comic Sans MS" pitchFamily="66" charset="0"/>
              </a:rPr>
              <a:t>is overexpressed in human tumors</a:t>
            </a:r>
            <a:endParaRPr lang="en-US" altLang="en-US" sz="2400" b="1" i="1" dirty="0">
              <a:latin typeface="Comic Sans MS" pitchFamily="66" charset="0"/>
            </a:endParaRPr>
          </a:p>
        </p:txBody>
      </p:sp>
      <p:pic>
        <p:nvPicPr>
          <p:cNvPr id="6" name="Picture 5" descr="_Figure 6.pct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38" t="3917" r="31828" b="73381"/>
          <a:stretch/>
        </p:blipFill>
        <p:spPr>
          <a:xfrm>
            <a:off x="1015849" y="1545771"/>
            <a:ext cx="2563703" cy="2533455"/>
          </a:xfrm>
          <a:prstGeom prst="rect">
            <a:avLst/>
          </a:prstGeom>
        </p:spPr>
      </p:pic>
      <p:pic>
        <p:nvPicPr>
          <p:cNvPr id="7" name="Picture 6" descr="Untitled-1.pct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39" r="32866"/>
          <a:stretch/>
        </p:blipFill>
        <p:spPr>
          <a:xfrm>
            <a:off x="5651572" y="2683389"/>
            <a:ext cx="1214279" cy="1458946"/>
          </a:xfrm>
          <a:prstGeom prst="rect">
            <a:avLst/>
          </a:prstGeom>
        </p:spPr>
      </p:pic>
      <p:pic>
        <p:nvPicPr>
          <p:cNvPr id="8" name="Picture 7" descr="Untitled-1.pct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813"/>
          <a:stretch/>
        </p:blipFill>
        <p:spPr>
          <a:xfrm>
            <a:off x="4361531" y="2683389"/>
            <a:ext cx="1192428" cy="145894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41789" y="2337738"/>
            <a:ext cx="84432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 smtClean="0"/>
              <a:t>Normalized</a:t>
            </a:r>
          </a:p>
          <a:p>
            <a:pPr algn="ctr"/>
            <a:r>
              <a:rPr lang="en-US" sz="1100" dirty="0" smtClean="0"/>
              <a:t>Emi1</a:t>
            </a:r>
          </a:p>
          <a:p>
            <a:pPr algn="ctr"/>
            <a:r>
              <a:rPr lang="en-US" sz="1100" dirty="0" smtClean="0"/>
              <a:t>expression</a:t>
            </a:r>
            <a:endParaRPr lang="en-US" sz="1100" dirty="0"/>
          </a:p>
          <a:p>
            <a:pPr algn="ctr"/>
            <a:r>
              <a:rPr lang="en-US" sz="1100" dirty="0" smtClean="0"/>
              <a:t>level</a:t>
            </a:r>
          </a:p>
        </p:txBody>
      </p:sp>
      <p:sp>
        <p:nvSpPr>
          <p:cNvPr id="10" name="Text Box 19"/>
          <p:cNvSpPr txBox="1">
            <a:spLocks noChangeArrowheads="1"/>
          </p:cNvSpPr>
          <p:nvPr/>
        </p:nvSpPr>
        <p:spPr bwMode="auto">
          <a:xfrm>
            <a:off x="1285653" y="4570312"/>
            <a:ext cx="590813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1279525" eaLnBrk="0" hangingPunct="0"/>
            <a:r>
              <a:rPr lang="en-US" b="1" dirty="0" smtClean="0">
                <a:solidFill>
                  <a:srgbClr val="EA0000"/>
                </a:solidFill>
                <a:latin typeface="Comic Sans MS" pitchFamily="66" charset="0"/>
              </a:rPr>
              <a:t>Emi1 is overexpressed in most human solid cancers</a:t>
            </a:r>
            <a:endParaRPr lang="en-US" b="1" dirty="0">
              <a:solidFill>
                <a:srgbClr val="EA0000"/>
              </a:solidFill>
              <a:latin typeface="Comic Sans MS" pitchFamily="66" charset="0"/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4164556" y="761415"/>
            <a:ext cx="4406702" cy="1827518"/>
            <a:chOff x="4164556" y="761415"/>
            <a:chExt cx="4406702" cy="1827518"/>
          </a:xfrm>
        </p:grpSpPr>
        <p:sp>
          <p:nvSpPr>
            <p:cNvPr id="12" name="TextBox 11"/>
            <p:cNvSpPr txBox="1"/>
            <p:nvPr/>
          </p:nvSpPr>
          <p:spPr>
            <a:xfrm>
              <a:off x="4474309" y="1014110"/>
              <a:ext cx="953356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/>
                <a:t>Adipose tissue</a:t>
              </a:r>
            </a:p>
            <a:p>
              <a:r>
                <a:rPr lang="en-US" sz="1000" dirty="0" smtClean="0"/>
                <a:t>Bladder</a:t>
              </a:r>
            </a:p>
            <a:p>
              <a:r>
                <a:rPr lang="en-US" sz="1000" dirty="0" smtClean="0"/>
                <a:t>Bone Marrow</a:t>
              </a:r>
            </a:p>
            <a:p>
              <a:r>
                <a:rPr lang="en-US" sz="1000" dirty="0" smtClean="0"/>
                <a:t>Brain</a:t>
              </a:r>
            </a:p>
            <a:p>
              <a:r>
                <a:rPr lang="en-US" sz="1000" dirty="0" smtClean="0"/>
                <a:t>Breast</a:t>
              </a:r>
            </a:p>
            <a:p>
              <a:r>
                <a:rPr lang="en-US" sz="1000" dirty="0" err="1" smtClean="0"/>
                <a:t>Buccal</a:t>
              </a:r>
              <a:r>
                <a:rPr lang="en-US" sz="1000" dirty="0" smtClean="0"/>
                <a:t> mucosa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561644" y="1014110"/>
              <a:ext cx="868510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/>
                <a:t>Lung</a:t>
              </a:r>
            </a:p>
            <a:p>
              <a:r>
                <a:rPr lang="en-US" sz="1000" dirty="0" err="1" smtClean="0"/>
                <a:t>Nasopharynx</a:t>
              </a:r>
              <a:endParaRPr lang="en-US" sz="1000" dirty="0" smtClean="0"/>
            </a:p>
            <a:p>
              <a:r>
                <a:rPr lang="en-US" sz="1000" dirty="0" smtClean="0"/>
                <a:t>Oral cavity</a:t>
              </a:r>
            </a:p>
            <a:p>
              <a:r>
                <a:rPr lang="en-US" sz="1000" dirty="0" smtClean="0"/>
                <a:t>Ovary</a:t>
              </a:r>
            </a:p>
            <a:p>
              <a:r>
                <a:rPr lang="en-US" sz="1000" dirty="0" smtClean="0"/>
                <a:t>Pancreas</a:t>
              </a:r>
            </a:p>
            <a:p>
              <a:r>
                <a:rPr lang="en-US" sz="1000" dirty="0" smtClean="0"/>
                <a:t>Rectum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164556" y="761415"/>
              <a:ext cx="39911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/>
                <a:t>115 independent studies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649714" y="1014110"/>
              <a:ext cx="739142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/>
                <a:t>Cervix</a:t>
              </a:r>
            </a:p>
            <a:p>
              <a:r>
                <a:rPr lang="en-US" sz="1000" dirty="0" smtClean="0"/>
                <a:t>Colon</a:t>
              </a:r>
            </a:p>
            <a:p>
              <a:r>
                <a:rPr lang="en-US" sz="1000" dirty="0" smtClean="0"/>
                <a:t>Esophagus</a:t>
              </a:r>
            </a:p>
            <a:p>
              <a:r>
                <a:rPr lang="en-US" sz="1000" dirty="0" smtClean="0"/>
                <a:t>Intestine</a:t>
              </a:r>
            </a:p>
            <a:p>
              <a:r>
                <a:rPr lang="en-US" sz="1000" dirty="0" smtClean="0"/>
                <a:t>Kidney</a:t>
              </a:r>
            </a:p>
            <a:p>
              <a:r>
                <a:rPr lang="en-US" sz="1000" dirty="0" smtClean="0"/>
                <a:t>Liver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7598866" y="1014110"/>
              <a:ext cx="972392" cy="8617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/>
                <a:t>Skin</a:t>
              </a:r>
            </a:p>
            <a:p>
              <a:r>
                <a:rPr lang="en-US" sz="1000" dirty="0"/>
                <a:t>Stomach</a:t>
              </a:r>
            </a:p>
            <a:p>
              <a:r>
                <a:rPr lang="en-US" sz="1000" dirty="0" smtClean="0"/>
                <a:t>T</a:t>
              </a:r>
              <a:r>
                <a:rPr lang="en-US" sz="1000" dirty="0"/>
                <a:t>-</a:t>
              </a:r>
              <a:r>
                <a:rPr lang="en-US" sz="1000" dirty="0" smtClean="0"/>
                <a:t>Lymphocytes</a:t>
              </a:r>
            </a:p>
            <a:p>
              <a:r>
                <a:rPr lang="en-US" sz="1000" dirty="0" smtClean="0"/>
                <a:t>Testis</a:t>
              </a:r>
            </a:p>
            <a:p>
              <a:r>
                <a:rPr lang="en-US" sz="1000" dirty="0" smtClean="0"/>
                <a:t>Vulva</a:t>
              </a:r>
              <a:endParaRPr lang="en-US" sz="1000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198420" y="1986717"/>
              <a:ext cx="2490936" cy="6022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dirty="0" smtClean="0"/>
                <a:t>7403 </a:t>
              </a:r>
              <a:r>
                <a:rPr lang="en-US" sz="1400" dirty="0" err="1" smtClean="0"/>
                <a:t>tumour</a:t>
              </a:r>
              <a:r>
                <a:rPr lang="en-US" sz="1400" dirty="0" smtClean="0"/>
                <a:t> samples</a:t>
              </a:r>
            </a:p>
            <a:p>
              <a:pPr>
                <a:lnSpc>
                  <a:spcPct val="120000"/>
                </a:lnSpc>
              </a:pPr>
              <a:r>
                <a:rPr lang="en-US" sz="1400" dirty="0" smtClean="0"/>
                <a:t>1467 matched normal samples</a:t>
              </a: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6338223" y="2683388"/>
            <a:ext cx="1795264" cy="1800867"/>
            <a:chOff x="6261125" y="3352998"/>
            <a:chExt cx="2030370" cy="2036707"/>
          </a:xfrm>
        </p:grpSpPr>
        <p:pic>
          <p:nvPicPr>
            <p:cNvPr id="19" name="Picture 18" descr="Untitled-1.pct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438" r="-201"/>
            <a:stretch/>
          </p:blipFill>
          <p:spPr>
            <a:xfrm>
              <a:off x="6960104" y="3352998"/>
              <a:ext cx="1331391" cy="1650009"/>
            </a:xfrm>
            <a:prstGeom prst="rect">
              <a:avLst/>
            </a:prstGeom>
          </p:spPr>
        </p:pic>
        <p:grpSp>
          <p:nvGrpSpPr>
            <p:cNvPr id="20" name="Group 19"/>
            <p:cNvGrpSpPr/>
            <p:nvPr/>
          </p:nvGrpSpPr>
          <p:grpSpPr>
            <a:xfrm>
              <a:off x="6261125" y="5077581"/>
              <a:ext cx="1364675" cy="312124"/>
              <a:chOff x="6261125" y="5077581"/>
              <a:chExt cx="1364675" cy="312124"/>
            </a:xfrm>
          </p:grpSpPr>
          <p:cxnSp>
            <p:nvCxnSpPr>
              <p:cNvPr id="21" name="Straight Connector 20"/>
              <p:cNvCxnSpPr/>
              <p:nvPr/>
            </p:nvCxnSpPr>
            <p:spPr bwMode="auto">
              <a:xfrm>
                <a:off x="6261125" y="5144347"/>
                <a:ext cx="1364675" cy="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2" name="Straight Connector 21"/>
              <p:cNvCxnSpPr/>
              <p:nvPr/>
            </p:nvCxnSpPr>
            <p:spPr bwMode="auto">
              <a:xfrm flipV="1">
                <a:off x="6267475" y="5077581"/>
                <a:ext cx="0" cy="73116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" name="Straight Connector 22"/>
              <p:cNvCxnSpPr/>
              <p:nvPr/>
            </p:nvCxnSpPr>
            <p:spPr bwMode="auto">
              <a:xfrm flipV="1">
                <a:off x="7619450" y="5077581"/>
                <a:ext cx="0" cy="73116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24" name="TextBox 23"/>
              <p:cNvSpPr txBox="1"/>
              <p:nvPr/>
            </p:nvSpPr>
            <p:spPr>
              <a:xfrm>
                <a:off x="6527800" y="5128095"/>
                <a:ext cx="776957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 smtClean="0"/>
                  <a:t>p&lt;0.0001</a:t>
                </a:r>
                <a:endParaRPr lang="en-US" sz="1100" dirty="0"/>
              </a:p>
            </p:txBody>
          </p:sp>
        </p:grpSp>
      </p:grpSp>
      <p:sp>
        <p:nvSpPr>
          <p:cNvPr id="25" name="Rectangle 24"/>
          <p:cNvSpPr/>
          <p:nvPr/>
        </p:nvSpPr>
        <p:spPr bwMode="auto">
          <a:xfrm>
            <a:off x="1733797" y="2618918"/>
            <a:ext cx="299692" cy="282575"/>
          </a:xfrm>
          <a:prstGeom prst="rect">
            <a:avLst/>
          </a:prstGeom>
          <a:solidFill>
            <a:srgbClr val="CCCC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27952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6" name="Rectangle 25"/>
          <p:cNvSpPr/>
          <p:nvPr/>
        </p:nvSpPr>
        <p:spPr bwMode="auto">
          <a:xfrm>
            <a:off x="1719746" y="3307689"/>
            <a:ext cx="299692" cy="282575"/>
          </a:xfrm>
          <a:prstGeom prst="rect">
            <a:avLst/>
          </a:prstGeom>
          <a:solidFill>
            <a:srgbClr val="CCCC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27952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2630421" y="3312125"/>
            <a:ext cx="299692" cy="282575"/>
          </a:xfrm>
          <a:prstGeom prst="rect">
            <a:avLst/>
          </a:prstGeom>
          <a:solidFill>
            <a:srgbClr val="CCCC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27952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8" name="Rectangle 27"/>
          <p:cNvSpPr/>
          <p:nvPr/>
        </p:nvSpPr>
        <p:spPr bwMode="auto">
          <a:xfrm>
            <a:off x="2621054" y="1849062"/>
            <a:ext cx="299692" cy="122324"/>
          </a:xfrm>
          <a:prstGeom prst="rect">
            <a:avLst/>
          </a:prstGeom>
          <a:solidFill>
            <a:srgbClr val="CCCC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27952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08565" y="807107"/>
            <a:ext cx="177484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Emi1 is a:</a:t>
            </a:r>
          </a:p>
          <a:p>
            <a:r>
              <a:rPr lang="en-US" sz="1400" dirty="0" smtClean="0"/>
              <a:t>   - cell cycle regulator</a:t>
            </a:r>
          </a:p>
          <a:p>
            <a:r>
              <a:rPr lang="en-US" sz="1400" dirty="0" smtClean="0"/>
              <a:t>   - E2F target gene</a:t>
            </a:r>
          </a:p>
        </p:txBody>
      </p:sp>
    </p:spTree>
    <p:extLst>
      <p:ext uri="{BB962C8B-B14F-4D97-AF65-F5344CB8AC3E}">
        <p14:creationId xmlns:p14="http://schemas.microsoft.com/office/powerpoint/2010/main" val="10886495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24"/>
          <p:cNvSpPr>
            <a:spLocks noChangeArrowheads="1"/>
          </p:cNvSpPr>
          <p:nvPr/>
        </p:nvSpPr>
        <p:spPr bwMode="auto">
          <a:xfrm>
            <a:off x="0" y="538163"/>
            <a:ext cx="9166225" cy="65087"/>
          </a:xfrm>
          <a:prstGeom prst="rect">
            <a:avLst/>
          </a:prstGeom>
          <a:gradFill rotWithShape="1">
            <a:gsLst>
              <a:gs pos="0">
                <a:srgbClr val="5F5F5F"/>
              </a:gs>
              <a:gs pos="50000">
                <a:srgbClr val="B2B2B2"/>
              </a:gs>
              <a:gs pos="100000">
                <a:srgbClr val="5F5F5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530902" y="28575"/>
            <a:ext cx="8060135" cy="498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27985" tIns="63994" rIns="127985" bIns="63994">
            <a:spAutoFit/>
          </a:bodyPr>
          <a:lstStyle/>
          <a:p>
            <a:pPr algn="ctr" defTabSz="1279525" eaLnBrk="0" hangingPunct="0"/>
            <a:r>
              <a:rPr lang="en-US" altLang="en-US" sz="2400" b="1" dirty="0" smtClean="0">
                <a:latin typeface="Comic Sans MS" pitchFamily="66" charset="0"/>
              </a:rPr>
              <a:t>Emi1</a:t>
            </a:r>
            <a:r>
              <a:rPr lang="en-US" altLang="en-US" sz="2400" b="1" dirty="0">
                <a:latin typeface="Comic Sans MS" pitchFamily="66" charset="0"/>
              </a:rPr>
              <a:t> </a:t>
            </a:r>
            <a:r>
              <a:rPr lang="en-US" altLang="en-US" sz="2400" b="1" dirty="0" smtClean="0">
                <a:latin typeface="Comic Sans MS" pitchFamily="66" charset="0"/>
              </a:rPr>
              <a:t>overexpression is a marker for poor prognosis</a:t>
            </a:r>
            <a:endParaRPr lang="en-US" altLang="en-US" sz="2400" b="1" i="1" dirty="0">
              <a:latin typeface="Comic Sans MS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19416" y="1147007"/>
            <a:ext cx="6506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Breast</a:t>
            </a:r>
            <a:endParaRPr lang="en-US" sz="1400" dirty="0"/>
          </a:p>
        </p:txBody>
      </p:sp>
      <p:sp>
        <p:nvSpPr>
          <p:cNvPr id="19" name="Text Box 19"/>
          <p:cNvSpPr txBox="1">
            <a:spLocks noChangeArrowheads="1"/>
          </p:cNvSpPr>
          <p:nvPr/>
        </p:nvSpPr>
        <p:spPr bwMode="auto">
          <a:xfrm>
            <a:off x="1109992" y="4035337"/>
            <a:ext cx="6857278" cy="446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1279525" eaLnBrk="0" hangingPunct="0"/>
            <a:r>
              <a:rPr lang="en-US" b="1" dirty="0" smtClean="0">
                <a:solidFill>
                  <a:srgbClr val="EA0000"/>
                </a:solidFill>
                <a:latin typeface="Comic Sans MS" pitchFamily="66" charset="0"/>
              </a:rPr>
              <a:t>Emi1 overexpression is a marker for poor patient prognosis</a:t>
            </a:r>
          </a:p>
          <a:p>
            <a:pPr algn="ctr" defTabSz="1279525" eaLnBrk="0" hangingPunct="0"/>
            <a:endParaRPr lang="en-US" sz="500" b="1" dirty="0" smtClean="0">
              <a:solidFill>
                <a:srgbClr val="000000"/>
              </a:solidFill>
              <a:latin typeface="Comic Sans MS" pitchFamily="66" charset="0"/>
            </a:endParaRPr>
          </a:p>
        </p:txBody>
      </p:sp>
      <p:pic>
        <p:nvPicPr>
          <p:cNvPr id="21" name="Picture 20" descr="_Figure 1.wm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54" t="33066" b="36044"/>
          <a:stretch/>
        </p:blipFill>
        <p:spPr>
          <a:xfrm>
            <a:off x="571712" y="1622405"/>
            <a:ext cx="2282121" cy="2042024"/>
          </a:xfrm>
          <a:prstGeom prst="rect">
            <a:avLst/>
          </a:prstGeom>
        </p:spPr>
      </p:pic>
      <p:grpSp>
        <p:nvGrpSpPr>
          <p:cNvPr id="24" name="Group 23"/>
          <p:cNvGrpSpPr/>
          <p:nvPr/>
        </p:nvGrpSpPr>
        <p:grpSpPr>
          <a:xfrm>
            <a:off x="3407655" y="1147007"/>
            <a:ext cx="2342740" cy="2416711"/>
            <a:chOff x="3487035" y="1147007"/>
            <a:chExt cx="2342740" cy="2416711"/>
          </a:xfrm>
        </p:grpSpPr>
        <p:sp>
          <p:nvSpPr>
            <p:cNvPr id="12" name="TextBox 11"/>
            <p:cNvSpPr txBox="1"/>
            <p:nvPr/>
          </p:nvSpPr>
          <p:spPr>
            <a:xfrm>
              <a:off x="4268061" y="1147007"/>
              <a:ext cx="75474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Ovarian</a:t>
              </a:r>
              <a:endParaRPr lang="en-US" sz="1400" dirty="0"/>
            </a:p>
          </p:txBody>
        </p:sp>
        <p:pic>
          <p:nvPicPr>
            <p:cNvPr id="22" name="Picture 21" descr="_Figure 1.wmf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97" t="70260" r="54579" b="55"/>
            <a:stretch/>
          </p:blipFill>
          <p:spPr>
            <a:xfrm>
              <a:off x="3487035" y="1601345"/>
              <a:ext cx="2342740" cy="1962373"/>
            </a:xfrm>
            <a:prstGeom prst="rect">
              <a:avLst/>
            </a:prstGeom>
          </p:spPr>
        </p:pic>
      </p:grpSp>
      <p:grpSp>
        <p:nvGrpSpPr>
          <p:cNvPr id="25" name="Group 24"/>
          <p:cNvGrpSpPr/>
          <p:nvPr/>
        </p:nvGrpSpPr>
        <p:grpSpPr>
          <a:xfrm>
            <a:off x="6252168" y="1147007"/>
            <a:ext cx="2291097" cy="2427901"/>
            <a:chOff x="6447972" y="1147007"/>
            <a:chExt cx="2291097" cy="2427901"/>
          </a:xfrm>
        </p:grpSpPr>
        <p:sp>
          <p:nvSpPr>
            <p:cNvPr id="17" name="TextBox 16"/>
            <p:cNvSpPr txBox="1"/>
            <p:nvPr/>
          </p:nvSpPr>
          <p:spPr>
            <a:xfrm>
              <a:off x="7349102" y="1147007"/>
              <a:ext cx="53330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Lung</a:t>
              </a:r>
              <a:endParaRPr lang="en-US" sz="1400" dirty="0"/>
            </a:p>
          </p:txBody>
        </p:sp>
        <p:pic>
          <p:nvPicPr>
            <p:cNvPr id="23" name="Picture 22" descr="_Figure 1.wmf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221" t="71087" r="72" b="54"/>
            <a:stretch/>
          </p:blipFill>
          <p:spPr>
            <a:xfrm>
              <a:off x="6447972" y="1667179"/>
              <a:ext cx="2291097" cy="1907729"/>
            </a:xfrm>
            <a:prstGeom prst="rect">
              <a:avLst/>
            </a:prstGeom>
          </p:spPr>
        </p:pic>
      </p:grpSp>
      <p:sp>
        <p:nvSpPr>
          <p:cNvPr id="15" name="TextBox 14"/>
          <p:cNvSpPr txBox="1"/>
          <p:nvPr/>
        </p:nvSpPr>
        <p:spPr>
          <a:xfrm>
            <a:off x="6984422" y="4783491"/>
            <a:ext cx="20899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/>
              <a:t>Vaidyanathan</a:t>
            </a:r>
            <a:r>
              <a:rPr lang="en-US" sz="1200" dirty="0" smtClean="0"/>
              <a:t> et al, </a:t>
            </a:r>
            <a:r>
              <a:rPr lang="en-US" sz="1200" i="1" dirty="0"/>
              <a:t>s</a:t>
            </a:r>
            <a:r>
              <a:rPr lang="en-US" sz="1200" i="1" dirty="0" smtClean="0"/>
              <a:t>ubmitted</a:t>
            </a:r>
            <a:endParaRPr lang="en-US" sz="1200" i="1" dirty="0"/>
          </a:p>
        </p:txBody>
      </p:sp>
    </p:spTree>
    <p:extLst>
      <p:ext uri="{BB962C8B-B14F-4D97-AF65-F5344CB8AC3E}">
        <p14:creationId xmlns:p14="http://schemas.microsoft.com/office/powerpoint/2010/main" val="37474777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24"/>
          <p:cNvSpPr>
            <a:spLocks noChangeArrowheads="1"/>
          </p:cNvSpPr>
          <p:nvPr/>
        </p:nvSpPr>
        <p:spPr bwMode="auto">
          <a:xfrm>
            <a:off x="0" y="538163"/>
            <a:ext cx="9166225" cy="65087"/>
          </a:xfrm>
          <a:prstGeom prst="rect">
            <a:avLst/>
          </a:prstGeom>
          <a:gradFill rotWithShape="1">
            <a:gsLst>
              <a:gs pos="0">
                <a:srgbClr val="5F5F5F"/>
              </a:gs>
              <a:gs pos="50000">
                <a:srgbClr val="B2B2B2"/>
              </a:gs>
              <a:gs pos="100000">
                <a:srgbClr val="5F5F5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2350439" y="28575"/>
            <a:ext cx="4421067" cy="498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27985" tIns="63994" rIns="127985" bIns="63994">
            <a:spAutoFit/>
          </a:bodyPr>
          <a:lstStyle/>
          <a:p>
            <a:pPr algn="ctr" defTabSz="1279525" eaLnBrk="0" hangingPunct="0"/>
            <a:r>
              <a:rPr lang="en-US" altLang="en-US" sz="2400" b="1" dirty="0" smtClean="0">
                <a:latin typeface="Comic Sans MS" pitchFamily="66" charset="0"/>
              </a:rPr>
              <a:t>Emi1 overexpression </a:t>
            </a:r>
            <a:r>
              <a:rPr lang="en-US" altLang="en-US" sz="2400" b="1" i="1" dirty="0" smtClean="0">
                <a:latin typeface="Comic Sans MS" pitchFamily="66" charset="0"/>
              </a:rPr>
              <a:t>in vivo</a:t>
            </a:r>
            <a:endParaRPr lang="en-US" altLang="en-US" sz="2400" b="1" i="1" dirty="0">
              <a:latin typeface="Comic Sans MS" pitchFamily="66" charset="0"/>
            </a:endParaRPr>
          </a:p>
        </p:txBody>
      </p:sp>
      <p:sp>
        <p:nvSpPr>
          <p:cNvPr id="58" name="Text Box 81"/>
          <p:cNvSpPr txBox="1">
            <a:spLocks noChangeArrowheads="1"/>
          </p:cNvSpPr>
          <p:nvPr/>
        </p:nvSpPr>
        <p:spPr bwMode="auto">
          <a:xfrm>
            <a:off x="1463528" y="2182034"/>
            <a:ext cx="62516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1279525"/>
            <a:r>
              <a:rPr lang="en-US" sz="2000" dirty="0" smtClean="0">
                <a:latin typeface="Comic Sans MS" pitchFamily="66" charset="0"/>
              </a:rPr>
              <a:t>A transgenic mouse model for Emi1 overexpression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984422" y="4783491"/>
            <a:ext cx="20899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/>
              <a:t>Vaidyanathan</a:t>
            </a:r>
            <a:r>
              <a:rPr lang="en-US" sz="1200" dirty="0" smtClean="0"/>
              <a:t> et al, </a:t>
            </a:r>
            <a:r>
              <a:rPr lang="en-US" sz="1200" i="1" dirty="0"/>
              <a:t>s</a:t>
            </a:r>
            <a:r>
              <a:rPr lang="en-US" sz="1200" i="1" dirty="0" smtClean="0"/>
              <a:t>ubmitted</a:t>
            </a:r>
            <a:endParaRPr lang="en-US" sz="1200" i="1" dirty="0"/>
          </a:p>
        </p:txBody>
      </p:sp>
    </p:spTree>
    <p:extLst>
      <p:ext uri="{BB962C8B-B14F-4D97-AF65-F5344CB8AC3E}">
        <p14:creationId xmlns:p14="http://schemas.microsoft.com/office/powerpoint/2010/main" val="5322357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24"/>
          <p:cNvSpPr>
            <a:spLocks noChangeArrowheads="1"/>
          </p:cNvSpPr>
          <p:nvPr/>
        </p:nvSpPr>
        <p:spPr bwMode="auto">
          <a:xfrm>
            <a:off x="0" y="538163"/>
            <a:ext cx="9166225" cy="65087"/>
          </a:xfrm>
          <a:prstGeom prst="rect">
            <a:avLst/>
          </a:prstGeom>
          <a:gradFill rotWithShape="1">
            <a:gsLst>
              <a:gs pos="0">
                <a:srgbClr val="5F5F5F"/>
              </a:gs>
              <a:gs pos="50000">
                <a:srgbClr val="B2B2B2"/>
              </a:gs>
              <a:gs pos="100000">
                <a:srgbClr val="5F5F5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079428" y="28575"/>
            <a:ext cx="6963079" cy="498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27985" tIns="63994" rIns="127985" bIns="63994">
            <a:spAutoFit/>
          </a:bodyPr>
          <a:lstStyle/>
          <a:p>
            <a:pPr algn="ctr" defTabSz="1279525" eaLnBrk="0" hangingPunct="0"/>
            <a:r>
              <a:rPr lang="en-US" altLang="en-US" sz="2400" b="1" dirty="0" smtClean="0">
                <a:latin typeface="Comic Sans MS" pitchFamily="66" charset="0"/>
              </a:rPr>
              <a:t>Emi1</a:t>
            </a:r>
            <a:r>
              <a:rPr lang="en-US" altLang="en-US" sz="2400" b="1" dirty="0">
                <a:latin typeface="Comic Sans MS" pitchFamily="66" charset="0"/>
              </a:rPr>
              <a:t> </a:t>
            </a:r>
            <a:r>
              <a:rPr lang="en-US" altLang="en-US" sz="2400" b="1" dirty="0" smtClean="0">
                <a:latin typeface="Comic Sans MS" pitchFamily="66" charset="0"/>
              </a:rPr>
              <a:t>overexpression promotes </a:t>
            </a:r>
            <a:r>
              <a:rPr lang="en-US" altLang="en-US" sz="2400" b="1" dirty="0" err="1" smtClean="0">
                <a:latin typeface="Comic Sans MS" pitchFamily="66" charset="0"/>
              </a:rPr>
              <a:t>tumorigenesis</a:t>
            </a:r>
            <a:endParaRPr lang="en-US" altLang="en-US" sz="2400" b="1" i="1" dirty="0">
              <a:latin typeface="Comic Sans MS" pitchFamily="66" charset="0"/>
            </a:endParaRPr>
          </a:p>
        </p:txBody>
      </p:sp>
      <p:sp>
        <p:nvSpPr>
          <p:cNvPr id="58" name="Text Box 81"/>
          <p:cNvSpPr txBox="1">
            <a:spLocks noChangeArrowheads="1"/>
          </p:cNvSpPr>
          <p:nvPr/>
        </p:nvSpPr>
        <p:spPr bwMode="auto">
          <a:xfrm>
            <a:off x="242690" y="671467"/>
            <a:ext cx="2774092" cy="80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1279525"/>
            <a:r>
              <a:rPr lang="en-US" sz="1400" dirty="0" smtClean="0">
                <a:latin typeface="Comic Sans MS" pitchFamily="66" charset="0"/>
              </a:rPr>
              <a:t>Emi1 overexpression promotes:</a:t>
            </a:r>
          </a:p>
          <a:p>
            <a:pPr defTabSz="1279525"/>
            <a:endParaRPr lang="en-US" sz="400" dirty="0" smtClean="0">
              <a:latin typeface="Comic Sans MS" pitchFamily="66" charset="0"/>
            </a:endParaRPr>
          </a:p>
          <a:p>
            <a:pPr defTabSz="1279525"/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1) </a:t>
            </a:r>
            <a:r>
              <a:rPr lang="en-US" sz="1400" b="1" dirty="0" err="1" smtClean="0">
                <a:solidFill>
                  <a:srgbClr val="EA0000"/>
                </a:solidFill>
                <a:latin typeface="Comic Sans MS" pitchFamily="66" charset="0"/>
              </a:rPr>
              <a:t>Tumorigenesis</a:t>
            </a:r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:</a:t>
            </a:r>
          </a:p>
          <a:p>
            <a:pPr defTabSz="1279525"/>
            <a:r>
              <a:rPr lang="en-US" sz="1400" b="1" dirty="0" smtClean="0">
                <a:latin typeface="Comic Sans MS" pitchFamily="66" charset="0"/>
              </a:rPr>
              <a:t>   </a:t>
            </a:r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-</a:t>
            </a:r>
            <a:r>
              <a:rPr lang="en-US" sz="1000" b="1" dirty="0" smtClean="0">
                <a:solidFill>
                  <a:srgbClr val="EA0000"/>
                </a:solidFill>
                <a:latin typeface="Comic Sans MS" pitchFamily="66" charset="0"/>
              </a:rPr>
              <a:t> </a:t>
            </a:r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various forms of cancer</a:t>
            </a:r>
          </a:p>
        </p:txBody>
      </p:sp>
      <p:grpSp>
        <p:nvGrpSpPr>
          <p:cNvPr id="91" name="Group 90"/>
          <p:cNvGrpSpPr/>
          <p:nvPr/>
        </p:nvGrpSpPr>
        <p:grpSpPr>
          <a:xfrm>
            <a:off x="4971410" y="3452532"/>
            <a:ext cx="3205531" cy="1480768"/>
            <a:chOff x="979988" y="1601032"/>
            <a:chExt cx="3205531" cy="1480768"/>
          </a:xfrm>
        </p:grpSpPr>
        <p:pic>
          <p:nvPicPr>
            <p:cNvPr id="61" name="Picture 2" descr="D:\_Benezra Lab\Data\Mouse Experiments\IHC and macroscopic pictures\FW mice\FW195-DSCN7244-FW195-EDITED.jpg"/>
            <p:cNvPicPr>
              <a:picLocks noChangeAspect="1" noChangeArrowheads="1"/>
            </p:cNvPicPr>
            <p:nvPr/>
          </p:nvPicPr>
          <p:blipFill>
            <a:blip r:embed="rId2" cstate="print"/>
            <a:srcRect l="6795" t="10064" r="33631" b="43334"/>
            <a:stretch>
              <a:fillRect/>
            </a:stretch>
          </p:blipFill>
          <p:spPr bwMode="auto">
            <a:xfrm>
              <a:off x="1037929" y="1905585"/>
              <a:ext cx="1534043" cy="117584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</p:pic>
        <p:cxnSp>
          <p:nvCxnSpPr>
            <p:cNvPr id="62" name="Straight Connector 61"/>
            <p:cNvCxnSpPr/>
            <p:nvPr/>
          </p:nvCxnSpPr>
          <p:spPr bwMode="auto">
            <a:xfrm>
              <a:off x="1982747" y="3027241"/>
              <a:ext cx="552235" cy="0"/>
            </a:xfrm>
            <a:prstGeom prst="line">
              <a:avLst/>
            </a:prstGeom>
            <a:solidFill>
              <a:schemeClr val="accent1"/>
            </a:solidFill>
            <a:ln w="349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63" name="TextBox 62"/>
            <p:cNvSpPr txBox="1"/>
            <p:nvPr/>
          </p:nvSpPr>
          <p:spPr>
            <a:xfrm>
              <a:off x="2165559" y="2799202"/>
              <a:ext cx="360387" cy="1927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smtClean="0">
                  <a:solidFill>
                    <a:schemeClr val="bg1"/>
                  </a:solidFill>
                </a:rPr>
                <a:t>1 cm</a:t>
              </a:r>
              <a:endParaRPr lang="en-US" sz="1100" dirty="0">
                <a:solidFill>
                  <a:schemeClr val="bg1"/>
                </a:solidFill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979988" y="1601032"/>
              <a:ext cx="126197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Lung adenoma</a:t>
              </a:r>
              <a:endParaRPr lang="en-US" sz="1400" dirty="0"/>
            </a:p>
          </p:txBody>
        </p:sp>
        <p:pic>
          <p:nvPicPr>
            <p:cNvPr id="65" name="Picture 5" descr="D:\_Benezra Lab\Data\Mouse Experiments\IHC and macroscopic pictures\FW - H&amp;E\FW195 - 2.5x - lung adenoma.jpg"/>
            <p:cNvPicPr>
              <a:picLocks noChangeAspect="1" noChangeArrowheads="1"/>
            </p:cNvPicPr>
            <p:nvPr/>
          </p:nvPicPr>
          <p:blipFill>
            <a:blip r:embed="rId3" cstate="print">
              <a:lum bright="10000" contrast="30000"/>
            </a:blip>
            <a:srcRect/>
            <a:stretch>
              <a:fillRect/>
            </a:stretch>
          </p:blipFill>
          <p:spPr bwMode="auto">
            <a:xfrm>
              <a:off x="2615858" y="1905585"/>
              <a:ext cx="1569661" cy="1176215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</p:pic>
      </p:grpSp>
      <p:grpSp>
        <p:nvGrpSpPr>
          <p:cNvPr id="92" name="Group 91"/>
          <p:cNvGrpSpPr/>
          <p:nvPr/>
        </p:nvGrpSpPr>
        <p:grpSpPr>
          <a:xfrm>
            <a:off x="883968" y="1706668"/>
            <a:ext cx="3200937" cy="1461419"/>
            <a:chOff x="983873" y="3112718"/>
            <a:chExt cx="3200937" cy="1461419"/>
          </a:xfrm>
        </p:grpSpPr>
        <p:pic>
          <p:nvPicPr>
            <p:cNvPr id="67" name="Picture 3" descr="D:\_Benezra Lab\Data\Mouse Experiments\IHC and macroscopic pictures\FW mice\FW236-DSCN5749-FW236-EDITED.jpg"/>
            <p:cNvPicPr>
              <a:picLocks noChangeAspect="1" noChangeArrowheads="1"/>
            </p:cNvPicPr>
            <p:nvPr/>
          </p:nvPicPr>
          <p:blipFill>
            <a:blip r:embed="rId4" cstate="print"/>
            <a:srcRect l="18251" t="14385" b="37312"/>
            <a:stretch>
              <a:fillRect/>
            </a:stretch>
          </p:blipFill>
          <p:spPr bwMode="auto">
            <a:xfrm>
              <a:off x="1037929" y="3397322"/>
              <a:ext cx="1533440" cy="644776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</p:pic>
        <p:cxnSp>
          <p:nvCxnSpPr>
            <p:cNvPr id="68" name="Straight Connector 67"/>
            <p:cNvCxnSpPr/>
            <p:nvPr/>
          </p:nvCxnSpPr>
          <p:spPr bwMode="auto">
            <a:xfrm>
              <a:off x="2043327" y="3993273"/>
              <a:ext cx="493132" cy="0"/>
            </a:xfrm>
            <a:prstGeom prst="line">
              <a:avLst/>
            </a:prstGeom>
            <a:solidFill>
              <a:schemeClr val="accent1"/>
            </a:solidFill>
            <a:ln w="349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69" name="TextBox 68"/>
            <p:cNvSpPr txBox="1"/>
            <p:nvPr/>
          </p:nvSpPr>
          <p:spPr>
            <a:xfrm>
              <a:off x="2167035" y="3765234"/>
              <a:ext cx="360387" cy="1927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smtClean="0"/>
                <a:t>1 cm</a:t>
              </a:r>
              <a:endParaRPr lang="en-US" sz="1100" dirty="0"/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983873" y="3112718"/>
              <a:ext cx="136287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err="1" smtClean="0"/>
                <a:t>Splenic</a:t>
              </a:r>
              <a:r>
                <a:rPr lang="en-US" sz="1400" dirty="0" smtClean="0"/>
                <a:t> sarcoma</a:t>
              </a:r>
              <a:endParaRPr lang="en-US" sz="1400" dirty="0"/>
            </a:p>
          </p:txBody>
        </p:sp>
        <p:pic>
          <p:nvPicPr>
            <p:cNvPr id="71" name="Picture 6" descr="D:\_Benezra Lab\Data\Mouse Experiments\IHC and macroscopic pictures\FW - H&amp;E\FW236 - 2.5x - splenic sarcoma 2 without scale bar.jpg"/>
            <p:cNvPicPr>
              <a:picLocks noChangeAspect="1" noChangeArrowheads="1"/>
            </p:cNvPicPr>
            <p:nvPr/>
          </p:nvPicPr>
          <p:blipFill>
            <a:blip r:embed="rId5" cstate="print">
              <a:lum contrast="10000"/>
            </a:blip>
            <a:srcRect/>
            <a:stretch>
              <a:fillRect/>
            </a:stretch>
          </p:blipFill>
          <p:spPr bwMode="auto">
            <a:xfrm>
              <a:off x="2609001" y="3393315"/>
              <a:ext cx="1575809" cy="1180822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</p:pic>
      </p:grpSp>
      <p:grpSp>
        <p:nvGrpSpPr>
          <p:cNvPr id="95" name="Group 94"/>
          <p:cNvGrpSpPr/>
          <p:nvPr/>
        </p:nvGrpSpPr>
        <p:grpSpPr>
          <a:xfrm>
            <a:off x="4985439" y="597379"/>
            <a:ext cx="2428693" cy="1480143"/>
            <a:chOff x="4955235" y="3483079"/>
            <a:chExt cx="2428693" cy="1480143"/>
          </a:xfrm>
        </p:grpSpPr>
        <p:pic>
          <p:nvPicPr>
            <p:cNvPr id="73" name="Picture 4" descr="D:\_Benezra Lab\Data\Mouse Experiments\IHC and macroscopic pictures\FW mice\FW237-02 - DSCN8253-EDITED.jpg"/>
            <p:cNvPicPr>
              <a:picLocks noChangeAspect="1" noChangeArrowheads="1"/>
            </p:cNvPicPr>
            <p:nvPr/>
          </p:nvPicPr>
          <p:blipFill>
            <a:blip r:embed="rId6" cstate="print"/>
            <a:srcRect l="49692" b="22060"/>
            <a:stretch>
              <a:fillRect/>
            </a:stretch>
          </p:blipFill>
          <p:spPr bwMode="auto">
            <a:xfrm>
              <a:off x="4995634" y="3775068"/>
              <a:ext cx="764791" cy="1102836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</p:pic>
        <p:sp>
          <p:nvSpPr>
            <p:cNvPr id="74" name="TextBox 73"/>
            <p:cNvSpPr txBox="1"/>
            <p:nvPr/>
          </p:nvSpPr>
          <p:spPr>
            <a:xfrm>
              <a:off x="4964057" y="3483079"/>
              <a:ext cx="152750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err="1" smtClean="0"/>
                <a:t>Thymic</a:t>
              </a:r>
              <a:r>
                <a:rPr lang="en-US" sz="1400" dirty="0" smtClean="0"/>
                <a:t> lymphoma</a:t>
              </a:r>
              <a:endParaRPr lang="en-US" sz="1400" dirty="0"/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4955235" y="4599834"/>
              <a:ext cx="360387" cy="1927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smtClean="0">
                  <a:solidFill>
                    <a:schemeClr val="bg1"/>
                  </a:solidFill>
                </a:rPr>
                <a:t>1 cm</a:t>
              </a:r>
              <a:endParaRPr lang="en-US" sz="1100" dirty="0">
                <a:solidFill>
                  <a:schemeClr val="bg1"/>
                </a:solidFill>
              </a:endParaRPr>
            </a:p>
          </p:txBody>
        </p:sp>
        <p:cxnSp>
          <p:nvCxnSpPr>
            <p:cNvPr id="76" name="Straight Connector 75"/>
            <p:cNvCxnSpPr/>
            <p:nvPr/>
          </p:nvCxnSpPr>
          <p:spPr bwMode="auto">
            <a:xfrm>
              <a:off x="5014376" y="4832423"/>
              <a:ext cx="464922" cy="1"/>
            </a:xfrm>
            <a:prstGeom prst="line">
              <a:avLst/>
            </a:prstGeom>
            <a:solidFill>
              <a:schemeClr val="accent1"/>
            </a:solidFill>
            <a:ln w="349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pic>
          <p:nvPicPr>
            <p:cNvPr id="77" name="Picture 8" descr="D:\_Benezra Lab\Data\Mouse Experiments\IHC and macroscopic pictures\FW - H&amp;E\FW237 - 2.5x - thymic lymphoma without scalebar.jpg"/>
            <p:cNvPicPr>
              <a:picLocks noChangeAspect="1" noChangeArrowheads="1"/>
            </p:cNvPicPr>
            <p:nvPr/>
          </p:nvPicPr>
          <p:blipFill>
            <a:blip r:embed="rId7" cstate="print">
              <a:lum bright="10000" contrast="30000"/>
            </a:blip>
            <a:srcRect/>
            <a:stretch>
              <a:fillRect/>
            </a:stretch>
          </p:blipFill>
          <p:spPr bwMode="auto">
            <a:xfrm>
              <a:off x="5804824" y="3779932"/>
              <a:ext cx="1579104" cy="118329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</p:pic>
      </p:grpSp>
      <p:grpSp>
        <p:nvGrpSpPr>
          <p:cNvPr id="93" name="Group 92"/>
          <p:cNvGrpSpPr/>
          <p:nvPr/>
        </p:nvGrpSpPr>
        <p:grpSpPr>
          <a:xfrm>
            <a:off x="883968" y="3253563"/>
            <a:ext cx="3136800" cy="1463240"/>
            <a:chOff x="4903070" y="578186"/>
            <a:chExt cx="3136800" cy="1463240"/>
          </a:xfrm>
        </p:grpSpPr>
        <p:pic>
          <p:nvPicPr>
            <p:cNvPr id="79" name="Picture 9" descr="D:\_Benezra Lab\Data\Mouse Experiments\IHC and macroscopic pictures\FW - H&amp;E\FW243-1 - 10x - Lymph node sarcoma without scale bar.jpg"/>
            <p:cNvPicPr>
              <a:picLocks noChangeAspect="1" noChangeArrowheads="1"/>
            </p:cNvPicPr>
            <p:nvPr/>
          </p:nvPicPr>
          <p:blipFill>
            <a:blip r:embed="rId8" cstate="print">
              <a:lum bright="20000" contrast="30000"/>
            </a:blip>
            <a:srcRect/>
            <a:stretch>
              <a:fillRect/>
            </a:stretch>
          </p:blipFill>
          <p:spPr bwMode="auto">
            <a:xfrm>
              <a:off x="6459262" y="857007"/>
              <a:ext cx="1580608" cy="118441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</p:pic>
        <p:pic>
          <p:nvPicPr>
            <p:cNvPr id="80" name="Picture 10" descr="D:\_Benezra Lab\Data\Mouse Experiments\IHC and macroscopic pictures\FW mice\FW243-07 - DSCN8305-EDITED.jpg"/>
            <p:cNvPicPr>
              <a:picLocks noChangeAspect="1" noChangeArrowheads="1"/>
            </p:cNvPicPr>
            <p:nvPr/>
          </p:nvPicPr>
          <p:blipFill>
            <a:blip r:embed="rId9" cstate="print"/>
            <a:srcRect b="28924"/>
            <a:stretch>
              <a:fillRect/>
            </a:stretch>
          </p:blipFill>
          <p:spPr bwMode="auto">
            <a:xfrm>
              <a:off x="4958157" y="857015"/>
              <a:ext cx="1452401" cy="1108777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</p:pic>
        <p:cxnSp>
          <p:nvCxnSpPr>
            <p:cNvPr id="81" name="Straight Connector 80"/>
            <p:cNvCxnSpPr/>
            <p:nvPr/>
          </p:nvCxnSpPr>
          <p:spPr bwMode="auto">
            <a:xfrm>
              <a:off x="4984306" y="1924464"/>
              <a:ext cx="334104" cy="0"/>
            </a:xfrm>
            <a:prstGeom prst="line">
              <a:avLst/>
            </a:prstGeom>
            <a:solidFill>
              <a:schemeClr val="accent1"/>
            </a:solidFill>
            <a:ln w="349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82" name="TextBox 81"/>
            <p:cNvSpPr txBox="1"/>
            <p:nvPr/>
          </p:nvSpPr>
          <p:spPr>
            <a:xfrm>
              <a:off x="4914903" y="1692175"/>
              <a:ext cx="360387" cy="1927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smtClean="0"/>
                <a:t>1 cm</a:t>
              </a:r>
              <a:endParaRPr lang="en-US" sz="1100" dirty="0"/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4903070" y="578186"/>
              <a:ext cx="174614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Lymph node sarcoma</a:t>
              </a:r>
              <a:endParaRPr lang="en-US" sz="1400" dirty="0"/>
            </a:p>
          </p:txBody>
        </p:sp>
      </p:grpSp>
      <p:grpSp>
        <p:nvGrpSpPr>
          <p:cNvPr id="94" name="Group 93"/>
          <p:cNvGrpSpPr/>
          <p:nvPr/>
        </p:nvGrpSpPr>
        <p:grpSpPr>
          <a:xfrm>
            <a:off x="4964057" y="2051182"/>
            <a:ext cx="3094939" cy="1525572"/>
            <a:chOff x="4903070" y="2011448"/>
            <a:chExt cx="3094939" cy="1525572"/>
          </a:xfrm>
        </p:grpSpPr>
        <p:sp>
          <p:nvSpPr>
            <p:cNvPr id="85" name="TextBox 84"/>
            <p:cNvSpPr txBox="1"/>
            <p:nvPr/>
          </p:nvSpPr>
          <p:spPr>
            <a:xfrm>
              <a:off x="4903070" y="2011448"/>
              <a:ext cx="205340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err="1" smtClean="0"/>
                <a:t>Hepatocellular</a:t>
              </a:r>
              <a:r>
                <a:rPr lang="en-US" sz="1400" dirty="0" smtClean="0"/>
                <a:t> carcinoma</a:t>
              </a:r>
              <a:endParaRPr lang="en-US" sz="1400" dirty="0"/>
            </a:p>
          </p:txBody>
        </p:sp>
        <p:pic>
          <p:nvPicPr>
            <p:cNvPr id="86" name="Picture 11" descr="D:\_Benezra Lab\Data\Mouse Experiments\IHC and macroscopic pictures\FW mice\FW252-DSCN7837-FW252-EDITED.jpg"/>
            <p:cNvPicPr>
              <a:picLocks noChangeAspect="1" noChangeArrowheads="1"/>
            </p:cNvPicPr>
            <p:nvPr/>
          </p:nvPicPr>
          <p:blipFill>
            <a:blip r:embed="rId10" cstate="print"/>
            <a:srcRect b="29034"/>
            <a:stretch>
              <a:fillRect/>
            </a:stretch>
          </p:blipFill>
          <p:spPr bwMode="auto">
            <a:xfrm>
              <a:off x="4964057" y="2297217"/>
              <a:ext cx="1337799" cy="1145223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</p:pic>
        <p:cxnSp>
          <p:nvCxnSpPr>
            <p:cNvPr id="87" name="Straight Connector 86"/>
            <p:cNvCxnSpPr/>
            <p:nvPr/>
          </p:nvCxnSpPr>
          <p:spPr bwMode="auto">
            <a:xfrm>
              <a:off x="4991329" y="3387187"/>
              <a:ext cx="278894" cy="0"/>
            </a:xfrm>
            <a:prstGeom prst="line">
              <a:avLst/>
            </a:prstGeom>
            <a:solidFill>
              <a:schemeClr val="accent1"/>
            </a:solidFill>
            <a:ln w="349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88" name="TextBox 87"/>
            <p:cNvSpPr txBox="1"/>
            <p:nvPr/>
          </p:nvSpPr>
          <p:spPr>
            <a:xfrm>
              <a:off x="4910423" y="3149309"/>
              <a:ext cx="360387" cy="1927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smtClean="0"/>
                <a:t>1 cm</a:t>
              </a:r>
              <a:endParaRPr lang="en-US" sz="1100" dirty="0"/>
            </a:p>
          </p:txBody>
        </p:sp>
        <p:pic>
          <p:nvPicPr>
            <p:cNvPr id="89" name="Picture 12" descr="D:\_Benezra Lab\Data\Mouse Experiments\IHC and macroscopic pictures\FW - H&amp;E\FW252-3 - 2.5x - hepatocellular carcinoma without scalebar.jpg"/>
            <p:cNvPicPr>
              <a:picLocks noChangeAspect="1" noChangeArrowheads="1"/>
            </p:cNvPicPr>
            <p:nvPr/>
          </p:nvPicPr>
          <p:blipFill>
            <a:blip r:embed="rId11" cstate="print">
              <a:lum bright="10000" contrast="20000"/>
            </a:blip>
            <a:srcRect/>
            <a:stretch>
              <a:fillRect/>
            </a:stretch>
          </p:blipFill>
          <p:spPr bwMode="auto">
            <a:xfrm>
              <a:off x="6344110" y="2297682"/>
              <a:ext cx="1653899" cy="1239338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16350051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24"/>
          <p:cNvSpPr>
            <a:spLocks noChangeArrowheads="1"/>
          </p:cNvSpPr>
          <p:nvPr/>
        </p:nvSpPr>
        <p:spPr bwMode="auto">
          <a:xfrm>
            <a:off x="0" y="538163"/>
            <a:ext cx="9166225" cy="65087"/>
          </a:xfrm>
          <a:prstGeom prst="rect">
            <a:avLst/>
          </a:prstGeom>
          <a:gradFill rotWithShape="1">
            <a:gsLst>
              <a:gs pos="0">
                <a:srgbClr val="5F5F5F"/>
              </a:gs>
              <a:gs pos="50000">
                <a:srgbClr val="B2B2B2"/>
              </a:gs>
              <a:gs pos="100000">
                <a:srgbClr val="5F5F5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079428" y="28575"/>
            <a:ext cx="6963079" cy="498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27985" tIns="63994" rIns="127985" bIns="63994">
            <a:spAutoFit/>
          </a:bodyPr>
          <a:lstStyle/>
          <a:p>
            <a:pPr algn="ctr" defTabSz="1279525" eaLnBrk="0" hangingPunct="0"/>
            <a:r>
              <a:rPr lang="en-US" altLang="en-US" sz="2400" b="1" dirty="0" smtClean="0">
                <a:latin typeface="Comic Sans MS" pitchFamily="66" charset="0"/>
              </a:rPr>
              <a:t>Emi1</a:t>
            </a:r>
            <a:r>
              <a:rPr lang="en-US" altLang="en-US" sz="2400" b="1" dirty="0">
                <a:latin typeface="Comic Sans MS" pitchFamily="66" charset="0"/>
              </a:rPr>
              <a:t> </a:t>
            </a:r>
            <a:r>
              <a:rPr lang="en-US" altLang="en-US" sz="2400" b="1" dirty="0" smtClean="0">
                <a:latin typeface="Comic Sans MS" pitchFamily="66" charset="0"/>
              </a:rPr>
              <a:t>overexpression promotes </a:t>
            </a:r>
            <a:r>
              <a:rPr lang="en-US" altLang="en-US" sz="2400" b="1" dirty="0" err="1" smtClean="0">
                <a:latin typeface="Comic Sans MS" pitchFamily="66" charset="0"/>
              </a:rPr>
              <a:t>tumorigenesis</a:t>
            </a:r>
            <a:endParaRPr lang="en-US" altLang="en-US" sz="2400" b="1" i="1" dirty="0">
              <a:latin typeface="Comic Sans MS" pitchFamily="66" charset="0"/>
            </a:endParaRPr>
          </a:p>
        </p:txBody>
      </p:sp>
      <p:sp>
        <p:nvSpPr>
          <p:cNvPr id="58" name="Text Box 81"/>
          <p:cNvSpPr txBox="1">
            <a:spLocks noChangeArrowheads="1"/>
          </p:cNvSpPr>
          <p:nvPr/>
        </p:nvSpPr>
        <p:spPr bwMode="auto">
          <a:xfrm>
            <a:off x="242690" y="671467"/>
            <a:ext cx="2774092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1279525"/>
            <a:r>
              <a:rPr lang="en-US" sz="1400" dirty="0" smtClean="0">
                <a:latin typeface="Comic Sans MS" pitchFamily="66" charset="0"/>
              </a:rPr>
              <a:t>Emi1 overexpression promotes:</a:t>
            </a:r>
          </a:p>
          <a:p>
            <a:pPr defTabSz="1279525"/>
            <a:endParaRPr lang="en-US" sz="400" dirty="0" smtClean="0">
              <a:latin typeface="Comic Sans MS" pitchFamily="66" charset="0"/>
            </a:endParaRPr>
          </a:p>
          <a:p>
            <a:pPr defTabSz="1279525"/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1) </a:t>
            </a:r>
            <a:r>
              <a:rPr lang="en-US" sz="1400" b="1" dirty="0" err="1" smtClean="0">
                <a:solidFill>
                  <a:srgbClr val="EA0000"/>
                </a:solidFill>
                <a:latin typeface="Comic Sans MS" pitchFamily="66" charset="0"/>
              </a:rPr>
              <a:t>Tumorigenesis</a:t>
            </a:r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:</a:t>
            </a:r>
          </a:p>
          <a:p>
            <a:pPr defTabSz="1279525"/>
            <a:r>
              <a:rPr lang="en-US" sz="1400" b="1" dirty="0" smtClean="0">
                <a:latin typeface="Comic Sans MS" pitchFamily="66" charset="0"/>
              </a:rPr>
              <a:t>   </a:t>
            </a:r>
            <a:r>
              <a:rPr lang="en-US" sz="1400" dirty="0" smtClean="0">
                <a:latin typeface="Comic Sans MS" pitchFamily="66" charset="0"/>
              </a:rPr>
              <a:t>-</a:t>
            </a:r>
            <a:r>
              <a:rPr lang="en-US" sz="1000" dirty="0" smtClean="0">
                <a:latin typeface="Comic Sans MS" pitchFamily="66" charset="0"/>
              </a:rPr>
              <a:t> </a:t>
            </a:r>
            <a:r>
              <a:rPr lang="en-US" sz="1400" dirty="0" smtClean="0">
                <a:latin typeface="Comic Sans MS" pitchFamily="66" charset="0"/>
              </a:rPr>
              <a:t>various forms of cancer</a:t>
            </a:r>
          </a:p>
          <a:p>
            <a:pPr defTabSz="1279525"/>
            <a:r>
              <a:rPr lang="en-US" sz="1400" b="1" dirty="0" smtClean="0">
                <a:solidFill>
                  <a:srgbClr val="000000"/>
                </a:solidFill>
                <a:latin typeface="Comic Sans MS" pitchFamily="66" charset="0"/>
              </a:rPr>
              <a:t>   </a:t>
            </a:r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-</a:t>
            </a:r>
            <a:r>
              <a:rPr lang="en-US" sz="500" b="1" dirty="0" smtClean="0">
                <a:solidFill>
                  <a:srgbClr val="EA0000"/>
                </a:solidFill>
                <a:latin typeface="Comic Sans MS" pitchFamily="66" charset="0"/>
              </a:rPr>
              <a:t> </a:t>
            </a:r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earlier than control mice</a:t>
            </a:r>
          </a:p>
        </p:txBody>
      </p:sp>
      <p:pic>
        <p:nvPicPr>
          <p:cNvPr id="27" name="Picture 2" descr="C:\Users\duijfp\Desktop\All FJ-p6, FJ-p25, FW-p6 combined.wmf"/>
          <p:cNvPicPr>
            <a:picLocks noChangeAspect="1" noChangeArrowheads="1"/>
          </p:cNvPicPr>
          <p:nvPr/>
        </p:nvPicPr>
        <p:blipFill>
          <a:blip r:embed="rId2" cstate="print"/>
          <a:srcRect t="11633" r="36991"/>
          <a:stretch>
            <a:fillRect/>
          </a:stretch>
        </p:blipFill>
        <p:spPr bwMode="auto">
          <a:xfrm>
            <a:off x="3864165" y="1569178"/>
            <a:ext cx="2897080" cy="2062487"/>
          </a:xfrm>
          <a:prstGeom prst="rect">
            <a:avLst/>
          </a:prstGeom>
          <a:noFill/>
        </p:spPr>
      </p:pic>
      <p:sp>
        <p:nvSpPr>
          <p:cNvPr id="28" name="Rectangle 27"/>
          <p:cNvSpPr/>
          <p:nvPr/>
        </p:nvSpPr>
        <p:spPr>
          <a:xfrm>
            <a:off x="6406781" y="1612472"/>
            <a:ext cx="671623" cy="805099"/>
          </a:xfrm>
          <a:prstGeom prst="rect">
            <a:avLst/>
          </a:prstGeom>
          <a:solidFill>
            <a:srgbClr val="CC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9" name="Text Box 3"/>
          <p:cNvSpPr txBox="1">
            <a:spLocks noChangeArrowheads="1"/>
          </p:cNvSpPr>
          <p:nvPr/>
        </p:nvSpPr>
        <p:spPr bwMode="auto">
          <a:xfrm>
            <a:off x="5765494" y="1806652"/>
            <a:ext cx="1007116" cy="313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27985" tIns="63994" rIns="127985" bIns="63994">
            <a:spAutoFit/>
          </a:bodyPr>
          <a:lstStyle/>
          <a:p>
            <a:pPr defTabSz="1279525" eaLnBrk="0" hangingPunct="0"/>
            <a:r>
              <a:rPr lang="en-US" altLang="en-US" sz="1200" dirty="0" smtClean="0">
                <a:solidFill>
                  <a:srgbClr val="00B050"/>
                </a:solidFill>
                <a:latin typeface="Comic Sans MS" pitchFamily="66" charset="0"/>
              </a:rPr>
              <a:t>Ctrl  </a:t>
            </a:r>
            <a:r>
              <a:rPr lang="en-US" altLang="en-US" sz="1000" dirty="0" smtClean="0">
                <a:solidFill>
                  <a:srgbClr val="00B050"/>
                </a:solidFill>
                <a:latin typeface="Comic Sans MS" pitchFamily="66" charset="0"/>
              </a:rPr>
              <a:t>(n=44)</a:t>
            </a:r>
            <a:endParaRPr lang="en-US" altLang="en-US" sz="1000" dirty="0">
              <a:latin typeface="Comic Sans MS" pitchFamily="66" charset="0"/>
            </a:endParaRPr>
          </a:p>
        </p:txBody>
      </p:sp>
      <p:sp>
        <p:nvSpPr>
          <p:cNvPr id="30" name="Text Box 3"/>
          <p:cNvSpPr txBox="1">
            <a:spLocks noChangeArrowheads="1"/>
          </p:cNvSpPr>
          <p:nvPr/>
        </p:nvSpPr>
        <p:spPr bwMode="auto">
          <a:xfrm>
            <a:off x="4876298" y="2475296"/>
            <a:ext cx="871562" cy="483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27985" tIns="63994" rIns="127985" bIns="63994">
            <a:spAutoFit/>
          </a:bodyPr>
          <a:lstStyle/>
          <a:p>
            <a:pPr algn="r" defTabSz="1279525" eaLnBrk="0" hangingPunct="0"/>
            <a:r>
              <a:rPr lang="en-US" altLang="en-US" sz="1200" dirty="0" smtClean="0">
                <a:solidFill>
                  <a:srgbClr val="EA0000"/>
                </a:solidFill>
                <a:latin typeface="Comic Sans MS" pitchFamily="66" charset="0"/>
              </a:rPr>
              <a:t>Emi1-OE</a:t>
            </a:r>
          </a:p>
          <a:p>
            <a:pPr algn="r" defTabSz="1279525" eaLnBrk="0" hangingPunct="0"/>
            <a:r>
              <a:rPr lang="en-US" altLang="en-US" sz="1000" dirty="0" smtClean="0">
                <a:solidFill>
                  <a:srgbClr val="EA0000"/>
                </a:solidFill>
                <a:latin typeface="Comic Sans MS" pitchFamily="66" charset="0"/>
              </a:rPr>
              <a:t>(n=45)</a:t>
            </a:r>
            <a:endParaRPr lang="en-US" altLang="en-US" sz="1000" dirty="0">
              <a:latin typeface="Comic Sans MS" pitchFamily="66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5226817" y="2345245"/>
            <a:ext cx="253142" cy="182751"/>
          </a:xfrm>
          <a:prstGeom prst="rect">
            <a:avLst/>
          </a:prstGeom>
          <a:solidFill>
            <a:srgbClr val="CC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/>
          <p:cNvSpPr/>
          <p:nvPr/>
        </p:nvSpPr>
        <p:spPr>
          <a:xfrm>
            <a:off x="5698701" y="2345245"/>
            <a:ext cx="209239" cy="130051"/>
          </a:xfrm>
          <a:prstGeom prst="rect">
            <a:avLst/>
          </a:prstGeom>
          <a:solidFill>
            <a:srgbClr val="CC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7" name="Rectangle 36"/>
          <p:cNvSpPr/>
          <p:nvPr/>
        </p:nvSpPr>
        <p:spPr>
          <a:xfrm>
            <a:off x="6136851" y="2330676"/>
            <a:ext cx="209239" cy="130051"/>
          </a:xfrm>
          <a:prstGeom prst="rect">
            <a:avLst/>
          </a:prstGeom>
          <a:solidFill>
            <a:srgbClr val="CC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8" name="TextBox 37"/>
          <p:cNvSpPr txBox="1"/>
          <p:nvPr/>
        </p:nvSpPr>
        <p:spPr>
          <a:xfrm>
            <a:off x="6881793" y="1568603"/>
            <a:ext cx="8417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Comic Sans MS" pitchFamily="66" charset="0"/>
              </a:rPr>
              <a:t>p values</a:t>
            </a:r>
            <a:endParaRPr lang="en-US" sz="1400" dirty="0">
              <a:latin typeface="Comic Sans MS" pitchFamily="66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332236" y="1961779"/>
            <a:ext cx="5651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Comic Sans MS" pitchFamily="66" charset="0"/>
              </a:rPr>
              <a:t>****</a:t>
            </a:r>
            <a:endParaRPr lang="en-US" sz="1400" dirty="0">
              <a:latin typeface="Comic Sans MS" pitchFamily="66" charset="0"/>
            </a:endParaRPr>
          </a:p>
        </p:txBody>
      </p:sp>
      <p:sp>
        <p:nvSpPr>
          <p:cNvPr id="48" name="Line 201"/>
          <p:cNvSpPr>
            <a:spLocks noChangeShapeType="1"/>
          </p:cNvSpPr>
          <p:nvPr/>
        </p:nvSpPr>
        <p:spPr bwMode="auto">
          <a:xfrm rot="5400000">
            <a:off x="6767222" y="2091488"/>
            <a:ext cx="290442" cy="0"/>
          </a:xfrm>
          <a:prstGeom prst="line">
            <a:avLst/>
          </a:prstGeom>
          <a:noFill/>
          <a:ln w="19050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54" name="Group 53"/>
          <p:cNvGrpSpPr/>
          <p:nvPr/>
        </p:nvGrpSpPr>
        <p:grpSpPr>
          <a:xfrm>
            <a:off x="6857593" y="1953689"/>
            <a:ext cx="54849" cy="273494"/>
            <a:chOff x="7010451" y="1375851"/>
            <a:chExt cx="115123" cy="273494"/>
          </a:xfrm>
        </p:grpSpPr>
        <p:sp>
          <p:nvSpPr>
            <p:cNvPr id="49" name="Line 203"/>
            <p:cNvSpPr>
              <a:spLocks noChangeShapeType="1"/>
            </p:cNvSpPr>
            <p:nvPr/>
          </p:nvSpPr>
          <p:spPr bwMode="auto">
            <a:xfrm rot="5400000">
              <a:off x="7068013" y="1318289"/>
              <a:ext cx="0" cy="115123"/>
            </a:xfrm>
            <a:prstGeom prst="line">
              <a:avLst/>
            </a:pr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Line 203"/>
            <p:cNvSpPr>
              <a:spLocks noChangeShapeType="1"/>
            </p:cNvSpPr>
            <p:nvPr/>
          </p:nvSpPr>
          <p:spPr bwMode="auto">
            <a:xfrm rot="5400000">
              <a:off x="7068013" y="1591783"/>
              <a:ext cx="0" cy="115123"/>
            </a:xfrm>
            <a:prstGeom prst="line">
              <a:avLst/>
            </a:pr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2" name="TextBox 51"/>
          <p:cNvSpPr txBox="1"/>
          <p:nvPr/>
        </p:nvSpPr>
        <p:spPr>
          <a:xfrm>
            <a:off x="6888856" y="1913056"/>
            <a:ext cx="4579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Comic Sans MS" pitchFamily="66" charset="0"/>
              </a:rPr>
              <a:t>n/s</a:t>
            </a:r>
            <a:endParaRPr lang="en-US" sz="1400" dirty="0">
              <a:latin typeface="Comic Sans MS" pitchFamily="66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522455" y="2297551"/>
            <a:ext cx="4700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Comic Sans MS" pitchFamily="66" charset="0"/>
              </a:rPr>
              <a:t>***</a:t>
            </a:r>
            <a:endParaRPr lang="en-US" sz="1400" dirty="0">
              <a:latin typeface="Comic Sans MS" pitchFamily="66" charset="0"/>
            </a:endParaRPr>
          </a:p>
        </p:txBody>
      </p:sp>
      <p:sp>
        <p:nvSpPr>
          <p:cNvPr id="61" name="Line 201"/>
          <p:cNvSpPr>
            <a:spLocks noChangeShapeType="1"/>
          </p:cNvSpPr>
          <p:nvPr/>
        </p:nvSpPr>
        <p:spPr bwMode="auto">
          <a:xfrm rot="5400000">
            <a:off x="7014338" y="2285475"/>
            <a:ext cx="687315" cy="0"/>
          </a:xfrm>
          <a:prstGeom prst="line">
            <a:avLst/>
          </a:prstGeom>
          <a:noFill/>
          <a:ln w="19050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3" name="Line 203"/>
          <p:cNvSpPr>
            <a:spLocks noChangeShapeType="1"/>
          </p:cNvSpPr>
          <p:nvPr/>
        </p:nvSpPr>
        <p:spPr bwMode="auto">
          <a:xfrm rot="5400000">
            <a:off x="7330571" y="1921815"/>
            <a:ext cx="0" cy="54849"/>
          </a:xfrm>
          <a:prstGeom prst="line">
            <a:avLst/>
          </a:prstGeom>
          <a:noFill/>
          <a:ln w="19050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4" name="Line 203"/>
          <p:cNvSpPr>
            <a:spLocks noChangeShapeType="1"/>
          </p:cNvSpPr>
          <p:nvPr/>
        </p:nvSpPr>
        <p:spPr bwMode="auto">
          <a:xfrm rot="5400000">
            <a:off x="7330571" y="2592184"/>
            <a:ext cx="0" cy="54849"/>
          </a:xfrm>
          <a:prstGeom prst="line">
            <a:avLst/>
          </a:prstGeom>
          <a:noFill/>
          <a:ln w="19050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5" name="Line 201"/>
          <p:cNvSpPr>
            <a:spLocks noChangeShapeType="1"/>
          </p:cNvSpPr>
          <p:nvPr/>
        </p:nvSpPr>
        <p:spPr bwMode="auto">
          <a:xfrm rot="5400000" flipV="1">
            <a:off x="7350696" y="2424984"/>
            <a:ext cx="408299" cy="1"/>
          </a:xfrm>
          <a:prstGeom prst="line">
            <a:avLst/>
          </a:prstGeom>
          <a:noFill/>
          <a:ln w="19050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6" name="Line 203"/>
          <p:cNvSpPr>
            <a:spLocks noChangeShapeType="1"/>
          </p:cNvSpPr>
          <p:nvPr/>
        </p:nvSpPr>
        <p:spPr bwMode="auto">
          <a:xfrm rot="5400000">
            <a:off x="7527421" y="2202934"/>
            <a:ext cx="0" cy="54849"/>
          </a:xfrm>
          <a:prstGeom prst="line">
            <a:avLst/>
          </a:prstGeom>
          <a:noFill/>
          <a:ln w="19050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7" name="Line 203"/>
          <p:cNvSpPr>
            <a:spLocks noChangeShapeType="1"/>
          </p:cNvSpPr>
          <p:nvPr/>
        </p:nvSpPr>
        <p:spPr bwMode="auto">
          <a:xfrm rot="5400000">
            <a:off x="7527421" y="2592185"/>
            <a:ext cx="0" cy="54849"/>
          </a:xfrm>
          <a:prstGeom prst="line">
            <a:avLst/>
          </a:prstGeom>
          <a:noFill/>
          <a:ln w="19050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1" name="Text Box 3"/>
          <p:cNvSpPr txBox="1">
            <a:spLocks noChangeArrowheads="1"/>
          </p:cNvSpPr>
          <p:nvPr/>
        </p:nvSpPr>
        <p:spPr bwMode="auto">
          <a:xfrm>
            <a:off x="5955260" y="2070230"/>
            <a:ext cx="977504" cy="313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27985" tIns="63994" rIns="127985" bIns="63994">
            <a:spAutoFit/>
          </a:bodyPr>
          <a:lstStyle/>
          <a:p>
            <a:pPr defTabSz="1279525" eaLnBrk="0" hangingPunct="0"/>
            <a:r>
              <a:rPr lang="en-US" altLang="en-US" sz="1200" dirty="0" smtClean="0">
                <a:latin typeface="Comic Sans MS" pitchFamily="66" charset="0"/>
              </a:rPr>
              <a:t>WT  </a:t>
            </a:r>
            <a:r>
              <a:rPr lang="en-US" altLang="en-US" sz="1000" dirty="0" smtClean="0">
                <a:latin typeface="Comic Sans MS" pitchFamily="66" charset="0"/>
              </a:rPr>
              <a:t>(n=16)</a:t>
            </a:r>
            <a:endParaRPr lang="en-US" altLang="en-US" sz="1000" dirty="0">
              <a:latin typeface="Comic Sans MS" pitchFamily="66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984422" y="4783491"/>
            <a:ext cx="20899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/>
              <a:t>Vaidyanathan</a:t>
            </a:r>
            <a:r>
              <a:rPr lang="en-US" sz="1200" dirty="0" smtClean="0"/>
              <a:t> et al, </a:t>
            </a:r>
            <a:r>
              <a:rPr lang="en-US" sz="1200" i="1" dirty="0"/>
              <a:t>s</a:t>
            </a:r>
            <a:r>
              <a:rPr lang="en-US" sz="1200" i="1" dirty="0" smtClean="0"/>
              <a:t>ubmitted</a:t>
            </a:r>
            <a:endParaRPr lang="en-US" sz="1200" i="1" dirty="0"/>
          </a:p>
        </p:txBody>
      </p:sp>
    </p:spTree>
    <p:extLst>
      <p:ext uri="{BB962C8B-B14F-4D97-AF65-F5344CB8AC3E}">
        <p14:creationId xmlns:p14="http://schemas.microsoft.com/office/powerpoint/2010/main" val="10444635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24"/>
          <p:cNvSpPr>
            <a:spLocks noChangeArrowheads="1"/>
          </p:cNvSpPr>
          <p:nvPr/>
        </p:nvSpPr>
        <p:spPr bwMode="auto">
          <a:xfrm>
            <a:off x="0" y="538163"/>
            <a:ext cx="9166225" cy="65087"/>
          </a:xfrm>
          <a:prstGeom prst="rect">
            <a:avLst/>
          </a:prstGeom>
          <a:gradFill rotWithShape="1">
            <a:gsLst>
              <a:gs pos="0">
                <a:srgbClr val="5F5F5F"/>
              </a:gs>
              <a:gs pos="50000">
                <a:srgbClr val="B2B2B2"/>
              </a:gs>
              <a:gs pos="100000">
                <a:srgbClr val="5F5F5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079428" y="28575"/>
            <a:ext cx="6963079" cy="498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27985" tIns="63994" rIns="127985" bIns="63994">
            <a:spAutoFit/>
          </a:bodyPr>
          <a:lstStyle/>
          <a:p>
            <a:pPr algn="ctr" defTabSz="1279525" eaLnBrk="0" hangingPunct="0"/>
            <a:r>
              <a:rPr lang="en-US" altLang="en-US" sz="2400" b="1" dirty="0" smtClean="0">
                <a:latin typeface="Comic Sans MS" pitchFamily="66" charset="0"/>
              </a:rPr>
              <a:t>Emi1</a:t>
            </a:r>
            <a:r>
              <a:rPr lang="en-US" altLang="en-US" sz="2400" b="1" dirty="0">
                <a:latin typeface="Comic Sans MS" pitchFamily="66" charset="0"/>
              </a:rPr>
              <a:t> </a:t>
            </a:r>
            <a:r>
              <a:rPr lang="en-US" altLang="en-US" sz="2400" b="1" dirty="0" smtClean="0">
                <a:latin typeface="Comic Sans MS" pitchFamily="66" charset="0"/>
              </a:rPr>
              <a:t>overexpression promotes </a:t>
            </a:r>
            <a:r>
              <a:rPr lang="en-US" altLang="en-US" sz="2400" b="1" dirty="0" err="1" smtClean="0">
                <a:latin typeface="Comic Sans MS" pitchFamily="66" charset="0"/>
              </a:rPr>
              <a:t>tumorigenesis</a:t>
            </a:r>
            <a:endParaRPr lang="en-US" altLang="en-US" sz="2400" b="1" i="1" dirty="0">
              <a:latin typeface="Comic Sans MS" pitchFamily="66" charset="0"/>
            </a:endParaRPr>
          </a:p>
        </p:txBody>
      </p:sp>
      <p:sp>
        <p:nvSpPr>
          <p:cNvPr id="6" name="Text Box 81"/>
          <p:cNvSpPr txBox="1">
            <a:spLocks noChangeArrowheads="1"/>
          </p:cNvSpPr>
          <p:nvPr/>
        </p:nvSpPr>
        <p:spPr bwMode="auto">
          <a:xfrm>
            <a:off x="242690" y="671467"/>
            <a:ext cx="2864586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1279525"/>
            <a:r>
              <a:rPr lang="en-US" sz="1400" dirty="0" smtClean="0">
                <a:latin typeface="Comic Sans MS" pitchFamily="66" charset="0"/>
              </a:rPr>
              <a:t>Emi1 overexpression promotes:</a:t>
            </a:r>
          </a:p>
          <a:p>
            <a:pPr defTabSz="1279525"/>
            <a:endParaRPr lang="en-US" sz="400" dirty="0" smtClean="0">
              <a:latin typeface="Comic Sans MS" pitchFamily="66" charset="0"/>
            </a:endParaRPr>
          </a:p>
          <a:p>
            <a:pPr defTabSz="1279525"/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1) </a:t>
            </a:r>
            <a:r>
              <a:rPr lang="en-US" sz="1400" b="1" dirty="0" err="1" smtClean="0">
                <a:solidFill>
                  <a:srgbClr val="EA0000"/>
                </a:solidFill>
                <a:latin typeface="Comic Sans MS" pitchFamily="66" charset="0"/>
              </a:rPr>
              <a:t>Tumorigenesis</a:t>
            </a:r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:</a:t>
            </a:r>
          </a:p>
          <a:p>
            <a:pPr defTabSz="1279525"/>
            <a:r>
              <a:rPr lang="en-US" sz="1400" b="1" dirty="0" smtClean="0">
                <a:latin typeface="Comic Sans MS" pitchFamily="66" charset="0"/>
              </a:rPr>
              <a:t>   </a:t>
            </a:r>
            <a:r>
              <a:rPr lang="en-US" sz="1400" dirty="0" smtClean="0">
                <a:latin typeface="Comic Sans MS" pitchFamily="66" charset="0"/>
              </a:rPr>
              <a:t>-</a:t>
            </a:r>
            <a:r>
              <a:rPr lang="en-US" sz="1000" dirty="0" smtClean="0">
                <a:latin typeface="Comic Sans MS" pitchFamily="66" charset="0"/>
              </a:rPr>
              <a:t> </a:t>
            </a:r>
            <a:r>
              <a:rPr lang="en-US" sz="1400" dirty="0" smtClean="0">
                <a:latin typeface="Comic Sans MS" pitchFamily="66" charset="0"/>
              </a:rPr>
              <a:t>various forms of cancer</a:t>
            </a:r>
          </a:p>
          <a:p>
            <a:pPr defTabSz="1279525"/>
            <a:r>
              <a:rPr lang="en-US" sz="1400" b="1" dirty="0" smtClean="0">
                <a:solidFill>
                  <a:srgbClr val="000000"/>
                </a:solidFill>
                <a:latin typeface="Comic Sans MS" pitchFamily="66" charset="0"/>
              </a:rPr>
              <a:t>   </a:t>
            </a:r>
            <a:r>
              <a:rPr lang="en-US" sz="1400" dirty="0" smtClean="0">
                <a:solidFill>
                  <a:srgbClr val="000000"/>
                </a:solidFill>
                <a:latin typeface="Comic Sans MS" pitchFamily="66" charset="0"/>
              </a:rPr>
              <a:t>-</a:t>
            </a:r>
            <a:r>
              <a:rPr lang="en-US" sz="1000" dirty="0" smtClean="0">
                <a:solidFill>
                  <a:srgbClr val="000000"/>
                </a:solidFill>
                <a:latin typeface="Comic Sans MS" pitchFamily="66" charset="0"/>
              </a:rPr>
              <a:t> </a:t>
            </a:r>
            <a:r>
              <a:rPr lang="en-US" sz="1400" dirty="0" smtClean="0">
                <a:solidFill>
                  <a:srgbClr val="000000"/>
                </a:solidFill>
                <a:latin typeface="Comic Sans MS" pitchFamily="66" charset="0"/>
              </a:rPr>
              <a:t>earlier than control mice</a:t>
            </a:r>
          </a:p>
          <a:p>
            <a:pPr defTabSz="1279525"/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   -</a:t>
            </a:r>
            <a:r>
              <a:rPr lang="en-US" sz="500" b="1" dirty="0" smtClean="0">
                <a:solidFill>
                  <a:srgbClr val="EA0000"/>
                </a:solidFill>
                <a:latin typeface="Comic Sans MS" pitchFamily="66" charset="0"/>
              </a:rPr>
              <a:t> </a:t>
            </a:r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with increased penetrance</a:t>
            </a:r>
          </a:p>
        </p:txBody>
      </p:sp>
      <p:pic>
        <p:nvPicPr>
          <p:cNvPr id="7" name="Picture 6" descr="_Figure 3 Landscape ADPATED.ai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076" t="8820" r="23035" b="71091"/>
          <a:stretch/>
        </p:blipFill>
        <p:spPr>
          <a:xfrm>
            <a:off x="4961373" y="1569551"/>
            <a:ext cx="1975324" cy="2018994"/>
          </a:xfrm>
          <a:prstGeom prst="rect">
            <a:avLst/>
          </a:prstGeom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5680234" y="3512642"/>
            <a:ext cx="586685" cy="344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27985" tIns="63994" rIns="127985" bIns="63994">
            <a:spAutoFit/>
          </a:bodyPr>
          <a:lstStyle/>
          <a:p>
            <a:pPr defTabSz="1279525" eaLnBrk="0" hangingPunct="0"/>
            <a:r>
              <a:rPr lang="en-US" altLang="en-US" sz="1400" dirty="0" smtClean="0">
                <a:solidFill>
                  <a:srgbClr val="000000"/>
                </a:solidFill>
                <a:latin typeface="Comic Sans MS" pitchFamily="66" charset="0"/>
              </a:rPr>
              <a:t>Ctrl</a:t>
            </a:r>
            <a:endParaRPr lang="en-US" altLang="en-US" sz="1400" dirty="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6194754" y="3512642"/>
            <a:ext cx="971443" cy="344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27985" tIns="63994" rIns="127985" bIns="63994">
            <a:spAutoFit/>
          </a:bodyPr>
          <a:lstStyle/>
          <a:p>
            <a:pPr defTabSz="1279525" eaLnBrk="0" hangingPunct="0"/>
            <a:r>
              <a:rPr lang="en-US" altLang="en-US" sz="1400" dirty="0" smtClean="0">
                <a:solidFill>
                  <a:srgbClr val="000000"/>
                </a:solidFill>
                <a:latin typeface="Comic Sans MS" pitchFamily="66" charset="0"/>
              </a:rPr>
              <a:t>Emi1-OE</a:t>
            </a:r>
            <a:endParaRPr lang="en-US" altLang="en-US" sz="1400" dirty="0">
              <a:solidFill>
                <a:srgbClr val="00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82295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24"/>
          <p:cNvSpPr>
            <a:spLocks noChangeArrowheads="1"/>
          </p:cNvSpPr>
          <p:nvPr/>
        </p:nvSpPr>
        <p:spPr bwMode="auto">
          <a:xfrm>
            <a:off x="0" y="538163"/>
            <a:ext cx="9166225" cy="65087"/>
          </a:xfrm>
          <a:prstGeom prst="rect">
            <a:avLst/>
          </a:prstGeom>
          <a:gradFill rotWithShape="1">
            <a:gsLst>
              <a:gs pos="0">
                <a:srgbClr val="5F5F5F"/>
              </a:gs>
              <a:gs pos="50000">
                <a:srgbClr val="B2B2B2"/>
              </a:gs>
              <a:gs pos="100000">
                <a:srgbClr val="5F5F5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079428" y="28575"/>
            <a:ext cx="6963079" cy="498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27985" tIns="63994" rIns="127985" bIns="63994">
            <a:spAutoFit/>
          </a:bodyPr>
          <a:lstStyle/>
          <a:p>
            <a:pPr algn="ctr" defTabSz="1279525" eaLnBrk="0" hangingPunct="0"/>
            <a:r>
              <a:rPr lang="en-US" altLang="en-US" sz="2400" b="1" dirty="0" smtClean="0">
                <a:latin typeface="Comic Sans MS" pitchFamily="66" charset="0"/>
              </a:rPr>
              <a:t>Emi1</a:t>
            </a:r>
            <a:r>
              <a:rPr lang="en-US" altLang="en-US" sz="2400" b="1" dirty="0">
                <a:latin typeface="Comic Sans MS" pitchFamily="66" charset="0"/>
              </a:rPr>
              <a:t> </a:t>
            </a:r>
            <a:r>
              <a:rPr lang="en-US" altLang="en-US" sz="2400" b="1" dirty="0" smtClean="0">
                <a:latin typeface="Comic Sans MS" pitchFamily="66" charset="0"/>
              </a:rPr>
              <a:t>overexpression promotes </a:t>
            </a:r>
            <a:r>
              <a:rPr lang="en-US" altLang="en-US" sz="2400" b="1" dirty="0" err="1" smtClean="0">
                <a:latin typeface="Comic Sans MS" pitchFamily="66" charset="0"/>
              </a:rPr>
              <a:t>tumorigenesis</a:t>
            </a:r>
            <a:endParaRPr lang="en-US" altLang="en-US" sz="2400" b="1" i="1" dirty="0">
              <a:latin typeface="Comic Sans MS" pitchFamily="66" charset="0"/>
            </a:endParaRPr>
          </a:p>
        </p:txBody>
      </p:sp>
      <p:sp>
        <p:nvSpPr>
          <p:cNvPr id="6" name="Text Box 81"/>
          <p:cNvSpPr txBox="1">
            <a:spLocks noChangeArrowheads="1"/>
          </p:cNvSpPr>
          <p:nvPr/>
        </p:nvSpPr>
        <p:spPr bwMode="auto">
          <a:xfrm>
            <a:off x="242690" y="671467"/>
            <a:ext cx="2774092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1279525"/>
            <a:r>
              <a:rPr lang="en-US" sz="1400" dirty="0" smtClean="0">
                <a:latin typeface="Comic Sans MS" pitchFamily="66" charset="0"/>
              </a:rPr>
              <a:t>Emi1 overexpression promotes:</a:t>
            </a:r>
          </a:p>
          <a:p>
            <a:pPr defTabSz="1279525"/>
            <a:endParaRPr lang="en-US" sz="400" dirty="0" smtClean="0">
              <a:latin typeface="Comic Sans MS" pitchFamily="66" charset="0"/>
            </a:endParaRPr>
          </a:p>
          <a:p>
            <a:pPr defTabSz="1279525"/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1) </a:t>
            </a:r>
            <a:r>
              <a:rPr lang="en-US" sz="1400" b="1" dirty="0" err="1" smtClean="0">
                <a:solidFill>
                  <a:srgbClr val="EA0000"/>
                </a:solidFill>
                <a:latin typeface="Comic Sans MS" pitchFamily="66" charset="0"/>
              </a:rPr>
              <a:t>Tumorigenesis</a:t>
            </a:r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:</a:t>
            </a:r>
          </a:p>
          <a:p>
            <a:pPr defTabSz="1279525"/>
            <a:r>
              <a:rPr lang="en-US" sz="1400" b="1" dirty="0" smtClean="0">
                <a:latin typeface="Comic Sans MS" pitchFamily="66" charset="0"/>
              </a:rPr>
              <a:t>   </a:t>
            </a:r>
            <a:r>
              <a:rPr lang="en-US" sz="1400" dirty="0" smtClean="0">
                <a:latin typeface="Comic Sans MS" pitchFamily="66" charset="0"/>
              </a:rPr>
              <a:t>-</a:t>
            </a:r>
            <a:r>
              <a:rPr lang="en-US" sz="1000" dirty="0" smtClean="0">
                <a:latin typeface="Comic Sans MS" pitchFamily="66" charset="0"/>
              </a:rPr>
              <a:t> </a:t>
            </a:r>
            <a:r>
              <a:rPr lang="en-US" sz="1400" dirty="0" smtClean="0">
                <a:latin typeface="Comic Sans MS" pitchFamily="66" charset="0"/>
              </a:rPr>
              <a:t>various forms of cancer</a:t>
            </a:r>
          </a:p>
          <a:p>
            <a:pPr defTabSz="1279525"/>
            <a:r>
              <a:rPr lang="en-US" sz="1400" b="1" dirty="0" smtClean="0">
                <a:solidFill>
                  <a:srgbClr val="000000"/>
                </a:solidFill>
                <a:latin typeface="Comic Sans MS" pitchFamily="66" charset="0"/>
              </a:rPr>
              <a:t>   </a:t>
            </a:r>
            <a:r>
              <a:rPr lang="en-US" sz="1400" dirty="0" smtClean="0">
                <a:solidFill>
                  <a:srgbClr val="000000"/>
                </a:solidFill>
                <a:latin typeface="Comic Sans MS" pitchFamily="66" charset="0"/>
              </a:rPr>
              <a:t>-</a:t>
            </a:r>
            <a:r>
              <a:rPr lang="en-US" sz="1000" dirty="0" smtClean="0">
                <a:solidFill>
                  <a:srgbClr val="000000"/>
                </a:solidFill>
                <a:latin typeface="Comic Sans MS" pitchFamily="66" charset="0"/>
              </a:rPr>
              <a:t> </a:t>
            </a:r>
            <a:r>
              <a:rPr lang="en-US" sz="1400" dirty="0" smtClean="0">
                <a:solidFill>
                  <a:srgbClr val="000000"/>
                </a:solidFill>
                <a:latin typeface="Comic Sans MS" pitchFamily="66" charset="0"/>
              </a:rPr>
              <a:t>earlier than control mice</a:t>
            </a:r>
          </a:p>
          <a:p>
            <a:pPr defTabSz="1279525"/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   </a:t>
            </a:r>
            <a:r>
              <a:rPr lang="en-US" sz="1400" dirty="0" smtClean="0">
                <a:latin typeface="Comic Sans MS" pitchFamily="66" charset="0"/>
              </a:rPr>
              <a:t>-</a:t>
            </a:r>
            <a:r>
              <a:rPr lang="en-US" sz="1000" dirty="0" smtClean="0">
                <a:latin typeface="Comic Sans MS" pitchFamily="66" charset="0"/>
              </a:rPr>
              <a:t> </a:t>
            </a:r>
            <a:r>
              <a:rPr lang="en-US" sz="1400" dirty="0" smtClean="0">
                <a:latin typeface="Comic Sans MS" pitchFamily="66" charset="0"/>
              </a:rPr>
              <a:t>with increased penetrance</a:t>
            </a:r>
          </a:p>
          <a:p>
            <a:pPr defTabSz="1279525"/>
            <a:r>
              <a:rPr lang="en-US" sz="1400" b="1" dirty="0" smtClean="0">
                <a:solidFill>
                  <a:srgbClr val="000000"/>
                </a:solidFill>
                <a:latin typeface="Comic Sans MS" pitchFamily="66" charset="0"/>
              </a:rPr>
              <a:t>   </a:t>
            </a:r>
            <a:r>
              <a:rPr lang="en-US" sz="1400" b="1" dirty="0">
                <a:solidFill>
                  <a:srgbClr val="EA0000"/>
                </a:solidFill>
                <a:latin typeface="Comic Sans MS" pitchFamily="66" charset="0"/>
              </a:rPr>
              <a:t>-</a:t>
            </a:r>
            <a:r>
              <a:rPr lang="en-US" sz="500" b="1" dirty="0">
                <a:solidFill>
                  <a:srgbClr val="EA0000"/>
                </a:solidFill>
                <a:latin typeface="Comic Sans MS" pitchFamily="66" charset="0"/>
              </a:rPr>
              <a:t> </a:t>
            </a:r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larger </a:t>
            </a:r>
            <a:r>
              <a:rPr lang="en-US" sz="1400" b="1" dirty="0" err="1" smtClean="0">
                <a:solidFill>
                  <a:srgbClr val="EA0000"/>
                </a:solidFill>
                <a:latin typeface="Comic Sans MS" pitchFamily="66" charset="0"/>
              </a:rPr>
              <a:t>tumours</a:t>
            </a:r>
            <a:endParaRPr lang="en-US" sz="1400" b="1" dirty="0" smtClean="0">
              <a:solidFill>
                <a:srgbClr val="EA0000"/>
              </a:solidFill>
              <a:latin typeface="Comic Sans MS" pitchFamily="66" charset="0"/>
            </a:endParaRPr>
          </a:p>
        </p:txBody>
      </p:sp>
      <p:pic>
        <p:nvPicPr>
          <p:cNvPr id="8" name="Picture 7" descr="_Figure 3 Landscape ADPATED.ai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155" t="7290" r="2505" b="71291"/>
          <a:stretch/>
        </p:blipFill>
        <p:spPr>
          <a:xfrm>
            <a:off x="5160038" y="1411819"/>
            <a:ext cx="2039467" cy="2152673"/>
          </a:xfrm>
          <a:prstGeom prst="rect">
            <a:avLst/>
          </a:prstGeom>
        </p:spPr>
      </p:pic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5680234" y="3512642"/>
            <a:ext cx="586685" cy="344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27985" tIns="63994" rIns="127985" bIns="63994">
            <a:spAutoFit/>
          </a:bodyPr>
          <a:lstStyle/>
          <a:p>
            <a:pPr defTabSz="1279525" eaLnBrk="0" hangingPunct="0"/>
            <a:r>
              <a:rPr lang="en-US" altLang="en-US" sz="1400" dirty="0" smtClean="0">
                <a:solidFill>
                  <a:srgbClr val="000000"/>
                </a:solidFill>
                <a:latin typeface="Comic Sans MS" pitchFamily="66" charset="0"/>
              </a:rPr>
              <a:t>Ctrl</a:t>
            </a:r>
            <a:endParaRPr lang="en-US" altLang="en-US" sz="1400" dirty="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6194754" y="3512642"/>
            <a:ext cx="971443" cy="344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27985" tIns="63994" rIns="127985" bIns="63994">
            <a:spAutoFit/>
          </a:bodyPr>
          <a:lstStyle/>
          <a:p>
            <a:pPr defTabSz="1279525" eaLnBrk="0" hangingPunct="0"/>
            <a:r>
              <a:rPr lang="en-US" altLang="en-US" sz="1400" dirty="0" smtClean="0">
                <a:solidFill>
                  <a:srgbClr val="000000"/>
                </a:solidFill>
                <a:latin typeface="Comic Sans MS" pitchFamily="66" charset="0"/>
              </a:rPr>
              <a:t>Emi1-OE</a:t>
            </a:r>
            <a:endParaRPr lang="en-US" altLang="en-US" sz="1400" dirty="0">
              <a:solidFill>
                <a:srgbClr val="00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18667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24"/>
          <p:cNvSpPr>
            <a:spLocks noChangeArrowheads="1"/>
          </p:cNvSpPr>
          <p:nvPr/>
        </p:nvSpPr>
        <p:spPr bwMode="auto">
          <a:xfrm>
            <a:off x="0" y="538163"/>
            <a:ext cx="9166225" cy="65087"/>
          </a:xfrm>
          <a:prstGeom prst="rect">
            <a:avLst/>
          </a:prstGeom>
          <a:gradFill rotWithShape="1">
            <a:gsLst>
              <a:gs pos="0">
                <a:srgbClr val="5F5F5F"/>
              </a:gs>
              <a:gs pos="50000">
                <a:srgbClr val="B2B2B2"/>
              </a:gs>
              <a:gs pos="100000">
                <a:srgbClr val="5F5F5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079428" y="28575"/>
            <a:ext cx="6963079" cy="498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27985" tIns="63994" rIns="127985" bIns="63994">
            <a:spAutoFit/>
          </a:bodyPr>
          <a:lstStyle/>
          <a:p>
            <a:pPr algn="ctr" defTabSz="1279525" eaLnBrk="0" hangingPunct="0"/>
            <a:r>
              <a:rPr lang="en-US" altLang="en-US" sz="2400" b="1" dirty="0" smtClean="0">
                <a:latin typeface="Comic Sans MS" pitchFamily="66" charset="0"/>
              </a:rPr>
              <a:t>Emi1</a:t>
            </a:r>
            <a:r>
              <a:rPr lang="en-US" altLang="en-US" sz="2400" b="1" dirty="0">
                <a:latin typeface="Comic Sans MS" pitchFamily="66" charset="0"/>
              </a:rPr>
              <a:t> </a:t>
            </a:r>
            <a:r>
              <a:rPr lang="en-US" altLang="en-US" sz="2400" b="1" dirty="0" smtClean="0">
                <a:latin typeface="Comic Sans MS" pitchFamily="66" charset="0"/>
              </a:rPr>
              <a:t>overexpression promotes </a:t>
            </a:r>
            <a:r>
              <a:rPr lang="en-US" altLang="en-US" sz="2400" b="1" dirty="0" err="1" smtClean="0">
                <a:latin typeface="Comic Sans MS" pitchFamily="66" charset="0"/>
              </a:rPr>
              <a:t>tumorigenesis</a:t>
            </a:r>
            <a:endParaRPr lang="en-US" altLang="en-US" sz="2400" b="1" i="1" dirty="0">
              <a:latin typeface="Comic Sans MS" pitchFamily="66" charset="0"/>
            </a:endParaRPr>
          </a:p>
        </p:txBody>
      </p:sp>
      <p:sp>
        <p:nvSpPr>
          <p:cNvPr id="6" name="Text Box 81"/>
          <p:cNvSpPr txBox="1">
            <a:spLocks noChangeArrowheads="1"/>
          </p:cNvSpPr>
          <p:nvPr/>
        </p:nvSpPr>
        <p:spPr bwMode="auto">
          <a:xfrm>
            <a:off x="242690" y="671467"/>
            <a:ext cx="2774092" cy="1661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1279525"/>
            <a:r>
              <a:rPr lang="en-US" sz="1400" dirty="0" smtClean="0">
                <a:latin typeface="Comic Sans MS" pitchFamily="66" charset="0"/>
              </a:rPr>
              <a:t>Emi1 overexpression promotes:</a:t>
            </a:r>
          </a:p>
          <a:p>
            <a:pPr defTabSz="1279525"/>
            <a:endParaRPr lang="en-US" sz="400" dirty="0" smtClean="0">
              <a:latin typeface="Comic Sans MS" pitchFamily="66" charset="0"/>
            </a:endParaRPr>
          </a:p>
          <a:p>
            <a:pPr defTabSz="1279525"/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1) </a:t>
            </a:r>
            <a:r>
              <a:rPr lang="en-US" sz="1400" b="1" dirty="0" err="1" smtClean="0">
                <a:solidFill>
                  <a:srgbClr val="EA0000"/>
                </a:solidFill>
                <a:latin typeface="Comic Sans MS" pitchFamily="66" charset="0"/>
              </a:rPr>
              <a:t>Tumorigenesis</a:t>
            </a:r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:</a:t>
            </a:r>
          </a:p>
          <a:p>
            <a:pPr defTabSz="1279525"/>
            <a:r>
              <a:rPr lang="en-US" sz="1400" b="1" dirty="0" smtClean="0">
                <a:latin typeface="Comic Sans MS" pitchFamily="66" charset="0"/>
              </a:rPr>
              <a:t>   </a:t>
            </a:r>
            <a:r>
              <a:rPr lang="en-US" sz="1400" dirty="0" smtClean="0">
                <a:latin typeface="Comic Sans MS" pitchFamily="66" charset="0"/>
              </a:rPr>
              <a:t>-</a:t>
            </a:r>
            <a:r>
              <a:rPr lang="en-US" sz="1000" dirty="0" smtClean="0">
                <a:latin typeface="Comic Sans MS" pitchFamily="66" charset="0"/>
              </a:rPr>
              <a:t> </a:t>
            </a:r>
            <a:r>
              <a:rPr lang="en-US" sz="1400" dirty="0" smtClean="0">
                <a:latin typeface="Comic Sans MS" pitchFamily="66" charset="0"/>
              </a:rPr>
              <a:t>various forms of cancer</a:t>
            </a:r>
          </a:p>
          <a:p>
            <a:pPr defTabSz="1279525"/>
            <a:r>
              <a:rPr lang="en-US" sz="1400" b="1" dirty="0" smtClean="0">
                <a:solidFill>
                  <a:srgbClr val="000000"/>
                </a:solidFill>
                <a:latin typeface="Comic Sans MS" pitchFamily="66" charset="0"/>
              </a:rPr>
              <a:t>   </a:t>
            </a:r>
            <a:r>
              <a:rPr lang="en-US" sz="1400" dirty="0" smtClean="0">
                <a:solidFill>
                  <a:srgbClr val="000000"/>
                </a:solidFill>
                <a:latin typeface="Comic Sans MS" pitchFamily="66" charset="0"/>
              </a:rPr>
              <a:t>-</a:t>
            </a:r>
            <a:r>
              <a:rPr lang="en-US" sz="1000" dirty="0" smtClean="0">
                <a:solidFill>
                  <a:srgbClr val="000000"/>
                </a:solidFill>
                <a:latin typeface="Comic Sans MS" pitchFamily="66" charset="0"/>
              </a:rPr>
              <a:t> </a:t>
            </a:r>
            <a:r>
              <a:rPr lang="en-US" sz="1400" dirty="0" smtClean="0">
                <a:solidFill>
                  <a:srgbClr val="000000"/>
                </a:solidFill>
                <a:latin typeface="Comic Sans MS" pitchFamily="66" charset="0"/>
              </a:rPr>
              <a:t>earlier than control mice</a:t>
            </a:r>
          </a:p>
          <a:p>
            <a:pPr defTabSz="1279525"/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   </a:t>
            </a:r>
            <a:r>
              <a:rPr lang="en-US" sz="1400" dirty="0" smtClean="0">
                <a:latin typeface="Comic Sans MS" pitchFamily="66" charset="0"/>
              </a:rPr>
              <a:t>-</a:t>
            </a:r>
            <a:r>
              <a:rPr lang="en-US" sz="1000" dirty="0" smtClean="0">
                <a:latin typeface="Comic Sans MS" pitchFamily="66" charset="0"/>
              </a:rPr>
              <a:t> </a:t>
            </a:r>
            <a:r>
              <a:rPr lang="en-US" sz="1400" dirty="0" smtClean="0">
                <a:latin typeface="Comic Sans MS" pitchFamily="66" charset="0"/>
              </a:rPr>
              <a:t>with increased penetrance</a:t>
            </a:r>
          </a:p>
          <a:p>
            <a:pPr defTabSz="1279525"/>
            <a:r>
              <a:rPr lang="en-US" sz="1400" b="1" dirty="0" smtClean="0">
                <a:solidFill>
                  <a:srgbClr val="000000"/>
                </a:solidFill>
                <a:latin typeface="Comic Sans MS" pitchFamily="66" charset="0"/>
              </a:rPr>
              <a:t>   </a:t>
            </a:r>
            <a:r>
              <a:rPr lang="en-US" sz="1400" dirty="0">
                <a:solidFill>
                  <a:srgbClr val="000000"/>
                </a:solidFill>
                <a:latin typeface="Comic Sans MS" pitchFamily="66" charset="0"/>
              </a:rPr>
              <a:t>-</a:t>
            </a:r>
            <a:r>
              <a:rPr lang="en-US" sz="1000" dirty="0">
                <a:solidFill>
                  <a:srgbClr val="000000"/>
                </a:solidFill>
                <a:latin typeface="Comic Sans MS" pitchFamily="66" charset="0"/>
              </a:rPr>
              <a:t> </a:t>
            </a:r>
            <a:r>
              <a:rPr lang="en-US" sz="1400" dirty="0" smtClean="0">
                <a:solidFill>
                  <a:srgbClr val="000000"/>
                </a:solidFill>
                <a:latin typeface="Comic Sans MS" pitchFamily="66" charset="0"/>
              </a:rPr>
              <a:t>larger </a:t>
            </a:r>
            <a:r>
              <a:rPr lang="en-US" sz="1400" dirty="0" err="1" smtClean="0">
                <a:solidFill>
                  <a:srgbClr val="000000"/>
                </a:solidFill>
                <a:latin typeface="Comic Sans MS" pitchFamily="66" charset="0"/>
              </a:rPr>
              <a:t>tumours</a:t>
            </a:r>
            <a:endParaRPr lang="en-US" sz="1400" dirty="0" smtClean="0">
              <a:solidFill>
                <a:srgbClr val="000000"/>
              </a:solidFill>
              <a:latin typeface="Comic Sans MS" pitchFamily="66" charset="0"/>
            </a:endParaRPr>
          </a:p>
          <a:p>
            <a:pPr defTabSz="1279525"/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   </a:t>
            </a:r>
            <a:r>
              <a:rPr lang="en-US" sz="1400" b="1" dirty="0">
                <a:solidFill>
                  <a:srgbClr val="EA0000"/>
                </a:solidFill>
                <a:latin typeface="Comic Sans MS" pitchFamily="66" charset="0"/>
              </a:rPr>
              <a:t>-</a:t>
            </a:r>
            <a:r>
              <a:rPr lang="en-US" sz="500" b="1" dirty="0">
                <a:solidFill>
                  <a:srgbClr val="EA0000"/>
                </a:solidFill>
                <a:latin typeface="Comic Sans MS" pitchFamily="66" charset="0"/>
              </a:rPr>
              <a:t> </a:t>
            </a:r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increased </a:t>
            </a:r>
            <a:r>
              <a:rPr lang="en-US" sz="1400" b="1" dirty="0" err="1" smtClean="0">
                <a:solidFill>
                  <a:srgbClr val="EA0000"/>
                </a:solidFill>
                <a:latin typeface="Comic Sans MS" pitchFamily="66" charset="0"/>
              </a:rPr>
              <a:t>tumour</a:t>
            </a:r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 burden</a:t>
            </a:r>
          </a:p>
        </p:txBody>
      </p:sp>
      <p:pic>
        <p:nvPicPr>
          <p:cNvPr id="8" name="Picture 7" descr="_Figure 3 Landscape ADPATED.ai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20" t="36015" r="47347" b="40240"/>
          <a:stretch/>
        </p:blipFill>
        <p:spPr>
          <a:xfrm>
            <a:off x="4435308" y="1221435"/>
            <a:ext cx="2948694" cy="2386352"/>
          </a:xfrm>
          <a:prstGeom prst="rect">
            <a:avLst/>
          </a:prstGeom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5367519" y="3531882"/>
            <a:ext cx="586685" cy="344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27985" tIns="63994" rIns="127985" bIns="63994">
            <a:spAutoFit/>
          </a:bodyPr>
          <a:lstStyle/>
          <a:p>
            <a:pPr defTabSz="1279525" eaLnBrk="0" hangingPunct="0"/>
            <a:r>
              <a:rPr lang="en-US" altLang="en-US" sz="1400" dirty="0" smtClean="0">
                <a:solidFill>
                  <a:srgbClr val="000000"/>
                </a:solidFill>
                <a:latin typeface="Comic Sans MS" pitchFamily="66" charset="0"/>
              </a:rPr>
              <a:t>Ctrl</a:t>
            </a:r>
            <a:endParaRPr lang="en-US" altLang="en-US" sz="1400" dirty="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6257297" y="3531882"/>
            <a:ext cx="971443" cy="344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27985" tIns="63994" rIns="127985" bIns="63994">
            <a:spAutoFit/>
          </a:bodyPr>
          <a:lstStyle/>
          <a:p>
            <a:pPr defTabSz="1279525" eaLnBrk="0" hangingPunct="0"/>
            <a:r>
              <a:rPr lang="en-US" altLang="en-US" sz="1400" dirty="0" smtClean="0">
                <a:solidFill>
                  <a:srgbClr val="000000"/>
                </a:solidFill>
                <a:latin typeface="Comic Sans MS" pitchFamily="66" charset="0"/>
              </a:rPr>
              <a:t>Emi1-OE</a:t>
            </a:r>
            <a:endParaRPr lang="en-US" altLang="en-US" sz="1400" dirty="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239027" y="1081974"/>
            <a:ext cx="592250" cy="365502"/>
          </a:xfrm>
          <a:prstGeom prst="rect">
            <a:avLst/>
          </a:prstGeom>
          <a:solidFill>
            <a:srgbClr val="CC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921704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24"/>
          <p:cNvSpPr>
            <a:spLocks noChangeArrowheads="1"/>
          </p:cNvSpPr>
          <p:nvPr/>
        </p:nvSpPr>
        <p:spPr bwMode="auto">
          <a:xfrm>
            <a:off x="0" y="538163"/>
            <a:ext cx="9166225" cy="65087"/>
          </a:xfrm>
          <a:prstGeom prst="rect">
            <a:avLst/>
          </a:prstGeom>
          <a:gradFill rotWithShape="1">
            <a:gsLst>
              <a:gs pos="0">
                <a:srgbClr val="5F5F5F"/>
              </a:gs>
              <a:gs pos="50000">
                <a:srgbClr val="B2B2B2"/>
              </a:gs>
              <a:gs pos="100000">
                <a:srgbClr val="5F5F5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079428" y="28575"/>
            <a:ext cx="6963079" cy="498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27985" tIns="63994" rIns="127985" bIns="63994">
            <a:spAutoFit/>
          </a:bodyPr>
          <a:lstStyle/>
          <a:p>
            <a:pPr algn="ctr" defTabSz="1279525" eaLnBrk="0" hangingPunct="0"/>
            <a:r>
              <a:rPr lang="en-US" altLang="en-US" sz="2400" b="1" dirty="0" smtClean="0">
                <a:latin typeface="Comic Sans MS" pitchFamily="66" charset="0"/>
              </a:rPr>
              <a:t>Emi1</a:t>
            </a:r>
            <a:r>
              <a:rPr lang="en-US" altLang="en-US" sz="2400" b="1" dirty="0">
                <a:latin typeface="Comic Sans MS" pitchFamily="66" charset="0"/>
              </a:rPr>
              <a:t> </a:t>
            </a:r>
            <a:r>
              <a:rPr lang="en-US" altLang="en-US" sz="2400" b="1" dirty="0" smtClean="0">
                <a:latin typeface="Comic Sans MS" pitchFamily="66" charset="0"/>
              </a:rPr>
              <a:t>overexpression promotes </a:t>
            </a:r>
            <a:r>
              <a:rPr lang="en-US" altLang="en-US" sz="2400" b="1" dirty="0" err="1" smtClean="0">
                <a:latin typeface="Comic Sans MS" pitchFamily="66" charset="0"/>
              </a:rPr>
              <a:t>tumorigenesis</a:t>
            </a:r>
            <a:endParaRPr lang="en-US" altLang="en-US" sz="2400" b="1" i="1" dirty="0">
              <a:latin typeface="Comic Sans MS" pitchFamily="66" charset="0"/>
            </a:endParaRPr>
          </a:p>
        </p:txBody>
      </p:sp>
      <p:sp>
        <p:nvSpPr>
          <p:cNvPr id="6" name="Text Box 81"/>
          <p:cNvSpPr txBox="1">
            <a:spLocks noChangeArrowheads="1"/>
          </p:cNvSpPr>
          <p:nvPr/>
        </p:nvSpPr>
        <p:spPr bwMode="auto">
          <a:xfrm>
            <a:off x="242690" y="671467"/>
            <a:ext cx="2774092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1279525"/>
            <a:r>
              <a:rPr lang="en-US" sz="1400" dirty="0" smtClean="0">
                <a:latin typeface="Comic Sans MS" pitchFamily="66" charset="0"/>
              </a:rPr>
              <a:t>Emi1 overexpression promotes:</a:t>
            </a:r>
          </a:p>
          <a:p>
            <a:pPr defTabSz="1279525"/>
            <a:endParaRPr lang="en-US" sz="400" dirty="0" smtClean="0">
              <a:latin typeface="Comic Sans MS" pitchFamily="66" charset="0"/>
            </a:endParaRPr>
          </a:p>
          <a:p>
            <a:pPr defTabSz="1279525"/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1) </a:t>
            </a:r>
            <a:r>
              <a:rPr lang="en-US" sz="1400" b="1" dirty="0" err="1" smtClean="0">
                <a:solidFill>
                  <a:srgbClr val="EA0000"/>
                </a:solidFill>
                <a:latin typeface="Comic Sans MS" pitchFamily="66" charset="0"/>
              </a:rPr>
              <a:t>Tumorigenesis</a:t>
            </a:r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:</a:t>
            </a:r>
          </a:p>
          <a:p>
            <a:pPr defTabSz="1279525"/>
            <a:r>
              <a:rPr lang="en-US" sz="1400" b="1" dirty="0" smtClean="0">
                <a:latin typeface="Comic Sans MS" pitchFamily="66" charset="0"/>
              </a:rPr>
              <a:t>   </a:t>
            </a:r>
            <a:r>
              <a:rPr lang="en-US" sz="1400" dirty="0" smtClean="0">
                <a:latin typeface="Comic Sans MS" pitchFamily="66" charset="0"/>
              </a:rPr>
              <a:t>-</a:t>
            </a:r>
            <a:r>
              <a:rPr lang="en-US" sz="1000" dirty="0" smtClean="0">
                <a:latin typeface="Comic Sans MS" pitchFamily="66" charset="0"/>
              </a:rPr>
              <a:t> </a:t>
            </a:r>
            <a:r>
              <a:rPr lang="en-US" sz="1400" dirty="0" smtClean="0">
                <a:latin typeface="Comic Sans MS" pitchFamily="66" charset="0"/>
              </a:rPr>
              <a:t>various forms of cancer</a:t>
            </a:r>
          </a:p>
          <a:p>
            <a:pPr defTabSz="1279525"/>
            <a:r>
              <a:rPr lang="en-US" sz="1400" b="1" dirty="0" smtClean="0">
                <a:solidFill>
                  <a:srgbClr val="000000"/>
                </a:solidFill>
                <a:latin typeface="Comic Sans MS" pitchFamily="66" charset="0"/>
              </a:rPr>
              <a:t>   </a:t>
            </a:r>
            <a:r>
              <a:rPr lang="en-US" sz="1400" dirty="0" smtClean="0">
                <a:solidFill>
                  <a:srgbClr val="000000"/>
                </a:solidFill>
                <a:latin typeface="Comic Sans MS" pitchFamily="66" charset="0"/>
              </a:rPr>
              <a:t>-</a:t>
            </a:r>
            <a:r>
              <a:rPr lang="en-US" sz="1000" dirty="0" smtClean="0">
                <a:solidFill>
                  <a:srgbClr val="000000"/>
                </a:solidFill>
                <a:latin typeface="Comic Sans MS" pitchFamily="66" charset="0"/>
              </a:rPr>
              <a:t> </a:t>
            </a:r>
            <a:r>
              <a:rPr lang="en-US" sz="1400" dirty="0" smtClean="0">
                <a:solidFill>
                  <a:srgbClr val="000000"/>
                </a:solidFill>
                <a:latin typeface="Comic Sans MS" pitchFamily="66" charset="0"/>
              </a:rPr>
              <a:t>earlier than control mice</a:t>
            </a:r>
          </a:p>
          <a:p>
            <a:pPr defTabSz="1279525"/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   </a:t>
            </a:r>
            <a:r>
              <a:rPr lang="en-US" sz="1400" dirty="0" smtClean="0">
                <a:latin typeface="Comic Sans MS" pitchFamily="66" charset="0"/>
              </a:rPr>
              <a:t>-</a:t>
            </a:r>
            <a:r>
              <a:rPr lang="en-US" sz="1000" dirty="0" smtClean="0">
                <a:latin typeface="Comic Sans MS" pitchFamily="66" charset="0"/>
              </a:rPr>
              <a:t> </a:t>
            </a:r>
            <a:r>
              <a:rPr lang="en-US" sz="1400" dirty="0" smtClean="0">
                <a:latin typeface="Comic Sans MS" pitchFamily="66" charset="0"/>
              </a:rPr>
              <a:t>with increased penetrance</a:t>
            </a:r>
          </a:p>
          <a:p>
            <a:pPr defTabSz="1279525"/>
            <a:r>
              <a:rPr lang="en-US" sz="1400" b="1" dirty="0" smtClean="0">
                <a:solidFill>
                  <a:srgbClr val="000000"/>
                </a:solidFill>
                <a:latin typeface="Comic Sans MS" pitchFamily="66" charset="0"/>
              </a:rPr>
              <a:t>   </a:t>
            </a:r>
            <a:r>
              <a:rPr lang="en-US" sz="1400" dirty="0">
                <a:solidFill>
                  <a:srgbClr val="000000"/>
                </a:solidFill>
                <a:latin typeface="Comic Sans MS" pitchFamily="66" charset="0"/>
              </a:rPr>
              <a:t>-</a:t>
            </a:r>
            <a:r>
              <a:rPr lang="en-US" sz="1000" dirty="0">
                <a:solidFill>
                  <a:srgbClr val="000000"/>
                </a:solidFill>
                <a:latin typeface="Comic Sans MS" pitchFamily="66" charset="0"/>
              </a:rPr>
              <a:t> </a:t>
            </a:r>
            <a:r>
              <a:rPr lang="en-US" sz="1400" dirty="0" smtClean="0">
                <a:solidFill>
                  <a:srgbClr val="000000"/>
                </a:solidFill>
                <a:latin typeface="Comic Sans MS" pitchFamily="66" charset="0"/>
              </a:rPr>
              <a:t>larger </a:t>
            </a:r>
            <a:r>
              <a:rPr lang="en-US" sz="1400" dirty="0" err="1" smtClean="0">
                <a:solidFill>
                  <a:srgbClr val="000000"/>
                </a:solidFill>
                <a:latin typeface="Comic Sans MS" pitchFamily="66" charset="0"/>
              </a:rPr>
              <a:t>tumours</a:t>
            </a:r>
            <a:endParaRPr lang="en-US" sz="1400" dirty="0" smtClean="0">
              <a:solidFill>
                <a:srgbClr val="000000"/>
              </a:solidFill>
              <a:latin typeface="Comic Sans MS" pitchFamily="66" charset="0"/>
            </a:endParaRPr>
          </a:p>
          <a:p>
            <a:pPr defTabSz="1279525"/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   </a:t>
            </a:r>
            <a:r>
              <a:rPr lang="en-US" sz="1400" dirty="0">
                <a:solidFill>
                  <a:srgbClr val="000000"/>
                </a:solidFill>
                <a:latin typeface="Comic Sans MS" pitchFamily="66" charset="0"/>
              </a:rPr>
              <a:t>-</a:t>
            </a:r>
            <a:r>
              <a:rPr lang="en-US" sz="1000" dirty="0">
                <a:solidFill>
                  <a:srgbClr val="000000"/>
                </a:solidFill>
                <a:latin typeface="Comic Sans MS" pitchFamily="66" charset="0"/>
              </a:rPr>
              <a:t> </a:t>
            </a:r>
            <a:r>
              <a:rPr lang="en-US" sz="1400" dirty="0" smtClean="0">
                <a:solidFill>
                  <a:srgbClr val="000000"/>
                </a:solidFill>
                <a:latin typeface="Comic Sans MS" pitchFamily="66" charset="0"/>
              </a:rPr>
              <a:t>increased </a:t>
            </a:r>
            <a:r>
              <a:rPr lang="en-US" sz="1400" dirty="0" err="1" smtClean="0">
                <a:solidFill>
                  <a:srgbClr val="000000"/>
                </a:solidFill>
                <a:latin typeface="Comic Sans MS" pitchFamily="66" charset="0"/>
              </a:rPr>
              <a:t>tumour</a:t>
            </a:r>
            <a:r>
              <a:rPr lang="en-US" sz="1400" dirty="0" smtClean="0">
                <a:solidFill>
                  <a:srgbClr val="000000"/>
                </a:solidFill>
                <a:latin typeface="Comic Sans MS" pitchFamily="66" charset="0"/>
              </a:rPr>
              <a:t> burden</a:t>
            </a:r>
          </a:p>
          <a:p>
            <a:pPr defTabSz="1279525"/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   -</a:t>
            </a:r>
            <a:r>
              <a:rPr lang="en-US" sz="500" b="1" dirty="0" smtClean="0">
                <a:solidFill>
                  <a:srgbClr val="EA0000"/>
                </a:solidFill>
                <a:latin typeface="Comic Sans MS" pitchFamily="66" charset="0"/>
              </a:rPr>
              <a:t> </a:t>
            </a:r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increased incidence of </a:t>
            </a:r>
          </a:p>
          <a:p>
            <a:pPr defTabSz="1279525"/>
            <a:r>
              <a:rPr lang="en-US" sz="1400" b="1" dirty="0">
                <a:solidFill>
                  <a:srgbClr val="EA0000"/>
                </a:solidFill>
                <a:latin typeface="Comic Sans MS" pitchFamily="66" charset="0"/>
              </a:rPr>
              <a:t> </a:t>
            </a:r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    each form of cancer</a:t>
            </a:r>
          </a:p>
        </p:txBody>
      </p:sp>
      <p:pic>
        <p:nvPicPr>
          <p:cNvPr id="11" name="Picture 10" descr="_Figure 3 Landscape ADPATED.ai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724" t="35322" r="24331" b="37843"/>
          <a:stretch/>
        </p:blipFill>
        <p:spPr>
          <a:xfrm>
            <a:off x="4358465" y="1163714"/>
            <a:ext cx="3121067" cy="269695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065839" y="1003232"/>
            <a:ext cx="592250" cy="365502"/>
          </a:xfrm>
          <a:prstGeom prst="rect">
            <a:avLst/>
          </a:prstGeom>
          <a:solidFill>
            <a:srgbClr val="CC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2" name="Rectangle 11"/>
          <p:cNvSpPr/>
          <p:nvPr/>
        </p:nvSpPr>
        <p:spPr>
          <a:xfrm>
            <a:off x="6969973" y="1266269"/>
            <a:ext cx="592250" cy="447145"/>
          </a:xfrm>
          <a:prstGeom prst="rect">
            <a:avLst/>
          </a:prstGeom>
          <a:solidFill>
            <a:srgbClr val="CC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6892612" y="1172343"/>
            <a:ext cx="586685" cy="344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27985" tIns="63994" rIns="127985" bIns="63994">
            <a:spAutoFit/>
          </a:bodyPr>
          <a:lstStyle/>
          <a:p>
            <a:pPr defTabSz="1279525" eaLnBrk="0" hangingPunct="0"/>
            <a:r>
              <a:rPr lang="en-US" altLang="en-US" sz="1400" dirty="0" smtClean="0">
                <a:solidFill>
                  <a:srgbClr val="000000"/>
                </a:solidFill>
                <a:latin typeface="Comic Sans MS" pitchFamily="66" charset="0"/>
              </a:rPr>
              <a:t>Ctrl</a:t>
            </a:r>
            <a:endParaRPr lang="en-US" altLang="en-US" sz="1400" dirty="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6892612" y="1397604"/>
            <a:ext cx="971443" cy="344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27985" tIns="63994" rIns="127985" bIns="63994">
            <a:spAutoFit/>
          </a:bodyPr>
          <a:lstStyle/>
          <a:p>
            <a:pPr defTabSz="1279525" eaLnBrk="0" hangingPunct="0"/>
            <a:r>
              <a:rPr lang="en-US" altLang="en-US" sz="1400" dirty="0" smtClean="0">
                <a:solidFill>
                  <a:srgbClr val="000000"/>
                </a:solidFill>
                <a:latin typeface="Comic Sans MS" pitchFamily="66" charset="0"/>
              </a:rPr>
              <a:t>Emi1-OE</a:t>
            </a:r>
            <a:endParaRPr lang="en-US" altLang="en-US" sz="1400" dirty="0">
              <a:solidFill>
                <a:srgbClr val="00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13396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24"/>
          <p:cNvSpPr>
            <a:spLocks noChangeArrowheads="1"/>
          </p:cNvSpPr>
          <p:nvPr/>
        </p:nvSpPr>
        <p:spPr bwMode="auto">
          <a:xfrm>
            <a:off x="0" y="538163"/>
            <a:ext cx="9166225" cy="65087"/>
          </a:xfrm>
          <a:prstGeom prst="rect">
            <a:avLst/>
          </a:prstGeom>
          <a:gradFill rotWithShape="1">
            <a:gsLst>
              <a:gs pos="0">
                <a:srgbClr val="5F5F5F"/>
              </a:gs>
              <a:gs pos="50000">
                <a:srgbClr val="B2B2B2"/>
              </a:gs>
              <a:gs pos="100000">
                <a:srgbClr val="5F5F5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079428" y="28575"/>
            <a:ext cx="6963079" cy="498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27985" tIns="63994" rIns="127985" bIns="63994">
            <a:spAutoFit/>
          </a:bodyPr>
          <a:lstStyle/>
          <a:p>
            <a:pPr algn="ctr" defTabSz="1279525" eaLnBrk="0" hangingPunct="0"/>
            <a:r>
              <a:rPr lang="en-US" altLang="en-US" sz="2400" b="1" dirty="0" smtClean="0">
                <a:latin typeface="Comic Sans MS" pitchFamily="66" charset="0"/>
              </a:rPr>
              <a:t>Emi1</a:t>
            </a:r>
            <a:r>
              <a:rPr lang="en-US" altLang="en-US" sz="2400" b="1" dirty="0">
                <a:latin typeface="Comic Sans MS" pitchFamily="66" charset="0"/>
              </a:rPr>
              <a:t> </a:t>
            </a:r>
            <a:r>
              <a:rPr lang="en-US" altLang="en-US" sz="2400" b="1" dirty="0" smtClean="0">
                <a:latin typeface="Comic Sans MS" pitchFamily="66" charset="0"/>
              </a:rPr>
              <a:t>overexpression promotes </a:t>
            </a:r>
            <a:r>
              <a:rPr lang="en-US" altLang="en-US" sz="2400" b="1" dirty="0" err="1" smtClean="0">
                <a:latin typeface="Comic Sans MS" pitchFamily="66" charset="0"/>
              </a:rPr>
              <a:t>tumorigenesis</a:t>
            </a:r>
            <a:endParaRPr lang="en-US" altLang="en-US" sz="2400" b="1" i="1" dirty="0">
              <a:latin typeface="Comic Sans MS" pitchFamily="66" charset="0"/>
            </a:endParaRPr>
          </a:p>
        </p:txBody>
      </p:sp>
      <p:sp>
        <p:nvSpPr>
          <p:cNvPr id="6" name="Text Box 81"/>
          <p:cNvSpPr txBox="1">
            <a:spLocks noChangeArrowheads="1"/>
          </p:cNvSpPr>
          <p:nvPr/>
        </p:nvSpPr>
        <p:spPr bwMode="auto">
          <a:xfrm>
            <a:off x="242690" y="671467"/>
            <a:ext cx="2989595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1279525"/>
            <a:r>
              <a:rPr lang="en-US" sz="1400" dirty="0" smtClean="0">
                <a:latin typeface="Comic Sans MS" pitchFamily="66" charset="0"/>
              </a:rPr>
              <a:t>Emi1 overexpression promotes:</a:t>
            </a:r>
          </a:p>
          <a:p>
            <a:pPr defTabSz="1279525"/>
            <a:endParaRPr lang="en-US" sz="400" dirty="0" smtClean="0">
              <a:latin typeface="Comic Sans MS" pitchFamily="66" charset="0"/>
            </a:endParaRPr>
          </a:p>
          <a:p>
            <a:pPr defTabSz="1279525"/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1) </a:t>
            </a:r>
            <a:r>
              <a:rPr lang="en-US" sz="1400" b="1" dirty="0" err="1" smtClean="0">
                <a:solidFill>
                  <a:srgbClr val="EA0000"/>
                </a:solidFill>
                <a:latin typeface="Comic Sans MS" pitchFamily="66" charset="0"/>
              </a:rPr>
              <a:t>Tumorigenesis</a:t>
            </a:r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:</a:t>
            </a:r>
          </a:p>
          <a:p>
            <a:pPr defTabSz="1279525"/>
            <a:r>
              <a:rPr lang="en-US" sz="1400" b="1" dirty="0" smtClean="0">
                <a:latin typeface="Comic Sans MS" pitchFamily="66" charset="0"/>
              </a:rPr>
              <a:t>   </a:t>
            </a:r>
            <a:r>
              <a:rPr lang="en-US" sz="1400" dirty="0" smtClean="0">
                <a:latin typeface="Comic Sans MS" pitchFamily="66" charset="0"/>
              </a:rPr>
              <a:t>-</a:t>
            </a:r>
            <a:r>
              <a:rPr lang="en-US" sz="1000" dirty="0" smtClean="0">
                <a:latin typeface="Comic Sans MS" pitchFamily="66" charset="0"/>
              </a:rPr>
              <a:t> </a:t>
            </a:r>
            <a:r>
              <a:rPr lang="en-US" sz="1400" dirty="0" smtClean="0">
                <a:latin typeface="Comic Sans MS" pitchFamily="66" charset="0"/>
              </a:rPr>
              <a:t>various forms of cancer</a:t>
            </a:r>
          </a:p>
          <a:p>
            <a:pPr defTabSz="1279525"/>
            <a:r>
              <a:rPr lang="en-US" sz="1400" b="1" dirty="0" smtClean="0">
                <a:solidFill>
                  <a:srgbClr val="000000"/>
                </a:solidFill>
                <a:latin typeface="Comic Sans MS" pitchFamily="66" charset="0"/>
              </a:rPr>
              <a:t>   </a:t>
            </a:r>
            <a:r>
              <a:rPr lang="en-US" sz="1400" dirty="0" smtClean="0">
                <a:solidFill>
                  <a:srgbClr val="000000"/>
                </a:solidFill>
                <a:latin typeface="Comic Sans MS" pitchFamily="66" charset="0"/>
              </a:rPr>
              <a:t>-</a:t>
            </a:r>
            <a:r>
              <a:rPr lang="en-US" sz="1000" dirty="0" smtClean="0">
                <a:solidFill>
                  <a:srgbClr val="000000"/>
                </a:solidFill>
                <a:latin typeface="Comic Sans MS" pitchFamily="66" charset="0"/>
              </a:rPr>
              <a:t> </a:t>
            </a:r>
            <a:r>
              <a:rPr lang="en-US" sz="1400" dirty="0" smtClean="0">
                <a:solidFill>
                  <a:srgbClr val="000000"/>
                </a:solidFill>
                <a:latin typeface="Comic Sans MS" pitchFamily="66" charset="0"/>
              </a:rPr>
              <a:t>earlier than control mice</a:t>
            </a:r>
          </a:p>
          <a:p>
            <a:pPr defTabSz="1279525"/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   </a:t>
            </a:r>
            <a:r>
              <a:rPr lang="en-US" sz="1400" dirty="0" smtClean="0">
                <a:latin typeface="Comic Sans MS" pitchFamily="66" charset="0"/>
              </a:rPr>
              <a:t>-</a:t>
            </a:r>
            <a:r>
              <a:rPr lang="en-US" sz="1000" dirty="0" smtClean="0">
                <a:latin typeface="Comic Sans MS" pitchFamily="66" charset="0"/>
              </a:rPr>
              <a:t> </a:t>
            </a:r>
            <a:r>
              <a:rPr lang="en-US" sz="1400" dirty="0" smtClean="0">
                <a:latin typeface="Comic Sans MS" pitchFamily="66" charset="0"/>
              </a:rPr>
              <a:t>with increased penetrance</a:t>
            </a:r>
          </a:p>
          <a:p>
            <a:pPr defTabSz="1279525"/>
            <a:r>
              <a:rPr lang="en-US" sz="1400" b="1" dirty="0" smtClean="0">
                <a:solidFill>
                  <a:srgbClr val="000000"/>
                </a:solidFill>
                <a:latin typeface="Comic Sans MS" pitchFamily="66" charset="0"/>
              </a:rPr>
              <a:t>   </a:t>
            </a:r>
            <a:r>
              <a:rPr lang="en-US" sz="1400" dirty="0">
                <a:solidFill>
                  <a:srgbClr val="000000"/>
                </a:solidFill>
                <a:latin typeface="Comic Sans MS" pitchFamily="66" charset="0"/>
              </a:rPr>
              <a:t>-</a:t>
            </a:r>
            <a:r>
              <a:rPr lang="en-US" sz="1000" dirty="0">
                <a:solidFill>
                  <a:srgbClr val="000000"/>
                </a:solidFill>
                <a:latin typeface="Comic Sans MS" pitchFamily="66" charset="0"/>
              </a:rPr>
              <a:t> </a:t>
            </a:r>
            <a:r>
              <a:rPr lang="en-US" sz="1400" dirty="0" smtClean="0">
                <a:solidFill>
                  <a:srgbClr val="000000"/>
                </a:solidFill>
                <a:latin typeface="Comic Sans MS" pitchFamily="66" charset="0"/>
              </a:rPr>
              <a:t>larger </a:t>
            </a:r>
            <a:r>
              <a:rPr lang="en-US" sz="1400" dirty="0" err="1" smtClean="0">
                <a:solidFill>
                  <a:srgbClr val="000000"/>
                </a:solidFill>
                <a:latin typeface="Comic Sans MS" pitchFamily="66" charset="0"/>
              </a:rPr>
              <a:t>tumours</a:t>
            </a:r>
            <a:endParaRPr lang="en-US" sz="1400" dirty="0" smtClean="0">
              <a:solidFill>
                <a:srgbClr val="000000"/>
              </a:solidFill>
              <a:latin typeface="Comic Sans MS" pitchFamily="66" charset="0"/>
            </a:endParaRPr>
          </a:p>
          <a:p>
            <a:pPr defTabSz="1279525"/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   </a:t>
            </a:r>
            <a:r>
              <a:rPr lang="en-US" sz="1400" dirty="0">
                <a:solidFill>
                  <a:srgbClr val="000000"/>
                </a:solidFill>
                <a:latin typeface="Comic Sans MS" pitchFamily="66" charset="0"/>
              </a:rPr>
              <a:t>-</a:t>
            </a:r>
            <a:r>
              <a:rPr lang="en-US" sz="1000" dirty="0">
                <a:solidFill>
                  <a:srgbClr val="000000"/>
                </a:solidFill>
                <a:latin typeface="Comic Sans MS" pitchFamily="66" charset="0"/>
              </a:rPr>
              <a:t> </a:t>
            </a:r>
            <a:r>
              <a:rPr lang="en-US" sz="1400" dirty="0" smtClean="0">
                <a:solidFill>
                  <a:srgbClr val="000000"/>
                </a:solidFill>
                <a:latin typeface="Comic Sans MS" pitchFamily="66" charset="0"/>
              </a:rPr>
              <a:t>increased </a:t>
            </a:r>
            <a:r>
              <a:rPr lang="en-US" sz="1400" dirty="0" err="1" smtClean="0">
                <a:solidFill>
                  <a:srgbClr val="000000"/>
                </a:solidFill>
                <a:latin typeface="Comic Sans MS" pitchFamily="66" charset="0"/>
              </a:rPr>
              <a:t>tumour</a:t>
            </a:r>
            <a:r>
              <a:rPr lang="en-US" sz="1400" dirty="0" smtClean="0">
                <a:solidFill>
                  <a:srgbClr val="000000"/>
                </a:solidFill>
                <a:latin typeface="Comic Sans MS" pitchFamily="66" charset="0"/>
              </a:rPr>
              <a:t> burden</a:t>
            </a:r>
          </a:p>
          <a:p>
            <a:pPr defTabSz="1279525"/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   </a:t>
            </a:r>
            <a:r>
              <a:rPr lang="en-US" sz="1400" dirty="0" smtClean="0">
                <a:solidFill>
                  <a:srgbClr val="000000"/>
                </a:solidFill>
                <a:latin typeface="Comic Sans MS" pitchFamily="66" charset="0"/>
              </a:rPr>
              <a:t>-</a:t>
            </a:r>
            <a:r>
              <a:rPr lang="en-US" sz="1000" dirty="0" smtClean="0">
                <a:solidFill>
                  <a:srgbClr val="000000"/>
                </a:solidFill>
                <a:latin typeface="Comic Sans MS" pitchFamily="66" charset="0"/>
              </a:rPr>
              <a:t> </a:t>
            </a:r>
            <a:r>
              <a:rPr lang="en-US" sz="1400" dirty="0" smtClean="0">
                <a:solidFill>
                  <a:srgbClr val="000000"/>
                </a:solidFill>
                <a:latin typeface="Comic Sans MS" pitchFamily="66" charset="0"/>
              </a:rPr>
              <a:t>increased incidence of </a:t>
            </a:r>
          </a:p>
          <a:p>
            <a:pPr defTabSz="1279525"/>
            <a:r>
              <a:rPr lang="en-US" sz="1400" b="1" dirty="0">
                <a:solidFill>
                  <a:srgbClr val="EA0000"/>
                </a:solidFill>
                <a:latin typeface="Comic Sans MS" pitchFamily="66" charset="0"/>
              </a:rPr>
              <a:t> </a:t>
            </a:r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    </a:t>
            </a:r>
            <a:r>
              <a:rPr lang="en-US" sz="1400" dirty="0" smtClean="0">
                <a:solidFill>
                  <a:srgbClr val="000000"/>
                </a:solidFill>
                <a:latin typeface="Comic Sans MS" pitchFamily="66" charset="0"/>
              </a:rPr>
              <a:t>each form of cancer</a:t>
            </a:r>
          </a:p>
          <a:p>
            <a:pPr defTabSz="1279525"/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   </a:t>
            </a:r>
            <a:r>
              <a:rPr lang="en-US" sz="1400" b="1" dirty="0">
                <a:solidFill>
                  <a:srgbClr val="EA0000"/>
                </a:solidFill>
                <a:latin typeface="Comic Sans MS" pitchFamily="66" charset="0"/>
              </a:rPr>
              <a:t>-</a:t>
            </a:r>
            <a:r>
              <a:rPr lang="en-US" sz="500" b="1" dirty="0">
                <a:solidFill>
                  <a:srgbClr val="EA0000"/>
                </a:solidFill>
                <a:latin typeface="Comic Sans MS" pitchFamily="66" charset="0"/>
              </a:rPr>
              <a:t> </a:t>
            </a:r>
            <a:r>
              <a:rPr lang="en-US" sz="1400" b="1" dirty="0">
                <a:solidFill>
                  <a:srgbClr val="EA0000"/>
                </a:solidFill>
                <a:latin typeface="Comic Sans MS" pitchFamily="66" charset="0"/>
              </a:rPr>
              <a:t>increased </a:t>
            </a:r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carcinoma burden</a:t>
            </a:r>
          </a:p>
        </p:txBody>
      </p:sp>
      <p:pic>
        <p:nvPicPr>
          <p:cNvPr id="9" name="Picture 8" descr="_Figure 3 Landscape ADPATED.ai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143" t="35472" r="912" b="40688"/>
          <a:stretch/>
        </p:blipFill>
        <p:spPr>
          <a:xfrm>
            <a:off x="4300732" y="1226244"/>
            <a:ext cx="3121067" cy="239597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133983" y="1064554"/>
            <a:ext cx="592250" cy="365502"/>
          </a:xfrm>
          <a:prstGeom prst="rect">
            <a:avLst/>
          </a:prstGeom>
          <a:solidFill>
            <a:srgbClr val="CC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5232811" y="3531882"/>
            <a:ext cx="586685" cy="344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27985" tIns="63994" rIns="127985" bIns="63994">
            <a:spAutoFit/>
          </a:bodyPr>
          <a:lstStyle/>
          <a:p>
            <a:pPr defTabSz="1279525" eaLnBrk="0" hangingPunct="0"/>
            <a:r>
              <a:rPr lang="en-US" altLang="en-US" sz="1400" dirty="0" smtClean="0">
                <a:solidFill>
                  <a:srgbClr val="000000"/>
                </a:solidFill>
                <a:latin typeface="Comic Sans MS" pitchFamily="66" charset="0"/>
              </a:rPr>
              <a:t>Ctrl</a:t>
            </a:r>
            <a:endParaRPr lang="en-US" altLang="en-US" sz="1400" dirty="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6122589" y="3531882"/>
            <a:ext cx="971443" cy="344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27985" tIns="63994" rIns="127985" bIns="63994">
            <a:spAutoFit/>
          </a:bodyPr>
          <a:lstStyle/>
          <a:p>
            <a:pPr defTabSz="1279525" eaLnBrk="0" hangingPunct="0"/>
            <a:r>
              <a:rPr lang="en-US" altLang="en-US" sz="1400" dirty="0" smtClean="0">
                <a:solidFill>
                  <a:srgbClr val="000000"/>
                </a:solidFill>
                <a:latin typeface="Comic Sans MS" pitchFamily="66" charset="0"/>
              </a:rPr>
              <a:t>Emi1-OE</a:t>
            </a:r>
            <a:endParaRPr lang="en-US" altLang="en-US" sz="1400" dirty="0">
              <a:solidFill>
                <a:srgbClr val="00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05221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24"/>
          <p:cNvSpPr>
            <a:spLocks noChangeArrowheads="1"/>
          </p:cNvSpPr>
          <p:nvPr/>
        </p:nvSpPr>
        <p:spPr bwMode="auto">
          <a:xfrm>
            <a:off x="0" y="538163"/>
            <a:ext cx="9166225" cy="65087"/>
          </a:xfrm>
          <a:prstGeom prst="rect">
            <a:avLst/>
          </a:prstGeom>
          <a:gradFill rotWithShape="1">
            <a:gsLst>
              <a:gs pos="0">
                <a:srgbClr val="5F5F5F"/>
              </a:gs>
              <a:gs pos="50000">
                <a:srgbClr val="B2B2B2"/>
              </a:gs>
              <a:gs pos="100000">
                <a:srgbClr val="5F5F5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079428" y="28575"/>
            <a:ext cx="6963079" cy="498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27985" tIns="63994" rIns="127985" bIns="63994">
            <a:spAutoFit/>
          </a:bodyPr>
          <a:lstStyle/>
          <a:p>
            <a:pPr algn="ctr" defTabSz="1279525" eaLnBrk="0" hangingPunct="0"/>
            <a:r>
              <a:rPr lang="en-US" altLang="en-US" sz="2400" b="1" dirty="0" smtClean="0">
                <a:latin typeface="Comic Sans MS" pitchFamily="66" charset="0"/>
              </a:rPr>
              <a:t>Emi1</a:t>
            </a:r>
            <a:r>
              <a:rPr lang="en-US" altLang="en-US" sz="2400" b="1" dirty="0">
                <a:latin typeface="Comic Sans MS" pitchFamily="66" charset="0"/>
              </a:rPr>
              <a:t> </a:t>
            </a:r>
            <a:r>
              <a:rPr lang="en-US" altLang="en-US" sz="2400" b="1" dirty="0" smtClean="0">
                <a:latin typeface="Comic Sans MS" pitchFamily="66" charset="0"/>
              </a:rPr>
              <a:t>overexpression promotes </a:t>
            </a:r>
            <a:r>
              <a:rPr lang="en-US" altLang="en-US" sz="2400" b="1" dirty="0" err="1" smtClean="0">
                <a:latin typeface="Comic Sans MS" pitchFamily="66" charset="0"/>
              </a:rPr>
              <a:t>tumorigenesis</a:t>
            </a:r>
            <a:endParaRPr lang="en-US" altLang="en-US" sz="2400" b="1" i="1" dirty="0">
              <a:latin typeface="Comic Sans MS" pitchFamily="66" charset="0"/>
            </a:endParaRPr>
          </a:p>
        </p:txBody>
      </p:sp>
      <p:sp>
        <p:nvSpPr>
          <p:cNvPr id="6" name="Text Box 81"/>
          <p:cNvSpPr txBox="1">
            <a:spLocks noChangeArrowheads="1"/>
          </p:cNvSpPr>
          <p:nvPr/>
        </p:nvSpPr>
        <p:spPr bwMode="auto">
          <a:xfrm>
            <a:off x="242690" y="671467"/>
            <a:ext cx="2859402" cy="2523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1279525"/>
            <a:r>
              <a:rPr lang="en-US" sz="1400" dirty="0" smtClean="0">
                <a:latin typeface="Comic Sans MS" pitchFamily="66" charset="0"/>
              </a:rPr>
              <a:t>Emi1 overexpression promotes:</a:t>
            </a:r>
          </a:p>
          <a:p>
            <a:pPr defTabSz="1279525"/>
            <a:endParaRPr lang="en-US" sz="400" dirty="0" smtClean="0">
              <a:latin typeface="Comic Sans MS" pitchFamily="66" charset="0"/>
            </a:endParaRPr>
          </a:p>
          <a:p>
            <a:pPr defTabSz="1279525"/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1) </a:t>
            </a:r>
            <a:r>
              <a:rPr lang="en-US" sz="1400" b="1" dirty="0" err="1" smtClean="0">
                <a:solidFill>
                  <a:srgbClr val="EA0000"/>
                </a:solidFill>
                <a:latin typeface="Comic Sans MS" pitchFamily="66" charset="0"/>
              </a:rPr>
              <a:t>Tumorigenesis</a:t>
            </a:r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:</a:t>
            </a:r>
          </a:p>
          <a:p>
            <a:pPr defTabSz="1279525"/>
            <a:r>
              <a:rPr lang="en-US" sz="1400" b="1" dirty="0" smtClean="0">
                <a:latin typeface="Comic Sans MS" pitchFamily="66" charset="0"/>
              </a:rPr>
              <a:t>   </a:t>
            </a:r>
            <a:r>
              <a:rPr lang="en-US" sz="1400" dirty="0" smtClean="0">
                <a:latin typeface="Comic Sans MS" pitchFamily="66" charset="0"/>
              </a:rPr>
              <a:t>-</a:t>
            </a:r>
            <a:r>
              <a:rPr lang="en-US" sz="1000" dirty="0" smtClean="0">
                <a:latin typeface="Comic Sans MS" pitchFamily="66" charset="0"/>
              </a:rPr>
              <a:t> </a:t>
            </a:r>
            <a:r>
              <a:rPr lang="en-US" sz="1400" dirty="0" smtClean="0">
                <a:latin typeface="Comic Sans MS" pitchFamily="66" charset="0"/>
              </a:rPr>
              <a:t>various forms of cancer</a:t>
            </a:r>
          </a:p>
          <a:p>
            <a:pPr defTabSz="1279525"/>
            <a:r>
              <a:rPr lang="en-US" sz="1400" b="1" dirty="0" smtClean="0">
                <a:solidFill>
                  <a:srgbClr val="000000"/>
                </a:solidFill>
                <a:latin typeface="Comic Sans MS" pitchFamily="66" charset="0"/>
              </a:rPr>
              <a:t>   </a:t>
            </a:r>
            <a:r>
              <a:rPr lang="en-US" sz="1400" dirty="0" smtClean="0">
                <a:solidFill>
                  <a:srgbClr val="000000"/>
                </a:solidFill>
                <a:latin typeface="Comic Sans MS" pitchFamily="66" charset="0"/>
              </a:rPr>
              <a:t>-</a:t>
            </a:r>
            <a:r>
              <a:rPr lang="en-US" sz="1000" dirty="0" smtClean="0">
                <a:solidFill>
                  <a:srgbClr val="000000"/>
                </a:solidFill>
                <a:latin typeface="Comic Sans MS" pitchFamily="66" charset="0"/>
              </a:rPr>
              <a:t> </a:t>
            </a:r>
            <a:r>
              <a:rPr lang="en-US" sz="1400" dirty="0" smtClean="0">
                <a:solidFill>
                  <a:srgbClr val="000000"/>
                </a:solidFill>
                <a:latin typeface="Comic Sans MS" pitchFamily="66" charset="0"/>
              </a:rPr>
              <a:t>earlier than control mice</a:t>
            </a:r>
          </a:p>
          <a:p>
            <a:pPr defTabSz="1279525"/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   </a:t>
            </a:r>
            <a:r>
              <a:rPr lang="en-US" sz="1400" dirty="0" smtClean="0">
                <a:latin typeface="Comic Sans MS" pitchFamily="66" charset="0"/>
              </a:rPr>
              <a:t>-</a:t>
            </a:r>
            <a:r>
              <a:rPr lang="en-US" sz="1000" dirty="0" smtClean="0">
                <a:latin typeface="Comic Sans MS" pitchFamily="66" charset="0"/>
              </a:rPr>
              <a:t> </a:t>
            </a:r>
            <a:r>
              <a:rPr lang="en-US" sz="1400" dirty="0" smtClean="0">
                <a:latin typeface="Comic Sans MS" pitchFamily="66" charset="0"/>
              </a:rPr>
              <a:t>with increased penetrance</a:t>
            </a:r>
          </a:p>
          <a:p>
            <a:pPr defTabSz="1279525"/>
            <a:r>
              <a:rPr lang="en-US" sz="1400" b="1" dirty="0" smtClean="0">
                <a:solidFill>
                  <a:srgbClr val="000000"/>
                </a:solidFill>
                <a:latin typeface="Comic Sans MS" pitchFamily="66" charset="0"/>
              </a:rPr>
              <a:t>   </a:t>
            </a:r>
            <a:r>
              <a:rPr lang="en-US" sz="1400" dirty="0">
                <a:solidFill>
                  <a:srgbClr val="000000"/>
                </a:solidFill>
                <a:latin typeface="Comic Sans MS" pitchFamily="66" charset="0"/>
              </a:rPr>
              <a:t>-</a:t>
            </a:r>
            <a:r>
              <a:rPr lang="en-US" sz="1000" dirty="0">
                <a:solidFill>
                  <a:srgbClr val="000000"/>
                </a:solidFill>
                <a:latin typeface="Comic Sans MS" pitchFamily="66" charset="0"/>
              </a:rPr>
              <a:t> </a:t>
            </a:r>
            <a:r>
              <a:rPr lang="en-US" sz="1400" dirty="0" smtClean="0">
                <a:solidFill>
                  <a:srgbClr val="000000"/>
                </a:solidFill>
                <a:latin typeface="Comic Sans MS" pitchFamily="66" charset="0"/>
              </a:rPr>
              <a:t>larger </a:t>
            </a:r>
            <a:r>
              <a:rPr lang="en-US" sz="1400" dirty="0" err="1" smtClean="0">
                <a:solidFill>
                  <a:srgbClr val="000000"/>
                </a:solidFill>
                <a:latin typeface="Comic Sans MS" pitchFamily="66" charset="0"/>
              </a:rPr>
              <a:t>tumours</a:t>
            </a:r>
            <a:endParaRPr lang="en-US" sz="1400" dirty="0" smtClean="0">
              <a:solidFill>
                <a:srgbClr val="000000"/>
              </a:solidFill>
              <a:latin typeface="Comic Sans MS" pitchFamily="66" charset="0"/>
            </a:endParaRPr>
          </a:p>
          <a:p>
            <a:pPr defTabSz="1279525"/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   </a:t>
            </a:r>
            <a:r>
              <a:rPr lang="en-US" sz="1400" dirty="0">
                <a:solidFill>
                  <a:srgbClr val="000000"/>
                </a:solidFill>
                <a:latin typeface="Comic Sans MS" pitchFamily="66" charset="0"/>
              </a:rPr>
              <a:t>-</a:t>
            </a:r>
            <a:r>
              <a:rPr lang="en-US" sz="1000" dirty="0">
                <a:solidFill>
                  <a:srgbClr val="000000"/>
                </a:solidFill>
                <a:latin typeface="Comic Sans MS" pitchFamily="66" charset="0"/>
              </a:rPr>
              <a:t> </a:t>
            </a:r>
            <a:r>
              <a:rPr lang="en-US" sz="1400" dirty="0" smtClean="0">
                <a:solidFill>
                  <a:srgbClr val="000000"/>
                </a:solidFill>
                <a:latin typeface="Comic Sans MS" pitchFamily="66" charset="0"/>
              </a:rPr>
              <a:t>increased </a:t>
            </a:r>
            <a:r>
              <a:rPr lang="en-US" sz="1400" dirty="0" err="1" smtClean="0">
                <a:solidFill>
                  <a:srgbClr val="000000"/>
                </a:solidFill>
                <a:latin typeface="Comic Sans MS" pitchFamily="66" charset="0"/>
              </a:rPr>
              <a:t>tumour</a:t>
            </a:r>
            <a:r>
              <a:rPr lang="en-US" sz="1400" dirty="0" smtClean="0">
                <a:solidFill>
                  <a:srgbClr val="000000"/>
                </a:solidFill>
                <a:latin typeface="Comic Sans MS" pitchFamily="66" charset="0"/>
              </a:rPr>
              <a:t> burden</a:t>
            </a:r>
          </a:p>
          <a:p>
            <a:pPr defTabSz="1279525"/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   </a:t>
            </a:r>
            <a:r>
              <a:rPr lang="en-US" sz="1400" dirty="0" smtClean="0">
                <a:solidFill>
                  <a:srgbClr val="000000"/>
                </a:solidFill>
                <a:latin typeface="Comic Sans MS" pitchFamily="66" charset="0"/>
              </a:rPr>
              <a:t>-</a:t>
            </a:r>
            <a:r>
              <a:rPr lang="en-US" sz="1000" dirty="0" smtClean="0">
                <a:solidFill>
                  <a:srgbClr val="000000"/>
                </a:solidFill>
                <a:latin typeface="Comic Sans MS" pitchFamily="66" charset="0"/>
              </a:rPr>
              <a:t> </a:t>
            </a:r>
            <a:r>
              <a:rPr lang="en-US" sz="1400" dirty="0" smtClean="0">
                <a:solidFill>
                  <a:srgbClr val="000000"/>
                </a:solidFill>
                <a:latin typeface="Comic Sans MS" pitchFamily="66" charset="0"/>
              </a:rPr>
              <a:t>increased incidence of </a:t>
            </a:r>
          </a:p>
          <a:p>
            <a:pPr defTabSz="1279525"/>
            <a:r>
              <a:rPr lang="en-US" sz="1400" b="1" dirty="0">
                <a:solidFill>
                  <a:srgbClr val="EA0000"/>
                </a:solidFill>
                <a:latin typeface="Comic Sans MS" pitchFamily="66" charset="0"/>
              </a:rPr>
              <a:t> </a:t>
            </a:r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    </a:t>
            </a:r>
            <a:r>
              <a:rPr lang="en-US" sz="1400" dirty="0" smtClean="0">
                <a:solidFill>
                  <a:srgbClr val="000000"/>
                </a:solidFill>
                <a:latin typeface="Comic Sans MS" pitchFamily="66" charset="0"/>
              </a:rPr>
              <a:t>each form of cancer</a:t>
            </a:r>
          </a:p>
          <a:p>
            <a:pPr defTabSz="1279525"/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   </a:t>
            </a:r>
            <a:r>
              <a:rPr lang="en-US" sz="1400" dirty="0">
                <a:solidFill>
                  <a:srgbClr val="000000"/>
                </a:solidFill>
                <a:latin typeface="Comic Sans MS" pitchFamily="66" charset="0"/>
              </a:rPr>
              <a:t>-</a:t>
            </a:r>
            <a:r>
              <a:rPr lang="en-US" sz="1000" dirty="0">
                <a:solidFill>
                  <a:srgbClr val="000000"/>
                </a:solidFill>
                <a:latin typeface="Comic Sans MS" pitchFamily="66" charset="0"/>
              </a:rPr>
              <a:t> </a:t>
            </a:r>
            <a:r>
              <a:rPr lang="en-US" sz="1400" dirty="0">
                <a:solidFill>
                  <a:srgbClr val="000000"/>
                </a:solidFill>
                <a:latin typeface="Comic Sans MS" pitchFamily="66" charset="0"/>
              </a:rPr>
              <a:t>increased </a:t>
            </a:r>
            <a:r>
              <a:rPr lang="en-US" sz="1400" dirty="0" smtClean="0">
                <a:solidFill>
                  <a:srgbClr val="000000"/>
                </a:solidFill>
                <a:latin typeface="Comic Sans MS" pitchFamily="66" charset="0"/>
              </a:rPr>
              <a:t>carcinoma burden</a:t>
            </a:r>
          </a:p>
          <a:p>
            <a:pPr defTabSz="1279525"/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   -</a:t>
            </a:r>
            <a:r>
              <a:rPr lang="en-US" sz="500" b="1" dirty="0" smtClean="0">
                <a:solidFill>
                  <a:srgbClr val="EA0000"/>
                </a:solidFill>
                <a:latin typeface="Comic Sans MS" pitchFamily="66" charset="0"/>
              </a:rPr>
              <a:t> </a:t>
            </a:r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increased adenoma burden</a:t>
            </a:r>
          </a:p>
        </p:txBody>
      </p:sp>
      <p:pic>
        <p:nvPicPr>
          <p:cNvPr id="9" name="Picture 8" descr="_Figure 3 Landscape ADPATED.ai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41" t="64717" r="45414" b="10964"/>
          <a:stretch/>
        </p:blipFill>
        <p:spPr>
          <a:xfrm>
            <a:off x="4281488" y="1182954"/>
            <a:ext cx="3121067" cy="2444067"/>
          </a:xfrm>
          <a:prstGeom prst="rect">
            <a:avLst/>
          </a:prstGeom>
        </p:spPr>
      </p:pic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5232811" y="3531882"/>
            <a:ext cx="586685" cy="344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27985" tIns="63994" rIns="127985" bIns="63994">
            <a:spAutoFit/>
          </a:bodyPr>
          <a:lstStyle/>
          <a:p>
            <a:pPr defTabSz="1279525" eaLnBrk="0" hangingPunct="0"/>
            <a:r>
              <a:rPr lang="en-US" altLang="en-US" sz="1400" dirty="0" smtClean="0">
                <a:solidFill>
                  <a:srgbClr val="000000"/>
                </a:solidFill>
                <a:latin typeface="Comic Sans MS" pitchFamily="66" charset="0"/>
              </a:rPr>
              <a:t>Ctrl</a:t>
            </a:r>
            <a:endParaRPr lang="en-US" altLang="en-US" sz="1400" dirty="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6122589" y="3531882"/>
            <a:ext cx="971443" cy="344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27985" tIns="63994" rIns="127985" bIns="63994">
            <a:spAutoFit/>
          </a:bodyPr>
          <a:lstStyle/>
          <a:p>
            <a:pPr defTabSz="1279525" eaLnBrk="0" hangingPunct="0"/>
            <a:r>
              <a:rPr lang="en-US" altLang="en-US" sz="1400" dirty="0" smtClean="0">
                <a:solidFill>
                  <a:srgbClr val="000000"/>
                </a:solidFill>
                <a:latin typeface="Comic Sans MS" pitchFamily="66" charset="0"/>
              </a:rPr>
              <a:t>Emi1-OE</a:t>
            </a:r>
            <a:endParaRPr lang="en-US" altLang="en-US" sz="1400" dirty="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095495" y="1090467"/>
            <a:ext cx="592250" cy="365502"/>
          </a:xfrm>
          <a:prstGeom prst="rect">
            <a:avLst/>
          </a:prstGeom>
          <a:solidFill>
            <a:srgbClr val="CC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547863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24"/>
          <p:cNvSpPr>
            <a:spLocks noChangeArrowheads="1"/>
          </p:cNvSpPr>
          <p:nvPr/>
        </p:nvSpPr>
        <p:spPr bwMode="auto">
          <a:xfrm>
            <a:off x="0" y="538163"/>
            <a:ext cx="9166225" cy="65087"/>
          </a:xfrm>
          <a:prstGeom prst="rect">
            <a:avLst/>
          </a:prstGeom>
          <a:gradFill rotWithShape="1">
            <a:gsLst>
              <a:gs pos="0">
                <a:srgbClr val="5F5F5F"/>
              </a:gs>
              <a:gs pos="50000">
                <a:srgbClr val="B2B2B2"/>
              </a:gs>
              <a:gs pos="100000">
                <a:srgbClr val="5F5F5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079428" y="28575"/>
            <a:ext cx="6963079" cy="498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27985" tIns="63994" rIns="127985" bIns="63994">
            <a:spAutoFit/>
          </a:bodyPr>
          <a:lstStyle/>
          <a:p>
            <a:pPr algn="ctr" defTabSz="1279525" eaLnBrk="0" hangingPunct="0"/>
            <a:r>
              <a:rPr lang="en-US" altLang="en-US" sz="2400" b="1" dirty="0" smtClean="0">
                <a:latin typeface="Comic Sans MS" pitchFamily="66" charset="0"/>
              </a:rPr>
              <a:t>Emi1</a:t>
            </a:r>
            <a:r>
              <a:rPr lang="en-US" altLang="en-US" sz="2400" b="1" dirty="0">
                <a:latin typeface="Comic Sans MS" pitchFamily="66" charset="0"/>
              </a:rPr>
              <a:t> </a:t>
            </a:r>
            <a:r>
              <a:rPr lang="en-US" altLang="en-US" sz="2400" b="1" dirty="0" smtClean="0">
                <a:latin typeface="Comic Sans MS" pitchFamily="66" charset="0"/>
              </a:rPr>
              <a:t>overexpression promotes </a:t>
            </a:r>
            <a:r>
              <a:rPr lang="en-US" altLang="en-US" sz="2400" b="1" dirty="0" err="1" smtClean="0">
                <a:latin typeface="Comic Sans MS" pitchFamily="66" charset="0"/>
              </a:rPr>
              <a:t>tumorigenesis</a:t>
            </a:r>
            <a:endParaRPr lang="en-US" altLang="en-US" sz="2400" b="1" i="1" dirty="0">
              <a:latin typeface="Comic Sans MS" pitchFamily="66" charset="0"/>
            </a:endParaRPr>
          </a:p>
        </p:txBody>
      </p:sp>
      <p:sp>
        <p:nvSpPr>
          <p:cNvPr id="6" name="Text Box 81"/>
          <p:cNvSpPr txBox="1">
            <a:spLocks noChangeArrowheads="1"/>
          </p:cNvSpPr>
          <p:nvPr/>
        </p:nvSpPr>
        <p:spPr bwMode="auto">
          <a:xfrm>
            <a:off x="242690" y="671467"/>
            <a:ext cx="2859402" cy="2739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1279525"/>
            <a:r>
              <a:rPr lang="en-US" sz="1400" dirty="0" smtClean="0">
                <a:latin typeface="Comic Sans MS" pitchFamily="66" charset="0"/>
              </a:rPr>
              <a:t>Emi1 overexpression promotes:</a:t>
            </a:r>
          </a:p>
          <a:p>
            <a:pPr defTabSz="1279525"/>
            <a:endParaRPr lang="en-US" sz="400" dirty="0" smtClean="0">
              <a:latin typeface="Comic Sans MS" pitchFamily="66" charset="0"/>
            </a:endParaRPr>
          </a:p>
          <a:p>
            <a:pPr defTabSz="1279525"/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1) </a:t>
            </a:r>
            <a:r>
              <a:rPr lang="en-US" sz="1400" b="1" dirty="0" err="1" smtClean="0">
                <a:solidFill>
                  <a:srgbClr val="EA0000"/>
                </a:solidFill>
                <a:latin typeface="Comic Sans MS" pitchFamily="66" charset="0"/>
              </a:rPr>
              <a:t>Tumorigenesis</a:t>
            </a:r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:</a:t>
            </a:r>
          </a:p>
          <a:p>
            <a:pPr defTabSz="1279525"/>
            <a:r>
              <a:rPr lang="en-US" sz="1400" b="1" dirty="0" smtClean="0">
                <a:latin typeface="Comic Sans MS" pitchFamily="66" charset="0"/>
              </a:rPr>
              <a:t>   </a:t>
            </a:r>
            <a:r>
              <a:rPr lang="en-US" sz="1400" dirty="0" smtClean="0">
                <a:latin typeface="Comic Sans MS" pitchFamily="66" charset="0"/>
              </a:rPr>
              <a:t>-</a:t>
            </a:r>
            <a:r>
              <a:rPr lang="en-US" sz="1000" dirty="0" smtClean="0">
                <a:latin typeface="Comic Sans MS" pitchFamily="66" charset="0"/>
              </a:rPr>
              <a:t> </a:t>
            </a:r>
            <a:r>
              <a:rPr lang="en-US" sz="1400" dirty="0" smtClean="0">
                <a:latin typeface="Comic Sans MS" pitchFamily="66" charset="0"/>
              </a:rPr>
              <a:t>various forms of cancer</a:t>
            </a:r>
          </a:p>
          <a:p>
            <a:pPr defTabSz="1279525"/>
            <a:r>
              <a:rPr lang="en-US" sz="1400" b="1" dirty="0" smtClean="0">
                <a:solidFill>
                  <a:srgbClr val="000000"/>
                </a:solidFill>
                <a:latin typeface="Comic Sans MS" pitchFamily="66" charset="0"/>
              </a:rPr>
              <a:t>   </a:t>
            </a:r>
            <a:r>
              <a:rPr lang="en-US" sz="1400" dirty="0" smtClean="0">
                <a:solidFill>
                  <a:srgbClr val="000000"/>
                </a:solidFill>
                <a:latin typeface="Comic Sans MS" pitchFamily="66" charset="0"/>
              </a:rPr>
              <a:t>-</a:t>
            </a:r>
            <a:r>
              <a:rPr lang="en-US" sz="1000" dirty="0" smtClean="0">
                <a:solidFill>
                  <a:srgbClr val="000000"/>
                </a:solidFill>
                <a:latin typeface="Comic Sans MS" pitchFamily="66" charset="0"/>
              </a:rPr>
              <a:t> </a:t>
            </a:r>
            <a:r>
              <a:rPr lang="en-US" sz="1400" dirty="0" smtClean="0">
                <a:solidFill>
                  <a:srgbClr val="000000"/>
                </a:solidFill>
                <a:latin typeface="Comic Sans MS" pitchFamily="66" charset="0"/>
              </a:rPr>
              <a:t>earlier than control mice</a:t>
            </a:r>
          </a:p>
          <a:p>
            <a:pPr defTabSz="1279525"/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   </a:t>
            </a:r>
            <a:r>
              <a:rPr lang="en-US" sz="1400" dirty="0" smtClean="0">
                <a:latin typeface="Comic Sans MS" pitchFamily="66" charset="0"/>
              </a:rPr>
              <a:t>-</a:t>
            </a:r>
            <a:r>
              <a:rPr lang="en-US" sz="1000" dirty="0" smtClean="0">
                <a:latin typeface="Comic Sans MS" pitchFamily="66" charset="0"/>
              </a:rPr>
              <a:t> </a:t>
            </a:r>
            <a:r>
              <a:rPr lang="en-US" sz="1400" dirty="0" smtClean="0">
                <a:latin typeface="Comic Sans MS" pitchFamily="66" charset="0"/>
              </a:rPr>
              <a:t>with increased penetrance</a:t>
            </a:r>
          </a:p>
          <a:p>
            <a:pPr defTabSz="1279525"/>
            <a:r>
              <a:rPr lang="en-US" sz="1400" b="1" dirty="0" smtClean="0">
                <a:solidFill>
                  <a:srgbClr val="000000"/>
                </a:solidFill>
                <a:latin typeface="Comic Sans MS" pitchFamily="66" charset="0"/>
              </a:rPr>
              <a:t>   </a:t>
            </a:r>
            <a:r>
              <a:rPr lang="en-US" sz="1400" dirty="0">
                <a:solidFill>
                  <a:srgbClr val="000000"/>
                </a:solidFill>
                <a:latin typeface="Comic Sans MS" pitchFamily="66" charset="0"/>
              </a:rPr>
              <a:t>-</a:t>
            </a:r>
            <a:r>
              <a:rPr lang="en-US" sz="1000" dirty="0">
                <a:solidFill>
                  <a:srgbClr val="000000"/>
                </a:solidFill>
                <a:latin typeface="Comic Sans MS" pitchFamily="66" charset="0"/>
              </a:rPr>
              <a:t> </a:t>
            </a:r>
            <a:r>
              <a:rPr lang="en-US" sz="1400" dirty="0" smtClean="0">
                <a:solidFill>
                  <a:srgbClr val="000000"/>
                </a:solidFill>
                <a:latin typeface="Comic Sans MS" pitchFamily="66" charset="0"/>
              </a:rPr>
              <a:t>larger </a:t>
            </a:r>
            <a:r>
              <a:rPr lang="en-US" sz="1400" dirty="0" err="1" smtClean="0">
                <a:solidFill>
                  <a:srgbClr val="000000"/>
                </a:solidFill>
                <a:latin typeface="Comic Sans MS" pitchFamily="66" charset="0"/>
              </a:rPr>
              <a:t>tumours</a:t>
            </a:r>
            <a:endParaRPr lang="en-US" sz="1400" dirty="0" smtClean="0">
              <a:solidFill>
                <a:srgbClr val="000000"/>
              </a:solidFill>
              <a:latin typeface="Comic Sans MS" pitchFamily="66" charset="0"/>
            </a:endParaRPr>
          </a:p>
          <a:p>
            <a:pPr defTabSz="1279525"/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   </a:t>
            </a:r>
            <a:r>
              <a:rPr lang="en-US" sz="1400" dirty="0">
                <a:solidFill>
                  <a:srgbClr val="000000"/>
                </a:solidFill>
                <a:latin typeface="Comic Sans MS" pitchFamily="66" charset="0"/>
              </a:rPr>
              <a:t>-</a:t>
            </a:r>
            <a:r>
              <a:rPr lang="en-US" sz="1000" dirty="0">
                <a:solidFill>
                  <a:srgbClr val="000000"/>
                </a:solidFill>
                <a:latin typeface="Comic Sans MS" pitchFamily="66" charset="0"/>
              </a:rPr>
              <a:t> </a:t>
            </a:r>
            <a:r>
              <a:rPr lang="en-US" sz="1400" dirty="0" smtClean="0">
                <a:solidFill>
                  <a:srgbClr val="000000"/>
                </a:solidFill>
                <a:latin typeface="Comic Sans MS" pitchFamily="66" charset="0"/>
              </a:rPr>
              <a:t>increased </a:t>
            </a:r>
            <a:r>
              <a:rPr lang="en-US" sz="1400" dirty="0" err="1" smtClean="0">
                <a:solidFill>
                  <a:srgbClr val="000000"/>
                </a:solidFill>
                <a:latin typeface="Comic Sans MS" pitchFamily="66" charset="0"/>
              </a:rPr>
              <a:t>tumour</a:t>
            </a:r>
            <a:r>
              <a:rPr lang="en-US" sz="1400" dirty="0" smtClean="0">
                <a:solidFill>
                  <a:srgbClr val="000000"/>
                </a:solidFill>
                <a:latin typeface="Comic Sans MS" pitchFamily="66" charset="0"/>
              </a:rPr>
              <a:t> burden</a:t>
            </a:r>
          </a:p>
          <a:p>
            <a:pPr defTabSz="1279525"/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   </a:t>
            </a:r>
            <a:r>
              <a:rPr lang="en-US" sz="1400" dirty="0" smtClean="0">
                <a:solidFill>
                  <a:srgbClr val="000000"/>
                </a:solidFill>
                <a:latin typeface="Comic Sans MS" pitchFamily="66" charset="0"/>
              </a:rPr>
              <a:t>-</a:t>
            </a:r>
            <a:r>
              <a:rPr lang="en-US" sz="1000" dirty="0" smtClean="0">
                <a:solidFill>
                  <a:srgbClr val="000000"/>
                </a:solidFill>
                <a:latin typeface="Comic Sans MS" pitchFamily="66" charset="0"/>
              </a:rPr>
              <a:t> </a:t>
            </a:r>
            <a:r>
              <a:rPr lang="en-US" sz="1400" dirty="0" smtClean="0">
                <a:solidFill>
                  <a:srgbClr val="000000"/>
                </a:solidFill>
                <a:latin typeface="Comic Sans MS" pitchFamily="66" charset="0"/>
              </a:rPr>
              <a:t>increased incidence of </a:t>
            </a:r>
          </a:p>
          <a:p>
            <a:pPr defTabSz="1279525"/>
            <a:r>
              <a:rPr lang="en-US" sz="1400" b="1" dirty="0">
                <a:solidFill>
                  <a:srgbClr val="EA0000"/>
                </a:solidFill>
                <a:latin typeface="Comic Sans MS" pitchFamily="66" charset="0"/>
              </a:rPr>
              <a:t> </a:t>
            </a:r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    </a:t>
            </a:r>
            <a:r>
              <a:rPr lang="en-US" sz="1400" dirty="0" smtClean="0">
                <a:solidFill>
                  <a:srgbClr val="000000"/>
                </a:solidFill>
                <a:latin typeface="Comic Sans MS" pitchFamily="66" charset="0"/>
              </a:rPr>
              <a:t>each form of cancer</a:t>
            </a:r>
          </a:p>
          <a:p>
            <a:pPr defTabSz="1279525"/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   </a:t>
            </a:r>
            <a:r>
              <a:rPr lang="en-US" sz="1400" dirty="0">
                <a:solidFill>
                  <a:srgbClr val="000000"/>
                </a:solidFill>
                <a:latin typeface="Comic Sans MS" pitchFamily="66" charset="0"/>
              </a:rPr>
              <a:t>-</a:t>
            </a:r>
            <a:r>
              <a:rPr lang="en-US" sz="1000" dirty="0">
                <a:solidFill>
                  <a:srgbClr val="000000"/>
                </a:solidFill>
                <a:latin typeface="Comic Sans MS" pitchFamily="66" charset="0"/>
              </a:rPr>
              <a:t> </a:t>
            </a:r>
            <a:r>
              <a:rPr lang="en-US" sz="1400" dirty="0">
                <a:solidFill>
                  <a:srgbClr val="000000"/>
                </a:solidFill>
                <a:latin typeface="Comic Sans MS" pitchFamily="66" charset="0"/>
              </a:rPr>
              <a:t>increased </a:t>
            </a:r>
            <a:r>
              <a:rPr lang="en-US" sz="1400" dirty="0" smtClean="0">
                <a:solidFill>
                  <a:srgbClr val="000000"/>
                </a:solidFill>
                <a:latin typeface="Comic Sans MS" pitchFamily="66" charset="0"/>
              </a:rPr>
              <a:t>carcinoma burden</a:t>
            </a:r>
          </a:p>
          <a:p>
            <a:pPr defTabSz="1279525"/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   </a:t>
            </a:r>
            <a:r>
              <a:rPr lang="en-US" sz="1400" dirty="0" smtClean="0">
                <a:latin typeface="Comic Sans MS" pitchFamily="66" charset="0"/>
              </a:rPr>
              <a:t>-</a:t>
            </a:r>
            <a:r>
              <a:rPr lang="en-US" sz="1000" dirty="0" smtClean="0">
                <a:latin typeface="Comic Sans MS" pitchFamily="66" charset="0"/>
              </a:rPr>
              <a:t> </a:t>
            </a:r>
            <a:r>
              <a:rPr lang="en-US" sz="1400" dirty="0" smtClean="0">
                <a:latin typeface="Comic Sans MS" pitchFamily="66" charset="0"/>
              </a:rPr>
              <a:t>increased adenoma burden</a:t>
            </a:r>
          </a:p>
          <a:p>
            <a:pPr defTabSz="1279525"/>
            <a:r>
              <a:rPr lang="en-US" sz="1400" b="1" dirty="0">
                <a:solidFill>
                  <a:srgbClr val="EA0000"/>
                </a:solidFill>
                <a:latin typeface="Comic Sans MS" pitchFamily="66" charset="0"/>
              </a:rPr>
              <a:t> </a:t>
            </a:r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  -</a:t>
            </a:r>
            <a:r>
              <a:rPr lang="en-US" sz="500" b="1" dirty="0" smtClean="0">
                <a:solidFill>
                  <a:srgbClr val="EA0000"/>
                </a:solidFill>
                <a:latin typeface="Comic Sans MS" pitchFamily="66" charset="0"/>
              </a:rPr>
              <a:t> </a:t>
            </a:r>
            <a:r>
              <a:rPr lang="en-US" sz="1400" b="1" dirty="0">
                <a:solidFill>
                  <a:srgbClr val="EA0000"/>
                </a:solidFill>
                <a:latin typeface="Comic Sans MS" pitchFamily="66" charset="0"/>
              </a:rPr>
              <a:t>increased </a:t>
            </a:r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liver cancer</a:t>
            </a:r>
          </a:p>
        </p:txBody>
      </p:sp>
      <p:pic>
        <p:nvPicPr>
          <p:cNvPr id="8" name="Picture 7" descr="Screen Shot 2014-12-04 at 10.41.59 am.png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881"/>
          <a:stretch/>
        </p:blipFill>
        <p:spPr>
          <a:xfrm>
            <a:off x="5094515" y="1158394"/>
            <a:ext cx="1866519" cy="2434961"/>
          </a:xfrm>
          <a:prstGeom prst="rect">
            <a:avLst/>
          </a:prstGeom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5665801" y="3512642"/>
            <a:ext cx="586685" cy="344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27985" tIns="63994" rIns="127985" bIns="63994">
            <a:spAutoFit/>
          </a:bodyPr>
          <a:lstStyle/>
          <a:p>
            <a:pPr defTabSz="1279525" eaLnBrk="0" hangingPunct="0"/>
            <a:r>
              <a:rPr lang="en-US" altLang="en-US" sz="1400" dirty="0" smtClean="0">
                <a:solidFill>
                  <a:srgbClr val="000000"/>
                </a:solidFill>
                <a:latin typeface="Comic Sans MS" pitchFamily="66" charset="0"/>
              </a:rPr>
              <a:t>Ctrl</a:t>
            </a:r>
            <a:endParaRPr lang="en-US" altLang="en-US" sz="1400" dirty="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6180321" y="3512642"/>
            <a:ext cx="971443" cy="344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27985" tIns="63994" rIns="127985" bIns="63994">
            <a:spAutoFit/>
          </a:bodyPr>
          <a:lstStyle/>
          <a:p>
            <a:pPr defTabSz="1279525" eaLnBrk="0" hangingPunct="0"/>
            <a:r>
              <a:rPr lang="en-US" altLang="en-US" sz="1400" dirty="0" smtClean="0">
                <a:solidFill>
                  <a:srgbClr val="000000"/>
                </a:solidFill>
                <a:latin typeface="Comic Sans MS" pitchFamily="66" charset="0"/>
              </a:rPr>
              <a:t>Emi1-OE</a:t>
            </a:r>
            <a:endParaRPr lang="en-US" altLang="en-US" sz="1400" dirty="0">
              <a:solidFill>
                <a:srgbClr val="00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90439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24"/>
          <p:cNvSpPr>
            <a:spLocks noChangeArrowheads="1"/>
          </p:cNvSpPr>
          <p:nvPr/>
        </p:nvSpPr>
        <p:spPr bwMode="auto">
          <a:xfrm>
            <a:off x="0" y="538163"/>
            <a:ext cx="9166225" cy="65087"/>
          </a:xfrm>
          <a:prstGeom prst="rect">
            <a:avLst/>
          </a:prstGeom>
          <a:gradFill rotWithShape="1">
            <a:gsLst>
              <a:gs pos="0">
                <a:srgbClr val="5F5F5F"/>
              </a:gs>
              <a:gs pos="50000">
                <a:srgbClr val="B2B2B2"/>
              </a:gs>
              <a:gs pos="100000">
                <a:srgbClr val="5F5F5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079428" y="28575"/>
            <a:ext cx="6963079" cy="498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27985" tIns="63994" rIns="127985" bIns="63994">
            <a:spAutoFit/>
          </a:bodyPr>
          <a:lstStyle/>
          <a:p>
            <a:pPr algn="ctr" defTabSz="1279525" eaLnBrk="0" hangingPunct="0"/>
            <a:r>
              <a:rPr lang="en-US" altLang="en-US" sz="2400" b="1" dirty="0" smtClean="0">
                <a:latin typeface="Comic Sans MS" pitchFamily="66" charset="0"/>
              </a:rPr>
              <a:t>Emi1</a:t>
            </a:r>
            <a:r>
              <a:rPr lang="en-US" altLang="en-US" sz="2400" b="1" dirty="0">
                <a:latin typeface="Comic Sans MS" pitchFamily="66" charset="0"/>
              </a:rPr>
              <a:t> </a:t>
            </a:r>
            <a:r>
              <a:rPr lang="en-US" altLang="en-US" sz="2400" b="1" dirty="0" smtClean="0">
                <a:latin typeface="Comic Sans MS" pitchFamily="66" charset="0"/>
              </a:rPr>
              <a:t>overexpression promotes </a:t>
            </a:r>
            <a:r>
              <a:rPr lang="en-US" altLang="en-US" sz="2400" b="1" dirty="0" err="1" smtClean="0">
                <a:latin typeface="Comic Sans MS" pitchFamily="66" charset="0"/>
              </a:rPr>
              <a:t>tumorigenesis</a:t>
            </a:r>
            <a:endParaRPr lang="en-US" altLang="en-US" sz="2400" b="1" i="1" dirty="0">
              <a:latin typeface="Comic Sans MS" pitchFamily="66" charset="0"/>
            </a:endParaRPr>
          </a:p>
        </p:txBody>
      </p:sp>
      <p:sp>
        <p:nvSpPr>
          <p:cNvPr id="6" name="Text Box 81"/>
          <p:cNvSpPr txBox="1">
            <a:spLocks noChangeArrowheads="1"/>
          </p:cNvSpPr>
          <p:nvPr/>
        </p:nvSpPr>
        <p:spPr bwMode="auto">
          <a:xfrm>
            <a:off x="242690" y="671467"/>
            <a:ext cx="2859402" cy="2954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1279525"/>
            <a:r>
              <a:rPr lang="en-US" sz="1400" dirty="0" smtClean="0">
                <a:latin typeface="Comic Sans MS" pitchFamily="66" charset="0"/>
              </a:rPr>
              <a:t>Emi1 overexpression promotes:</a:t>
            </a:r>
          </a:p>
          <a:p>
            <a:pPr defTabSz="1279525"/>
            <a:endParaRPr lang="en-US" sz="400" dirty="0" smtClean="0">
              <a:latin typeface="Comic Sans MS" pitchFamily="66" charset="0"/>
            </a:endParaRPr>
          </a:p>
          <a:p>
            <a:pPr defTabSz="1279525"/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1) </a:t>
            </a:r>
            <a:r>
              <a:rPr lang="en-US" sz="1400" b="1" dirty="0" err="1" smtClean="0">
                <a:solidFill>
                  <a:srgbClr val="EA0000"/>
                </a:solidFill>
                <a:latin typeface="Comic Sans MS" pitchFamily="66" charset="0"/>
              </a:rPr>
              <a:t>Tumorigenesis</a:t>
            </a:r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:</a:t>
            </a:r>
          </a:p>
          <a:p>
            <a:pPr defTabSz="1279525"/>
            <a:r>
              <a:rPr lang="en-US" sz="1400" b="1" dirty="0" smtClean="0">
                <a:latin typeface="Comic Sans MS" pitchFamily="66" charset="0"/>
              </a:rPr>
              <a:t>   </a:t>
            </a:r>
            <a:r>
              <a:rPr lang="en-US" sz="1400" dirty="0" smtClean="0">
                <a:latin typeface="Comic Sans MS" pitchFamily="66" charset="0"/>
              </a:rPr>
              <a:t>-</a:t>
            </a:r>
            <a:r>
              <a:rPr lang="en-US" sz="1000" dirty="0" smtClean="0">
                <a:latin typeface="Comic Sans MS" pitchFamily="66" charset="0"/>
              </a:rPr>
              <a:t> </a:t>
            </a:r>
            <a:r>
              <a:rPr lang="en-US" sz="1400" dirty="0" smtClean="0">
                <a:latin typeface="Comic Sans MS" pitchFamily="66" charset="0"/>
              </a:rPr>
              <a:t>various forms of cancer</a:t>
            </a:r>
          </a:p>
          <a:p>
            <a:pPr defTabSz="1279525"/>
            <a:r>
              <a:rPr lang="en-US" sz="1400" b="1" dirty="0" smtClean="0">
                <a:solidFill>
                  <a:srgbClr val="000000"/>
                </a:solidFill>
                <a:latin typeface="Comic Sans MS" pitchFamily="66" charset="0"/>
              </a:rPr>
              <a:t>   </a:t>
            </a:r>
            <a:r>
              <a:rPr lang="en-US" sz="1400" dirty="0" smtClean="0">
                <a:solidFill>
                  <a:srgbClr val="000000"/>
                </a:solidFill>
                <a:latin typeface="Comic Sans MS" pitchFamily="66" charset="0"/>
              </a:rPr>
              <a:t>-</a:t>
            </a:r>
            <a:r>
              <a:rPr lang="en-US" sz="1000" dirty="0" smtClean="0">
                <a:solidFill>
                  <a:srgbClr val="000000"/>
                </a:solidFill>
                <a:latin typeface="Comic Sans MS" pitchFamily="66" charset="0"/>
              </a:rPr>
              <a:t> </a:t>
            </a:r>
            <a:r>
              <a:rPr lang="en-US" sz="1400" dirty="0" smtClean="0">
                <a:solidFill>
                  <a:srgbClr val="000000"/>
                </a:solidFill>
                <a:latin typeface="Comic Sans MS" pitchFamily="66" charset="0"/>
              </a:rPr>
              <a:t>earlier than control mice</a:t>
            </a:r>
          </a:p>
          <a:p>
            <a:pPr defTabSz="1279525"/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   </a:t>
            </a:r>
            <a:r>
              <a:rPr lang="en-US" sz="1400" dirty="0" smtClean="0">
                <a:latin typeface="Comic Sans MS" pitchFamily="66" charset="0"/>
              </a:rPr>
              <a:t>-</a:t>
            </a:r>
            <a:r>
              <a:rPr lang="en-US" sz="1000" dirty="0" smtClean="0">
                <a:latin typeface="Comic Sans MS" pitchFamily="66" charset="0"/>
              </a:rPr>
              <a:t> </a:t>
            </a:r>
            <a:r>
              <a:rPr lang="en-US" sz="1400" dirty="0" smtClean="0">
                <a:latin typeface="Comic Sans MS" pitchFamily="66" charset="0"/>
              </a:rPr>
              <a:t>with increased penetrance</a:t>
            </a:r>
          </a:p>
          <a:p>
            <a:pPr defTabSz="1279525"/>
            <a:r>
              <a:rPr lang="en-US" sz="1400" b="1" dirty="0" smtClean="0">
                <a:solidFill>
                  <a:srgbClr val="000000"/>
                </a:solidFill>
                <a:latin typeface="Comic Sans MS" pitchFamily="66" charset="0"/>
              </a:rPr>
              <a:t>   </a:t>
            </a:r>
            <a:r>
              <a:rPr lang="en-US" sz="1400" dirty="0">
                <a:solidFill>
                  <a:srgbClr val="000000"/>
                </a:solidFill>
                <a:latin typeface="Comic Sans MS" pitchFamily="66" charset="0"/>
              </a:rPr>
              <a:t>-</a:t>
            </a:r>
            <a:r>
              <a:rPr lang="en-US" sz="1000" dirty="0">
                <a:solidFill>
                  <a:srgbClr val="000000"/>
                </a:solidFill>
                <a:latin typeface="Comic Sans MS" pitchFamily="66" charset="0"/>
              </a:rPr>
              <a:t> </a:t>
            </a:r>
            <a:r>
              <a:rPr lang="en-US" sz="1400" dirty="0" smtClean="0">
                <a:solidFill>
                  <a:srgbClr val="000000"/>
                </a:solidFill>
                <a:latin typeface="Comic Sans MS" pitchFamily="66" charset="0"/>
              </a:rPr>
              <a:t>larger </a:t>
            </a:r>
            <a:r>
              <a:rPr lang="en-US" sz="1400" dirty="0" err="1" smtClean="0">
                <a:solidFill>
                  <a:srgbClr val="000000"/>
                </a:solidFill>
                <a:latin typeface="Comic Sans MS" pitchFamily="66" charset="0"/>
              </a:rPr>
              <a:t>tumours</a:t>
            </a:r>
            <a:endParaRPr lang="en-US" sz="1400" dirty="0" smtClean="0">
              <a:solidFill>
                <a:srgbClr val="000000"/>
              </a:solidFill>
              <a:latin typeface="Comic Sans MS" pitchFamily="66" charset="0"/>
            </a:endParaRPr>
          </a:p>
          <a:p>
            <a:pPr defTabSz="1279525"/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   </a:t>
            </a:r>
            <a:r>
              <a:rPr lang="en-US" sz="1400" dirty="0">
                <a:solidFill>
                  <a:srgbClr val="000000"/>
                </a:solidFill>
                <a:latin typeface="Comic Sans MS" pitchFamily="66" charset="0"/>
              </a:rPr>
              <a:t>-</a:t>
            </a:r>
            <a:r>
              <a:rPr lang="en-US" sz="1000" dirty="0">
                <a:solidFill>
                  <a:srgbClr val="000000"/>
                </a:solidFill>
                <a:latin typeface="Comic Sans MS" pitchFamily="66" charset="0"/>
              </a:rPr>
              <a:t> </a:t>
            </a:r>
            <a:r>
              <a:rPr lang="en-US" sz="1400" dirty="0" smtClean="0">
                <a:solidFill>
                  <a:srgbClr val="000000"/>
                </a:solidFill>
                <a:latin typeface="Comic Sans MS" pitchFamily="66" charset="0"/>
              </a:rPr>
              <a:t>increased </a:t>
            </a:r>
            <a:r>
              <a:rPr lang="en-US" sz="1400" dirty="0" err="1" smtClean="0">
                <a:solidFill>
                  <a:srgbClr val="000000"/>
                </a:solidFill>
                <a:latin typeface="Comic Sans MS" pitchFamily="66" charset="0"/>
              </a:rPr>
              <a:t>tumour</a:t>
            </a:r>
            <a:r>
              <a:rPr lang="en-US" sz="1400" dirty="0" smtClean="0">
                <a:solidFill>
                  <a:srgbClr val="000000"/>
                </a:solidFill>
                <a:latin typeface="Comic Sans MS" pitchFamily="66" charset="0"/>
              </a:rPr>
              <a:t> burden</a:t>
            </a:r>
          </a:p>
          <a:p>
            <a:pPr defTabSz="1279525"/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   </a:t>
            </a:r>
            <a:r>
              <a:rPr lang="en-US" sz="1400" dirty="0" smtClean="0">
                <a:solidFill>
                  <a:srgbClr val="000000"/>
                </a:solidFill>
                <a:latin typeface="Comic Sans MS" pitchFamily="66" charset="0"/>
              </a:rPr>
              <a:t>-</a:t>
            </a:r>
            <a:r>
              <a:rPr lang="en-US" sz="1000" dirty="0" smtClean="0">
                <a:solidFill>
                  <a:srgbClr val="000000"/>
                </a:solidFill>
                <a:latin typeface="Comic Sans MS" pitchFamily="66" charset="0"/>
              </a:rPr>
              <a:t> </a:t>
            </a:r>
            <a:r>
              <a:rPr lang="en-US" sz="1400" dirty="0" smtClean="0">
                <a:solidFill>
                  <a:srgbClr val="000000"/>
                </a:solidFill>
                <a:latin typeface="Comic Sans MS" pitchFamily="66" charset="0"/>
              </a:rPr>
              <a:t>increased incidence of </a:t>
            </a:r>
          </a:p>
          <a:p>
            <a:pPr defTabSz="1279525"/>
            <a:r>
              <a:rPr lang="en-US" sz="1400" b="1" dirty="0">
                <a:solidFill>
                  <a:srgbClr val="EA0000"/>
                </a:solidFill>
                <a:latin typeface="Comic Sans MS" pitchFamily="66" charset="0"/>
              </a:rPr>
              <a:t> </a:t>
            </a:r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    </a:t>
            </a:r>
            <a:r>
              <a:rPr lang="en-US" sz="1400" dirty="0" smtClean="0">
                <a:solidFill>
                  <a:srgbClr val="000000"/>
                </a:solidFill>
                <a:latin typeface="Comic Sans MS" pitchFamily="66" charset="0"/>
              </a:rPr>
              <a:t>each form of cancer</a:t>
            </a:r>
          </a:p>
          <a:p>
            <a:pPr defTabSz="1279525"/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   </a:t>
            </a:r>
            <a:r>
              <a:rPr lang="en-US" sz="1400" dirty="0">
                <a:solidFill>
                  <a:srgbClr val="000000"/>
                </a:solidFill>
                <a:latin typeface="Comic Sans MS" pitchFamily="66" charset="0"/>
              </a:rPr>
              <a:t>-</a:t>
            </a:r>
            <a:r>
              <a:rPr lang="en-US" sz="1000" dirty="0">
                <a:solidFill>
                  <a:srgbClr val="000000"/>
                </a:solidFill>
                <a:latin typeface="Comic Sans MS" pitchFamily="66" charset="0"/>
              </a:rPr>
              <a:t> </a:t>
            </a:r>
            <a:r>
              <a:rPr lang="en-US" sz="1400" dirty="0">
                <a:solidFill>
                  <a:srgbClr val="000000"/>
                </a:solidFill>
                <a:latin typeface="Comic Sans MS" pitchFamily="66" charset="0"/>
              </a:rPr>
              <a:t>increased </a:t>
            </a:r>
            <a:r>
              <a:rPr lang="en-US" sz="1400" dirty="0" smtClean="0">
                <a:solidFill>
                  <a:srgbClr val="000000"/>
                </a:solidFill>
                <a:latin typeface="Comic Sans MS" pitchFamily="66" charset="0"/>
              </a:rPr>
              <a:t>carcinoma burden</a:t>
            </a:r>
          </a:p>
          <a:p>
            <a:pPr defTabSz="1279525"/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   </a:t>
            </a:r>
            <a:r>
              <a:rPr lang="en-US" sz="1400" dirty="0" smtClean="0">
                <a:latin typeface="Comic Sans MS" pitchFamily="66" charset="0"/>
              </a:rPr>
              <a:t>-</a:t>
            </a:r>
            <a:r>
              <a:rPr lang="en-US" sz="1000" dirty="0" smtClean="0">
                <a:latin typeface="Comic Sans MS" pitchFamily="66" charset="0"/>
              </a:rPr>
              <a:t> </a:t>
            </a:r>
            <a:r>
              <a:rPr lang="en-US" sz="1400" dirty="0" smtClean="0">
                <a:latin typeface="Comic Sans MS" pitchFamily="66" charset="0"/>
              </a:rPr>
              <a:t>increased adenoma burden</a:t>
            </a:r>
          </a:p>
          <a:p>
            <a:pPr defTabSz="1279525"/>
            <a:r>
              <a:rPr lang="en-US" sz="1400" b="1" dirty="0">
                <a:solidFill>
                  <a:srgbClr val="EA0000"/>
                </a:solidFill>
                <a:latin typeface="Comic Sans MS" pitchFamily="66" charset="0"/>
              </a:rPr>
              <a:t> </a:t>
            </a:r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  </a:t>
            </a:r>
            <a:r>
              <a:rPr lang="en-US" sz="1400" dirty="0" smtClean="0">
                <a:solidFill>
                  <a:srgbClr val="000000"/>
                </a:solidFill>
                <a:latin typeface="Comic Sans MS" pitchFamily="66" charset="0"/>
              </a:rPr>
              <a:t>-</a:t>
            </a:r>
            <a:r>
              <a:rPr lang="en-US" sz="1000" dirty="0" smtClean="0">
                <a:solidFill>
                  <a:srgbClr val="000000"/>
                </a:solidFill>
                <a:latin typeface="Comic Sans MS" pitchFamily="66" charset="0"/>
              </a:rPr>
              <a:t> </a:t>
            </a:r>
            <a:r>
              <a:rPr lang="en-US" sz="1400" dirty="0">
                <a:solidFill>
                  <a:srgbClr val="000000"/>
                </a:solidFill>
                <a:latin typeface="Comic Sans MS" pitchFamily="66" charset="0"/>
              </a:rPr>
              <a:t>increased </a:t>
            </a:r>
            <a:r>
              <a:rPr lang="en-US" sz="1400" dirty="0" smtClean="0">
                <a:solidFill>
                  <a:srgbClr val="000000"/>
                </a:solidFill>
                <a:latin typeface="Comic Sans MS" pitchFamily="66" charset="0"/>
              </a:rPr>
              <a:t>liver cancer</a:t>
            </a:r>
          </a:p>
          <a:p>
            <a:pPr defTabSz="1279525"/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   </a:t>
            </a:r>
            <a:r>
              <a:rPr lang="en-US" sz="1400" b="1" dirty="0">
                <a:solidFill>
                  <a:srgbClr val="EA0000"/>
                </a:solidFill>
                <a:latin typeface="Comic Sans MS" pitchFamily="66" charset="0"/>
              </a:rPr>
              <a:t>-</a:t>
            </a:r>
            <a:r>
              <a:rPr lang="en-US" sz="500" b="1" dirty="0">
                <a:solidFill>
                  <a:srgbClr val="EA0000"/>
                </a:solidFill>
                <a:latin typeface="Comic Sans MS" pitchFamily="66" charset="0"/>
              </a:rPr>
              <a:t> </a:t>
            </a:r>
            <a:r>
              <a:rPr lang="en-US" sz="1400" b="1" dirty="0">
                <a:solidFill>
                  <a:srgbClr val="EA0000"/>
                </a:solidFill>
                <a:latin typeface="Comic Sans MS" pitchFamily="66" charset="0"/>
              </a:rPr>
              <a:t>increased </a:t>
            </a:r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metastasis</a:t>
            </a:r>
          </a:p>
        </p:txBody>
      </p:sp>
      <p:sp>
        <p:nvSpPr>
          <p:cNvPr id="8" name="Rectangle 7"/>
          <p:cNvSpPr/>
          <p:nvPr/>
        </p:nvSpPr>
        <p:spPr>
          <a:xfrm>
            <a:off x="4133983" y="984647"/>
            <a:ext cx="592250" cy="365502"/>
          </a:xfrm>
          <a:prstGeom prst="rect">
            <a:avLst/>
          </a:prstGeom>
          <a:solidFill>
            <a:srgbClr val="CC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9" name="Picture 8" descr="Screen Shot 2014-12-04 at 10.43.40 am.png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0"/>
          <a:stretch/>
        </p:blipFill>
        <p:spPr>
          <a:xfrm>
            <a:off x="4923749" y="1233268"/>
            <a:ext cx="1916684" cy="2388942"/>
          </a:xfrm>
          <a:prstGeom prst="rect">
            <a:avLst/>
          </a:prstGeom>
        </p:spPr>
      </p:pic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5665801" y="3512642"/>
            <a:ext cx="586685" cy="344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27985" tIns="63994" rIns="127985" bIns="63994">
            <a:spAutoFit/>
          </a:bodyPr>
          <a:lstStyle/>
          <a:p>
            <a:pPr defTabSz="1279525" eaLnBrk="0" hangingPunct="0"/>
            <a:r>
              <a:rPr lang="en-US" altLang="en-US" sz="1400" dirty="0" smtClean="0">
                <a:solidFill>
                  <a:srgbClr val="000000"/>
                </a:solidFill>
                <a:latin typeface="Comic Sans MS" pitchFamily="66" charset="0"/>
              </a:rPr>
              <a:t>Ctrl</a:t>
            </a:r>
            <a:endParaRPr lang="en-US" altLang="en-US" sz="1400" dirty="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6180321" y="3512642"/>
            <a:ext cx="971443" cy="344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27985" tIns="63994" rIns="127985" bIns="63994">
            <a:spAutoFit/>
          </a:bodyPr>
          <a:lstStyle/>
          <a:p>
            <a:pPr defTabSz="1279525" eaLnBrk="0" hangingPunct="0"/>
            <a:r>
              <a:rPr lang="en-US" altLang="en-US" sz="1400" dirty="0" smtClean="0">
                <a:solidFill>
                  <a:srgbClr val="000000"/>
                </a:solidFill>
                <a:latin typeface="Comic Sans MS" pitchFamily="66" charset="0"/>
              </a:rPr>
              <a:t>Emi1-OE</a:t>
            </a:r>
            <a:endParaRPr lang="en-US" altLang="en-US" sz="1400" dirty="0">
              <a:solidFill>
                <a:srgbClr val="00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39266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24"/>
          <p:cNvSpPr>
            <a:spLocks noChangeArrowheads="1"/>
          </p:cNvSpPr>
          <p:nvPr/>
        </p:nvSpPr>
        <p:spPr bwMode="auto">
          <a:xfrm>
            <a:off x="0" y="538163"/>
            <a:ext cx="9166225" cy="65087"/>
          </a:xfrm>
          <a:prstGeom prst="rect">
            <a:avLst/>
          </a:prstGeom>
          <a:gradFill rotWithShape="1">
            <a:gsLst>
              <a:gs pos="0">
                <a:srgbClr val="5F5F5F"/>
              </a:gs>
              <a:gs pos="50000">
                <a:srgbClr val="B2B2B2"/>
              </a:gs>
              <a:gs pos="100000">
                <a:srgbClr val="5F5F5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079428" y="28575"/>
            <a:ext cx="6963079" cy="498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27985" tIns="63994" rIns="127985" bIns="63994">
            <a:spAutoFit/>
          </a:bodyPr>
          <a:lstStyle/>
          <a:p>
            <a:pPr algn="ctr" defTabSz="1279525" eaLnBrk="0" hangingPunct="0"/>
            <a:r>
              <a:rPr lang="en-US" altLang="en-US" sz="2400" b="1" dirty="0" smtClean="0">
                <a:latin typeface="Comic Sans MS" pitchFamily="66" charset="0"/>
              </a:rPr>
              <a:t>Emi1</a:t>
            </a:r>
            <a:r>
              <a:rPr lang="en-US" altLang="en-US" sz="2400" b="1" dirty="0">
                <a:latin typeface="Comic Sans MS" pitchFamily="66" charset="0"/>
              </a:rPr>
              <a:t> </a:t>
            </a:r>
            <a:r>
              <a:rPr lang="en-US" altLang="en-US" sz="2400" b="1" dirty="0" smtClean="0">
                <a:latin typeface="Comic Sans MS" pitchFamily="66" charset="0"/>
              </a:rPr>
              <a:t>overexpression promotes </a:t>
            </a:r>
            <a:r>
              <a:rPr lang="en-US" altLang="en-US" sz="2400" b="1" dirty="0" err="1" smtClean="0">
                <a:latin typeface="Comic Sans MS" pitchFamily="66" charset="0"/>
              </a:rPr>
              <a:t>tumorigenesis</a:t>
            </a:r>
            <a:endParaRPr lang="en-US" altLang="en-US" sz="2400" b="1" i="1" dirty="0">
              <a:latin typeface="Comic Sans MS" pitchFamily="66" charset="0"/>
            </a:endParaRPr>
          </a:p>
        </p:txBody>
      </p:sp>
      <p:sp>
        <p:nvSpPr>
          <p:cNvPr id="6" name="Text Box 81"/>
          <p:cNvSpPr txBox="1">
            <a:spLocks noChangeArrowheads="1"/>
          </p:cNvSpPr>
          <p:nvPr/>
        </p:nvSpPr>
        <p:spPr bwMode="auto">
          <a:xfrm>
            <a:off x="242690" y="671467"/>
            <a:ext cx="2859402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1279525"/>
            <a:r>
              <a:rPr lang="en-US" sz="1400" dirty="0" smtClean="0">
                <a:latin typeface="Comic Sans MS" pitchFamily="66" charset="0"/>
              </a:rPr>
              <a:t>Emi1 overexpression promotes:</a:t>
            </a:r>
          </a:p>
          <a:p>
            <a:pPr defTabSz="1279525"/>
            <a:endParaRPr lang="en-US" sz="400" dirty="0" smtClean="0">
              <a:latin typeface="Comic Sans MS" pitchFamily="66" charset="0"/>
            </a:endParaRPr>
          </a:p>
          <a:p>
            <a:pPr defTabSz="1279525"/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1) </a:t>
            </a:r>
            <a:r>
              <a:rPr lang="en-US" sz="1400" b="1" dirty="0" err="1" smtClean="0">
                <a:solidFill>
                  <a:srgbClr val="EA0000"/>
                </a:solidFill>
                <a:latin typeface="Comic Sans MS" pitchFamily="66" charset="0"/>
              </a:rPr>
              <a:t>Tumorigenesis</a:t>
            </a:r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:</a:t>
            </a:r>
          </a:p>
          <a:p>
            <a:pPr defTabSz="1279525"/>
            <a:r>
              <a:rPr lang="en-US" sz="1400" b="1" dirty="0" smtClean="0">
                <a:latin typeface="Comic Sans MS" pitchFamily="66" charset="0"/>
              </a:rPr>
              <a:t>   </a:t>
            </a:r>
            <a:r>
              <a:rPr lang="en-US" sz="1400" dirty="0" smtClean="0">
                <a:latin typeface="Comic Sans MS" pitchFamily="66" charset="0"/>
              </a:rPr>
              <a:t>-</a:t>
            </a:r>
            <a:r>
              <a:rPr lang="en-US" sz="1000" dirty="0" smtClean="0">
                <a:latin typeface="Comic Sans MS" pitchFamily="66" charset="0"/>
              </a:rPr>
              <a:t> </a:t>
            </a:r>
            <a:r>
              <a:rPr lang="en-US" sz="1400" dirty="0" smtClean="0">
                <a:latin typeface="Comic Sans MS" pitchFamily="66" charset="0"/>
              </a:rPr>
              <a:t>various forms of cancer</a:t>
            </a:r>
          </a:p>
          <a:p>
            <a:pPr defTabSz="1279525"/>
            <a:r>
              <a:rPr lang="en-US" sz="1400" b="1" dirty="0" smtClean="0">
                <a:solidFill>
                  <a:srgbClr val="000000"/>
                </a:solidFill>
                <a:latin typeface="Comic Sans MS" pitchFamily="66" charset="0"/>
              </a:rPr>
              <a:t>   </a:t>
            </a:r>
            <a:r>
              <a:rPr lang="en-US" sz="1400" dirty="0" smtClean="0">
                <a:solidFill>
                  <a:srgbClr val="000000"/>
                </a:solidFill>
                <a:latin typeface="Comic Sans MS" pitchFamily="66" charset="0"/>
              </a:rPr>
              <a:t>-</a:t>
            </a:r>
            <a:r>
              <a:rPr lang="en-US" sz="1000" dirty="0" smtClean="0">
                <a:solidFill>
                  <a:srgbClr val="000000"/>
                </a:solidFill>
                <a:latin typeface="Comic Sans MS" pitchFamily="66" charset="0"/>
              </a:rPr>
              <a:t> </a:t>
            </a:r>
            <a:r>
              <a:rPr lang="en-US" sz="1400" dirty="0" smtClean="0">
                <a:solidFill>
                  <a:srgbClr val="000000"/>
                </a:solidFill>
                <a:latin typeface="Comic Sans MS" pitchFamily="66" charset="0"/>
              </a:rPr>
              <a:t>earlier than control mice</a:t>
            </a:r>
          </a:p>
          <a:p>
            <a:pPr defTabSz="1279525"/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   </a:t>
            </a:r>
            <a:r>
              <a:rPr lang="en-US" sz="1400" dirty="0" smtClean="0">
                <a:latin typeface="Comic Sans MS" pitchFamily="66" charset="0"/>
              </a:rPr>
              <a:t>-</a:t>
            </a:r>
            <a:r>
              <a:rPr lang="en-US" sz="1000" dirty="0" smtClean="0">
                <a:latin typeface="Comic Sans MS" pitchFamily="66" charset="0"/>
              </a:rPr>
              <a:t> </a:t>
            </a:r>
            <a:r>
              <a:rPr lang="en-US" sz="1400" dirty="0" smtClean="0">
                <a:latin typeface="Comic Sans MS" pitchFamily="66" charset="0"/>
              </a:rPr>
              <a:t>with increased penetrance</a:t>
            </a:r>
          </a:p>
          <a:p>
            <a:pPr defTabSz="1279525"/>
            <a:r>
              <a:rPr lang="en-US" sz="1400" b="1" dirty="0" smtClean="0">
                <a:solidFill>
                  <a:srgbClr val="000000"/>
                </a:solidFill>
                <a:latin typeface="Comic Sans MS" pitchFamily="66" charset="0"/>
              </a:rPr>
              <a:t>   </a:t>
            </a:r>
            <a:r>
              <a:rPr lang="en-US" sz="1400" dirty="0">
                <a:solidFill>
                  <a:srgbClr val="000000"/>
                </a:solidFill>
                <a:latin typeface="Comic Sans MS" pitchFamily="66" charset="0"/>
              </a:rPr>
              <a:t>-</a:t>
            </a:r>
            <a:r>
              <a:rPr lang="en-US" sz="1000" dirty="0">
                <a:solidFill>
                  <a:srgbClr val="000000"/>
                </a:solidFill>
                <a:latin typeface="Comic Sans MS" pitchFamily="66" charset="0"/>
              </a:rPr>
              <a:t> </a:t>
            </a:r>
            <a:r>
              <a:rPr lang="en-US" sz="1400" dirty="0" smtClean="0">
                <a:solidFill>
                  <a:srgbClr val="000000"/>
                </a:solidFill>
                <a:latin typeface="Comic Sans MS" pitchFamily="66" charset="0"/>
              </a:rPr>
              <a:t>larger </a:t>
            </a:r>
            <a:r>
              <a:rPr lang="en-US" sz="1400" dirty="0" err="1" smtClean="0">
                <a:solidFill>
                  <a:srgbClr val="000000"/>
                </a:solidFill>
                <a:latin typeface="Comic Sans MS" pitchFamily="66" charset="0"/>
              </a:rPr>
              <a:t>tumours</a:t>
            </a:r>
            <a:endParaRPr lang="en-US" sz="1400" dirty="0" smtClean="0">
              <a:solidFill>
                <a:srgbClr val="000000"/>
              </a:solidFill>
              <a:latin typeface="Comic Sans MS" pitchFamily="66" charset="0"/>
            </a:endParaRPr>
          </a:p>
          <a:p>
            <a:pPr defTabSz="1279525"/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   </a:t>
            </a:r>
            <a:r>
              <a:rPr lang="en-US" sz="1400" dirty="0">
                <a:solidFill>
                  <a:srgbClr val="000000"/>
                </a:solidFill>
                <a:latin typeface="Comic Sans MS" pitchFamily="66" charset="0"/>
              </a:rPr>
              <a:t>-</a:t>
            </a:r>
            <a:r>
              <a:rPr lang="en-US" sz="1000" dirty="0">
                <a:solidFill>
                  <a:srgbClr val="000000"/>
                </a:solidFill>
                <a:latin typeface="Comic Sans MS" pitchFamily="66" charset="0"/>
              </a:rPr>
              <a:t> </a:t>
            </a:r>
            <a:r>
              <a:rPr lang="en-US" sz="1400" dirty="0" smtClean="0">
                <a:solidFill>
                  <a:srgbClr val="000000"/>
                </a:solidFill>
                <a:latin typeface="Comic Sans MS" pitchFamily="66" charset="0"/>
              </a:rPr>
              <a:t>increased </a:t>
            </a:r>
            <a:r>
              <a:rPr lang="en-US" sz="1400" dirty="0" err="1" smtClean="0">
                <a:solidFill>
                  <a:srgbClr val="000000"/>
                </a:solidFill>
                <a:latin typeface="Comic Sans MS" pitchFamily="66" charset="0"/>
              </a:rPr>
              <a:t>tumour</a:t>
            </a:r>
            <a:r>
              <a:rPr lang="en-US" sz="1400" dirty="0" smtClean="0">
                <a:solidFill>
                  <a:srgbClr val="000000"/>
                </a:solidFill>
                <a:latin typeface="Comic Sans MS" pitchFamily="66" charset="0"/>
              </a:rPr>
              <a:t> burden</a:t>
            </a:r>
          </a:p>
          <a:p>
            <a:pPr defTabSz="1279525"/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   </a:t>
            </a:r>
            <a:r>
              <a:rPr lang="en-US" sz="1400" dirty="0" smtClean="0">
                <a:solidFill>
                  <a:srgbClr val="000000"/>
                </a:solidFill>
                <a:latin typeface="Comic Sans MS" pitchFamily="66" charset="0"/>
              </a:rPr>
              <a:t>-</a:t>
            </a:r>
            <a:r>
              <a:rPr lang="en-US" sz="1000" dirty="0" smtClean="0">
                <a:solidFill>
                  <a:srgbClr val="000000"/>
                </a:solidFill>
                <a:latin typeface="Comic Sans MS" pitchFamily="66" charset="0"/>
              </a:rPr>
              <a:t> </a:t>
            </a:r>
            <a:r>
              <a:rPr lang="en-US" sz="1400" dirty="0" smtClean="0">
                <a:solidFill>
                  <a:srgbClr val="000000"/>
                </a:solidFill>
                <a:latin typeface="Comic Sans MS" pitchFamily="66" charset="0"/>
              </a:rPr>
              <a:t>increased incidence of </a:t>
            </a:r>
          </a:p>
          <a:p>
            <a:pPr defTabSz="1279525"/>
            <a:r>
              <a:rPr lang="en-US" sz="1400" b="1" dirty="0">
                <a:solidFill>
                  <a:srgbClr val="EA0000"/>
                </a:solidFill>
                <a:latin typeface="Comic Sans MS" pitchFamily="66" charset="0"/>
              </a:rPr>
              <a:t> </a:t>
            </a:r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    </a:t>
            </a:r>
            <a:r>
              <a:rPr lang="en-US" sz="1400" dirty="0" smtClean="0">
                <a:solidFill>
                  <a:srgbClr val="000000"/>
                </a:solidFill>
                <a:latin typeface="Comic Sans MS" pitchFamily="66" charset="0"/>
              </a:rPr>
              <a:t>each form of cancer</a:t>
            </a:r>
          </a:p>
          <a:p>
            <a:pPr defTabSz="1279525"/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   </a:t>
            </a:r>
            <a:r>
              <a:rPr lang="en-US" sz="1400" dirty="0">
                <a:solidFill>
                  <a:srgbClr val="000000"/>
                </a:solidFill>
                <a:latin typeface="Comic Sans MS" pitchFamily="66" charset="0"/>
              </a:rPr>
              <a:t>-</a:t>
            </a:r>
            <a:r>
              <a:rPr lang="en-US" sz="1000" dirty="0">
                <a:solidFill>
                  <a:srgbClr val="000000"/>
                </a:solidFill>
                <a:latin typeface="Comic Sans MS" pitchFamily="66" charset="0"/>
              </a:rPr>
              <a:t> </a:t>
            </a:r>
            <a:r>
              <a:rPr lang="en-US" sz="1400" dirty="0">
                <a:solidFill>
                  <a:srgbClr val="000000"/>
                </a:solidFill>
                <a:latin typeface="Comic Sans MS" pitchFamily="66" charset="0"/>
              </a:rPr>
              <a:t>increased </a:t>
            </a:r>
            <a:r>
              <a:rPr lang="en-US" sz="1400" dirty="0" smtClean="0">
                <a:solidFill>
                  <a:srgbClr val="000000"/>
                </a:solidFill>
                <a:latin typeface="Comic Sans MS" pitchFamily="66" charset="0"/>
              </a:rPr>
              <a:t>carcinoma burden</a:t>
            </a:r>
          </a:p>
          <a:p>
            <a:pPr defTabSz="1279525"/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   </a:t>
            </a:r>
            <a:r>
              <a:rPr lang="en-US" sz="1400" dirty="0" smtClean="0">
                <a:latin typeface="Comic Sans MS" pitchFamily="66" charset="0"/>
              </a:rPr>
              <a:t>-</a:t>
            </a:r>
            <a:r>
              <a:rPr lang="en-US" sz="1000" dirty="0" smtClean="0">
                <a:latin typeface="Comic Sans MS" pitchFamily="66" charset="0"/>
              </a:rPr>
              <a:t> </a:t>
            </a:r>
            <a:r>
              <a:rPr lang="en-US" sz="1400" dirty="0" smtClean="0">
                <a:latin typeface="Comic Sans MS" pitchFamily="66" charset="0"/>
              </a:rPr>
              <a:t>increased adenoma burden</a:t>
            </a:r>
          </a:p>
          <a:p>
            <a:pPr defTabSz="1279525"/>
            <a:r>
              <a:rPr lang="en-US" sz="1400" b="1" dirty="0">
                <a:solidFill>
                  <a:srgbClr val="EA0000"/>
                </a:solidFill>
                <a:latin typeface="Comic Sans MS" pitchFamily="66" charset="0"/>
              </a:rPr>
              <a:t> </a:t>
            </a:r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  </a:t>
            </a:r>
            <a:r>
              <a:rPr lang="en-US" sz="1400" dirty="0" smtClean="0">
                <a:solidFill>
                  <a:srgbClr val="000000"/>
                </a:solidFill>
                <a:latin typeface="Comic Sans MS" pitchFamily="66" charset="0"/>
              </a:rPr>
              <a:t>-</a:t>
            </a:r>
            <a:r>
              <a:rPr lang="en-US" sz="1000" dirty="0" smtClean="0">
                <a:solidFill>
                  <a:srgbClr val="000000"/>
                </a:solidFill>
                <a:latin typeface="Comic Sans MS" pitchFamily="66" charset="0"/>
              </a:rPr>
              <a:t> </a:t>
            </a:r>
            <a:r>
              <a:rPr lang="en-US" sz="1400" dirty="0">
                <a:solidFill>
                  <a:srgbClr val="000000"/>
                </a:solidFill>
                <a:latin typeface="Comic Sans MS" pitchFamily="66" charset="0"/>
              </a:rPr>
              <a:t>increased </a:t>
            </a:r>
            <a:r>
              <a:rPr lang="en-US" sz="1400" dirty="0" smtClean="0">
                <a:solidFill>
                  <a:srgbClr val="000000"/>
                </a:solidFill>
                <a:latin typeface="Comic Sans MS" pitchFamily="66" charset="0"/>
              </a:rPr>
              <a:t>liver cancer</a:t>
            </a:r>
          </a:p>
          <a:p>
            <a:pPr defTabSz="1279525"/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   </a:t>
            </a:r>
            <a:r>
              <a:rPr lang="en-US" sz="1400" dirty="0">
                <a:solidFill>
                  <a:srgbClr val="000000"/>
                </a:solidFill>
                <a:latin typeface="Comic Sans MS" pitchFamily="66" charset="0"/>
              </a:rPr>
              <a:t>-</a:t>
            </a:r>
            <a:r>
              <a:rPr lang="en-US" sz="1000" dirty="0">
                <a:solidFill>
                  <a:srgbClr val="000000"/>
                </a:solidFill>
                <a:latin typeface="Comic Sans MS" pitchFamily="66" charset="0"/>
              </a:rPr>
              <a:t> </a:t>
            </a:r>
            <a:r>
              <a:rPr lang="en-US" sz="1400" dirty="0">
                <a:solidFill>
                  <a:srgbClr val="000000"/>
                </a:solidFill>
                <a:latin typeface="Comic Sans MS" pitchFamily="66" charset="0"/>
              </a:rPr>
              <a:t>increased </a:t>
            </a:r>
            <a:r>
              <a:rPr lang="en-US" sz="1400" dirty="0" smtClean="0">
                <a:solidFill>
                  <a:srgbClr val="000000"/>
                </a:solidFill>
                <a:latin typeface="Comic Sans MS" pitchFamily="66" charset="0"/>
              </a:rPr>
              <a:t>metastasis</a:t>
            </a:r>
          </a:p>
          <a:p>
            <a:pPr defTabSz="1279525"/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   </a:t>
            </a:r>
            <a:r>
              <a:rPr lang="en-US" sz="1400" b="1" dirty="0">
                <a:solidFill>
                  <a:srgbClr val="EA0000"/>
                </a:solidFill>
                <a:latin typeface="Comic Sans MS" pitchFamily="66" charset="0"/>
              </a:rPr>
              <a:t>-</a:t>
            </a:r>
            <a:r>
              <a:rPr lang="en-US" sz="500" b="1" dirty="0">
                <a:solidFill>
                  <a:srgbClr val="EA0000"/>
                </a:solidFill>
                <a:latin typeface="Comic Sans MS" pitchFamily="66" charset="0"/>
              </a:rPr>
              <a:t> </a:t>
            </a:r>
            <a:r>
              <a:rPr lang="en-US" sz="1400" b="1" dirty="0">
                <a:solidFill>
                  <a:srgbClr val="EA0000"/>
                </a:solidFill>
                <a:latin typeface="Comic Sans MS" pitchFamily="66" charset="0"/>
              </a:rPr>
              <a:t>increased </a:t>
            </a:r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hyper/</a:t>
            </a:r>
            <a:r>
              <a:rPr lang="en-US" sz="1400" b="1" dirty="0" err="1" smtClean="0">
                <a:solidFill>
                  <a:srgbClr val="EA0000"/>
                </a:solidFill>
                <a:latin typeface="Comic Sans MS" pitchFamily="66" charset="0"/>
              </a:rPr>
              <a:t>neoplasia</a:t>
            </a:r>
            <a:endParaRPr lang="en-US" sz="1400" b="1" dirty="0" smtClean="0">
              <a:solidFill>
                <a:srgbClr val="EA0000"/>
              </a:solidFill>
              <a:latin typeface="Comic Sans MS" pitchFamily="66" charset="0"/>
            </a:endParaRPr>
          </a:p>
        </p:txBody>
      </p:sp>
      <p:pic>
        <p:nvPicPr>
          <p:cNvPr id="9" name="Picture 8" descr="_Figure 3 Landscape ADPATED.ai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154" t="64995" r="21901" b="11308"/>
          <a:stretch/>
        </p:blipFill>
        <p:spPr>
          <a:xfrm>
            <a:off x="4276677" y="1207005"/>
            <a:ext cx="3121067" cy="2381540"/>
          </a:xfrm>
          <a:prstGeom prst="rect">
            <a:avLst/>
          </a:prstGeom>
        </p:spPr>
      </p:pic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5502227" y="3503022"/>
            <a:ext cx="586685" cy="344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27985" tIns="63994" rIns="127985" bIns="63994">
            <a:spAutoFit/>
          </a:bodyPr>
          <a:lstStyle/>
          <a:p>
            <a:pPr defTabSz="1279525" eaLnBrk="0" hangingPunct="0"/>
            <a:r>
              <a:rPr lang="en-US" altLang="en-US" sz="1400" dirty="0" smtClean="0">
                <a:solidFill>
                  <a:srgbClr val="000000"/>
                </a:solidFill>
                <a:latin typeface="Comic Sans MS" pitchFamily="66" charset="0"/>
              </a:rPr>
              <a:t>Ctrl</a:t>
            </a:r>
            <a:endParaRPr lang="en-US" altLang="en-US" sz="1400" dirty="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6016747" y="3503022"/>
            <a:ext cx="971443" cy="344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27985" tIns="63994" rIns="127985" bIns="63994">
            <a:spAutoFit/>
          </a:bodyPr>
          <a:lstStyle/>
          <a:p>
            <a:pPr defTabSz="1279525" eaLnBrk="0" hangingPunct="0"/>
            <a:r>
              <a:rPr lang="en-US" altLang="en-US" sz="1400" dirty="0" smtClean="0">
                <a:solidFill>
                  <a:srgbClr val="000000"/>
                </a:solidFill>
                <a:latin typeface="Comic Sans MS" pitchFamily="66" charset="0"/>
              </a:rPr>
              <a:t>Emi1-OE</a:t>
            </a:r>
            <a:endParaRPr lang="en-US" altLang="en-US" sz="1400" dirty="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133983" y="1056797"/>
            <a:ext cx="592250" cy="365502"/>
          </a:xfrm>
          <a:prstGeom prst="rect">
            <a:avLst/>
          </a:prstGeom>
          <a:solidFill>
            <a:srgbClr val="CC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207818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24"/>
          <p:cNvSpPr>
            <a:spLocks noChangeArrowheads="1"/>
          </p:cNvSpPr>
          <p:nvPr/>
        </p:nvSpPr>
        <p:spPr bwMode="auto">
          <a:xfrm>
            <a:off x="0" y="538163"/>
            <a:ext cx="9166225" cy="65087"/>
          </a:xfrm>
          <a:prstGeom prst="rect">
            <a:avLst/>
          </a:prstGeom>
          <a:gradFill rotWithShape="1">
            <a:gsLst>
              <a:gs pos="0">
                <a:srgbClr val="5F5F5F"/>
              </a:gs>
              <a:gs pos="50000">
                <a:srgbClr val="B2B2B2"/>
              </a:gs>
              <a:gs pos="100000">
                <a:srgbClr val="5F5F5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079428" y="28575"/>
            <a:ext cx="6963079" cy="498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27985" tIns="63994" rIns="127985" bIns="63994">
            <a:spAutoFit/>
          </a:bodyPr>
          <a:lstStyle/>
          <a:p>
            <a:pPr algn="ctr" defTabSz="1279525" eaLnBrk="0" hangingPunct="0"/>
            <a:r>
              <a:rPr lang="en-US" altLang="en-US" sz="2400" b="1" dirty="0" smtClean="0">
                <a:latin typeface="Comic Sans MS" pitchFamily="66" charset="0"/>
              </a:rPr>
              <a:t>Emi1</a:t>
            </a:r>
            <a:r>
              <a:rPr lang="en-US" altLang="en-US" sz="2400" b="1" dirty="0">
                <a:latin typeface="Comic Sans MS" pitchFamily="66" charset="0"/>
              </a:rPr>
              <a:t> </a:t>
            </a:r>
            <a:r>
              <a:rPr lang="en-US" altLang="en-US" sz="2400" b="1" dirty="0" smtClean="0">
                <a:latin typeface="Comic Sans MS" pitchFamily="66" charset="0"/>
              </a:rPr>
              <a:t>overexpression promotes </a:t>
            </a:r>
            <a:r>
              <a:rPr lang="en-US" altLang="en-US" sz="2400" b="1" dirty="0" err="1" smtClean="0">
                <a:latin typeface="Comic Sans MS" pitchFamily="66" charset="0"/>
              </a:rPr>
              <a:t>tumorigenesis</a:t>
            </a:r>
            <a:endParaRPr lang="en-US" altLang="en-US" sz="2400" b="1" i="1" dirty="0">
              <a:latin typeface="Comic Sans MS" pitchFamily="66" charset="0"/>
            </a:endParaRPr>
          </a:p>
        </p:txBody>
      </p:sp>
      <p:sp>
        <p:nvSpPr>
          <p:cNvPr id="6" name="Text Box 81"/>
          <p:cNvSpPr txBox="1">
            <a:spLocks noChangeArrowheads="1"/>
          </p:cNvSpPr>
          <p:nvPr/>
        </p:nvSpPr>
        <p:spPr bwMode="auto">
          <a:xfrm>
            <a:off x="242690" y="671467"/>
            <a:ext cx="2859402" cy="3600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1279525"/>
            <a:r>
              <a:rPr lang="en-US" sz="1400" dirty="0" smtClean="0">
                <a:latin typeface="Comic Sans MS" pitchFamily="66" charset="0"/>
              </a:rPr>
              <a:t>Emi1 overexpression promotes:</a:t>
            </a:r>
          </a:p>
          <a:p>
            <a:pPr defTabSz="1279525"/>
            <a:endParaRPr lang="en-US" sz="400" dirty="0" smtClean="0">
              <a:latin typeface="Comic Sans MS" pitchFamily="66" charset="0"/>
            </a:endParaRPr>
          </a:p>
          <a:p>
            <a:pPr defTabSz="1279525"/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1) </a:t>
            </a:r>
            <a:r>
              <a:rPr lang="en-US" sz="1400" b="1" dirty="0" err="1" smtClean="0">
                <a:solidFill>
                  <a:srgbClr val="EA0000"/>
                </a:solidFill>
                <a:latin typeface="Comic Sans MS" pitchFamily="66" charset="0"/>
              </a:rPr>
              <a:t>Tumorigenesis</a:t>
            </a:r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:</a:t>
            </a:r>
          </a:p>
          <a:p>
            <a:pPr defTabSz="1279525"/>
            <a:r>
              <a:rPr lang="en-US" sz="1400" b="1" dirty="0" smtClean="0">
                <a:latin typeface="Comic Sans MS" pitchFamily="66" charset="0"/>
              </a:rPr>
              <a:t>   </a:t>
            </a:r>
            <a:r>
              <a:rPr lang="en-US" sz="1400" dirty="0" smtClean="0">
                <a:latin typeface="Comic Sans MS" pitchFamily="66" charset="0"/>
              </a:rPr>
              <a:t>-</a:t>
            </a:r>
            <a:r>
              <a:rPr lang="en-US" sz="1000" dirty="0" smtClean="0">
                <a:latin typeface="Comic Sans MS" pitchFamily="66" charset="0"/>
              </a:rPr>
              <a:t> </a:t>
            </a:r>
            <a:r>
              <a:rPr lang="en-US" sz="1400" dirty="0" smtClean="0">
                <a:latin typeface="Comic Sans MS" pitchFamily="66" charset="0"/>
              </a:rPr>
              <a:t>various forms of cancer</a:t>
            </a:r>
          </a:p>
          <a:p>
            <a:pPr defTabSz="1279525"/>
            <a:r>
              <a:rPr lang="en-US" sz="1400" b="1" dirty="0" smtClean="0">
                <a:solidFill>
                  <a:srgbClr val="000000"/>
                </a:solidFill>
                <a:latin typeface="Comic Sans MS" pitchFamily="66" charset="0"/>
              </a:rPr>
              <a:t>   </a:t>
            </a:r>
            <a:r>
              <a:rPr lang="en-US" sz="1400" dirty="0" smtClean="0">
                <a:solidFill>
                  <a:srgbClr val="000000"/>
                </a:solidFill>
                <a:latin typeface="Comic Sans MS" pitchFamily="66" charset="0"/>
              </a:rPr>
              <a:t>-</a:t>
            </a:r>
            <a:r>
              <a:rPr lang="en-US" sz="1000" dirty="0" smtClean="0">
                <a:solidFill>
                  <a:srgbClr val="000000"/>
                </a:solidFill>
                <a:latin typeface="Comic Sans MS" pitchFamily="66" charset="0"/>
              </a:rPr>
              <a:t> </a:t>
            </a:r>
            <a:r>
              <a:rPr lang="en-US" sz="1400" dirty="0" smtClean="0">
                <a:solidFill>
                  <a:srgbClr val="000000"/>
                </a:solidFill>
                <a:latin typeface="Comic Sans MS" pitchFamily="66" charset="0"/>
              </a:rPr>
              <a:t>earlier than control mice</a:t>
            </a:r>
          </a:p>
          <a:p>
            <a:pPr defTabSz="1279525"/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   </a:t>
            </a:r>
            <a:r>
              <a:rPr lang="en-US" sz="1400" dirty="0" smtClean="0">
                <a:latin typeface="Comic Sans MS" pitchFamily="66" charset="0"/>
              </a:rPr>
              <a:t>-</a:t>
            </a:r>
            <a:r>
              <a:rPr lang="en-US" sz="1000" dirty="0" smtClean="0">
                <a:latin typeface="Comic Sans MS" pitchFamily="66" charset="0"/>
              </a:rPr>
              <a:t> </a:t>
            </a:r>
            <a:r>
              <a:rPr lang="en-US" sz="1400" dirty="0" smtClean="0">
                <a:latin typeface="Comic Sans MS" pitchFamily="66" charset="0"/>
              </a:rPr>
              <a:t>with increased penetrance</a:t>
            </a:r>
          </a:p>
          <a:p>
            <a:pPr defTabSz="1279525"/>
            <a:r>
              <a:rPr lang="en-US" sz="1400" b="1" dirty="0" smtClean="0">
                <a:solidFill>
                  <a:srgbClr val="000000"/>
                </a:solidFill>
                <a:latin typeface="Comic Sans MS" pitchFamily="66" charset="0"/>
              </a:rPr>
              <a:t>   </a:t>
            </a:r>
            <a:r>
              <a:rPr lang="en-US" sz="1400" dirty="0">
                <a:solidFill>
                  <a:srgbClr val="000000"/>
                </a:solidFill>
                <a:latin typeface="Comic Sans MS" pitchFamily="66" charset="0"/>
              </a:rPr>
              <a:t>-</a:t>
            </a:r>
            <a:r>
              <a:rPr lang="en-US" sz="1000" dirty="0">
                <a:solidFill>
                  <a:srgbClr val="000000"/>
                </a:solidFill>
                <a:latin typeface="Comic Sans MS" pitchFamily="66" charset="0"/>
              </a:rPr>
              <a:t> </a:t>
            </a:r>
            <a:r>
              <a:rPr lang="en-US" sz="1400" dirty="0" smtClean="0">
                <a:solidFill>
                  <a:srgbClr val="000000"/>
                </a:solidFill>
                <a:latin typeface="Comic Sans MS" pitchFamily="66" charset="0"/>
              </a:rPr>
              <a:t>larger </a:t>
            </a:r>
            <a:r>
              <a:rPr lang="en-US" sz="1400" dirty="0" err="1" smtClean="0">
                <a:solidFill>
                  <a:srgbClr val="000000"/>
                </a:solidFill>
                <a:latin typeface="Comic Sans MS" pitchFamily="66" charset="0"/>
              </a:rPr>
              <a:t>tumours</a:t>
            </a:r>
            <a:endParaRPr lang="en-US" sz="1400" dirty="0" smtClean="0">
              <a:solidFill>
                <a:srgbClr val="000000"/>
              </a:solidFill>
              <a:latin typeface="Comic Sans MS" pitchFamily="66" charset="0"/>
            </a:endParaRPr>
          </a:p>
          <a:p>
            <a:pPr defTabSz="1279525"/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   </a:t>
            </a:r>
            <a:r>
              <a:rPr lang="en-US" sz="1400" dirty="0">
                <a:solidFill>
                  <a:srgbClr val="000000"/>
                </a:solidFill>
                <a:latin typeface="Comic Sans MS" pitchFamily="66" charset="0"/>
              </a:rPr>
              <a:t>-</a:t>
            </a:r>
            <a:r>
              <a:rPr lang="en-US" sz="1000" dirty="0">
                <a:solidFill>
                  <a:srgbClr val="000000"/>
                </a:solidFill>
                <a:latin typeface="Comic Sans MS" pitchFamily="66" charset="0"/>
              </a:rPr>
              <a:t> </a:t>
            </a:r>
            <a:r>
              <a:rPr lang="en-US" sz="1400" dirty="0" smtClean="0">
                <a:solidFill>
                  <a:srgbClr val="000000"/>
                </a:solidFill>
                <a:latin typeface="Comic Sans MS" pitchFamily="66" charset="0"/>
              </a:rPr>
              <a:t>increased </a:t>
            </a:r>
            <a:r>
              <a:rPr lang="en-US" sz="1400" dirty="0" err="1" smtClean="0">
                <a:solidFill>
                  <a:srgbClr val="000000"/>
                </a:solidFill>
                <a:latin typeface="Comic Sans MS" pitchFamily="66" charset="0"/>
              </a:rPr>
              <a:t>tumour</a:t>
            </a:r>
            <a:r>
              <a:rPr lang="en-US" sz="1400" dirty="0" smtClean="0">
                <a:solidFill>
                  <a:srgbClr val="000000"/>
                </a:solidFill>
                <a:latin typeface="Comic Sans MS" pitchFamily="66" charset="0"/>
              </a:rPr>
              <a:t> burden</a:t>
            </a:r>
          </a:p>
          <a:p>
            <a:pPr defTabSz="1279525"/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   </a:t>
            </a:r>
            <a:r>
              <a:rPr lang="en-US" sz="1400" dirty="0" smtClean="0">
                <a:solidFill>
                  <a:srgbClr val="000000"/>
                </a:solidFill>
                <a:latin typeface="Comic Sans MS" pitchFamily="66" charset="0"/>
              </a:rPr>
              <a:t>-</a:t>
            </a:r>
            <a:r>
              <a:rPr lang="en-US" sz="1000" dirty="0" smtClean="0">
                <a:solidFill>
                  <a:srgbClr val="000000"/>
                </a:solidFill>
                <a:latin typeface="Comic Sans MS" pitchFamily="66" charset="0"/>
              </a:rPr>
              <a:t> </a:t>
            </a:r>
            <a:r>
              <a:rPr lang="en-US" sz="1400" dirty="0" smtClean="0">
                <a:solidFill>
                  <a:srgbClr val="000000"/>
                </a:solidFill>
                <a:latin typeface="Comic Sans MS" pitchFamily="66" charset="0"/>
              </a:rPr>
              <a:t>increased incidence of </a:t>
            </a:r>
          </a:p>
          <a:p>
            <a:pPr defTabSz="1279525"/>
            <a:r>
              <a:rPr lang="en-US" sz="1400" b="1" dirty="0">
                <a:solidFill>
                  <a:srgbClr val="EA0000"/>
                </a:solidFill>
                <a:latin typeface="Comic Sans MS" pitchFamily="66" charset="0"/>
              </a:rPr>
              <a:t> </a:t>
            </a:r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    </a:t>
            </a:r>
            <a:r>
              <a:rPr lang="en-US" sz="1400" dirty="0" smtClean="0">
                <a:solidFill>
                  <a:srgbClr val="000000"/>
                </a:solidFill>
                <a:latin typeface="Comic Sans MS" pitchFamily="66" charset="0"/>
              </a:rPr>
              <a:t>each form of cancer</a:t>
            </a:r>
          </a:p>
          <a:p>
            <a:pPr defTabSz="1279525"/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   </a:t>
            </a:r>
            <a:r>
              <a:rPr lang="en-US" sz="1400" dirty="0">
                <a:solidFill>
                  <a:srgbClr val="000000"/>
                </a:solidFill>
                <a:latin typeface="Comic Sans MS" pitchFamily="66" charset="0"/>
              </a:rPr>
              <a:t>-</a:t>
            </a:r>
            <a:r>
              <a:rPr lang="en-US" sz="1000" dirty="0">
                <a:solidFill>
                  <a:srgbClr val="000000"/>
                </a:solidFill>
                <a:latin typeface="Comic Sans MS" pitchFamily="66" charset="0"/>
              </a:rPr>
              <a:t> </a:t>
            </a:r>
            <a:r>
              <a:rPr lang="en-US" sz="1400" dirty="0">
                <a:solidFill>
                  <a:srgbClr val="000000"/>
                </a:solidFill>
                <a:latin typeface="Comic Sans MS" pitchFamily="66" charset="0"/>
              </a:rPr>
              <a:t>increased </a:t>
            </a:r>
            <a:r>
              <a:rPr lang="en-US" sz="1400" dirty="0" smtClean="0">
                <a:solidFill>
                  <a:srgbClr val="000000"/>
                </a:solidFill>
                <a:latin typeface="Comic Sans MS" pitchFamily="66" charset="0"/>
              </a:rPr>
              <a:t>carcinoma burden</a:t>
            </a:r>
          </a:p>
          <a:p>
            <a:pPr defTabSz="1279525"/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   </a:t>
            </a:r>
            <a:r>
              <a:rPr lang="en-US" sz="1400" dirty="0" smtClean="0">
                <a:latin typeface="Comic Sans MS" pitchFamily="66" charset="0"/>
              </a:rPr>
              <a:t>-</a:t>
            </a:r>
            <a:r>
              <a:rPr lang="en-US" sz="1000" dirty="0" smtClean="0">
                <a:latin typeface="Comic Sans MS" pitchFamily="66" charset="0"/>
              </a:rPr>
              <a:t> </a:t>
            </a:r>
            <a:r>
              <a:rPr lang="en-US" sz="1400" dirty="0" smtClean="0">
                <a:latin typeface="Comic Sans MS" pitchFamily="66" charset="0"/>
              </a:rPr>
              <a:t>increased adenoma burden</a:t>
            </a:r>
          </a:p>
          <a:p>
            <a:pPr defTabSz="1279525"/>
            <a:r>
              <a:rPr lang="en-US" sz="1400" b="1" dirty="0">
                <a:solidFill>
                  <a:srgbClr val="EA0000"/>
                </a:solidFill>
                <a:latin typeface="Comic Sans MS" pitchFamily="66" charset="0"/>
              </a:rPr>
              <a:t> </a:t>
            </a:r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  </a:t>
            </a:r>
            <a:r>
              <a:rPr lang="en-US" sz="1400" dirty="0" smtClean="0">
                <a:solidFill>
                  <a:srgbClr val="000000"/>
                </a:solidFill>
                <a:latin typeface="Comic Sans MS" pitchFamily="66" charset="0"/>
              </a:rPr>
              <a:t>-</a:t>
            </a:r>
            <a:r>
              <a:rPr lang="en-US" sz="1000" dirty="0" smtClean="0">
                <a:solidFill>
                  <a:srgbClr val="000000"/>
                </a:solidFill>
                <a:latin typeface="Comic Sans MS" pitchFamily="66" charset="0"/>
              </a:rPr>
              <a:t> </a:t>
            </a:r>
            <a:r>
              <a:rPr lang="en-US" sz="1400" dirty="0">
                <a:solidFill>
                  <a:srgbClr val="000000"/>
                </a:solidFill>
                <a:latin typeface="Comic Sans MS" pitchFamily="66" charset="0"/>
              </a:rPr>
              <a:t>increased </a:t>
            </a:r>
            <a:r>
              <a:rPr lang="en-US" sz="1400" dirty="0" smtClean="0">
                <a:solidFill>
                  <a:srgbClr val="000000"/>
                </a:solidFill>
                <a:latin typeface="Comic Sans MS" pitchFamily="66" charset="0"/>
              </a:rPr>
              <a:t>liver cancer</a:t>
            </a:r>
          </a:p>
          <a:p>
            <a:pPr defTabSz="1279525"/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   </a:t>
            </a:r>
            <a:r>
              <a:rPr lang="en-US" sz="1400" dirty="0">
                <a:solidFill>
                  <a:srgbClr val="000000"/>
                </a:solidFill>
                <a:latin typeface="Comic Sans MS" pitchFamily="66" charset="0"/>
              </a:rPr>
              <a:t>-</a:t>
            </a:r>
            <a:r>
              <a:rPr lang="en-US" sz="1000" dirty="0">
                <a:solidFill>
                  <a:srgbClr val="000000"/>
                </a:solidFill>
                <a:latin typeface="Comic Sans MS" pitchFamily="66" charset="0"/>
              </a:rPr>
              <a:t> </a:t>
            </a:r>
            <a:r>
              <a:rPr lang="en-US" sz="1400" dirty="0">
                <a:solidFill>
                  <a:srgbClr val="000000"/>
                </a:solidFill>
                <a:latin typeface="Comic Sans MS" pitchFamily="66" charset="0"/>
              </a:rPr>
              <a:t>increased </a:t>
            </a:r>
            <a:r>
              <a:rPr lang="en-US" sz="1400" dirty="0" smtClean="0">
                <a:solidFill>
                  <a:srgbClr val="000000"/>
                </a:solidFill>
                <a:latin typeface="Comic Sans MS" pitchFamily="66" charset="0"/>
              </a:rPr>
              <a:t>metastasis</a:t>
            </a:r>
          </a:p>
          <a:p>
            <a:pPr defTabSz="1279525"/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   </a:t>
            </a:r>
            <a:r>
              <a:rPr lang="en-US" sz="1400" dirty="0">
                <a:solidFill>
                  <a:srgbClr val="000000"/>
                </a:solidFill>
                <a:latin typeface="Comic Sans MS" pitchFamily="66" charset="0"/>
              </a:rPr>
              <a:t>-</a:t>
            </a:r>
            <a:r>
              <a:rPr lang="en-US" sz="1000" dirty="0">
                <a:solidFill>
                  <a:srgbClr val="000000"/>
                </a:solidFill>
                <a:latin typeface="Comic Sans MS" pitchFamily="66" charset="0"/>
              </a:rPr>
              <a:t> </a:t>
            </a:r>
            <a:r>
              <a:rPr lang="en-US" sz="1400" dirty="0">
                <a:solidFill>
                  <a:srgbClr val="000000"/>
                </a:solidFill>
                <a:latin typeface="Comic Sans MS" pitchFamily="66" charset="0"/>
              </a:rPr>
              <a:t>increased </a:t>
            </a:r>
            <a:r>
              <a:rPr lang="en-US" sz="1400" dirty="0" smtClean="0">
                <a:solidFill>
                  <a:srgbClr val="000000"/>
                </a:solidFill>
                <a:latin typeface="Comic Sans MS" pitchFamily="66" charset="0"/>
              </a:rPr>
              <a:t>hyper/</a:t>
            </a:r>
            <a:r>
              <a:rPr lang="en-US" sz="1400" dirty="0" err="1" smtClean="0">
                <a:solidFill>
                  <a:srgbClr val="000000"/>
                </a:solidFill>
                <a:latin typeface="Comic Sans MS" pitchFamily="66" charset="0"/>
              </a:rPr>
              <a:t>neoplasia</a:t>
            </a:r>
            <a:endParaRPr lang="en-US" sz="1400" dirty="0" smtClean="0">
              <a:solidFill>
                <a:srgbClr val="000000"/>
              </a:solidFill>
              <a:latin typeface="Comic Sans MS" pitchFamily="66" charset="0"/>
            </a:endParaRPr>
          </a:p>
          <a:p>
            <a:pPr defTabSz="1279525"/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   </a:t>
            </a:r>
            <a:r>
              <a:rPr lang="en-US" sz="1400" b="1" dirty="0">
                <a:solidFill>
                  <a:srgbClr val="EA0000"/>
                </a:solidFill>
                <a:latin typeface="Comic Sans MS" pitchFamily="66" charset="0"/>
              </a:rPr>
              <a:t>-</a:t>
            </a:r>
            <a:r>
              <a:rPr lang="en-US" sz="500" b="1" dirty="0">
                <a:solidFill>
                  <a:srgbClr val="EA0000"/>
                </a:solidFill>
                <a:latin typeface="Comic Sans MS" pitchFamily="66" charset="0"/>
              </a:rPr>
              <a:t> </a:t>
            </a:r>
            <a:r>
              <a:rPr lang="en-US" sz="1400" b="1" dirty="0">
                <a:solidFill>
                  <a:srgbClr val="EA0000"/>
                </a:solidFill>
                <a:latin typeface="Comic Sans MS" pitchFamily="66" charset="0"/>
              </a:rPr>
              <a:t>increased </a:t>
            </a:r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immunological</a:t>
            </a:r>
          </a:p>
          <a:p>
            <a:pPr defTabSz="1279525"/>
            <a:r>
              <a:rPr lang="en-US" sz="1400" b="1" dirty="0">
                <a:solidFill>
                  <a:srgbClr val="EA0000"/>
                </a:solidFill>
                <a:latin typeface="Comic Sans MS" pitchFamily="66" charset="0"/>
              </a:rPr>
              <a:t> </a:t>
            </a:r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    abnormalities</a:t>
            </a:r>
          </a:p>
        </p:txBody>
      </p:sp>
      <p:pic>
        <p:nvPicPr>
          <p:cNvPr id="10" name="Picture 9" descr="_Figure 3 Landscape ADPATED.ai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542" t="64765" r="513" b="11204"/>
          <a:stretch/>
        </p:blipFill>
        <p:spPr>
          <a:xfrm>
            <a:off x="4247811" y="1182954"/>
            <a:ext cx="3121067" cy="2415211"/>
          </a:xfrm>
          <a:prstGeom prst="rect">
            <a:avLst/>
          </a:prstGeom>
        </p:spPr>
      </p:pic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5502227" y="3503022"/>
            <a:ext cx="586685" cy="344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27985" tIns="63994" rIns="127985" bIns="63994">
            <a:spAutoFit/>
          </a:bodyPr>
          <a:lstStyle/>
          <a:p>
            <a:pPr defTabSz="1279525" eaLnBrk="0" hangingPunct="0"/>
            <a:r>
              <a:rPr lang="en-US" altLang="en-US" sz="1400" dirty="0" smtClean="0">
                <a:solidFill>
                  <a:srgbClr val="000000"/>
                </a:solidFill>
                <a:latin typeface="Comic Sans MS" pitchFamily="66" charset="0"/>
              </a:rPr>
              <a:t>Ctrl</a:t>
            </a:r>
            <a:endParaRPr lang="en-US" altLang="en-US" sz="1400" dirty="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6016747" y="3503022"/>
            <a:ext cx="971443" cy="344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27985" tIns="63994" rIns="127985" bIns="63994">
            <a:spAutoFit/>
          </a:bodyPr>
          <a:lstStyle/>
          <a:p>
            <a:pPr defTabSz="1279525" eaLnBrk="0" hangingPunct="0"/>
            <a:r>
              <a:rPr lang="en-US" altLang="en-US" sz="1400" dirty="0" smtClean="0">
                <a:solidFill>
                  <a:srgbClr val="000000"/>
                </a:solidFill>
                <a:latin typeface="Comic Sans MS" pitchFamily="66" charset="0"/>
              </a:rPr>
              <a:t>Emi1-OE</a:t>
            </a:r>
            <a:endParaRPr lang="en-US" altLang="en-US" sz="1400" dirty="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235014" y="1095277"/>
            <a:ext cx="592250" cy="365502"/>
          </a:xfrm>
          <a:prstGeom prst="rect">
            <a:avLst/>
          </a:prstGeom>
          <a:solidFill>
            <a:srgbClr val="CC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" name="Text Box 19"/>
          <p:cNvSpPr txBox="1">
            <a:spLocks noChangeArrowheads="1"/>
          </p:cNvSpPr>
          <p:nvPr/>
        </p:nvSpPr>
        <p:spPr bwMode="auto">
          <a:xfrm>
            <a:off x="2904247" y="4303107"/>
            <a:ext cx="589531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1279525" eaLnBrk="0" hangingPunct="0"/>
            <a:r>
              <a:rPr lang="en-US" b="1" i="1" dirty="0" smtClean="0">
                <a:solidFill>
                  <a:srgbClr val="EA0000"/>
                </a:solidFill>
                <a:latin typeface="Comic Sans MS" pitchFamily="66" charset="0"/>
              </a:rPr>
              <a:t>In vivo</a:t>
            </a:r>
            <a:r>
              <a:rPr lang="en-US" b="1" dirty="0" smtClean="0">
                <a:solidFill>
                  <a:srgbClr val="EA0000"/>
                </a:solidFill>
                <a:latin typeface="Comic Sans MS" pitchFamily="66" charset="0"/>
              </a:rPr>
              <a:t> Emi1 overexpression promotes </a:t>
            </a:r>
            <a:r>
              <a:rPr lang="en-US" b="1" dirty="0" err="1" smtClean="0">
                <a:solidFill>
                  <a:srgbClr val="EA0000"/>
                </a:solidFill>
                <a:latin typeface="Comic Sans MS" pitchFamily="66" charset="0"/>
              </a:rPr>
              <a:t>tumorigensis</a:t>
            </a:r>
            <a:endParaRPr lang="en-US" b="1" dirty="0">
              <a:solidFill>
                <a:srgbClr val="EA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61936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24"/>
          <p:cNvSpPr>
            <a:spLocks noChangeArrowheads="1"/>
          </p:cNvSpPr>
          <p:nvPr/>
        </p:nvSpPr>
        <p:spPr bwMode="auto">
          <a:xfrm>
            <a:off x="0" y="538163"/>
            <a:ext cx="9166225" cy="65087"/>
          </a:xfrm>
          <a:prstGeom prst="rect">
            <a:avLst/>
          </a:prstGeom>
          <a:gradFill rotWithShape="1">
            <a:gsLst>
              <a:gs pos="0">
                <a:srgbClr val="5F5F5F"/>
              </a:gs>
              <a:gs pos="50000">
                <a:srgbClr val="B2B2B2"/>
              </a:gs>
              <a:gs pos="100000">
                <a:srgbClr val="5F5F5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91445" y="28575"/>
            <a:ext cx="8339057" cy="498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27985" tIns="63994" rIns="127985" bIns="63994">
            <a:spAutoFit/>
          </a:bodyPr>
          <a:lstStyle/>
          <a:p>
            <a:pPr algn="ctr" defTabSz="1279525" eaLnBrk="0" hangingPunct="0"/>
            <a:r>
              <a:rPr lang="en-US" altLang="en-US" sz="2400" b="1" dirty="0" smtClean="0">
                <a:latin typeface="Comic Sans MS" pitchFamily="66" charset="0"/>
              </a:rPr>
              <a:t>Emi1</a:t>
            </a:r>
            <a:r>
              <a:rPr lang="en-US" altLang="en-US" sz="2400" b="1" dirty="0">
                <a:latin typeface="Comic Sans MS" pitchFamily="66" charset="0"/>
              </a:rPr>
              <a:t> </a:t>
            </a:r>
            <a:r>
              <a:rPr lang="en-US" altLang="en-US" sz="2400" b="1" dirty="0" smtClean="0">
                <a:latin typeface="Comic Sans MS" pitchFamily="66" charset="0"/>
              </a:rPr>
              <a:t>overexpression promotes chromosome instability</a:t>
            </a:r>
            <a:endParaRPr lang="en-US" altLang="en-US" sz="2400" b="1" i="1" dirty="0">
              <a:latin typeface="Comic Sans MS" pitchFamily="66" charset="0"/>
            </a:endParaRPr>
          </a:p>
        </p:txBody>
      </p:sp>
      <p:sp>
        <p:nvSpPr>
          <p:cNvPr id="6" name="Text Box 81"/>
          <p:cNvSpPr txBox="1">
            <a:spLocks noChangeArrowheads="1"/>
          </p:cNvSpPr>
          <p:nvPr/>
        </p:nvSpPr>
        <p:spPr bwMode="auto">
          <a:xfrm>
            <a:off x="242690" y="671467"/>
            <a:ext cx="2859402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1279525"/>
            <a:r>
              <a:rPr lang="en-US" sz="1400" dirty="0" smtClean="0">
                <a:latin typeface="Comic Sans MS" pitchFamily="66" charset="0"/>
              </a:rPr>
              <a:t>Emi1 overexpression promotes:</a:t>
            </a:r>
          </a:p>
          <a:p>
            <a:pPr defTabSz="1279525"/>
            <a:endParaRPr lang="en-US" sz="400" dirty="0" smtClean="0">
              <a:latin typeface="Comic Sans MS" pitchFamily="66" charset="0"/>
            </a:endParaRPr>
          </a:p>
          <a:p>
            <a:pPr defTabSz="1279525"/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1) </a:t>
            </a:r>
            <a:r>
              <a:rPr lang="en-US" sz="1400" b="1" dirty="0" err="1" smtClean="0">
                <a:solidFill>
                  <a:srgbClr val="EA0000"/>
                </a:solidFill>
                <a:latin typeface="Comic Sans MS" pitchFamily="66" charset="0"/>
              </a:rPr>
              <a:t>Tumorigenesis</a:t>
            </a:r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:</a:t>
            </a:r>
          </a:p>
          <a:p>
            <a:pPr defTabSz="1279525"/>
            <a:r>
              <a:rPr lang="en-US" sz="1400" b="1" dirty="0" smtClean="0">
                <a:latin typeface="Comic Sans MS" pitchFamily="66" charset="0"/>
              </a:rPr>
              <a:t>   </a:t>
            </a:r>
            <a:r>
              <a:rPr lang="en-US" sz="1400" dirty="0" smtClean="0">
                <a:latin typeface="Comic Sans MS" pitchFamily="66" charset="0"/>
              </a:rPr>
              <a:t>-</a:t>
            </a:r>
            <a:r>
              <a:rPr lang="en-US" sz="1000" dirty="0" smtClean="0">
                <a:latin typeface="Comic Sans MS" pitchFamily="66" charset="0"/>
              </a:rPr>
              <a:t> </a:t>
            </a:r>
            <a:r>
              <a:rPr lang="en-US" sz="1400" dirty="0" smtClean="0">
                <a:latin typeface="Comic Sans MS" pitchFamily="66" charset="0"/>
              </a:rPr>
              <a:t>various forms of cancer</a:t>
            </a:r>
          </a:p>
          <a:p>
            <a:pPr defTabSz="1279525"/>
            <a:r>
              <a:rPr lang="en-US" sz="1400" b="1" dirty="0" smtClean="0">
                <a:solidFill>
                  <a:srgbClr val="000000"/>
                </a:solidFill>
                <a:latin typeface="Comic Sans MS" pitchFamily="66" charset="0"/>
              </a:rPr>
              <a:t>   </a:t>
            </a:r>
            <a:r>
              <a:rPr lang="en-US" sz="1400" dirty="0" smtClean="0">
                <a:solidFill>
                  <a:srgbClr val="000000"/>
                </a:solidFill>
                <a:latin typeface="Comic Sans MS" pitchFamily="66" charset="0"/>
              </a:rPr>
              <a:t>-</a:t>
            </a:r>
            <a:r>
              <a:rPr lang="en-US" sz="1000" dirty="0" smtClean="0">
                <a:solidFill>
                  <a:srgbClr val="000000"/>
                </a:solidFill>
                <a:latin typeface="Comic Sans MS" pitchFamily="66" charset="0"/>
              </a:rPr>
              <a:t> </a:t>
            </a:r>
            <a:r>
              <a:rPr lang="en-US" sz="1400" dirty="0" smtClean="0">
                <a:solidFill>
                  <a:srgbClr val="000000"/>
                </a:solidFill>
                <a:latin typeface="Comic Sans MS" pitchFamily="66" charset="0"/>
              </a:rPr>
              <a:t>earlier than control mice</a:t>
            </a:r>
          </a:p>
          <a:p>
            <a:pPr defTabSz="1279525"/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   </a:t>
            </a:r>
            <a:r>
              <a:rPr lang="en-US" sz="1400" dirty="0" smtClean="0">
                <a:latin typeface="Comic Sans MS" pitchFamily="66" charset="0"/>
              </a:rPr>
              <a:t>-</a:t>
            </a:r>
            <a:r>
              <a:rPr lang="en-US" sz="1000" dirty="0" smtClean="0">
                <a:latin typeface="Comic Sans MS" pitchFamily="66" charset="0"/>
              </a:rPr>
              <a:t> </a:t>
            </a:r>
            <a:r>
              <a:rPr lang="en-US" sz="1400" dirty="0" smtClean="0">
                <a:latin typeface="Comic Sans MS" pitchFamily="66" charset="0"/>
              </a:rPr>
              <a:t>with increased penetrance</a:t>
            </a:r>
          </a:p>
          <a:p>
            <a:pPr defTabSz="1279525"/>
            <a:r>
              <a:rPr lang="en-US" sz="1400" b="1" dirty="0" smtClean="0">
                <a:solidFill>
                  <a:srgbClr val="000000"/>
                </a:solidFill>
                <a:latin typeface="Comic Sans MS" pitchFamily="66" charset="0"/>
              </a:rPr>
              <a:t>   </a:t>
            </a:r>
            <a:r>
              <a:rPr lang="en-US" sz="1400" dirty="0">
                <a:solidFill>
                  <a:srgbClr val="000000"/>
                </a:solidFill>
                <a:latin typeface="Comic Sans MS" pitchFamily="66" charset="0"/>
              </a:rPr>
              <a:t>-</a:t>
            </a:r>
            <a:r>
              <a:rPr lang="en-US" sz="1000" dirty="0">
                <a:solidFill>
                  <a:srgbClr val="000000"/>
                </a:solidFill>
                <a:latin typeface="Comic Sans MS" pitchFamily="66" charset="0"/>
              </a:rPr>
              <a:t> </a:t>
            </a:r>
            <a:r>
              <a:rPr lang="en-US" sz="1400" dirty="0" smtClean="0">
                <a:solidFill>
                  <a:srgbClr val="000000"/>
                </a:solidFill>
                <a:latin typeface="Comic Sans MS" pitchFamily="66" charset="0"/>
              </a:rPr>
              <a:t>larger </a:t>
            </a:r>
            <a:r>
              <a:rPr lang="en-US" sz="1400" dirty="0" err="1" smtClean="0">
                <a:solidFill>
                  <a:srgbClr val="000000"/>
                </a:solidFill>
                <a:latin typeface="Comic Sans MS" pitchFamily="66" charset="0"/>
              </a:rPr>
              <a:t>tumours</a:t>
            </a:r>
            <a:endParaRPr lang="en-US" sz="1400" dirty="0" smtClean="0">
              <a:solidFill>
                <a:srgbClr val="000000"/>
              </a:solidFill>
              <a:latin typeface="Comic Sans MS" pitchFamily="66" charset="0"/>
            </a:endParaRPr>
          </a:p>
          <a:p>
            <a:pPr defTabSz="1279525"/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   </a:t>
            </a:r>
            <a:r>
              <a:rPr lang="en-US" sz="1400" dirty="0">
                <a:solidFill>
                  <a:srgbClr val="000000"/>
                </a:solidFill>
                <a:latin typeface="Comic Sans MS" pitchFamily="66" charset="0"/>
              </a:rPr>
              <a:t>-</a:t>
            </a:r>
            <a:r>
              <a:rPr lang="en-US" sz="1000" dirty="0">
                <a:solidFill>
                  <a:srgbClr val="000000"/>
                </a:solidFill>
                <a:latin typeface="Comic Sans MS" pitchFamily="66" charset="0"/>
              </a:rPr>
              <a:t> </a:t>
            </a:r>
            <a:r>
              <a:rPr lang="en-US" sz="1400" dirty="0" smtClean="0">
                <a:solidFill>
                  <a:srgbClr val="000000"/>
                </a:solidFill>
                <a:latin typeface="Comic Sans MS" pitchFamily="66" charset="0"/>
              </a:rPr>
              <a:t>increased </a:t>
            </a:r>
            <a:r>
              <a:rPr lang="en-US" sz="1400" dirty="0" err="1" smtClean="0">
                <a:solidFill>
                  <a:srgbClr val="000000"/>
                </a:solidFill>
                <a:latin typeface="Comic Sans MS" pitchFamily="66" charset="0"/>
              </a:rPr>
              <a:t>tumour</a:t>
            </a:r>
            <a:r>
              <a:rPr lang="en-US" sz="1400" dirty="0" smtClean="0">
                <a:solidFill>
                  <a:srgbClr val="000000"/>
                </a:solidFill>
                <a:latin typeface="Comic Sans MS" pitchFamily="66" charset="0"/>
              </a:rPr>
              <a:t> burden</a:t>
            </a:r>
          </a:p>
          <a:p>
            <a:pPr defTabSz="1279525"/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   </a:t>
            </a:r>
            <a:r>
              <a:rPr lang="en-US" sz="1400" dirty="0" smtClean="0">
                <a:solidFill>
                  <a:srgbClr val="000000"/>
                </a:solidFill>
                <a:latin typeface="Comic Sans MS" pitchFamily="66" charset="0"/>
              </a:rPr>
              <a:t>-</a:t>
            </a:r>
            <a:r>
              <a:rPr lang="en-US" sz="1000" dirty="0" smtClean="0">
                <a:solidFill>
                  <a:srgbClr val="000000"/>
                </a:solidFill>
                <a:latin typeface="Comic Sans MS" pitchFamily="66" charset="0"/>
              </a:rPr>
              <a:t> </a:t>
            </a:r>
            <a:r>
              <a:rPr lang="en-US" sz="1400" dirty="0" smtClean="0">
                <a:solidFill>
                  <a:srgbClr val="000000"/>
                </a:solidFill>
                <a:latin typeface="Comic Sans MS" pitchFamily="66" charset="0"/>
              </a:rPr>
              <a:t>increased incidence of </a:t>
            </a:r>
          </a:p>
          <a:p>
            <a:pPr defTabSz="1279525"/>
            <a:r>
              <a:rPr lang="en-US" sz="1400" b="1" dirty="0">
                <a:solidFill>
                  <a:srgbClr val="EA0000"/>
                </a:solidFill>
                <a:latin typeface="Comic Sans MS" pitchFamily="66" charset="0"/>
              </a:rPr>
              <a:t> </a:t>
            </a:r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    </a:t>
            </a:r>
            <a:r>
              <a:rPr lang="en-US" sz="1400" dirty="0" smtClean="0">
                <a:solidFill>
                  <a:srgbClr val="000000"/>
                </a:solidFill>
                <a:latin typeface="Comic Sans MS" pitchFamily="66" charset="0"/>
              </a:rPr>
              <a:t>each form of cancer</a:t>
            </a:r>
          </a:p>
          <a:p>
            <a:pPr defTabSz="1279525"/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   </a:t>
            </a:r>
            <a:r>
              <a:rPr lang="en-US" sz="1400" dirty="0">
                <a:solidFill>
                  <a:srgbClr val="000000"/>
                </a:solidFill>
                <a:latin typeface="Comic Sans MS" pitchFamily="66" charset="0"/>
              </a:rPr>
              <a:t>-</a:t>
            </a:r>
            <a:r>
              <a:rPr lang="en-US" sz="1000" dirty="0">
                <a:solidFill>
                  <a:srgbClr val="000000"/>
                </a:solidFill>
                <a:latin typeface="Comic Sans MS" pitchFamily="66" charset="0"/>
              </a:rPr>
              <a:t> </a:t>
            </a:r>
            <a:r>
              <a:rPr lang="en-US" sz="1400" dirty="0">
                <a:solidFill>
                  <a:srgbClr val="000000"/>
                </a:solidFill>
                <a:latin typeface="Comic Sans MS" pitchFamily="66" charset="0"/>
              </a:rPr>
              <a:t>increased </a:t>
            </a:r>
            <a:r>
              <a:rPr lang="en-US" sz="1400" dirty="0" smtClean="0">
                <a:solidFill>
                  <a:srgbClr val="000000"/>
                </a:solidFill>
                <a:latin typeface="Comic Sans MS" pitchFamily="66" charset="0"/>
              </a:rPr>
              <a:t>carcinoma burden</a:t>
            </a:r>
          </a:p>
          <a:p>
            <a:pPr defTabSz="1279525"/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   </a:t>
            </a:r>
            <a:r>
              <a:rPr lang="en-US" sz="1400" dirty="0" smtClean="0">
                <a:latin typeface="Comic Sans MS" pitchFamily="66" charset="0"/>
              </a:rPr>
              <a:t>-</a:t>
            </a:r>
            <a:r>
              <a:rPr lang="en-US" sz="1000" dirty="0" smtClean="0">
                <a:latin typeface="Comic Sans MS" pitchFamily="66" charset="0"/>
              </a:rPr>
              <a:t> </a:t>
            </a:r>
            <a:r>
              <a:rPr lang="en-US" sz="1400" dirty="0" smtClean="0">
                <a:latin typeface="Comic Sans MS" pitchFamily="66" charset="0"/>
              </a:rPr>
              <a:t>increased adenoma burden</a:t>
            </a:r>
          </a:p>
          <a:p>
            <a:pPr defTabSz="1279525"/>
            <a:r>
              <a:rPr lang="en-US" sz="1400" b="1" dirty="0">
                <a:solidFill>
                  <a:srgbClr val="EA0000"/>
                </a:solidFill>
                <a:latin typeface="Comic Sans MS" pitchFamily="66" charset="0"/>
              </a:rPr>
              <a:t> </a:t>
            </a:r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  </a:t>
            </a:r>
            <a:r>
              <a:rPr lang="en-US" sz="1400" dirty="0" smtClean="0">
                <a:solidFill>
                  <a:srgbClr val="000000"/>
                </a:solidFill>
                <a:latin typeface="Comic Sans MS" pitchFamily="66" charset="0"/>
              </a:rPr>
              <a:t>-</a:t>
            </a:r>
            <a:r>
              <a:rPr lang="en-US" sz="1000" dirty="0" smtClean="0">
                <a:solidFill>
                  <a:srgbClr val="000000"/>
                </a:solidFill>
                <a:latin typeface="Comic Sans MS" pitchFamily="66" charset="0"/>
              </a:rPr>
              <a:t> </a:t>
            </a:r>
            <a:r>
              <a:rPr lang="en-US" sz="1400" dirty="0">
                <a:solidFill>
                  <a:srgbClr val="000000"/>
                </a:solidFill>
                <a:latin typeface="Comic Sans MS" pitchFamily="66" charset="0"/>
              </a:rPr>
              <a:t>increased </a:t>
            </a:r>
            <a:r>
              <a:rPr lang="en-US" sz="1400" dirty="0" smtClean="0">
                <a:solidFill>
                  <a:srgbClr val="000000"/>
                </a:solidFill>
                <a:latin typeface="Comic Sans MS" pitchFamily="66" charset="0"/>
              </a:rPr>
              <a:t>liver cancer</a:t>
            </a:r>
          </a:p>
          <a:p>
            <a:pPr defTabSz="1279525"/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   </a:t>
            </a:r>
            <a:r>
              <a:rPr lang="en-US" sz="1400" dirty="0">
                <a:solidFill>
                  <a:srgbClr val="000000"/>
                </a:solidFill>
                <a:latin typeface="Comic Sans MS" pitchFamily="66" charset="0"/>
              </a:rPr>
              <a:t>-</a:t>
            </a:r>
            <a:r>
              <a:rPr lang="en-US" sz="1000" dirty="0">
                <a:solidFill>
                  <a:srgbClr val="000000"/>
                </a:solidFill>
                <a:latin typeface="Comic Sans MS" pitchFamily="66" charset="0"/>
              </a:rPr>
              <a:t> </a:t>
            </a:r>
            <a:r>
              <a:rPr lang="en-US" sz="1400" dirty="0">
                <a:solidFill>
                  <a:srgbClr val="000000"/>
                </a:solidFill>
                <a:latin typeface="Comic Sans MS" pitchFamily="66" charset="0"/>
              </a:rPr>
              <a:t>increased </a:t>
            </a:r>
            <a:r>
              <a:rPr lang="en-US" sz="1400" dirty="0" smtClean="0">
                <a:solidFill>
                  <a:srgbClr val="000000"/>
                </a:solidFill>
                <a:latin typeface="Comic Sans MS" pitchFamily="66" charset="0"/>
              </a:rPr>
              <a:t>metastasis</a:t>
            </a:r>
          </a:p>
          <a:p>
            <a:pPr defTabSz="1279525"/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   </a:t>
            </a:r>
            <a:r>
              <a:rPr lang="en-US" sz="1400" dirty="0">
                <a:solidFill>
                  <a:srgbClr val="000000"/>
                </a:solidFill>
                <a:latin typeface="Comic Sans MS" pitchFamily="66" charset="0"/>
              </a:rPr>
              <a:t>-</a:t>
            </a:r>
            <a:r>
              <a:rPr lang="en-US" sz="1000" dirty="0">
                <a:solidFill>
                  <a:srgbClr val="000000"/>
                </a:solidFill>
                <a:latin typeface="Comic Sans MS" pitchFamily="66" charset="0"/>
              </a:rPr>
              <a:t> </a:t>
            </a:r>
            <a:r>
              <a:rPr lang="en-US" sz="1400" dirty="0">
                <a:solidFill>
                  <a:srgbClr val="000000"/>
                </a:solidFill>
                <a:latin typeface="Comic Sans MS" pitchFamily="66" charset="0"/>
              </a:rPr>
              <a:t>increased </a:t>
            </a:r>
            <a:r>
              <a:rPr lang="en-US" sz="1400" dirty="0" smtClean="0">
                <a:solidFill>
                  <a:srgbClr val="000000"/>
                </a:solidFill>
                <a:latin typeface="Comic Sans MS" pitchFamily="66" charset="0"/>
              </a:rPr>
              <a:t>hyper/</a:t>
            </a:r>
            <a:r>
              <a:rPr lang="en-US" sz="1400" dirty="0" err="1" smtClean="0">
                <a:solidFill>
                  <a:srgbClr val="000000"/>
                </a:solidFill>
                <a:latin typeface="Comic Sans MS" pitchFamily="66" charset="0"/>
              </a:rPr>
              <a:t>neoplasia</a:t>
            </a:r>
            <a:endParaRPr lang="en-US" sz="1400" dirty="0" smtClean="0">
              <a:solidFill>
                <a:srgbClr val="000000"/>
              </a:solidFill>
              <a:latin typeface="Comic Sans MS" pitchFamily="66" charset="0"/>
            </a:endParaRPr>
          </a:p>
          <a:p>
            <a:pPr defTabSz="1279525"/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   </a:t>
            </a:r>
            <a:r>
              <a:rPr lang="en-US" sz="1400" dirty="0">
                <a:solidFill>
                  <a:srgbClr val="000000"/>
                </a:solidFill>
                <a:latin typeface="Comic Sans MS" pitchFamily="66" charset="0"/>
              </a:rPr>
              <a:t>-</a:t>
            </a:r>
            <a:r>
              <a:rPr lang="en-US" sz="1000" dirty="0">
                <a:solidFill>
                  <a:srgbClr val="000000"/>
                </a:solidFill>
                <a:latin typeface="Comic Sans MS" pitchFamily="66" charset="0"/>
              </a:rPr>
              <a:t> </a:t>
            </a:r>
            <a:r>
              <a:rPr lang="en-US" sz="1400" dirty="0">
                <a:solidFill>
                  <a:srgbClr val="000000"/>
                </a:solidFill>
                <a:latin typeface="Comic Sans MS" pitchFamily="66" charset="0"/>
              </a:rPr>
              <a:t>increased </a:t>
            </a:r>
            <a:r>
              <a:rPr lang="en-US" sz="1400" dirty="0" smtClean="0">
                <a:solidFill>
                  <a:srgbClr val="000000"/>
                </a:solidFill>
                <a:latin typeface="Comic Sans MS" pitchFamily="66" charset="0"/>
              </a:rPr>
              <a:t>immunological</a:t>
            </a:r>
          </a:p>
          <a:p>
            <a:pPr defTabSz="1279525"/>
            <a:r>
              <a:rPr lang="en-US" sz="1400" b="1" dirty="0">
                <a:solidFill>
                  <a:srgbClr val="EA0000"/>
                </a:solidFill>
                <a:latin typeface="Comic Sans MS" pitchFamily="66" charset="0"/>
              </a:rPr>
              <a:t> </a:t>
            </a:r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    </a:t>
            </a:r>
            <a:r>
              <a:rPr lang="en-US" sz="1400" dirty="0" smtClean="0">
                <a:solidFill>
                  <a:srgbClr val="000000"/>
                </a:solidFill>
                <a:latin typeface="Comic Sans MS" pitchFamily="66" charset="0"/>
              </a:rPr>
              <a:t>abnormalities</a:t>
            </a:r>
          </a:p>
          <a:p>
            <a:pPr defTabSz="1279525"/>
            <a:endParaRPr lang="en-US" sz="400" dirty="0">
              <a:solidFill>
                <a:srgbClr val="000000"/>
              </a:solidFill>
              <a:latin typeface="Comic Sans MS" pitchFamily="66" charset="0"/>
            </a:endParaRPr>
          </a:p>
          <a:p>
            <a:pPr defTabSz="1279525"/>
            <a:r>
              <a:rPr lang="en-US" sz="1400" b="1" dirty="0">
                <a:solidFill>
                  <a:srgbClr val="EA0000"/>
                </a:solidFill>
                <a:latin typeface="Comic Sans MS" pitchFamily="66" charset="0"/>
              </a:rPr>
              <a:t>2) Chromosome instability</a:t>
            </a:r>
          </a:p>
          <a:p>
            <a:pPr defTabSz="1279525"/>
            <a:r>
              <a:rPr lang="en-US" sz="1400" b="1" dirty="0">
                <a:solidFill>
                  <a:srgbClr val="EA0000"/>
                </a:solidFill>
                <a:latin typeface="Comic Sans MS" pitchFamily="66" charset="0"/>
              </a:rPr>
              <a:t>   -</a:t>
            </a:r>
            <a:r>
              <a:rPr lang="en-US" sz="500" b="1" dirty="0">
                <a:solidFill>
                  <a:srgbClr val="EA0000"/>
                </a:solidFill>
                <a:latin typeface="Comic Sans MS" pitchFamily="66" charset="0"/>
              </a:rPr>
              <a:t> </a:t>
            </a:r>
            <a:r>
              <a:rPr lang="en-US" sz="1400" b="1" dirty="0">
                <a:solidFill>
                  <a:srgbClr val="EA0000"/>
                </a:solidFill>
                <a:latin typeface="Comic Sans MS" pitchFamily="66" charset="0"/>
              </a:rPr>
              <a:t>aneuploidy in </a:t>
            </a:r>
            <a:r>
              <a:rPr lang="en-US" sz="1400" b="1" dirty="0" err="1" smtClean="0">
                <a:solidFill>
                  <a:srgbClr val="EA0000"/>
                </a:solidFill>
                <a:latin typeface="Comic Sans MS" pitchFamily="66" charset="0"/>
              </a:rPr>
              <a:t>tumours</a:t>
            </a:r>
            <a:endParaRPr lang="en-US" sz="1400" b="1" dirty="0" smtClean="0">
              <a:solidFill>
                <a:srgbClr val="EA0000"/>
              </a:solidFill>
              <a:latin typeface="Comic Sans MS" pitchFamily="66" charset="0"/>
            </a:endParaRPr>
          </a:p>
        </p:txBody>
      </p:sp>
      <p:sp>
        <p:nvSpPr>
          <p:cNvPr id="90" name="Text Box 19"/>
          <p:cNvSpPr txBox="1">
            <a:spLocks noChangeArrowheads="1"/>
          </p:cNvSpPr>
          <p:nvPr/>
        </p:nvSpPr>
        <p:spPr bwMode="auto">
          <a:xfrm>
            <a:off x="3258797" y="4500910"/>
            <a:ext cx="503755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1279525" eaLnBrk="0" hangingPunct="0"/>
            <a:r>
              <a:rPr lang="en-US" b="1" dirty="0" smtClean="0">
                <a:solidFill>
                  <a:srgbClr val="EA0000"/>
                </a:solidFill>
                <a:latin typeface="Comic Sans MS" pitchFamily="66" charset="0"/>
              </a:rPr>
              <a:t>Emi1-overexpressing </a:t>
            </a:r>
            <a:r>
              <a:rPr lang="en-US" b="1" dirty="0" err="1" smtClean="0">
                <a:solidFill>
                  <a:srgbClr val="EA0000"/>
                </a:solidFill>
                <a:latin typeface="Comic Sans MS" pitchFamily="66" charset="0"/>
              </a:rPr>
              <a:t>tumours</a:t>
            </a:r>
            <a:r>
              <a:rPr lang="en-US" b="1" dirty="0" smtClean="0">
                <a:solidFill>
                  <a:srgbClr val="EA0000"/>
                </a:solidFill>
                <a:latin typeface="Comic Sans MS" pitchFamily="66" charset="0"/>
              </a:rPr>
              <a:t> are </a:t>
            </a:r>
            <a:r>
              <a:rPr lang="en-US" b="1" dirty="0" err="1" smtClean="0">
                <a:solidFill>
                  <a:srgbClr val="EA0000"/>
                </a:solidFill>
                <a:latin typeface="Comic Sans MS" pitchFamily="66" charset="0"/>
              </a:rPr>
              <a:t>aneuploid</a:t>
            </a:r>
            <a:endParaRPr lang="en-US" b="1" dirty="0">
              <a:solidFill>
                <a:srgbClr val="EA0000"/>
              </a:solidFill>
              <a:latin typeface="Comic Sans MS" pitchFamily="66" charset="0"/>
            </a:endParaRPr>
          </a:p>
        </p:txBody>
      </p:sp>
      <p:pic>
        <p:nvPicPr>
          <p:cNvPr id="2" name="Picture 1" descr="_Figure 5.wm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37" t="4341" r="52562" b="57937"/>
          <a:stretch/>
        </p:blipFill>
        <p:spPr>
          <a:xfrm>
            <a:off x="9789982" y="348675"/>
            <a:ext cx="1926911" cy="1286289"/>
          </a:xfrm>
          <a:prstGeom prst="rect">
            <a:avLst/>
          </a:prstGeom>
        </p:spPr>
      </p:pic>
      <p:pic>
        <p:nvPicPr>
          <p:cNvPr id="91" name="Picture 90" descr="_Figure 5.wm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37" t="42780" r="52562" b="19180"/>
          <a:stretch/>
        </p:blipFill>
        <p:spPr>
          <a:xfrm>
            <a:off x="11782909" y="348675"/>
            <a:ext cx="1926911" cy="1297156"/>
          </a:xfrm>
          <a:prstGeom prst="rect">
            <a:avLst/>
          </a:prstGeom>
        </p:spPr>
      </p:pic>
      <p:pic>
        <p:nvPicPr>
          <p:cNvPr id="58" name="Picture 57" descr="_USED2_OE tumor (Composite8)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682"/>
          <a:stretch/>
        </p:blipFill>
        <p:spPr>
          <a:xfrm>
            <a:off x="6238494" y="977529"/>
            <a:ext cx="1926911" cy="1297156"/>
          </a:xfrm>
          <a:prstGeom prst="rect">
            <a:avLst/>
          </a:prstGeom>
        </p:spPr>
      </p:pic>
      <p:pic>
        <p:nvPicPr>
          <p:cNvPr id="93" name="Picture 92" descr="_USED_NOE tumor (Composite11)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54" t="33288" r="60084" b="43207"/>
          <a:stretch/>
        </p:blipFill>
        <p:spPr>
          <a:xfrm>
            <a:off x="4217077" y="977529"/>
            <a:ext cx="1926911" cy="1298417"/>
          </a:xfrm>
          <a:prstGeom prst="rect">
            <a:avLst/>
          </a:prstGeom>
        </p:spPr>
      </p:pic>
      <p:sp>
        <p:nvSpPr>
          <p:cNvPr id="101" name="Rectangle 100"/>
          <p:cNvSpPr/>
          <p:nvPr/>
        </p:nvSpPr>
        <p:spPr>
          <a:xfrm>
            <a:off x="4217077" y="977529"/>
            <a:ext cx="1926911" cy="1297156"/>
          </a:xfrm>
          <a:prstGeom prst="rect">
            <a:avLst/>
          </a:prstGeom>
          <a:noFill/>
          <a:ln w="38100" cmpd="sng">
            <a:solidFill>
              <a:srgbClr val="009C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Text Box 3"/>
          <p:cNvSpPr txBox="1">
            <a:spLocks noChangeArrowheads="1"/>
          </p:cNvSpPr>
          <p:nvPr/>
        </p:nvSpPr>
        <p:spPr bwMode="auto">
          <a:xfrm>
            <a:off x="4878883" y="639735"/>
            <a:ext cx="586685" cy="344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27985" tIns="63994" rIns="127985" bIns="63994">
            <a:spAutoFit/>
          </a:bodyPr>
          <a:lstStyle/>
          <a:p>
            <a:pPr defTabSz="1279525" eaLnBrk="0" hangingPunct="0"/>
            <a:r>
              <a:rPr lang="en-US" altLang="en-US" sz="1400" dirty="0" smtClean="0">
                <a:solidFill>
                  <a:srgbClr val="000000"/>
                </a:solidFill>
                <a:latin typeface="Comic Sans MS" pitchFamily="66" charset="0"/>
              </a:rPr>
              <a:t>Ctrl</a:t>
            </a:r>
            <a:endParaRPr lang="en-US" altLang="en-US" sz="1400" dirty="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104" name="Text Box 3"/>
          <p:cNvSpPr txBox="1">
            <a:spLocks noChangeArrowheads="1"/>
          </p:cNvSpPr>
          <p:nvPr/>
        </p:nvSpPr>
        <p:spPr bwMode="auto">
          <a:xfrm>
            <a:off x="6699399" y="639735"/>
            <a:ext cx="971443" cy="344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27985" tIns="63994" rIns="127985" bIns="63994">
            <a:spAutoFit/>
          </a:bodyPr>
          <a:lstStyle/>
          <a:p>
            <a:pPr defTabSz="1279525" eaLnBrk="0" hangingPunct="0"/>
            <a:r>
              <a:rPr lang="en-US" altLang="en-US" sz="1400" dirty="0" smtClean="0">
                <a:solidFill>
                  <a:srgbClr val="000000"/>
                </a:solidFill>
                <a:latin typeface="Comic Sans MS" pitchFamily="66" charset="0"/>
              </a:rPr>
              <a:t>Emi1-OE</a:t>
            </a:r>
            <a:endParaRPr lang="en-US" altLang="en-US" sz="1400" dirty="0">
              <a:solidFill>
                <a:srgbClr val="000000"/>
              </a:solidFill>
              <a:latin typeface="Comic Sans MS" pitchFamily="66" charset="0"/>
            </a:endParaRPr>
          </a:p>
        </p:txBody>
      </p:sp>
      <p:pic>
        <p:nvPicPr>
          <p:cNvPr id="105" name="Picture 10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40292" y="1186944"/>
            <a:ext cx="339726" cy="317077"/>
          </a:xfrm>
          <a:prstGeom prst="rect">
            <a:avLst/>
          </a:prstGeom>
        </p:spPr>
      </p:pic>
      <p:pic>
        <p:nvPicPr>
          <p:cNvPr id="106" name="Picture 10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2270" y="1446113"/>
            <a:ext cx="452967" cy="317077"/>
          </a:xfrm>
          <a:prstGeom prst="rect">
            <a:avLst/>
          </a:prstGeom>
        </p:spPr>
      </p:pic>
      <p:pic>
        <p:nvPicPr>
          <p:cNvPr id="107" name="Picture 10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37167" y="1782663"/>
            <a:ext cx="452968" cy="339726"/>
          </a:xfrm>
          <a:prstGeom prst="rect">
            <a:avLst/>
          </a:prstGeom>
        </p:spPr>
      </p:pic>
      <p:pic>
        <p:nvPicPr>
          <p:cNvPr id="108" name="Picture 10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64217" y="1696938"/>
            <a:ext cx="407671" cy="317077"/>
          </a:xfrm>
          <a:prstGeom prst="rect">
            <a:avLst/>
          </a:prstGeom>
        </p:spPr>
      </p:pic>
      <p:pic>
        <p:nvPicPr>
          <p:cNvPr id="109" name="Picture 10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16032" y="1201638"/>
            <a:ext cx="350251" cy="412060"/>
          </a:xfrm>
          <a:prstGeom prst="rect">
            <a:avLst/>
          </a:prstGeom>
        </p:spPr>
      </p:pic>
      <p:pic>
        <p:nvPicPr>
          <p:cNvPr id="110" name="Picture 10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41187" y="1726682"/>
            <a:ext cx="369232" cy="388665"/>
          </a:xfrm>
          <a:prstGeom prst="rect">
            <a:avLst/>
          </a:prstGeom>
        </p:spPr>
      </p:pic>
      <p:pic>
        <p:nvPicPr>
          <p:cNvPr id="111" name="Picture 11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07292" y="966688"/>
            <a:ext cx="370853" cy="370853"/>
          </a:xfrm>
          <a:prstGeom prst="rect">
            <a:avLst/>
          </a:prstGeom>
        </p:spPr>
      </p:pic>
      <p:pic>
        <p:nvPicPr>
          <p:cNvPr id="112" name="Picture 11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70842" y="1057483"/>
            <a:ext cx="370853" cy="453265"/>
          </a:xfrm>
          <a:prstGeom prst="rect">
            <a:avLst/>
          </a:prstGeom>
        </p:spPr>
      </p:pic>
      <p:pic>
        <p:nvPicPr>
          <p:cNvPr id="113" name="Picture 11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747042" y="1531839"/>
            <a:ext cx="365126" cy="285749"/>
          </a:xfrm>
          <a:prstGeom prst="rect">
            <a:avLst/>
          </a:prstGeom>
        </p:spPr>
      </p:pic>
      <p:pic>
        <p:nvPicPr>
          <p:cNvPr id="114" name="Picture 113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394617" y="1494496"/>
            <a:ext cx="350250" cy="338345"/>
          </a:xfrm>
          <a:prstGeom prst="rect">
            <a:avLst/>
          </a:prstGeom>
        </p:spPr>
      </p:pic>
      <p:pic>
        <p:nvPicPr>
          <p:cNvPr id="115" name="Picture 114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631188" y="1795363"/>
            <a:ext cx="391457" cy="329648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5688349" y="4078407"/>
            <a:ext cx="425780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00" dirty="0" smtClean="0"/>
              <a:t>Ctrl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155800" y="4078407"/>
            <a:ext cx="764821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00" dirty="0" smtClean="0"/>
              <a:t>Emi1</a:t>
            </a:r>
            <a:r>
              <a:rPr lang="en-US" sz="1300" dirty="0"/>
              <a:t>-</a:t>
            </a:r>
            <a:r>
              <a:rPr lang="en-US" sz="1300" dirty="0" smtClean="0"/>
              <a:t>OE</a:t>
            </a:r>
          </a:p>
        </p:txBody>
      </p:sp>
      <p:sp>
        <p:nvSpPr>
          <p:cNvPr id="37" name="Rectangle 6"/>
          <p:cNvSpPr>
            <a:spLocks noChangeArrowheads="1"/>
          </p:cNvSpPr>
          <p:nvPr/>
        </p:nvSpPr>
        <p:spPr bwMode="auto">
          <a:xfrm>
            <a:off x="5692449" y="3975983"/>
            <a:ext cx="418216" cy="115445"/>
          </a:xfrm>
          <a:prstGeom prst="rect">
            <a:avLst/>
          </a:prstGeom>
          <a:solidFill>
            <a:srgbClr val="00C00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Freeform 7"/>
          <p:cNvSpPr>
            <a:spLocks/>
          </p:cNvSpPr>
          <p:nvPr/>
        </p:nvSpPr>
        <p:spPr bwMode="auto">
          <a:xfrm>
            <a:off x="5692449" y="3975983"/>
            <a:ext cx="416764" cy="111089"/>
          </a:xfrm>
          <a:custGeom>
            <a:avLst/>
            <a:gdLst/>
            <a:ahLst/>
            <a:cxnLst>
              <a:cxn ang="0">
                <a:pos x="0" y="106"/>
              </a:cxn>
              <a:cxn ang="0">
                <a:pos x="0" y="106"/>
              </a:cxn>
              <a:cxn ang="0">
                <a:pos x="0" y="0"/>
              </a:cxn>
              <a:cxn ang="0">
                <a:pos x="299" y="0"/>
              </a:cxn>
              <a:cxn ang="0">
                <a:pos x="299" y="106"/>
              </a:cxn>
            </a:cxnLst>
            <a:rect l="0" t="0" r="r" b="b"/>
            <a:pathLst>
              <a:path w="299" h="106">
                <a:moveTo>
                  <a:pt x="0" y="106"/>
                </a:moveTo>
                <a:lnTo>
                  <a:pt x="0" y="106"/>
                </a:lnTo>
                <a:lnTo>
                  <a:pt x="0" y="0"/>
                </a:lnTo>
                <a:lnTo>
                  <a:pt x="299" y="0"/>
                </a:lnTo>
                <a:lnTo>
                  <a:pt x="299" y="106"/>
                </a:lnTo>
              </a:path>
            </a:pathLst>
          </a:custGeom>
          <a:noFill/>
          <a:ln w="2698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Freeform 8"/>
          <p:cNvSpPr>
            <a:spLocks/>
          </p:cNvSpPr>
          <p:nvPr/>
        </p:nvSpPr>
        <p:spPr bwMode="auto">
          <a:xfrm>
            <a:off x="5797003" y="3906280"/>
            <a:ext cx="209108" cy="1089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50" y="0"/>
              </a:cxn>
              <a:cxn ang="0">
                <a:pos x="0" y="0"/>
              </a:cxn>
            </a:cxnLst>
            <a:rect l="0" t="0" r="r" b="b"/>
            <a:pathLst>
              <a:path w="150">
                <a:moveTo>
                  <a:pt x="0" y="0"/>
                </a:moveTo>
                <a:lnTo>
                  <a:pt x="150" y="0"/>
                </a:lnTo>
                <a:lnTo>
                  <a:pt x="0" y="0"/>
                </a:lnTo>
              </a:path>
            </a:pathLst>
          </a:custGeom>
          <a:noFill/>
          <a:ln w="2698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Line 9"/>
          <p:cNvSpPr>
            <a:spLocks noChangeShapeType="1"/>
          </p:cNvSpPr>
          <p:nvPr/>
        </p:nvSpPr>
        <p:spPr bwMode="auto">
          <a:xfrm>
            <a:off x="5901557" y="3906280"/>
            <a:ext cx="1453" cy="140495"/>
          </a:xfrm>
          <a:prstGeom prst="line">
            <a:avLst/>
          </a:prstGeom>
          <a:noFill/>
          <a:ln w="2698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Freeform 10"/>
          <p:cNvSpPr>
            <a:spLocks/>
          </p:cNvSpPr>
          <p:nvPr/>
        </p:nvSpPr>
        <p:spPr bwMode="auto">
          <a:xfrm>
            <a:off x="5797003" y="4046774"/>
            <a:ext cx="209108" cy="1089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50" y="0"/>
              </a:cxn>
              <a:cxn ang="0">
                <a:pos x="0" y="0"/>
              </a:cxn>
            </a:cxnLst>
            <a:rect l="0" t="0" r="r" b="b"/>
            <a:pathLst>
              <a:path w="150">
                <a:moveTo>
                  <a:pt x="0" y="0"/>
                </a:moveTo>
                <a:lnTo>
                  <a:pt x="150" y="0"/>
                </a:lnTo>
                <a:lnTo>
                  <a:pt x="0" y="0"/>
                </a:lnTo>
              </a:path>
            </a:pathLst>
          </a:custGeom>
          <a:noFill/>
          <a:ln w="2698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Rectangle 11"/>
          <p:cNvSpPr>
            <a:spLocks noChangeArrowheads="1"/>
          </p:cNvSpPr>
          <p:nvPr/>
        </p:nvSpPr>
        <p:spPr bwMode="auto">
          <a:xfrm>
            <a:off x="6327478" y="3116679"/>
            <a:ext cx="418216" cy="974749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Freeform 12"/>
          <p:cNvSpPr>
            <a:spLocks/>
          </p:cNvSpPr>
          <p:nvPr/>
        </p:nvSpPr>
        <p:spPr bwMode="auto">
          <a:xfrm>
            <a:off x="6327478" y="3116679"/>
            <a:ext cx="416764" cy="970392"/>
          </a:xfrm>
          <a:custGeom>
            <a:avLst/>
            <a:gdLst/>
            <a:ahLst/>
            <a:cxnLst>
              <a:cxn ang="0">
                <a:pos x="0" y="928"/>
              </a:cxn>
              <a:cxn ang="0">
                <a:pos x="0" y="928"/>
              </a:cxn>
              <a:cxn ang="0">
                <a:pos x="0" y="0"/>
              </a:cxn>
              <a:cxn ang="0">
                <a:pos x="299" y="0"/>
              </a:cxn>
              <a:cxn ang="0">
                <a:pos x="299" y="928"/>
              </a:cxn>
            </a:cxnLst>
            <a:rect l="0" t="0" r="r" b="b"/>
            <a:pathLst>
              <a:path w="299" h="928">
                <a:moveTo>
                  <a:pt x="0" y="928"/>
                </a:moveTo>
                <a:lnTo>
                  <a:pt x="0" y="928"/>
                </a:lnTo>
                <a:lnTo>
                  <a:pt x="0" y="0"/>
                </a:lnTo>
                <a:lnTo>
                  <a:pt x="299" y="0"/>
                </a:lnTo>
                <a:lnTo>
                  <a:pt x="299" y="928"/>
                </a:lnTo>
              </a:path>
            </a:pathLst>
          </a:custGeom>
          <a:noFill/>
          <a:ln w="2698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Freeform 13"/>
          <p:cNvSpPr>
            <a:spLocks/>
          </p:cNvSpPr>
          <p:nvPr/>
        </p:nvSpPr>
        <p:spPr bwMode="auto">
          <a:xfrm>
            <a:off x="6432032" y="3008858"/>
            <a:ext cx="209108" cy="1089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50" y="0"/>
              </a:cxn>
              <a:cxn ang="0">
                <a:pos x="0" y="0"/>
              </a:cxn>
            </a:cxnLst>
            <a:rect l="0" t="0" r="r" b="b"/>
            <a:pathLst>
              <a:path w="150">
                <a:moveTo>
                  <a:pt x="0" y="0"/>
                </a:moveTo>
                <a:lnTo>
                  <a:pt x="150" y="0"/>
                </a:lnTo>
                <a:lnTo>
                  <a:pt x="0" y="0"/>
                </a:lnTo>
              </a:path>
            </a:pathLst>
          </a:custGeom>
          <a:noFill/>
          <a:ln w="2698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Line 14"/>
          <p:cNvSpPr>
            <a:spLocks noChangeShapeType="1"/>
          </p:cNvSpPr>
          <p:nvPr/>
        </p:nvSpPr>
        <p:spPr bwMode="auto">
          <a:xfrm>
            <a:off x="6536586" y="3008858"/>
            <a:ext cx="1453" cy="215643"/>
          </a:xfrm>
          <a:prstGeom prst="line">
            <a:avLst/>
          </a:prstGeom>
          <a:noFill/>
          <a:ln w="2698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Freeform 15"/>
          <p:cNvSpPr>
            <a:spLocks/>
          </p:cNvSpPr>
          <p:nvPr/>
        </p:nvSpPr>
        <p:spPr bwMode="auto">
          <a:xfrm>
            <a:off x="6427192" y="3224501"/>
            <a:ext cx="209108" cy="1089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50" y="0"/>
              </a:cxn>
              <a:cxn ang="0">
                <a:pos x="0" y="0"/>
              </a:cxn>
            </a:cxnLst>
            <a:rect l="0" t="0" r="r" b="b"/>
            <a:pathLst>
              <a:path w="150">
                <a:moveTo>
                  <a:pt x="0" y="0"/>
                </a:moveTo>
                <a:lnTo>
                  <a:pt x="150" y="0"/>
                </a:lnTo>
                <a:lnTo>
                  <a:pt x="0" y="0"/>
                </a:lnTo>
              </a:path>
            </a:pathLst>
          </a:custGeom>
          <a:noFill/>
          <a:ln w="2698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Line 26"/>
          <p:cNvSpPr>
            <a:spLocks noChangeShapeType="1"/>
          </p:cNvSpPr>
          <p:nvPr/>
        </p:nvSpPr>
        <p:spPr bwMode="auto">
          <a:xfrm>
            <a:off x="5531781" y="4091429"/>
            <a:ext cx="1360917" cy="0"/>
          </a:xfrm>
          <a:prstGeom prst="line">
            <a:avLst/>
          </a:prstGeom>
          <a:noFill/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Line 35"/>
          <p:cNvSpPr>
            <a:spLocks noChangeShapeType="1"/>
          </p:cNvSpPr>
          <p:nvPr/>
        </p:nvSpPr>
        <p:spPr bwMode="auto">
          <a:xfrm flipV="1">
            <a:off x="5531781" y="2656712"/>
            <a:ext cx="0" cy="1434716"/>
          </a:xfrm>
          <a:prstGeom prst="line">
            <a:avLst/>
          </a:prstGeom>
          <a:noFill/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" name="Line 36"/>
          <p:cNvSpPr>
            <a:spLocks noChangeShapeType="1"/>
          </p:cNvSpPr>
          <p:nvPr/>
        </p:nvSpPr>
        <p:spPr bwMode="auto">
          <a:xfrm flipH="1">
            <a:off x="5485313" y="4091428"/>
            <a:ext cx="46468" cy="1089"/>
          </a:xfrm>
          <a:prstGeom prst="line">
            <a:avLst/>
          </a:prstGeom>
          <a:noFill/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" name="Rectangle 37"/>
          <p:cNvSpPr>
            <a:spLocks noChangeArrowheads="1"/>
          </p:cNvSpPr>
          <p:nvPr/>
        </p:nvSpPr>
        <p:spPr bwMode="auto">
          <a:xfrm>
            <a:off x="5362203" y="4003065"/>
            <a:ext cx="85585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</a:t>
            </a:r>
            <a:endParaRPr kumimoji="0" lang="en-US" sz="120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8" name="Line 40"/>
          <p:cNvSpPr>
            <a:spLocks noChangeShapeType="1"/>
          </p:cNvSpPr>
          <p:nvPr/>
        </p:nvSpPr>
        <p:spPr bwMode="auto">
          <a:xfrm flipH="1">
            <a:off x="5485313" y="3734202"/>
            <a:ext cx="46468" cy="1089"/>
          </a:xfrm>
          <a:prstGeom prst="line">
            <a:avLst/>
          </a:prstGeom>
          <a:noFill/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9" name="Rectangle 41"/>
          <p:cNvSpPr>
            <a:spLocks noChangeArrowheads="1"/>
          </p:cNvSpPr>
          <p:nvPr/>
        </p:nvSpPr>
        <p:spPr bwMode="auto">
          <a:xfrm>
            <a:off x="5291048" y="3645839"/>
            <a:ext cx="171171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20</a:t>
            </a:r>
            <a:endParaRPr kumimoji="0" lang="en-US" sz="120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2" name="Line 44"/>
          <p:cNvSpPr>
            <a:spLocks noChangeShapeType="1"/>
          </p:cNvSpPr>
          <p:nvPr/>
        </p:nvSpPr>
        <p:spPr bwMode="auto">
          <a:xfrm flipH="1">
            <a:off x="5485313" y="3374797"/>
            <a:ext cx="46468" cy="1089"/>
          </a:xfrm>
          <a:prstGeom prst="line">
            <a:avLst/>
          </a:prstGeom>
          <a:noFill/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" name="Rectangle 45"/>
          <p:cNvSpPr>
            <a:spLocks noChangeArrowheads="1"/>
          </p:cNvSpPr>
          <p:nvPr/>
        </p:nvSpPr>
        <p:spPr bwMode="auto">
          <a:xfrm>
            <a:off x="5291048" y="3286434"/>
            <a:ext cx="171171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40</a:t>
            </a:r>
            <a:endParaRPr kumimoji="0" lang="en-US" sz="120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6" name="Line 48"/>
          <p:cNvSpPr>
            <a:spLocks noChangeShapeType="1"/>
          </p:cNvSpPr>
          <p:nvPr/>
        </p:nvSpPr>
        <p:spPr bwMode="auto">
          <a:xfrm flipH="1">
            <a:off x="5485313" y="3016481"/>
            <a:ext cx="46468" cy="1089"/>
          </a:xfrm>
          <a:prstGeom prst="line">
            <a:avLst/>
          </a:prstGeom>
          <a:noFill/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" name="Rectangle 49"/>
          <p:cNvSpPr>
            <a:spLocks noChangeArrowheads="1"/>
          </p:cNvSpPr>
          <p:nvPr/>
        </p:nvSpPr>
        <p:spPr bwMode="auto">
          <a:xfrm>
            <a:off x="5291048" y="2928118"/>
            <a:ext cx="171171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60</a:t>
            </a:r>
            <a:endParaRPr kumimoji="0" lang="en-US" sz="120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0" name="Line 52"/>
          <p:cNvSpPr>
            <a:spLocks noChangeShapeType="1"/>
          </p:cNvSpPr>
          <p:nvPr/>
        </p:nvSpPr>
        <p:spPr bwMode="auto">
          <a:xfrm flipV="1">
            <a:off x="5898613" y="2874927"/>
            <a:ext cx="1453" cy="692671"/>
          </a:xfrm>
          <a:prstGeom prst="line">
            <a:avLst/>
          </a:prstGeom>
          <a:noFill/>
          <a:ln w="26988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" name="Line 53"/>
          <p:cNvSpPr>
            <a:spLocks noChangeShapeType="1"/>
          </p:cNvSpPr>
          <p:nvPr/>
        </p:nvSpPr>
        <p:spPr bwMode="auto">
          <a:xfrm flipV="1">
            <a:off x="6534650" y="2874927"/>
            <a:ext cx="1453" cy="65347"/>
          </a:xfrm>
          <a:prstGeom prst="line">
            <a:avLst/>
          </a:prstGeom>
          <a:noFill/>
          <a:ln w="26988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" name="Line 54"/>
          <p:cNvSpPr>
            <a:spLocks noChangeShapeType="1"/>
          </p:cNvSpPr>
          <p:nvPr/>
        </p:nvSpPr>
        <p:spPr bwMode="auto">
          <a:xfrm>
            <a:off x="5898613" y="2886878"/>
            <a:ext cx="639426" cy="0"/>
          </a:xfrm>
          <a:prstGeom prst="line">
            <a:avLst/>
          </a:prstGeom>
          <a:noFill/>
          <a:ln w="26988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" name="Rectangle 59"/>
          <p:cNvSpPr>
            <a:spLocks noChangeArrowheads="1"/>
          </p:cNvSpPr>
          <p:nvPr/>
        </p:nvSpPr>
        <p:spPr bwMode="auto">
          <a:xfrm>
            <a:off x="5859722" y="2656712"/>
            <a:ext cx="699980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p=0.0003</a:t>
            </a:r>
            <a:endParaRPr kumimoji="0" lang="en-US" sz="13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8" name="Rectangle 60"/>
          <p:cNvSpPr>
            <a:spLocks noChangeArrowheads="1"/>
          </p:cNvSpPr>
          <p:nvPr/>
        </p:nvSpPr>
        <p:spPr bwMode="auto">
          <a:xfrm>
            <a:off x="4504132" y="3145213"/>
            <a:ext cx="72309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3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% of cells</a:t>
            </a:r>
            <a:endParaRPr lang="en-US" sz="13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3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aneuploid</a:t>
            </a:r>
            <a:endParaRPr kumimoji="0" lang="en-US" sz="13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9" name="Rectangle 61"/>
          <p:cNvSpPr>
            <a:spLocks noChangeArrowheads="1"/>
          </p:cNvSpPr>
          <p:nvPr/>
        </p:nvSpPr>
        <p:spPr bwMode="auto">
          <a:xfrm rot="16200000">
            <a:off x="5218117" y="3302870"/>
            <a:ext cx="0" cy="25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8" name="Line 50"/>
          <p:cNvSpPr>
            <a:spLocks noChangeShapeType="1"/>
          </p:cNvSpPr>
          <p:nvPr/>
        </p:nvSpPr>
        <p:spPr bwMode="auto">
          <a:xfrm flipH="1">
            <a:off x="5486765" y="2657803"/>
            <a:ext cx="46468" cy="1089"/>
          </a:xfrm>
          <a:prstGeom prst="line">
            <a:avLst/>
          </a:prstGeom>
          <a:noFill/>
          <a:ln w="190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" name="Rectangle 51"/>
          <p:cNvSpPr>
            <a:spLocks noChangeArrowheads="1"/>
          </p:cNvSpPr>
          <p:nvPr/>
        </p:nvSpPr>
        <p:spPr bwMode="auto">
          <a:xfrm>
            <a:off x="5291048" y="2552432"/>
            <a:ext cx="171171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8</a:t>
            </a:r>
            <a:r>
              <a:rPr kumimoji="0" lang="en-US" sz="12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</a:t>
            </a:r>
            <a:endParaRPr kumimoji="0" lang="en-US" sz="12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" name="Rectangle 101"/>
          <p:cNvSpPr/>
          <p:nvPr/>
        </p:nvSpPr>
        <p:spPr>
          <a:xfrm>
            <a:off x="6238494" y="975172"/>
            <a:ext cx="1926911" cy="1297156"/>
          </a:xfrm>
          <a:prstGeom prst="rect">
            <a:avLst/>
          </a:prstGeom>
          <a:noFill/>
          <a:ln w="38100" cmpd="sng">
            <a:solidFill>
              <a:srgbClr val="EA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Text Box 3"/>
          <p:cNvSpPr txBox="1">
            <a:spLocks noChangeArrowheads="1"/>
          </p:cNvSpPr>
          <p:nvPr/>
        </p:nvSpPr>
        <p:spPr bwMode="auto">
          <a:xfrm>
            <a:off x="3495667" y="1419563"/>
            <a:ext cx="727912" cy="344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27985" tIns="63994" rIns="127985" bIns="63994">
            <a:spAutoFit/>
          </a:bodyPr>
          <a:lstStyle/>
          <a:p>
            <a:pPr defTabSz="1279525" eaLnBrk="0" hangingPunct="0"/>
            <a:r>
              <a:rPr lang="en-US" altLang="en-US" sz="1400" dirty="0" smtClean="0">
                <a:solidFill>
                  <a:srgbClr val="000000"/>
                </a:solidFill>
                <a:latin typeface="Comic Sans MS" pitchFamily="66" charset="0"/>
              </a:rPr>
              <a:t>FISH</a:t>
            </a:r>
            <a:endParaRPr lang="en-US" altLang="en-US" sz="1400" dirty="0">
              <a:solidFill>
                <a:srgbClr val="00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86893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24"/>
          <p:cNvSpPr>
            <a:spLocks noChangeArrowheads="1"/>
          </p:cNvSpPr>
          <p:nvPr/>
        </p:nvSpPr>
        <p:spPr bwMode="auto">
          <a:xfrm>
            <a:off x="0" y="538163"/>
            <a:ext cx="9166225" cy="65087"/>
          </a:xfrm>
          <a:prstGeom prst="rect">
            <a:avLst/>
          </a:prstGeom>
          <a:gradFill rotWithShape="1">
            <a:gsLst>
              <a:gs pos="0">
                <a:srgbClr val="5F5F5F"/>
              </a:gs>
              <a:gs pos="50000">
                <a:srgbClr val="B2B2B2"/>
              </a:gs>
              <a:gs pos="100000">
                <a:srgbClr val="5F5F5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58" name="Text Box 81"/>
          <p:cNvSpPr txBox="1">
            <a:spLocks noChangeArrowheads="1"/>
          </p:cNvSpPr>
          <p:nvPr/>
        </p:nvSpPr>
        <p:spPr bwMode="auto">
          <a:xfrm>
            <a:off x="242690" y="671467"/>
            <a:ext cx="2874730" cy="4308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1279525"/>
            <a:r>
              <a:rPr lang="en-US" sz="1400" dirty="0" smtClean="0">
                <a:latin typeface="Comic Sans MS" pitchFamily="66" charset="0"/>
              </a:rPr>
              <a:t>Emi1 overexpression promotes:</a:t>
            </a:r>
          </a:p>
          <a:p>
            <a:pPr defTabSz="1279525"/>
            <a:endParaRPr lang="en-US" sz="400" dirty="0" smtClean="0">
              <a:latin typeface="Comic Sans MS" pitchFamily="66" charset="0"/>
            </a:endParaRPr>
          </a:p>
          <a:p>
            <a:pPr defTabSz="1279525"/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1) </a:t>
            </a:r>
            <a:r>
              <a:rPr lang="en-US" sz="1400" b="1" dirty="0" err="1" smtClean="0">
                <a:solidFill>
                  <a:srgbClr val="EA0000"/>
                </a:solidFill>
                <a:latin typeface="Comic Sans MS" pitchFamily="66" charset="0"/>
              </a:rPr>
              <a:t>Tumorigenesis</a:t>
            </a:r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:</a:t>
            </a:r>
          </a:p>
          <a:p>
            <a:pPr defTabSz="1279525"/>
            <a:r>
              <a:rPr lang="en-US" sz="1400" b="1" dirty="0" smtClean="0">
                <a:latin typeface="Comic Sans MS" pitchFamily="66" charset="0"/>
              </a:rPr>
              <a:t>   </a:t>
            </a:r>
            <a:r>
              <a:rPr lang="en-US" sz="1400" dirty="0" smtClean="0">
                <a:latin typeface="Comic Sans MS" pitchFamily="66" charset="0"/>
              </a:rPr>
              <a:t>-</a:t>
            </a:r>
            <a:r>
              <a:rPr lang="en-US" sz="1000" dirty="0" smtClean="0">
                <a:latin typeface="Comic Sans MS" pitchFamily="66" charset="0"/>
              </a:rPr>
              <a:t> </a:t>
            </a:r>
            <a:r>
              <a:rPr lang="en-US" sz="1400" dirty="0" smtClean="0">
                <a:latin typeface="Comic Sans MS" pitchFamily="66" charset="0"/>
              </a:rPr>
              <a:t>various forms of cancer</a:t>
            </a:r>
          </a:p>
          <a:p>
            <a:pPr defTabSz="1279525"/>
            <a:r>
              <a:rPr lang="en-US" sz="1400" b="1" dirty="0" smtClean="0">
                <a:solidFill>
                  <a:srgbClr val="000000"/>
                </a:solidFill>
                <a:latin typeface="Comic Sans MS" pitchFamily="66" charset="0"/>
              </a:rPr>
              <a:t>   </a:t>
            </a:r>
            <a:r>
              <a:rPr lang="en-US" sz="1400" dirty="0" smtClean="0">
                <a:solidFill>
                  <a:srgbClr val="000000"/>
                </a:solidFill>
                <a:latin typeface="Comic Sans MS" pitchFamily="66" charset="0"/>
              </a:rPr>
              <a:t>-</a:t>
            </a:r>
            <a:r>
              <a:rPr lang="en-US" sz="1000" dirty="0" smtClean="0">
                <a:solidFill>
                  <a:srgbClr val="000000"/>
                </a:solidFill>
                <a:latin typeface="Comic Sans MS" pitchFamily="66" charset="0"/>
              </a:rPr>
              <a:t> </a:t>
            </a:r>
            <a:r>
              <a:rPr lang="en-US" sz="1400" dirty="0" smtClean="0">
                <a:solidFill>
                  <a:srgbClr val="000000"/>
                </a:solidFill>
                <a:latin typeface="Comic Sans MS" pitchFamily="66" charset="0"/>
              </a:rPr>
              <a:t>earlier than control mice</a:t>
            </a:r>
          </a:p>
          <a:p>
            <a:pPr defTabSz="1279525"/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   </a:t>
            </a:r>
            <a:r>
              <a:rPr lang="en-US" sz="1400" dirty="0" smtClean="0">
                <a:latin typeface="Comic Sans MS" pitchFamily="66" charset="0"/>
              </a:rPr>
              <a:t>-</a:t>
            </a:r>
            <a:r>
              <a:rPr lang="en-US" sz="1000" dirty="0" smtClean="0">
                <a:latin typeface="Comic Sans MS" pitchFamily="66" charset="0"/>
              </a:rPr>
              <a:t> </a:t>
            </a:r>
            <a:r>
              <a:rPr lang="en-US" sz="1400" dirty="0" smtClean="0">
                <a:latin typeface="Comic Sans MS" pitchFamily="66" charset="0"/>
              </a:rPr>
              <a:t>with increased penetrance</a:t>
            </a:r>
          </a:p>
          <a:p>
            <a:pPr defTabSz="1279525"/>
            <a:r>
              <a:rPr lang="en-US" sz="1400" b="1" dirty="0" smtClean="0">
                <a:solidFill>
                  <a:srgbClr val="000000"/>
                </a:solidFill>
                <a:latin typeface="Comic Sans MS" pitchFamily="66" charset="0"/>
              </a:rPr>
              <a:t>   </a:t>
            </a:r>
            <a:r>
              <a:rPr lang="en-US" sz="1400" dirty="0">
                <a:solidFill>
                  <a:srgbClr val="000000"/>
                </a:solidFill>
                <a:latin typeface="Comic Sans MS" pitchFamily="66" charset="0"/>
              </a:rPr>
              <a:t>-</a:t>
            </a:r>
            <a:r>
              <a:rPr lang="en-US" sz="1000" dirty="0">
                <a:solidFill>
                  <a:srgbClr val="000000"/>
                </a:solidFill>
                <a:latin typeface="Comic Sans MS" pitchFamily="66" charset="0"/>
              </a:rPr>
              <a:t> </a:t>
            </a:r>
            <a:r>
              <a:rPr lang="en-US" sz="1400" dirty="0" smtClean="0">
                <a:solidFill>
                  <a:srgbClr val="000000"/>
                </a:solidFill>
                <a:latin typeface="Comic Sans MS" pitchFamily="66" charset="0"/>
              </a:rPr>
              <a:t>larger </a:t>
            </a:r>
            <a:r>
              <a:rPr lang="en-US" sz="1400" dirty="0" err="1" smtClean="0">
                <a:solidFill>
                  <a:srgbClr val="000000"/>
                </a:solidFill>
                <a:latin typeface="Comic Sans MS" pitchFamily="66" charset="0"/>
              </a:rPr>
              <a:t>tumours</a:t>
            </a:r>
            <a:endParaRPr lang="en-US" sz="1400" dirty="0" smtClean="0">
              <a:solidFill>
                <a:srgbClr val="000000"/>
              </a:solidFill>
              <a:latin typeface="Comic Sans MS" pitchFamily="66" charset="0"/>
            </a:endParaRPr>
          </a:p>
          <a:p>
            <a:pPr defTabSz="1279525"/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   </a:t>
            </a:r>
            <a:r>
              <a:rPr lang="en-US" sz="1400" dirty="0">
                <a:solidFill>
                  <a:srgbClr val="000000"/>
                </a:solidFill>
                <a:latin typeface="Comic Sans MS" pitchFamily="66" charset="0"/>
              </a:rPr>
              <a:t>-</a:t>
            </a:r>
            <a:r>
              <a:rPr lang="en-US" sz="1000" dirty="0">
                <a:solidFill>
                  <a:srgbClr val="000000"/>
                </a:solidFill>
                <a:latin typeface="Comic Sans MS" pitchFamily="66" charset="0"/>
              </a:rPr>
              <a:t> </a:t>
            </a:r>
            <a:r>
              <a:rPr lang="en-US" sz="1400" dirty="0" smtClean="0">
                <a:solidFill>
                  <a:srgbClr val="000000"/>
                </a:solidFill>
                <a:latin typeface="Comic Sans MS" pitchFamily="66" charset="0"/>
              </a:rPr>
              <a:t>increased </a:t>
            </a:r>
            <a:r>
              <a:rPr lang="en-US" sz="1400" dirty="0" err="1" smtClean="0">
                <a:solidFill>
                  <a:srgbClr val="000000"/>
                </a:solidFill>
                <a:latin typeface="Comic Sans MS" pitchFamily="66" charset="0"/>
              </a:rPr>
              <a:t>tumour</a:t>
            </a:r>
            <a:r>
              <a:rPr lang="en-US" sz="1400" dirty="0" smtClean="0">
                <a:solidFill>
                  <a:srgbClr val="000000"/>
                </a:solidFill>
                <a:latin typeface="Comic Sans MS" pitchFamily="66" charset="0"/>
              </a:rPr>
              <a:t> burden</a:t>
            </a:r>
          </a:p>
          <a:p>
            <a:pPr defTabSz="1279525"/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   </a:t>
            </a:r>
            <a:r>
              <a:rPr lang="en-US" sz="1400" dirty="0" smtClean="0">
                <a:solidFill>
                  <a:srgbClr val="000000"/>
                </a:solidFill>
                <a:latin typeface="Comic Sans MS" pitchFamily="66" charset="0"/>
              </a:rPr>
              <a:t>-</a:t>
            </a:r>
            <a:r>
              <a:rPr lang="en-US" sz="1000" dirty="0" smtClean="0">
                <a:solidFill>
                  <a:srgbClr val="000000"/>
                </a:solidFill>
                <a:latin typeface="Comic Sans MS" pitchFamily="66" charset="0"/>
              </a:rPr>
              <a:t> </a:t>
            </a:r>
            <a:r>
              <a:rPr lang="en-US" sz="1400" dirty="0" smtClean="0">
                <a:solidFill>
                  <a:srgbClr val="000000"/>
                </a:solidFill>
                <a:latin typeface="Comic Sans MS" pitchFamily="66" charset="0"/>
              </a:rPr>
              <a:t>increased incidence of </a:t>
            </a:r>
          </a:p>
          <a:p>
            <a:pPr defTabSz="1279525"/>
            <a:r>
              <a:rPr lang="en-US" sz="1400" b="1" dirty="0">
                <a:solidFill>
                  <a:srgbClr val="EA0000"/>
                </a:solidFill>
                <a:latin typeface="Comic Sans MS" pitchFamily="66" charset="0"/>
              </a:rPr>
              <a:t> </a:t>
            </a:r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    </a:t>
            </a:r>
            <a:r>
              <a:rPr lang="en-US" sz="1400" dirty="0" smtClean="0">
                <a:solidFill>
                  <a:srgbClr val="000000"/>
                </a:solidFill>
                <a:latin typeface="Comic Sans MS" pitchFamily="66" charset="0"/>
              </a:rPr>
              <a:t>each form of cancer</a:t>
            </a:r>
          </a:p>
          <a:p>
            <a:pPr defTabSz="1279525"/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   </a:t>
            </a:r>
            <a:r>
              <a:rPr lang="en-US" sz="1400" dirty="0">
                <a:solidFill>
                  <a:srgbClr val="000000"/>
                </a:solidFill>
                <a:latin typeface="Comic Sans MS" pitchFamily="66" charset="0"/>
              </a:rPr>
              <a:t>-</a:t>
            </a:r>
            <a:r>
              <a:rPr lang="en-US" sz="1000" dirty="0">
                <a:solidFill>
                  <a:srgbClr val="000000"/>
                </a:solidFill>
                <a:latin typeface="Comic Sans MS" pitchFamily="66" charset="0"/>
              </a:rPr>
              <a:t> </a:t>
            </a:r>
            <a:r>
              <a:rPr lang="en-US" sz="1400" dirty="0">
                <a:solidFill>
                  <a:srgbClr val="000000"/>
                </a:solidFill>
                <a:latin typeface="Comic Sans MS" pitchFamily="66" charset="0"/>
              </a:rPr>
              <a:t>increased </a:t>
            </a:r>
            <a:r>
              <a:rPr lang="en-US" sz="1400" dirty="0" smtClean="0">
                <a:solidFill>
                  <a:srgbClr val="000000"/>
                </a:solidFill>
                <a:latin typeface="Comic Sans MS" pitchFamily="66" charset="0"/>
              </a:rPr>
              <a:t>carcinoma burden</a:t>
            </a:r>
          </a:p>
          <a:p>
            <a:pPr defTabSz="1279525"/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   </a:t>
            </a:r>
            <a:r>
              <a:rPr lang="en-US" sz="1400" dirty="0" smtClean="0">
                <a:latin typeface="Comic Sans MS" pitchFamily="66" charset="0"/>
              </a:rPr>
              <a:t>-</a:t>
            </a:r>
            <a:r>
              <a:rPr lang="en-US" sz="1000" dirty="0" smtClean="0">
                <a:latin typeface="Comic Sans MS" pitchFamily="66" charset="0"/>
              </a:rPr>
              <a:t> </a:t>
            </a:r>
            <a:r>
              <a:rPr lang="en-US" sz="1400" dirty="0" smtClean="0">
                <a:latin typeface="Comic Sans MS" pitchFamily="66" charset="0"/>
              </a:rPr>
              <a:t>increased adenoma burden</a:t>
            </a:r>
          </a:p>
          <a:p>
            <a:pPr defTabSz="1279525"/>
            <a:r>
              <a:rPr lang="en-US" sz="1400" b="1" dirty="0">
                <a:solidFill>
                  <a:srgbClr val="EA0000"/>
                </a:solidFill>
                <a:latin typeface="Comic Sans MS" pitchFamily="66" charset="0"/>
              </a:rPr>
              <a:t> </a:t>
            </a:r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  </a:t>
            </a:r>
            <a:r>
              <a:rPr lang="en-US" sz="1400" dirty="0" smtClean="0">
                <a:solidFill>
                  <a:srgbClr val="000000"/>
                </a:solidFill>
                <a:latin typeface="Comic Sans MS" pitchFamily="66" charset="0"/>
              </a:rPr>
              <a:t>-</a:t>
            </a:r>
            <a:r>
              <a:rPr lang="en-US" sz="1000" dirty="0" smtClean="0">
                <a:solidFill>
                  <a:srgbClr val="000000"/>
                </a:solidFill>
                <a:latin typeface="Comic Sans MS" pitchFamily="66" charset="0"/>
              </a:rPr>
              <a:t> </a:t>
            </a:r>
            <a:r>
              <a:rPr lang="en-US" sz="1400" dirty="0">
                <a:solidFill>
                  <a:srgbClr val="000000"/>
                </a:solidFill>
                <a:latin typeface="Comic Sans MS" pitchFamily="66" charset="0"/>
              </a:rPr>
              <a:t>increased </a:t>
            </a:r>
            <a:r>
              <a:rPr lang="en-US" sz="1400" dirty="0" smtClean="0">
                <a:solidFill>
                  <a:srgbClr val="000000"/>
                </a:solidFill>
                <a:latin typeface="Comic Sans MS" pitchFamily="66" charset="0"/>
              </a:rPr>
              <a:t>liver cancer</a:t>
            </a:r>
          </a:p>
          <a:p>
            <a:pPr defTabSz="1279525"/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   </a:t>
            </a:r>
            <a:r>
              <a:rPr lang="en-US" sz="1400" dirty="0">
                <a:solidFill>
                  <a:srgbClr val="000000"/>
                </a:solidFill>
                <a:latin typeface="Comic Sans MS" pitchFamily="66" charset="0"/>
              </a:rPr>
              <a:t>-</a:t>
            </a:r>
            <a:r>
              <a:rPr lang="en-US" sz="1000" dirty="0">
                <a:solidFill>
                  <a:srgbClr val="000000"/>
                </a:solidFill>
                <a:latin typeface="Comic Sans MS" pitchFamily="66" charset="0"/>
              </a:rPr>
              <a:t> </a:t>
            </a:r>
            <a:r>
              <a:rPr lang="en-US" sz="1400" dirty="0">
                <a:solidFill>
                  <a:srgbClr val="000000"/>
                </a:solidFill>
                <a:latin typeface="Comic Sans MS" pitchFamily="66" charset="0"/>
              </a:rPr>
              <a:t>increased </a:t>
            </a:r>
            <a:r>
              <a:rPr lang="en-US" sz="1400" dirty="0" smtClean="0">
                <a:solidFill>
                  <a:srgbClr val="000000"/>
                </a:solidFill>
                <a:latin typeface="Comic Sans MS" pitchFamily="66" charset="0"/>
              </a:rPr>
              <a:t>metastasis</a:t>
            </a:r>
          </a:p>
          <a:p>
            <a:pPr defTabSz="1279525"/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   </a:t>
            </a:r>
            <a:r>
              <a:rPr lang="en-US" sz="1400" dirty="0">
                <a:solidFill>
                  <a:srgbClr val="000000"/>
                </a:solidFill>
                <a:latin typeface="Comic Sans MS" pitchFamily="66" charset="0"/>
              </a:rPr>
              <a:t>-</a:t>
            </a:r>
            <a:r>
              <a:rPr lang="en-US" sz="1000" dirty="0">
                <a:solidFill>
                  <a:srgbClr val="000000"/>
                </a:solidFill>
                <a:latin typeface="Comic Sans MS" pitchFamily="66" charset="0"/>
              </a:rPr>
              <a:t> </a:t>
            </a:r>
            <a:r>
              <a:rPr lang="en-US" sz="1400" dirty="0">
                <a:solidFill>
                  <a:srgbClr val="000000"/>
                </a:solidFill>
                <a:latin typeface="Comic Sans MS" pitchFamily="66" charset="0"/>
              </a:rPr>
              <a:t>increased </a:t>
            </a:r>
            <a:r>
              <a:rPr lang="en-US" sz="1400" dirty="0" smtClean="0">
                <a:solidFill>
                  <a:srgbClr val="000000"/>
                </a:solidFill>
                <a:latin typeface="Comic Sans MS" pitchFamily="66" charset="0"/>
              </a:rPr>
              <a:t>hyper/</a:t>
            </a:r>
            <a:r>
              <a:rPr lang="en-US" sz="1400" dirty="0" err="1" smtClean="0">
                <a:solidFill>
                  <a:srgbClr val="000000"/>
                </a:solidFill>
                <a:latin typeface="Comic Sans MS" pitchFamily="66" charset="0"/>
              </a:rPr>
              <a:t>neoplasia</a:t>
            </a:r>
            <a:endParaRPr lang="en-US" sz="1400" dirty="0" smtClean="0">
              <a:solidFill>
                <a:srgbClr val="000000"/>
              </a:solidFill>
              <a:latin typeface="Comic Sans MS" pitchFamily="66" charset="0"/>
            </a:endParaRPr>
          </a:p>
          <a:p>
            <a:pPr defTabSz="1279525"/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   </a:t>
            </a:r>
            <a:r>
              <a:rPr lang="en-US" sz="1400" dirty="0">
                <a:solidFill>
                  <a:srgbClr val="000000"/>
                </a:solidFill>
                <a:latin typeface="Comic Sans MS" pitchFamily="66" charset="0"/>
              </a:rPr>
              <a:t>-</a:t>
            </a:r>
            <a:r>
              <a:rPr lang="en-US" sz="1000" dirty="0">
                <a:solidFill>
                  <a:srgbClr val="000000"/>
                </a:solidFill>
                <a:latin typeface="Comic Sans MS" pitchFamily="66" charset="0"/>
              </a:rPr>
              <a:t> </a:t>
            </a:r>
            <a:r>
              <a:rPr lang="en-US" sz="1400" dirty="0">
                <a:solidFill>
                  <a:srgbClr val="000000"/>
                </a:solidFill>
                <a:latin typeface="Comic Sans MS" pitchFamily="66" charset="0"/>
              </a:rPr>
              <a:t>increased </a:t>
            </a:r>
            <a:r>
              <a:rPr lang="en-US" sz="1400" dirty="0" smtClean="0">
                <a:solidFill>
                  <a:srgbClr val="000000"/>
                </a:solidFill>
                <a:latin typeface="Comic Sans MS" pitchFamily="66" charset="0"/>
              </a:rPr>
              <a:t>immunological</a:t>
            </a:r>
          </a:p>
          <a:p>
            <a:pPr defTabSz="1279525"/>
            <a:r>
              <a:rPr lang="en-US" sz="1400" b="1" dirty="0">
                <a:solidFill>
                  <a:srgbClr val="EA0000"/>
                </a:solidFill>
                <a:latin typeface="Comic Sans MS" pitchFamily="66" charset="0"/>
              </a:rPr>
              <a:t> </a:t>
            </a:r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    </a:t>
            </a:r>
            <a:r>
              <a:rPr lang="en-US" sz="1400" dirty="0" smtClean="0">
                <a:solidFill>
                  <a:srgbClr val="000000"/>
                </a:solidFill>
                <a:latin typeface="Comic Sans MS" pitchFamily="66" charset="0"/>
              </a:rPr>
              <a:t>abnormalities</a:t>
            </a:r>
          </a:p>
          <a:p>
            <a:pPr defTabSz="1279525"/>
            <a:endParaRPr lang="en-US" sz="400" dirty="0">
              <a:solidFill>
                <a:srgbClr val="000000"/>
              </a:solidFill>
              <a:latin typeface="Comic Sans MS" pitchFamily="66" charset="0"/>
            </a:endParaRPr>
          </a:p>
          <a:p>
            <a:pPr defTabSz="1279525"/>
            <a:r>
              <a:rPr lang="en-US" sz="1400" b="1" dirty="0">
                <a:solidFill>
                  <a:srgbClr val="EA0000"/>
                </a:solidFill>
                <a:latin typeface="Comic Sans MS" pitchFamily="66" charset="0"/>
              </a:rPr>
              <a:t>2) Chromosome instability</a:t>
            </a:r>
          </a:p>
          <a:p>
            <a:pPr defTabSz="1279525"/>
            <a:r>
              <a:rPr lang="en-US" sz="1400" b="1" dirty="0">
                <a:solidFill>
                  <a:srgbClr val="EA0000"/>
                </a:solidFill>
                <a:latin typeface="Comic Sans MS" pitchFamily="66" charset="0"/>
              </a:rPr>
              <a:t>   </a:t>
            </a:r>
            <a:r>
              <a:rPr lang="en-US" sz="1400" dirty="0">
                <a:latin typeface="Comic Sans MS" pitchFamily="66" charset="0"/>
              </a:rPr>
              <a:t>-</a:t>
            </a:r>
            <a:r>
              <a:rPr lang="en-US" sz="1000" dirty="0">
                <a:latin typeface="Comic Sans MS" pitchFamily="66" charset="0"/>
              </a:rPr>
              <a:t> </a:t>
            </a:r>
            <a:r>
              <a:rPr lang="en-US" sz="1400" dirty="0">
                <a:latin typeface="Comic Sans MS" pitchFamily="66" charset="0"/>
              </a:rPr>
              <a:t>aneuploidy in </a:t>
            </a:r>
            <a:r>
              <a:rPr lang="en-US" sz="1400" dirty="0" err="1" smtClean="0">
                <a:latin typeface="Comic Sans MS" pitchFamily="66" charset="0"/>
              </a:rPr>
              <a:t>tumours</a:t>
            </a:r>
            <a:endParaRPr lang="en-US" sz="1400" dirty="0" smtClean="0">
              <a:latin typeface="Comic Sans MS" pitchFamily="66" charset="0"/>
            </a:endParaRPr>
          </a:p>
          <a:p>
            <a:pPr defTabSz="1279525"/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   </a:t>
            </a:r>
            <a:r>
              <a:rPr lang="en-US" sz="1400" b="1" dirty="0">
                <a:solidFill>
                  <a:srgbClr val="EA0000"/>
                </a:solidFill>
                <a:latin typeface="Comic Sans MS" pitchFamily="66" charset="0"/>
              </a:rPr>
              <a:t>-</a:t>
            </a:r>
            <a:r>
              <a:rPr lang="en-US" sz="500" b="1" dirty="0">
                <a:solidFill>
                  <a:srgbClr val="EA0000"/>
                </a:solidFill>
                <a:latin typeface="Comic Sans MS" pitchFamily="66" charset="0"/>
              </a:rPr>
              <a:t> </a:t>
            </a:r>
            <a:r>
              <a:rPr lang="en-US" sz="1400" b="1" dirty="0" smtClean="0">
                <a:solidFill>
                  <a:srgbClr val="EA0000"/>
                </a:solidFill>
                <a:latin typeface="Comic Sans MS" pitchFamily="66" charset="0"/>
              </a:rPr>
              <a:t>abnormal mitoses</a:t>
            </a:r>
          </a:p>
        </p:txBody>
      </p:sp>
      <p:pic>
        <p:nvPicPr>
          <p:cNvPr id="3" name="Picture 2" descr="Untitled-1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07"/>
          <a:stretch/>
        </p:blipFill>
        <p:spPr>
          <a:xfrm>
            <a:off x="3449128" y="1000559"/>
            <a:ext cx="5330255" cy="101499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589101" y="754791"/>
            <a:ext cx="7068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normal</a:t>
            </a:r>
            <a:endParaRPr lang="en-US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4679594" y="754791"/>
            <a:ext cx="7009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lagging</a:t>
            </a:r>
            <a:endParaRPr lang="en-US" sz="1400" dirty="0"/>
          </a:p>
        </p:txBody>
      </p:sp>
      <p:sp>
        <p:nvSpPr>
          <p:cNvPr id="9" name="TextBox 8"/>
          <p:cNvSpPr txBox="1"/>
          <p:nvPr/>
        </p:nvSpPr>
        <p:spPr>
          <a:xfrm>
            <a:off x="5649916" y="754791"/>
            <a:ext cx="9704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misaligned</a:t>
            </a:r>
            <a:endParaRPr lang="en-US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6698656" y="754791"/>
            <a:ext cx="9925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 smtClean="0"/>
              <a:t>monopolar</a:t>
            </a:r>
            <a:endParaRPr lang="en-US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7957525" y="754791"/>
            <a:ext cx="7273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 smtClean="0"/>
              <a:t>tripolar</a:t>
            </a:r>
            <a:endParaRPr lang="en-US" sz="1400" dirty="0"/>
          </a:p>
        </p:txBody>
      </p:sp>
      <p:sp>
        <p:nvSpPr>
          <p:cNvPr id="23" name="TextBox 22"/>
          <p:cNvSpPr txBox="1"/>
          <p:nvPr/>
        </p:nvSpPr>
        <p:spPr>
          <a:xfrm>
            <a:off x="10222123" y="2015549"/>
            <a:ext cx="49499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90%</a:t>
            </a:r>
          </a:p>
          <a:p>
            <a:r>
              <a:rPr lang="en-US" sz="1400" dirty="0" smtClean="0"/>
              <a:t>25%</a:t>
            </a:r>
          </a:p>
          <a:p>
            <a:r>
              <a:rPr lang="en-US" sz="1400" dirty="0" smtClean="0"/>
              <a:t>**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328935" y="2015549"/>
            <a:ext cx="80944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Ctrl</a:t>
            </a:r>
          </a:p>
          <a:p>
            <a:r>
              <a:rPr lang="en-US" sz="1400" dirty="0" smtClean="0"/>
              <a:t>Emi1-OE</a:t>
            </a:r>
          </a:p>
          <a:p>
            <a:r>
              <a:rPr lang="en-US" sz="1400" dirty="0" smtClean="0"/>
              <a:t>p-value</a:t>
            </a:r>
            <a:endParaRPr lang="en-US" sz="1400" dirty="0"/>
          </a:p>
        </p:txBody>
      </p:sp>
      <p:sp>
        <p:nvSpPr>
          <p:cNvPr id="25" name="TextBox 24"/>
          <p:cNvSpPr txBox="1"/>
          <p:nvPr/>
        </p:nvSpPr>
        <p:spPr>
          <a:xfrm>
            <a:off x="13272344" y="2015549"/>
            <a:ext cx="49499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3%</a:t>
            </a:r>
          </a:p>
          <a:p>
            <a:r>
              <a:rPr lang="en-US" sz="1400" dirty="0" smtClean="0"/>
              <a:t>34%</a:t>
            </a:r>
          </a:p>
          <a:p>
            <a:r>
              <a:rPr lang="en-US" sz="1400" dirty="0" smtClean="0"/>
              <a:t>*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115592" y="2015549"/>
            <a:ext cx="49499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6</a:t>
            </a:r>
            <a:r>
              <a:rPr lang="en-US" sz="1400" dirty="0" smtClean="0"/>
              <a:t>%</a:t>
            </a:r>
          </a:p>
          <a:p>
            <a:r>
              <a:rPr lang="en-US" sz="1400" dirty="0" smtClean="0"/>
              <a:t>26%</a:t>
            </a:r>
          </a:p>
          <a:p>
            <a:r>
              <a:rPr lang="en-US" sz="1400" dirty="0" smtClean="0"/>
              <a:t>*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2182033" y="2015549"/>
            <a:ext cx="49499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1</a:t>
            </a:r>
            <a:r>
              <a:rPr lang="en-US" sz="1400" dirty="0" smtClean="0"/>
              <a:t>%</a:t>
            </a:r>
          </a:p>
          <a:p>
            <a:r>
              <a:rPr lang="en-US" sz="1400" dirty="0" smtClean="0"/>
              <a:t>29%</a:t>
            </a:r>
          </a:p>
          <a:p>
            <a:r>
              <a:rPr lang="en-US" sz="1400" dirty="0" smtClean="0"/>
              <a:t>**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4367645" y="2015549"/>
            <a:ext cx="41855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0</a:t>
            </a:r>
            <a:r>
              <a:rPr lang="en-US" sz="1400" dirty="0" smtClean="0"/>
              <a:t>%</a:t>
            </a:r>
          </a:p>
          <a:p>
            <a:r>
              <a:rPr lang="en-US" sz="1400" dirty="0" smtClean="0"/>
              <a:t>3%</a:t>
            </a:r>
          </a:p>
          <a:p>
            <a:r>
              <a:rPr lang="en-US" sz="1400" dirty="0" smtClean="0"/>
              <a:t>n/s</a:t>
            </a:r>
          </a:p>
        </p:txBody>
      </p:sp>
      <p:grpSp>
        <p:nvGrpSpPr>
          <p:cNvPr id="82" name="Group 81"/>
          <p:cNvGrpSpPr/>
          <p:nvPr/>
        </p:nvGrpSpPr>
        <p:grpSpPr>
          <a:xfrm>
            <a:off x="3233699" y="2384715"/>
            <a:ext cx="5485880" cy="1989582"/>
            <a:chOff x="3233699" y="2384715"/>
            <a:chExt cx="5485880" cy="1989582"/>
          </a:xfrm>
        </p:grpSpPr>
        <p:pic>
          <p:nvPicPr>
            <p:cNvPr id="80" name="Picture 79" descr="Untitled-2.wmf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92" t="35312" r="41302" b="29527"/>
            <a:stretch/>
          </p:blipFill>
          <p:spPr>
            <a:xfrm>
              <a:off x="3975794" y="3536913"/>
              <a:ext cx="1999724" cy="609645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8174876" y="2647349"/>
              <a:ext cx="36350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**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7993674" y="2384715"/>
              <a:ext cx="72590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p-value</a:t>
              </a:r>
              <a:endParaRPr lang="en-US" sz="1400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8219585" y="3377693"/>
              <a:ext cx="27408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*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8219585" y="2886498"/>
              <a:ext cx="27408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*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8174876" y="3128384"/>
              <a:ext cx="36350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**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8147349" y="3599802"/>
              <a:ext cx="41855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n/s</a:t>
              </a:r>
            </a:p>
          </p:txBody>
        </p:sp>
        <p:pic>
          <p:nvPicPr>
            <p:cNvPr id="21" name="Picture 20" descr="Untitled-2.wmf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92" r="41302" b="64755"/>
            <a:stretch/>
          </p:blipFill>
          <p:spPr>
            <a:xfrm>
              <a:off x="3975794" y="2988703"/>
              <a:ext cx="1999724" cy="611099"/>
            </a:xfrm>
            <a:prstGeom prst="rect">
              <a:avLst/>
            </a:prstGeom>
          </p:spPr>
        </p:pic>
        <p:sp>
          <p:nvSpPr>
            <p:cNvPr id="29" name="TextBox 28"/>
            <p:cNvSpPr txBox="1"/>
            <p:nvPr/>
          </p:nvSpPr>
          <p:spPr>
            <a:xfrm>
              <a:off x="3598821" y="3122858"/>
              <a:ext cx="44432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Ctrl</a:t>
              </a:r>
              <a:endParaRPr lang="en-US" sz="1400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3233699" y="3699057"/>
              <a:ext cx="80944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Emi1-OE</a:t>
              </a:r>
              <a:endParaRPr lang="en-US" sz="1400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894646" y="2692769"/>
              <a:ext cx="27566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0</a:t>
              </a:r>
              <a:endParaRPr lang="en-US" sz="1400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221574" y="2692769"/>
              <a:ext cx="36665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20</a:t>
              </a:r>
              <a:endParaRPr lang="en-US" sz="1400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4596199" y="2692769"/>
              <a:ext cx="36665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4</a:t>
              </a:r>
              <a:r>
                <a:rPr lang="en-US" sz="1400" dirty="0" smtClean="0"/>
                <a:t>0</a:t>
              </a:r>
              <a:endParaRPr lang="en-US" sz="1400" dirty="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4970824" y="2692769"/>
              <a:ext cx="36665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60</a:t>
              </a:r>
              <a:endParaRPr lang="en-US" sz="1400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5345449" y="2692769"/>
              <a:ext cx="36665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8</a:t>
              </a:r>
              <a:r>
                <a:rPr lang="en-US" sz="1400" dirty="0" smtClean="0"/>
                <a:t>0</a:t>
              </a:r>
              <a:endParaRPr lang="en-US" sz="1400" dirty="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5676774" y="2692769"/>
              <a:ext cx="4576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100</a:t>
              </a:r>
              <a:endParaRPr lang="en-US" sz="1400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038108" y="2492059"/>
              <a:ext cx="185835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Fraction of mitoses (%)</a:t>
              </a:r>
              <a:endParaRPr lang="en-US" sz="1400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5886934" y="3122858"/>
              <a:ext cx="6463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n</a:t>
              </a:r>
              <a:r>
                <a:rPr lang="en-US" sz="1400" dirty="0" smtClean="0"/>
                <a:t>=146</a:t>
              </a:r>
              <a:endParaRPr lang="en-US" sz="1400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5886934" y="3680339"/>
              <a:ext cx="6463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n</a:t>
              </a:r>
              <a:r>
                <a:rPr lang="en-US" sz="1400" dirty="0" smtClean="0"/>
                <a:t>=114</a:t>
              </a:r>
              <a:endParaRPr lang="en-US" sz="1400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7107263" y="2608869"/>
              <a:ext cx="70688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normal</a:t>
              </a:r>
              <a:endParaRPr lang="en-US" sz="1400" dirty="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7107263" y="2848018"/>
              <a:ext cx="70092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lagging</a:t>
              </a:r>
              <a:endParaRPr lang="en-US" sz="1400" dirty="0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7107263" y="3089904"/>
              <a:ext cx="97040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misaligned</a:t>
              </a:r>
              <a:endParaRPr lang="en-US" sz="1400" dirty="0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7107263" y="3339213"/>
              <a:ext cx="99257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err="1" smtClean="0"/>
                <a:t>monopolar</a:t>
              </a:r>
              <a:endParaRPr lang="en-US" sz="1400" dirty="0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7107263" y="3599802"/>
              <a:ext cx="72739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err="1" smtClean="0"/>
                <a:t>tripolar</a:t>
              </a:r>
              <a:endParaRPr lang="en-US" sz="1400" dirty="0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7107263" y="3851077"/>
              <a:ext cx="106981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&gt;1 type of</a:t>
              </a:r>
            </a:p>
            <a:p>
              <a:r>
                <a:rPr lang="en-US" sz="1400" dirty="0" smtClean="0"/>
                <a:t>abnormality</a:t>
              </a:r>
              <a:endParaRPr lang="en-US" sz="1400" dirty="0"/>
            </a:p>
          </p:txBody>
        </p:sp>
        <p:pic>
          <p:nvPicPr>
            <p:cNvPr id="48" name="Picture 47" descr="Untitled-2.wmf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631" r="16244" b="22472"/>
            <a:stretch/>
          </p:blipFill>
          <p:spPr>
            <a:xfrm>
              <a:off x="6755644" y="2692492"/>
              <a:ext cx="412936" cy="1482780"/>
            </a:xfrm>
            <a:prstGeom prst="rect">
              <a:avLst/>
            </a:prstGeom>
          </p:spPr>
        </p:pic>
        <p:sp>
          <p:nvSpPr>
            <p:cNvPr id="50" name="Rectangle 49"/>
            <p:cNvSpPr/>
            <p:nvPr/>
          </p:nvSpPr>
          <p:spPr>
            <a:xfrm>
              <a:off x="4430108" y="3526178"/>
              <a:ext cx="1612172" cy="106449"/>
            </a:xfrm>
            <a:prstGeom prst="rect">
              <a:avLst/>
            </a:prstGeom>
            <a:solidFill>
              <a:srgbClr val="CCC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pic>
          <p:nvPicPr>
            <p:cNvPr id="60" name="Picture 59" descr="Untitled-2.wmf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92" t="71246" r="41302" b="22471"/>
            <a:stretch/>
          </p:blipFill>
          <p:spPr>
            <a:xfrm rot="10800000">
              <a:off x="3961506" y="2911898"/>
              <a:ext cx="1999724" cy="108931"/>
            </a:xfrm>
            <a:prstGeom prst="rect">
              <a:avLst/>
            </a:prstGeom>
          </p:spPr>
        </p:pic>
        <p:sp>
          <p:nvSpPr>
            <p:cNvPr id="81" name="TextBox 80"/>
            <p:cNvSpPr txBox="1"/>
            <p:nvPr/>
          </p:nvSpPr>
          <p:spPr>
            <a:xfrm>
              <a:off x="8219585" y="3901983"/>
              <a:ext cx="27408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*</a:t>
              </a:r>
            </a:p>
          </p:txBody>
        </p:sp>
      </p:grpSp>
      <p:sp>
        <p:nvSpPr>
          <p:cNvPr id="83" name="Text Box 3"/>
          <p:cNvSpPr txBox="1">
            <a:spLocks noChangeArrowheads="1"/>
          </p:cNvSpPr>
          <p:nvPr/>
        </p:nvSpPr>
        <p:spPr bwMode="auto">
          <a:xfrm>
            <a:off x="391445" y="28575"/>
            <a:ext cx="8339057" cy="498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27985" tIns="63994" rIns="127985" bIns="63994">
            <a:spAutoFit/>
          </a:bodyPr>
          <a:lstStyle/>
          <a:p>
            <a:pPr algn="ctr" defTabSz="1279525" eaLnBrk="0" hangingPunct="0"/>
            <a:r>
              <a:rPr lang="en-US" altLang="en-US" sz="2400" b="1" dirty="0" smtClean="0">
                <a:latin typeface="Comic Sans MS" pitchFamily="66" charset="0"/>
              </a:rPr>
              <a:t>Emi1</a:t>
            </a:r>
            <a:r>
              <a:rPr lang="en-US" altLang="en-US" sz="2400" b="1" dirty="0">
                <a:latin typeface="Comic Sans MS" pitchFamily="66" charset="0"/>
              </a:rPr>
              <a:t> </a:t>
            </a:r>
            <a:r>
              <a:rPr lang="en-US" altLang="en-US" sz="2400" b="1" dirty="0" smtClean="0">
                <a:latin typeface="Comic Sans MS" pitchFamily="66" charset="0"/>
              </a:rPr>
              <a:t>overexpression promotes chromosome instability</a:t>
            </a:r>
            <a:endParaRPr lang="en-US" altLang="en-US" sz="2400" b="1" i="1" dirty="0">
              <a:latin typeface="Comic Sans MS" pitchFamily="66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7741038" y="706395"/>
            <a:ext cx="1174633" cy="1398851"/>
          </a:xfrm>
          <a:prstGeom prst="rect">
            <a:avLst/>
          </a:prstGeom>
          <a:solidFill>
            <a:srgbClr val="CC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1" name="Rectangle 50"/>
          <p:cNvSpPr/>
          <p:nvPr/>
        </p:nvSpPr>
        <p:spPr>
          <a:xfrm>
            <a:off x="6668746" y="706395"/>
            <a:ext cx="1072291" cy="1398851"/>
          </a:xfrm>
          <a:prstGeom prst="rect">
            <a:avLst/>
          </a:prstGeom>
          <a:solidFill>
            <a:srgbClr val="CC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2" name="Rectangle 51"/>
          <p:cNvSpPr/>
          <p:nvPr/>
        </p:nvSpPr>
        <p:spPr>
          <a:xfrm>
            <a:off x="5587216" y="706395"/>
            <a:ext cx="1072291" cy="1398851"/>
          </a:xfrm>
          <a:prstGeom prst="rect">
            <a:avLst/>
          </a:prstGeom>
          <a:solidFill>
            <a:srgbClr val="CC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3" name="Rectangle 52"/>
          <p:cNvSpPr/>
          <p:nvPr/>
        </p:nvSpPr>
        <p:spPr>
          <a:xfrm>
            <a:off x="4514925" y="754791"/>
            <a:ext cx="1072291" cy="1398851"/>
          </a:xfrm>
          <a:prstGeom prst="rect">
            <a:avLst/>
          </a:prstGeom>
          <a:solidFill>
            <a:srgbClr val="CC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4" name="Text Box 19"/>
          <p:cNvSpPr txBox="1">
            <a:spLocks noChangeArrowheads="1"/>
          </p:cNvSpPr>
          <p:nvPr/>
        </p:nvSpPr>
        <p:spPr bwMode="auto">
          <a:xfrm>
            <a:off x="3303116" y="4390851"/>
            <a:ext cx="509673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1279525" eaLnBrk="0" hangingPunct="0"/>
            <a:r>
              <a:rPr lang="en-US" b="1" dirty="0" smtClean="0">
                <a:solidFill>
                  <a:srgbClr val="EA0000"/>
                </a:solidFill>
                <a:latin typeface="Comic Sans MS" pitchFamily="66" charset="0"/>
              </a:rPr>
              <a:t>Emi1 overexpression promotes lagging, </a:t>
            </a:r>
          </a:p>
          <a:p>
            <a:pPr defTabSz="1279525" eaLnBrk="0" hangingPunct="0"/>
            <a:r>
              <a:rPr lang="en-US" b="1" dirty="0" smtClean="0">
                <a:solidFill>
                  <a:srgbClr val="EA0000"/>
                </a:solidFill>
                <a:latin typeface="Comic Sans MS" pitchFamily="66" charset="0"/>
              </a:rPr>
              <a:t>misaligned chromosomes, </a:t>
            </a:r>
            <a:r>
              <a:rPr lang="en-US" b="1" dirty="0" err="1" smtClean="0">
                <a:solidFill>
                  <a:srgbClr val="EA0000"/>
                </a:solidFill>
                <a:latin typeface="Comic Sans MS" pitchFamily="66" charset="0"/>
              </a:rPr>
              <a:t>monopolar</a:t>
            </a:r>
            <a:r>
              <a:rPr lang="en-US" b="1" dirty="0" smtClean="0">
                <a:solidFill>
                  <a:srgbClr val="EA0000"/>
                </a:solidFill>
                <a:latin typeface="Comic Sans MS" pitchFamily="66" charset="0"/>
              </a:rPr>
              <a:t> spindles</a:t>
            </a:r>
            <a:endParaRPr lang="en-US" b="1" dirty="0">
              <a:solidFill>
                <a:srgbClr val="EA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80751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51" grpId="0" animBg="1"/>
      <p:bldP spid="52" grpId="0" animBg="1"/>
      <p:bldP spid="53" grpId="0" animBg="1"/>
      <p:bldP spid="5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24"/>
          <p:cNvSpPr>
            <a:spLocks noChangeArrowheads="1"/>
          </p:cNvSpPr>
          <p:nvPr/>
        </p:nvSpPr>
        <p:spPr bwMode="auto">
          <a:xfrm>
            <a:off x="0" y="538163"/>
            <a:ext cx="9166225" cy="65087"/>
          </a:xfrm>
          <a:prstGeom prst="rect">
            <a:avLst/>
          </a:prstGeom>
          <a:gradFill rotWithShape="1">
            <a:gsLst>
              <a:gs pos="0">
                <a:srgbClr val="5F5F5F"/>
              </a:gs>
              <a:gs pos="50000">
                <a:srgbClr val="B2B2B2"/>
              </a:gs>
              <a:gs pos="100000">
                <a:srgbClr val="5F5F5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818511" y="28575"/>
            <a:ext cx="5484911" cy="498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27985" tIns="63994" rIns="127985" bIns="63994">
            <a:spAutoFit/>
          </a:bodyPr>
          <a:lstStyle/>
          <a:p>
            <a:pPr algn="ctr" defTabSz="1279525" eaLnBrk="0" hangingPunct="0"/>
            <a:r>
              <a:rPr lang="en-US" altLang="en-US" sz="2400" b="1" dirty="0" smtClean="0">
                <a:latin typeface="Comic Sans MS" pitchFamily="66" charset="0"/>
              </a:rPr>
              <a:t>Emi1</a:t>
            </a:r>
            <a:r>
              <a:rPr lang="en-US" altLang="en-US" sz="2400" b="1" dirty="0">
                <a:latin typeface="Comic Sans MS" pitchFamily="66" charset="0"/>
              </a:rPr>
              <a:t> </a:t>
            </a:r>
            <a:r>
              <a:rPr lang="en-US" altLang="en-US" sz="2400" b="1" dirty="0" smtClean="0">
                <a:latin typeface="Comic Sans MS" pitchFamily="66" charset="0"/>
              </a:rPr>
              <a:t>correlates with CIN70 score</a:t>
            </a:r>
            <a:endParaRPr lang="en-US" altLang="en-US" sz="2400" b="1" i="1" dirty="0">
              <a:latin typeface="Comic Sans MS" pitchFamily="66" charset="0"/>
            </a:endParaRPr>
          </a:p>
        </p:txBody>
      </p:sp>
      <p:pic>
        <p:nvPicPr>
          <p:cNvPr id="6" name="Picture 5" descr="_Figure 5 r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52" t="4303" r="48308" b="72271"/>
          <a:stretch/>
        </p:blipFill>
        <p:spPr>
          <a:xfrm>
            <a:off x="2527591" y="1561441"/>
            <a:ext cx="3159958" cy="2456101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 bwMode="auto">
          <a:xfrm>
            <a:off x="3047407" y="1664392"/>
            <a:ext cx="3164813" cy="1835575"/>
          </a:xfrm>
          <a:prstGeom prst="rect">
            <a:avLst/>
          </a:prstGeom>
          <a:solidFill>
            <a:srgbClr val="CCCC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27952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-152479" y="801076"/>
            <a:ext cx="5330394" cy="2604546"/>
          </a:xfrm>
          <a:prstGeom prst="rect">
            <a:avLst/>
          </a:prstGeom>
          <a:solidFill>
            <a:srgbClr val="CCCC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27952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9" name="Picture 8" descr="_Figure 5 r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52" t="4303" r="48308" b="72271"/>
          <a:stretch/>
        </p:blipFill>
        <p:spPr>
          <a:xfrm>
            <a:off x="311476" y="1257351"/>
            <a:ext cx="1967694" cy="1529405"/>
          </a:xfrm>
          <a:prstGeom prst="rect">
            <a:avLst/>
          </a:prstGeom>
        </p:spPr>
      </p:pic>
      <p:pic>
        <p:nvPicPr>
          <p:cNvPr id="10" name="Picture 9" descr="_Figure 5 r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68" t="3886" r="-308" b="72688"/>
          <a:stretch/>
        </p:blipFill>
        <p:spPr>
          <a:xfrm>
            <a:off x="2474261" y="1257351"/>
            <a:ext cx="1967694" cy="1529405"/>
          </a:xfrm>
          <a:prstGeom prst="rect">
            <a:avLst/>
          </a:prstGeom>
        </p:spPr>
      </p:pic>
      <p:pic>
        <p:nvPicPr>
          <p:cNvPr id="11" name="Picture 10" descr="_Figure 5 r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52" t="28565" r="48308" b="48009"/>
          <a:stretch/>
        </p:blipFill>
        <p:spPr>
          <a:xfrm>
            <a:off x="4637046" y="1257351"/>
            <a:ext cx="1967694" cy="1529405"/>
          </a:xfrm>
          <a:prstGeom prst="rect">
            <a:avLst/>
          </a:prstGeom>
        </p:spPr>
      </p:pic>
      <p:pic>
        <p:nvPicPr>
          <p:cNvPr id="12" name="Picture 11" descr="_Figure 5 r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288" t="28565" r="-428" b="48009"/>
          <a:stretch/>
        </p:blipFill>
        <p:spPr>
          <a:xfrm>
            <a:off x="6799830" y="1257351"/>
            <a:ext cx="1967694" cy="1529405"/>
          </a:xfrm>
          <a:prstGeom prst="rect">
            <a:avLst/>
          </a:prstGeom>
        </p:spPr>
      </p:pic>
      <p:pic>
        <p:nvPicPr>
          <p:cNvPr id="13" name="Picture 12" descr="_Figure 5 r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92" t="53130" r="48068" b="23444"/>
          <a:stretch/>
        </p:blipFill>
        <p:spPr>
          <a:xfrm>
            <a:off x="311476" y="2805054"/>
            <a:ext cx="1967694" cy="1529405"/>
          </a:xfrm>
          <a:prstGeom prst="rect">
            <a:avLst/>
          </a:prstGeom>
        </p:spPr>
      </p:pic>
      <p:pic>
        <p:nvPicPr>
          <p:cNvPr id="14" name="Picture 13" descr="_Figure 5 r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648" t="53130" r="-788" b="23444"/>
          <a:stretch/>
        </p:blipFill>
        <p:spPr>
          <a:xfrm>
            <a:off x="2474261" y="2805054"/>
            <a:ext cx="1967694" cy="1529405"/>
          </a:xfrm>
          <a:prstGeom prst="rect">
            <a:avLst/>
          </a:prstGeom>
        </p:spPr>
      </p:pic>
      <p:pic>
        <p:nvPicPr>
          <p:cNvPr id="15" name="Picture 14" descr="_Figure 5 r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64" t="77174" r="47996" b="-600"/>
          <a:stretch/>
        </p:blipFill>
        <p:spPr>
          <a:xfrm>
            <a:off x="4637046" y="2805054"/>
            <a:ext cx="1967694" cy="1529405"/>
          </a:xfrm>
          <a:prstGeom prst="rect">
            <a:avLst/>
          </a:prstGeom>
        </p:spPr>
      </p:pic>
      <p:pic>
        <p:nvPicPr>
          <p:cNvPr id="16" name="Picture 15" descr="_Figure 5 r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68" t="77091" r="-308" b="-517"/>
          <a:stretch/>
        </p:blipFill>
        <p:spPr>
          <a:xfrm>
            <a:off x="6799830" y="2805054"/>
            <a:ext cx="1967694" cy="1529405"/>
          </a:xfrm>
          <a:prstGeom prst="rect">
            <a:avLst/>
          </a:prstGeom>
        </p:spPr>
      </p:pic>
      <p:sp>
        <p:nvSpPr>
          <p:cNvPr id="17" name="Text Box 19"/>
          <p:cNvSpPr txBox="1">
            <a:spLocks noChangeArrowheads="1"/>
          </p:cNvSpPr>
          <p:nvPr/>
        </p:nvSpPr>
        <p:spPr bwMode="auto">
          <a:xfrm>
            <a:off x="882407" y="4527787"/>
            <a:ext cx="728917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1279525" eaLnBrk="0" hangingPunct="0"/>
            <a:r>
              <a:rPr lang="en-US" sz="1600" b="1" dirty="0" smtClean="0">
                <a:solidFill>
                  <a:srgbClr val="EA0000"/>
                </a:solidFill>
                <a:latin typeface="Comic Sans MS" pitchFamily="66" charset="0"/>
              </a:rPr>
              <a:t>Emi1 expression level correlates with aneuploidy level in human </a:t>
            </a:r>
            <a:r>
              <a:rPr lang="en-US" sz="1600" b="1" dirty="0" err="1" smtClean="0">
                <a:solidFill>
                  <a:srgbClr val="EA0000"/>
                </a:solidFill>
                <a:latin typeface="Comic Sans MS" pitchFamily="66" charset="0"/>
              </a:rPr>
              <a:t>tumours</a:t>
            </a:r>
            <a:endParaRPr lang="en-US" sz="1600" b="1" dirty="0">
              <a:solidFill>
                <a:srgbClr val="EA0000"/>
              </a:solidFill>
              <a:latin typeface="Comic Sans MS" pitchFamily="66" charset="0"/>
            </a:endParaRPr>
          </a:p>
        </p:txBody>
      </p:sp>
      <p:sp>
        <p:nvSpPr>
          <p:cNvPr id="18" name="Text Box 19"/>
          <p:cNvSpPr txBox="1">
            <a:spLocks noChangeArrowheads="1"/>
          </p:cNvSpPr>
          <p:nvPr/>
        </p:nvSpPr>
        <p:spPr bwMode="auto">
          <a:xfrm>
            <a:off x="291852" y="822104"/>
            <a:ext cx="197590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1279525" eaLnBrk="0" hangingPunct="0"/>
            <a:r>
              <a:rPr lang="en-US" sz="1400" dirty="0" smtClean="0">
                <a:latin typeface="Comic Sans MS" pitchFamily="66" charset="0"/>
              </a:rPr>
              <a:t>TCGA cancer analysis</a:t>
            </a:r>
            <a:endParaRPr lang="en-US" sz="14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7033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41709E-6 -1.81987E-6 L -0.2596 -0.12688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988" y="-63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24"/>
          <p:cNvSpPr>
            <a:spLocks noChangeArrowheads="1"/>
          </p:cNvSpPr>
          <p:nvPr/>
        </p:nvSpPr>
        <p:spPr bwMode="auto">
          <a:xfrm>
            <a:off x="0" y="538163"/>
            <a:ext cx="9166225" cy="65087"/>
          </a:xfrm>
          <a:prstGeom prst="rect">
            <a:avLst/>
          </a:prstGeom>
          <a:gradFill rotWithShape="1">
            <a:gsLst>
              <a:gs pos="0">
                <a:srgbClr val="5F5F5F"/>
              </a:gs>
              <a:gs pos="50000">
                <a:srgbClr val="B2B2B2"/>
              </a:gs>
              <a:gs pos="100000">
                <a:srgbClr val="5F5F5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85134" y="28575"/>
            <a:ext cx="8351681" cy="498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27985" tIns="63994" rIns="127985" bIns="63994">
            <a:spAutoFit/>
          </a:bodyPr>
          <a:lstStyle/>
          <a:p>
            <a:pPr algn="ctr" defTabSz="1279525" eaLnBrk="0" hangingPunct="0"/>
            <a:r>
              <a:rPr lang="en-US" altLang="en-US" sz="2400" b="1" dirty="0" smtClean="0">
                <a:latin typeface="Comic Sans MS" pitchFamily="66" charset="0"/>
              </a:rPr>
              <a:t>Emi1 overexpression promotes CIN and tumorigenesis</a:t>
            </a:r>
            <a:endParaRPr lang="en-US" altLang="en-US" sz="2400" b="1" i="1" dirty="0">
              <a:latin typeface="Comic Sans MS" pitchFamily="66" charset="0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592891" y="980967"/>
            <a:ext cx="7338550" cy="3005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vl="1" defTabSz="1279525">
              <a:lnSpc>
                <a:spcPct val="200000"/>
              </a:lnSpc>
            </a:pPr>
            <a:r>
              <a:rPr lang="en-US" sz="1600" dirty="0" smtClean="0">
                <a:latin typeface="Comic Sans MS" pitchFamily="66" charset="0"/>
              </a:rPr>
              <a:t>Emi1 overexpression:</a:t>
            </a:r>
          </a:p>
          <a:p>
            <a:pPr lvl="1" defTabSz="1279525">
              <a:lnSpc>
                <a:spcPct val="200000"/>
              </a:lnSpc>
            </a:pPr>
            <a:r>
              <a:rPr lang="en-US" sz="1600" dirty="0" smtClean="0">
                <a:latin typeface="Comic Sans MS" pitchFamily="66" charset="0"/>
              </a:rPr>
              <a:t>	- Occurs at high frequency in human solid tumors</a:t>
            </a:r>
          </a:p>
          <a:p>
            <a:pPr lvl="1" defTabSz="1279525">
              <a:lnSpc>
                <a:spcPct val="200000"/>
              </a:lnSpc>
            </a:pPr>
            <a:r>
              <a:rPr lang="en-US" sz="1600" dirty="0" smtClean="0">
                <a:latin typeface="Comic Sans MS" pitchFamily="66" charset="0"/>
              </a:rPr>
              <a:t>	- Strongly correlates with poor patient prognosis</a:t>
            </a:r>
          </a:p>
          <a:p>
            <a:pPr lvl="1" defTabSz="1279525">
              <a:lnSpc>
                <a:spcPct val="200000"/>
              </a:lnSpc>
            </a:pPr>
            <a:r>
              <a:rPr lang="en-US" sz="1600" dirty="0" smtClean="0">
                <a:latin typeface="Comic Sans MS" pitchFamily="66" charset="0"/>
              </a:rPr>
              <a:t>	- Promotes </a:t>
            </a:r>
            <a:r>
              <a:rPr lang="en-US" sz="1600" dirty="0" err="1" smtClean="0">
                <a:latin typeface="Comic Sans MS" pitchFamily="66" charset="0"/>
              </a:rPr>
              <a:t>tumorigenesis</a:t>
            </a:r>
            <a:r>
              <a:rPr lang="en-US" sz="1600" dirty="0" smtClean="0">
                <a:latin typeface="Comic Sans MS" pitchFamily="66" charset="0"/>
              </a:rPr>
              <a:t> </a:t>
            </a:r>
            <a:r>
              <a:rPr lang="en-US" sz="1600" i="1" dirty="0" smtClean="0">
                <a:latin typeface="Comic Sans MS" pitchFamily="66" charset="0"/>
              </a:rPr>
              <a:t>in vivo</a:t>
            </a:r>
            <a:endParaRPr lang="en-US" sz="1600" dirty="0" smtClean="0">
              <a:latin typeface="Comic Sans MS" pitchFamily="66" charset="0"/>
            </a:endParaRPr>
          </a:p>
          <a:p>
            <a:pPr lvl="1" defTabSz="1279525">
              <a:lnSpc>
                <a:spcPct val="200000"/>
              </a:lnSpc>
            </a:pPr>
            <a:r>
              <a:rPr lang="en-US" sz="1600" dirty="0" smtClean="0">
                <a:latin typeface="Comic Sans MS" pitchFamily="66" charset="0"/>
              </a:rPr>
              <a:t>	- Promotes chromosome missegregation </a:t>
            </a:r>
            <a:r>
              <a:rPr lang="en-US" sz="1600" i="1" dirty="0" smtClean="0">
                <a:latin typeface="Comic Sans MS" pitchFamily="66" charset="0"/>
              </a:rPr>
              <a:t>in vivo</a:t>
            </a:r>
            <a:endParaRPr lang="en-US" sz="1600" dirty="0" smtClean="0">
              <a:latin typeface="Comic Sans MS" pitchFamily="66" charset="0"/>
            </a:endParaRPr>
          </a:p>
          <a:p>
            <a:pPr lvl="1" defTabSz="1279525">
              <a:lnSpc>
                <a:spcPct val="200000"/>
              </a:lnSpc>
            </a:pPr>
            <a:r>
              <a:rPr lang="en-US" sz="1600" dirty="0" smtClean="0">
                <a:latin typeface="Comic Sans MS" pitchFamily="66" charset="0"/>
              </a:rPr>
              <a:t>	- Is a powerful marker for CIN in human tumors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984422" y="4783491"/>
            <a:ext cx="20899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/>
              <a:t>Vaidyanathan</a:t>
            </a:r>
            <a:r>
              <a:rPr lang="en-US" sz="1200" dirty="0" smtClean="0"/>
              <a:t> et al, </a:t>
            </a:r>
            <a:r>
              <a:rPr lang="en-US" sz="1200" i="1" dirty="0"/>
              <a:t>s</a:t>
            </a:r>
            <a:r>
              <a:rPr lang="en-US" sz="1200" i="1" dirty="0" smtClean="0"/>
              <a:t>ubmitted</a:t>
            </a:r>
            <a:endParaRPr lang="en-US" sz="1200" i="1" dirty="0"/>
          </a:p>
        </p:txBody>
      </p:sp>
    </p:spTree>
    <p:extLst>
      <p:ext uri="{BB962C8B-B14F-4D97-AF65-F5344CB8AC3E}">
        <p14:creationId xmlns:p14="http://schemas.microsoft.com/office/powerpoint/2010/main" val="35626219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71580" y="603250"/>
            <a:ext cx="8817824" cy="45402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24"/>
          <p:cNvSpPr>
            <a:spLocks noChangeArrowheads="1"/>
          </p:cNvSpPr>
          <p:nvPr/>
        </p:nvSpPr>
        <p:spPr bwMode="auto">
          <a:xfrm>
            <a:off x="0" y="538163"/>
            <a:ext cx="9166225" cy="65087"/>
          </a:xfrm>
          <a:prstGeom prst="rect">
            <a:avLst/>
          </a:prstGeom>
          <a:gradFill rotWithShape="1">
            <a:gsLst>
              <a:gs pos="0">
                <a:srgbClr val="5F5F5F"/>
              </a:gs>
              <a:gs pos="50000">
                <a:srgbClr val="B2B2B2"/>
              </a:gs>
              <a:gs pos="100000">
                <a:srgbClr val="5F5F5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848" y="807402"/>
            <a:ext cx="5798897" cy="403726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1580" y="4866501"/>
            <a:ext cx="30378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Duijf &amp; </a:t>
            </a:r>
            <a:r>
              <a:rPr lang="en-US" sz="1200" dirty="0" err="1" smtClean="0"/>
              <a:t>Benezra</a:t>
            </a:r>
            <a:r>
              <a:rPr lang="en-US" sz="1200" dirty="0"/>
              <a:t> (</a:t>
            </a:r>
            <a:r>
              <a:rPr lang="en-US" sz="1200" dirty="0" smtClean="0"/>
              <a:t>2013) </a:t>
            </a:r>
            <a:r>
              <a:rPr lang="en-US" sz="1200" i="1" dirty="0" smtClean="0"/>
              <a:t>Oncogene 32:4727-36</a:t>
            </a:r>
            <a:endParaRPr lang="en-US" sz="1200" i="1" dirty="0"/>
          </a:p>
        </p:txBody>
      </p:sp>
      <p:sp>
        <p:nvSpPr>
          <p:cNvPr id="8" name="Text Box 15"/>
          <p:cNvSpPr txBox="1">
            <a:spLocks noChangeArrowheads="1"/>
          </p:cNvSpPr>
          <p:nvPr/>
        </p:nvSpPr>
        <p:spPr bwMode="auto">
          <a:xfrm>
            <a:off x="1662457" y="28575"/>
            <a:ext cx="5841378" cy="5293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127985" tIns="63994" rIns="127985" bIns="63994">
            <a:spAutoFit/>
          </a:bodyPr>
          <a:lstStyle/>
          <a:p>
            <a:pPr algn="ctr" defTabSz="1279525"/>
            <a:r>
              <a:rPr lang="en-US" altLang="en-US" sz="2600" b="1" dirty="0" smtClean="0">
                <a:latin typeface="Comic Sans MS" pitchFamily="66" charset="0"/>
              </a:rPr>
              <a:t>“Oncogene-induced mitotic stress”</a:t>
            </a:r>
            <a:endParaRPr lang="en-US" altLang="en-US" sz="2600" b="1" dirty="0">
              <a:latin typeface="Comic Sans MS" pitchFamily="66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6153905" y="962753"/>
            <a:ext cx="1593499" cy="3759497"/>
            <a:chOff x="6817905" y="962753"/>
            <a:chExt cx="1593499" cy="3759497"/>
          </a:xfrm>
        </p:grpSpPr>
        <p:sp>
          <p:nvSpPr>
            <p:cNvPr id="9" name="Text Box 121"/>
            <p:cNvSpPr txBox="1">
              <a:spLocks noChangeArrowheads="1"/>
            </p:cNvSpPr>
            <p:nvPr/>
          </p:nvSpPr>
          <p:spPr bwMode="auto">
            <a:xfrm>
              <a:off x="6892258" y="962753"/>
              <a:ext cx="1444777" cy="4924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defTabSz="1279525"/>
              <a:r>
                <a:rPr lang="en-US" sz="1300" dirty="0" smtClean="0">
                  <a:latin typeface="Helvetica"/>
                  <a:cs typeface="Helvetica"/>
                </a:rPr>
                <a:t>Common defects</a:t>
              </a:r>
            </a:p>
            <a:p>
              <a:pPr algn="ctr" defTabSz="1279525"/>
              <a:r>
                <a:rPr lang="en-US" sz="1300" dirty="0" smtClean="0">
                  <a:latin typeface="Helvetica"/>
                  <a:cs typeface="Helvetica"/>
                </a:rPr>
                <a:t>in cancer cells</a:t>
              </a:r>
              <a:endParaRPr lang="en-US" sz="1300" dirty="0">
                <a:latin typeface="Helvetica"/>
                <a:cs typeface="Helvetica"/>
              </a:endParaRPr>
            </a:p>
          </p:txBody>
        </p:sp>
        <p:sp>
          <p:nvSpPr>
            <p:cNvPr id="10" name="Line 119"/>
            <p:cNvSpPr>
              <a:spLocks noChangeShapeType="1"/>
            </p:cNvSpPr>
            <p:nvPr/>
          </p:nvSpPr>
          <p:spPr bwMode="auto">
            <a:xfrm rot="5400000" flipV="1">
              <a:off x="6745748" y="2403942"/>
              <a:ext cx="1735113" cy="2684"/>
            </a:xfrm>
            <a:prstGeom prst="line">
              <a:avLst/>
            </a:prstGeom>
            <a:noFill/>
            <a:ln w="57150" cmpd="sng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 Box 121"/>
            <p:cNvSpPr txBox="1">
              <a:spLocks noChangeArrowheads="1"/>
            </p:cNvSpPr>
            <p:nvPr/>
          </p:nvSpPr>
          <p:spPr bwMode="auto">
            <a:xfrm>
              <a:off x="6817905" y="3281364"/>
              <a:ext cx="1593499" cy="4924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defTabSz="1279525"/>
              <a:r>
                <a:rPr lang="en-US" sz="1300" dirty="0" smtClean="0">
                  <a:latin typeface="Helvetica"/>
                  <a:cs typeface="Helvetica"/>
                </a:rPr>
                <a:t>Oncogene-induced</a:t>
              </a:r>
            </a:p>
            <a:p>
              <a:pPr algn="ctr" defTabSz="1279525"/>
              <a:r>
                <a:rPr lang="en-US" sz="1300" dirty="0" smtClean="0">
                  <a:latin typeface="Helvetica"/>
                  <a:cs typeface="Helvetica"/>
                </a:rPr>
                <a:t>mitotic stress</a:t>
              </a:r>
              <a:endParaRPr lang="en-US" sz="1300" dirty="0">
                <a:latin typeface="Helvetica"/>
                <a:cs typeface="Helvetica"/>
              </a:endParaRPr>
            </a:p>
          </p:txBody>
        </p:sp>
        <p:sp>
          <p:nvSpPr>
            <p:cNvPr id="12" name="Line 119"/>
            <p:cNvSpPr>
              <a:spLocks noChangeShapeType="1"/>
            </p:cNvSpPr>
            <p:nvPr/>
          </p:nvSpPr>
          <p:spPr bwMode="auto">
            <a:xfrm rot="5400000">
              <a:off x="7435067" y="4045773"/>
              <a:ext cx="369901" cy="2"/>
            </a:xfrm>
            <a:prstGeom prst="line">
              <a:avLst/>
            </a:prstGeom>
            <a:noFill/>
            <a:ln w="57150" cmpd="sng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 Box 121"/>
            <p:cNvSpPr txBox="1">
              <a:spLocks noChangeArrowheads="1"/>
            </p:cNvSpPr>
            <p:nvPr/>
          </p:nvSpPr>
          <p:spPr bwMode="auto">
            <a:xfrm>
              <a:off x="7019329" y="4229807"/>
              <a:ext cx="1185265" cy="4924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defTabSz="1279525"/>
              <a:r>
                <a:rPr lang="en-US" sz="1300" dirty="0" smtClean="0">
                  <a:latin typeface="Helvetica"/>
                  <a:cs typeface="Helvetica"/>
                </a:rPr>
                <a:t>Chromosome</a:t>
              </a:r>
            </a:p>
            <a:p>
              <a:pPr algn="ctr" defTabSz="1279525"/>
              <a:r>
                <a:rPr lang="en-US" sz="1300" dirty="0" smtClean="0">
                  <a:latin typeface="Helvetica"/>
                  <a:cs typeface="Helvetica"/>
                </a:rPr>
                <a:t>instability</a:t>
              </a:r>
              <a:endParaRPr lang="en-US" sz="1300" dirty="0">
                <a:latin typeface="Helvetica"/>
                <a:cs typeface="Helvetica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7413615" y="962753"/>
            <a:ext cx="1467810" cy="2343291"/>
            <a:chOff x="7413615" y="962753"/>
            <a:chExt cx="1467810" cy="2343291"/>
          </a:xfrm>
        </p:grpSpPr>
        <p:sp>
          <p:nvSpPr>
            <p:cNvPr id="16" name="Text Box 121"/>
            <p:cNvSpPr txBox="1">
              <a:spLocks noChangeArrowheads="1"/>
            </p:cNvSpPr>
            <p:nvPr/>
          </p:nvSpPr>
          <p:spPr bwMode="auto">
            <a:xfrm>
              <a:off x="7683693" y="962753"/>
              <a:ext cx="1069524" cy="4924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defTabSz="1279525"/>
              <a:r>
                <a:rPr lang="en-US" sz="1300" dirty="0" smtClean="0">
                  <a:latin typeface="Helvetica"/>
                  <a:cs typeface="Helvetica"/>
                </a:rPr>
                <a:t>Defective</a:t>
              </a:r>
            </a:p>
            <a:p>
              <a:pPr algn="ctr" defTabSz="1279525"/>
              <a:r>
                <a:rPr lang="en-US" sz="1300" dirty="0" err="1" smtClean="0">
                  <a:latin typeface="Helvetica"/>
                  <a:cs typeface="Helvetica"/>
                </a:rPr>
                <a:t>Rb</a:t>
              </a:r>
              <a:r>
                <a:rPr lang="en-US" sz="1300" dirty="0" smtClean="0">
                  <a:latin typeface="Helvetica"/>
                  <a:cs typeface="Helvetica"/>
                </a:rPr>
                <a:t> pathway</a:t>
              </a:r>
              <a:endParaRPr lang="en-US" sz="1300" dirty="0">
                <a:latin typeface="Helvetica"/>
                <a:cs typeface="Helvetica"/>
              </a:endParaRPr>
            </a:p>
          </p:txBody>
        </p:sp>
        <p:sp>
          <p:nvSpPr>
            <p:cNvPr id="17" name="Line 119"/>
            <p:cNvSpPr>
              <a:spLocks noChangeShapeType="1"/>
            </p:cNvSpPr>
            <p:nvPr/>
          </p:nvSpPr>
          <p:spPr bwMode="auto">
            <a:xfrm rot="5400000" flipV="1">
              <a:off x="7890304" y="1863199"/>
              <a:ext cx="650940" cy="0"/>
            </a:xfrm>
            <a:prstGeom prst="line">
              <a:avLst/>
            </a:prstGeom>
            <a:noFill/>
            <a:ln w="57150" cmpd="sng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Text Box 121"/>
            <p:cNvSpPr txBox="1">
              <a:spLocks noChangeArrowheads="1"/>
            </p:cNvSpPr>
            <p:nvPr/>
          </p:nvSpPr>
          <p:spPr bwMode="auto">
            <a:xfrm>
              <a:off x="7566241" y="2188668"/>
              <a:ext cx="1315184" cy="4924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defTabSz="1279525"/>
              <a:r>
                <a:rPr lang="en-US" sz="1300" dirty="0" smtClean="0">
                  <a:latin typeface="Helvetica"/>
                  <a:cs typeface="Helvetica"/>
                </a:rPr>
                <a:t>Emi1</a:t>
              </a:r>
            </a:p>
            <a:p>
              <a:pPr algn="ctr" defTabSz="1279525"/>
              <a:r>
                <a:rPr lang="en-US" sz="1300" dirty="0" smtClean="0">
                  <a:latin typeface="Helvetica"/>
                  <a:cs typeface="Helvetica"/>
                </a:rPr>
                <a:t>overexpression</a:t>
              </a:r>
              <a:endParaRPr lang="en-US" sz="1300" dirty="0">
                <a:latin typeface="Helvetica"/>
                <a:cs typeface="Helvetica"/>
              </a:endParaRPr>
            </a:p>
          </p:txBody>
        </p:sp>
        <p:sp>
          <p:nvSpPr>
            <p:cNvPr id="22" name="Line 119"/>
            <p:cNvSpPr>
              <a:spLocks noChangeShapeType="1"/>
            </p:cNvSpPr>
            <p:nvPr/>
          </p:nvSpPr>
          <p:spPr bwMode="auto">
            <a:xfrm rot="5400000">
              <a:off x="7420067" y="2716164"/>
              <a:ext cx="583428" cy="596332"/>
            </a:xfrm>
            <a:prstGeom prst="line">
              <a:avLst/>
            </a:prstGeom>
            <a:noFill/>
            <a:ln w="57150" cmpd="sng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6976122" y="4866501"/>
            <a:ext cx="20899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/>
              <a:t>Vaidyanathan</a:t>
            </a:r>
            <a:r>
              <a:rPr lang="en-US" sz="1200" dirty="0" smtClean="0"/>
              <a:t> et al, </a:t>
            </a:r>
            <a:r>
              <a:rPr lang="en-US" sz="1200" i="1" dirty="0"/>
              <a:t>s</a:t>
            </a:r>
            <a:r>
              <a:rPr lang="en-US" sz="1200" i="1" dirty="0" smtClean="0"/>
              <a:t>ubmitted</a:t>
            </a:r>
            <a:endParaRPr lang="en-US" sz="1200" i="1" dirty="0"/>
          </a:p>
        </p:txBody>
      </p:sp>
    </p:spTree>
    <p:extLst>
      <p:ext uri="{BB962C8B-B14F-4D97-AF65-F5344CB8AC3E}">
        <p14:creationId xmlns:p14="http://schemas.microsoft.com/office/powerpoint/2010/main" val="8219966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370780" y="603250"/>
            <a:ext cx="8427721" cy="45402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24"/>
          <p:cNvSpPr>
            <a:spLocks noChangeArrowheads="1"/>
          </p:cNvSpPr>
          <p:nvPr/>
        </p:nvSpPr>
        <p:spPr bwMode="auto">
          <a:xfrm>
            <a:off x="0" y="538163"/>
            <a:ext cx="9166225" cy="65087"/>
          </a:xfrm>
          <a:prstGeom prst="rect">
            <a:avLst/>
          </a:prstGeom>
          <a:gradFill rotWithShape="1">
            <a:gsLst>
              <a:gs pos="0">
                <a:srgbClr val="5F5F5F"/>
              </a:gs>
              <a:gs pos="50000">
                <a:srgbClr val="B2B2B2"/>
              </a:gs>
              <a:gs pos="100000">
                <a:srgbClr val="5F5F5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427875" y="28575"/>
            <a:ext cx="6266224" cy="498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27985" tIns="63994" rIns="127985" bIns="63994">
            <a:spAutoFit/>
          </a:bodyPr>
          <a:lstStyle/>
          <a:p>
            <a:pPr algn="ctr" defTabSz="1279525" eaLnBrk="0" hangingPunct="0"/>
            <a:r>
              <a:rPr lang="en-US" altLang="en-US" sz="2400" b="1" dirty="0" smtClean="0">
                <a:latin typeface="Comic Sans MS" pitchFamily="66" charset="0"/>
              </a:rPr>
              <a:t>Consequences of chromosome instability</a:t>
            </a:r>
            <a:endParaRPr lang="en-US" altLang="en-US" sz="2400" b="1" i="1" dirty="0">
              <a:latin typeface="Comic Sans MS" pitchFamily="66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469" y="918130"/>
            <a:ext cx="6984469" cy="361695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760602" y="4866501"/>
            <a:ext cx="30378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Duijf &amp; </a:t>
            </a:r>
            <a:r>
              <a:rPr lang="en-US" sz="1200" dirty="0" err="1" smtClean="0"/>
              <a:t>Benezra</a:t>
            </a:r>
            <a:r>
              <a:rPr lang="en-US" sz="1200" dirty="0"/>
              <a:t> (</a:t>
            </a:r>
            <a:r>
              <a:rPr lang="en-US" sz="1200" dirty="0" smtClean="0"/>
              <a:t>2013) </a:t>
            </a:r>
            <a:r>
              <a:rPr lang="en-US" sz="1200" i="1" dirty="0" smtClean="0"/>
              <a:t>Oncogene 32:4727-36</a:t>
            </a:r>
            <a:endParaRPr lang="en-US" sz="1200" i="1" dirty="0"/>
          </a:p>
        </p:txBody>
      </p:sp>
    </p:spTree>
    <p:extLst>
      <p:ext uri="{BB962C8B-B14F-4D97-AF65-F5344CB8AC3E}">
        <p14:creationId xmlns:p14="http://schemas.microsoft.com/office/powerpoint/2010/main" val="8031400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24"/>
          <p:cNvSpPr>
            <a:spLocks noChangeArrowheads="1"/>
          </p:cNvSpPr>
          <p:nvPr/>
        </p:nvSpPr>
        <p:spPr bwMode="auto">
          <a:xfrm>
            <a:off x="0" y="538163"/>
            <a:ext cx="9166225" cy="65087"/>
          </a:xfrm>
          <a:prstGeom prst="rect">
            <a:avLst/>
          </a:prstGeom>
          <a:gradFill rotWithShape="1">
            <a:gsLst>
              <a:gs pos="0">
                <a:srgbClr val="5F5F5F"/>
              </a:gs>
              <a:gs pos="50000">
                <a:srgbClr val="B2B2B2"/>
              </a:gs>
              <a:gs pos="100000">
                <a:srgbClr val="5F5F5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427877" y="28575"/>
            <a:ext cx="6266224" cy="498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27985" tIns="63994" rIns="127985" bIns="63994">
            <a:spAutoFit/>
          </a:bodyPr>
          <a:lstStyle/>
          <a:p>
            <a:pPr algn="ctr" defTabSz="1279525" eaLnBrk="0" hangingPunct="0"/>
            <a:r>
              <a:rPr lang="en-US" altLang="en-US" sz="2400" b="1" dirty="0" smtClean="0">
                <a:latin typeface="Comic Sans MS" pitchFamily="66" charset="0"/>
              </a:rPr>
              <a:t>Consequences of chromosome instability</a:t>
            </a:r>
            <a:endParaRPr lang="en-US" altLang="en-US" sz="2400" b="1" i="1" dirty="0">
              <a:latin typeface="Comic Sans MS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77624" y="1743749"/>
            <a:ext cx="4831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Low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952602" y="1743749"/>
            <a:ext cx="7284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Normal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72864" y="1743749"/>
            <a:ext cx="5165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High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81242" y="1743749"/>
            <a:ext cx="8002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Extreme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902847" y="1743749"/>
            <a:ext cx="3829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Nil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1772" y="1636027"/>
            <a:ext cx="20971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Chromosome segregation</a:t>
            </a:r>
          </a:p>
          <a:p>
            <a:r>
              <a:rPr lang="en-US" sz="1400" b="1" dirty="0" smtClean="0"/>
              <a:t>gene expression/activity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451772" y="2348083"/>
            <a:ext cx="7729689" cy="523220"/>
            <a:chOff x="451772" y="2348083"/>
            <a:chExt cx="7729689" cy="523220"/>
          </a:xfrm>
        </p:grpSpPr>
        <p:sp>
          <p:nvSpPr>
            <p:cNvPr id="15" name="TextBox 14"/>
            <p:cNvSpPr txBox="1"/>
            <p:nvPr/>
          </p:nvSpPr>
          <p:spPr>
            <a:xfrm>
              <a:off x="2902847" y="2441834"/>
              <a:ext cx="43433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n/a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685772" y="2441834"/>
              <a:ext cx="86686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rgbClr val="EA0000"/>
                  </a:solidFill>
                </a:rPr>
                <a:t>Low/high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081012" y="2441834"/>
              <a:ext cx="86686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rgbClr val="EA0000"/>
                  </a:solidFill>
                </a:rPr>
                <a:t>Low/high 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381242" y="2452190"/>
              <a:ext cx="80021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rgbClr val="EA0000"/>
                  </a:solidFill>
                </a:rPr>
                <a:t>Extreme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952602" y="2452190"/>
              <a:ext cx="72844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N</a:t>
              </a:r>
              <a:r>
                <a:rPr lang="en-US" sz="1400" dirty="0" smtClean="0"/>
                <a:t>ormal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51772" y="2348083"/>
              <a:ext cx="194303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/>
                <a:t>Degree of</a:t>
              </a:r>
            </a:p>
            <a:p>
              <a:r>
                <a:rPr lang="en-US" sz="1400" b="1" dirty="0"/>
                <a:t>c</a:t>
              </a:r>
              <a:r>
                <a:rPr lang="en-US" sz="1400" b="1" dirty="0" smtClean="0"/>
                <a:t>hromosome instability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451772" y="3106628"/>
            <a:ext cx="7575600" cy="348910"/>
            <a:chOff x="451772" y="3106628"/>
            <a:chExt cx="7575600" cy="348910"/>
          </a:xfrm>
        </p:grpSpPr>
        <p:sp>
          <p:nvSpPr>
            <p:cNvPr id="22" name="TextBox 21"/>
            <p:cNvSpPr txBox="1"/>
            <p:nvPr/>
          </p:nvSpPr>
          <p:spPr>
            <a:xfrm>
              <a:off x="2902847" y="3106628"/>
              <a:ext cx="43433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n/a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825496" y="3106628"/>
              <a:ext cx="58742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dirty="0" smtClean="0">
                  <a:solidFill>
                    <a:srgbClr val="EA0000"/>
                  </a:solidFill>
                </a:rPr>
                <a:t>Poor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6220736" y="3106628"/>
              <a:ext cx="58742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dirty="0" smtClean="0">
                  <a:solidFill>
                    <a:srgbClr val="EA0000"/>
                  </a:solidFill>
                </a:rPr>
                <a:t>Poor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381242" y="3116984"/>
              <a:ext cx="64613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dirty="0" smtClean="0">
                  <a:solidFill>
                    <a:srgbClr val="009C00"/>
                  </a:solidFill>
                </a:rPr>
                <a:t>Good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4952602" y="3116984"/>
              <a:ext cx="64613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>
                  <a:solidFill>
                    <a:srgbClr val="009C00"/>
                  </a:solidFill>
                </a:rPr>
                <a:t>Good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451772" y="3106628"/>
              <a:ext cx="149271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/>
                <a:t>Patient prognosis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257073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10"/>
          <p:cNvSpPr txBox="1">
            <a:spLocks noChangeArrowheads="1"/>
          </p:cNvSpPr>
          <p:nvPr/>
        </p:nvSpPr>
        <p:spPr bwMode="auto">
          <a:xfrm>
            <a:off x="1674813" y="142875"/>
            <a:ext cx="3175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27985" tIns="63994" rIns="127985" bIns="63994">
            <a:spAutoFit/>
          </a:bodyPr>
          <a:lstStyle/>
          <a:p>
            <a:pPr algn="ctr" defTabSz="1279525" eaLnBrk="0" hangingPunct="0"/>
            <a:r>
              <a:rPr lang="en-US" altLang="en-US" sz="2600" b="1" dirty="0">
                <a:latin typeface="Comic Sans MS" pitchFamily="66" charset="0"/>
              </a:rPr>
              <a:t>Acknowledgements</a:t>
            </a:r>
          </a:p>
        </p:txBody>
      </p:sp>
      <p:sp>
        <p:nvSpPr>
          <p:cNvPr id="18" name="Text Box 9"/>
          <p:cNvSpPr txBox="1">
            <a:spLocks noChangeArrowheads="1"/>
          </p:cNvSpPr>
          <p:nvPr/>
        </p:nvSpPr>
        <p:spPr bwMode="auto">
          <a:xfrm>
            <a:off x="761202" y="836521"/>
            <a:ext cx="4019550" cy="23311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7985" tIns="63994" rIns="127985" bIns="63994">
            <a:spAutoFit/>
          </a:bodyPr>
          <a:lstStyle/>
          <a:p>
            <a:pPr defTabSz="1279525" eaLnBrk="0" hangingPunct="0">
              <a:lnSpc>
                <a:spcPct val="125000"/>
              </a:lnSpc>
            </a:pPr>
            <a:r>
              <a:rPr lang="en-US" altLang="en-US" sz="1600" b="1" dirty="0" smtClean="0">
                <a:latin typeface="Comic Sans MS" pitchFamily="66" charset="0"/>
              </a:rPr>
              <a:t>UQ Diamantina Institute</a:t>
            </a:r>
          </a:p>
          <a:p>
            <a:pPr defTabSz="1279525" eaLnBrk="0" hangingPunct="0">
              <a:lnSpc>
                <a:spcPct val="125000"/>
              </a:lnSpc>
            </a:pPr>
            <a:endParaRPr lang="en-US" altLang="en-US" sz="300" b="1" dirty="0" smtClean="0">
              <a:latin typeface="Comic Sans MS" pitchFamily="66" charset="0"/>
            </a:endParaRPr>
          </a:p>
          <a:p>
            <a:pPr defTabSz="1279525" eaLnBrk="0" hangingPunct="0">
              <a:lnSpc>
                <a:spcPct val="125000"/>
              </a:lnSpc>
            </a:pPr>
            <a:r>
              <a:rPr lang="en-US" altLang="en-US" sz="1600" dirty="0" smtClean="0">
                <a:latin typeface="Comic Sans MS" pitchFamily="66" charset="0"/>
              </a:rPr>
              <a:t>   </a:t>
            </a:r>
            <a:r>
              <a:rPr lang="en-US" altLang="en-US" sz="1600" dirty="0" err="1" smtClean="0">
                <a:latin typeface="Comic Sans MS" pitchFamily="66" charset="0"/>
              </a:rPr>
              <a:t>Srividya</a:t>
            </a:r>
            <a:r>
              <a:rPr lang="en-US" altLang="en-US" sz="1600" dirty="0" smtClean="0">
                <a:latin typeface="Comic Sans MS" pitchFamily="66" charset="0"/>
              </a:rPr>
              <a:t> </a:t>
            </a:r>
            <a:r>
              <a:rPr lang="en-US" altLang="en-US" sz="1600" dirty="0" err="1" smtClean="0">
                <a:latin typeface="Comic Sans MS" pitchFamily="66" charset="0"/>
              </a:rPr>
              <a:t>Vaidyanathan</a:t>
            </a:r>
            <a:endParaRPr lang="en-US" altLang="en-US" sz="1600" dirty="0" smtClean="0">
              <a:latin typeface="Comic Sans MS" pitchFamily="66" charset="0"/>
            </a:endParaRPr>
          </a:p>
          <a:p>
            <a:pPr defTabSz="1279525" eaLnBrk="0" hangingPunct="0">
              <a:lnSpc>
                <a:spcPct val="125000"/>
              </a:lnSpc>
            </a:pPr>
            <a:r>
              <a:rPr lang="en-US" altLang="en-US" sz="1600" dirty="0" smtClean="0">
                <a:latin typeface="Comic Sans MS" pitchFamily="66" charset="0"/>
              </a:rPr>
              <a:t>   Kathleen </a:t>
            </a:r>
            <a:r>
              <a:rPr lang="en-US" altLang="en-US" sz="1600" dirty="0">
                <a:latin typeface="Comic Sans MS" pitchFamily="66" charset="0"/>
              </a:rPr>
              <a:t>Cato</a:t>
            </a:r>
          </a:p>
          <a:p>
            <a:pPr defTabSz="1279525" eaLnBrk="0" hangingPunct="0">
              <a:lnSpc>
                <a:spcPct val="125000"/>
              </a:lnSpc>
            </a:pPr>
            <a:r>
              <a:rPr lang="en-US" altLang="en-US" sz="1600" dirty="0" smtClean="0">
                <a:latin typeface="Comic Sans MS" pitchFamily="66" charset="0"/>
              </a:rPr>
              <a:t>   Lu Tang</a:t>
            </a:r>
          </a:p>
          <a:p>
            <a:pPr defTabSz="1279525" eaLnBrk="0" hangingPunct="0">
              <a:lnSpc>
                <a:spcPct val="125000"/>
              </a:lnSpc>
            </a:pPr>
            <a:r>
              <a:rPr lang="en-US" altLang="en-US" sz="1600" dirty="0">
                <a:latin typeface="Comic Sans MS" pitchFamily="66" charset="0"/>
              </a:rPr>
              <a:t> </a:t>
            </a:r>
            <a:r>
              <a:rPr lang="en-US" altLang="en-US" sz="1600" dirty="0" smtClean="0">
                <a:latin typeface="Comic Sans MS" pitchFamily="66" charset="0"/>
              </a:rPr>
              <a:t>  </a:t>
            </a:r>
            <a:r>
              <a:rPr lang="en-US" altLang="en-US" sz="1600" dirty="0" err="1" smtClean="0">
                <a:latin typeface="Comic Sans MS" pitchFamily="66" charset="0"/>
              </a:rPr>
              <a:t>Pulari</a:t>
            </a:r>
            <a:r>
              <a:rPr lang="en-US" altLang="en-US" sz="1600" dirty="0" smtClean="0">
                <a:latin typeface="Comic Sans MS" pitchFamily="66" charset="0"/>
              </a:rPr>
              <a:t> </a:t>
            </a:r>
            <a:r>
              <a:rPr lang="en-US" altLang="en-US" sz="1600" dirty="0" err="1" smtClean="0">
                <a:latin typeface="Comic Sans MS" pitchFamily="66" charset="0"/>
              </a:rPr>
              <a:t>Thangavelu</a:t>
            </a:r>
            <a:endParaRPr lang="en-US" altLang="en-US" sz="1600" dirty="0" smtClean="0">
              <a:latin typeface="Comic Sans MS" pitchFamily="66" charset="0"/>
            </a:endParaRPr>
          </a:p>
          <a:p>
            <a:pPr defTabSz="1279525" eaLnBrk="0" hangingPunct="0">
              <a:lnSpc>
                <a:spcPct val="125000"/>
              </a:lnSpc>
            </a:pPr>
            <a:r>
              <a:rPr lang="en-US" altLang="en-US" sz="1600" dirty="0">
                <a:latin typeface="Comic Sans MS" pitchFamily="66" charset="0"/>
              </a:rPr>
              <a:t> </a:t>
            </a:r>
            <a:r>
              <a:rPr lang="en-US" altLang="en-US" sz="1600" dirty="0" smtClean="0">
                <a:latin typeface="Comic Sans MS" pitchFamily="66" charset="0"/>
              </a:rPr>
              <a:t>  </a:t>
            </a:r>
            <a:r>
              <a:rPr lang="en-US" altLang="en-US" sz="1600" dirty="0" err="1" smtClean="0">
                <a:latin typeface="Comic Sans MS" pitchFamily="66" charset="0"/>
              </a:rPr>
              <a:t>Mehlika</a:t>
            </a:r>
            <a:r>
              <a:rPr lang="en-US" altLang="en-US" sz="1600" dirty="0" smtClean="0">
                <a:latin typeface="Comic Sans MS" pitchFamily="66" charset="0"/>
              </a:rPr>
              <a:t> </a:t>
            </a:r>
            <a:r>
              <a:rPr lang="en-US" altLang="en-US" sz="1600" dirty="0" err="1" smtClean="0">
                <a:latin typeface="Comic Sans MS" pitchFamily="66" charset="0"/>
              </a:rPr>
              <a:t>Hazar-Rethinam</a:t>
            </a:r>
            <a:endParaRPr lang="en-US" altLang="en-US" sz="1600" dirty="0" smtClean="0">
              <a:latin typeface="Comic Sans MS" pitchFamily="66" charset="0"/>
            </a:endParaRPr>
          </a:p>
          <a:p>
            <a:pPr defTabSz="1279525" eaLnBrk="0" hangingPunct="0">
              <a:lnSpc>
                <a:spcPct val="125000"/>
              </a:lnSpc>
            </a:pPr>
            <a:r>
              <a:rPr lang="en-US" altLang="en-US" sz="1600" dirty="0" smtClean="0">
                <a:latin typeface="Comic Sans MS" pitchFamily="66" charset="0"/>
              </a:rPr>
              <a:t>   Mathias </a:t>
            </a:r>
            <a:r>
              <a:rPr lang="en-US" altLang="en-US" sz="1600" dirty="0" err="1" smtClean="0">
                <a:latin typeface="Comic Sans MS" pitchFamily="66" charset="0"/>
              </a:rPr>
              <a:t>Nierman</a:t>
            </a:r>
            <a:endParaRPr lang="en-US" altLang="en-US" sz="1600" dirty="0" smtClean="0">
              <a:latin typeface="Comic Sans MS" pitchFamily="66" charset="0"/>
            </a:endParaRPr>
          </a:p>
        </p:txBody>
      </p:sp>
      <p:grpSp>
        <p:nvGrpSpPr>
          <p:cNvPr id="22" name="Group 21"/>
          <p:cNvGrpSpPr/>
          <p:nvPr/>
        </p:nvGrpSpPr>
        <p:grpSpPr>
          <a:xfrm rot="696610">
            <a:off x="6121092" y="-372483"/>
            <a:ext cx="2744772" cy="4045570"/>
            <a:chOff x="6196636" y="-99886"/>
            <a:chExt cx="3008190" cy="4433827"/>
          </a:xfrm>
        </p:grpSpPr>
        <p:pic>
          <p:nvPicPr>
            <p:cNvPr id="23" name="Picture 22" descr="C:\Users\duijfp\Desktop\Untitled-3.pn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24811"/>
            <a:stretch>
              <a:fillRect/>
            </a:stretch>
          </p:blipFill>
          <p:spPr bwMode="auto">
            <a:xfrm rot="6581110" flipV="1">
              <a:off x="5358696" y="738054"/>
              <a:ext cx="4433827" cy="2757948"/>
            </a:xfrm>
            <a:prstGeom prst="rect">
              <a:avLst/>
            </a:prstGeom>
            <a:noFill/>
          </p:spPr>
        </p:pic>
        <p:sp>
          <p:nvSpPr>
            <p:cNvPr id="24" name="Oval 23"/>
            <p:cNvSpPr/>
            <p:nvPr/>
          </p:nvSpPr>
          <p:spPr bwMode="auto">
            <a:xfrm>
              <a:off x="8560648" y="177217"/>
              <a:ext cx="392759" cy="392759"/>
            </a:xfrm>
            <a:prstGeom prst="ellipse">
              <a:avLst/>
            </a:prstGeom>
            <a:solidFill>
              <a:srgbClr val="0099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27952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25" name="Straight Connector 24"/>
            <p:cNvCxnSpPr/>
            <p:nvPr/>
          </p:nvCxnSpPr>
          <p:spPr bwMode="auto">
            <a:xfrm rot="5400000" flipH="1" flipV="1">
              <a:off x="8668924" y="-55993"/>
              <a:ext cx="321678" cy="312743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rgbClr val="8A52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6" name="Straight Connector 25"/>
            <p:cNvCxnSpPr/>
            <p:nvPr/>
          </p:nvCxnSpPr>
          <p:spPr bwMode="auto">
            <a:xfrm rot="5400000" flipH="1" flipV="1">
              <a:off x="8687721" y="-42655"/>
              <a:ext cx="467534" cy="454547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rgbClr val="8A52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" name="Straight Connector 26"/>
            <p:cNvCxnSpPr/>
            <p:nvPr/>
          </p:nvCxnSpPr>
          <p:spPr bwMode="auto">
            <a:xfrm rot="5400000" flipH="1" flipV="1">
              <a:off x="8834248" y="76994"/>
              <a:ext cx="375797" cy="365358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rgbClr val="8A52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8" name="Group 27"/>
          <p:cNvGrpSpPr/>
          <p:nvPr/>
        </p:nvGrpSpPr>
        <p:grpSpPr>
          <a:xfrm rot="439979">
            <a:off x="84084" y="3386302"/>
            <a:ext cx="3944635" cy="2102729"/>
            <a:chOff x="-74528" y="4742606"/>
            <a:chExt cx="4323206" cy="2304530"/>
          </a:xfrm>
        </p:grpSpPr>
        <p:pic>
          <p:nvPicPr>
            <p:cNvPr id="29" name="Picture 28" descr="C:\Users\duijfp\Desktop\Untitled-2.pn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27945" b="25379"/>
            <a:stretch>
              <a:fillRect/>
            </a:stretch>
          </p:blipFill>
          <p:spPr bwMode="auto">
            <a:xfrm>
              <a:off x="269875" y="4742606"/>
              <a:ext cx="3978803" cy="2029875"/>
            </a:xfrm>
            <a:prstGeom prst="rect">
              <a:avLst/>
            </a:prstGeom>
            <a:noFill/>
          </p:spPr>
        </p:pic>
        <p:sp>
          <p:nvSpPr>
            <p:cNvPr id="30" name="Oval 29"/>
            <p:cNvSpPr/>
            <p:nvPr/>
          </p:nvSpPr>
          <p:spPr bwMode="auto">
            <a:xfrm rot="1320000" flipH="1" flipV="1">
              <a:off x="160050" y="6415501"/>
              <a:ext cx="392759" cy="392759"/>
            </a:xfrm>
            <a:prstGeom prst="ellipse">
              <a:avLst/>
            </a:prstGeom>
            <a:solidFill>
              <a:srgbClr val="0099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27952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grpSp>
          <p:nvGrpSpPr>
            <p:cNvPr id="31" name="Group 15"/>
            <p:cNvGrpSpPr/>
            <p:nvPr/>
          </p:nvGrpSpPr>
          <p:grpSpPr>
            <a:xfrm rot="20672817">
              <a:off x="-74528" y="6488825"/>
              <a:ext cx="471641" cy="558311"/>
              <a:chOff x="-133520" y="6429833"/>
              <a:chExt cx="471641" cy="558311"/>
            </a:xfrm>
          </p:grpSpPr>
          <p:cxnSp>
            <p:nvCxnSpPr>
              <p:cNvPr id="32" name="Straight Connector 31"/>
              <p:cNvCxnSpPr/>
              <p:nvPr/>
            </p:nvCxnSpPr>
            <p:spPr bwMode="auto">
              <a:xfrm rot="6720000">
                <a:off x="867" y="6670933"/>
                <a:ext cx="321678" cy="312743"/>
              </a:xfrm>
              <a:prstGeom prst="line">
                <a:avLst/>
              </a:prstGeom>
              <a:solidFill>
                <a:schemeClr val="accent1"/>
              </a:solidFill>
              <a:ln w="76200" cap="flat" cmpd="sng" algn="ctr">
                <a:solidFill>
                  <a:srgbClr val="8A52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3" name="Straight Connector 32"/>
              <p:cNvCxnSpPr/>
              <p:nvPr/>
            </p:nvCxnSpPr>
            <p:spPr bwMode="auto">
              <a:xfrm rot="6720000">
                <a:off x="-122919" y="6493763"/>
                <a:ext cx="467534" cy="454547"/>
              </a:xfrm>
              <a:prstGeom prst="line">
                <a:avLst/>
              </a:prstGeom>
              <a:solidFill>
                <a:schemeClr val="accent1"/>
              </a:solidFill>
              <a:ln w="76200" cap="flat" cmpd="sng" algn="ctr">
                <a:solidFill>
                  <a:srgbClr val="8A52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4" name="Straight Connector 33"/>
              <p:cNvCxnSpPr/>
              <p:nvPr/>
            </p:nvCxnSpPr>
            <p:spPr bwMode="auto">
              <a:xfrm rot="6720000">
                <a:off x="-138740" y="6435053"/>
                <a:ext cx="375797" cy="365358"/>
              </a:xfrm>
              <a:prstGeom prst="line">
                <a:avLst/>
              </a:prstGeom>
              <a:solidFill>
                <a:schemeClr val="accent1"/>
              </a:solidFill>
              <a:ln w="76200" cap="flat" cmpd="sng" algn="ctr">
                <a:solidFill>
                  <a:srgbClr val="8A52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  <p:sp>
        <p:nvSpPr>
          <p:cNvPr id="35" name="Text Box 9"/>
          <p:cNvSpPr txBox="1">
            <a:spLocks noChangeArrowheads="1"/>
          </p:cNvSpPr>
          <p:nvPr/>
        </p:nvSpPr>
        <p:spPr bwMode="auto">
          <a:xfrm>
            <a:off x="3774839" y="1193483"/>
            <a:ext cx="2686289" cy="196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7985" tIns="63994" rIns="127985" bIns="63994">
            <a:spAutoFit/>
          </a:bodyPr>
          <a:lstStyle/>
          <a:p>
            <a:pPr defTabSz="1279525" eaLnBrk="0" hangingPunct="0">
              <a:lnSpc>
                <a:spcPct val="125000"/>
              </a:lnSpc>
            </a:pPr>
            <a:r>
              <a:rPr lang="en-US" altLang="en-US" sz="1600" dirty="0" smtClean="0">
                <a:latin typeface="Comic Sans MS" pitchFamily="66" charset="0"/>
              </a:rPr>
              <a:t>  </a:t>
            </a:r>
            <a:r>
              <a:rPr lang="en-US" altLang="en-US" sz="1600" dirty="0">
                <a:latin typeface="Comic Sans MS" pitchFamily="66" charset="0"/>
              </a:rPr>
              <a:t> </a:t>
            </a:r>
            <a:r>
              <a:rPr lang="en-US" altLang="en-US" sz="1600" dirty="0" smtClean="0">
                <a:latin typeface="Comic Sans MS" pitchFamily="66" charset="0"/>
              </a:rPr>
              <a:t>Brian </a:t>
            </a:r>
            <a:r>
              <a:rPr lang="en-US" altLang="en-US" sz="1600" dirty="0" err="1" smtClean="0">
                <a:latin typeface="Comic Sans MS" pitchFamily="66" charset="0"/>
              </a:rPr>
              <a:t>Gabrielli</a:t>
            </a:r>
            <a:endParaRPr lang="en-US" altLang="en-US" sz="1600" dirty="0" smtClean="0">
              <a:latin typeface="Comic Sans MS" pitchFamily="66" charset="0"/>
            </a:endParaRPr>
          </a:p>
          <a:p>
            <a:pPr defTabSz="1279525" eaLnBrk="0" hangingPunct="0">
              <a:lnSpc>
                <a:spcPct val="125000"/>
              </a:lnSpc>
            </a:pPr>
            <a:r>
              <a:rPr lang="en-US" altLang="en-US" sz="1600" dirty="0" smtClean="0">
                <a:latin typeface="Comic Sans MS" pitchFamily="66" charset="0"/>
              </a:rPr>
              <a:t>   Nikolas </a:t>
            </a:r>
            <a:r>
              <a:rPr lang="en-US" altLang="en-US" sz="1600" dirty="0" err="1" smtClean="0">
                <a:latin typeface="Comic Sans MS" pitchFamily="66" charset="0"/>
              </a:rPr>
              <a:t>Haass</a:t>
            </a:r>
            <a:endParaRPr lang="en-US" altLang="en-US" sz="1600" dirty="0" smtClean="0">
              <a:latin typeface="Comic Sans MS" pitchFamily="66" charset="0"/>
            </a:endParaRPr>
          </a:p>
          <a:p>
            <a:pPr defTabSz="1279525" eaLnBrk="0" hangingPunct="0">
              <a:lnSpc>
                <a:spcPct val="125000"/>
              </a:lnSpc>
            </a:pPr>
            <a:r>
              <a:rPr lang="en-US" altLang="en-US" sz="1600" dirty="0">
                <a:latin typeface="Comic Sans MS" pitchFamily="66" charset="0"/>
              </a:rPr>
              <a:t> </a:t>
            </a:r>
            <a:r>
              <a:rPr lang="en-US" altLang="en-US" sz="1600" dirty="0" smtClean="0">
                <a:latin typeface="Comic Sans MS" pitchFamily="66" charset="0"/>
              </a:rPr>
              <a:t>  Sandra </a:t>
            </a:r>
            <a:r>
              <a:rPr lang="en-US" altLang="en-US" sz="1600" dirty="0" err="1" smtClean="0">
                <a:latin typeface="Comic Sans MS" pitchFamily="66" charset="0"/>
              </a:rPr>
              <a:t>Pavey</a:t>
            </a:r>
            <a:endParaRPr lang="en-US" altLang="en-US" sz="1600" dirty="0" smtClean="0">
              <a:latin typeface="Comic Sans MS" pitchFamily="66" charset="0"/>
            </a:endParaRPr>
          </a:p>
          <a:p>
            <a:pPr defTabSz="1279525" eaLnBrk="0" hangingPunct="0">
              <a:lnSpc>
                <a:spcPct val="125000"/>
              </a:lnSpc>
            </a:pPr>
            <a:endParaRPr lang="en-US" altLang="en-US" sz="1600" dirty="0" smtClean="0">
              <a:latin typeface="Comic Sans MS" pitchFamily="66" charset="0"/>
            </a:endParaRPr>
          </a:p>
          <a:p>
            <a:pPr defTabSz="1279525" eaLnBrk="0" hangingPunct="0">
              <a:lnSpc>
                <a:spcPct val="125000"/>
              </a:lnSpc>
            </a:pPr>
            <a:endParaRPr lang="en-US" altLang="en-US" sz="1600" dirty="0">
              <a:latin typeface="Comic Sans MS" pitchFamily="66" charset="0"/>
            </a:endParaRPr>
          </a:p>
          <a:p>
            <a:pPr defTabSz="1279525" eaLnBrk="0" hangingPunct="0">
              <a:lnSpc>
                <a:spcPct val="125000"/>
              </a:lnSpc>
            </a:pPr>
            <a:r>
              <a:rPr lang="en-US" altLang="en-US" sz="1600" b="1" dirty="0" err="1" smtClean="0">
                <a:latin typeface="Comic Sans MS" pitchFamily="66" charset="0"/>
              </a:rPr>
              <a:t>p.duijf@uq.edu.au</a:t>
            </a:r>
            <a:endParaRPr lang="en-US" altLang="en-US" sz="1600" b="1" dirty="0">
              <a:latin typeface="Comic Sans MS" pitchFamily="66" charset="0"/>
            </a:endParaRPr>
          </a:p>
        </p:txBody>
      </p:sp>
      <p:pic>
        <p:nvPicPr>
          <p:cNvPr id="37" name="Picture 36" descr="C:\Users\pduijf\Desktop\UQDI_Logo_Colour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06458" y="4453298"/>
            <a:ext cx="3775108" cy="606395"/>
          </a:xfrm>
          <a:prstGeom prst="rect">
            <a:avLst/>
          </a:prstGeom>
          <a:noFill/>
        </p:spPr>
      </p:pic>
      <p:pic>
        <p:nvPicPr>
          <p:cNvPr id="38" name="Picture 37" descr="kurv magazine national breast cancer foundation corporate supporte.pn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6458" y="3652270"/>
            <a:ext cx="1620965" cy="787688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58001" y="3680430"/>
            <a:ext cx="1735336" cy="657903"/>
          </a:xfrm>
          <a:prstGeom prst="rect">
            <a:avLst/>
          </a:prstGeom>
        </p:spPr>
      </p:pic>
      <p:pic>
        <p:nvPicPr>
          <p:cNvPr id="40" name="Picture 39" descr="C:\Users\pduijf\Desktop\UQDI_Logo_Colour.jpg"/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50912"/>
          <a:stretch/>
        </p:blipFill>
        <p:spPr bwMode="auto">
          <a:xfrm>
            <a:off x="7082464" y="2988420"/>
            <a:ext cx="1853143" cy="60639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847893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3930</TotalTime>
  <Words>1466</Words>
  <Application>Microsoft Macintosh PowerPoint</Application>
  <PresentationFormat>On-screen Show (16:9)</PresentationFormat>
  <Paragraphs>464</Paragraphs>
  <Slides>29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UQ Diamantina 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Pascal Duijf</dc:creator>
  <cp:lastModifiedBy>Pascal Duijf</cp:lastModifiedBy>
  <cp:revision>116</cp:revision>
  <dcterms:created xsi:type="dcterms:W3CDTF">2015-03-24T22:21:36Z</dcterms:created>
  <dcterms:modified xsi:type="dcterms:W3CDTF">2015-07-20T00:42:05Z</dcterms:modified>
</cp:coreProperties>
</file>