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84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89" r:id="rId10"/>
    <p:sldId id="290" r:id="rId11"/>
    <p:sldId id="277" r:id="rId12"/>
    <p:sldId id="281" r:id="rId13"/>
    <p:sldId id="283" r:id="rId14"/>
    <p:sldId id="268" r:id="rId15"/>
    <p:sldId id="279" r:id="rId16"/>
    <p:sldId id="269" r:id="rId17"/>
    <p:sldId id="285" r:id="rId18"/>
    <p:sldId id="286" r:id="rId19"/>
    <p:sldId id="287" r:id="rId20"/>
    <p:sldId id="288" r:id="rId2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19B32B"/>
    <a:srgbClr val="3F4B1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353" autoAdjust="0"/>
    <p:restoredTop sz="94660" autoAdjust="0"/>
  </p:normalViewPr>
  <p:slideViewPr>
    <p:cSldViewPr>
      <p:cViewPr>
        <p:scale>
          <a:sx n="55" d="100"/>
          <a:sy n="55" d="100"/>
        </p:scale>
        <p:origin x="-1722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68" y="-102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&lt;14</c:v>
                </c:pt>
              </c:strCache>
            </c:strRef>
          </c:tx>
          <c:spPr>
            <a:solidFill>
              <a:srgbClr val="7030A0"/>
            </a:solidFill>
          </c:spPr>
          <c:dLbls>
            <c:dLbl>
              <c:idx val="0"/>
              <c:layout>
                <c:manualLayout>
                  <c:x val="-1.6666666666666689E-3"/>
                  <c:y val="-3.8461538461538484E-2"/>
                </c:manualLayout>
              </c:layout>
              <c:showVal val="1"/>
            </c:dLbl>
            <c:dLbl>
              <c:idx val="1"/>
              <c:layout>
                <c:manualLayout>
                  <c:x val="3.3333333333333969E-3"/>
                  <c:y val="-7.6923076923077024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DEATH</c:v>
                </c:pt>
                <c:pt idx="1">
                  <c:v>SURVIVAL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15-49</c:v>
                </c:pt>
              </c:strCache>
            </c:strRef>
          </c:tx>
          <c:spPr>
            <a:solidFill>
              <a:srgbClr val="FF66CC"/>
            </a:solidFill>
          </c:spPr>
          <c:dLbls>
            <c:dLbl>
              <c:idx val="0"/>
              <c:layout>
                <c:manualLayout>
                  <c:x val="1.0000000000000009E-2"/>
                  <c:y val="-6.923076923076929E-2"/>
                </c:manualLayout>
              </c:layout>
              <c:showVal val="1"/>
            </c:dLbl>
            <c:dLbl>
              <c:idx val="1"/>
              <c:layout>
                <c:manualLayout>
                  <c:x val="6.6666666666666732E-3"/>
                  <c:y val="-2.0512820512820547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DEATH</c:v>
                </c:pt>
                <c:pt idx="1">
                  <c:v>SURVIVAL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</c:v>
                </c:pt>
                <c:pt idx="1">
                  <c:v>97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&gt;50</c:v>
                </c:pt>
              </c:strCache>
            </c:strRef>
          </c:tx>
          <c:dLbls>
            <c:dLbl>
              <c:idx val="0"/>
              <c:layout>
                <c:manualLayout>
                  <c:x val="3.333333333333337E-3"/>
                  <c:y val="-5.128205128205119E-2"/>
                </c:manualLayout>
              </c:layout>
              <c:showVal val="1"/>
            </c:dLbl>
            <c:dLbl>
              <c:idx val="1"/>
              <c:layout>
                <c:manualLayout>
                  <c:x val="2.0000000000000018E-2"/>
                  <c:y val="-1.5384615384615405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Sheet1!$A$2:$A$3</c:f>
              <c:strCache>
                <c:ptCount val="2"/>
                <c:pt idx="0">
                  <c:v>DEATH</c:v>
                </c:pt>
                <c:pt idx="1">
                  <c:v>SURVIVAL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</c:v>
                </c:pt>
                <c:pt idx="1">
                  <c:v>15</c:v>
                </c:pt>
              </c:numCache>
            </c:numRef>
          </c:val>
        </c:ser>
        <c:shape val="box"/>
        <c:axId val="78897920"/>
        <c:axId val="78899456"/>
        <c:axId val="0"/>
      </c:bar3DChart>
      <c:catAx>
        <c:axId val="78897920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8899456"/>
        <c:crosses val="autoZero"/>
        <c:auto val="1"/>
        <c:lblAlgn val="ctr"/>
        <c:lblOffset val="100"/>
      </c:catAx>
      <c:valAx>
        <c:axId val="78899456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8897920"/>
        <c:crosses val="autoZero"/>
        <c:crossBetween val="between"/>
      </c:valAx>
    </c:plotArea>
    <c:legend>
      <c:legendPos val="r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Death 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4.1666666666666683E-3"/>
                  <c:y val="-4.6874999999999986E-2"/>
                </c:manualLayout>
              </c:layout>
              <c:showVal val="1"/>
            </c:dLbl>
            <c:dLbl>
              <c:idx val="1"/>
              <c:layout>
                <c:manualLayout>
                  <c:x val="-4.1666666666666683E-3"/>
                  <c:y val="-4.6875000000000007E-2"/>
                </c:manualLayout>
              </c:layout>
              <c:showVal val="1"/>
            </c:dLbl>
            <c:spPr>
              <a:noFill/>
            </c:spPr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Rural</c:v>
                </c:pt>
                <c:pt idx="1">
                  <c:v>Urban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35</c:v>
                </c:pt>
                <c:pt idx="2">
                  <c:v>21</c:v>
                </c:pt>
                <c:pt idx="3">
                  <c:v>19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Survial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dLbls>
            <c:dLbl>
              <c:idx val="0"/>
              <c:layout>
                <c:manualLayout>
                  <c:x val="1.8749999999999999E-2"/>
                  <c:y val="-5.9375000000000004E-2"/>
                </c:manualLayout>
              </c:layout>
              <c:showVal val="1"/>
            </c:dLbl>
            <c:dLbl>
              <c:idx val="1"/>
              <c:layout>
                <c:manualLayout>
                  <c:x val="0.05"/>
                  <c:y val="-5.3124999999999999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Rural</c:v>
                </c:pt>
                <c:pt idx="1">
                  <c:v>Urban</c:v>
                </c:pt>
                <c:pt idx="2">
                  <c:v>Male</c:v>
                </c:pt>
                <c:pt idx="3">
                  <c:v>Female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61</c:v>
                </c:pt>
                <c:pt idx="1">
                  <c:v>205</c:v>
                </c:pt>
                <c:pt idx="2">
                  <c:v>182</c:v>
                </c:pt>
                <c:pt idx="3">
                  <c:v>84</c:v>
                </c:pt>
              </c:numCache>
            </c:numRef>
          </c:val>
        </c:ser>
        <c:shape val="box"/>
        <c:axId val="86032768"/>
        <c:axId val="86034304"/>
        <c:axId val="0"/>
      </c:bar3DChart>
      <c:catAx>
        <c:axId val="8603276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6034304"/>
        <c:crosses val="autoZero"/>
        <c:auto val="1"/>
        <c:lblAlgn val="ctr"/>
        <c:lblOffset val="100"/>
      </c:catAx>
      <c:valAx>
        <c:axId val="86034304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6032768"/>
        <c:crosses val="autoZero"/>
        <c:crossBetween val="between"/>
      </c:valAx>
    </c:plotArea>
    <c:legend>
      <c:legendPos val="r"/>
      <c:txPr>
        <a:bodyPr/>
        <a:lstStyle/>
        <a:p>
          <a:pPr>
            <a:defRPr sz="2000" b="1"/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180DE-25F8-41D8-AA74-DFB229491D00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7974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C9EEA-30D8-4526-881A-3DBAC3841A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1447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39074C-CD97-4F5D-B008-738EE6F8A4F8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07E3BF-4A40-43BA-8A9B-D7202562749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609600" y="2286000"/>
            <a:ext cx="7931150" cy="4191000"/>
          </a:xfrm>
        </p:spPr>
        <p:txBody>
          <a:bodyPr/>
          <a:lstStyle/>
          <a:p>
            <a:pPr marR="0"/>
            <a:endParaRPr lang="en-US" dirty="0" smtClean="0"/>
          </a:p>
          <a:p>
            <a:pPr marR="0" algn="ctr"/>
            <a:endParaRPr lang="en-US" sz="2000" b="1" dirty="0" smtClean="0">
              <a:solidFill>
                <a:srgbClr val="080808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 marR="0" algn="ctr"/>
            <a:r>
              <a:rPr lang="en-US" sz="2000" b="1" dirty="0" smtClean="0">
                <a:solidFill>
                  <a:srgbClr val="080808"/>
                </a:solidFill>
                <a:latin typeface="Arial Black" panose="020B0A04020102020204" pitchFamily="34" charset="0"/>
                <a:cs typeface="Times New Roman" pitchFamily="18" charset="0"/>
              </a:rPr>
              <a:t>Dr</a:t>
            </a:r>
            <a:r>
              <a:rPr lang="en-US" sz="2000" b="1" dirty="0">
                <a:solidFill>
                  <a:srgbClr val="080808"/>
                </a:solidFill>
                <a:latin typeface="Arial Black" panose="020B0A04020102020204" pitchFamily="34" charset="0"/>
                <a:cs typeface="Times New Roman" pitchFamily="18" charset="0"/>
              </a:rPr>
              <a:t>. </a:t>
            </a:r>
            <a:r>
              <a:rPr lang="en-US" sz="2000" b="1" dirty="0" err="1">
                <a:solidFill>
                  <a:srgbClr val="080808"/>
                </a:solidFill>
                <a:latin typeface="Arial Black" panose="020B0A04020102020204" pitchFamily="34" charset="0"/>
                <a:cs typeface="Times New Roman" pitchFamily="18" charset="0"/>
              </a:rPr>
              <a:t>Paramita</a:t>
            </a:r>
            <a:r>
              <a:rPr lang="en-US" sz="2000" b="1" dirty="0">
                <a:solidFill>
                  <a:srgbClr val="080808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80808"/>
                </a:solidFill>
                <a:latin typeface="Arial Black" panose="020B0A04020102020204" pitchFamily="34" charset="0"/>
                <a:cs typeface="Times New Roman" pitchFamily="18" charset="0"/>
              </a:rPr>
              <a:t>Sengupta</a:t>
            </a:r>
            <a:r>
              <a:rPr lang="en-US" sz="2200" dirty="0" smtClean="0">
                <a:latin typeface="Arial Black" panose="020B0A04020102020204" pitchFamily="34" charset="0"/>
              </a:rPr>
              <a:t> </a:t>
            </a:r>
            <a:r>
              <a:rPr lang="en-US" dirty="0" smtClean="0">
                <a:latin typeface="Arial Black" panose="020B0A04020102020204" pitchFamily="34" charset="0"/>
              </a:rPr>
              <a:t>            </a:t>
            </a:r>
          </a:p>
          <a:p>
            <a:pPr marR="0" algn="ctr"/>
            <a:r>
              <a:rPr lang="en-US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Department Of Community Medicine</a:t>
            </a:r>
            <a:r>
              <a:rPr lang="en-US" sz="2000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R="0" algn="ctr"/>
            <a:r>
              <a:rPr lang="en-US" sz="28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Christian Medical College Ludhiana</a:t>
            </a:r>
          </a:p>
          <a:p>
            <a:pPr marR="0" algn="ctr"/>
            <a:r>
              <a:rPr lang="en-US" sz="20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Co-authors:  </a:t>
            </a:r>
            <a:r>
              <a:rPr lang="en-US" sz="2000" b="1" dirty="0" err="1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Ragini</a:t>
            </a:r>
            <a:r>
              <a:rPr lang="en-US" sz="20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Mann, </a:t>
            </a:r>
            <a:r>
              <a:rPr lang="en-US" sz="2000" b="1" dirty="0" err="1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Rohit</a:t>
            </a:r>
            <a:r>
              <a:rPr lang="en-US" sz="2000" b="1" dirty="0" smtClean="0">
                <a:solidFill>
                  <a:srgbClr val="080808"/>
                </a:solidFill>
                <a:latin typeface="Times New Roman" pitchFamily="18" charset="0"/>
                <a:cs typeface="Times New Roman" pitchFamily="18" charset="0"/>
              </a:rPr>
              <a:t> Theodore, A I Benjamin</a:t>
            </a:r>
          </a:p>
          <a:p>
            <a:pPr marR="0"/>
            <a:endParaRPr lang="en-US" b="1" dirty="0" smtClean="0"/>
          </a:p>
        </p:txBody>
      </p:sp>
      <p:pic>
        <p:nvPicPr>
          <p:cNvPr id="3076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457200"/>
            <a:ext cx="1371600" cy="1551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381000"/>
            <a:ext cx="7239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Rounded MT Bold" pitchFamily="34" charset="0"/>
              </a:rPr>
              <a:t>Risk factors for mortality amongst dengue inpatients in a tertiary care      	   hospital in North India</a:t>
            </a:r>
            <a:endParaRPr lang="en-US" sz="32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543800" cy="9906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Dengue fever emerged from Africa almost 500 – 600 years ago &amp; reached Asia in 1780’s.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recent decade it has become the 2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most prevalent mosquito borne infection after malaria.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Dengue virus can lead to a spectrum of diseases ranging from sub clinical infection to DF &amp; most severe forms like DHF &amp; DSS.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fatality rate due to DSS may be reduced to as low as &lt; 0.2% with careful management.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Understanding the risk factors for progression to severe dengue &amp; death is essential in determining triage &amp; management algorithms.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7628" y="0"/>
            <a:ext cx="1146372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 and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7472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compare the demographic, clinical and laboratory features of fatal and non fatal dengue patients  admitted to a tertiary care institution.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identify possible predictors of mortality due to dengue fever, on admission.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000" y="0"/>
            <a:ext cx="1270000" cy="143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162800" cy="1066800"/>
          </a:xfrm>
        </p:spPr>
        <p:txBody>
          <a:bodyPr/>
          <a:lstStyle/>
          <a:p>
            <a:r>
              <a:rPr lang="en-US" dirty="0" smtClean="0"/>
              <a:t>Materials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Study period : Oct – Nov 2013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Study design: Cross-sectional study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Study population : Clinically confirmed dengue patients admitted in CMC Ludhiana in the study period. </a:t>
            </a:r>
          </a:p>
          <a:p>
            <a:pPr lvl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Case records of 306 patients who were admitted in the  hospital  during the dengue outbreak</a:t>
            </a:r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000" y="0"/>
            <a:ext cx="1270000" cy="143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7010400" cy="819912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Case definition: The 2009 WHO classification was used for dengue case classification &amp; for determining levels of severity. Severe dengue has been defined by the presence of severe plasma leakage leading to shock or fluid accumulation with respiratory distress; and/or severe bleeding, as evaluated by the clinician; and/or severe organ involvement 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Lab diagnosis: Diagnosis of dengue infection was confirmed by detection of Dengue specific IGG, IGM and NS1 tests. Other  relevant lab tests were also done.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0"/>
            <a:ext cx="15240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162800" cy="972312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05800" cy="4495800"/>
          </a:xfrm>
        </p:spPr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Information of various demographic parameters, medical history, clinical findings, results of laboratory tests as well as details of treatment &amp; patient outcomes were obtained from the medical records of the hospital.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Confidentiality and subject anonymity was ensured throughout the investigation.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Written informed consent was not obtained because the study primarily relied on secondary data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000" y="0"/>
            <a:ext cx="1270000" cy="143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data was entered in Microsoft excel spreadsheet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Analyzed in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Epi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-Info software.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Apart from percentages, Odds Ratio &amp; their 95% CI was calculated.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4000" y="0"/>
            <a:ext cx="1270000" cy="143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      </a:t>
            </a:r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382000" cy="52578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Table 1 :  Distribution of demographic characteristics          		&amp; co morbidities in cases and controls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943768"/>
              </p:ext>
            </p:extLst>
          </p:nvPr>
        </p:nvGraphicFramePr>
        <p:xfrm>
          <a:off x="304800" y="1463040"/>
          <a:ext cx="8667501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971"/>
                <a:gridCol w="1352868"/>
                <a:gridCol w="1336294"/>
                <a:gridCol w="795867"/>
                <a:gridCol w="2409015"/>
                <a:gridCol w="924486"/>
              </a:tblGrid>
              <a:tr h="32766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DEATH</a:t>
                      </a:r>
                    </a:p>
                    <a:p>
                      <a:pPr algn="ctr"/>
                      <a:r>
                        <a:rPr lang="en-US" sz="1600" dirty="0" smtClean="0"/>
                        <a:t>[ N= 40]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SURVIVAL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 [N =266 ]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Total  </a:t>
                      </a:r>
                    </a:p>
                    <a:p>
                      <a:pPr algn="ctr"/>
                      <a:r>
                        <a:rPr lang="en-US" sz="1600" dirty="0" smtClean="0"/>
                        <a:t>n=306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OR   [95 % CI 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 VALUE</a:t>
                      </a:r>
                      <a:endParaRPr lang="en-US" sz="1600" dirty="0"/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1] AGE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&lt;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16 ( 18.4%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71   (81.6%)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2.7 (1.19-6.31)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0.0083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15 – 49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14 ( 7.6%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170 (92.3%)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184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 (Reference)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&gt;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50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10 ( 28.6%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25  (71.4%)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4.86 (1.77-13.26)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0.0012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2]  AREA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RURAL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5 ( 7.6%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61 (92.4%)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URBAN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35 ( 14.6%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205 (85.4%)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2.08 (0.74 -6.34)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0.1347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3] GENDER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MALE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21 ( 10.3%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182 (89.6)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FEMALE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19 ( 18.4%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84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(81.5)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1.96 (0.95-4.04)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0.0469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4] CO MORBIDITIES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DM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6 ( 28.6%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 (71.4)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2.95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(0.95-8.86)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0.0646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766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HTN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7 ( 36.8%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12  (63.1)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4.49 (1.47 -13.41)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0.0048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75505132"/>
              </p:ext>
            </p:extLst>
          </p:nvPr>
        </p:nvGraphicFramePr>
        <p:xfrm>
          <a:off x="457200" y="1219199"/>
          <a:ext cx="8077200" cy="5503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446672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Fig 1: Age Distribution of Death &amp; Survival </a:t>
            </a:r>
            <a:endParaRPr lang="en-US" sz="2800" b="1" dirty="0"/>
          </a:p>
        </p:txBody>
      </p:sp>
      <p:pic>
        <p:nvPicPr>
          <p:cNvPr id="6" name="Picture 5" descr="C:\Documents and Settings\Krishna\Desktop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8585" y="59574"/>
            <a:ext cx="1125415" cy="1205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57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xmlns="" val="2262841083"/>
              </p:ext>
            </p:extLst>
          </p:nvPr>
        </p:nvGraphicFramePr>
        <p:xfrm>
          <a:off x="414068" y="947921"/>
          <a:ext cx="84582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391858"/>
            <a:ext cx="720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 2-Area/Sex wise Distribution of Death &amp; Survival </a:t>
            </a:r>
            <a:endParaRPr lang="en-US" sz="2400" dirty="0"/>
          </a:p>
        </p:txBody>
      </p:sp>
      <p:pic>
        <p:nvPicPr>
          <p:cNvPr id="6" name="Picture 5" descr="C:\Documents and Settings\Krishna\Desktop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18585" y="59574"/>
            <a:ext cx="1125415" cy="12050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203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Table 2 :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Clinical Features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599" cy="4395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1092"/>
                <a:gridCol w="1587518"/>
                <a:gridCol w="1587518"/>
                <a:gridCol w="1063568"/>
                <a:gridCol w="2349903"/>
              </a:tblGrid>
              <a:tr h="9635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DEATH</a:t>
                      </a:r>
                    </a:p>
                    <a:p>
                      <a:r>
                        <a:rPr lang="en-US" dirty="0" smtClean="0"/>
                        <a:t>[ N= 40]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SURVIVAL</a:t>
                      </a:r>
                    </a:p>
                    <a:p>
                      <a:r>
                        <a:rPr lang="en-US" dirty="0" smtClean="0"/>
                        <a:t> [N =266 ]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r>
                        <a:rPr lang="en-US" baseline="0" dirty="0" smtClean="0"/>
                        <a:t>n=306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   [95 % CI ]</a:t>
                      </a:r>
                      <a:endParaRPr lang="en-US" dirty="0"/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1] FEVER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40 (13.1%)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265  (86.8)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305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2]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VOMITING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(15.7%)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80  (84.2%)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1.40 (0.66-2.93)</a:t>
                      </a:r>
                      <a:endParaRPr lang="en-US" dirty="0"/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3] DIARRHOEA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8  (50.0%)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8   (</a:t>
                      </a:r>
                      <a:r>
                        <a:rPr lang="en-US" baseline="0" dirty="0" smtClean="0">
                          <a:latin typeface="Times New Roman" pitchFamily="18" charset="0"/>
                        </a:rPr>
                        <a:t>50.0%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16</a:t>
                      </a:r>
                      <a:endParaRPr lang="en-US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8.06 (2.53-25.75)</a:t>
                      </a:r>
                      <a:endParaRPr lang="en-US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4] MYALGIA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 (4.0%)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</a:rPr>
                        <a:t>24  (96.0%)</a:t>
                      </a:r>
                      <a:endParaRPr lang="en-US" baseline="0" dirty="0"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</a:rPr>
                        <a:t>25</a:t>
                      </a:r>
                      <a:endParaRPr lang="en-US" baseline="0" dirty="0"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0.26 (0.01-1.88)</a:t>
                      </a:r>
                      <a:endParaRPr lang="en-US" dirty="0"/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5] RASHES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0 (0.0)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9 (100%/)</a:t>
                      </a:r>
                      <a:endParaRPr lang="en-US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</a:rPr>
                        <a:t>9</a:t>
                      </a:r>
                      <a:endParaRPr lang="en-US" baseline="0" dirty="0"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558274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6] PRURITIS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1 (50.0%)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1 (50.0%)</a:t>
                      </a:r>
                      <a:endParaRPr lang="en-US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latin typeface="Times New Roman" pitchFamily="18" charset="0"/>
                        </a:rPr>
                        <a:t>2</a:t>
                      </a:r>
                      <a:endParaRPr lang="en-US" baseline="0" dirty="0">
                        <a:latin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Table 3 : Duration of hospital stay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320584190"/>
              </p:ext>
            </p:extLst>
          </p:nvPr>
        </p:nvGraphicFramePr>
        <p:xfrm>
          <a:off x="453390" y="2590800"/>
          <a:ext cx="8501238" cy="2255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52"/>
                <a:gridCol w="1554480"/>
                <a:gridCol w="1362852"/>
                <a:gridCol w="1133826"/>
                <a:gridCol w="1724376"/>
                <a:gridCol w="1362852"/>
              </a:tblGrid>
              <a:tr h="7519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DEATH </a:t>
                      </a:r>
                    </a:p>
                    <a:p>
                      <a:r>
                        <a:rPr lang="en-US" dirty="0" smtClean="0"/>
                        <a:t>[ N= 40]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SURVIVAL</a:t>
                      </a:r>
                    </a:p>
                    <a:p>
                      <a:r>
                        <a:rPr lang="en-US" dirty="0" smtClean="0"/>
                        <a:t> [N =266]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</a:p>
                    <a:p>
                      <a:r>
                        <a:rPr lang="en-US" dirty="0" smtClean="0"/>
                        <a:t>n=306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  [95 % CI 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VALUE</a:t>
                      </a:r>
                      <a:endParaRPr lang="en-US" dirty="0"/>
                    </a:p>
                  </a:txBody>
                  <a:tcPr/>
                </a:tc>
              </a:tr>
              <a:tr h="75194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1] &lt; 5 days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30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( 17.9%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137 (82.0)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2.82 (1.26-6.46)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>
                          <a:latin typeface="Times New Roman" pitchFamily="18" charset="0"/>
                          <a:cs typeface="Times New Roman" pitchFamily="18" charset="0"/>
                        </a:rPr>
                        <a:t>0.0053911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5194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2] &gt;= 5 days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 ( 7.1%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129 (92.8)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139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Table 4 : Lab Investigations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93302" y="1828800"/>
          <a:ext cx="8657843" cy="372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438"/>
                <a:gridCol w="1465686"/>
                <a:gridCol w="1309235"/>
                <a:gridCol w="950362"/>
                <a:gridCol w="1796242"/>
                <a:gridCol w="1198880"/>
              </a:tblGrid>
              <a:tr h="4961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DEATH</a:t>
                      </a:r>
                    </a:p>
                    <a:p>
                      <a:r>
                        <a:rPr lang="en-US" sz="1600" dirty="0" smtClean="0"/>
                        <a:t>[ N= 40]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SURVIVAL</a:t>
                      </a:r>
                    </a:p>
                    <a:p>
                      <a:r>
                        <a:rPr lang="en-US" sz="1600" dirty="0" smtClean="0"/>
                        <a:t> [N =266]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</a:t>
                      </a:r>
                    </a:p>
                    <a:p>
                      <a:r>
                        <a:rPr lang="en-US" sz="1600" dirty="0" smtClean="0"/>
                        <a:t>n=306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   [95 % CI ]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 VALUE</a:t>
                      </a:r>
                      <a:endParaRPr lang="en-US" sz="1600" dirty="0"/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1] WBC &gt; 10,000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25 ( 47.1%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28 (52.8%)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14.17 (6.30-24)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0.0000000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2] PCV &gt; 45%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6 ( 9.3%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58 (90.6%)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0.63(0.23-1.68)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0.3238503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3] Platelet count</a:t>
                      </a: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  &lt; 50,000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20 (11.3%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156 (88.6)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176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0.71 (0.34-1.44)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0.3023281</a:t>
                      </a:r>
                    </a:p>
                    <a:p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4] SGOT &gt; 1000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9 ( 56.2%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7 (43.7)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10.74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(3.36-34.92)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0.0000271</a:t>
                      </a:r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5] SGPT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&gt; 1000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8 ( 57.1%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6 (42.8%)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10.83(3.15-38.09)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0.0000726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18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6] Sr. Albumin &lt;    </a:t>
                      </a:r>
                    </a:p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3.5 gm/dl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12 (38.7%</a:t>
                      </a:r>
                      <a:r>
                        <a:rPr lang="en-US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19 (61.2)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5.57(2.27-13.64)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0.0001163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23692"/>
            <a:ext cx="7239000" cy="914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Table 5 : Disease Classification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25141065"/>
              </p:ext>
            </p:extLst>
          </p:nvPr>
        </p:nvGraphicFramePr>
        <p:xfrm>
          <a:off x="228601" y="1676400"/>
          <a:ext cx="8610599" cy="376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242"/>
                <a:gridCol w="2152650"/>
                <a:gridCol w="1770477"/>
                <a:gridCol w="2441230"/>
              </a:tblGrid>
              <a:tr h="685800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DEATH 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 N= 40]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SURVIVAL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[N =266]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OR  [95 % CI 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1] Dengue fever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7 (4.7%)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138 (95.2%)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     1 (Ref)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2] DHF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6 (10.0%)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54  (90.0%)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2.19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(0.62-7.69)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3] Severe Dengue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7 (25.9%)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20 (74.1%)</a:t>
                      </a:r>
                    </a:p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6.90 (1.92-25.05)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4] DSS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20 (55.6%)</a:t>
                      </a:r>
                    </a:p>
                    <a:p>
                      <a:pPr algn="ct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Times New Roman" pitchFamily="18" charset="0"/>
                          <a:cs typeface="Times New Roman" pitchFamily="18" charset="0"/>
                        </a:rPr>
                        <a:t>16 (44.4%)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24.64 (8.22-76.99)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5] Probable Dengue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   Table-6   WHO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warning signs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9011" y="1981200"/>
          <a:ext cx="8988723" cy="3847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0013"/>
                <a:gridCol w="1563819"/>
                <a:gridCol w="1407437"/>
                <a:gridCol w="860100"/>
                <a:gridCol w="1954774"/>
                <a:gridCol w="1172580"/>
              </a:tblGrid>
              <a:tr h="8785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DEATH</a:t>
                      </a:r>
                    </a:p>
                    <a:p>
                      <a:r>
                        <a:rPr lang="en-US" dirty="0" smtClean="0"/>
                        <a:t>[ N= 40]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SURVIVAL</a:t>
                      </a:r>
                    </a:p>
                    <a:p>
                      <a:r>
                        <a:rPr lang="en-US" dirty="0" smtClean="0"/>
                        <a:t> [N =266]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</a:p>
                    <a:p>
                      <a:r>
                        <a:rPr lang="en-US" dirty="0" smtClean="0"/>
                        <a:t>n=306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  [95 % CI 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 VALUE</a:t>
                      </a:r>
                      <a:endParaRPr lang="en-US" dirty="0"/>
                    </a:p>
                  </a:txBody>
                  <a:tcPr/>
                </a:tc>
              </a:tr>
              <a:tr h="87850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1]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PAIN             ABDOMEN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 11 (18.3%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49 (81.6)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1.68 (0.73-3.80)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0.1775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78503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2]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BLEEDING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4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( 11.4%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31 (88.5)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0.84 (0.24-2.70)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0.5049</a:t>
                      </a:r>
                      <a:endParaRPr lang="en-US" dirty="0"/>
                    </a:p>
                  </a:txBody>
                  <a:tcPr/>
                </a:tc>
              </a:tr>
              <a:tr h="121166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3]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CLINICAL FLUID ACCUMULATION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7 ( 70.0%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3 ( 3.75%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18.60 (4.06-96.15)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0.0000355</a:t>
                      </a:r>
                    </a:p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696200" cy="990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Table 7 :  Tests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584196"/>
              </p:ext>
            </p:extLst>
          </p:nvPr>
        </p:nvGraphicFramePr>
        <p:xfrm>
          <a:off x="1371600" y="1828801"/>
          <a:ext cx="6629400" cy="455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1141"/>
                <a:gridCol w="1784059"/>
                <a:gridCol w="2057400"/>
                <a:gridCol w="1066800"/>
              </a:tblGrid>
              <a:tr h="1142999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DEATH 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[ N= 40]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SURVIVAL</a:t>
                      </a:r>
                    </a:p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[N =266]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</a:p>
                    <a:p>
                      <a:r>
                        <a:rPr lang="en-US" dirty="0" smtClean="0"/>
                        <a:t>N=306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85351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1]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NS-1 Positive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24/29  (82.8%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117/236 (49.6%)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136</a:t>
                      </a:r>
                      <a:endParaRPr lang="en-US" dirty="0"/>
                    </a:p>
                  </a:txBody>
                  <a:tcPr/>
                </a:tc>
              </a:tr>
              <a:tr h="85351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2] </a:t>
                      </a:r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IgM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Positive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3/18 (16.7%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109/151   (72.2%)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117</a:t>
                      </a:r>
                      <a:endParaRPr lang="en-US" dirty="0"/>
                    </a:p>
                  </a:txBody>
                  <a:tcPr/>
                </a:tc>
              </a:tr>
              <a:tr h="85351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3] </a:t>
                      </a:r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IgG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Positive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 1/15 (6.7%)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11/66  (16.7%)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  <a:tr h="85351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4</a:t>
                      </a:r>
                      <a:r>
                        <a:rPr lang="en-US" smtClean="0">
                          <a:latin typeface="Times New Roman" pitchFamily="18" charset="0"/>
                          <a:cs typeface="Times New Roman" pitchFamily="18" charset="0"/>
                        </a:rPr>
                        <a:t>] No Tests  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done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6 (60.0 %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4 ( 40.0% )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Krishna\Desktop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0"/>
            <a:ext cx="990600" cy="1119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               Conclusions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16 patients under 14 yrs of age died of suspected dengue.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 out of these 16 patients were admitted to ICU.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More dengue cases are from urban areas.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common co morbidities associated with both cases &amp; controls are DM &amp; HTN.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Most common associated symptom was fever followed by  vomiting &amp; diarrhea.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Duration of hospital stay were shorter in cases than controls suggesting that the clinical condition of the cases on admission were worse than that of the controls.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                      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contd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……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8912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evaluating individual lab parameters, mortality due to dengue infection was associated with high WBC count, low platelet count &amp; deranged liver function.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Early signs of severity, such as low platelet counts of 50,000—1,00,000 had a lower chance for dying, suggesting that this early finding may contribute to the diagnosis &amp; lead to prompt treatment.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Severe plasma leakage leading to shock appear to be a significant risk factor for cases.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Altered mental status also associated with mortality.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Suggestions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clinically suspected cases of dengue must be confirmed by ELISA tests.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fatality rate due to DSS may be reduced with careful management.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should be increased notification of the disease.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15000"/>
            <a:ext cx="8229600" cy="1143000"/>
          </a:xfrm>
        </p:spPr>
        <p:txBody>
          <a:bodyPr/>
          <a:lstStyle/>
          <a:p>
            <a:r>
              <a:rPr lang="en-US" dirty="0" smtClean="0"/>
              <a:t>               </a:t>
            </a:r>
            <a:endParaRPr lang="en-US" dirty="0"/>
          </a:p>
        </p:txBody>
      </p:sp>
      <p:pic>
        <p:nvPicPr>
          <p:cNvPr id="6" name="Content Placeholder 5" descr="no_mosquito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762000"/>
            <a:ext cx="5562600" cy="4495800"/>
          </a:xfrm>
        </p:spPr>
      </p:pic>
      <p:sp>
        <p:nvSpPr>
          <p:cNvPr id="7" name="Rectangle 6"/>
          <p:cNvSpPr/>
          <p:nvPr/>
        </p:nvSpPr>
        <p:spPr>
          <a:xfrm>
            <a:off x="2273291" y="5334000"/>
            <a:ext cx="4652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  YOU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1064</TotalTime>
  <Words>1489</Words>
  <Application>Microsoft Office PowerPoint</Application>
  <PresentationFormat>On-screen Show (4:3)</PresentationFormat>
  <Paragraphs>296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Slide 1</vt:lpstr>
      <vt:lpstr>Introduction</vt:lpstr>
      <vt:lpstr>Aims and objectives</vt:lpstr>
      <vt:lpstr>Materials and Methods</vt:lpstr>
      <vt:lpstr>Methods</vt:lpstr>
      <vt:lpstr>Methods</vt:lpstr>
      <vt:lpstr>Statistical analysis</vt:lpstr>
      <vt:lpstr>                     Results</vt:lpstr>
      <vt:lpstr>Slide 9</vt:lpstr>
      <vt:lpstr>Slide 10</vt:lpstr>
      <vt:lpstr>Table 2 : Clinical Features</vt:lpstr>
      <vt:lpstr>Table 3 : Duration of hospital stay</vt:lpstr>
      <vt:lpstr>Table 4 : Lab Investigations</vt:lpstr>
      <vt:lpstr>Table 5 : Disease Classification</vt:lpstr>
      <vt:lpstr>    Table-6   WHO warning signs</vt:lpstr>
      <vt:lpstr>             Table 7 :  Tests</vt:lpstr>
      <vt:lpstr>               Conclusions</vt:lpstr>
      <vt:lpstr>                                      contd……</vt:lpstr>
      <vt:lpstr>                 Suggestions</vt:lpstr>
      <vt:lpstr>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HARE KRISHNA</dc:creator>
  <cp:lastModifiedBy>SaiRamaChandra-G</cp:lastModifiedBy>
  <cp:revision>143</cp:revision>
  <dcterms:created xsi:type="dcterms:W3CDTF">2014-04-17T08:36:56Z</dcterms:created>
  <dcterms:modified xsi:type="dcterms:W3CDTF">2014-10-10T11:48:35Z</dcterms:modified>
</cp:coreProperties>
</file>