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5" r:id="rId2"/>
  </p:sldMasterIdLst>
  <p:notesMasterIdLst>
    <p:notesMasterId r:id="rId44"/>
  </p:notesMasterIdLst>
  <p:handoutMasterIdLst>
    <p:handoutMasterId r:id="rId45"/>
  </p:handoutMasterIdLst>
  <p:sldIdLst>
    <p:sldId id="1455" r:id="rId3"/>
    <p:sldId id="1456" r:id="rId4"/>
    <p:sldId id="1390" r:id="rId5"/>
    <p:sldId id="1431" r:id="rId6"/>
    <p:sldId id="1432" r:id="rId7"/>
    <p:sldId id="1434" r:id="rId8"/>
    <p:sldId id="1438" r:id="rId9"/>
    <p:sldId id="1398" r:id="rId10"/>
    <p:sldId id="1450" r:id="rId11"/>
    <p:sldId id="1452" r:id="rId12"/>
    <p:sldId id="1399" r:id="rId13"/>
    <p:sldId id="1401" r:id="rId14"/>
    <p:sldId id="1397" r:id="rId15"/>
    <p:sldId id="1448" r:id="rId16"/>
    <p:sldId id="1421" r:id="rId17"/>
    <p:sldId id="1413" r:id="rId18"/>
    <p:sldId id="1425" r:id="rId19"/>
    <p:sldId id="1419" r:id="rId20"/>
    <p:sldId id="1428" r:id="rId21"/>
    <p:sldId id="1453" r:id="rId22"/>
    <p:sldId id="1427" r:id="rId23"/>
    <p:sldId id="1454" r:id="rId24"/>
    <p:sldId id="1422" r:id="rId25"/>
    <p:sldId id="1451" r:id="rId26"/>
    <p:sldId id="1444" r:id="rId27"/>
    <p:sldId id="1443" r:id="rId28"/>
    <p:sldId id="1410" r:id="rId29"/>
    <p:sldId id="1441" r:id="rId30"/>
    <p:sldId id="1442" r:id="rId31"/>
    <p:sldId id="1430" r:id="rId32"/>
    <p:sldId id="1423" r:id="rId33"/>
    <p:sldId id="1436" r:id="rId34"/>
    <p:sldId id="1411" r:id="rId35"/>
    <p:sldId id="1445" r:id="rId36"/>
    <p:sldId id="1408" r:id="rId37"/>
    <p:sldId id="1400" r:id="rId38"/>
    <p:sldId id="1394" r:id="rId39"/>
    <p:sldId id="1409" r:id="rId40"/>
    <p:sldId id="1416" r:id="rId41"/>
    <p:sldId id="1414" r:id="rId42"/>
    <p:sldId id="1457" r:id="rId43"/>
  </p:sldIdLst>
  <p:sldSz cx="9144000" cy="6858000" type="screen4x3"/>
  <p:notesSz cx="7010400" cy="9296400"/>
  <p:defaultTextStyle>
    <a:defPPr>
      <a:defRPr lang="en-US"/>
    </a:defPPr>
    <a:lvl1pPr algn="r" rtl="0" fontAlgn="base">
      <a:spcBef>
        <a:spcPct val="20000"/>
      </a:spcBef>
      <a:spcAft>
        <a:spcPct val="0"/>
      </a:spcAft>
      <a:defRPr b="1"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0CCFF"/>
    <a:srgbClr val="E77A03"/>
    <a:srgbClr val="CFCFCF"/>
    <a:srgbClr val="D5D5D5"/>
    <a:srgbClr val="FF33CC"/>
    <a:srgbClr val="9FB531"/>
    <a:srgbClr val="8037B7"/>
    <a:srgbClr val="3F4814"/>
    <a:srgbClr val="3F1C5A"/>
    <a:srgbClr val="55257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864" autoAdjust="0"/>
    <p:restoredTop sz="95353" autoAdjust="0"/>
  </p:normalViewPr>
  <p:slideViewPr>
    <p:cSldViewPr>
      <p:cViewPr varScale="1">
        <p:scale>
          <a:sx n="72" d="100"/>
          <a:sy n="72" d="100"/>
        </p:scale>
        <p:origin x="-1386" y="-96"/>
      </p:cViewPr>
      <p:guideLst>
        <p:guide orient="horz" pos="240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9" d="100"/>
          <a:sy n="99" d="100"/>
        </p:scale>
        <p:origin x="-2568" y="-102"/>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quarter" idx="1"/>
          </p:nvPr>
        </p:nvSpPr>
        <p:spPr bwMode="auto">
          <a:xfrm>
            <a:off x="3973513" y="-1588"/>
            <a:ext cx="3040062" cy="43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9165" tIns="0" rIns="19165" bIns="0" numCol="1" anchor="t" anchorCtr="0" compatLnSpc="1">
            <a:prstTxWarp prst="textNoShape">
              <a:avLst/>
            </a:prstTxWarp>
          </a:bodyPr>
          <a:lstStyle>
            <a:lvl1pPr defTabSz="931863" eaLnBrk="0" hangingPunct="0">
              <a:spcBef>
                <a:spcPct val="0"/>
              </a:spcBef>
              <a:defRPr sz="1000" b="0" i="1">
                <a:latin typeface="Times New Roman" pitchFamily="18" charset="0"/>
              </a:defRPr>
            </a:lvl1pPr>
          </a:lstStyle>
          <a:p>
            <a:pPr>
              <a:defRPr/>
            </a:pPr>
            <a:fld id="{B61CF2FC-7793-4F70-B7D3-B938BA1C0E9A}" type="datetime1">
              <a:rPr lang="en-US"/>
              <a:pPr>
                <a:defRPr/>
              </a:pPr>
              <a:t>11/17/2014</a:t>
            </a:fld>
            <a:endParaRPr lang="en-US"/>
          </a:p>
        </p:txBody>
      </p:sp>
      <p:sp>
        <p:nvSpPr>
          <p:cNvPr id="3075" name="Rectangle 3"/>
          <p:cNvSpPr>
            <a:spLocks noGrp="1" noChangeArrowheads="1"/>
          </p:cNvSpPr>
          <p:nvPr>
            <p:ph type="ftr" sz="quarter" idx="2"/>
          </p:nvPr>
        </p:nvSpPr>
        <p:spPr bwMode="auto">
          <a:xfrm>
            <a:off x="-3175" y="8861425"/>
            <a:ext cx="3040063" cy="43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9165" tIns="0" rIns="19165" bIns="0" numCol="1" anchor="b" anchorCtr="0" compatLnSpc="1">
            <a:prstTxWarp prst="textNoShape">
              <a:avLst/>
            </a:prstTxWarp>
          </a:bodyPr>
          <a:lstStyle>
            <a:lvl1pPr algn="l" defTabSz="931863" eaLnBrk="0" hangingPunct="0">
              <a:spcBef>
                <a:spcPct val="0"/>
              </a:spcBef>
              <a:defRPr sz="1000" b="0" i="1">
                <a:latin typeface="Times New Roman" pitchFamily="18" charset="0"/>
              </a:defRPr>
            </a:lvl1pPr>
          </a:lstStyle>
          <a:p>
            <a:pPr>
              <a:defRPr/>
            </a:pPr>
            <a:r>
              <a:rPr lang="en-US"/>
              <a:t>2010 Nanoelectronics AFOSR Review, MIT, Cambridge, MA, Oct. 27 2010</a:t>
            </a:r>
          </a:p>
        </p:txBody>
      </p:sp>
    </p:spTree>
    <p:extLst>
      <p:ext uri="{BB962C8B-B14F-4D97-AF65-F5344CB8AC3E}">
        <p14:creationId xmlns:p14="http://schemas.microsoft.com/office/powerpoint/2010/main" xmlns="" val="2617461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3175" y="-1588"/>
            <a:ext cx="3040063" cy="43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9165" tIns="0" rIns="19165" bIns="0" numCol="1" anchor="t" anchorCtr="0" compatLnSpc="1">
            <a:prstTxWarp prst="textNoShape">
              <a:avLst/>
            </a:prstTxWarp>
          </a:bodyPr>
          <a:lstStyle>
            <a:lvl1pPr algn="l" defTabSz="931863" eaLnBrk="0" hangingPunct="0">
              <a:spcBef>
                <a:spcPct val="0"/>
              </a:spcBef>
              <a:defRPr sz="1000" b="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73513" y="-1588"/>
            <a:ext cx="3040062" cy="43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9165" tIns="0" rIns="19165" bIns="0" numCol="1" anchor="t" anchorCtr="0" compatLnSpc="1">
            <a:prstTxWarp prst="textNoShape">
              <a:avLst/>
            </a:prstTxWarp>
          </a:bodyPr>
          <a:lstStyle>
            <a:lvl1pPr defTabSz="931863" eaLnBrk="0" hangingPunct="0">
              <a:spcBef>
                <a:spcPct val="0"/>
              </a:spcBef>
              <a:defRPr sz="1000" b="0" i="1">
                <a:latin typeface="Times New Roman" pitchFamily="18" charset="0"/>
              </a:defRPr>
            </a:lvl1pPr>
          </a:lstStyle>
          <a:p>
            <a:pPr>
              <a:defRPr/>
            </a:pPr>
            <a:fld id="{AC6F07A9-D9A2-4AA7-B0E2-806ACAA1BE4F}" type="datetime1">
              <a:rPr lang="en-US"/>
              <a:pPr>
                <a:defRPr/>
              </a:pPr>
              <a:t>11/17/2014</a:t>
            </a:fld>
            <a:endParaRPr lang="en-US"/>
          </a:p>
        </p:txBody>
      </p:sp>
      <p:sp>
        <p:nvSpPr>
          <p:cNvPr id="2052" name="Rectangle 4"/>
          <p:cNvSpPr>
            <a:spLocks noGrp="1" noChangeArrowheads="1"/>
          </p:cNvSpPr>
          <p:nvPr>
            <p:ph type="ftr" sz="quarter" idx="4"/>
          </p:nvPr>
        </p:nvSpPr>
        <p:spPr bwMode="auto">
          <a:xfrm>
            <a:off x="-3175" y="8861425"/>
            <a:ext cx="3040063" cy="43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9165" tIns="0" rIns="19165" bIns="0" numCol="1" anchor="b" anchorCtr="0" compatLnSpc="1">
            <a:prstTxWarp prst="textNoShape">
              <a:avLst/>
            </a:prstTxWarp>
          </a:bodyPr>
          <a:lstStyle>
            <a:lvl1pPr algn="l" defTabSz="931863" eaLnBrk="0" hangingPunct="0">
              <a:spcBef>
                <a:spcPct val="0"/>
              </a:spcBef>
              <a:defRPr sz="1000" b="0" i="1">
                <a:latin typeface="Times New Roman" pitchFamily="18" charset="0"/>
              </a:defRPr>
            </a:lvl1pPr>
          </a:lstStyle>
          <a:p>
            <a:pPr>
              <a:defRPr/>
            </a:pPr>
            <a:r>
              <a:rPr lang="en-US"/>
              <a:t>2010 Nanoelectronics AFOSR Review, MIT, Cambridge, MA, Oct. 27 2010</a:t>
            </a:r>
          </a:p>
        </p:txBody>
      </p:sp>
      <p:sp>
        <p:nvSpPr>
          <p:cNvPr id="2053" name="Rectangle 5"/>
          <p:cNvSpPr>
            <a:spLocks noGrp="1" noChangeArrowheads="1"/>
          </p:cNvSpPr>
          <p:nvPr>
            <p:ph type="sldNum" sz="quarter" idx="5"/>
          </p:nvPr>
        </p:nvSpPr>
        <p:spPr bwMode="auto">
          <a:xfrm>
            <a:off x="3973513" y="8861425"/>
            <a:ext cx="3040062" cy="43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9165" tIns="0" rIns="19165" bIns="0" numCol="1" anchor="b" anchorCtr="0" compatLnSpc="1">
            <a:prstTxWarp prst="textNoShape">
              <a:avLst/>
            </a:prstTxWarp>
          </a:bodyPr>
          <a:lstStyle>
            <a:lvl1pPr defTabSz="931863" eaLnBrk="0" hangingPunct="0">
              <a:spcBef>
                <a:spcPct val="0"/>
              </a:spcBef>
              <a:defRPr sz="1000" b="0" i="1">
                <a:latin typeface="Times New Roman" pitchFamily="18" charset="0"/>
              </a:defRPr>
            </a:lvl1pPr>
          </a:lstStyle>
          <a:p>
            <a:pPr>
              <a:defRPr/>
            </a:pPr>
            <a:fld id="{2D25A411-4373-4054-A7D2-698490906342}" type="slidenum">
              <a:rPr lang="en-US"/>
              <a:pPr>
                <a:defRPr/>
              </a:pPr>
              <a:t>‹#›</a:t>
            </a:fld>
            <a:endParaRPr lang="en-US"/>
          </a:p>
        </p:txBody>
      </p:sp>
      <p:sp>
        <p:nvSpPr>
          <p:cNvPr id="2054" name="Rectangle 6"/>
          <p:cNvSpPr>
            <a:spLocks noGrp="1" noChangeArrowheads="1"/>
          </p:cNvSpPr>
          <p:nvPr>
            <p:ph type="body" sz="quarter" idx="3"/>
          </p:nvPr>
        </p:nvSpPr>
        <p:spPr bwMode="auto">
          <a:xfrm>
            <a:off x="922338" y="4433888"/>
            <a:ext cx="5162550" cy="4143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4220" tIns="46307" rIns="94220" bIns="4630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0967" name="Rectangle 7"/>
          <p:cNvSpPr>
            <a:spLocks noGrp="1" noRot="1" noChangeAspect="1" noChangeArrowheads="1" noTextEdit="1"/>
          </p:cNvSpPr>
          <p:nvPr>
            <p:ph type="sldImg" idx="2"/>
          </p:nvPr>
        </p:nvSpPr>
        <p:spPr bwMode="auto">
          <a:xfrm>
            <a:off x="1203325" y="735013"/>
            <a:ext cx="4610100" cy="3457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xmlns="" val="2494219026"/>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16100" algn="l" defTabSz="911225"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4</a:t>
            </a:fld>
            <a:endParaRPr lang="en-US"/>
          </a:p>
        </p:txBody>
      </p:sp>
    </p:spTree>
    <p:extLst>
      <p:ext uri="{BB962C8B-B14F-4D97-AF65-F5344CB8AC3E}">
        <p14:creationId xmlns:p14="http://schemas.microsoft.com/office/powerpoint/2010/main" xmlns="" val="1616317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5</a:t>
            </a:fld>
            <a:endParaRPr lang="en-US"/>
          </a:p>
        </p:txBody>
      </p:sp>
    </p:spTree>
    <p:extLst>
      <p:ext uri="{BB962C8B-B14F-4D97-AF65-F5344CB8AC3E}">
        <p14:creationId xmlns:p14="http://schemas.microsoft.com/office/powerpoint/2010/main" xmlns="" val="2031002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6</a:t>
            </a:fld>
            <a:endParaRPr lang="en-US"/>
          </a:p>
        </p:txBody>
      </p:sp>
    </p:spTree>
    <p:extLst>
      <p:ext uri="{BB962C8B-B14F-4D97-AF65-F5344CB8AC3E}">
        <p14:creationId xmlns:p14="http://schemas.microsoft.com/office/powerpoint/2010/main" xmlns="" val="1859009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7</a:t>
            </a:fld>
            <a:endParaRPr lang="en-US"/>
          </a:p>
        </p:txBody>
      </p:sp>
    </p:spTree>
    <p:extLst>
      <p:ext uri="{BB962C8B-B14F-4D97-AF65-F5344CB8AC3E}">
        <p14:creationId xmlns:p14="http://schemas.microsoft.com/office/powerpoint/2010/main" xmlns="" val="3919745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22</a:t>
            </a:fld>
            <a:endParaRPr lang="en-US"/>
          </a:p>
        </p:txBody>
      </p:sp>
    </p:spTree>
    <p:extLst>
      <p:ext uri="{BB962C8B-B14F-4D97-AF65-F5344CB8AC3E}">
        <p14:creationId xmlns:p14="http://schemas.microsoft.com/office/powerpoint/2010/main" xmlns="" val="7600742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24</a:t>
            </a:fld>
            <a:endParaRPr lang="en-US"/>
          </a:p>
        </p:txBody>
      </p:sp>
    </p:spTree>
    <p:extLst>
      <p:ext uri="{BB962C8B-B14F-4D97-AF65-F5344CB8AC3E}">
        <p14:creationId xmlns:p14="http://schemas.microsoft.com/office/powerpoint/2010/main" xmlns="" val="318170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25</a:t>
            </a:fld>
            <a:endParaRPr lang="en-US"/>
          </a:p>
        </p:txBody>
      </p:sp>
    </p:spTree>
    <p:extLst>
      <p:ext uri="{BB962C8B-B14F-4D97-AF65-F5344CB8AC3E}">
        <p14:creationId xmlns:p14="http://schemas.microsoft.com/office/powerpoint/2010/main" xmlns="" val="2384826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26</a:t>
            </a:fld>
            <a:endParaRPr lang="en-US"/>
          </a:p>
        </p:txBody>
      </p:sp>
    </p:spTree>
    <p:extLst>
      <p:ext uri="{BB962C8B-B14F-4D97-AF65-F5344CB8AC3E}">
        <p14:creationId xmlns:p14="http://schemas.microsoft.com/office/powerpoint/2010/main" xmlns="" val="1721458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28</a:t>
            </a:fld>
            <a:endParaRPr lang="en-US"/>
          </a:p>
        </p:txBody>
      </p:sp>
    </p:spTree>
    <p:extLst>
      <p:ext uri="{BB962C8B-B14F-4D97-AF65-F5344CB8AC3E}">
        <p14:creationId xmlns:p14="http://schemas.microsoft.com/office/powerpoint/2010/main" xmlns="" val="28134585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29</a:t>
            </a:fld>
            <a:endParaRPr lang="en-US"/>
          </a:p>
        </p:txBody>
      </p:sp>
    </p:spTree>
    <p:extLst>
      <p:ext uri="{BB962C8B-B14F-4D97-AF65-F5344CB8AC3E}">
        <p14:creationId xmlns:p14="http://schemas.microsoft.com/office/powerpoint/2010/main" xmlns="" val="20007300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32</a:t>
            </a:fld>
            <a:endParaRPr lang="en-US"/>
          </a:p>
        </p:txBody>
      </p:sp>
    </p:spTree>
    <p:extLst>
      <p:ext uri="{BB962C8B-B14F-4D97-AF65-F5344CB8AC3E}">
        <p14:creationId xmlns:p14="http://schemas.microsoft.com/office/powerpoint/2010/main" xmlns="" val="3738830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5A411-4373-4054-A7D2-698490906342}" type="slidenum">
              <a:rPr lang="en-US" smtClean="0"/>
              <a:pPr>
                <a:defRPr/>
              </a:pPr>
              <a:t>34</a:t>
            </a:fld>
            <a:endParaRPr lang="en-US"/>
          </a:p>
        </p:txBody>
      </p:sp>
    </p:spTree>
    <p:extLst>
      <p:ext uri="{BB962C8B-B14F-4D97-AF65-F5344CB8AC3E}">
        <p14:creationId xmlns:p14="http://schemas.microsoft.com/office/powerpoint/2010/main" xmlns="" val="29624316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p:spPr>
        <p:txBody>
          <a:bodyPr/>
          <a:lstStyle/>
          <a:p>
            <a:pPr eaLnBrk="1" hangingPunct="1"/>
            <a:r>
              <a:rPr lang="en-US" smtClean="0"/>
              <a:t>Examples of devices with side gate (left) and top gate (right) electrodes are shown above. Side gates are simpler to fabricate, because they do not require an additional dielectric layer to be deposited on top of the device, but their sharp shape causes focusing of the electric field and electrical breakdown at the gate voltages we need to operate our samples. The fabrication of the top gate requires depositions of a dielectric layer on top of the sample. After many tests (sputtering of Al</a:t>
            </a:r>
            <a:r>
              <a:rPr lang="en-US" baseline="-25000" smtClean="0"/>
              <a:t>2</a:t>
            </a:r>
            <a:r>
              <a:rPr lang="en-US" smtClean="0"/>
              <a:t>O</a:t>
            </a:r>
            <a:r>
              <a:rPr lang="en-US" baseline="-25000" smtClean="0"/>
              <a:t>3</a:t>
            </a:r>
            <a:r>
              <a:rPr lang="en-US" smtClean="0"/>
              <a:t> and SiO</a:t>
            </a:r>
            <a:r>
              <a:rPr lang="en-US" baseline="-25000" smtClean="0"/>
              <a:t>2</a:t>
            </a:r>
            <a:r>
              <a:rPr lang="en-US" smtClean="0"/>
              <a:t>, PECVD of SiO</a:t>
            </a:r>
            <a:r>
              <a:rPr lang="en-US" baseline="-25000" smtClean="0"/>
              <a:t>2</a:t>
            </a:r>
            <a:r>
              <a:rPr lang="en-US" smtClean="0"/>
              <a:t> and ALD of Al</a:t>
            </a:r>
            <a:r>
              <a:rPr lang="en-US" baseline="-25000" smtClean="0"/>
              <a:t>2</a:t>
            </a:r>
            <a:r>
              <a:rPr lang="en-US" smtClean="0"/>
              <a:t>O</a:t>
            </a:r>
            <a:r>
              <a:rPr lang="en-US" baseline="-25000" smtClean="0"/>
              <a:t>3</a:t>
            </a:r>
            <a:r>
              <a:rPr lang="en-US" smtClean="0"/>
              <a:t>), we found that the best dielectric layer is obtained with atomic layer deposition of Al</a:t>
            </a:r>
            <a:r>
              <a:rPr lang="en-US" baseline="-25000" smtClean="0"/>
              <a:t>2</a:t>
            </a:r>
            <a:r>
              <a:rPr lang="en-US" smtClean="0"/>
              <a:t>O</a:t>
            </a:r>
            <a:r>
              <a:rPr lang="en-US" baseline="-25000" smtClean="0"/>
              <a:t>3</a:t>
            </a:r>
            <a:r>
              <a:rPr lang="en-US" smtClean="0"/>
              <a:t>. Other deposition processes give dielectrics with lower breakdown voltages. In addition, some processes like sputtering consistently destroyed the nanotube samples, even when used with the lowest power and deposition rate.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ftr" sz="quarter" idx="10"/>
          </p:nvPr>
        </p:nvSpPr>
        <p:spPr>
          <a:ln/>
        </p:spPr>
        <p:txBody>
          <a:bodyPr/>
          <a:lstStyle>
            <a:lvl1pPr>
              <a:defRPr/>
            </a:lvl1pPr>
          </a:lstStyle>
          <a:p>
            <a:pPr>
              <a:defRPr/>
            </a:pPr>
            <a:r>
              <a:rPr lang="en-US"/>
              <a:t>2010 Nanoelectronics AFOSR Review, MIT, Cambridge, MA,  October 27, 2010.  </a:t>
            </a:r>
          </a:p>
        </p:txBody>
      </p:sp>
    </p:spTree>
    <p:extLst>
      <p:ext uri="{BB962C8B-B14F-4D97-AF65-F5344CB8AC3E}">
        <p14:creationId xmlns:p14="http://schemas.microsoft.com/office/powerpoint/2010/main" xmlns="" val="307209844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3" name="Text Box 49"/>
          <p:cNvSpPr txBox="1">
            <a:spLocks noChangeArrowheads="1"/>
          </p:cNvSpPr>
          <p:nvPr/>
        </p:nvSpPr>
        <p:spPr bwMode="auto">
          <a:xfrm>
            <a:off x="8667750" y="6629400"/>
            <a:ext cx="47625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spcBef>
                <a:spcPct val="50000"/>
              </a:spcBef>
              <a:defRPr/>
            </a:pPr>
            <a:fld id="{02EABCDA-D3DE-47E0-ACBC-B5E77D055048}" type="slidenum">
              <a:rPr lang="en-US" sz="900" smtClean="0"/>
              <a:pPr eaLnBrk="1" hangingPunct="1">
                <a:spcBef>
                  <a:spcPct val="50000"/>
                </a:spcBef>
                <a:defRPr/>
              </a:pPr>
              <a:t>‹#›</a:t>
            </a:fld>
            <a:endParaRPr lang="en-US" sz="900" smtClean="0"/>
          </a:p>
        </p:txBody>
      </p:sp>
      <p:sp>
        <p:nvSpPr>
          <p:cNvPr id="4" name="Rectangle 66"/>
          <p:cNvSpPr>
            <a:spLocks noChangeArrowheads="1"/>
          </p:cNvSpPr>
          <p:nvPr/>
        </p:nvSpPr>
        <p:spPr bwMode="auto">
          <a:xfrm>
            <a:off x="914400" y="1219200"/>
            <a:ext cx="7467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l"/>
            <a:endParaRPr lang="en-US" sz="2000"/>
          </a:p>
        </p:txBody>
      </p:sp>
      <p:sp>
        <p:nvSpPr>
          <p:cNvPr id="5" name="Rectangle 67"/>
          <p:cNvSpPr>
            <a:spLocks noChangeArrowheads="1"/>
          </p:cNvSpPr>
          <p:nvPr/>
        </p:nvSpPr>
        <p:spPr bwMode="auto">
          <a:xfrm>
            <a:off x="762000" y="1219200"/>
            <a:ext cx="76200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l"/>
            <a:endParaRPr lang="en-US" sz="2000"/>
          </a:p>
        </p:txBody>
      </p:sp>
      <p:sp>
        <p:nvSpPr>
          <p:cNvPr id="6" name="Rectangle 73"/>
          <p:cNvSpPr>
            <a:spLocks noChangeArrowheads="1"/>
          </p:cNvSpPr>
          <p:nvPr/>
        </p:nvSpPr>
        <p:spPr bwMode="auto">
          <a:xfrm>
            <a:off x="0" y="1143000"/>
            <a:ext cx="9144000" cy="92075"/>
          </a:xfrm>
          <a:prstGeom prst="rect">
            <a:avLst/>
          </a:prstGeom>
          <a:gradFill rotWithShape="0">
            <a:gsLst>
              <a:gs pos="0">
                <a:srgbClr val="FED910"/>
              </a:gs>
              <a:gs pos="100000">
                <a:srgbClr val="0D2B88"/>
              </a:gs>
            </a:gsLst>
            <a:path path="rect">
              <a:fillToRect l="100000" b="100000"/>
            </a:path>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nchorCtr="1"/>
          <a:lstStyle/>
          <a:p>
            <a:pPr algn="ctr"/>
            <a:endParaRPr lang="en-US" sz="2000"/>
          </a:p>
        </p:txBody>
      </p:sp>
      <p:pic>
        <p:nvPicPr>
          <p:cNvPr id="7" name="Picture 78" descr="chrmblue_std"/>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xmlns="" val="0"/>
              </a:ext>
            </a:extLst>
          </a:blip>
          <a:srcRect l="16374" t="2374" r="12500" b="21271"/>
          <a:stretch>
            <a:fillRect/>
          </a:stretch>
        </p:blipFill>
        <p:spPr bwMode="auto">
          <a:xfrm>
            <a:off x="7848600" y="0"/>
            <a:ext cx="1295400" cy="10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15" descr="GUseal"/>
          <p:cNvPicPr>
            <a:picLocks noChangeAspect="1" noChangeArrowheads="1"/>
          </p:cNvPicPr>
          <p:nvPr userDrawn="1"/>
        </p:nvPicPr>
        <p:blipFill>
          <a:blip r:embed="rId3">
            <a:extLst>
              <a:ext uri="{28A0092B-C50C-407E-A947-70E740481C1C}">
                <a14:useLocalDpi xmlns:a14="http://schemas.microsoft.com/office/drawing/2010/main" xmlns="" val="0"/>
              </a:ext>
            </a:extLst>
          </a:blip>
          <a:srcRect/>
          <a:stretch>
            <a:fillRect/>
          </a:stretch>
        </p:blipFill>
        <p:spPr bwMode="auto">
          <a:xfrm>
            <a:off x="0" y="0"/>
            <a:ext cx="1046163"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9" name="Slide Number Placeholder 8"/>
          <p:cNvSpPr>
            <a:spLocks noGrp="1" noChangeArrowheads="1"/>
          </p:cNvSpPr>
          <p:nvPr>
            <p:ph type="sldNum" sz="quarter" idx="10"/>
          </p:nvPr>
        </p:nvSpPr>
        <p:spPr>
          <a:xfrm>
            <a:off x="7988300" y="6524625"/>
            <a:ext cx="1143000" cy="304800"/>
          </a:xfrm>
          <a:prstGeom prst="rect">
            <a:avLst/>
          </a:prstGeom>
        </p:spPr>
        <p:txBody>
          <a:bodyPr/>
          <a:lstStyle>
            <a:lvl1pPr algn="l">
              <a:defRPr sz="2000"/>
            </a:lvl1pPr>
          </a:lstStyle>
          <a:p>
            <a:pPr>
              <a:defRPr/>
            </a:pPr>
            <a:fld id="{F6C716A0-9015-4E1D-B77A-6C6FFB443FC6}" type="slidenum">
              <a:rPr lang="en-US"/>
              <a:pPr>
                <a:defRPr/>
              </a:pPr>
              <a:t>‹#›</a:t>
            </a:fld>
            <a:endParaRPr lang="en-US">
              <a:solidFill>
                <a:schemeClr val="bg2"/>
              </a:solidFill>
            </a:endParaRPr>
          </a:p>
        </p:txBody>
      </p:sp>
      <p:sp>
        <p:nvSpPr>
          <p:cNvPr id="10" name="Rectangle 14"/>
          <p:cNvSpPr>
            <a:spLocks noGrp="1" noChangeArrowheads="1"/>
          </p:cNvSpPr>
          <p:nvPr>
            <p:ph type="ftr" sz="quarter" idx="11"/>
          </p:nvPr>
        </p:nvSpPr>
        <p:spPr>
          <a:xfrm>
            <a:off x="685800" y="6400800"/>
            <a:ext cx="7162800" cy="320675"/>
          </a:xfrm>
        </p:spPr>
        <p:txBody>
          <a:bodyPr/>
          <a:lstStyle>
            <a:lvl1pPr>
              <a:defRPr sz="1200" b="0"/>
            </a:lvl1pPr>
          </a:lstStyle>
          <a:p>
            <a:pPr>
              <a:defRPr/>
            </a:pPr>
            <a:r>
              <a:rPr lang="en-US"/>
              <a:t>2010 Nanoelectronics AFOSR Review, MIT, Cambridge, MA,  October 27, 2010.  </a:t>
            </a:r>
          </a:p>
        </p:txBody>
      </p:sp>
    </p:spTree>
    <p:extLst>
      <p:ext uri="{BB962C8B-B14F-4D97-AF65-F5344CB8AC3E}">
        <p14:creationId xmlns:p14="http://schemas.microsoft.com/office/powerpoint/2010/main" xmlns="" val="2196181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69C2249-16D3-4D85-B51D-27526DF98F92}" type="datetime1">
              <a:rPr lang="en-US"/>
              <a:pPr>
                <a:defRPr/>
              </a:pPr>
              <a:t>11/17/2014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6" name="Rectangle 6"/>
          <p:cNvSpPr>
            <a:spLocks noGrp="1" noChangeArrowheads="1"/>
          </p:cNvSpPr>
          <p:nvPr>
            <p:ph type="sldNum" sz="quarter" idx="12"/>
          </p:nvPr>
        </p:nvSpPr>
        <p:spPr>
          <a:ln/>
        </p:spPr>
        <p:txBody>
          <a:bodyPr/>
          <a:lstStyle>
            <a:lvl1pPr>
              <a:defRPr/>
            </a:lvl1pPr>
          </a:lstStyle>
          <a:p>
            <a:pPr>
              <a:defRPr/>
            </a:pPr>
            <a:fld id="{0AD5552E-78C1-44C6-8A64-F67343778918}" type="slidenum">
              <a:rPr lang="en-US"/>
              <a:pPr>
                <a:defRPr/>
              </a:pPr>
              <a:t>‹#›</a:t>
            </a:fld>
            <a:endParaRPr lang="en-US"/>
          </a:p>
        </p:txBody>
      </p:sp>
    </p:spTree>
    <p:extLst>
      <p:ext uri="{BB962C8B-B14F-4D97-AF65-F5344CB8AC3E}">
        <p14:creationId xmlns:p14="http://schemas.microsoft.com/office/powerpoint/2010/main" xmlns="" val="700393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7BB4B54E-7EDC-487D-98BC-A40823E53B5F}" type="datetime1">
              <a:rPr lang="en-US"/>
              <a:pPr>
                <a:defRPr/>
              </a:pPr>
              <a:t>11/17/2014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6" name="Rectangle 6"/>
          <p:cNvSpPr>
            <a:spLocks noGrp="1" noChangeArrowheads="1"/>
          </p:cNvSpPr>
          <p:nvPr>
            <p:ph type="sldNum" sz="quarter" idx="12"/>
          </p:nvPr>
        </p:nvSpPr>
        <p:spPr>
          <a:ln/>
        </p:spPr>
        <p:txBody>
          <a:bodyPr/>
          <a:lstStyle>
            <a:lvl1pPr>
              <a:defRPr/>
            </a:lvl1pPr>
          </a:lstStyle>
          <a:p>
            <a:pPr>
              <a:defRPr/>
            </a:pPr>
            <a:fld id="{09FA1768-9EDE-47C0-A37B-94FD2FBAF0FF}" type="slidenum">
              <a:rPr lang="en-US"/>
              <a:pPr>
                <a:defRPr/>
              </a:pPr>
              <a:t>‹#›</a:t>
            </a:fld>
            <a:endParaRPr lang="en-US"/>
          </a:p>
        </p:txBody>
      </p:sp>
    </p:spTree>
    <p:extLst>
      <p:ext uri="{BB962C8B-B14F-4D97-AF65-F5344CB8AC3E}">
        <p14:creationId xmlns:p14="http://schemas.microsoft.com/office/powerpoint/2010/main" xmlns="" val="3127446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B82D6902-DAE6-42B7-9BF8-4DCD826804F2}" type="datetime1">
              <a:rPr lang="en-US"/>
              <a:pPr>
                <a:defRPr/>
              </a:pPr>
              <a:t>11/17/2014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6" name="Rectangle 6"/>
          <p:cNvSpPr>
            <a:spLocks noGrp="1" noChangeArrowheads="1"/>
          </p:cNvSpPr>
          <p:nvPr>
            <p:ph type="sldNum" sz="quarter" idx="12"/>
          </p:nvPr>
        </p:nvSpPr>
        <p:spPr>
          <a:ln/>
        </p:spPr>
        <p:txBody>
          <a:bodyPr/>
          <a:lstStyle>
            <a:lvl1pPr>
              <a:defRPr/>
            </a:lvl1pPr>
          </a:lstStyle>
          <a:p>
            <a:pPr>
              <a:defRPr/>
            </a:pPr>
            <a:fld id="{5CFF178A-5646-4AEF-B2CD-726181D475A4}" type="slidenum">
              <a:rPr lang="en-US"/>
              <a:pPr>
                <a:defRPr/>
              </a:pPr>
              <a:t>‹#›</a:t>
            </a:fld>
            <a:endParaRPr lang="en-US"/>
          </a:p>
        </p:txBody>
      </p:sp>
    </p:spTree>
    <p:extLst>
      <p:ext uri="{BB962C8B-B14F-4D97-AF65-F5344CB8AC3E}">
        <p14:creationId xmlns:p14="http://schemas.microsoft.com/office/powerpoint/2010/main" xmlns="" val="1314786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4DEB932-7651-4FA1-8CA3-98419BFFD857}" type="datetime1">
              <a:rPr lang="en-US"/>
              <a:pPr>
                <a:defRPr/>
              </a:pPr>
              <a:t>11/17/2014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7" name="Rectangle 6"/>
          <p:cNvSpPr>
            <a:spLocks noGrp="1" noChangeArrowheads="1"/>
          </p:cNvSpPr>
          <p:nvPr>
            <p:ph type="sldNum" sz="quarter" idx="12"/>
          </p:nvPr>
        </p:nvSpPr>
        <p:spPr>
          <a:ln/>
        </p:spPr>
        <p:txBody>
          <a:bodyPr/>
          <a:lstStyle>
            <a:lvl1pPr>
              <a:defRPr/>
            </a:lvl1pPr>
          </a:lstStyle>
          <a:p>
            <a:pPr>
              <a:defRPr/>
            </a:pPr>
            <a:fld id="{F4FCED04-AD85-4A2C-9753-1884132CB9E2}" type="slidenum">
              <a:rPr lang="en-US"/>
              <a:pPr>
                <a:defRPr/>
              </a:pPr>
              <a:t>‹#›</a:t>
            </a:fld>
            <a:endParaRPr lang="en-US"/>
          </a:p>
        </p:txBody>
      </p:sp>
    </p:spTree>
    <p:extLst>
      <p:ext uri="{BB962C8B-B14F-4D97-AF65-F5344CB8AC3E}">
        <p14:creationId xmlns:p14="http://schemas.microsoft.com/office/powerpoint/2010/main" xmlns="" val="88184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2C2D9AD4-D4DC-465D-A708-5CA2CFD832E6}" type="datetime1">
              <a:rPr lang="en-US"/>
              <a:pPr>
                <a:defRPr/>
              </a:pPr>
              <a:t>11/17/2014</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9" name="Rectangle 6"/>
          <p:cNvSpPr>
            <a:spLocks noGrp="1" noChangeArrowheads="1"/>
          </p:cNvSpPr>
          <p:nvPr>
            <p:ph type="sldNum" sz="quarter" idx="12"/>
          </p:nvPr>
        </p:nvSpPr>
        <p:spPr>
          <a:ln/>
        </p:spPr>
        <p:txBody>
          <a:bodyPr/>
          <a:lstStyle>
            <a:lvl1pPr>
              <a:defRPr/>
            </a:lvl1pPr>
          </a:lstStyle>
          <a:p>
            <a:pPr>
              <a:defRPr/>
            </a:pPr>
            <a:fld id="{30E272CC-8029-46F5-B080-AC2301F9F28E}" type="slidenum">
              <a:rPr lang="en-US"/>
              <a:pPr>
                <a:defRPr/>
              </a:pPr>
              <a:t>‹#›</a:t>
            </a:fld>
            <a:endParaRPr lang="en-US"/>
          </a:p>
        </p:txBody>
      </p:sp>
    </p:spTree>
    <p:extLst>
      <p:ext uri="{BB962C8B-B14F-4D97-AF65-F5344CB8AC3E}">
        <p14:creationId xmlns:p14="http://schemas.microsoft.com/office/powerpoint/2010/main" xmlns="" val="2191602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0683E26D-ACB0-4915-9F4F-8272D0C657AB}" type="datetime1">
              <a:rPr lang="en-US"/>
              <a:pPr>
                <a:defRPr/>
              </a:pPr>
              <a:t>11/17/2014</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5" name="Rectangle 6"/>
          <p:cNvSpPr>
            <a:spLocks noGrp="1" noChangeArrowheads="1"/>
          </p:cNvSpPr>
          <p:nvPr>
            <p:ph type="sldNum" sz="quarter" idx="12"/>
          </p:nvPr>
        </p:nvSpPr>
        <p:spPr>
          <a:ln/>
        </p:spPr>
        <p:txBody>
          <a:bodyPr/>
          <a:lstStyle>
            <a:lvl1pPr>
              <a:defRPr/>
            </a:lvl1pPr>
          </a:lstStyle>
          <a:p>
            <a:pPr>
              <a:defRPr/>
            </a:pPr>
            <a:fld id="{EC00BF44-6F9A-4257-826F-43ED70B57376}" type="slidenum">
              <a:rPr lang="en-US"/>
              <a:pPr>
                <a:defRPr/>
              </a:pPr>
              <a:t>‹#›</a:t>
            </a:fld>
            <a:endParaRPr lang="en-US"/>
          </a:p>
        </p:txBody>
      </p:sp>
    </p:spTree>
    <p:extLst>
      <p:ext uri="{BB962C8B-B14F-4D97-AF65-F5344CB8AC3E}">
        <p14:creationId xmlns:p14="http://schemas.microsoft.com/office/powerpoint/2010/main" xmlns="" val="2511479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7E0CFA1F-F14C-409C-8C80-8E9EE75DB37A}" type="datetime1">
              <a:rPr lang="en-US"/>
              <a:pPr>
                <a:defRPr/>
              </a:pPr>
              <a:t>11/17/2014</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4" name="Rectangle 6"/>
          <p:cNvSpPr>
            <a:spLocks noGrp="1" noChangeArrowheads="1"/>
          </p:cNvSpPr>
          <p:nvPr>
            <p:ph type="sldNum" sz="quarter" idx="12"/>
          </p:nvPr>
        </p:nvSpPr>
        <p:spPr>
          <a:ln/>
        </p:spPr>
        <p:txBody>
          <a:bodyPr/>
          <a:lstStyle>
            <a:lvl1pPr>
              <a:defRPr/>
            </a:lvl1pPr>
          </a:lstStyle>
          <a:p>
            <a:pPr>
              <a:defRPr/>
            </a:pPr>
            <a:fld id="{8D40D176-E9CD-44A3-9E11-2337D504E53C}" type="slidenum">
              <a:rPr lang="en-US"/>
              <a:pPr>
                <a:defRPr/>
              </a:pPr>
              <a:t>‹#›</a:t>
            </a:fld>
            <a:endParaRPr lang="en-US"/>
          </a:p>
        </p:txBody>
      </p:sp>
    </p:spTree>
    <p:extLst>
      <p:ext uri="{BB962C8B-B14F-4D97-AF65-F5344CB8AC3E}">
        <p14:creationId xmlns:p14="http://schemas.microsoft.com/office/powerpoint/2010/main" xmlns="" val="872446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77E4F197-A139-48C5-890D-F24AF5B13C27}" type="datetime1">
              <a:rPr lang="en-US"/>
              <a:pPr>
                <a:defRPr/>
              </a:pPr>
              <a:t>11/17/2014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7" name="Rectangle 6"/>
          <p:cNvSpPr>
            <a:spLocks noGrp="1" noChangeArrowheads="1"/>
          </p:cNvSpPr>
          <p:nvPr>
            <p:ph type="sldNum" sz="quarter" idx="12"/>
          </p:nvPr>
        </p:nvSpPr>
        <p:spPr>
          <a:ln/>
        </p:spPr>
        <p:txBody>
          <a:bodyPr/>
          <a:lstStyle>
            <a:lvl1pPr>
              <a:defRPr/>
            </a:lvl1pPr>
          </a:lstStyle>
          <a:p>
            <a:pPr>
              <a:defRPr/>
            </a:pPr>
            <a:fld id="{04A74001-FFA5-4991-BB1B-461A2C7A7178}" type="slidenum">
              <a:rPr lang="en-US"/>
              <a:pPr>
                <a:defRPr/>
              </a:pPr>
              <a:t>‹#›</a:t>
            </a:fld>
            <a:endParaRPr lang="en-US"/>
          </a:p>
        </p:txBody>
      </p:sp>
    </p:spTree>
    <p:extLst>
      <p:ext uri="{BB962C8B-B14F-4D97-AF65-F5344CB8AC3E}">
        <p14:creationId xmlns:p14="http://schemas.microsoft.com/office/powerpoint/2010/main" xmlns="" val="4174756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B3CAD42-3BCD-4FB2-8E4F-9554AF0A82B3}" type="datetime1">
              <a:rPr lang="en-US"/>
              <a:pPr>
                <a:defRPr/>
              </a:pPr>
              <a:t>11/17/2014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7" name="Rectangle 6"/>
          <p:cNvSpPr>
            <a:spLocks noGrp="1" noChangeArrowheads="1"/>
          </p:cNvSpPr>
          <p:nvPr>
            <p:ph type="sldNum" sz="quarter" idx="12"/>
          </p:nvPr>
        </p:nvSpPr>
        <p:spPr>
          <a:ln/>
        </p:spPr>
        <p:txBody>
          <a:bodyPr/>
          <a:lstStyle>
            <a:lvl1pPr>
              <a:defRPr/>
            </a:lvl1pPr>
          </a:lstStyle>
          <a:p>
            <a:pPr>
              <a:defRPr/>
            </a:pPr>
            <a:fld id="{D83BA5EF-E85E-415D-94B5-40FF831FC14F}" type="slidenum">
              <a:rPr lang="en-US"/>
              <a:pPr>
                <a:defRPr/>
              </a:pPr>
              <a:t>‹#›</a:t>
            </a:fld>
            <a:endParaRPr lang="en-US"/>
          </a:p>
        </p:txBody>
      </p:sp>
    </p:spTree>
    <p:extLst>
      <p:ext uri="{BB962C8B-B14F-4D97-AF65-F5344CB8AC3E}">
        <p14:creationId xmlns:p14="http://schemas.microsoft.com/office/powerpoint/2010/main" xmlns="" val="2482348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4CC5958-390F-4BD7-B67C-C3FFC9EE104B}" type="datetime1">
              <a:rPr lang="en-US"/>
              <a:pPr>
                <a:defRPr/>
              </a:pPr>
              <a:t>11/17/2014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6" name="Rectangle 6"/>
          <p:cNvSpPr>
            <a:spLocks noGrp="1" noChangeArrowheads="1"/>
          </p:cNvSpPr>
          <p:nvPr>
            <p:ph type="sldNum" sz="quarter" idx="12"/>
          </p:nvPr>
        </p:nvSpPr>
        <p:spPr>
          <a:ln/>
        </p:spPr>
        <p:txBody>
          <a:bodyPr/>
          <a:lstStyle>
            <a:lvl1pPr>
              <a:defRPr/>
            </a:lvl1pPr>
          </a:lstStyle>
          <a:p>
            <a:pPr>
              <a:defRPr/>
            </a:pPr>
            <a:fld id="{2AB0D239-A235-4C9A-BA92-8CA443A471A3}" type="slidenum">
              <a:rPr lang="en-US"/>
              <a:pPr>
                <a:defRPr/>
              </a:pPr>
              <a:t>‹#›</a:t>
            </a:fld>
            <a:endParaRPr lang="en-US"/>
          </a:p>
        </p:txBody>
      </p:sp>
    </p:spTree>
    <p:extLst>
      <p:ext uri="{BB962C8B-B14F-4D97-AF65-F5344CB8AC3E}">
        <p14:creationId xmlns:p14="http://schemas.microsoft.com/office/powerpoint/2010/main" xmlns="" val="3101638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8BBFDC0-0292-4F84-AA2D-533D5DFFCBB1}" type="datetime1">
              <a:rPr lang="en-US"/>
              <a:pPr>
                <a:defRPr/>
              </a:pPr>
              <a:t>11/17/2014</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2010 Nanoelectronics AFOSR Review, MIT, Cambridge, MA,  October 27, 2010.  </a:t>
            </a:r>
          </a:p>
        </p:txBody>
      </p:sp>
      <p:sp>
        <p:nvSpPr>
          <p:cNvPr id="6" name="Rectangle 6"/>
          <p:cNvSpPr>
            <a:spLocks noGrp="1" noChangeArrowheads="1"/>
          </p:cNvSpPr>
          <p:nvPr>
            <p:ph type="sldNum" sz="quarter" idx="12"/>
          </p:nvPr>
        </p:nvSpPr>
        <p:spPr>
          <a:ln/>
        </p:spPr>
        <p:txBody>
          <a:bodyPr/>
          <a:lstStyle>
            <a:lvl1pPr>
              <a:defRPr/>
            </a:lvl1pPr>
          </a:lstStyle>
          <a:p>
            <a:pPr>
              <a:defRPr/>
            </a:pPr>
            <a:fld id="{5DD734D8-58FF-4D89-A465-20CB478E8187}" type="slidenum">
              <a:rPr lang="en-US"/>
              <a:pPr>
                <a:defRPr/>
              </a:pPr>
              <a:t>‹#›</a:t>
            </a:fld>
            <a:endParaRPr lang="en-US"/>
          </a:p>
        </p:txBody>
      </p:sp>
    </p:spTree>
    <p:extLst>
      <p:ext uri="{BB962C8B-B14F-4D97-AF65-F5344CB8AC3E}">
        <p14:creationId xmlns:p14="http://schemas.microsoft.com/office/powerpoint/2010/main" xmlns="" val="26801043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026" name="Picture 10" descr="bluesealalone"/>
          <p:cNvPicPr>
            <a:picLocks noChangeAspect="1" noChangeArrowheads="1"/>
          </p:cNvPicPr>
          <p:nvPr userDrawn="1"/>
        </p:nvPicPr>
        <p:blipFill>
          <a:blip r:embed="rId4">
            <a:extLst>
              <a:ext uri="{28A0092B-C50C-407E-A947-70E740481C1C}">
                <a14:useLocalDpi xmlns:a14="http://schemas.microsoft.com/office/drawing/2010/main" xmlns="" val="0"/>
              </a:ext>
            </a:extLst>
          </a:blip>
          <a:srcRect/>
          <a:stretch>
            <a:fillRect/>
          </a:stretch>
        </p:blipFill>
        <p:spPr bwMode="auto">
          <a:xfrm>
            <a:off x="38100" y="9525"/>
            <a:ext cx="869950" cy="966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5"/>
          <p:cNvSpPr>
            <a:spLocks noGrp="1" noChangeArrowheads="1"/>
          </p:cNvSpPr>
          <p:nvPr>
            <p:ph type="title"/>
          </p:nvPr>
        </p:nvSpPr>
        <p:spPr bwMode="auto">
          <a:xfrm>
            <a:off x="990600" y="0"/>
            <a:ext cx="7162800"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47625" rIns="91440" bIns="47625" numCol="1" anchor="ctr" anchorCtr="0" compatLnSpc="1">
            <a:prstTxWarp prst="textNoShape">
              <a:avLst/>
            </a:prstTxWarp>
          </a:bodyPr>
          <a:lstStyle/>
          <a:p>
            <a:pPr lvl="0"/>
            <a:r>
              <a:rPr lang="en-US" smtClean="0"/>
              <a:t>Title</a:t>
            </a:r>
          </a:p>
        </p:txBody>
      </p:sp>
      <p:sp>
        <p:nvSpPr>
          <p:cNvPr id="1028" name="Text Box 49"/>
          <p:cNvSpPr txBox="1">
            <a:spLocks noChangeArrowheads="1"/>
          </p:cNvSpPr>
          <p:nvPr/>
        </p:nvSpPr>
        <p:spPr bwMode="auto">
          <a:xfrm>
            <a:off x="8667750" y="6629400"/>
            <a:ext cx="47625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spcBef>
                <a:spcPct val="50000"/>
              </a:spcBef>
              <a:defRPr/>
            </a:pPr>
            <a:fld id="{1F3AA784-DAFE-4258-B1BB-AF9A80B5DE39}" type="slidenum">
              <a:rPr lang="en-US" sz="900" smtClean="0"/>
              <a:pPr eaLnBrk="1" hangingPunct="1">
                <a:spcBef>
                  <a:spcPct val="50000"/>
                </a:spcBef>
                <a:defRPr/>
              </a:pPr>
              <a:t>‹#›</a:t>
            </a:fld>
            <a:endParaRPr lang="en-US" sz="900" smtClean="0"/>
          </a:p>
        </p:txBody>
      </p:sp>
      <p:sp>
        <p:nvSpPr>
          <p:cNvPr id="1029" name="Rectangle 66"/>
          <p:cNvSpPr>
            <a:spLocks noChangeArrowheads="1"/>
          </p:cNvSpPr>
          <p:nvPr/>
        </p:nvSpPr>
        <p:spPr bwMode="auto">
          <a:xfrm>
            <a:off x="914400" y="1219200"/>
            <a:ext cx="74676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l"/>
            <a:endParaRPr lang="en-US" sz="2000"/>
          </a:p>
        </p:txBody>
      </p:sp>
      <p:sp>
        <p:nvSpPr>
          <p:cNvPr id="1030" name="Rectangle 67"/>
          <p:cNvSpPr>
            <a:spLocks noChangeArrowheads="1"/>
          </p:cNvSpPr>
          <p:nvPr/>
        </p:nvSpPr>
        <p:spPr bwMode="auto">
          <a:xfrm>
            <a:off x="762000" y="1219200"/>
            <a:ext cx="7620000" cy="22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pPr algn="l"/>
            <a:endParaRPr lang="en-US" sz="2000"/>
          </a:p>
        </p:txBody>
      </p:sp>
      <p:sp>
        <p:nvSpPr>
          <p:cNvPr id="1031" name="Rectangle 73"/>
          <p:cNvSpPr>
            <a:spLocks noChangeArrowheads="1"/>
          </p:cNvSpPr>
          <p:nvPr/>
        </p:nvSpPr>
        <p:spPr bwMode="auto">
          <a:xfrm>
            <a:off x="0" y="974725"/>
            <a:ext cx="9144000" cy="92075"/>
          </a:xfrm>
          <a:prstGeom prst="rect">
            <a:avLst/>
          </a:prstGeom>
          <a:gradFill rotWithShape="0">
            <a:gsLst>
              <a:gs pos="0">
                <a:srgbClr val="FED910"/>
              </a:gs>
              <a:gs pos="100000">
                <a:srgbClr val="0D2B88"/>
              </a:gs>
            </a:gsLst>
            <a:path path="rect">
              <a:fillToRect l="100000" b="100000"/>
            </a:path>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nchorCtr="1"/>
          <a:lstStyle/>
          <a:p>
            <a:pPr algn="ctr"/>
            <a:endParaRPr lang="en-US" sz="2000"/>
          </a:p>
        </p:txBody>
      </p:sp>
      <p:sp>
        <p:nvSpPr>
          <p:cNvPr id="1032" name="Rectangle 75"/>
          <p:cNvSpPr>
            <a:spLocks noGrp="1" noChangeArrowheads="1"/>
          </p:cNvSpPr>
          <p:nvPr>
            <p:ph type="body" idx="1"/>
          </p:nvPr>
        </p:nvSpPr>
        <p:spPr bwMode="auto">
          <a:xfrm>
            <a:off x="609600" y="1371600"/>
            <a:ext cx="80772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6838" tIns="47625" rIns="96838" bIns="47625" numCol="1" anchor="t" anchorCtr="0" compatLnSpc="1">
            <a:prstTxWarp prst="textNoShape">
              <a:avLst/>
            </a:prstTxWarp>
          </a:bodyPr>
          <a:lstStyle/>
          <a:p>
            <a:pPr lvl="0"/>
            <a:r>
              <a:rPr lang="en-US" smtClean="0"/>
              <a:t>First level</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3" name="Picture 78" descr="chrmblue_std"/>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xmlns="" val="0"/>
              </a:ext>
            </a:extLst>
          </a:blip>
          <a:srcRect l="16374" t="2374" r="12500" b="21271"/>
          <a:stretch>
            <a:fillRect/>
          </a:stretch>
        </p:blipFill>
        <p:spPr bwMode="auto">
          <a:xfrm>
            <a:off x="8001000" y="38100"/>
            <a:ext cx="1143000" cy="931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5" name="Rectangle 11"/>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vl1pPr>
          </a:lstStyle>
          <a:p>
            <a:pPr>
              <a:defRPr/>
            </a:pPr>
            <a:r>
              <a:rPr lang="en-US"/>
              <a:t>2010 Nanoelectronics AFOSR Review, MIT, Cambridge, MA,  October 27, 2010.  </a:t>
            </a:r>
          </a:p>
        </p:txBody>
      </p:sp>
    </p:spTree>
  </p:cSld>
  <p:clrMap bg1="lt1" tx1="dk1" bg2="lt2" tx2="dk2" accent1="accent1" accent2="accent2" accent3="accent3" accent4="accent4" accent5="accent5" accent6="accent6" hlink="hlink" folHlink="folHlink"/>
  <p:sldLayoutIdLst>
    <p:sldLayoutId id="2147483694" r:id="rId1"/>
    <p:sldLayoutId id="2147483706" r:id="rId2"/>
  </p:sldLayoutIdLst>
  <p:transition/>
  <p:hf sldNum="0" hdr="0" dt="0"/>
  <p:txStyles>
    <p:titleStyle>
      <a:lvl1pPr algn="ctr" defTabSz="960438" rtl="0" eaLnBrk="0" fontAlgn="base" hangingPunct="0">
        <a:lnSpc>
          <a:spcPct val="80000"/>
        </a:lnSpc>
        <a:spcBef>
          <a:spcPct val="0"/>
        </a:spcBef>
        <a:spcAft>
          <a:spcPct val="0"/>
        </a:spcAft>
        <a:defRPr sz="3200" b="1">
          <a:solidFill>
            <a:srgbClr val="0D2B88"/>
          </a:solidFill>
          <a:latin typeface="+mj-lt"/>
          <a:ea typeface="+mj-ea"/>
          <a:cs typeface="+mj-cs"/>
        </a:defRPr>
      </a:lvl1pPr>
      <a:lvl2pPr algn="ctr" defTabSz="960438" rtl="0" eaLnBrk="0" fontAlgn="base" hangingPunct="0">
        <a:lnSpc>
          <a:spcPct val="80000"/>
        </a:lnSpc>
        <a:spcBef>
          <a:spcPct val="0"/>
        </a:spcBef>
        <a:spcAft>
          <a:spcPct val="0"/>
        </a:spcAft>
        <a:defRPr sz="3200" b="1">
          <a:solidFill>
            <a:srgbClr val="0D2B88"/>
          </a:solidFill>
          <a:latin typeface="Arial" charset="0"/>
        </a:defRPr>
      </a:lvl2pPr>
      <a:lvl3pPr algn="ctr" defTabSz="960438" rtl="0" eaLnBrk="0" fontAlgn="base" hangingPunct="0">
        <a:lnSpc>
          <a:spcPct val="80000"/>
        </a:lnSpc>
        <a:spcBef>
          <a:spcPct val="0"/>
        </a:spcBef>
        <a:spcAft>
          <a:spcPct val="0"/>
        </a:spcAft>
        <a:defRPr sz="3200" b="1">
          <a:solidFill>
            <a:srgbClr val="0D2B88"/>
          </a:solidFill>
          <a:latin typeface="Arial" charset="0"/>
        </a:defRPr>
      </a:lvl3pPr>
      <a:lvl4pPr algn="ctr" defTabSz="960438" rtl="0" eaLnBrk="0" fontAlgn="base" hangingPunct="0">
        <a:lnSpc>
          <a:spcPct val="80000"/>
        </a:lnSpc>
        <a:spcBef>
          <a:spcPct val="0"/>
        </a:spcBef>
        <a:spcAft>
          <a:spcPct val="0"/>
        </a:spcAft>
        <a:defRPr sz="3200" b="1">
          <a:solidFill>
            <a:srgbClr val="0D2B88"/>
          </a:solidFill>
          <a:latin typeface="Arial" charset="0"/>
        </a:defRPr>
      </a:lvl4pPr>
      <a:lvl5pPr algn="ctr" defTabSz="960438" rtl="0" eaLnBrk="0" fontAlgn="base" hangingPunct="0">
        <a:lnSpc>
          <a:spcPct val="80000"/>
        </a:lnSpc>
        <a:spcBef>
          <a:spcPct val="0"/>
        </a:spcBef>
        <a:spcAft>
          <a:spcPct val="0"/>
        </a:spcAft>
        <a:defRPr sz="3200" b="1">
          <a:solidFill>
            <a:srgbClr val="0D2B88"/>
          </a:solidFill>
          <a:latin typeface="Arial" charset="0"/>
        </a:defRPr>
      </a:lvl5pPr>
      <a:lvl6pPr marL="457200" algn="ctr" defTabSz="960438" rtl="0" fontAlgn="base">
        <a:lnSpc>
          <a:spcPct val="80000"/>
        </a:lnSpc>
        <a:spcBef>
          <a:spcPct val="0"/>
        </a:spcBef>
        <a:spcAft>
          <a:spcPct val="0"/>
        </a:spcAft>
        <a:defRPr sz="3200" b="1">
          <a:solidFill>
            <a:srgbClr val="0D2B88"/>
          </a:solidFill>
          <a:latin typeface="Arial" charset="0"/>
        </a:defRPr>
      </a:lvl6pPr>
      <a:lvl7pPr marL="914400" algn="ctr" defTabSz="960438" rtl="0" fontAlgn="base">
        <a:lnSpc>
          <a:spcPct val="80000"/>
        </a:lnSpc>
        <a:spcBef>
          <a:spcPct val="0"/>
        </a:spcBef>
        <a:spcAft>
          <a:spcPct val="0"/>
        </a:spcAft>
        <a:defRPr sz="3200" b="1">
          <a:solidFill>
            <a:srgbClr val="0D2B88"/>
          </a:solidFill>
          <a:latin typeface="Arial" charset="0"/>
        </a:defRPr>
      </a:lvl7pPr>
      <a:lvl8pPr marL="1371600" algn="ctr" defTabSz="960438" rtl="0" fontAlgn="base">
        <a:lnSpc>
          <a:spcPct val="80000"/>
        </a:lnSpc>
        <a:spcBef>
          <a:spcPct val="0"/>
        </a:spcBef>
        <a:spcAft>
          <a:spcPct val="0"/>
        </a:spcAft>
        <a:defRPr sz="3200" b="1">
          <a:solidFill>
            <a:srgbClr val="0D2B88"/>
          </a:solidFill>
          <a:latin typeface="Arial" charset="0"/>
        </a:defRPr>
      </a:lvl8pPr>
      <a:lvl9pPr marL="1828800" algn="ctr" defTabSz="960438" rtl="0" fontAlgn="base">
        <a:lnSpc>
          <a:spcPct val="80000"/>
        </a:lnSpc>
        <a:spcBef>
          <a:spcPct val="0"/>
        </a:spcBef>
        <a:spcAft>
          <a:spcPct val="0"/>
        </a:spcAft>
        <a:defRPr sz="3200" b="1">
          <a:solidFill>
            <a:srgbClr val="0D2B88"/>
          </a:solidFill>
          <a:latin typeface="Arial" charset="0"/>
        </a:defRPr>
      </a:lvl9pPr>
    </p:titleStyle>
    <p:bodyStyle>
      <a:lvl1pPr marL="360363" indent="-360363" algn="l" defTabSz="960438" rtl="0" eaLnBrk="0" fontAlgn="base" hangingPunct="0">
        <a:spcBef>
          <a:spcPct val="50000"/>
        </a:spcBef>
        <a:spcAft>
          <a:spcPct val="0"/>
        </a:spcAft>
        <a:buSzPct val="125000"/>
        <a:buChar char="•"/>
        <a:defRPr sz="2400" b="1">
          <a:solidFill>
            <a:schemeClr val="tx1"/>
          </a:solidFill>
          <a:latin typeface="+mn-lt"/>
          <a:ea typeface="+mn-ea"/>
          <a:cs typeface="+mn-cs"/>
        </a:defRPr>
      </a:lvl1pPr>
      <a:lvl2pPr marL="774700" indent="-300038" algn="l" defTabSz="960438" rtl="0" eaLnBrk="0" fontAlgn="base" hangingPunct="0">
        <a:spcBef>
          <a:spcPct val="50000"/>
        </a:spcBef>
        <a:spcAft>
          <a:spcPct val="0"/>
        </a:spcAft>
        <a:buSzPct val="125000"/>
        <a:buChar char="–"/>
        <a:defRPr sz="2400" b="1">
          <a:solidFill>
            <a:schemeClr val="tx1"/>
          </a:solidFill>
          <a:latin typeface="+mn-lt"/>
        </a:defRPr>
      </a:lvl2pPr>
      <a:lvl3pPr marL="1128713" indent="-239713" algn="l" defTabSz="960438" rtl="0" eaLnBrk="0" fontAlgn="base" hangingPunct="0">
        <a:spcBef>
          <a:spcPct val="50000"/>
        </a:spcBef>
        <a:spcAft>
          <a:spcPct val="0"/>
        </a:spcAft>
        <a:buSzPct val="125000"/>
        <a:buChar char="•"/>
        <a:defRPr sz="2400" b="1">
          <a:solidFill>
            <a:schemeClr val="tx1"/>
          </a:solidFill>
          <a:latin typeface="+mn-lt"/>
        </a:defRPr>
      </a:lvl3pPr>
      <a:lvl4pPr marL="1482725" indent="-239713" algn="l" defTabSz="960438" rtl="0" eaLnBrk="0" fontAlgn="base" hangingPunct="0">
        <a:spcBef>
          <a:spcPct val="50000"/>
        </a:spcBef>
        <a:spcAft>
          <a:spcPct val="0"/>
        </a:spcAft>
        <a:buSzPct val="125000"/>
        <a:buChar char="–"/>
        <a:defRPr sz="2400" b="1">
          <a:solidFill>
            <a:schemeClr val="tx1"/>
          </a:solidFill>
          <a:latin typeface="+mn-lt"/>
        </a:defRPr>
      </a:lvl4pPr>
      <a:lvl5pPr marL="1836738" indent="-239713" algn="l" defTabSz="960438" rtl="0" eaLnBrk="0" fontAlgn="base" hangingPunct="0">
        <a:spcBef>
          <a:spcPct val="50000"/>
        </a:spcBef>
        <a:spcAft>
          <a:spcPct val="0"/>
        </a:spcAft>
        <a:buSzPct val="125000"/>
        <a:buChar char="•"/>
        <a:defRPr sz="2400" b="1">
          <a:solidFill>
            <a:schemeClr val="tx1"/>
          </a:solidFill>
          <a:latin typeface="+mn-lt"/>
        </a:defRPr>
      </a:lvl5pPr>
      <a:lvl6pPr marL="2293938" indent="-239713" algn="l" defTabSz="960438" rtl="0" fontAlgn="base">
        <a:spcBef>
          <a:spcPct val="50000"/>
        </a:spcBef>
        <a:spcAft>
          <a:spcPct val="0"/>
        </a:spcAft>
        <a:buSzPct val="125000"/>
        <a:buChar char="•"/>
        <a:defRPr sz="2400" b="1">
          <a:solidFill>
            <a:schemeClr val="tx1"/>
          </a:solidFill>
          <a:latin typeface="+mn-lt"/>
        </a:defRPr>
      </a:lvl6pPr>
      <a:lvl7pPr marL="2751138" indent="-239713" algn="l" defTabSz="960438" rtl="0" fontAlgn="base">
        <a:spcBef>
          <a:spcPct val="50000"/>
        </a:spcBef>
        <a:spcAft>
          <a:spcPct val="0"/>
        </a:spcAft>
        <a:buSzPct val="125000"/>
        <a:buChar char="•"/>
        <a:defRPr sz="2400" b="1">
          <a:solidFill>
            <a:schemeClr val="tx1"/>
          </a:solidFill>
          <a:latin typeface="+mn-lt"/>
        </a:defRPr>
      </a:lvl7pPr>
      <a:lvl8pPr marL="3208338" indent="-239713" algn="l" defTabSz="960438" rtl="0" fontAlgn="base">
        <a:spcBef>
          <a:spcPct val="50000"/>
        </a:spcBef>
        <a:spcAft>
          <a:spcPct val="0"/>
        </a:spcAft>
        <a:buSzPct val="125000"/>
        <a:buChar char="•"/>
        <a:defRPr sz="2400" b="1">
          <a:solidFill>
            <a:schemeClr val="tx1"/>
          </a:solidFill>
          <a:latin typeface="+mn-lt"/>
        </a:defRPr>
      </a:lvl8pPr>
      <a:lvl9pPr marL="3665538" indent="-239713" algn="l" defTabSz="960438" rtl="0" fontAlgn="base">
        <a:spcBef>
          <a:spcPct val="50000"/>
        </a:spcBef>
        <a:spcAft>
          <a:spcPct val="0"/>
        </a:spcAft>
        <a:buSzPct val="125000"/>
        <a:buChar char="•"/>
        <a:defRPr sz="24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folHlink"/>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506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defRPr sz="1400"/>
            </a:lvl1pPr>
          </a:lstStyle>
          <a:p>
            <a:pPr>
              <a:defRPr/>
            </a:pPr>
            <a:fld id="{3B4A66EA-3C94-4DC7-A48C-64D4F3F4B4C9}" type="datetime1">
              <a:rPr lang="en-US"/>
              <a:pPr>
                <a:defRPr/>
              </a:pPr>
              <a:t>11/17/2014</a:t>
            </a:fld>
            <a:endParaRPr lang="en-US"/>
          </a:p>
        </p:txBody>
      </p:sp>
      <p:sp>
        <p:nvSpPr>
          <p:cNvPr id="4506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vl1pPr>
          </a:lstStyle>
          <a:p>
            <a:pPr>
              <a:defRPr/>
            </a:pPr>
            <a:r>
              <a:rPr lang="en-US"/>
              <a:t>2010 Nanoelectronics AFOSR Review, MIT, Cambridge, MA,  October 27, 2010.  </a:t>
            </a:r>
          </a:p>
        </p:txBody>
      </p:sp>
      <p:sp>
        <p:nvSpPr>
          <p:cNvPr id="4506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vl1pPr>
          </a:lstStyle>
          <a:p>
            <a:pPr>
              <a:defRPr/>
            </a:pPr>
            <a:fld id="{BECB78EA-C6AE-49F2-85AA-D426511E196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8.tiff"/><Relationship Id="rId4" Type="http://schemas.openxmlformats.org/officeDocument/2006/relationships/image" Target="../media/image17.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1.jpeg"/><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1.jpeg"/><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1.jpeg"/><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2.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3.bin"/></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4.bin"/></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oleObject17.bin"/></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7.jpeg"/><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oleObject20.bin"/></Relationships>
</file>

<file path=ppt/slides/_rels/slide37.x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22.bin"/><Relationship Id="rId5" Type="http://schemas.openxmlformats.org/officeDocument/2006/relationships/oleObject" Target="../embeddings/oleObject21.bin"/><Relationship Id="rId4" Type="http://schemas.openxmlformats.org/officeDocument/2006/relationships/image" Target="../media/image75.jpeg"/></Relationships>
</file>

<file path=ppt/slides/_rels/slide4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image" Target="../media/image77.png"/></Relationships>
</file>

<file path=ppt/slides/_rels/slide41.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1.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14"/>
          <p:cNvSpPr>
            <a:spLocks noGrp="1" noChangeArrowheads="1"/>
          </p:cNvSpPr>
          <p:nvPr>
            <p:ph type="ftr" sz="quarter" idx="11"/>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r>
              <a:rPr lang="en-US" b="0" smtClean="0"/>
              <a:t>2010 Nanoelectronics AFOSR Review, MIT, Cambridge, MA,  October 27, 2010.  </a:t>
            </a:r>
          </a:p>
        </p:txBody>
      </p:sp>
      <p:sp>
        <p:nvSpPr>
          <p:cNvPr id="13316" name="Rectangle 2"/>
          <p:cNvSpPr>
            <a:spLocks noChangeArrowheads="1"/>
          </p:cNvSpPr>
          <p:nvPr/>
        </p:nvSpPr>
        <p:spPr bwMode="auto">
          <a:xfrm>
            <a:off x="1295400" y="0"/>
            <a:ext cx="7315200" cy="1143000"/>
          </a:xfrm>
          <a:prstGeom prst="rect">
            <a:avLst/>
          </a:prstGeom>
          <a:noFill/>
          <a:ln>
            <a:noFill/>
          </a:ln>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smtClean="0">
                <a:solidFill>
                  <a:srgbClr val="0D2B88"/>
                </a:solidFill>
              </a:rPr>
              <a:t>Carbon-Based </a:t>
            </a:r>
            <a:r>
              <a:rPr lang="en-US" sz="2800" dirty="0">
                <a:solidFill>
                  <a:srgbClr val="0D2B88"/>
                </a:solidFill>
              </a:rPr>
              <a:t>D</a:t>
            </a:r>
            <a:r>
              <a:rPr lang="en-US" sz="2800" dirty="0" smtClean="0">
                <a:solidFill>
                  <a:srgbClr val="0D2B88"/>
                </a:solidFill>
              </a:rPr>
              <a:t>evices for  THz Technology</a:t>
            </a:r>
            <a:endParaRPr lang="en-US" sz="1700" dirty="0">
              <a:solidFill>
                <a:srgbClr val="000000"/>
              </a:solidFill>
              <a:effectLst>
                <a:outerShdw blurRad="38100" dist="38100" dir="2700000" algn="tl">
                  <a:srgbClr val="FFFFFF"/>
                </a:outerShdw>
              </a:effectLst>
              <a:latin typeface="eufb10" pitchFamily="34" charset="0"/>
            </a:endParaRPr>
          </a:p>
        </p:txBody>
      </p:sp>
      <p:pic>
        <p:nvPicPr>
          <p:cNvPr id="4100" name="Picture 241" descr="3-3"/>
          <p:cNvPicPr>
            <a:picLocks noChangeAspect="1" noChangeArrowheads="1"/>
          </p:cNvPicPr>
          <p:nvPr/>
        </p:nvPicPr>
        <p:blipFill>
          <a:blip r:embed="rId3">
            <a:lum bright="50000" contrast="-56000"/>
            <a:extLst>
              <a:ext uri="{28A0092B-C50C-407E-A947-70E740481C1C}">
                <a14:useLocalDpi xmlns:a14="http://schemas.microsoft.com/office/drawing/2010/main" xmlns="" val="0"/>
              </a:ext>
            </a:extLst>
          </a:blip>
          <a:srcRect b="17778"/>
          <a:stretch>
            <a:fillRect/>
          </a:stretch>
        </p:blipFill>
        <p:spPr bwMode="auto">
          <a:xfrm>
            <a:off x="0" y="1266977"/>
            <a:ext cx="9144000" cy="563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7" name="Rectangle 5"/>
          <p:cNvSpPr>
            <a:spLocks noChangeArrowheads="1"/>
          </p:cNvSpPr>
          <p:nvPr/>
        </p:nvSpPr>
        <p:spPr bwMode="auto">
          <a:xfrm>
            <a:off x="609600" y="1752600"/>
            <a:ext cx="4648200" cy="297312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l">
              <a:defRPr/>
            </a:pPr>
            <a:r>
              <a:rPr lang="en-US" dirty="0">
                <a:solidFill>
                  <a:srgbClr val="FF3300"/>
                </a:solidFill>
                <a:effectLst>
                  <a:outerShdw blurRad="38100" dist="38100" dir="2700000" algn="tl">
                    <a:srgbClr val="C0C0C0"/>
                  </a:outerShdw>
                </a:effectLst>
              </a:rPr>
              <a:t>Mohamed </a:t>
            </a:r>
            <a:r>
              <a:rPr lang="en-US" dirty="0" err="1" smtClean="0">
                <a:solidFill>
                  <a:srgbClr val="FF3300"/>
                </a:solidFill>
                <a:effectLst>
                  <a:outerShdw blurRad="38100" dist="38100" dir="2700000" algn="tl">
                    <a:srgbClr val="C0C0C0"/>
                  </a:outerShdw>
                </a:effectLst>
              </a:rPr>
              <a:t>Rinzan</a:t>
            </a:r>
            <a:r>
              <a:rPr lang="en-US" dirty="0" smtClean="0">
                <a:solidFill>
                  <a:srgbClr val="FF3300"/>
                </a:solidFill>
                <a:effectLst>
                  <a:outerShdw blurRad="38100" dist="38100" dir="2700000" algn="tl">
                    <a:srgbClr val="C0C0C0"/>
                  </a:outerShdw>
                </a:effectLst>
              </a:rPr>
              <a:t>,  Abdel El </a:t>
            </a:r>
            <a:r>
              <a:rPr lang="en-US" dirty="0" err="1" smtClean="0">
                <a:solidFill>
                  <a:srgbClr val="FF3300"/>
                </a:solidFill>
                <a:effectLst>
                  <a:outerShdw blurRad="38100" dist="38100" dir="2700000" algn="tl">
                    <a:srgbClr val="C0C0C0"/>
                  </a:outerShdw>
                </a:effectLst>
              </a:rPr>
              <a:t>Fatimy</a:t>
            </a:r>
            <a:r>
              <a:rPr lang="en-US" dirty="0" smtClean="0">
                <a:solidFill>
                  <a:srgbClr val="FF3300"/>
                </a:solidFill>
                <a:effectLst>
                  <a:outerShdw blurRad="38100" dist="38100" dir="2700000" algn="tl">
                    <a:srgbClr val="C0C0C0"/>
                  </a:outerShdw>
                </a:effectLst>
              </a:rPr>
              <a:t> and </a:t>
            </a:r>
            <a:r>
              <a:rPr lang="en-US" u="sng" dirty="0">
                <a:solidFill>
                  <a:srgbClr val="FF3300"/>
                </a:solidFill>
                <a:effectLst>
                  <a:outerShdw blurRad="38100" dist="38100" dir="2700000" algn="tl">
                    <a:srgbClr val="C0C0C0"/>
                  </a:outerShdw>
                </a:effectLst>
              </a:rPr>
              <a:t>Paola Barbara</a:t>
            </a:r>
            <a:r>
              <a:rPr lang="en-US" dirty="0">
                <a:solidFill>
                  <a:srgbClr val="FF3300"/>
                </a:solidFill>
                <a:effectLst>
                  <a:outerShdw blurRad="38100" dist="38100" dir="2700000" algn="tl">
                    <a:srgbClr val="C0C0C0"/>
                  </a:outerShdw>
                </a:effectLst>
              </a:rPr>
              <a:t> </a:t>
            </a:r>
            <a:endParaRPr lang="en-US" b="0" dirty="0">
              <a:solidFill>
                <a:srgbClr val="000000"/>
              </a:solidFill>
              <a:effectLst>
                <a:outerShdw blurRad="38100" dist="38100" dir="2700000" algn="tl">
                  <a:srgbClr val="C0C0C0"/>
                </a:outerShdw>
              </a:effectLst>
            </a:endParaRPr>
          </a:p>
          <a:p>
            <a:pPr algn="l">
              <a:defRPr/>
            </a:pPr>
            <a:r>
              <a:rPr lang="en-US" b="0" dirty="0">
                <a:solidFill>
                  <a:srgbClr val="000000"/>
                </a:solidFill>
                <a:effectLst>
                  <a:outerShdw blurRad="38100" dist="38100" dir="2700000" algn="tl">
                    <a:srgbClr val="C0C0C0"/>
                  </a:outerShdw>
                </a:effectLst>
              </a:rPr>
              <a:t>Georgetown University</a:t>
            </a:r>
          </a:p>
          <a:p>
            <a:pPr algn="l">
              <a:defRPr/>
            </a:pPr>
            <a:endParaRPr lang="en-US" b="0" dirty="0">
              <a:solidFill>
                <a:srgbClr val="000000"/>
              </a:solidFill>
              <a:effectLst>
                <a:outerShdw blurRad="38100" dist="38100" dir="2700000" algn="tl">
                  <a:srgbClr val="C0C0C0"/>
                </a:outerShdw>
              </a:effectLst>
            </a:endParaRPr>
          </a:p>
          <a:p>
            <a:pPr algn="l">
              <a:defRPr/>
            </a:pPr>
            <a:r>
              <a:rPr lang="en-US" b="0" dirty="0">
                <a:solidFill>
                  <a:srgbClr val="000000"/>
                </a:solidFill>
                <a:effectLst>
                  <a:outerShdw blurRad="38100" dist="38100" dir="2700000" algn="tl">
                    <a:srgbClr val="C0C0C0"/>
                  </a:outerShdw>
                </a:effectLst>
              </a:rPr>
              <a:t>Collaborators: </a:t>
            </a:r>
          </a:p>
          <a:p>
            <a:pPr algn="l">
              <a:defRPr/>
            </a:pPr>
            <a:r>
              <a:rPr lang="en-US" dirty="0">
                <a:solidFill>
                  <a:srgbClr val="FF3300"/>
                </a:solidFill>
                <a:effectLst>
                  <a:outerShdw blurRad="38100" dist="38100" dir="2700000" algn="tl">
                    <a:srgbClr val="C0C0C0"/>
                  </a:outerShdw>
                </a:effectLst>
              </a:rPr>
              <a:t>Greg Jenkins and Dennis Drew</a:t>
            </a:r>
          </a:p>
          <a:p>
            <a:pPr algn="l">
              <a:defRPr/>
            </a:pPr>
            <a:r>
              <a:rPr lang="en-US" b="0" dirty="0">
                <a:solidFill>
                  <a:srgbClr val="000000"/>
                </a:solidFill>
                <a:effectLst>
                  <a:outerShdw blurRad="38100" dist="38100" dir="2700000" algn="tl">
                    <a:srgbClr val="C0C0C0"/>
                  </a:outerShdw>
                </a:effectLst>
              </a:rPr>
              <a:t>University of Maryland</a:t>
            </a:r>
          </a:p>
          <a:p>
            <a:pPr algn="l">
              <a:defRPr/>
            </a:pPr>
            <a:r>
              <a:rPr lang="en-US" dirty="0" err="1">
                <a:solidFill>
                  <a:srgbClr val="FF3300"/>
                </a:solidFill>
                <a:effectLst>
                  <a:outerShdw blurRad="38100" dist="38100" dir="2700000" algn="tl">
                    <a:srgbClr val="C0C0C0"/>
                  </a:outerShdw>
                </a:effectLst>
              </a:rPr>
              <a:t>Serhii</a:t>
            </a:r>
            <a:r>
              <a:rPr lang="en-US" dirty="0">
                <a:solidFill>
                  <a:srgbClr val="FF3300"/>
                </a:solidFill>
                <a:effectLst>
                  <a:outerShdw blurRad="38100" dist="38100" dir="2700000" algn="tl">
                    <a:srgbClr val="C0C0C0"/>
                  </a:outerShdw>
                </a:effectLst>
              </a:rPr>
              <a:t> </a:t>
            </a:r>
            <a:r>
              <a:rPr lang="en-US" dirty="0" err="1">
                <a:solidFill>
                  <a:srgbClr val="FF3300"/>
                </a:solidFill>
                <a:effectLst>
                  <a:outerShdw blurRad="38100" dist="38100" dir="2700000" algn="tl">
                    <a:srgbClr val="C0C0C0"/>
                  </a:outerShdw>
                </a:effectLst>
              </a:rPr>
              <a:t>Shafraniuk</a:t>
            </a:r>
            <a:endParaRPr lang="en-US" dirty="0">
              <a:solidFill>
                <a:srgbClr val="FF3300"/>
              </a:solidFill>
              <a:effectLst>
                <a:outerShdw blurRad="38100" dist="38100" dir="2700000" algn="tl">
                  <a:srgbClr val="C0C0C0"/>
                </a:outerShdw>
              </a:effectLst>
            </a:endParaRPr>
          </a:p>
          <a:p>
            <a:pPr algn="l">
              <a:defRPr/>
            </a:pPr>
            <a:r>
              <a:rPr lang="en-US" b="0" dirty="0">
                <a:solidFill>
                  <a:srgbClr val="000000"/>
                </a:solidFill>
                <a:effectLst>
                  <a:outerShdw blurRad="38100" dist="38100" dir="2700000" algn="tl">
                    <a:srgbClr val="C0C0C0"/>
                  </a:outerShdw>
                </a:effectLst>
              </a:rPr>
              <a:t>Northwestern University</a:t>
            </a:r>
          </a:p>
        </p:txBody>
      </p:sp>
      <p:pic>
        <p:nvPicPr>
          <p:cNvPr id="4102" name="Picture 24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4800600"/>
            <a:ext cx="7924800" cy="1325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9"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61925"/>
            <a:ext cx="7162800" cy="904875"/>
          </a:xfrm>
        </p:spPr>
        <p:txBody>
          <a:bodyPr/>
          <a:lstStyle/>
          <a:p>
            <a:r>
              <a:rPr lang="en-US" sz="2800" dirty="0" smtClean="0"/>
              <a:t>T-Rays</a:t>
            </a:r>
            <a:endParaRPr lang="en-US" sz="2800" dirty="0"/>
          </a:p>
        </p:txBody>
      </p:sp>
      <p:cxnSp>
        <p:nvCxnSpPr>
          <p:cNvPr id="10" name="Straight Arrow Connector 9"/>
          <p:cNvCxnSpPr/>
          <p:nvPr/>
        </p:nvCxnSpPr>
        <p:spPr bwMode="auto">
          <a:xfrm>
            <a:off x="2971800" y="5715000"/>
            <a:ext cx="914400" cy="914400"/>
          </a:xfrm>
          <a:prstGeom prst="straightConnector1">
            <a:avLst/>
          </a:prstGeom>
          <a:noFill/>
          <a:ln w="9525" cap="flat" cmpd="sng" algn="ctr">
            <a:noFill/>
            <a:prstDash val="solid"/>
            <a:round/>
            <a:headEnd type="none" w="med" len="med"/>
            <a:tailEnd type="arrow"/>
          </a:ln>
          <a:effectLst/>
        </p:spPr>
      </p:cxnSp>
      <p:sp>
        <p:nvSpPr>
          <p:cNvPr id="18" name="Rectangle 17"/>
          <p:cNvSpPr/>
          <p:nvPr/>
        </p:nvSpPr>
        <p:spPr bwMode="auto">
          <a:xfrm>
            <a:off x="1066800" y="2434137"/>
            <a:ext cx="1676400" cy="228600"/>
          </a:xfrm>
          <a:prstGeom prst="rect">
            <a:avLst/>
          </a:prstGeom>
          <a:gradFill flip="none" rotWithShape="1">
            <a:gsLst>
              <a:gs pos="0">
                <a:schemeClr val="accent1">
                  <a:tint val="66000"/>
                  <a:satMod val="160000"/>
                </a:schemeClr>
              </a:gs>
              <a:gs pos="93000">
                <a:schemeClr val="accent1">
                  <a:tint val="44500"/>
                  <a:satMod val="160000"/>
                </a:schemeClr>
              </a:gs>
              <a:gs pos="100000">
                <a:schemeClr val="accent1">
                  <a:tint val="23500"/>
                  <a:satMod val="16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grpSp>
        <p:nvGrpSpPr>
          <p:cNvPr id="89" name="Group 88"/>
          <p:cNvGrpSpPr/>
          <p:nvPr/>
        </p:nvGrpSpPr>
        <p:grpSpPr>
          <a:xfrm>
            <a:off x="990600" y="2726742"/>
            <a:ext cx="7014497" cy="488217"/>
            <a:chOff x="990600" y="2726742"/>
            <a:chExt cx="7014497" cy="488217"/>
          </a:xfrm>
        </p:grpSpPr>
        <p:cxnSp>
          <p:nvCxnSpPr>
            <p:cNvPr id="12" name="Straight Arrow Connector 11"/>
            <p:cNvCxnSpPr/>
            <p:nvPr/>
          </p:nvCxnSpPr>
          <p:spPr bwMode="auto">
            <a:xfrm>
              <a:off x="990600" y="2895600"/>
              <a:ext cx="7010400" cy="0"/>
            </a:xfrm>
            <a:prstGeom prst="straightConnector1">
              <a:avLst/>
            </a:prstGeom>
            <a:noFill/>
            <a:ln w="15875" cap="flat" cmpd="sng" algn="ctr">
              <a:solidFill>
                <a:schemeClr val="tx1"/>
              </a:solidFill>
              <a:prstDash val="solid"/>
              <a:round/>
              <a:headEnd type="none" w="med" len="med"/>
              <a:tailEnd type="arrow"/>
            </a:ln>
            <a:effectLst/>
          </p:spPr>
        </p:cxnSp>
        <p:cxnSp>
          <p:nvCxnSpPr>
            <p:cNvPr id="16" name="Straight Connector 15"/>
            <p:cNvCxnSpPr/>
            <p:nvPr/>
          </p:nvCxnSpPr>
          <p:spPr bwMode="auto">
            <a:xfrm flipV="1">
              <a:off x="1371600" y="2743200"/>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flipV="1">
              <a:off x="1828800" y="2743200"/>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flipV="1">
              <a:off x="2286000" y="2737714"/>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flipV="1">
              <a:off x="2743200" y="2737714"/>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flipV="1">
              <a:off x="3200400" y="2737714"/>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23" name="Straight Connector 22"/>
            <p:cNvCxnSpPr/>
            <p:nvPr/>
          </p:nvCxnSpPr>
          <p:spPr bwMode="auto">
            <a:xfrm flipV="1">
              <a:off x="3657600" y="2732228"/>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flipV="1">
              <a:off x="4114800" y="2732228"/>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flipV="1">
              <a:off x="4572000" y="2732228"/>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29" name="Straight Connector 28"/>
            <p:cNvCxnSpPr/>
            <p:nvPr/>
          </p:nvCxnSpPr>
          <p:spPr bwMode="auto">
            <a:xfrm flipV="1">
              <a:off x="5029200" y="2726742"/>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30" name="Straight Connector 29"/>
            <p:cNvCxnSpPr/>
            <p:nvPr/>
          </p:nvCxnSpPr>
          <p:spPr bwMode="auto">
            <a:xfrm flipV="1">
              <a:off x="5486400" y="2726742"/>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31" name="Straight Connector 30"/>
            <p:cNvCxnSpPr/>
            <p:nvPr/>
          </p:nvCxnSpPr>
          <p:spPr bwMode="auto">
            <a:xfrm flipV="1">
              <a:off x="5943600" y="2726742"/>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flipV="1">
              <a:off x="6400800" y="2743200"/>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33" name="Straight Connector 32"/>
            <p:cNvCxnSpPr/>
            <p:nvPr/>
          </p:nvCxnSpPr>
          <p:spPr bwMode="auto">
            <a:xfrm flipV="1">
              <a:off x="6858000" y="2726742"/>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flipV="1">
              <a:off x="7315200" y="2726742"/>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35" name="Straight Connector 34"/>
            <p:cNvCxnSpPr/>
            <p:nvPr/>
          </p:nvCxnSpPr>
          <p:spPr bwMode="auto">
            <a:xfrm flipV="1">
              <a:off x="7772400" y="2726742"/>
              <a:ext cx="0" cy="152400"/>
            </a:xfrm>
            <a:prstGeom prst="line">
              <a:avLst/>
            </a:prstGeom>
            <a:noFill/>
            <a:ln w="9525" cap="flat" cmpd="sng" algn="ctr">
              <a:solidFill>
                <a:schemeClr val="tx1"/>
              </a:solidFill>
              <a:prstDash val="solid"/>
              <a:round/>
              <a:headEnd type="none" w="med" len="med"/>
              <a:tailEnd type="none" w="med" len="med"/>
            </a:ln>
            <a:effectLst/>
          </p:spPr>
        </p:cxnSp>
        <p:sp>
          <p:nvSpPr>
            <p:cNvPr id="37" name="TextBox 36"/>
            <p:cNvSpPr txBox="1"/>
            <p:nvPr/>
          </p:nvSpPr>
          <p:spPr>
            <a:xfrm>
              <a:off x="1146218" y="2895600"/>
              <a:ext cx="450764" cy="307777"/>
            </a:xfrm>
            <a:prstGeom prst="rect">
              <a:avLst/>
            </a:prstGeom>
            <a:noFill/>
          </p:spPr>
          <p:txBody>
            <a:bodyPr wrap="none" rtlCol="0">
              <a:spAutoFit/>
            </a:bodyPr>
            <a:lstStyle/>
            <a:p>
              <a:r>
                <a:rPr lang="en-US" sz="1400" b="0" dirty="0" smtClean="0"/>
                <a:t>10</a:t>
              </a:r>
              <a:r>
                <a:rPr lang="en-US" sz="1400" b="0" baseline="30000" dirty="0" smtClean="0"/>
                <a:t>6</a:t>
              </a:r>
              <a:endParaRPr lang="en-US" sz="1400" b="0" dirty="0"/>
            </a:p>
          </p:txBody>
        </p:sp>
        <p:sp>
          <p:nvSpPr>
            <p:cNvPr id="39" name="TextBox 38"/>
            <p:cNvSpPr txBox="1"/>
            <p:nvPr/>
          </p:nvSpPr>
          <p:spPr>
            <a:xfrm>
              <a:off x="1603418" y="2895600"/>
              <a:ext cx="450764" cy="307777"/>
            </a:xfrm>
            <a:prstGeom prst="rect">
              <a:avLst/>
            </a:prstGeom>
            <a:noFill/>
          </p:spPr>
          <p:txBody>
            <a:bodyPr wrap="none" rtlCol="0">
              <a:spAutoFit/>
            </a:bodyPr>
            <a:lstStyle/>
            <a:p>
              <a:r>
                <a:rPr lang="en-US" sz="1400" b="0" dirty="0" smtClean="0"/>
                <a:t>10</a:t>
              </a:r>
              <a:r>
                <a:rPr lang="en-US" sz="1400" b="0" baseline="30000" dirty="0" smtClean="0"/>
                <a:t>7</a:t>
              </a:r>
              <a:endParaRPr lang="en-US" sz="1400" b="0" dirty="0"/>
            </a:p>
          </p:txBody>
        </p:sp>
        <p:sp>
          <p:nvSpPr>
            <p:cNvPr id="40" name="TextBox 39"/>
            <p:cNvSpPr txBox="1"/>
            <p:nvPr/>
          </p:nvSpPr>
          <p:spPr>
            <a:xfrm>
              <a:off x="2060618" y="2896210"/>
              <a:ext cx="450764" cy="307777"/>
            </a:xfrm>
            <a:prstGeom prst="rect">
              <a:avLst/>
            </a:prstGeom>
            <a:noFill/>
          </p:spPr>
          <p:txBody>
            <a:bodyPr wrap="none" rtlCol="0">
              <a:spAutoFit/>
            </a:bodyPr>
            <a:lstStyle/>
            <a:p>
              <a:r>
                <a:rPr lang="en-US" sz="1400" b="0" dirty="0" smtClean="0"/>
                <a:t>10</a:t>
              </a:r>
              <a:r>
                <a:rPr lang="en-US" sz="1400" b="0" baseline="30000" dirty="0" smtClean="0"/>
                <a:t>8</a:t>
              </a:r>
              <a:endParaRPr lang="en-US" sz="1400" b="0" dirty="0"/>
            </a:p>
          </p:txBody>
        </p:sp>
        <p:sp>
          <p:nvSpPr>
            <p:cNvPr id="41" name="TextBox 40"/>
            <p:cNvSpPr txBox="1"/>
            <p:nvPr/>
          </p:nvSpPr>
          <p:spPr>
            <a:xfrm>
              <a:off x="2521036" y="2895600"/>
              <a:ext cx="450764" cy="307777"/>
            </a:xfrm>
            <a:prstGeom prst="rect">
              <a:avLst/>
            </a:prstGeom>
            <a:noFill/>
          </p:spPr>
          <p:txBody>
            <a:bodyPr wrap="none" rtlCol="0">
              <a:spAutoFit/>
            </a:bodyPr>
            <a:lstStyle/>
            <a:p>
              <a:r>
                <a:rPr lang="en-US" sz="1400" b="0" dirty="0" smtClean="0"/>
                <a:t>10</a:t>
              </a:r>
              <a:r>
                <a:rPr lang="en-US" sz="1400" b="0" baseline="30000" dirty="0" smtClean="0"/>
                <a:t>9</a:t>
              </a:r>
              <a:endParaRPr lang="en-US" sz="1400" b="0" dirty="0"/>
            </a:p>
          </p:txBody>
        </p:sp>
        <p:sp>
          <p:nvSpPr>
            <p:cNvPr id="42" name="TextBox 41"/>
            <p:cNvSpPr txBox="1"/>
            <p:nvPr/>
          </p:nvSpPr>
          <p:spPr>
            <a:xfrm>
              <a:off x="2910909" y="2895600"/>
              <a:ext cx="518091" cy="307777"/>
            </a:xfrm>
            <a:prstGeom prst="rect">
              <a:avLst/>
            </a:prstGeom>
            <a:noFill/>
          </p:spPr>
          <p:txBody>
            <a:bodyPr wrap="none" rtlCol="0">
              <a:spAutoFit/>
            </a:bodyPr>
            <a:lstStyle/>
            <a:p>
              <a:r>
                <a:rPr lang="en-US" sz="1400" b="0" dirty="0" smtClean="0"/>
                <a:t>10</a:t>
              </a:r>
              <a:r>
                <a:rPr lang="en-US" sz="1400" b="0" baseline="30000" dirty="0" smtClean="0"/>
                <a:t>10</a:t>
              </a:r>
              <a:endParaRPr lang="en-US" sz="1400" b="0" dirty="0"/>
            </a:p>
          </p:txBody>
        </p:sp>
        <p:sp>
          <p:nvSpPr>
            <p:cNvPr id="43" name="TextBox 42"/>
            <p:cNvSpPr txBox="1"/>
            <p:nvPr/>
          </p:nvSpPr>
          <p:spPr>
            <a:xfrm>
              <a:off x="3377022" y="2896210"/>
              <a:ext cx="509178" cy="307777"/>
            </a:xfrm>
            <a:prstGeom prst="rect">
              <a:avLst/>
            </a:prstGeom>
            <a:noFill/>
          </p:spPr>
          <p:txBody>
            <a:bodyPr wrap="none" rtlCol="0">
              <a:spAutoFit/>
            </a:bodyPr>
            <a:lstStyle/>
            <a:p>
              <a:r>
                <a:rPr lang="en-US" sz="1400" b="0" dirty="0" smtClean="0"/>
                <a:t>10</a:t>
              </a:r>
              <a:r>
                <a:rPr lang="en-US" sz="1400" b="0" baseline="30000" dirty="0" smtClean="0"/>
                <a:t>11</a:t>
              </a:r>
              <a:endParaRPr lang="en-US" sz="1400" b="0" dirty="0"/>
            </a:p>
          </p:txBody>
        </p:sp>
        <p:cxnSp>
          <p:nvCxnSpPr>
            <p:cNvPr id="58" name="Straight Connector 57"/>
            <p:cNvCxnSpPr/>
            <p:nvPr/>
          </p:nvCxnSpPr>
          <p:spPr bwMode="auto">
            <a:xfrm flipV="1">
              <a:off x="4568782" y="2754172"/>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60" name="Straight Connector 59"/>
            <p:cNvCxnSpPr/>
            <p:nvPr/>
          </p:nvCxnSpPr>
          <p:spPr bwMode="auto">
            <a:xfrm flipV="1">
              <a:off x="5483182" y="2748686"/>
              <a:ext cx="0" cy="152400"/>
            </a:xfrm>
            <a:prstGeom prst="line">
              <a:avLst/>
            </a:prstGeom>
            <a:noFill/>
            <a:ln w="9525" cap="flat" cmpd="sng" algn="ctr">
              <a:solidFill>
                <a:schemeClr val="tx1"/>
              </a:solidFill>
              <a:prstDash val="solid"/>
              <a:round/>
              <a:headEnd type="none" w="med" len="med"/>
              <a:tailEnd type="none" w="med" len="med"/>
            </a:ln>
            <a:effectLst/>
          </p:spPr>
        </p:cxnSp>
        <p:cxnSp>
          <p:nvCxnSpPr>
            <p:cNvPr id="62" name="Straight Connector 61"/>
            <p:cNvCxnSpPr/>
            <p:nvPr/>
          </p:nvCxnSpPr>
          <p:spPr bwMode="auto">
            <a:xfrm flipV="1">
              <a:off x="6397582" y="2743200"/>
              <a:ext cx="0" cy="152400"/>
            </a:xfrm>
            <a:prstGeom prst="line">
              <a:avLst/>
            </a:prstGeom>
            <a:noFill/>
            <a:ln w="9525" cap="flat" cmpd="sng" algn="ctr">
              <a:solidFill>
                <a:schemeClr val="tx1"/>
              </a:solidFill>
              <a:prstDash val="solid"/>
              <a:round/>
              <a:headEnd type="none" w="med" len="med"/>
              <a:tailEnd type="none" w="med" len="med"/>
            </a:ln>
            <a:effectLst/>
          </p:spPr>
        </p:cxnSp>
        <p:sp>
          <p:nvSpPr>
            <p:cNvPr id="64" name="TextBox 63"/>
            <p:cNvSpPr txBox="1"/>
            <p:nvPr/>
          </p:nvSpPr>
          <p:spPr>
            <a:xfrm>
              <a:off x="3818873" y="2906572"/>
              <a:ext cx="518091" cy="307777"/>
            </a:xfrm>
            <a:prstGeom prst="rect">
              <a:avLst/>
            </a:prstGeom>
            <a:noFill/>
          </p:spPr>
          <p:txBody>
            <a:bodyPr wrap="none" rtlCol="0">
              <a:spAutoFit/>
            </a:bodyPr>
            <a:lstStyle/>
            <a:p>
              <a:r>
                <a:rPr lang="en-US" sz="1400" b="0" dirty="0" smtClean="0"/>
                <a:t>10</a:t>
              </a:r>
              <a:r>
                <a:rPr lang="en-US" sz="1400" b="0" baseline="30000" dirty="0" smtClean="0"/>
                <a:t>12</a:t>
              </a:r>
              <a:endParaRPr lang="en-US" sz="1400" b="0" dirty="0"/>
            </a:p>
          </p:txBody>
        </p:sp>
        <p:sp>
          <p:nvSpPr>
            <p:cNvPr id="65" name="TextBox 64"/>
            <p:cNvSpPr txBox="1"/>
            <p:nvPr/>
          </p:nvSpPr>
          <p:spPr>
            <a:xfrm>
              <a:off x="4282509" y="2906572"/>
              <a:ext cx="518091" cy="307777"/>
            </a:xfrm>
            <a:prstGeom prst="rect">
              <a:avLst/>
            </a:prstGeom>
            <a:noFill/>
          </p:spPr>
          <p:txBody>
            <a:bodyPr wrap="none" rtlCol="0">
              <a:spAutoFit/>
            </a:bodyPr>
            <a:lstStyle/>
            <a:p>
              <a:r>
                <a:rPr lang="en-US" sz="1400" b="0" dirty="0" smtClean="0"/>
                <a:t>10</a:t>
              </a:r>
              <a:r>
                <a:rPr lang="en-US" sz="1400" b="0" baseline="30000" dirty="0" smtClean="0"/>
                <a:t>13</a:t>
              </a:r>
              <a:endParaRPr lang="en-US" sz="1400" b="0" dirty="0"/>
            </a:p>
          </p:txBody>
        </p:sp>
        <p:sp>
          <p:nvSpPr>
            <p:cNvPr id="66" name="TextBox 65"/>
            <p:cNvSpPr txBox="1"/>
            <p:nvPr/>
          </p:nvSpPr>
          <p:spPr>
            <a:xfrm>
              <a:off x="4733273" y="2907182"/>
              <a:ext cx="518091" cy="307777"/>
            </a:xfrm>
            <a:prstGeom prst="rect">
              <a:avLst/>
            </a:prstGeom>
            <a:noFill/>
          </p:spPr>
          <p:txBody>
            <a:bodyPr wrap="none" rtlCol="0">
              <a:spAutoFit/>
            </a:bodyPr>
            <a:lstStyle/>
            <a:p>
              <a:r>
                <a:rPr lang="en-US" sz="1400" b="0" dirty="0" smtClean="0"/>
                <a:t>10</a:t>
              </a:r>
              <a:r>
                <a:rPr lang="en-US" sz="1400" b="0" baseline="30000" dirty="0" smtClean="0"/>
                <a:t>14</a:t>
              </a:r>
              <a:endParaRPr lang="en-US" sz="1400" b="0" dirty="0"/>
            </a:p>
          </p:txBody>
        </p:sp>
        <p:sp>
          <p:nvSpPr>
            <p:cNvPr id="67" name="TextBox 66"/>
            <p:cNvSpPr txBox="1"/>
            <p:nvPr/>
          </p:nvSpPr>
          <p:spPr>
            <a:xfrm>
              <a:off x="5193691" y="2906572"/>
              <a:ext cx="518091" cy="307777"/>
            </a:xfrm>
            <a:prstGeom prst="rect">
              <a:avLst/>
            </a:prstGeom>
            <a:noFill/>
          </p:spPr>
          <p:txBody>
            <a:bodyPr wrap="none" rtlCol="0">
              <a:spAutoFit/>
            </a:bodyPr>
            <a:lstStyle/>
            <a:p>
              <a:r>
                <a:rPr lang="en-US" sz="1400" b="0" dirty="0" smtClean="0"/>
                <a:t>10</a:t>
              </a:r>
              <a:r>
                <a:rPr lang="en-US" sz="1400" b="0" baseline="30000" dirty="0" smtClean="0"/>
                <a:t>15</a:t>
              </a:r>
              <a:endParaRPr lang="en-US" sz="1400" b="0" dirty="0"/>
            </a:p>
          </p:txBody>
        </p:sp>
        <p:sp>
          <p:nvSpPr>
            <p:cNvPr id="68" name="TextBox 67"/>
            <p:cNvSpPr txBox="1"/>
            <p:nvPr/>
          </p:nvSpPr>
          <p:spPr>
            <a:xfrm>
              <a:off x="5650891" y="2906572"/>
              <a:ext cx="518091" cy="307777"/>
            </a:xfrm>
            <a:prstGeom prst="rect">
              <a:avLst/>
            </a:prstGeom>
            <a:noFill/>
          </p:spPr>
          <p:txBody>
            <a:bodyPr wrap="none" rtlCol="0">
              <a:spAutoFit/>
            </a:bodyPr>
            <a:lstStyle/>
            <a:p>
              <a:r>
                <a:rPr lang="en-US" sz="1400" b="0" dirty="0" smtClean="0"/>
                <a:t>10</a:t>
              </a:r>
              <a:r>
                <a:rPr lang="en-US" sz="1400" b="0" baseline="30000" dirty="0" smtClean="0"/>
                <a:t>16</a:t>
              </a:r>
              <a:endParaRPr lang="en-US" sz="1400" b="0" dirty="0"/>
            </a:p>
          </p:txBody>
        </p:sp>
        <p:sp>
          <p:nvSpPr>
            <p:cNvPr id="69" name="TextBox 68"/>
            <p:cNvSpPr txBox="1"/>
            <p:nvPr/>
          </p:nvSpPr>
          <p:spPr>
            <a:xfrm>
              <a:off x="6108091" y="2907182"/>
              <a:ext cx="518091" cy="307777"/>
            </a:xfrm>
            <a:prstGeom prst="rect">
              <a:avLst/>
            </a:prstGeom>
            <a:noFill/>
          </p:spPr>
          <p:txBody>
            <a:bodyPr wrap="none" rtlCol="0">
              <a:spAutoFit/>
            </a:bodyPr>
            <a:lstStyle/>
            <a:p>
              <a:r>
                <a:rPr lang="en-US" sz="1400" b="0" dirty="0" smtClean="0"/>
                <a:t>10</a:t>
              </a:r>
              <a:r>
                <a:rPr lang="en-US" sz="1400" b="0" baseline="30000" dirty="0" smtClean="0"/>
                <a:t>17</a:t>
              </a:r>
              <a:endParaRPr lang="en-US" sz="1400" b="0" dirty="0"/>
            </a:p>
          </p:txBody>
        </p:sp>
        <p:sp>
          <p:nvSpPr>
            <p:cNvPr id="70" name="TextBox 69"/>
            <p:cNvSpPr txBox="1"/>
            <p:nvPr/>
          </p:nvSpPr>
          <p:spPr>
            <a:xfrm>
              <a:off x="6572606" y="2906572"/>
              <a:ext cx="518091" cy="307777"/>
            </a:xfrm>
            <a:prstGeom prst="rect">
              <a:avLst/>
            </a:prstGeom>
            <a:noFill/>
          </p:spPr>
          <p:txBody>
            <a:bodyPr wrap="none" rtlCol="0">
              <a:spAutoFit/>
            </a:bodyPr>
            <a:lstStyle/>
            <a:p>
              <a:r>
                <a:rPr lang="en-US" sz="1400" b="0" dirty="0" smtClean="0"/>
                <a:t>10</a:t>
              </a:r>
              <a:r>
                <a:rPr lang="en-US" sz="1400" b="0" baseline="30000" dirty="0" smtClean="0"/>
                <a:t>18</a:t>
              </a:r>
              <a:endParaRPr lang="en-US" sz="1400" b="0" dirty="0"/>
            </a:p>
          </p:txBody>
        </p:sp>
        <p:sp>
          <p:nvSpPr>
            <p:cNvPr id="71" name="TextBox 70"/>
            <p:cNvSpPr txBox="1"/>
            <p:nvPr/>
          </p:nvSpPr>
          <p:spPr>
            <a:xfrm>
              <a:off x="7029806" y="2906572"/>
              <a:ext cx="518091" cy="307777"/>
            </a:xfrm>
            <a:prstGeom prst="rect">
              <a:avLst/>
            </a:prstGeom>
            <a:noFill/>
          </p:spPr>
          <p:txBody>
            <a:bodyPr wrap="none" rtlCol="0">
              <a:spAutoFit/>
            </a:bodyPr>
            <a:lstStyle/>
            <a:p>
              <a:r>
                <a:rPr lang="en-US" sz="1400" b="0" dirty="0" smtClean="0"/>
                <a:t>10</a:t>
              </a:r>
              <a:r>
                <a:rPr lang="en-US" sz="1400" b="0" baseline="30000" dirty="0" smtClean="0"/>
                <a:t>19</a:t>
              </a:r>
              <a:endParaRPr lang="en-US" sz="1400" b="0" dirty="0"/>
            </a:p>
          </p:txBody>
        </p:sp>
        <p:sp>
          <p:nvSpPr>
            <p:cNvPr id="72" name="TextBox 71"/>
            <p:cNvSpPr txBox="1"/>
            <p:nvPr/>
          </p:nvSpPr>
          <p:spPr>
            <a:xfrm>
              <a:off x="7487006" y="2907182"/>
              <a:ext cx="518091" cy="307777"/>
            </a:xfrm>
            <a:prstGeom prst="rect">
              <a:avLst/>
            </a:prstGeom>
            <a:noFill/>
          </p:spPr>
          <p:txBody>
            <a:bodyPr wrap="none" rtlCol="0">
              <a:spAutoFit/>
            </a:bodyPr>
            <a:lstStyle/>
            <a:p>
              <a:r>
                <a:rPr lang="en-US" sz="1400" b="0" dirty="0" smtClean="0"/>
                <a:t>10</a:t>
              </a:r>
              <a:r>
                <a:rPr lang="en-US" sz="1400" b="0" baseline="30000" dirty="0" smtClean="0"/>
                <a:t>20</a:t>
              </a:r>
              <a:endParaRPr lang="en-US" sz="1400" b="0" dirty="0"/>
            </a:p>
          </p:txBody>
        </p:sp>
      </p:grpSp>
      <p:sp>
        <p:nvSpPr>
          <p:cNvPr id="73" name="Rectangle 72"/>
          <p:cNvSpPr/>
          <p:nvPr/>
        </p:nvSpPr>
        <p:spPr bwMode="auto">
          <a:xfrm>
            <a:off x="2753124" y="2429260"/>
            <a:ext cx="815704" cy="229819"/>
          </a:xfrm>
          <a:prstGeom prst="rect">
            <a:avLst/>
          </a:prstGeom>
          <a:gradFill flip="none" rotWithShape="1">
            <a:gsLst>
              <a:gs pos="98625">
                <a:srgbClr val="DBE3FF"/>
              </a:gs>
              <a:gs pos="100000">
                <a:srgbClr val="D7E0FF"/>
              </a:gs>
              <a:gs pos="0">
                <a:srgbClr val="CFDAFF"/>
              </a:gs>
              <a:gs pos="45000">
                <a:srgbClr val="FFC000">
                  <a:lumMod val="86000"/>
                </a:srgbClr>
              </a:gs>
              <a:gs pos="100000">
                <a:schemeClr val="accent1">
                  <a:tint val="23500"/>
                  <a:satMod val="16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74" name="Rectangle 73"/>
          <p:cNvSpPr/>
          <p:nvPr/>
        </p:nvSpPr>
        <p:spPr bwMode="auto">
          <a:xfrm>
            <a:off x="4336965" y="2429260"/>
            <a:ext cx="800100" cy="240491"/>
          </a:xfrm>
          <a:prstGeom prst="rect">
            <a:avLst/>
          </a:prstGeom>
          <a:gradFill flip="none" rotWithShape="1">
            <a:gsLst>
              <a:gs pos="72000">
                <a:srgbClr val="CC3300"/>
              </a:gs>
              <a:gs pos="98625">
                <a:schemeClr val="bg1"/>
              </a:gs>
              <a:gs pos="97250">
                <a:srgbClr val="D7E0FF"/>
              </a:gs>
              <a:gs pos="94500">
                <a:srgbClr val="CFDAFF"/>
              </a:gs>
              <a:gs pos="96000">
                <a:schemeClr val="bg1"/>
              </a:gs>
              <a:gs pos="100000">
                <a:schemeClr val="bg1"/>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75" name="Rectangle 74"/>
          <p:cNvSpPr/>
          <p:nvPr/>
        </p:nvSpPr>
        <p:spPr bwMode="auto">
          <a:xfrm>
            <a:off x="5137064" y="2429260"/>
            <a:ext cx="228600" cy="240491"/>
          </a:xfrm>
          <a:prstGeom prst="rect">
            <a:avLst/>
          </a:prstGeom>
          <a:gradFill flip="none" rotWithShape="1">
            <a:gsLst>
              <a:gs pos="93000">
                <a:srgbClr val="7030A0"/>
              </a:gs>
              <a:gs pos="35000">
                <a:srgbClr val="FFFF00"/>
              </a:gs>
              <a:gs pos="72000">
                <a:srgbClr val="0070C0"/>
              </a:gs>
              <a:gs pos="20000">
                <a:srgbClr val="FF0000"/>
              </a:gs>
              <a:gs pos="55000">
                <a:srgbClr val="92D050"/>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76" name="Rectangle 75"/>
          <p:cNvSpPr/>
          <p:nvPr/>
        </p:nvSpPr>
        <p:spPr bwMode="auto">
          <a:xfrm>
            <a:off x="7434462" y="2438400"/>
            <a:ext cx="675876" cy="224942"/>
          </a:xfrm>
          <a:prstGeom prst="rect">
            <a:avLst/>
          </a:prstGeom>
          <a:gradFill flip="none" rotWithShape="1">
            <a:gsLst>
              <a:gs pos="98625">
                <a:srgbClr val="DBE3FF"/>
              </a:gs>
              <a:gs pos="100000">
                <a:srgbClr val="D7E0FF"/>
              </a:gs>
              <a:gs pos="0">
                <a:srgbClr val="CFDAFF"/>
              </a:gs>
              <a:gs pos="45000">
                <a:srgbClr val="BC8F00"/>
              </a:gs>
              <a:gs pos="100000">
                <a:schemeClr val="accent1">
                  <a:tint val="23500"/>
                  <a:satMod val="16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77" name="Rectangle 76"/>
          <p:cNvSpPr/>
          <p:nvPr/>
        </p:nvSpPr>
        <p:spPr bwMode="auto">
          <a:xfrm>
            <a:off x="6019800" y="2438400"/>
            <a:ext cx="1408835" cy="224942"/>
          </a:xfrm>
          <a:prstGeom prst="rect">
            <a:avLst/>
          </a:prstGeom>
          <a:gradFill flip="none" rotWithShape="1">
            <a:gsLst>
              <a:gs pos="98625">
                <a:srgbClr val="DBE3FF"/>
              </a:gs>
              <a:gs pos="100000">
                <a:srgbClr val="D7E0FF"/>
              </a:gs>
              <a:gs pos="0">
                <a:srgbClr val="CFDAFF"/>
              </a:gs>
              <a:gs pos="45000">
                <a:schemeClr val="tx1">
                  <a:lumMod val="75000"/>
                  <a:lumOff val="25000"/>
                </a:schemeClr>
              </a:gs>
              <a:gs pos="100000">
                <a:schemeClr val="accent1">
                  <a:tint val="23500"/>
                  <a:satMod val="16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78" name="Rectangle 77"/>
          <p:cNvSpPr/>
          <p:nvPr/>
        </p:nvSpPr>
        <p:spPr bwMode="auto">
          <a:xfrm>
            <a:off x="5373844" y="2444809"/>
            <a:ext cx="675876" cy="224942"/>
          </a:xfrm>
          <a:prstGeom prst="rect">
            <a:avLst/>
          </a:prstGeom>
          <a:gradFill flip="none" rotWithShape="1">
            <a:gsLst>
              <a:gs pos="98625">
                <a:srgbClr val="DBE3FF"/>
              </a:gs>
              <a:gs pos="100000">
                <a:srgbClr val="D7E0FF"/>
              </a:gs>
              <a:gs pos="0">
                <a:srgbClr val="CFDAFF"/>
              </a:gs>
              <a:gs pos="45000">
                <a:srgbClr val="3F1C5A"/>
              </a:gs>
              <a:gs pos="100000">
                <a:schemeClr val="accent1">
                  <a:tint val="23500"/>
                  <a:satMod val="16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38" name="TextBox 37"/>
          <p:cNvSpPr txBox="1"/>
          <p:nvPr/>
        </p:nvSpPr>
        <p:spPr>
          <a:xfrm>
            <a:off x="1274458" y="2088844"/>
            <a:ext cx="1140056" cy="307777"/>
          </a:xfrm>
          <a:prstGeom prst="rect">
            <a:avLst/>
          </a:prstGeom>
          <a:noFill/>
        </p:spPr>
        <p:txBody>
          <a:bodyPr wrap="none" rtlCol="0">
            <a:spAutoFit/>
          </a:bodyPr>
          <a:lstStyle/>
          <a:p>
            <a:r>
              <a:rPr lang="en-US" sz="1400" b="0" i="1" dirty="0"/>
              <a:t>r</a:t>
            </a:r>
            <a:r>
              <a:rPr lang="en-US" sz="1400" b="0" i="1" dirty="0" smtClean="0"/>
              <a:t>adio waves</a:t>
            </a:r>
            <a:endParaRPr lang="en-US" sz="1400" b="0" i="1" dirty="0"/>
          </a:p>
        </p:txBody>
      </p:sp>
      <p:sp>
        <p:nvSpPr>
          <p:cNvPr id="80" name="TextBox 79"/>
          <p:cNvSpPr txBox="1"/>
          <p:nvPr/>
        </p:nvSpPr>
        <p:spPr>
          <a:xfrm>
            <a:off x="2576532" y="2087355"/>
            <a:ext cx="1130438" cy="307777"/>
          </a:xfrm>
          <a:prstGeom prst="rect">
            <a:avLst/>
          </a:prstGeom>
          <a:noFill/>
        </p:spPr>
        <p:txBody>
          <a:bodyPr wrap="none" rtlCol="0">
            <a:spAutoFit/>
          </a:bodyPr>
          <a:lstStyle/>
          <a:p>
            <a:r>
              <a:rPr lang="en-US" sz="1400" b="0" i="1" dirty="0" smtClean="0"/>
              <a:t>microwaves</a:t>
            </a:r>
            <a:endParaRPr lang="en-US" sz="1400" b="0" i="1" dirty="0"/>
          </a:p>
        </p:txBody>
      </p:sp>
      <p:sp>
        <p:nvSpPr>
          <p:cNvPr id="81" name="TextBox 80"/>
          <p:cNvSpPr txBox="1"/>
          <p:nvPr/>
        </p:nvSpPr>
        <p:spPr>
          <a:xfrm>
            <a:off x="4341714" y="2097193"/>
            <a:ext cx="790601" cy="307777"/>
          </a:xfrm>
          <a:prstGeom prst="rect">
            <a:avLst/>
          </a:prstGeom>
          <a:noFill/>
        </p:spPr>
        <p:txBody>
          <a:bodyPr wrap="none" rtlCol="0">
            <a:spAutoFit/>
          </a:bodyPr>
          <a:lstStyle/>
          <a:p>
            <a:r>
              <a:rPr lang="en-US" sz="1400" b="0" i="1" dirty="0" smtClean="0"/>
              <a:t>infrared</a:t>
            </a:r>
            <a:endParaRPr lang="en-US" sz="1400" b="0" i="1" dirty="0"/>
          </a:p>
        </p:txBody>
      </p:sp>
      <p:sp>
        <p:nvSpPr>
          <p:cNvPr id="82" name="TextBox 81"/>
          <p:cNvSpPr txBox="1"/>
          <p:nvPr/>
        </p:nvSpPr>
        <p:spPr>
          <a:xfrm>
            <a:off x="5280524" y="2111312"/>
            <a:ext cx="950901" cy="307777"/>
          </a:xfrm>
          <a:prstGeom prst="rect">
            <a:avLst/>
          </a:prstGeom>
          <a:noFill/>
        </p:spPr>
        <p:txBody>
          <a:bodyPr wrap="none" rtlCol="0">
            <a:spAutoFit/>
          </a:bodyPr>
          <a:lstStyle/>
          <a:p>
            <a:r>
              <a:rPr lang="en-US" sz="1400" b="0" i="1" dirty="0" smtClean="0"/>
              <a:t>ultraviolet</a:t>
            </a:r>
            <a:endParaRPr lang="en-US" sz="1400" b="0" i="1" dirty="0"/>
          </a:p>
        </p:txBody>
      </p:sp>
      <p:sp>
        <p:nvSpPr>
          <p:cNvPr id="83" name="TextBox 82"/>
          <p:cNvSpPr txBox="1"/>
          <p:nvPr/>
        </p:nvSpPr>
        <p:spPr>
          <a:xfrm>
            <a:off x="6469596" y="2111312"/>
            <a:ext cx="702436" cy="307777"/>
          </a:xfrm>
          <a:prstGeom prst="rect">
            <a:avLst/>
          </a:prstGeom>
          <a:noFill/>
        </p:spPr>
        <p:txBody>
          <a:bodyPr wrap="none" rtlCol="0">
            <a:spAutoFit/>
          </a:bodyPr>
          <a:lstStyle/>
          <a:p>
            <a:r>
              <a:rPr lang="en-US" sz="1400" b="0" i="1" dirty="0" smtClean="0"/>
              <a:t>X-rays</a:t>
            </a:r>
            <a:endParaRPr lang="en-US" sz="1400" b="0" i="1" dirty="0"/>
          </a:p>
        </p:txBody>
      </p:sp>
      <p:sp>
        <p:nvSpPr>
          <p:cNvPr id="84" name="TextBox 83"/>
          <p:cNvSpPr txBox="1"/>
          <p:nvPr/>
        </p:nvSpPr>
        <p:spPr>
          <a:xfrm>
            <a:off x="7265022" y="2084321"/>
            <a:ext cx="1168910" cy="307777"/>
          </a:xfrm>
          <a:prstGeom prst="rect">
            <a:avLst/>
          </a:prstGeom>
          <a:noFill/>
        </p:spPr>
        <p:txBody>
          <a:bodyPr wrap="none" rtlCol="0">
            <a:spAutoFit/>
          </a:bodyPr>
          <a:lstStyle/>
          <a:p>
            <a:r>
              <a:rPr lang="en-US" sz="1400" b="0" i="1" dirty="0"/>
              <a:t>g</a:t>
            </a:r>
            <a:r>
              <a:rPr lang="en-US" sz="1400" b="0" i="1" dirty="0" smtClean="0"/>
              <a:t>amma rays</a:t>
            </a:r>
            <a:endParaRPr lang="en-US" sz="1400" b="0" i="1" dirty="0"/>
          </a:p>
        </p:txBody>
      </p:sp>
      <p:sp>
        <p:nvSpPr>
          <p:cNvPr id="90" name="Rectangle 89"/>
          <p:cNvSpPr/>
          <p:nvPr/>
        </p:nvSpPr>
        <p:spPr bwMode="auto">
          <a:xfrm>
            <a:off x="3631611" y="1848405"/>
            <a:ext cx="634743" cy="224942"/>
          </a:xfrm>
          <a:prstGeom prst="rect">
            <a:avLst/>
          </a:prstGeom>
          <a:gradFill flip="none" rotWithShape="1">
            <a:gsLst>
              <a:gs pos="98625">
                <a:srgbClr val="DBE3FF"/>
              </a:gs>
              <a:gs pos="100000">
                <a:srgbClr val="D7E0FF"/>
              </a:gs>
              <a:gs pos="0">
                <a:srgbClr val="CFDAFF"/>
              </a:gs>
              <a:gs pos="45000">
                <a:srgbClr val="9FB531"/>
              </a:gs>
              <a:gs pos="100000">
                <a:schemeClr val="accent1">
                  <a:tint val="23500"/>
                  <a:satMod val="16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91" name="TextBox 90"/>
          <p:cNvSpPr txBox="1"/>
          <p:nvPr/>
        </p:nvSpPr>
        <p:spPr>
          <a:xfrm>
            <a:off x="3621065" y="1447800"/>
            <a:ext cx="674736" cy="307777"/>
          </a:xfrm>
          <a:prstGeom prst="rect">
            <a:avLst/>
          </a:prstGeom>
          <a:noFill/>
        </p:spPr>
        <p:txBody>
          <a:bodyPr wrap="none" rtlCol="0">
            <a:spAutoFit/>
          </a:bodyPr>
          <a:lstStyle/>
          <a:p>
            <a:r>
              <a:rPr lang="en-US" sz="1400" b="0" i="1" dirty="0" smtClean="0"/>
              <a:t>T-rays</a:t>
            </a:r>
            <a:endParaRPr lang="en-US" sz="1400" b="0" i="1" dirty="0"/>
          </a:p>
        </p:txBody>
      </p:sp>
      <p:sp>
        <p:nvSpPr>
          <p:cNvPr id="93" name="TextBox 92"/>
          <p:cNvSpPr txBox="1"/>
          <p:nvPr/>
        </p:nvSpPr>
        <p:spPr>
          <a:xfrm>
            <a:off x="6355024" y="3254045"/>
            <a:ext cx="1417376" cy="307777"/>
          </a:xfrm>
          <a:prstGeom prst="rect">
            <a:avLst/>
          </a:prstGeom>
          <a:noFill/>
        </p:spPr>
        <p:txBody>
          <a:bodyPr wrap="none" rtlCol="0">
            <a:spAutoFit/>
          </a:bodyPr>
          <a:lstStyle/>
          <a:p>
            <a:r>
              <a:rPr lang="en-US" sz="1400" b="0" dirty="0" smtClean="0"/>
              <a:t>Frequency (Hz)</a:t>
            </a:r>
            <a:endParaRPr lang="en-US" sz="1400" b="0" dirty="0"/>
          </a:p>
        </p:txBody>
      </p:sp>
      <p:sp>
        <p:nvSpPr>
          <p:cNvPr id="55" name="Rectangle 54"/>
          <p:cNvSpPr/>
          <p:nvPr/>
        </p:nvSpPr>
        <p:spPr bwMode="auto">
          <a:xfrm>
            <a:off x="4224717" y="4012168"/>
            <a:ext cx="634743" cy="224942"/>
          </a:xfrm>
          <a:prstGeom prst="rect">
            <a:avLst/>
          </a:prstGeom>
          <a:gradFill flip="none" rotWithShape="1">
            <a:gsLst>
              <a:gs pos="98625">
                <a:srgbClr val="DBE3FF"/>
              </a:gs>
              <a:gs pos="100000">
                <a:srgbClr val="D7E0FF"/>
              </a:gs>
              <a:gs pos="0">
                <a:srgbClr val="CFDAFF"/>
              </a:gs>
              <a:gs pos="45000">
                <a:srgbClr val="9FB531"/>
              </a:gs>
              <a:gs pos="100000">
                <a:schemeClr val="accent1">
                  <a:tint val="23500"/>
                  <a:satMod val="160000"/>
                </a:schemeClr>
              </a:gs>
            </a:gsLst>
            <a:lin ang="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57" name="TextBox 56"/>
          <p:cNvSpPr txBox="1"/>
          <p:nvPr/>
        </p:nvSpPr>
        <p:spPr>
          <a:xfrm>
            <a:off x="5181600" y="4215715"/>
            <a:ext cx="924292" cy="369332"/>
          </a:xfrm>
          <a:prstGeom prst="rect">
            <a:avLst/>
          </a:prstGeom>
          <a:noFill/>
        </p:spPr>
        <p:txBody>
          <a:bodyPr wrap="none" rtlCol="0">
            <a:spAutoFit/>
          </a:bodyPr>
          <a:lstStyle/>
          <a:p>
            <a:r>
              <a:rPr lang="en-US" b="0" dirty="0" smtClean="0"/>
              <a:t>30 THz</a:t>
            </a:r>
            <a:endParaRPr lang="en-US" b="0" dirty="0"/>
          </a:p>
        </p:txBody>
      </p:sp>
      <p:sp>
        <p:nvSpPr>
          <p:cNvPr id="59" name="TextBox 58"/>
          <p:cNvSpPr txBox="1"/>
          <p:nvPr/>
        </p:nvSpPr>
        <p:spPr>
          <a:xfrm>
            <a:off x="2590800" y="4220405"/>
            <a:ext cx="988412" cy="369332"/>
          </a:xfrm>
          <a:prstGeom prst="rect">
            <a:avLst/>
          </a:prstGeom>
          <a:noFill/>
        </p:spPr>
        <p:txBody>
          <a:bodyPr wrap="none" rtlCol="0">
            <a:spAutoFit/>
          </a:bodyPr>
          <a:lstStyle/>
          <a:p>
            <a:r>
              <a:rPr lang="en-US" b="0" dirty="0" smtClean="0"/>
              <a:t>0.1 THz</a:t>
            </a:r>
            <a:endParaRPr lang="en-US" b="0" dirty="0"/>
          </a:p>
        </p:txBody>
      </p:sp>
      <p:sp>
        <p:nvSpPr>
          <p:cNvPr id="61" name="TextBox 60"/>
          <p:cNvSpPr txBox="1"/>
          <p:nvPr/>
        </p:nvSpPr>
        <p:spPr>
          <a:xfrm>
            <a:off x="2590800" y="4692134"/>
            <a:ext cx="1300356" cy="369332"/>
          </a:xfrm>
          <a:prstGeom prst="rect">
            <a:avLst/>
          </a:prstGeom>
          <a:noFill/>
        </p:spPr>
        <p:txBody>
          <a:bodyPr wrap="none" rtlCol="0">
            <a:spAutoFit/>
          </a:bodyPr>
          <a:lstStyle/>
          <a:p>
            <a:r>
              <a:rPr lang="en-US" b="0" dirty="0" smtClean="0"/>
              <a:t>0.414 </a:t>
            </a:r>
            <a:r>
              <a:rPr lang="en-US" b="0" dirty="0" err="1" smtClean="0"/>
              <a:t>meV</a:t>
            </a:r>
            <a:endParaRPr lang="en-US" b="0" dirty="0"/>
          </a:p>
        </p:txBody>
      </p:sp>
      <p:sp>
        <p:nvSpPr>
          <p:cNvPr id="63" name="TextBox 62"/>
          <p:cNvSpPr txBox="1"/>
          <p:nvPr/>
        </p:nvSpPr>
        <p:spPr>
          <a:xfrm>
            <a:off x="5181600" y="4704834"/>
            <a:ext cx="1107996" cy="369332"/>
          </a:xfrm>
          <a:prstGeom prst="rect">
            <a:avLst/>
          </a:prstGeom>
          <a:noFill/>
        </p:spPr>
        <p:txBody>
          <a:bodyPr wrap="none" rtlCol="0">
            <a:spAutoFit/>
          </a:bodyPr>
          <a:lstStyle/>
          <a:p>
            <a:r>
              <a:rPr lang="en-US" b="0" dirty="0" smtClean="0"/>
              <a:t>124 </a:t>
            </a:r>
            <a:r>
              <a:rPr lang="en-US" b="0" dirty="0" err="1" smtClean="0"/>
              <a:t>meV</a:t>
            </a:r>
            <a:endParaRPr lang="en-US" b="0" dirty="0"/>
          </a:p>
        </p:txBody>
      </p:sp>
      <p:sp>
        <p:nvSpPr>
          <p:cNvPr id="79" name="TextBox 78"/>
          <p:cNvSpPr txBox="1"/>
          <p:nvPr/>
        </p:nvSpPr>
        <p:spPr>
          <a:xfrm>
            <a:off x="2590800" y="5213866"/>
            <a:ext cx="1077538" cy="369332"/>
          </a:xfrm>
          <a:prstGeom prst="rect">
            <a:avLst/>
          </a:prstGeom>
          <a:noFill/>
        </p:spPr>
        <p:txBody>
          <a:bodyPr wrap="none" rtlCol="0">
            <a:spAutoFit/>
          </a:bodyPr>
          <a:lstStyle/>
          <a:p>
            <a:r>
              <a:rPr lang="en-US" b="0" dirty="0" smtClean="0"/>
              <a:t>3.3 cm </a:t>
            </a:r>
            <a:r>
              <a:rPr lang="en-US" b="0" baseline="30000" dirty="0" smtClean="0"/>
              <a:t>-1</a:t>
            </a:r>
            <a:endParaRPr lang="en-US" b="0" baseline="30000" dirty="0"/>
          </a:p>
        </p:txBody>
      </p:sp>
      <p:sp>
        <p:nvSpPr>
          <p:cNvPr id="85" name="TextBox 84"/>
          <p:cNvSpPr txBox="1"/>
          <p:nvPr/>
        </p:nvSpPr>
        <p:spPr>
          <a:xfrm>
            <a:off x="2590800" y="5638800"/>
            <a:ext cx="761747" cy="369332"/>
          </a:xfrm>
          <a:prstGeom prst="rect">
            <a:avLst/>
          </a:prstGeom>
          <a:noFill/>
        </p:spPr>
        <p:txBody>
          <a:bodyPr wrap="none" rtlCol="0">
            <a:spAutoFit/>
          </a:bodyPr>
          <a:lstStyle/>
          <a:p>
            <a:r>
              <a:rPr lang="en-US" b="0" dirty="0" smtClean="0"/>
              <a:t>3 mm</a:t>
            </a:r>
            <a:endParaRPr lang="en-US" b="0" baseline="30000" dirty="0"/>
          </a:p>
        </p:txBody>
      </p:sp>
      <p:sp>
        <p:nvSpPr>
          <p:cNvPr id="86" name="TextBox 85"/>
          <p:cNvSpPr txBox="1"/>
          <p:nvPr/>
        </p:nvSpPr>
        <p:spPr>
          <a:xfrm>
            <a:off x="5181600" y="5181600"/>
            <a:ext cx="1269898" cy="369332"/>
          </a:xfrm>
          <a:prstGeom prst="rect">
            <a:avLst/>
          </a:prstGeom>
          <a:noFill/>
        </p:spPr>
        <p:txBody>
          <a:bodyPr wrap="none" rtlCol="0">
            <a:spAutoFit/>
          </a:bodyPr>
          <a:lstStyle/>
          <a:p>
            <a:r>
              <a:rPr lang="en-US" b="0" dirty="0" smtClean="0"/>
              <a:t>1000 cm </a:t>
            </a:r>
            <a:r>
              <a:rPr lang="en-US" b="0" baseline="30000" dirty="0" smtClean="0"/>
              <a:t>-1</a:t>
            </a:r>
            <a:endParaRPr lang="en-US" b="0" baseline="30000" dirty="0"/>
          </a:p>
        </p:txBody>
      </p:sp>
      <p:cxnSp>
        <p:nvCxnSpPr>
          <p:cNvPr id="7" name="Straight Arrow Connector 6"/>
          <p:cNvCxnSpPr/>
          <p:nvPr/>
        </p:nvCxnSpPr>
        <p:spPr bwMode="auto">
          <a:xfrm flipV="1">
            <a:off x="3782288" y="4400381"/>
            <a:ext cx="1362727" cy="4690"/>
          </a:xfrm>
          <a:prstGeom prst="straightConnector1">
            <a:avLst/>
          </a:prstGeom>
          <a:noFill/>
          <a:ln w="9525" cap="flat" cmpd="sng" algn="ctr">
            <a:solidFill>
              <a:schemeClr val="tx1"/>
            </a:solidFill>
            <a:prstDash val="solid"/>
            <a:round/>
            <a:headEnd type="arrow" w="med" len="med"/>
            <a:tailEnd type="arrow"/>
          </a:ln>
          <a:effectLst/>
        </p:spPr>
      </p:cxnSp>
      <p:sp>
        <p:nvSpPr>
          <p:cNvPr id="87" name="TextBox 86"/>
          <p:cNvSpPr txBox="1"/>
          <p:nvPr/>
        </p:nvSpPr>
        <p:spPr>
          <a:xfrm>
            <a:off x="5189123" y="5638800"/>
            <a:ext cx="830677" cy="369332"/>
          </a:xfrm>
          <a:prstGeom prst="rect">
            <a:avLst/>
          </a:prstGeom>
          <a:noFill/>
        </p:spPr>
        <p:txBody>
          <a:bodyPr wrap="none" rtlCol="0">
            <a:spAutoFit/>
          </a:bodyPr>
          <a:lstStyle/>
          <a:p>
            <a:r>
              <a:rPr lang="en-US" b="0" dirty="0" smtClean="0"/>
              <a:t>10 </a:t>
            </a:r>
            <a:r>
              <a:rPr lang="en-US" b="0" dirty="0">
                <a:latin typeface="Symbol" pitchFamily="18" charset="2"/>
              </a:rPr>
              <a:t>m</a:t>
            </a:r>
            <a:r>
              <a:rPr lang="en-US" b="0" dirty="0" smtClean="0"/>
              <a:t>m</a:t>
            </a:r>
            <a:endParaRPr lang="en-US" b="0" baseline="30000" dirty="0"/>
          </a:p>
        </p:txBody>
      </p:sp>
      <p:sp>
        <p:nvSpPr>
          <p:cNvPr id="13" name="TextBox 12"/>
          <p:cNvSpPr txBox="1"/>
          <p:nvPr/>
        </p:nvSpPr>
        <p:spPr>
          <a:xfrm>
            <a:off x="762000" y="4278868"/>
            <a:ext cx="1197764" cy="369332"/>
          </a:xfrm>
          <a:prstGeom prst="rect">
            <a:avLst/>
          </a:prstGeom>
          <a:noFill/>
        </p:spPr>
        <p:txBody>
          <a:bodyPr wrap="none" rtlCol="0">
            <a:spAutoFit/>
          </a:bodyPr>
          <a:lstStyle/>
          <a:p>
            <a:r>
              <a:rPr lang="en-US" b="0" dirty="0" smtClean="0"/>
              <a:t>frequency</a:t>
            </a:r>
            <a:endParaRPr lang="en-US" b="0" dirty="0"/>
          </a:p>
        </p:txBody>
      </p:sp>
      <p:cxnSp>
        <p:nvCxnSpPr>
          <p:cNvPr id="15" name="Straight Connector 14"/>
          <p:cNvCxnSpPr/>
          <p:nvPr/>
        </p:nvCxnSpPr>
        <p:spPr bwMode="auto">
          <a:xfrm>
            <a:off x="880234" y="4704834"/>
            <a:ext cx="6688966" cy="6866"/>
          </a:xfrm>
          <a:prstGeom prst="line">
            <a:avLst/>
          </a:prstGeom>
          <a:noFill/>
          <a:ln w="9525" cap="flat" cmpd="sng" algn="ctr">
            <a:solidFill>
              <a:srgbClr val="C00000"/>
            </a:solidFill>
            <a:prstDash val="solid"/>
            <a:round/>
            <a:headEnd type="none" w="med" len="med"/>
            <a:tailEnd type="none"/>
          </a:ln>
          <a:effectLst/>
        </p:spPr>
      </p:cxnSp>
      <p:cxnSp>
        <p:nvCxnSpPr>
          <p:cNvPr id="88" name="Straight Connector 87"/>
          <p:cNvCxnSpPr/>
          <p:nvPr/>
        </p:nvCxnSpPr>
        <p:spPr bwMode="auto">
          <a:xfrm>
            <a:off x="931034" y="5098534"/>
            <a:ext cx="6688966" cy="6866"/>
          </a:xfrm>
          <a:prstGeom prst="line">
            <a:avLst/>
          </a:prstGeom>
          <a:noFill/>
          <a:ln w="9525" cap="flat" cmpd="sng" algn="ctr">
            <a:solidFill>
              <a:srgbClr val="C00000"/>
            </a:solidFill>
            <a:prstDash val="solid"/>
            <a:round/>
            <a:headEnd type="none" w="med" len="med"/>
            <a:tailEnd type="none"/>
          </a:ln>
          <a:effectLst/>
        </p:spPr>
      </p:cxnSp>
      <p:cxnSp>
        <p:nvCxnSpPr>
          <p:cNvPr id="92" name="Straight Connector 91"/>
          <p:cNvCxnSpPr/>
          <p:nvPr/>
        </p:nvCxnSpPr>
        <p:spPr bwMode="auto">
          <a:xfrm>
            <a:off x="914400" y="5555734"/>
            <a:ext cx="6688966" cy="6866"/>
          </a:xfrm>
          <a:prstGeom prst="line">
            <a:avLst/>
          </a:prstGeom>
          <a:noFill/>
          <a:ln w="9525" cap="flat" cmpd="sng" algn="ctr">
            <a:solidFill>
              <a:srgbClr val="C00000"/>
            </a:solidFill>
            <a:prstDash val="solid"/>
            <a:round/>
            <a:headEnd type="none" w="med" len="med"/>
            <a:tailEnd type="none"/>
          </a:ln>
          <a:effectLst/>
        </p:spPr>
      </p:cxnSp>
      <p:cxnSp>
        <p:nvCxnSpPr>
          <p:cNvPr id="94" name="Straight Connector 93"/>
          <p:cNvCxnSpPr/>
          <p:nvPr/>
        </p:nvCxnSpPr>
        <p:spPr bwMode="auto">
          <a:xfrm>
            <a:off x="931034" y="6019800"/>
            <a:ext cx="6688966" cy="6866"/>
          </a:xfrm>
          <a:prstGeom prst="line">
            <a:avLst/>
          </a:prstGeom>
          <a:noFill/>
          <a:ln w="9525" cap="flat" cmpd="sng" algn="ctr">
            <a:solidFill>
              <a:srgbClr val="C00000"/>
            </a:solidFill>
            <a:prstDash val="solid"/>
            <a:round/>
            <a:headEnd type="none" w="med" len="med"/>
            <a:tailEnd type="none"/>
          </a:ln>
          <a:effectLst/>
        </p:spPr>
      </p:cxnSp>
      <p:sp>
        <p:nvSpPr>
          <p:cNvPr id="95" name="TextBox 94"/>
          <p:cNvSpPr txBox="1"/>
          <p:nvPr/>
        </p:nvSpPr>
        <p:spPr>
          <a:xfrm>
            <a:off x="762000" y="4723368"/>
            <a:ext cx="1659429" cy="369332"/>
          </a:xfrm>
          <a:prstGeom prst="rect">
            <a:avLst/>
          </a:prstGeom>
          <a:noFill/>
        </p:spPr>
        <p:txBody>
          <a:bodyPr wrap="none" rtlCol="0">
            <a:spAutoFit/>
          </a:bodyPr>
          <a:lstStyle/>
          <a:p>
            <a:r>
              <a:rPr lang="en-US" b="0" dirty="0"/>
              <a:t>p</a:t>
            </a:r>
            <a:r>
              <a:rPr lang="en-US" b="0" dirty="0" smtClean="0"/>
              <a:t>hoton energy</a:t>
            </a:r>
            <a:endParaRPr lang="en-US" b="0" dirty="0"/>
          </a:p>
        </p:txBody>
      </p:sp>
      <p:sp>
        <p:nvSpPr>
          <p:cNvPr id="96" name="TextBox 95"/>
          <p:cNvSpPr txBox="1"/>
          <p:nvPr/>
        </p:nvSpPr>
        <p:spPr>
          <a:xfrm>
            <a:off x="775569" y="5193268"/>
            <a:ext cx="1505540" cy="369332"/>
          </a:xfrm>
          <a:prstGeom prst="rect">
            <a:avLst/>
          </a:prstGeom>
          <a:noFill/>
        </p:spPr>
        <p:txBody>
          <a:bodyPr wrap="none" rtlCol="0">
            <a:spAutoFit/>
          </a:bodyPr>
          <a:lstStyle/>
          <a:p>
            <a:r>
              <a:rPr lang="en-US" b="0" dirty="0" smtClean="0"/>
              <a:t>wavenumber</a:t>
            </a:r>
            <a:endParaRPr lang="en-US" b="0" dirty="0"/>
          </a:p>
        </p:txBody>
      </p:sp>
      <p:sp>
        <p:nvSpPr>
          <p:cNvPr id="97" name="TextBox 96"/>
          <p:cNvSpPr txBox="1"/>
          <p:nvPr/>
        </p:nvSpPr>
        <p:spPr>
          <a:xfrm>
            <a:off x="762000" y="5638800"/>
            <a:ext cx="1351652" cy="369332"/>
          </a:xfrm>
          <a:prstGeom prst="rect">
            <a:avLst/>
          </a:prstGeom>
          <a:noFill/>
        </p:spPr>
        <p:txBody>
          <a:bodyPr wrap="none" rtlCol="0">
            <a:spAutoFit/>
          </a:bodyPr>
          <a:lstStyle/>
          <a:p>
            <a:r>
              <a:rPr lang="en-US" b="0" dirty="0" smtClean="0"/>
              <a:t>wavelength</a:t>
            </a:r>
            <a:endParaRPr lang="en-US" b="0" dirty="0"/>
          </a:p>
        </p:txBody>
      </p:sp>
      <p:sp>
        <p:nvSpPr>
          <p:cNvPr id="98" name="TextBox 97"/>
          <p:cNvSpPr txBox="1"/>
          <p:nvPr/>
        </p:nvSpPr>
        <p:spPr>
          <a:xfrm>
            <a:off x="4224717" y="3704391"/>
            <a:ext cx="674736" cy="307777"/>
          </a:xfrm>
          <a:prstGeom prst="rect">
            <a:avLst/>
          </a:prstGeom>
          <a:noFill/>
        </p:spPr>
        <p:txBody>
          <a:bodyPr wrap="none" rtlCol="0">
            <a:spAutoFit/>
          </a:bodyPr>
          <a:lstStyle/>
          <a:p>
            <a:r>
              <a:rPr lang="en-US" sz="1400" b="0" i="1" dirty="0" smtClean="0"/>
              <a:t>T-rays</a:t>
            </a:r>
            <a:endParaRPr lang="en-US" sz="1400" b="0" i="1" dirty="0"/>
          </a:p>
        </p:txBody>
      </p:sp>
      <p:cxnSp>
        <p:nvCxnSpPr>
          <p:cNvPr id="99" name="Straight Arrow Connector 98"/>
          <p:cNvCxnSpPr/>
          <p:nvPr/>
        </p:nvCxnSpPr>
        <p:spPr bwMode="auto">
          <a:xfrm flipV="1">
            <a:off x="3873500" y="4872110"/>
            <a:ext cx="1362727" cy="4690"/>
          </a:xfrm>
          <a:prstGeom prst="straightConnector1">
            <a:avLst/>
          </a:prstGeom>
          <a:noFill/>
          <a:ln w="9525" cap="flat" cmpd="sng" algn="ctr">
            <a:solidFill>
              <a:schemeClr val="tx1"/>
            </a:solidFill>
            <a:prstDash val="solid"/>
            <a:round/>
            <a:headEnd type="arrow" w="med" len="med"/>
            <a:tailEnd type="arrow"/>
          </a:ln>
          <a:effectLst/>
        </p:spPr>
      </p:cxnSp>
      <p:cxnSp>
        <p:nvCxnSpPr>
          <p:cNvPr id="100" name="Straight Arrow Connector 99"/>
          <p:cNvCxnSpPr/>
          <p:nvPr/>
        </p:nvCxnSpPr>
        <p:spPr bwMode="auto">
          <a:xfrm flipV="1">
            <a:off x="3727730" y="5366266"/>
            <a:ext cx="1362727" cy="4690"/>
          </a:xfrm>
          <a:prstGeom prst="straightConnector1">
            <a:avLst/>
          </a:prstGeom>
          <a:noFill/>
          <a:ln w="9525" cap="flat" cmpd="sng" algn="ctr">
            <a:solidFill>
              <a:schemeClr val="tx1"/>
            </a:solidFill>
            <a:prstDash val="solid"/>
            <a:round/>
            <a:headEnd type="arrow" w="med" len="med"/>
            <a:tailEnd type="arrow"/>
          </a:ln>
          <a:effectLst/>
        </p:spPr>
      </p:cxnSp>
      <p:cxnSp>
        <p:nvCxnSpPr>
          <p:cNvPr id="101" name="Straight Arrow Connector 100"/>
          <p:cNvCxnSpPr/>
          <p:nvPr/>
        </p:nvCxnSpPr>
        <p:spPr bwMode="auto">
          <a:xfrm flipV="1">
            <a:off x="3579212" y="5836513"/>
            <a:ext cx="1362727" cy="4690"/>
          </a:xfrm>
          <a:prstGeom prst="straightConnector1">
            <a:avLst/>
          </a:prstGeom>
          <a:noFill/>
          <a:ln w="9525" cap="flat" cmpd="sng" algn="ctr">
            <a:solidFill>
              <a:schemeClr val="tx1"/>
            </a:solidFill>
            <a:prstDash val="solid"/>
            <a:round/>
            <a:headEnd type="arrow" w="med" len="med"/>
            <a:tailEnd type="arrow"/>
          </a:ln>
          <a:effectLst/>
        </p:spPr>
      </p:cxnSp>
      <p:cxnSp>
        <p:nvCxnSpPr>
          <p:cNvPr id="46" name="Straight Arrow Connector 45"/>
          <p:cNvCxnSpPr/>
          <p:nvPr/>
        </p:nvCxnSpPr>
        <p:spPr bwMode="auto">
          <a:xfrm>
            <a:off x="3948982" y="2111312"/>
            <a:ext cx="9451" cy="445968"/>
          </a:xfrm>
          <a:prstGeom prst="straightConnector1">
            <a:avLst/>
          </a:prstGeom>
          <a:noFill/>
          <a:ln w="19050" cap="rnd" cmpd="sng" algn="ctr">
            <a:solidFill>
              <a:schemeClr val="tx1"/>
            </a:solidFill>
            <a:prstDash val="solid"/>
            <a:round/>
            <a:headEnd type="none" w="med" len="med"/>
            <a:tailEnd type="arrow"/>
          </a:ln>
          <a:effectLst>
            <a:glow rad="127000">
              <a:srgbClr val="9FB531">
                <a:alpha val="40000"/>
              </a:srgbClr>
            </a:glow>
            <a:outerShdw blurRad="330200" dir="4620000" sx="70000" sy="70000" algn="ctr" rotWithShape="0">
              <a:srgbClr val="000000">
                <a:alpha val="97000"/>
              </a:srgbClr>
            </a:outerShdw>
            <a:reflection endPos="0" dist="50800" dir="5400000" sy="-100000" algn="bl" rotWithShape="0"/>
          </a:effectLst>
        </p:spPr>
      </p:cxnSp>
      <p:sp>
        <p:nvSpPr>
          <p:cNvPr id="3" name="Oval 2"/>
          <p:cNvSpPr/>
          <p:nvPr/>
        </p:nvSpPr>
        <p:spPr bwMode="auto">
          <a:xfrm>
            <a:off x="3891156" y="2922351"/>
            <a:ext cx="459617" cy="331694"/>
          </a:xfrm>
          <a:prstGeom prst="ellipse">
            <a:avLst/>
          </a:prstGeom>
          <a:noFill/>
          <a:ln w="9525" cap="flat" cmpd="sng" algn="ctr">
            <a:solidFill>
              <a:srgbClr val="3F481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103"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102"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35140156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162800" cy="904875"/>
          </a:xfrm>
        </p:spPr>
        <p:txBody>
          <a:bodyPr/>
          <a:lstStyle/>
          <a:p>
            <a:r>
              <a:rPr lang="en-US" dirty="0" smtClean="0"/>
              <a:t>THz Applications</a:t>
            </a:r>
            <a:endParaRPr lang="en-US" dirty="0"/>
          </a:p>
        </p:txBody>
      </p:sp>
      <p:pic>
        <p:nvPicPr>
          <p:cNvPr id="9318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2862" y="4651648"/>
            <a:ext cx="2674687" cy="114874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9318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28982" y="2532430"/>
            <a:ext cx="2724374" cy="174988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5" name="TextBox 4"/>
          <p:cNvSpPr txBox="1"/>
          <p:nvPr/>
        </p:nvSpPr>
        <p:spPr>
          <a:xfrm>
            <a:off x="225703" y="2028924"/>
            <a:ext cx="2505814" cy="369332"/>
          </a:xfrm>
          <a:prstGeom prst="rect">
            <a:avLst/>
          </a:prstGeom>
          <a:noFill/>
        </p:spPr>
        <p:txBody>
          <a:bodyPr wrap="none" rtlCol="0">
            <a:spAutoFit/>
          </a:bodyPr>
          <a:lstStyle/>
          <a:p>
            <a:r>
              <a:rPr lang="en-US" dirty="0" smtClean="0">
                <a:solidFill>
                  <a:srgbClr val="C00000"/>
                </a:solidFill>
              </a:rPr>
              <a:t>Security applications</a:t>
            </a:r>
            <a:endParaRPr lang="en-US" dirty="0">
              <a:solidFill>
                <a:srgbClr val="C00000"/>
              </a:solidFill>
            </a:endParaRPr>
          </a:p>
        </p:txBody>
      </p:sp>
      <p:sp>
        <p:nvSpPr>
          <p:cNvPr id="10" name="TextBox 9"/>
          <p:cNvSpPr txBox="1"/>
          <p:nvPr/>
        </p:nvSpPr>
        <p:spPr>
          <a:xfrm>
            <a:off x="402382" y="4282316"/>
            <a:ext cx="2377574" cy="369332"/>
          </a:xfrm>
          <a:prstGeom prst="rect">
            <a:avLst/>
          </a:prstGeom>
          <a:noFill/>
        </p:spPr>
        <p:txBody>
          <a:bodyPr wrap="none" rtlCol="0">
            <a:spAutoFit/>
          </a:bodyPr>
          <a:lstStyle/>
          <a:p>
            <a:r>
              <a:rPr lang="en-US" dirty="0" smtClean="0">
                <a:solidFill>
                  <a:srgbClr val="C00000"/>
                </a:solidFill>
              </a:rPr>
              <a:t>Medical diagnostics</a:t>
            </a:r>
            <a:endParaRPr lang="en-US" dirty="0">
              <a:solidFill>
                <a:srgbClr val="C00000"/>
              </a:solidFill>
            </a:endParaRPr>
          </a:p>
        </p:txBody>
      </p:sp>
      <p:sp>
        <p:nvSpPr>
          <p:cNvPr id="6" name="TextBox 5"/>
          <p:cNvSpPr txBox="1"/>
          <p:nvPr/>
        </p:nvSpPr>
        <p:spPr>
          <a:xfrm>
            <a:off x="228982" y="5927998"/>
            <a:ext cx="2637582" cy="307777"/>
          </a:xfrm>
          <a:prstGeom prst="rect">
            <a:avLst/>
          </a:prstGeom>
          <a:noFill/>
        </p:spPr>
        <p:txBody>
          <a:bodyPr wrap="none" rtlCol="0">
            <a:spAutoFit/>
          </a:bodyPr>
          <a:lstStyle/>
          <a:p>
            <a:pPr algn="l"/>
            <a:r>
              <a:rPr lang="en-US" sz="1400" b="0" dirty="0" smtClean="0"/>
              <a:t> </a:t>
            </a:r>
            <a:r>
              <a:rPr lang="en-US" sz="1400" b="0" dirty="0" err="1" smtClean="0"/>
              <a:t>TeraView</a:t>
            </a:r>
            <a:r>
              <a:rPr lang="en-US" sz="1400" b="0" dirty="0" smtClean="0"/>
              <a:t> , www.teraview.com</a:t>
            </a:r>
          </a:p>
        </p:txBody>
      </p:sp>
      <p:sp>
        <p:nvSpPr>
          <p:cNvPr id="4" name="TextBox 3"/>
          <p:cNvSpPr txBox="1"/>
          <p:nvPr/>
        </p:nvSpPr>
        <p:spPr>
          <a:xfrm>
            <a:off x="402382" y="1382234"/>
            <a:ext cx="1755609" cy="584775"/>
          </a:xfrm>
          <a:prstGeom prst="rect">
            <a:avLst/>
          </a:prstGeom>
          <a:noFill/>
        </p:spPr>
        <p:txBody>
          <a:bodyPr wrap="none" rtlCol="0">
            <a:spAutoFit/>
          </a:bodyPr>
          <a:lstStyle/>
          <a:p>
            <a:r>
              <a:rPr lang="en-US" sz="3200" dirty="0" smtClean="0"/>
              <a:t>Imaging</a:t>
            </a:r>
            <a:endParaRPr lang="en-US" sz="3200" dirty="0"/>
          </a:p>
        </p:txBody>
      </p:sp>
      <p:sp>
        <p:nvSpPr>
          <p:cNvPr id="15" name="TextBox 14"/>
          <p:cNvSpPr txBox="1"/>
          <p:nvPr/>
        </p:nvSpPr>
        <p:spPr>
          <a:xfrm>
            <a:off x="4941354" y="1326326"/>
            <a:ext cx="2893741" cy="584775"/>
          </a:xfrm>
          <a:prstGeom prst="rect">
            <a:avLst/>
          </a:prstGeom>
          <a:noFill/>
        </p:spPr>
        <p:txBody>
          <a:bodyPr wrap="none" rtlCol="0">
            <a:spAutoFit/>
          </a:bodyPr>
          <a:lstStyle/>
          <a:p>
            <a:r>
              <a:rPr lang="en-US" sz="3200" dirty="0" smtClean="0"/>
              <a:t>Spectroscopy</a:t>
            </a:r>
            <a:endParaRPr lang="en-US" sz="3200" dirty="0"/>
          </a:p>
        </p:txBody>
      </p:sp>
      <p:pic>
        <p:nvPicPr>
          <p:cNvPr id="16"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590336" y="2270809"/>
            <a:ext cx="3595778" cy="35549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3974984" y="6081886"/>
            <a:ext cx="4067267" cy="307777"/>
          </a:xfrm>
          <a:prstGeom prst="rect">
            <a:avLst/>
          </a:prstGeom>
          <a:noFill/>
        </p:spPr>
        <p:txBody>
          <a:bodyPr wrap="none" rtlCol="0">
            <a:spAutoFit/>
          </a:bodyPr>
          <a:lstStyle/>
          <a:p>
            <a:r>
              <a:rPr lang="en-US" sz="1400" b="0" dirty="0" smtClean="0"/>
              <a:t>A. G. Davies et al. Materials Today, </a:t>
            </a:r>
            <a:r>
              <a:rPr lang="en-US" sz="1400" dirty="0" smtClean="0"/>
              <a:t>11</a:t>
            </a:r>
            <a:r>
              <a:rPr lang="en-US" sz="1400" b="0" dirty="0" smtClean="0"/>
              <a:t>, 18 (2008)</a:t>
            </a:r>
            <a:endParaRPr lang="en-US" sz="1400" b="0" dirty="0"/>
          </a:p>
        </p:txBody>
      </p:sp>
      <p:sp>
        <p:nvSpPr>
          <p:cNvPr id="18" name="TextBox 17"/>
          <p:cNvSpPr txBox="1"/>
          <p:nvPr/>
        </p:nvSpPr>
        <p:spPr>
          <a:xfrm>
            <a:off x="4711166" y="1911101"/>
            <a:ext cx="2775119" cy="369332"/>
          </a:xfrm>
          <a:prstGeom prst="rect">
            <a:avLst/>
          </a:prstGeom>
          <a:noFill/>
        </p:spPr>
        <p:txBody>
          <a:bodyPr wrap="none" rtlCol="0">
            <a:spAutoFit/>
          </a:bodyPr>
          <a:lstStyle/>
          <a:p>
            <a:r>
              <a:rPr lang="en-US" dirty="0" smtClean="0">
                <a:solidFill>
                  <a:srgbClr val="C00000"/>
                </a:solidFill>
              </a:rPr>
              <a:t>Chemical fingerprinting</a:t>
            </a:r>
            <a:endParaRPr lang="en-US" dirty="0">
              <a:solidFill>
                <a:srgbClr val="C00000"/>
              </a:solidFill>
            </a:endParaRPr>
          </a:p>
        </p:txBody>
      </p:sp>
      <p:sp>
        <p:nvSpPr>
          <p:cNvPr id="14"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19"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1811652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p:cNvSpPr/>
          <p:nvPr/>
        </p:nvSpPr>
        <p:spPr bwMode="auto">
          <a:xfrm>
            <a:off x="381000" y="2819400"/>
            <a:ext cx="3962400" cy="2816453"/>
          </a:xfrm>
          <a:prstGeom prst="rect">
            <a:avLst/>
          </a:prstGeom>
          <a:solidFill>
            <a:srgbClr val="7030A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t>THz Applications</a:t>
            </a:r>
            <a:endParaRPr lang="en-US" dirty="0"/>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29081" y="2895600"/>
            <a:ext cx="2788869" cy="1847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77265" y="4857750"/>
            <a:ext cx="3492500" cy="419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966877" y="5334000"/>
            <a:ext cx="1515158" cy="276999"/>
          </a:xfrm>
          <a:prstGeom prst="rect">
            <a:avLst/>
          </a:prstGeom>
          <a:noFill/>
        </p:spPr>
        <p:txBody>
          <a:bodyPr wrap="none" rtlCol="0">
            <a:spAutoFit/>
          </a:bodyPr>
          <a:lstStyle/>
          <a:p>
            <a:r>
              <a:rPr lang="en-US" sz="1200" b="0" dirty="0" smtClean="0"/>
              <a:t>NICT, Tokyo, Japan</a:t>
            </a:r>
            <a:endParaRPr lang="en-US" sz="1200" b="0" dirty="0"/>
          </a:p>
        </p:txBody>
      </p:sp>
      <p:pic>
        <p:nvPicPr>
          <p:cNvPr id="41988"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936918" y="2362200"/>
            <a:ext cx="2801408" cy="13150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89"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20082" y="3655357"/>
            <a:ext cx="2795770" cy="8902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90" name="Picture 6"/>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920082" y="4569757"/>
            <a:ext cx="2795770" cy="8726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91" name="Picture 7"/>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920082" y="5484157"/>
            <a:ext cx="2818244" cy="871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557079" y="6004302"/>
            <a:ext cx="4281621" cy="307777"/>
          </a:xfrm>
          <a:prstGeom prst="rect">
            <a:avLst/>
          </a:prstGeom>
          <a:noFill/>
        </p:spPr>
        <p:txBody>
          <a:bodyPr wrap="none" rtlCol="0">
            <a:spAutoFit/>
          </a:bodyPr>
          <a:lstStyle/>
          <a:p>
            <a:r>
              <a:rPr lang="en-US" sz="1400" b="0" dirty="0" smtClean="0"/>
              <a:t>L. </a:t>
            </a:r>
            <a:r>
              <a:rPr lang="en-US" sz="1400" b="0" dirty="0" err="1" smtClean="0"/>
              <a:t>Yujiri</a:t>
            </a:r>
            <a:r>
              <a:rPr lang="en-US" sz="1400" b="0" dirty="0" smtClean="0"/>
              <a:t>, IEEE microwave magazine </a:t>
            </a:r>
            <a:r>
              <a:rPr lang="en-US" sz="1400" dirty="0" smtClean="0"/>
              <a:t>4</a:t>
            </a:r>
            <a:r>
              <a:rPr lang="en-US" sz="1400" b="0" dirty="0" smtClean="0"/>
              <a:t>, 39-50 (2003)</a:t>
            </a:r>
            <a:endParaRPr lang="en-US" sz="1400" b="0" dirty="0"/>
          </a:p>
        </p:txBody>
      </p:sp>
      <p:sp>
        <p:nvSpPr>
          <p:cNvPr id="3" name="TextBox 2"/>
          <p:cNvSpPr txBox="1"/>
          <p:nvPr/>
        </p:nvSpPr>
        <p:spPr>
          <a:xfrm>
            <a:off x="6238830" y="5149334"/>
            <a:ext cx="2646878" cy="369332"/>
          </a:xfrm>
          <a:prstGeom prst="rect">
            <a:avLst/>
          </a:prstGeom>
          <a:noFill/>
        </p:spPr>
        <p:txBody>
          <a:bodyPr wrap="none" rtlCol="0">
            <a:spAutoFit/>
          </a:bodyPr>
          <a:lstStyle/>
          <a:p>
            <a:r>
              <a:rPr lang="en-US" dirty="0" smtClean="0"/>
              <a:t>94 GHz image with fog</a:t>
            </a:r>
            <a:endParaRPr lang="en-US" dirty="0"/>
          </a:p>
        </p:txBody>
      </p:sp>
      <p:cxnSp>
        <p:nvCxnSpPr>
          <p:cNvPr id="8" name="Straight Arrow Connector 7"/>
          <p:cNvCxnSpPr/>
          <p:nvPr/>
        </p:nvCxnSpPr>
        <p:spPr bwMode="auto">
          <a:xfrm flipH="1">
            <a:off x="7848600" y="5484157"/>
            <a:ext cx="381000" cy="319415"/>
          </a:xfrm>
          <a:prstGeom prst="straightConnector1">
            <a:avLst/>
          </a:prstGeom>
          <a:noFill/>
          <a:ln w="9525" cap="flat" cmpd="sng" algn="ctr">
            <a:solidFill>
              <a:schemeClr val="tx1"/>
            </a:solidFill>
            <a:prstDash val="solid"/>
            <a:round/>
            <a:headEnd type="none" w="med" len="med"/>
            <a:tailEnd type="arrow"/>
          </a:ln>
          <a:effectLst/>
        </p:spPr>
      </p:cxnSp>
      <p:sp>
        <p:nvSpPr>
          <p:cNvPr id="16" name="TextBox 15"/>
          <p:cNvSpPr txBox="1"/>
          <p:nvPr/>
        </p:nvSpPr>
        <p:spPr>
          <a:xfrm>
            <a:off x="6160223" y="4453532"/>
            <a:ext cx="2582758" cy="369332"/>
          </a:xfrm>
          <a:prstGeom prst="rect">
            <a:avLst/>
          </a:prstGeom>
          <a:noFill/>
        </p:spPr>
        <p:txBody>
          <a:bodyPr wrap="none" rtlCol="0">
            <a:spAutoFit/>
          </a:bodyPr>
          <a:lstStyle/>
          <a:p>
            <a:r>
              <a:rPr lang="en-US" dirty="0" smtClean="0"/>
              <a:t>visible image with fog</a:t>
            </a:r>
            <a:endParaRPr lang="en-US" dirty="0"/>
          </a:p>
        </p:txBody>
      </p:sp>
      <p:cxnSp>
        <p:nvCxnSpPr>
          <p:cNvPr id="17" name="Straight Arrow Connector 16"/>
          <p:cNvCxnSpPr/>
          <p:nvPr/>
        </p:nvCxnSpPr>
        <p:spPr bwMode="auto">
          <a:xfrm flipH="1">
            <a:off x="7715852" y="4738224"/>
            <a:ext cx="381000" cy="319415"/>
          </a:xfrm>
          <a:prstGeom prst="straightConnector1">
            <a:avLst/>
          </a:prstGeom>
          <a:noFill/>
          <a:ln w="9525" cap="flat" cmpd="sng" algn="ctr">
            <a:solidFill>
              <a:schemeClr val="tx1"/>
            </a:solidFill>
            <a:prstDash val="solid"/>
            <a:round/>
            <a:headEnd type="none" w="med" len="med"/>
            <a:tailEnd type="arrow"/>
          </a:ln>
          <a:effectLst/>
        </p:spPr>
      </p:cxnSp>
      <p:sp>
        <p:nvSpPr>
          <p:cNvPr id="18" name="TextBox 17"/>
          <p:cNvSpPr txBox="1"/>
          <p:nvPr/>
        </p:nvSpPr>
        <p:spPr>
          <a:xfrm>
            <a:off x="381000" y="1419145"/>
            <a:ext cx="3281668" cy="584775"/>
          </a:xfrm>
          <a:prstGeom prst="rect">
            <a:avLst/>
          </a:prstGeom>
          <a:noFill/>
        </p:spPr>
        <p:txBody>
          <a:bodyPr wrap="none" rtlCol="0">
            <a:spAutoFit/>
          </a:bodyPr>
          <a:lstStyle/>
          <a:p>
            <a:r>
              <a:rPr lang="en-US" sz="3200" dirty="0" smtClean="0"/>
              <a:t>Communication</a:t>
            </a:r>
            <a:endParaRPr lang="en-US" sz="3200" dirty="0"/>
          </a:p>
        </p:txBody>
      </p:sp>
      <p:sp>
        <p:nvSpPr>
          <p:cNvPr id="19" name="TextBox 18"/>
          <p:cNvSpPr txBox="1"/>
          <p:nvPr/>
        </p:nvSpPr>
        <p:spPr>
          <a:xfrm>
            <a:off x="4894682" y="1410290"/>
            <a:ext cx="3395481" cy="584775"/>
          </a:xfrm>
          <a:prstGeom prst="rect">
            <a:avLst/>
          </a:prstGeom>
          <a:noFill/>
        </p:spPr>
        <p:txBody>
          <a:bodyPr wrap="none" rtlCol="0">
            <a:spAutoFit/>
          </a:bodyPr>
          <a:lstStyle/>
          <a:p>
            <a:r>
              <a:rPr lang="en-US" sz="3200" dirty="0" smtClean="0"/>
              <a:t>Passive Imaging</a:t>
            </a:r>
            <a:endParaRPr lang="en-US" sz="3200" dirty="0"/>
          </a:p>
        </p:txBody>
      </p:sp>
      <p:sp>
        <p:nvSpPr>
          <p:cNvPr id="20" name="TextBox 19"/>
          <p:cNvSpPr txBox="1"/>
          <p:nvPr/>
        </p:nvSpPr>
        <p:spPr>
          <a:xfrm>
            <a:off x="577264" y="1960229"/>
            <a:ext cx="3004135" cy="701731"/>
          </a:xfrm>
          <a:prstGeom prst="rect">
            <a:avLst/>
          </a:prstGeom>
          <a:noFill/>
        </p:spPr>
        <p:txBody>
          <a:bodyPr wrap="square" rtlCol="0">
            <a:spAutoFit/>
          </a:bodyPr>
          <a:lstStyle/>
          <a:p>
            <a:pPr marL="285750" indent="-285750" algn="l">
              <a:buFont typeface="Arial" pitchFamily="34" charset="0"/>
              <a:buChar char="•"/>
            </a:pPr>
            <a:r>
              <a:rPr lang="en-US" dirty="0" smtClean="0">
                <a:solidFill>
                  <a:srgbClr val="C00000"/>
                </a:solidFill>
              </a:rPr>
              <a:t>Satellite-satellite</a:t>
            </a:r>
          </a:p>
          <a:p>
            <a:pPr marL="285750" indent="-285750" algn="l">
              <a:buFont typeface="Arial" pitchFamily="34" charset="0"/>
              <a:buChar char="•"/>
            </a:pPr>
            <a:r>
              <a:rPr lang="en-US" dirty="0" smtClean="0">
                <a:solidFill>
                  <a:srgbClr val="C00000"/>
                </a:solidFill>
              </a:rPr>
              <a:t>Secure short-range </a:t>
            </a:r>
            <a:endParaRPr lang="en-US" dirty="0">
              <a:solidFill>
                <a:srgbClr val="C00000"/>
              </a:solidFill>
            </a:endParaRPr>
          </a:p>
        </p:txBody>
      </p:sp>
      <p:sp>
        <p:nvSpPr>
          <p:cNvPr id="21" name="TextBox 20"/>
          <p:cNvSpPr txBox="1"/>
          <p:nvPr/>
        </p:nvSpPr>
        <p:spPr>
          <a:xfrm>
            <a:off x="4738466" y="1960229"/>
            <a:ext cx="3198311" cy="369332"/>
          </a:xfrm>
          <a:prstGeom prst="rect">
            <a:avLst/>
          </a:prstGeom>
          <a:noFill/>
        </p:spPr>
        <p:txBody>
          <a:bodyPr wrap="none" rtlCol="0">
            <a:spAutoFit/>
          </a:bodyPr>
          <a:lstStyle/>
          <a:p>
            <a:r>
              <a:rPr lang="en-US" dirty="0" smtClean="0">
                <a:solidFill>
                  <a:srgbClr val="C00000"/>
                </a:solidFill>
              </a:rPr>
              <a:t>Dust and smoke conditions</a:t>
            </a:r>
            <a:endParaRPr lang="en-US" dirty="0">
              <a:solidFill>
                <a:srgbClr val="C00000"/>
              </a:solidFill>
            </a:endParaRPr>
          </a:p>
        </p:txBody>
      </p:sp>
      <p:sp>
        <p:nvSpPr>
          <p:cNvPr id="23"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22"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8943590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Quantum Dot Detectors</a:t>
            </a:r>
            <a:endParaRPr lang="en-US" dirty="0"/>
          </a:p>
        </p:txBody>
      </p:sp>
      <p:sp>
        <p:nvSpPr>
          <p:cNvPr id="68"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cxnSp>
        <p:nvCxnSpPr>
          <p:cNvPr id="104" name="Straight Connector 103"/>
          <p:cNvCxnSpPr/>
          <p:nvPr/>
        </p:nvCxnSpPr>
        <p:spPr bwMode="auto">
          <a:xfrm>
            <a:off x="914400" y="1600200"/>
            <a:ext cx="1895475"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xmlns="">
                <a:effectLst>
                  <a:outerShdw blurRad="63500" rotWithShape="0">
                    <a:scrgbClr r="0" g="0" b="0"/>
                  </a:outerShdw>
                </a:effectLst>
              </a14:hiddenEffects>
            </a:ext>
          </a:extLst>
        </p:spPr>
      </p:cxnSp>
      <p:cxnSp>
        <p:nvCxnSpPr>
          <p:cNvPr id="105" name="Straight Connector 104"/>
          <p:cNvCxnSpPr/>
          <p:nvPr/>
        </p:nvCxnSpPr>
        <p:spPr bwMode="auto">
          <a:xfrm>
            <a:off x="914400" y="1600200"/>
            <a:ext cx="1895475"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xmlns="">
                <a:effectLst>
                  <a:outerShdw blurRad="63500" rotWithShape="0">
                    <a:scrgbClr r="0" g="0" b="0"/>
                  </a:outerShdw>
                </a:effectLst>
              </a14:hiddenEffects>
            </a:ext>
          </a:extLst>
        </p:spPr>
      </p:cxnSp>
      <p:cxnSp>
        <p:nvCxnSpPr>
          <p:cNvPr id="106" name="Straight Connector 105"/>
          <p:cNvCxnSpPr/>
          <p:nvPr/>
        </p:nvCxnSpPr>
        <p:spPr bwMode="auto">
          <a:xfrm>
            <a:off x="914400" y="1600200"/>
            <a:ext cx="1895475" cy="0"/>
          </a:xfrm>
          <a:prstGeom prst="line">
            <a:avLst/>
          </a:prstGeom>
          <a:noFill/>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xmlns="">
                <a:effectLst>
                  <a:outerShdw blurRad="63500" rotWithShape="0">
                    <a:scrgbClr r="0" g="0" b="0"/>
                  </a:outerShdw>
                </a:effectLst>
              </a14:hiddenEffects>
            </a:ext>
          </a:extLst>
        </p:spPr>
      </p:cxnSp>
      <p:pic>
        <p:nvPicPr>
          <p:cNvPr id="107" name="Picture 106"/>
          <p:cNvPicPr>
            <a:picLocks noChangeAspect="1"/>
          </p:cNvPicPr>
          <p:nvPr/>
        </p:nvPicPr>
        <p:blipFill rotWithShape="1">
          <a:blip r:embed="rId4">
            <a:extLst/>
          </a:blip>
          <a:srcRect l="44850" t="42911" r="45660" b="41924"/>
          <a:stretch/>
        </p:blipFill>
        <p:spPr bwMode="auto">
          <a:xfrm>
            <a:off x="1499061" y="1707242"/>
            <a:ext cx="715827" cy="673312"/>
          </a:xfrm>
          <a:prstGeom prst="rect">
            <a:avLst/>
          </a:prstGeom>
          <a:effectLst>
            <a:glow rad="139700">
              <a:srgbClr val="5B9BD5">
                <a:satMod val="175000"/>
                <a:alpha val="40000"/>
              </a:srgbClr>
            </a:glow>
          </a:effectLst>
        </p:spPr>
      </p:pic>
      <p:grpSp>
        <p:nvGrpSpPr>
          <p:cNvPr id="108" name="Group 107"/>
          <p:cNvGrpSpPr/>
          <p:nvPr/>
        </p:nvGrpSpPr>
        <p:grpSpPr bwMode="auto">
          <a:xfrm>
            <a:off x="2068102" y="2242820"/>
            <a:ext cx="2023143" cy="1488125"/>
            <a:chOff x="14288" y="250825"/>
            <a:chExt cx="976312" cy="885031"/>
          </a:xfrm>
          <a:scene3d>
            <a:camera prst="isometricOffAxis2Top"/>
            <a:lightRig rig="threePt" dir="t"/>
          </a:scene3d>
        </p:grpSpPr>
        <p:pic>
          <p:nvPicPr>
            <p:cNvPr id="109" name="Picture 1023"/>
            <p:cNvPicPr>
              <a:picLocks noChangeAspect="1"/>
            </p:cNvPicPr>
            <p:nvPr/>
          </p:nvPicPr>
          <p:blipFill>
            <a:blip r:embed="rId5" cstate="print"/>
            <a:srcRect l="7014" t="4974" r="9554" b="2687"/>
            <a:stretch>
              <a:fillRect/>
            </a:stretch>
          </p:blipFill>
          <p:spPr bwMode="auto">
            <a:xfrm>
              <a:off x="14288" y="250825"/>
              <a:ext cx="976312" cy="877888"/>
            </a:xfrm>
            <a:prstGeom prst="rect">
              <a:avLst/>
            </a:prstGeom>
            <a:noFill/>
            <a:ln w="9525">
              <a:noFill/>
              <a:miter lim="800000"/>
              <a:headEnd/>
              <a:tailEnd/>
            </a:ln>
            <a:sp3d prstMaterial="matte">
              <a:bevelT/>
            </a:sp3d>
          </p:spPr>
        </p:pic>
        <p:sp>
          <p:nvSpPr>
            <p:cNvPr id="110" name="Oval 109"/>
            <p:cNvSpPr/>
            <p:nvPr/>
          </p:nvSpPr>
          <p:spPr>
            <a:xfrm>
              <a:off x="326229" y="476250"/>
              <a:ext cx="381001" cy="393906"/>
            </a:xfrm>
            <a:prstGeom prst="ellipse">
              <a:avLst/>
            </a:prstGeom>
            <a:solidFill>
              <a:srgbClr val="5B9BD5">
                <a:alpha val="52000"/>
              </a:srgbClr>
            </a:solidFill>
            <a:ln w="6350" cap="flat" cmpd="sng" algn="ctr">
              <a:noFill/>
              <a:prstDash val="solid"/>
              <a:miter lim="800000"/>
            </a:ln>
            <a:effectLst/>
            <a:sp3d prstMaterial="matte">
              <a:bevel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1" name="Oval 110"/>
            <p:cNvSpPr/>
            <p:nvPr/>
          </p:nvSpPr>
          <p:spPr>
            <a:xfrm>
              <a:off x="434576" y="586684"/>
              <a:ext cx="164306" cy="173037"/>
            </a:xfrm>
            <a:prstGeom prst="ellipse">
              <a:avLst/>
            </a:prstGeom>
            <a:solidFill>
              <a:sysClr val="window" lastClr="FFFFFF">
                <a:alpha val="37000"/>
              </a:sysClr>
            </a:solidFill>
            <a:ln w="12700" cap="flat" cmpd="sng" algn="ctr">
              <a:noFill/>
              <a:prstDash val="solid"/>
              <a:miter lim="800000"/>
            </a:ln>
            <a:effectLst/>
            <a:sp3d prstMaterial="matte"/>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288131" y="752475"/>
              <a:ext cx="190500" cy="383381"/>
            </a:xfrm>
            <a:prstGeom prst="line">
              <a:avLst/>
            </a:prstGeom>
            <a:noFill/>
            <a:ln w="41275" cap="flat" cmpd="sng" algn="ctr">
              <a:solidFill>
                <a:sysClr val="window" lastClr="FFFFFF">
                  <a:lumMod val="95000"/>
                  <a:alpha val="49000"/>
                </a:sysClr>
              </a:solidFill>
              <a:prstDash val="solid"/>
              <a:miter lim="800000"/>
            </a:ln>
            <a:effectLst/>
            <a:sp3d prstMaterial="matte"/>
          </p:spPr>
        </p:cxnSp>
      </p:grpSp>
      <p:sp>
        <p:nvSpPr>
          <p:cNvPr id="113" name="Text Box 635"/>
          <p:cNvSpPr txBox="1">
            <a:spLocks noChangeArrowheads="1"/>
          </p:cNvSpPr>
          <p:nvPr/>
        </p:nvSpPr>
        <p:spPr bwMode="auto">
          <a:xfrm>
            <a:off x="1649221" y="2418177"/>
            <a:ext cx="837757" cy="336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338138" eaLnBrk="0" hangingPunct="0">
              <a:defRPr>
                <a:solidFill>
                  <a:schemeClr val="tx1"/>
                </a:solidFill>
                <a:latin typeface="Arial" charset="0"/>
              </a:defRPr>
            </a:lvl1pPr>
            <a:lvl2pPr marL="742950" indent="-285750" defTabSz="338138" eaLnBrk="0" hangingPunct="0">
              <a:defRPr>
                <a:solidFill>
                  <a:schemeClr val="tx1"/>
                </a:solidFill>
                <a:latin typeface="Arial" charset="0"/>
              </a:defRPr>
            </a:lvl2pPr>
            <a:lvl3pPr marL="1143000" indent="-228600" defTabSz="338138" eaLnBrk="0" hangingPunct="0">
              <a:defRPr>
                <a:solidFill>
                  <a:schemeClr val="tx1"/>
                </a:solidFill>
                <a:latin typeface="Arial" charset="0"/>
              </a:defRPr>
            </a:lvl3pPr>
            <a:lvl4pPr marL="1600200" indent="-228600" defTabSz="338138" eaLnBrk="0" hangingPunct="0">
              <a:defRPr>
                <a:solidFill>
                  <a:schemeClr val="tx1"/>
                </a:solidFill>
                <a:latin typeface="Arial" charset="0"/>
              </a:defRPr>
            </a:lvl4pPr>
            <a:lvl5pPr marL="2057400" indent="-228600" defTabSz="338138" eaLnBrk="0" hangingPunct="0">
              <a:defRPr>
                <a:solidFill>
                  <a:schemeClr val="tx1"/>
                </a:solidFill>
                <a:latin typeface="Arial" charset="0"/>
              </a:defRPr>
            </a:lvl5pPr>
            <a:lvl6pPr marL="2514600" indent="-228600" defTabSz="338138" eaLnBrk="0" fontAlgn="base" hangingPunct="0">
              <a:spcBef>
                <a:spcPct val="0"/>
              </a:spcBef>
              <a:spcAft>
                <a:spcPct val="0"/>
              </a:spcAft>
              <a:defRPr>
                <a:solidFill>
                  <a:schemeClr val="tx1"/>
                </a:solidFill>
                <a:latin typeface="Arial" charset="0"/>
              </a:defRPr>
            </a:lvl6pPr>
            <a:lvl7pPr marL="2971800" indent="-228600" defTabSz="338138" eaLnBrk="0" fontAlgn="base" hangingPunct="0">
              <a:spcBef>
                <a:spcPct val="0"/>
              </a:spcBef>
              <a:spcAft>
                <a:spcPct val="0"/>
              </a:spcAft>
              <a:defRPr>
                <a:solidFill>
                  <a:schemeClr val="tx1"/>
                </a:solidFill>
                <a:latin typeface="Arial" charset="0"/>
              </a:defRPr>
            </a:lvl7pPr>
            <a:lvl8pPr marL="3429000" indent="-228600" defTabSz="338138" eaLnBrk="0" fontAlgn="base" hangingPunct="0">
              <a:spcBef>
                <a:spcPct val="0"/>
              </a:spcBef>
              <a:spcAft>
                <a:spcPct val="0"/>
              </a:spcAft>
              <a:defRPr>
                <a:solidFill>
                  <a:schemeClr val="tx1"/>
                </a:solidFill>
                <a:latin typeface="Arial" charset="0"/>
              </a:defRPr>
            </a:lvl8pPr>
            <a:lvl9pPr marL="3886200" indent="-228600" defTabSz="338138" eaLnBrk="0" fontAlgn="base" hangingPunct="0">
              <a:spcBef>
                <a:spcPct val="0"/>
              </a:spcBef>
              <a:spcAft>
                <a:spcPct val="0"/>
              </a:spcAft>
              <a:defRPr>
                <a:solidFill>
                  <a:schemeClr val="tx1"/>
                </a:solidFill>
                <a:latin typeface="Arial" charset="0"/>
              </a:defRPr>
            </a:lvl9pPr>
          </a:lstStyle>
          <a:p>
            <a:pPr marL="0" marR="0" lvl="0" indent="0" algn="l" defTabSz="338138"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prstClr val="black"/>
                </a:solidFill>
                <a:effectLst/>
                <a:uLnTx/>
                <a:uFillTx/>
                <a:latin typeface="Arial" charset="0"/>
              </a:rPr>
              <a:t>drain</a:t>
            </a:r>
          </a:p>
        </p:txBody>
      </p:sp>
      <p:sp>
        <p:nvSpPr>
          <p:cNvPr id="114" name="Text Box 634"/>
          <p:cNvSpPr txBox="1">
            <a:spLocks noChangeArrowheads="1"/>
          </p:cNvSpPr>
          <p:nvPr/>
        </p:nvSpPr>
        <p:spPr bwMode="auto">
          <a:xfrm>
            <a:off x="3733841" y="3492670"/>
            <a:ext cx="990559" cy="336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338138" eaLnBrk="0" hangingPunct="0">
              <a:defRPr>
                <a:solidFill>
                  <a:schemeClr val="tx1"/>
                </a:solidFill>
                <a:latin typeface="Arial" charset="0"/>
              </a:defRPr>
            </a:lvl1pPr>
            <a:lvl2pPr marL="742950" indent="-285750" defTabSz="338138" eaLnBrk="0" hangingPunct="0">
              <a:defRPr>
                <a:solidFill>
                  <a:schemeClr val="tx1"/>
                </a:solidFill>
                <a:latin typeface="Arial" charset="0"/>
              </a:defRPr>
            </a:lvl2pPr>
            <a:lvl3pPr marL="1143000" indent="-228600" defTabSz="338138" eaLnBrk="0" hangingPunct="0">
              <a:defRPr>
                <a:solidFill>
                  <a:schemeClr val="tx1"/>
                </a:solidFill>
                <a:latin typeface="Arial" charset="0"/>
              </a:defRPr>
            </a:lvl3pPr>
            <a:lvl4pPr marL="1600200" indent="-228600" defTabSz="338138" eaLnBrk="0" hangingPunct="0">
              <a:defRPr>
                <a:solidFill>
                  <a:schemeClr val="tx1"/>
                </a:solidFill>
                <a:latin typeface="Arial" charset="0"/>
              </a:defRPr>
            </a:lvl4pPr>
            <a:lvl5pPr marL="2057400" indent="-228600" defTabSz="338138" eaLnBrk="0" hangingPunct="0">
              <a:defRPr>
                <a:solidFill>
                  <a:schemeClr val="tx1"/>
                </a:solidFill>
                <a:latin typeface="Arial" charset="0"/>
              </a:defRPr>
            </a:lvl5pPr>
            <a:lvl6pPr marL="2514600" indent="-228600" defTabSz="338138" eaLnBrk="0" fontAlgn="base" hangingPunct="0">
              <a:spcBef>
                <a:spcPct val="0"/>
              </a:spcBef>
              <a:spcAft>
                <a:spcPct val="0"/>
              </a:spcAft>
              <a:defRPr>
                <a:solidFill>
                  <a:schemeClr val="tx1"/>
                </a:solidFill>
                <a:latin typeface="Arial" charset="0"/>
              </a:defRPr>
            </a:lvl6pPr>
            <a:lvl7pPr marL="2971800" indent="-228600" defTabSz="338138" eaLnBrk="0" fontAlgn="base" hangingPunct="0">
              <a:spcBef>
                <a:spcPct val="0"/>
              </a:spcBef>
              <a:spcAft>
                <a:spcPct val="0"/>
              </a:spcAft>
              <a:defRPr>
                <a:solidFill>
                  <a:schemeClr val="tx1"/>
                </a:solidFill>
                <a:latin typeface="Arial" charset="0"/>
              </a:defRPr>
            </a:lvl7pPr>
            <a:lvl8pPr marL="3429000" indent="-228600" defTabSz="338138" eaLnBrk="0" fontAlgn="base" hangingPunct="0">
              <a:spcBef>
                <a:spcPct val="0"/>
              </a:spcBef>
              <a:spcAft>
                <a:spcPct val="0"/>
              </a:spcAft>
              <a:defRPr>
                <a:solidFill>
                  <a:schemeClr val="tx1"/>
                </a:solidFill>
                <a:latin typeface="Arial" charset="0"/>
              </a:defRPr>
            </a:lvl8pPr>
            <a:lvl9pPr marL="3886200" indent="-228600" defTabSz="338138" eaLnBrk="0" fontAlgn="base" hangingPunct="0">
              <a:spcBef>
                <a:spcPct val="0"/>
              </a:spcBef>
              <a:spcAft>
                <a:spcPct val="0"/>
              </a:spcAft>
              <a:defRPr>
                <a:solidFill>
                  <a:schemeClr val="tx1"/>
                </a:solidFill>
                <a:latin typeface="Arial" charset="0"/>
              </a:defRPr>
            </a:lvl9pPr>
          </a:lstStyle>
          <a:p>
            <a:pPr marL="0" marR="0" lvl="0" indent="0" algn="l" defTabSz="338138"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prstClr val="black"/>
                </a:solidFill>
                <a:effectLst/>
                <a:uLnTx/>
                <a:uFillTx/>
                <a:latin typeface="Arial" charset="0"/>
              </a:rPr>
              <a:t>source</a:t>
            </a:r>
          </a:p>
        </p:txBody>
      </p:sp>
      <p:sp>
        <p:nvSpPr>
          <p:cNvPr id="115" name="Text Box 634"/>
          <p:cNvSpPr txBox="1">
            <a:spLocks noChangeArrowheads="1"/>
          </p:cNvSpPr>
          <p:nvPr/>
        </p:nvSpPr>
        <p:spPr bwMode="auto">
          <a:xfrm>
            <a:off x="1438137" y="3420935"/>
            <a:ext cx="1106822" cy="336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338138" eaLnBrk="0" hangingPunct="0">
              <a:defRPr>
                <a:solidFill>
                  <a:schemeClr val="tx1"/>
                </a:solidFill>
                <a:latin typeface="Arial" charset="0"/>
              </a:defRPr>
            </a:lvl1pPr>
            <a:lvl2pPr marL="742950" indent="-285750" defTabSz="338138" eaLnBrk="0" hangingPunct="0">
              <a:defRPr>
                <a:solidFill>
                  <a:schemeClr val="tx1"/>
                </a:solidFill>
                <a:latin typeface="Arial" charset="0"/>
              </a:defRPr>
            </a:lvl2pPr>
            <a:lvl3pPr marL="1143000" indent="-228600" defTabSz="338138" eaLnBrk="0" hangingPunct="0">
              <a:defRPr>
                <a:solidFill>
                  <a:schemeClr val="tx1"/>
                </a:solidFill>
                <a:latin typeface="Arial" charset="0"/>
              </a:defRPr>
            </a:lvl3pPr>
            <a:lvl4pPr marL="1600200" indent="-228600" defTabSz="338138" eaLnBrk="0" hangingPunct="0">
              <a:defRPr>
                <a:solidFill>
                  <a:schemeClr val="tx1"/>
                </a:solidFill>
                <a:latin typeface="Arial" charset="0"/>
              </a:defRPr>
            </a:lvl4pPr>
            <a:lvl5pPr marL="2057400" indent="-228600" defTabSz="338138" eaLnBrk="0" hangingPunct="0">
              <a:defRPr>
                <a:solidFill>
                  <a:schemeClr val="tx1"/>
                </a:solidFill>
                <a:latin typeface="Arial" charset="0"/>
              </a:defRPr>
            </a:lvl5pPr>
            <a:lvl6pPr marL="2514600" indent="-228600" defTabSz="338138" eaLnBrk="0" fontAlgn="base" hangingPunct="0">
              <a:spcBef>
                <a:spcPct val="0"/>
              </a:spcBef>
              <a:spcAft>
                <a:spcPct val="0"/>
              </a:spcAft>
              <a:defRPr>
                <a:solidFill>
                  <a:schemeClr val="tx1"/>
                </a:solidFill>
                <a:latin typeface="Arial" charset="0"/>
              </a:defRPr>
            </a:lvl6pPr>
            <a:lvl7pPr marL="2971800" indent="-228600" defTabSz="338138" eaLnBrk="0" fontAlgn="base" hangingPunct="0">
              <a:spcBef>
                <a:spcPct val="0"/>
              </a:spcBef>
              <a:spcAft>
                <a:spcPct val="0"/>
              </a:spcAft>
              <a:defRPr>
                <a:solidFill>
                  <a:schemeClr val="tx1"/>
                </a:solidFill>
                <a:latin typeface="Arial" charset="0"/>
              </a:defRPr>
            </a:lvl7pPr>
            <a:lvl8pPr marL="3429000" indent="-228600" defTabSz="338138" eaLnBrk="0" fontAlgn="base" hangingPunct="0">
              <a:spcBef>
                <a:spcPct val="0"/>
              </a:spcBef>
              <a:spcAft>
                <a:spcPct val="0"/>
              </a:spcAft>
              <a:defRPr>
                <a:solidFill>
                  <a:schemeClr val="tx1"/>
                </a:solidFill>
                <a:latin typeface="Arial" charset="0"/>
              </a:defRPr>
            </a:lvl8pPr>
            <a:lvl9pPr marL="3886200" indent="-228600" defTabSz="338138" eaLnBrk="0" fontAlgn="base" hangingPunct="0">
              <a:spcBef>
                <a:spcPct val="0"/>
              </a:spcBef>
              <a:spcAft>
                <a:spcPct val="0"/>
              </a:spcAft>
              <a:defRPr>
                <a:solidFill>
                  <a:schemeClr val="tx1"/>
                </a:solidFill>
                <a:latin typeface="Arial" charset="0"/>
              </a:defRPr>
            </a:lvl9pPr>
          </a:lstStyle>
          <a:p>
            <a:pPr marL="0" marR="0" lvl="0" indent="0" algn="l" defTabSz="338138"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prstClr val="black"/>
                </a:solidFill>
                <a:effectLst/>
                <a:uLnTx/>
                <a:uFillTx/>
                <a:latin typeface="Arial" charset="0"/>
              </a:rPr>
              <a:t>top gate</a:t>
            </a:r>
          </a:p>
        </p:txBody>
      </p:sp>
      <p:sp>
        <p:nvSpPr>
          <p:cNvPr id="116" name="Freeform 120"/>
          <p:cNvSpPr>
            <a:spLocks/>
          </p:cNvSpPr>
          <p:nvPr/>
        </p:nvSpPr>
        <p:spPr bwMode="auto">
          <a:xfrm>
            <a:off x="2656800" y="1686949"/>
            <a:ext cx="1077042" cy="934909"/>
          </a:xfrm>
          <a:custGeom>
            <a:avLst/>
            <a:gdLst>
              <a:gd name="T0" fmla="*/ 2147483647 w 1367"/>
              <a:gd name="T1" fmla="*/ 0 h 703"/>
              <a:gd name="T2" fmla="*/ 2147483647 w 1367"/>
              <a:gd name="T3" fmla="*/ 2147483647 h 703"/>
              <a:gd name="T4" fmla="*/ 2147483647 w 1367"/>
              <a:gd name="T5" fmla="*/ 2147483647 h 703"/>
              <a:gd name="T6" fmla="*/ 2147483647 w 1367"/>
              <a:gd name="T7" fmla="*/ 2147483647 h 703"/>
              <a:gd name="T8" fmla="*/ 2147483647 w 1367"/>
              <a:gd name="T9" fmla="*/ 2147483647 h 703"/>
              <a:gd name="T10" fmla="*/ 2147483647 w 1367"/>
              <a:gd name="T11" fmla="*/ 2147483647 h 703"/>
              <a:gd name="T12" fmla="*/ 0 60000 65536"/>
              <a:gd name="T13" fmla="*/ 0 60000 65536"/>
              <a:gd name="T14" fmla="*/ 0 60000 65536"/>
              <a:gd name="T15" fmla="*/ 0 60000 65536"/>
              <a:gd name="T16" fmla="*/ 0 60000 65536"/>
              <a:gd name="T17" fmla="*/ 0 60000 65536"/>
              <a:gd name="T18" fmla="*/ 0 w 1367"/>
              <a:gd name="T19" fmla="*/ 0 h 703"/>
              <a:gd name="T20" fmla="*/ 1367 w 1367"/>
              <a:gd name="T21" fmla="*/ 703 h 703"/>
            </a:gdLst>
            <a:ahLst/>
            <a:cxnLst>
              <a:cxn ang="T12">
                <a:pos x="T0" y="T1"/>
              </a:cxn>
              <a:cxn ang="T13">
                <a:pos x="T2" y="T3"/>
              </a:cxn>
              <a:cxn ang="T14">
                <a:pos x="T4" y="T5"/>
              </a:cxn>
              <a:cxn ang="T15">
                <a:pos x="T6" y="T7"/>
              </a:cxn>
              <a:cxn ang="T16">
                <a:pos x="T8" y="T9"/>
              </a:cxn>
              <a:cxn ang="T17">
                <a:pos x="T10" y="T11"/>
              </a:cxn>
            </a:cxnLst>
            <a:rect l="T18" t="T19" r="T20" b="T21"/>
            <a:pathLst>
              <a:path w="1367" h="703">
                <a:moveTo>
                  <a:pt x="1201" y="0"/>
                </a:moveTo>
                <a:cubicBezTo>
                  <a:pt x="666" y="9"/>
                  <a:pt x="132" y="19"/>
                  <a:pt x="158" y="68"/>
                </a:cubicBezTo>
                <a:cubicBezTo>
                  <a:pt x="184" y="117"/>
                  <a:pt x="1367" y="254"/>
                  <a:pt x="1360" y="295"/>
                </a:cubicBezTo>
                <a:cubicBezTo>
                  <a:pt x="1353" y="336"/>
                  <a:pt x="226" y="287"/>
                  <a:pt x="113" y="317"/>
                </a:cubicBezTo>
                <a:cubicBezTo>
                  <a:pt x="0" y="347"/>
                  <a:pt x="608" y="412"/>
                  <a:pt x="680" y="476"/>
                </a:cubicBezTo>
                <a:cubicBezTo>
                  <a:pt x="752" y="540"/>
                  <a:pt x="567" y="665"/>
                  <a:pt x="544" y="703"/>
                </a:cubicBezTo>
              </a:path>
            </a:pathLst>
          </a:custGeom>
          <a:noFill/>
          <a:ln w="79375">
            <a:solidFill>
              <a:srgbClr val="FF0000"/>
            </a:solidFill>
            <a:miter lim="800000"/>
            <a:headEnd/>
            <a:tailEnd type="stealth" w="med" len="med"/>
          </a:ln>
          <a:extLst>
            <a:ext uri="{909E8E84-426E-40DD-AFC4-6F175D3DCCD1}">
              <a14:hiddenFill xmlns:a14="http://schemas.microsoft.com/office/drawing/2010/main" xmlns="">
                <a:solidFill>
                  <a:srgbClr val="FFFFFF"/>
                </a:solidFill>
              </a14:hiddenFill>
            </a:ext>
          </a:extLst>
        </p:spPr>
        <p:txBody>
          <a:bodyPr wrap="none"/>
          <a:lstStyle/>
          <a:p>
            <a:pPr algn="l" fontAlgn="auto">
              <a:spcBef>
                <a:spcPts val="0"/>
              </a:spcBef>
              <a:spcAft>
                <a:spcPts val="0"/>
              </a:spcAft>
            </a:pPr>
            <a:endParaRPr lang="en-US" b="0">
              <a:solidFill>
                <a:prstClr val="black"/>
              </a:solidFill>
              <a:latin typeface="Calibri" panose="020F0502020204030204"/>
            </a:endParaRPr>
          </a:p>
        </p:txBody>
      </p:sp>
      <p:cxnSp>
        <p:nvCxnSpPr>
          <p:cNvPr id="117" name="Straight Arrow Connector 116"/>
          <p:cNvCxnSpPr/>
          <p:nvPr/>
        </p:nvCxnSpPr>
        <p:spPr bwMode="auto">
          <a:xfrm flipV="1">
            <a:off x="1289051" y="2038351"/>
            <a:ext cx="581024" cy="268289"/>
          </a:xfrm>
          <a:prstGeom prst="straightConnector1">
            <a:avLst/>
          </a:prstGeom>
          <a:noFill/>
          <a:ln w="6350" cap="flat" cmpd="sng" algn="ctr">
            <a:solidFill>
              <a:srgbClr val="70AD47">
                <a:lumMod val="75000"/>
              </a:srgbClr>
            </a:solidFill>
            <a:prstDash val="solid"/>
            <a:miter lim="800000"/>
            <a:tailEnd type="arrow"/>
          </a:ln>
          <a:effectLst/>
        </p:spPr>
      </p:cxnSp>
      <p:grpSp>
        <p:nvGrpSpPr>
          <p:cNvPr id="118" name="Group 21"/>
          <p:cNvGrpSpPr>
            <a:grpSpLocks/>
          </p:cNvGrpSpPr>
          <p:nvPr/>
        </p:nvGrpSpPr>
        <p:grpSpPr bwMode="auto">
          <a:xfrm>
            <a:off x="1884249" y="3118073"/>
            <a:ext cx="553942" cy="384377"/>
            <a:chOff x="590550" y="870743"/>
            <a:chExt cx="267317" cy="228600"/>
          </a:xfrm>
        </p:grpSpPr>
        <p:cxnSp>
          <p:nvCxnSpPr>
            <p:cNvPr id="119" name="Straight Connector 118"/>
            <p:cNvCxnSpPr/>
            <p:nvPr/>
          </p:nvCxnSpPr>
          <p:spPr>
            <a:xfrm flipH="1">
              <a:off x="599798" y="870610"/>
              <a:ext cx="258170" cy="74587"/>
            </a:xfrm>
            <a:prstGeom prst="line">
              <a:avLst/>
            </a:prstGeom>
            <a:noFill/>
            <a:ln w="15875" cap="flat" cmpd="sng" algn="ctr">
              <a:solidFill>
                <a:srgbClr val="70AD47">
                  <a:lumMod val="75000"/>
                </a:srgbClr>
              </a:solidFill>
              <a:prstDash val="solid"/>
              <a:miter lim="800000"/>
            </a:ln>
            <a:effectLst/>
          </p:spPr>
        </p:cxnSp>
        <p:cxnSp>
          <p:nvCxnSpPr>
            <p:cNvPr id="120" name="Straight Connector 119"/>
            <p:cNvCxnSpPr/>
            <p:nvPr/>
          </p:nvCxnSpPr>
          <p:spPr>
            <a:xfrm>
              <a:off x="610523" y="945197"/>
              <a:ext cx="0" cy="128402"/>
            </a:xfrm>
            <a:prstGeom prst="line">
              <a:avLst/>
            </a:prstGeom>
            <a:noFill/>
            <a:ln w="15875" cap="flat" cmpd="sng" algn="ctr">
              <a:solidFill>
                <a:srgbClr val="70AD47">
                  <a:lumMod val="75000"/>
                </a:srgbClr>
              </a:solidFill>
              <a:prstDash val="solid"/>
              <a:miter lim="800000"/>
            </a:ln>
            <a:effectLst/>
          </p:spPr>
        </p:cxnSp>
        <p:sp>
          <p:nvSpPr>
            <p:cNvPr id="121" name="Oval 120"/>
            <p:cNvSpPr/>
            <p:nvPr/>
          </p:nvSpPr>
          <p:spPr>
            <a:xfrm>
              <a:off x="590605" y="1052828"/>
              <a:ext cx="45965" cy="46262"/>
            </a:xfrm>
            <a:prstGeom prst="ellipse">
              <a:avLst/>
            </a:prstGeom>
            <a:solidFill>
              <a:srgbClr val="70AD47">
                <a:lumMod val="75000"/>
              </a:srgbClr>
            </a:solidFill>
            <a:ln w="12700" cap="flat" cmpd="sng" algn="ctr">
              <a:solidFill>
                <a:srgbClr val="70AD47">
                  <a:lumMod val="75000"/>
                </a:srgb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22" name="Group 22"/>
          <p:cNvGrpSpPr>
            <a:grpSpLocks/>
          </p:cNvGrpSpPr>
          <p:nvPr/>
        </p:nvGrpSpPr>
        <p:grpSpPr bwMode="auto">
          <a:xfrm>
            <a:off x="1860852" y="2680330"/>
            <a:ext cx="753707" cy="245537"/>
            <a:chOff x="579259" y="610405"/>
            <a:chExt cx="363718" cy="146028"/>
          </a:xfrm>
        </p:grpSpPr>
        <p:cxnSp>
          <p:nvCxnSpPr>
            <p:cNvPr id="123" name="Straight Connector 122"/>
            <p:cNvCxnSpPr/>
            <p:nvPr/>
          </p:nvCxnSpPr>
          <p:spPr>
            <a:xfrm flipH="1" flipV="1">
              <a:off x="644996" y="620416"/>
              <a:ext cx="298007" cy="50983"/>
            </a:xfrm>
            <a:prstGeom prst="line">
              <a:avLst/>
            </a:prstGeom>
            <a:noFill/>
            <a:ln w="15875" cap="flat" cmpd="sng" algn="ctr">
              <a:solidFill>
                <a:srgbClr val="70AD47">
                  <a:lumMod val="75000"/>
                </a:srgbClr>
              </a:solidFill>
              <a:prstDash val="solid"/>
              <a:miter lim="800000"/>
            </a:ln>
            <a:effectLst/>
          </p:spPr>
        </p:cxnSp>
        <p:grpSp>
          <p:nvGrpSpPr>
            <p:cNvPr id="124" name="Group 28"/>
            <p:cNvGrpSpPr>
              <a:grpSpLocks/>
            </p:cNvGrpSpPr>
            <p:nvPr/>
          </p:nvGrpSpPr>
          <p:grpSpPr bwMode="auto">
            <a:xfrm>
              <a:off x="579259" y="610405"/>
              <a:ext cx="128588" cy="146028"/>
              <a:chOff x="585788" y="597878"/>
              <a:chExt cx="128588" cy="146028"/>
            </a:xfrm>
          </p:grpSpPr>
          <p:cxnSp>
            <p:nvCxnSpPr>
              <p:cNvPr id="125" name="Straight Connector 124"/>
              <p:cNvCxnSpPr/>
              <p:nvPr/>
            </p:nvCxnSpPr>
            <p:spPr>
              <a:xfrm>
                <a:off x="650760" y="597503"/>
                <a:ext cx="0" cy="88748"/>
              </a:xfrm>
              <a:prstGeom prst="line">
                <a:avLst/>
              </a:prstGeom>
              <a:noFill/>
              <a:ln w="15875" cap="flat" cmpd="sng" algn="ctr">
                <a:solidFill>
                  <a:srgbClr val="70AD47">
                    <a:lumMod val="75000"/>
                  </a:srgbClr>
                </a:solidFill>
                <a:prstDash val="solid"/>
                <a:miter lim="800000"/>
              </a:ln>
              <a:effectLst/>
            </p:spPr>
          </p:cxnSp>
          <p:cxnSp>
            <p:nvCxnSpPr>
              <p:cNvPr id="126" name="Straight Connector 125"/>
              <p:cNvCxnSpPr/>
              <p:nvPr/>
            </p:nvCxnSpPr>
            <p:spPr>
              <a:xfrm flipH="1" flipV="1">
                <a:off x="585642" y="683420"/>
                <a:ext cx="128702" cy="0"/>
              </a:xfrm>
              <a:prstGeom prst="line">
                <a:avLst/>
              </a:prstGeom>
              <a:noFill/>
              <a:ln w="15875" cap="flat" cmpd="sng" algn="ctr">
                <a:solidFill>
                  <a:srgbClr val="70AD47">
                    <a:lumMod val="75000"/>
                  </a:srgbClr>
                </a:solidFill>
                <a:prstDash val="solid"/>
                <a:miter lim="800000"/>
              </a:ln>
              <a:effectLst/>
            </p:spPr>
          </p:cxnSp>
          <p:cxnSp>
            <p:nvCxnSpPr>
              <p:cNvPr id="127" name="Straight Connector 126"/>
              <p:cNvCxnSpPr/>
              <p:nvPr/>
            </p:nvCxnSpPr>
            <p:spPr>
              <a:xfrm flipH="1">
                <a:off x="616286" y="714576"/>
                <a:ext cx="69714" cy="0"/>
              </a:xfrm>
              <a:prstGeom prst="line">
                <a:avLst/>
              </a:prstGeom>
              <a:noFill/>
              <a:ln w="15875" cap="flat" cmpd="sng" algn="ctr">
                <a:solidFill>
                  <a:srgbClr val="70AD47">
                    <a:lumMod val="75000"/>
                  </a:srgbClr>
                </a:solidFill>
                <a:prstDash val="solid"/>
                <a:miter lim="800000"/>
              </a:ln>
              <a:effectLst/>
            </p:spPr>
          </p:cxnSp>
          <p:cxnSp>
            <p:nvCxnSpPr>
              <p:cNvPr id="128" name="Straight Connector 127"/>
              <p:cNvCxnSpPr/>
              <p:nvPr/>
            </p:nvCxnSpPr>
            <p:spPr>
              <a:xfrm flipH="1">
                <a:off x="630841" y="742900"/>
                <a:ext cx="36006" cy="944"/>
              </a:xfrm>
              <a:prstGeom prst="line">
                <a:avLst/>
              </a:prstGeom>
              <a:noFill/>
              <a:ln w="15875" cap="flat" cmpd="sng" algn="ctr">
                <a:solidFill>
                  <a:srgbClr val="70AD47">
                    <a:lumMod val="75000"/>
                  </a:srgbClr>
                </a:solidFill>
                <a:prstDash val="solid"/>
                <a:miter lim="800000"/>
              </a:ln>
              <a:effectLst/>
            </p:spPr>
          </p:cxnSp>
        </p:grpSp>
      </p:grpSp>
      <p:grpSp>
        <p:nvGrpSpPr>
          <p:cNvPr id="129" name="Group 23"/>
          <p:cNvGrpSpPr>
            <a:grpSpLocks/>
          </p:cNvGrpSpPr>
          <p:nvPr/>
        </p:nvGrpSpPr>
        <p:grpSpPr bwMode="auto">
          <a:xfrm>
            <a:off x="3564030" y="3118073"/>
            <a:ext cx="712460" cy="417925"/>
            <a:chOff x="1401165" y="870743"/>
            <a:chExt cx="343813" cy="248552"/>
          </a:xfrm>
        </p:grpSpPr>
        <p:cxnSp>
          <p:nvCxnSpPr>
            <p:cNvPr id="130" name="Straight Connector 129"/>
            <p:cNvCxnSpPr/>
            <p:nvPr/>
          </p:nvCxnSpPr>
          <p:spPr>
            <a:xfrm flipH="1" flipV="1">
              <a:off x="1401121" y="870610"/>
              <a:ext cx="320988" cy="98190"/>
            </a:xfrm>
            <a:prstGeom prst="line">
              <a:avLst/>
            </a:prstGeom>
            <a:noFill/>
            <a:ln w="15875" cap="flat" cmpd="sng" algn="ctr">
              <a:solidFill>
                <a:srgbClr val="70AD47">
                  <a:lumMod val="75000"/>
                </a:srgbClr>
              </a:solidFill>
              <a:prstDash val="solid"/>
              <a:miter lim="800000"/>
            </a:ln>
            <a:effectLst/>
          </p:spPr>
        </p:cxnSp>
        <p:cxnSp>
          <p:nvCxnSpPr>
            <p:cNvPr id="131" name="Straight Connector 130"/>
            <p:cNvCxnSpPr/>
            <p:nvPr/>
          </p:nvCxnSpPr>
          <p:spPr>
            <a:xfrm>
              <a:off x="1719045" y="964080"/>
              <a:ext cx="0" cy="129346"/>
            </a:xfrm>
            <a:prstGeom prst="line">
              <a:avLst/>
            </a:prstGeom>
            <a:noFill/>
            <a:ln w="15875" cap="flat" cmpd="sng" algn="ctr">
              <a:solidFill>
                <a:srgbClr val="70AD47">
                  <a:lumMod val="75000"/>
                </a:srgbClr>
              </a:solidFill>
              <a:prstDash val="solid"/>
              <a:miter lim="800000"/>
            </a:ln>
            <a:effectLst/>
          </p:spPr>
        </p:cxnSp>
        <p:sp>
          <p:nvSpPr>
            <p:cNvPr id="132" name="Oval 131"/>
            <p:cNvSpPr/>
            <p:nvPr/>
          </p:nvSpPr>
          <p:spPr>
            <a:xfrm>
              <a:off x="1699126" y="1072655"/>
              <a:ext cx="45965" cy="46263"/>
            </a:xfrm>
            <a:prstGeom prst="ellipse">
              <a:avLst/>
            </a:prstGeom>
            <a:solidFill>
              <a:srgbClr val="70AD47">
                <a:lumMod val="75000"/>
              </a:srgbClr>
            </a:solidFill>
            <a:ln w="12700" cap="flat" cmpd="sng" algn="ctr">
              <a:solidFill>
                <a:srgbClr val="70AD47">
                  <a:lumMod val="75000"/>
                </a:srgb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3" name="TextBox 41"/>
          <p:cNvSpPr txBox="1">
            <a:spLocks noChangeArrowheads="1"/>
          </p:cNvSpPr>
          <p:nvPr/>
        </p:nvSpPr>
        <p:spPr bwMode="auto">
          <a:xfrm>
            <a:off x="911225" y="3962400"/>
            <a:ext cx="3813175"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prstClr val="black"/>
                </a:solidFill>
                <a:effectLst/>
                <a:uLnTx/>
                <a:uFillTx/>
                <a:latin typeface="Arial" charset="0"/>
              </a:rPr>
              <a:t>M. </a:t>
            </a:r>
            <a:r>
              <a:rPr kumimoji="0" lang="en-US" altLang="en-US" sz="1400" b="0" i="0" u="none" strike="noStrike" kern="0" cap="none" spc="0" normalizeH="0" baseline="0" noProof="0" dirty="0" err="1">
                <a:ln>
                  <a:noFill/>
                </a:ln>
                <a:solidFill>
                  <a:prstClr val="black"/>
                </a:solidFill>
                <a:effectLst/>
                <a:uLnTx/>
                <a:uFillTx/>
                <a:latin typeface="Arial" charset="0"/>
              </a:rPr>
              <a:t>Rinzan</a:t>
            </a:r>
            <a:r>
              <a:rPr kumimoji="0" lang="en-US" altLang="en-US" sz="1400" b="0" i="0" u="none" strike="noStrike" kern="0" cap="none" spc="0" normalizeH="0" baseline="0" noProof="0" dirty="0">
                <a:ln>
                  <a:noFill/>
                </a:ln>
                <a:solidFill>
                  <a:prstClr val="black"/>
                </a:solidFill>
                <a:effectLst/>
                <a:uLnTx/>
                <a:uFillTx/>
                <a:latin typeface="Arial" charset="0"/>
              </a:rPr>
              <a:t> et al. Nano Letters 12, 3097 (2012)</a:t>
            </a:r>
          </a:p>
        </p:txBody>
      </p:sp>
      <p:sp>
        <p:nvSpPr>
          <p:cNvPr id="134" name="Rectangle 9"/>
          <p:cNvSpPr>
            <a:spLocks noChangeArrowheads="1"/>
          </p:cNvSpPr>
          <p:nvPr/>
        </p:nvSpPr>
        <p:spPr bwMode="auto">
          <a:xfrm>
            <a:off x="1371600" y="4513290"/>
            <a:ext cx="100488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fontAlgn="auto">
              <a:spcBef>
                <a:spcPts val="0"/>
              </a:spcBef>
              <a:spcAft>
                <a:spcPts val="0"/>
              </a:spcAft>
            </a:pPr>
            <a:r>
              <a:rPr lang="en-US" altLang="en-US" sz="3200" dirty="0">
                <a:solidFill>
                  <a:srgbClr val="0070C0"/>
                </a:solidFill>
                <a:latin typeface="Calibri" panose="020F0502020204030204"/>
              </a:rPr>
              <a:t>Pro</a:t>
            </a:r>
          </a:p>
        </p:txBody>
      </p:sp>
      <p:sp>
        <p:nvSpPr>
          <p:cNvPr id="135" name="Rectangle 9"/>
          <p:cNvSpPr>
            <a:spLocks noChangeArrowheads="1"/>
          </p:cNvSpPr>
          <p:nvPr/>
        </p:nvSpPr>
        <p:spPr bwMode="auto">
          <a:xfrm>
            <a:off x="5867400" y="4513290"/>
            <a:ext cx="1371600"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l" fontAlgn="auto">
              <a:spcBef>
                <a:spcPts val="0"/>
              </a:spcBef>
              <a:spcAft>
                <a:spcPts val="0"/>
              </a:spcAft>
            </a:pPr>
            <a:r>
              <a:rPr lang="en-US" altLang="en-US" sz="3200" dirty="0">
                <a:solidFill>
                  <a:srgbClr val="0070C0"/>
                </a:solidFill>
                <a:latin typeface="Calibri" panose="020F0502020204030204"/>
              </a:rPr>
              <a:t>Contra</a:t>
            </a:r>
          </a:p>
        </p:txBody>
      </p:sp>
      <p:sp>
        <p:nvSpPr>
          <p:cNvPr id="136" name="Rectangle 9"/>
          <p:cNvSpPr>
            <a:spLocks noChangeArrowheads="1"/>
          </p:cNvSpPr>
          <p:nvPr/>
        </p:nvSpPr>
        <p:spPr bwMode="auto">
          <a:xfrm>
            <a:off x="381000" y="4926770"/>
            <a:ext cx="4114800" cy="160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85750" indent="-285750" algn="l" fontAlgn="auto">
              <a:spcBef>
                <a:spcPts val="0"/>
              </a:spcBef>
              <a:spcAft>
                <a:spcPts val="0"/>
              </a:spcAft>
              <a:buFont typeface="Arial" charset="0"/>
              <a:buChar char="•"/>
            </a:pPr>
            <a:r>
              <a:rPr lang="en-US" sz="2000" dirty="0">
                <a:solidFill>
                  <a:prstClr val="black"/>
                </a:solidFill>
                <a:latin typeface="Calibri" panose="020F0502020204030204"/>
              </a:rPr>
              <a:t>High Sensitivity </a:t>
            </a:r>
            <a:r>
              <a:rPr lang="en-US" sz="2000" b="0" dirty="0">
                <a:solidFill>
                  <a:prstClr val="black"/>
                </a:solidFill>
                <a:latin typeface="Calibri" panose="020F0502020204030204"/>
              </a:rPr>
              <a:t>(</a:t>
            </a:r>
            <a:r>
              <a:rPr lang="en-US" sz="2000" b="0" dirty="0" err="1">
                <a:solidFill>
                  <a:prstClr val="black"/>
                </a:solidFill>
                <a:latin typeface="Calibri" panose="020F0502020204030204"/>
              </a:rPr>
              <a:t>fW</a:t>
            </a:r>
            <a:r>
              <a:rPr lang="en-US" sz="2000" b="0" dirty="0">
                <a:solidFill>
                  <a:prstClr val="black"/>
                </a:solidFill>
                <a:latin typeface="Calibri" panose="020F0502020204030204"/>
              </a:rPr>
              <a:t>)</a:t>
            </a:r>
          </a:p>
          <a:p>
            <a:pPr marL="285750" indent="-285750" algn="l" fontAlgn="auto">
              <a:spcBef>
                <a:spcPts val="0"/>
              </a:spcBef>
              <a:spcAft>
                <a:spcPts val="0"/>
              </a:spcAft>
              <a:buFont typeface="Arial" charset="0"/>
              <a:buChar char="•"/>
            </a:pPr>
            <a:r>
              <a:rPr lang="en-US" sz="2000" dirty="0">
                <a:solidFill>
                  <a:prstClr val="black"/>
                </a:solidFill>
                <a:latin typeface="Calibri" panose="020F0502020204030204"/>
              </a:rPr>
              <a:t>Spectral resolution </a:t>
            </a:r>
            <a:r>
              <a:rPr lang="en-US" sz="2000" b="0" dirty="0">
                <a:solidFill>
                  <a:prstClr val="black"/>
                </a:solidFill>
                <a:latin typeface="Calibri" panose="020F0502020204030204"/>
              </a:rPr>
              <a:t>(better than 0.1 THz)</a:t>
            </a:r>
          </a:p>
          <a:p>
            <a:pPr marL="285750" indent="-285750" algn="l" fontAlgn="auto">
              <a:spcBef>
                <a:spcPts val="0"/>
              </a:spcBef>
              <a:spcAft>
                <a:spcPts val="0"/>
              </a:spcAft>
              <a:buFont typeface="Arial" charset="0"/>
              <a:buChar char="•"/>
            </a:pPr>
            <a:r>
              <a:rPr lang="en-US" sz="2000" dirty="0">
                <a:solidFill>
                  <a:prstClr val="black"/>
                </a:solidFill>
                <a:latin typeface="Calibri" panose="020F0502020204030204"/>
              </a:rPr>
              <a:t>Broad band detection </a:t>
            </a:r>
            <a:r>
              <a:rPr lang="en-US" sz="2000" b="0" dirty="0">
                <a:solidFill>
                  <a:prstClr val="black"/>
                </a:solidFill>
                <a:latin typeface="Calibri" panose="020F0502020204030204"/>
              </a:rPr>
              <a:t>(0.6 - 2THz)</a:t>
            </a:r>
            <a:endParaRPr lang="en-US" sz="2000" dirty="0">
              <a:solidFill>
                <a:prstClr val="black"/>
              </a:solidFill>
              <a:latin typeface="Calibri" panose="020F0502020204030204"/>
            </a:endParaRPr>
          </a:p>
          <a:p>
            <a:pPr marL="285750" indent="-285750" algn="l" fontAlgn="auto">
              <a:spcBef>
                <a:spcPts val="0"/>
              </a:spcBef>
              <a:spcAft>
                <a:spcPts val="0"/>
              </a:spcAft>
              <a:buFont typeface="Arial" charset="0"/>
              <a:buChar char="•"/>
            </a:pPr>
            <a:endParaRPr lang="en-US" dirty="0">
              <a:solidFill>
                <a:prstClr val="black"/>
              </a:solidFill>
              <a:latin typeface="Calibri" panose="020F0502020204030204"/>
            </a:endParaRPr>
          </a:p>
        </p:txBody>
      </p:sp>
      <p:sp>
        <p:nvSpPr>
          <p:cNvPr id="137" name="Rectangle 9"/>
          <p:cNvSpPr>
            <a:spLocks noChangeArrowheads="1"/>
          </p:cNvSpPr>
          <p:nvPr/>
        </p:nvSpPr>
        <p:spPr bwMode="auto">
          <a:xfrm>
            <a:off x="4648200" y="4935228"/>
            <a:ext cx="42672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285750" indent="-285750" algn="l" fontAlgn="auto">
              <a:spcBef>
                <a:spcPts val="0"/>
              </a:spcBef>
              <a:spcAft>
                <a:spcPts val="0"/>
              </a:spcAft>
              <a:buFont typeface="Arial" charset="0"/>
              <a:buChar char="•"/>
            </a:pPr>
            <a:r>
              <a:rPr lang="en-US" sz="2000" dirty="0">
                <a:solidFill>
                  <a:prstClr val="black"/>
                </a:solidFill>
                <a:latin typeface="Calibri" panose="020F0502020204030204"/>
              </a:rPr>
              <a:t>Low-temperature operation </a:t>
            </a:r>
            <a:r>
              <a:rPr lang="en-US" sz="2000" b="0" dirty="0">
                <a:solidFill>
                  <a:prstClr val="black"/>
                </a:solidFill>
                <a:latin typeface="Calibri" panose="020F0502020204030204"/>
              </a:rPr>
              <a:t>(10K)</a:t>
            </a:r>
          </a:p>
          <a:p>
            <a:pPr marL="285750" indent="-285750" algn="l" fontAlgn="auto">
              <a:spcBef>
                <a:spcPts val="0"/>
              </a:spcBef>
              <a:spcAft>
                <a:spcPts val="0"/>
              </a:spcAft>
              <a:buFont typeface="Arial" charset="0"/>
              <a:buChar char="•"/>
            </a:pPr>
            <a:r>
              <a:rPr lang="en-US" sz="2000" dirty="0">
                <a:solidFill>
                  <a:prstClr val="black"/>
                </a:solidFill>
                <a:latin typeface="Calibri" panose="020F0502020204030204"/>
              </a:rPr>
              <a:t>Non-linear response</a:t>
            </a:r>
          </a:p>
        </p:txBody>
      </p:sp>
      <p:sp>
        <p:nvSpPr>
          <p:cNvPr id="138" name="Text Box 634"/>
          <p:cNvSpPr txBox="1">
            <a:spLocks noChangeArrowheads="1"/>
          </p:cNvSpPr>
          <p:nvPr/>
        </p:nvSpPr>
        <p:spPr bwMode="auto">
          <a:xfrm>
            <a:off x="852042" y="2327743"/>
            <a:ext cx="65915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defTabSz="338138" eaLnBrk="0" hangingPunct="0">
              <a:defRPr>
                <a:solidFill>
                  <a:schemeClr val="tx1"/>
                </a:solidFill>
                <a:latin typeface="Arial" charset="0"/>
              </a:defRPr>
            </a:lvl1pPr>
            <a:lvl2pPr marL="742950" indent="-285750" defTabSz="338138" eaLnBrk="0" hangingPunct="0">
              <a:defRPr>
                <a:solidFill>
                  <a:schemeClr val="tx1"/>
                </a:solidFill>
                <a:latin typeface="Arial" charset="0"/>
              </a:defRPr>
            </a:lvl2pPr>
            <a:lvl3pPr marL="1143000" indent="-228600" defTabSz="338138" eaLnBrk="0" hangingPunct="0">
              <a:defRPr>
                <a:solidFill>
                  <a:schemeClr val="tx1"/>
                </a:solidFill>
                <a:latin typeface="Arial" charset="0"/>
              </a:defRPr>
            </a:lvl3pPr>
            <a:lvl4pPr marL="1600200" indent="-228600" defTabSz="338138" eaLnBrk="0" hangingPunct="0">
              <a:defRPr>
                <a:solidFill>
                  <a:schemeClr val="tx1"/>
                </a:solidFill>
                <a:latin typeface="Arial" charset="0"/>
              </a:defRPr>
            </a:lvl4pPr>
            <a:lvl5pPr marL="2057400" indent="-228600" defTabSz="338138" eaLnBrk="0" hangingPunct="0">
              <a:defRPr>
                <a:solidFill>
                  <a:schemeClr val="tx1"/>
                </a:solidFill>
                <a:latin typeface="Arial" charset="0"/>
              </a:defRPr>
            </a:lvl5pPr>
            <a:lvl6pPr marL="2514600" indent="-228600" defTabSz="338138" eaLnBrk="0" fontAlgn="base" hangingPunct="0">
              <a:spcBef>
                <a:spcPct val="0"/>
              </a:spcBef>
              <a:spcAft>
                <a:spcPct val="0"/>
              </a:spcAft>
              <a:defRPr>
                <a:solidFill>
                  <a:schemeClr val="tx1"/>
                </a:solidFill>
                <a:latin typeface="Arial" charset="0"/>
              </a:defRPr>
            </a:lvl6pPr>
            <a:lvl7pPr marL="2971800" indent="-228600" defTabSz="338138" eaLnBrk="0" fontAlgn="base" hangingPunct="0">
              <a:spcBef>
                <a:spcPct val="0"/>
              </a:spcBef>
              <a:spcAft>
                <a:spcPct val="0"/>
              </a:spcAft>
              <a:defRPr>
                <a:solidFill>
                  <a:schemeClr val="tx1"/>
                </a:solidFill>
                <a:latin typeface="Arial" charset="0"/>
              </a:defRPr>
            </a:lvl7pPr>
            <a:lvl8pPr marL="3429000" indent="-228600" defTabSz="338138" eaLnBrk="0" fontAlgn="base" hangingPunct="0">
              <a:spcBef>
                <a:spcPct val="0"/>
              </a:spcBef>
              <a:spcAft>
                <a:spcPct val="0"/>
              </a:spcAft>
              <a:defRPr>
                <a:solidFill>
                  <a:schemeClr val="tx1"/>
                </a:solidFill>
                <a:latin typeface="Arial" charset="0"/>
              </a:defRPr>
            </a:lvl8pPr>
            <a:lvl9pPr marL="3886200" indent="-228600" defTabSz="338138" eaLnBrk="0" fontAlgn="base" hangingPunct="0">
              <a:spcBef>
                <a:spcPct val="0"/>
              </a:spcBef>
              <a:spcAft>
                <a:spcPct val="0"/>
              </a:spcAft>
              <a:defRPr>
                <a:solidFill>
                  <a:schemeClr val="tx1"/>
                </a:solidFill>
                <a:latin typeface="Arial" charset="0"/>
              </a:defRPr>
            </a:lvl9pPr>
          </a:lstStyle>
          <a:p>
            <a:pPr marL="0" marR="0" lvl="0" indent="0" algn="l" defTabSz="338138"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smtClean="0">
                <a:ln>
                  <a:noFill/>
                </a:ln>
                <a:solidFill>
                  <a:prstClr val="black"/>
                </a:solidFill>
                <a:effectLst/>
                <a:uLnTx/>
                <a:uFillTx/>
                <a:latin typeface="Arial" charset="0"/>
              </a:rPr>
              <a:t>CNT</a:t>
            </a:r>
            <a:endParaRPr kumimoji="0" lang="en-US" altLang="en-US" sz="1800" b="0" i="0" u="none" strike="noStrike" kern="0" cap="none" spc="0" normalizeH="0" baseline="0" noProof="0" dirty="0">
              <a:ln>
                <a:noFill/>
              </a:ln>
              <a:solidFill>
                <a:prstClr val="black"/>
              </a:solidFill>
              <a:effectLst/>
              <a:uLnTx/>
              <a:uFillTx/>
              <a:latin typeface="Arial" charset="0"/>
            </a:endParaRPr>
          </a:p>
        </p:txBody>
      </p:sp>
      <p:graphicFrame>
        <p:nvGraphicFramePr>
          <p:cNvPr id="139" name="Object 138"/>
          <p:cNvGraphicFramePr>
            <a:graphicFrameLocks noChangeAspect="1"/>
          </p:cNvGraphicFramePr>
          <p:nvPr>
            <p:extLst>
              <p:ext uri="{D42A27DB-BD31-4B8C-83A1-F6EECF244321}">
                <p14:modId xmlns:p14="http://schemas.microsoft.com/office/powerpoint/2010/main" xmlns="" val="4243226900"/>
              </p:ext>
            </p:extLst>
          </p:nvPr>
        </p:nvGraphicFramePr>
        <p:xfrm>
          <a:off x="5327650" y="1081087"/>
          <a:ext cx="3416300" cy="3414713"/>
        </p:xfrm>
        <a:graphic>
          <a:graphicData uri="http://schemas.openxmlformats.org/presentationml/2006/ole">
            <p:oleObj spid="_x0000_s41049" name="Graph" r:id="rId6" imgW="1828800" imgH="1828800" progId="">
              <p:embed/>
            </p:oleObj>
          </a:graphicData>
        </a:graphic>
      </p:graphicFrame>
      <p:sp>
        <p:nvSpPr>
          <p:cNvPr id="40"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
        <p:nvSpPr>
          <p:cNvPr id="5" name="TextBox 4"/>
          <p:cNvSpPr txBox="1"/>
          <p:nvPr/>
        </p:nvSpPr>
        <p:spPr>
          <a:xfrm rot="16200000">
            <a:off x="4126515" y="2739509"/>
            <a:ext cx="2198038" cy="369332"/>
          </a:xfrm>
          <a:prstGeom prst="rect">
            <a:avLst/>
          </a:prstGeom>
          <a:noFill/>
        </p:spPr>
        <p:txBody>
          <a:bodyPr wrap="none" rtlCol="0">
            <a:spAutoFit/>
          </a:bodyPr>
          <a:lstStyle/>
          <a:p>
            <a:r>
              <a:rPr lang="en-US" dirty="0" smtClean="0"/>
              <a:t>Drain Current (</a:t>
            </a:r>
            <a:r>
              <a:rPr lang="en-US" dirty="0" err="1" smtClean="0"/>
              <a:t>pA</a:t>
            </a:r>
            <a:r>
              <a:rPr lang="en-US" dirty="0" smtClean="0"/>
              <a:t>)</a:t>
            </a:r>
            <a:endParaRPr lang="en-US" dirty="0"/>
          </a:p>
        </p:txBody>
      </p:sp>
      <p:sp>
        <p:nvSpPr>
          <p:cNvPr id="6" name="TextBox 5"/>
          <p:cNvSpPr txBox="1"/>
          <p:nvPr/>
        </p:nvSpPr>
        <p:spPr>
          <a:xfrm>
            <a:off x="5822314" y="4191000"/>
            <a:ext cx="1950086" cy="369332"/>
          </a:xfrm>
          <a:prstGeom prst="rect">
            <a:avLst/>
          </a:prstGeom>
          <a:noFill/>
        </p:spPr>
        <p:txBody>
          <a:bodyPr wrap="none" rtlCol="0">
            <a:spAutoFit/>
          </a:bodyPr>
          <a:lstStyle/>
          <a:p>
            <a:r>
              <a:rPr lang="en-US" dirty="0" smtClean="0"/>
              <a:t>Gate Voltage (V)</a:t>
            </a:r>
            <a:endParaRPr lang="en-US" dirty="0"/>
          </a:p>
        </p:txBody>
      </p:sp>
    </p:spTree>
    <p:extLst>
      <p:ext uri="{BB962C8B-B14F-4D97-AF65-F5344CB8AC3E}">
        <p14:creationId xmlns:p14="http://schemas.microsoft.com/office/powerpoint/2010/main" xmlns="" val="28141464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6"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smtClean="0">
                <a:solidFill>
                  <a:srgbClr val="0D2B88"/>
                </a:solidFill>
              </a:rPr>
              <a:t>Carbon Q-dots</a:t>
            </a:r>
            <a:endParaRPr lang="en-US" sz="1700" dirty="0">
              <a:solidFill>
                <a:srgbClr val="000000"/>
              </a:solidFill>
              <a:effectLst>
                <a:outerShdw blurRad="38100" dist="38100" dir="2700000" algn="tl">
                  <a:srgbClr val="FFFFFF"/>
                </a:outerShdw>
              </a:effectLst>
              <a:latin typeface="eufb10" pitchFamily="34" charset="0"/>
            </a:endParaRPr>
          </a:p>
        </p:txBody>
      </p:sp>
      <p:grpSp>
        <p:nvGrpSpPr>
          <p:cNvPr id="5125" name="Group 87"/>
          <p:cNvGrpSpPr>
            <a:grpSpLocks/>
          </p:cNvGrpSpPr>
          <p:nvPr/>
        </p:nvGrpSpPr>
        <p:grpSpPr bwMode="auto">
          <a:xfrm>
            <a:off x="4724272" y="1447800"/>
            <a:ext cx="3581528" cy="2752725"/>
            <a:chOff x="2880" y="1002"/>
            <a:chExt cx="2440" cy="1974"/>
          </a:xfrm>
        </p:grpSpPr>
        <p:graphicFrame>
          <p:nvGraphicFramePr>
            <p:cNvPr id="5128" name="Object 79"/>
            <p:cNvGraphicFramePr>
              <a:graphicFrameLocks noChangeAspect="1"/>
            </p:cNvGraphicFramePr>
            <p:nvPr>
              <p:extLst>
                <p:ext uri="{D42A27DB-BD31-4B8C-83A1-F6EECF244321}">
                  <p14:modId xmlns:p14="http://schemas.microsoft.com/office/powerpoint/2010/main" xmlns="" val="744994149"/>
                </p:ext>
              </p:extLst>
            </p:nvPr>
          </p:nvGraphicFramePr>
          <p:xfrm>
            <a:off x="2880" y="1087"/>
            <a:ext cx="2362" cy="1889"/>
          </p:xfrm>
          <a:graphic>
            <a:graphicData uri="http://schemas.openxmlformats.org/presentationml/2006/ole">
              <p:oleObj spid="_x0000_s5410" name="Graph" r:id="rId4" imgW="3749760" imgH="2999520" progId="">
                <p:embed/>
              </p:oleObj>
            </a:graphicData>
          </a:graphic>
        </p:graphicFrame>
        <p:sp>
          <p:nvSpPr>
            <p:cNvPr id="5129" name="Text Box 81"/>
            <p:cNvSpPr txBox="1">
              <a:spLocks noChangeArrowheads="1"/>
            </p:cNvSpPr>
            <p:nvPr/>
          </p:nvSpPr>
          <p:spPr bwMode="auto">
            <a:xfrm>
              <a:off x="3049" y="1002"/>
              <a:ext cx="2271" cy="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b="0" dirty="0"/>
                <a:t>QD conductance – radiation off</a:t>
              </a:r>
            </a:p>
          </p:txBody>
        </p:sp>
        <p:sp>
          <p:nvSpPr>
            <p:cNvPr id="5130" name="Text Box 82"/>
            <p:cNvSpPr txBox="1">
              <a:spLocks noChangeArrowheads="1"/>
            </p:cNvSpPr>
            <p:nvPr/>
          </p:nvSpPr>
          <p:spPr bwMode="auto">
            <a:xfrm>
              <a:off x="4272" y="1281"/>
              <a:ext cx="632" cy="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b="0"/>
                <a:t>T=4.2K</a:t>
              </a:r>
            </a:p>
          </p:txBody>
        </p:sp>
      </p:grpSp>
      <p:graphicFrame>
        <p:nvGraphicFramePr>
          <p:cNvPr id="5126" name="Object 83"/>
          <p:cNvGraphicFramePr>
            <a:graphicFrameLocks noGrp="1" noChangeAspect="1"/>
          </p:cNvGraphicFramePr>
          <p:nvPr>
            <p:ph sz="half" idx="4294967295"/>
          </p:nvPr>
        </p:nvGraphicFramePr>
        <p:xfrm>
          <a:off x="4327525" y="3810000"/>
          <a:ext cx="4816475" cy="2068513"/>
        </p:xfrm>
        <a:graphic>
          <a:graphicData uri="http://schemas.openxmlformats.org/presentationml/2006/ole">
            <p:oleObj spid="_x0000_s5411" name="Graph" r:id="rId5" imgW="8501482" imgH="3651504" progId="">
              <p:embed/>
            </p:oleObj>
          </a:graphicData>
        </a:graphic>
      </p:graphicFrame>
      <p:sp>
        <p:nvSpPr>
          <p:cNvPr id="5127" name="Rectangle 88"/>
          <p:cNvSpPr>
            <a:spLocks noChangeArrowheads="1"/>
          </p:cNvSpPr>
          <p:nvPr/>
        </p:nvSpPr>
        <p:spPr bwMode="auto">
          <a:xfrm>
            <a:off x="3467100" y="5862638"/>
            <a:ext cx="5524500" cy="4333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pPr algn="l" eaLnBrk="0" hangingPunct="0">
              <a:lnSpc>
                <a:spcPct val="70000"/>
              </a:lnSpc>
              <a:spcBef>
                <a:spcPct val="0"/>
              </a:spcBef>
            </a:pPr>
            <a:r>
              <a:rPr lang="en-US" sz="1200" b="0" dirty="0"/>
              <a:t>For a review: L. P. </a:t>
            </a:r>
            <a:r>
              <a:rPr lang="en-US" sz="1200" b="0" dirty="0" err="1"/>
              <a:t>Kouwenhoven</a:t>
            </a:r>
            <a:r>
              <a:rPr lang="en-US" sz="1200" b="0" dirty="0"/>
              <a:t> et al. </a:t>
            </a:r>
            <a:r>
              <a:rPr lang="en-US" sz="1200" b="0" i="1" dirty="0"/>
              <a:t>Electron Transport in Quantum Dots</a:t>
            </a:r>
            <a:r>
              <a:rPr lang="en-US" sz="1200" b="0" dirty="0"/>
              <a:t>, </a:t>
            </a:r>
          </a:p>
          <a:p>
            <a:pPr algn="l" eaLnBrk="0" hangingPunct="0">
              <a:lnSpc>
                <a:spcPct val="70000"/>
              </a:lnSpc>
              <a:spcBef>
                <a:spcPct val="0"/>
              </a:spcBef>
            </a:pPr>
            <a:r>
              <a:rPr lang="en-US" sz="1200" b="0" dirty="0"/>
              <a:t>Proc. of the Adv. Study Inst. on </a:t>
            </a:r>
            <a:r>
              <a:rPr lang="en-US" sz="1200" b="0" dirty="0" err="1"/>
              <a:t>Mesoscopic</a:t>
            </a:r>
            <a:r>
              <a:rPr lang="en-US" sz="1200" b="0" dirty="0"/>
              <a:t> Electron Transport, (Kluwer 1997)</a:t>
            </a:r>
            <a:r>
              <a:rPr lang="en-US" sz="2000" dirty="0"/>
              <a:t> </a:t>
            </a:r>
          </a:p>
        </p:txBody>
      </p:sp>
      <p:sp>
        <p:nvSpPr>
          <p:cNvPr id="54" name="Text Box 49"/>
          <p:cNvSpPr txBox="1">
            <a:spLocks noChangeArrowheads="1"/>
          </p:cNvSpPr>
          <p:nvPr/>
        </p:nvSpPr>
        <p:spPr bwMode="auto">
          <a:xfrm>
            <a:off x="228599" y="1219200"/>
            <a:ext cx="4648201" cy="646331"/>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dirty="0"/>
              <a:t>Basic </a:t>
            </a:r>
            <a:r>
              <a:rPr lang="en-US" b="0" dirty="0" smtClean="0"/>
              <a:t>properties:</a:t>
            </a:r>
            <a:endParaRPr lang="en-US" b="0" dirty="0"/>
          </a:p>
          <a:p>
            <a:pPr algn="l">
              <a:spcBef>
                <a:spcPct val="0"/>
              </a:spcBef>
            </a:pPr>
            <a:r>
              <a:rPr lang="en-US" b="0" dirty="0" smtClean="0">
                <a:solidFill>
                  <a:srgbClr val="FF3300"/>
                </a:solidFill>
              </a:rPr>
              <a:t>Coulomb blockade and resonant tunneling</a:t>
            </a:r>
            <a:endParaRPr lang="en-US" b="0" dirty="0">
              <a:solidFill>
                <a:srgbClr val="FF3300"/>
              </a:solidFill>
            </a:endParaRPr>
          </a:p>
        </p:txBody>
      </p:sp>
      <p:sp>
        <p:nvSpPr>
          <p:cNvPr id="70"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75"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
        <p:nvSpPr>
          <p:cNvPr id="76" name="Rectangle 75"/>
          <p:cNvSpPr>
            <a:spLocks noChangeArrowheads="1"/>
          </p:cNvSpPr>
          <p:nvPr/>
        </p:nvSpPr>
        <p:spPr bwMode="auto">
          <a:xfrm>
            <a:off x="228600" y="2133600"/>
            <a:ext cx="3124200" cy="4114800"/>
          </a:xfrm>
          <a:prstGeom prst="rect">
            <a:avLst/>
          </a:prstGeom>
          <a:solidFill>
            <a:sysClr val="window" lastClr="FFFFFF"/>
          </a:solidFill>
          <a:ln w="9525">
            <a:solidFill>
              <a:sysClr val="windowText" lastClr="000000"/>
            </a:solidFill>
            <a:miter lim="800000"/>
            <a:headEnd/>
            <a:tailEnd/>
          </a:ln>
        </p:spPr>
        <p:txBody>
          <a:bodyPr wrap="square"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7" name="Line 7"/>
          <p:cNvSpPr>
            <a:spLocks noChangeShapeType="1"/>
          </p:cNvSpPr>
          <p:nvPr/>
        </p:nvSpPr>
        <p:spPr bwMode="auto">
          <a:xfrm flipH="1">
            <a:off x="1371600" y="2514600"/>
            <a:ext cx="11113"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9" name="Line 8"/>
          <p:cNvSpPr>
            <a:spLocks noChangeShapeType="1"/>
          </p:cNvSpPr>
          <p:nvPr/>
        </p:nvSpPr>
        <p:spPr bwMode="auto">
          <a:xfrm flipH="1">
            <a:off x="2133600" y="2514600"/>
            <a:ext cx="12700"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0" name="Rectangle 16" descr="Light upward diagonal"/>
          <p:cNvSpPr>
            <a:spLocks noChangeArrowheads="1"/>
          </p:cNvSpPr>
          <p:nvPr/>
        </p:nvSpPr>
        <p:spPr bwMode="auto">
          <a:xfrm>
            <a:off x="2286000" y="32004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1" name="Line 17"/>
          <p:cNvSpPr>
            <a:spLocks noChangeShapeType="1"/>
          </p:cNvSpPr>
          <p:nvPr/>
        </p:nvSpPr>
        <p:spPr bwMode="auto">
          <a:xfrm>
            <a:off x="1371600" y="33528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2" name="Line 18"/>
          <p:cNvSpPr>
            <a:spLocks noChangeShapeType="1"/>
          </p:cNvSpPr>
          <p:nvPr/>
        </p:nvSpPr>
        <p:spPr bwMode="auto">
          <a:xfrm>
            <a:off x="1371600" y="30480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3" name="Line 19"/>
          <p:cNvSpPr>
            <a:spLocks noChangeShapeType="1"/>
          </p:cNvSpPr>
          <p:nvPr/>
        </p:nvSpPr>
        <p:spPr bwMode="auto">
          <a:xfrm flipV="1">
            <a:off x="1219200" y="25146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4" name="Line 20"/>
          <p:cNvSpPr>
            <a:spLocks noChangeShapeType="1"/>
          </p:cNvSpPr>
          <p:nvPr/>
        </p:nvSpPr>
        <p:spPr bwMode="auto">
          <a:xfrm>
            <a:off x="1219200" y="25146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5" name="Line 22"/>
          <p:cNvSpPr>
            <a:spLocks noChangeShapeType="1"/>
          </p:cNvSpPr>
          <p:nvPr/>
        </p:nvSpPr>
        <p:spPr bwMode="auto">
          <a:xfrm flipV="1">
            <a:off x="2286000" y="25146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6" name="Line 23"/>
          <p:cNvSpPr>
            <a:spLocks noChangeShapeType="1"/>
          </p:cNvSpPr>
          <p:nvPr/>
        </p:nvSpPr>
        <p:spPr bwMode="auto">
          <a:xfrm flipH="1">
            <a:off x="2133600" y="25146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7" name="Line 24"/>
          <p:cNvSpPr>
            <a:spLocks noChangeShapeType="1"/>
          </p:cNvSpPr>
          <p:nvPr/>
        </p:nvSpPr>
        <p:spPr bwMode="auto">
          <a:xfrm>
            <a:off x="1371600" y="35052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8" name="Line 25"/>
          <p:cNvSpPr>
            <a:spLocks noChangeShapeType="1"/>
          </p:cNvSpPr>
          <p:nvPr/>
        </p:nvSpPr>
        <p:spPr bwMode="auto">
          <a:xfrm>
            <a:off x="1371600" y="36576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9" name="Line 26"/>
          <p:cNvSpPr>
            <a:spLocks noChangeShapeType="1"/>
          </p:cNvSpPr>
          <p:nvPr/>
        </p:nvSpPr>
        <p:spPr bwMode="auto">
          <a:xfrm>
            <a:off x="1371600" y="38100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0" name="Line 27"/>
          <p:cNvSpPr>
            <a:spLocks noChangeShapeType="1"/>
          </p:cNvSpPr>
          <p:nvPr/>
        </p:nvSpPr>
        <p:spPr bwMode="auto">
          <a:xfrm>
            <a:off x="1371600" y="27432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1" name="Line 28"/>
          <p:cNvSpPr>
            <a:spLocks noChangeShapeType="1"/>
          </p:cNvSpPr>
          <p:nvPr/>
        </p:nvSpPr>
        <p:spPr bwMode="auto">
          <a:xfrm>
            <a:off x="1371600" y="28956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2" name="Oval 29"/>
          <p:cNvSpPr>
            <a:spLocks noChangeArrowheads="1"/>
          </p:cNvSpPr>
          <p:nvPr/>
        </p:nvSpPr>
        <p:spPr bwMode="auto">
          <a:xfrm>
            <a:off x="1685925" y="33147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3" name="Oval 30"/>
          <p:cNvSpPr>
            <a:spLocks noChangeArrowheads="1"/>
          </p:cNvSpPr>
          <p:nvPr/>
        </p:nvSpPr>
        <p:spPr bwMode="auto">
          <a:xfrm>
            <a:off x="1695450" y="34671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4" name="Oval 31"/>
          <p:cNvSpPr>
            <a:spLocks noChangeArrowheads="1"/>
          </p:cNvSpPr>
          <p:nvPr/>
        </p:nvSpPr>
        <p:spPr bwMode="auto">
          <a:xfrm>
            <a:off x="1685925" y="36004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5" name="Oval 32"/>
          <p:cNvSpPr>
            <a:spLocks noChangeArrowheads="1"/>
          </p:cNvSpPr>
          <p:nvPr/>
        </p:nvSpPr>
        <p:spPr bwMode="auto">
          <a:xfrm>
            <a:off x="1695450" y="37528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6" name="Text Box 33"/>
          <p:cNvSpPr txBox="1">
            <a:spLocks noChangeArrowheads="1"/>
          </p:cNvSpPr>
          <p:nvPr/>
        </p:nvSpPr>
        <p:spPr bwMode="auto">
          <a:xfrm>
            <a:off x="609600" y="2895600"/>
            <a:ext cx="4492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FS</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97" name="Text Box 34"/>
          <p:cNvSpPr txBox="1">
            <a:spLocks noChangeArrowheads="1"/>
          </p:cNvSpPr>
          <p:nvPr/>
        </p:nvSpPr>
        <p:spPr bwMode="auto">
          <a:xfrm>
            <a:off x="2438400" y="2895600"/>
            <a:ext cx="45561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FD</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98" name="Text Box 35"/>
          <p:cNvSpPr txBox="1">
            <a:spLocks noChangeArrowheads="1"/>
          </p:cNvSpPr>
          <p:nvPr/>
        </p:nvSpPr>
        <p:spPr bwMode="auto">
          <a:xfrm>
            <a:off x="2286000" y="2590800"/>
            <a:ext cx="457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Symbol" pitchFamily="18" charset="2"/>
              </a:rPr>
              <a:t>D</a:t>
            </a:r>
            <a:r>
              <a:rPr kumimoji="0" lang="en-US" altLang="en-US" sz="1400" b="0" i="0" u="none" strike="noStrike" kern="0" cap="none" spc="0" normalizeH="0" baseline="0" noProof="0">
                <a:ln>
                  <a:noFill/>
                </a:ln>
                <a:solidFill>
                  <a:prstClr val="black"/>
                </a:solidFill>
                <a:effectLst/>
                <a:uLnTx/>
                <a:uFillTx/>
                <a:latin typeface="Arial" charset="0"/>
              </a:rPr>
              <a:t>E</a:t>
            </a:r>
          </a:p>
        </p:txBody>
      </p:sp>
      <p:sp>
        <p:nvSpPr>
          <p:cNvPr id="99" name="Line 36"/>
          <p:cNvSpPr>
            <a:spLocks noChangeShapeType="1"/>
          </p:cNvSpPr>
          <p:nvPr/>
        </p:nvSpPr>
        <p:spPr bwMode="auto">
          <a:xfrm flipV="1">
            <a:off x="1447800" y="3048000"/>
            <a:ext cx="0" cy="304800"/>
          </a:xfrm>
          <a:prstGeom prst="line">
            <a:avLst/>
          </a:prstGeom>
          <a:noFill/>
          <a:ln w="9525">
            <a:solidFill>
              <a:sysClr val="windowText" lastClr="00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0" name="Text Box 37"/>
          <p:cNvSpPr txBox="1">
            <a:spLocks noChangeArrowheads="1"/>
          </p:cNvSpPr>
          <p:nvPr/>
        </p:nvSpPr>
        <p:spPr bwMode="auto">
          <a:xfrm>
            <a:off x="1447800" y="3048000"/>
            <a:ext cx="71913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fontAlgn="auto">
              <a:spcBef>
                <a:spcPts val="0"/>
              </a:spcBef>
              <a:spcAft>
                <a:spcPts val="0"/>
              </a:spcAft>
            </a:pPr>
            <a:r>
              <a:rPr lang="en-US" altLang="en-US" sz="1400" b="0">
                <a:solidFill>
                  <a:prstClr val="black"/>
                </a:solidFill>
                <a:latin typeface="Comic Sans MS" pitchFamily="66" charset="0"/>
              </a:rPr>
              <a:t>U +</a:t>
            </a:r>
            <a:r>
              <a:rPr lang="en-US" altLang="en-US" sz="1400" b="0">
                <a:solidFill>
                  <a:prstClr val="black"/>
                </a:solidFill>
                <a:latin typeface="Symbol" pitchFamily="18" charset="2"/>
              </a:rPr>
              <a:t> D</a:t>
            </a:r>
            <a:r>
              <a:rPr lang="en-US" altLang="en-US" sz="1400" b="0">
                <a:solidFill>
                  <a:prstClr val="black"/>
                </a:solidFill>
                <a:latin typeface="Comic Sans MS" pitchFamily="66" charset="0"/>
              </a:rPr>
              <a:t>E</a:t>
            </a:r>
          </a:p>
        </p:txBody>
      </p:sp>
      <p:sp>
        <p:nvSpPr>
          <p:cNvPr id="101" name="Oval 40"/>
          <p:cNvSpPr>
            <a:spLocks noChangeArrowheads="1"/>
          </p:cNvSpPr>
          <p:nvPr/>
        </p:nvSpPr>
        <p:spPr bwMode="auto">
          <a:xfrm>
            <a:off x="1816100" y="33210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2" name="Oval 41"/>
          <p:cNvSpPr>
            <a:spLocks noChangeArrowheads="1"/>
          </p:cNvSpPr>
          <p:nvPr/>
        </p:nvSpPr>
        <p:spPr bwMode="auto">
          <a:xfrm>
            <a:off x="1825625" y="34734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3" name="Oval 42"/>
          <p:cNvSpPr>
            <a:spLocks noChangeArrowheads="1"/>
          </p:cNvSpPr>
          <p:nvPr/>
        </p:nvSpPr>
        <p:spPr bwMode="auto">
          <a:xfrm>
            <a:off x="1816100" y="36068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4" name="Oval 43"/>
          <p:cNvSpPr>
            <a:spLocks noChangeArrowheads="1"/>
          </p:cNvSpPr>
          <p:nvPr/>
        </p:nvSpPr>
        <p:spPr bwMode="auto">
          <a:xfrm>
            <a:off x="1825625" y="37592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5" name="Rectangle 44" descr="Light upward diagonal"/>
          <p:cNvSpPr>
            <a:spLocks noChangeArrowheads="1"/>
          </p:cNvSpPr>
          <p:nvPr/>
        </p:nvSpPr>
        <p:spPr bwMode="auto">
          <a:xfrm>
            <a:off x="457200" y="32004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6" name="Text Box 45"/>
          <p:cNvSpPr txBox="1">
            <a:spLocks noChangeArrowheads="1"/>
          </p:cNvSpPr>
          <p:nvPr/>
        </p:nvSpPr>
        <p:spPr bwMode="auto">
          <a:xfrm>
            <a:off x="533400" y="5227638"/>
            <a:ext cx="2590800" cy="942975"/>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Charging energy: U = e</a:t>
            </a:r>
            <a:r>
              <a:rPr kumimoji="0" lang="en-US" altLang="en-US" sz="1400" b="0" i="0" u="none" strike="noStrike" kern="0" cap="none" spc="0" normalizeH="0" baseline="30000" noProof="0">
                <a:ln>
                  <a:noFill/>
                </a:ln>
                <a:solidFill>
                  <a:prstClr val="black"/>
                </a:solidFill>
                <a:effectLst/>
                <a:uLnTx/>
                <a:uFillTx/>
                <a:latin typeface="Arial" charset="0"/>
              </a:rPr>
              <a:t>2</a:t>
            </a:r>
            <a:r>
              <a:rPr kumimoji="0" lang="en-US" altLang="en-US" sz="1400" b="0" i="0" u="none" strike="noStrike" kern="0" cap="none" spc="0" normalizeH="0" baseline="0" noProof="0">
                <a:ln>
                  <a:noFill/>
                </a:ln>
                <a:solidFill>
                  <a:prstClr val="black"/>
                </a:solidFill>
                <a:effectLst/>
                <a:uLnTx/>
                <a:uFillTx/>
                <a:latin typeface="Arial" charset="0"/>
              </a:rPr>
              <a:t>/C</a:t>
            </a: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C: dot capacitance</a:t>
            </a:r>
            <a:endParaRPr kumimoji="0" lang="en-US" altLang="en-US" sz="1400" b="0" i="0" u="none" strike="noStrike" kern="0" cap="none" spc="0" normalizeH="0" baseline="0" noProof="0">
              <a:ln>
                <a:noFill/>
              </a:ln>
              <a:solidFill>
                <a:prstClr val="black"/>
              </a:solidFill>
              <a:effectLst/>
              <a:uLnTx/>
              <a:uFillTx/>
              <a:latin typeface="Symbol" pitchFamily="18" charset="2"/>
            </a:endParaRPr>
          </a:p>
          <a:p>
            <a:pPr marL="0" marR="0" lvl="0" indent="0" algn="l" defTabSz="914400" eaLnBrk="0" fontAlgn="auto" latinLnBrk="0" hangingPunct="0">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Symbol" pitchFamily="18" charset="2"/>
            </a:endParaRP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Symbol" pitchFamily="18" charset="2"/>
              </a:rPr>
              <a:t>D</a:t>
            </a:r>
            <a:r>
              <a:rPr kumimoji="0" lang="en-US" altLang="en-US" sz="1400" b="0" i="0" u="none" strike="noStrike" kern="0" cap="none" spc="0" normalizeH="0" baseline="0" noProof="0">
                <a:ln>
                  <a:noFill/>
                </a:ln>
                <a:solidFill>
                  <a:prstClr val="black"/>
                </a:solidFill>
                <a:effectLst/>
                <a:uLnTx/>
                <a:uFillTx/>
                <a:latin typeface="Arial" charset="0"/>
              </a:rPr>
              <a:t>E = spacing of energy levels</a:t>
            </a:r>
            <a:endParaRPr kumimoji="0" lang="en-US" altLang="en-US" sz="1800" b="0" i="0" u="none" strike="noStrike" kern="0" cap="none" spc="0" normalizeH="0" baseline="0" noProof="0">
              <a:ln>
                <a:noFill/>
              </a:ln>
              <a:solidFill>
                <a:prstClr val="black"/>
              </a:solidFill>
              <a:effectLst/>
              <a:uLnTx/>
              <a:uFillTx/>
              <a:latin typeface="Comic Sans MS" pitchFamily="66" charset="0"/>
            </a:endParaRPr>
          </a:p>
        </p:txBody>
      </p:sp>
      <p:sp>
        <p:nvSpPr>
          <p:cNvPr id="107" name="Line 46"/>
          <p:cNvSpPr>
            <a:spLocks noChangeShapeType="1"/>
          </p:cNvSpPr>
          <p:nvPr/>
        </p:nvSpPr>
        <p:spPr bwMode="auto">
          <a:xfrm flipH="1">
            <a:off x="1981200" y="2771775"/>
            <a:ext cx="381000" cy="76200"/>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8" name="AutoShape 39"/>
          <p:cNvSpPr>
            <a:spLocks noChangeArrowheads="1"/>
          </p:cNvSpPr>
          <p:nvPr/>
        </p:nvSpPr>
        <p:spPr bwMode="auto">
          <a:xfrm>
            <a:off x="533400" y="4686300"/>
            <a:ext cx="2286000" cy="457200"/>
          </a:xfrm>
          <a:prstGeom prst="parallelogram">
            <a:avLst>
              <a:gd name="adj" fmla="val 129167"/>
            </a:avLst>
          </a:prstGeom>
          <a:solidFill>
            <a:srgbClr val="FF99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smtClean="0">
              <a:ln>
                <a:noFill/>
              </a:ln>
              <a:solidFill>
                <a:prstClr val="black"/>
              </a:solidFill>
              <a:effectLst/>
              <a:uLnTx/>
              <a:uFillTx/>
              <a:latin typeface="Calibri" panose="020F0502020204030204"/>
            </a:endParaRPr>
          </a:p>
        </p:txBody>
      </p:sp>
      <p:grpSp>
        <p:nvGrpSpPr>
          <p:cNvPr id="109" name="Group 75"/>
          <p:cNvGrpSpPr>
            <a:grpSpLocks/>
          </p:cNvGrpSpPr>
          <p:nvPr/>
        </p:nvGrpSpPr>
        <p:grpSpPr bwMode="auto">
          <a:xfrm>
            <a:off x="1658938" y="4562475"/>
            <a:ext cx="190500" cy="409575"/>
            <a:chOff x="3621874" y="4391025"/>
            <a:chExt cx="190500" cy="409575"/>
          </a:xfrm>
        </p:grpSpPr>
        <p:cxnSp>
          <p:nvCxnSpPr>
            <p:cNvPr id="110" name="Straight Connector 76"/>
            <p:cNvCxnSpPr>
              <a:cxnSpLocks noChangeShapeType="1"/>
            </p:cNvCxnSpPr>
            <p:nvPr/>
          </p:nvCxnSpPr>
          <p:spPr bwMode="auto">
            <a:xfrm>
              <a:off x="3717124" y="4391025"/>
              <a:ext cx="0" cy="17145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11" name="Straight Connector 77"/>
            <p:cNvCxnSpPr>
              <a:cxnSpLocks noChangeShapeType="1"/>
            </p:cNvCxnSpPr>
            <p:nvPr/>
          </p:nvCxnSpPr>
          <p:spPr bwMode="auto">
            <a:xfrm rot="-5400000" flipH="1" flipV="1">
              <a:off x="3717124" y="44672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12" name="Straight Connector 78"/>
            <p:cNvCxnSpPr>
              <a:cxnSpLocks noChangeShapeType="1"/>
            </p:cNvCxnSpPr>
            <p:nvPr/>
          </p:nvCxnSpPr>
          <p:spPr bwMode="auto">
            <a:xfrm>
              <a:off x="3717124" y="4638675"/>
              <a:ext cx="0" cy="161925"/>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13" name="Straight Connector 79"/>
            <p:cNvCxnSpPr>
              <a:cxnSpLocks noChangeShapeType="1"/>
            </p:cNvCxnSpPr>
            <p:nvPr/>
          </p:nvCxnSpPr>
          <p:spPr bwMode="auto">
            <a:xfrm rot="-5400000" flipH="1" flipV="1">
              <a:off x="3717124" y="45434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114" name="Text Box 12"/>
          <p:cNvSpPr txBox="1">
            <a:spLocks noChangeArrowheads="1"/>
          </p:cNvSpPr>
          <p:nvPr/>
        </p:nvSpPr>
        <p:spPr bwMode="auto">
          <a:xfrm>
            <a:off x="771525" y="4838700"/>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gate</a:t>
            </a:r>
          </a:p>
        </p:txBody>
      </p:sp>
      <p:pic>
        <p:nvPicPr>
          <p:cNvPr id="115" name="Picture 9" descr="nanotube"/>
          <p:cNvPicPr preferRelativeResize="0">
            <a:picLocks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377157" y="4349835"/>
            <a:ext cx="725184" cy="214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 name="Text Box 12"/>
          <p:cNvSpPr txBox="1">
            <a:spLocks noChangeArrowheads="1"/>
          </p:cNvSpPr>
          <p:nvPr/>
        </p:nvSpPr>
        <p:spPr bwMode="auto">
          <a:xfrm>
            <a:off x="457200" y="4097827"/>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source</a:t>
            </a:r>
          </a:p>
        </p:txBody>
      </p:sp>
      <p:sp>
        <p:nvSpPr>
          <p:cNvPr id="117" name="Text Box 13"/>
          <p:cNvSpPr txBox="1">
            <a:spLocks noChangeArrowheads="1"/>
          </p:cNvSpPr>
          <p:nvPr/>
        </p:nvSpPr>
        <p:spPr bwMode="auto">
          <a:xfrm>
            <a:off x="2286000" y="4097827"/>
            <a:ext cx="5778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prstClr val="black"/>
                </a:solidFill>
                <a:effectLst/>
                <a:uLnTx/>
                <a:uFillTx/>
                <a:latin typeface="Arial" charset="0"/>
              </a:rPr>
              <a:t>drain</a:t>
            </a:r>
          </a:p>
        </p:txBody>
      </p:sp>
      <p:sp>
        <p:nvSpPr>
          <p:cNvPr id="118" name="Line 21"/>
          <p:cNvSpPr>
            <a:spLocks noChangeShapeType="1"/>
          </p:cNvSpPr>
          <p:nvPr/>
        </p:nvSpPr>
        <p:spPr bwMode="auto">
          <a:xfrm>
            <a:off x="1371600" y="3945427"/>
            <a:ext cx="762000" cy="0"/>
          </a:xfrm>
          <a:prstGeom prst="line">
            <a:avLst/>
          </a:prstGeom>
          <a:noFill/>
          <a:ln w="2857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119" name="Group 118"/>
          <p:cNvGrpSpPr/>
          <p:nvPr/>
        </p:nvGrpSpPr>
        <p:grpSpPr>
          <a:xfrm>
            <a:off x="2041422" y="4340325"/>
            <a:ext cx="311356" cy="87895"/>
            <a:chOff x="1909763" y="4457700"/>
            <a:chExt cx="2229468" cy="552451"/>
          </a:xfrm>
        </p:grpSpPr>
        <p:cxnSp>
          <p:nvCxnSpPr>
            <p:cNvPr id="120" name="Straight Connector 119"/>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121" name="Straight Connector 120"/>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122" name="Straight Connector 121"/>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123" name="Straight Connector 122"/>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124" name="Straight Connector 123"/>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125" name="Straight Connector 124"/>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126" name="Straight Connector 125"/>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127" name="Straight Connector 126"/>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128" name="Straight Connector 127"/>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129" name="Straight Connector 128"/>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130" name="Straight Connector 129"/>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sp>
        <p:nvSpPr>
          <p:cNvPr id="131" name="AutoShape 11"/>
          <p:cNvSpPr>
            <a:spLocks noChangeArrowheads="1"/>
          </p:cNvSpPr>
          <p:nvPr/>
        </p:nvSpPr>
        <p:spPr bwMode="auto">
          <a:xfrm>
            <a:off x="2324100" y="4326427"/>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132" name="Group 131"/>
          <p:cNvGrpSpPr/>
          <p:nvPr/>
        </p:nvGrpSpPr>
        <p:grpSpPr>
          <a:xfrm>
            <a:off x="2062858" y="4474064"/>
            <a:ext cx="268484" cy="109538"/>
            <a:chOff x="3017838" y="3958253"/>
            <a:chExt cx="268484" cy="109538"/>
          </a:xfrm>
        </p:grpSpPr>
        <p:cxnSp>
          <p:nvCxnSpPr>
            <p:cNvPr id="133"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34"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35"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36"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grpSp>
        <p:nvGrpSpPr>
          <p:cNvPr id="137" name="Group 136"/>
          <p:cNvGrpSpPr/>
          <p:nvPr/>
        </p:nvGrpSpPr>
        <p:grpSpPr>
          <a:xfrm>
            <a:off x="1141199" y="4330783"/>
            <a:ext cx="311356" cy="87895"/>
            <a:chOff x="1909763" y="4457700"/>
            <a:chExt cx="2229468" cy="552451"/>
          </a:xfrm>
        </p:grpSpPr>
        <p:cxnSp>
          <p:nvCxnSpPr>
            <p:cNvPr id="138" name="Straight Connector 137"/>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139" name="Straight Connector 138"/>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140" name="Straight Connector 139"/>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141" name="Straight Connector 140"/>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142" name="Straight Connector 141"/>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143" name="Straight Connector 142"/>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144" name="Straight Connector 143"/>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145" name="Straight Connector 144"/>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146" name="Straight Connector 145"/>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147" name="Straight Connector 146"/>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148" name="Straight Connector 147"/>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grpSp>
        <p:nvGrpSpPr>
          <p:cNvPr id="149" name="Group 148"/>
          <p:cNvGrpSpPr/>
          <p:nvPr/>
        </p:nvGrpSpPr>
        <p:grpSpPr>
          <a:xfrm>
            <a:off x="1162635" y="4459759"/>
            <a:ext cx="268484" cy="109538"/>
            <a:chOff x="3017838" y="3958253"/>
            <a:chExt cx="268484" cy="109538"/>
          </a:xfrm>
        </p:grpSpPr>
        <p:cxnSp>
          <p:nvCxnSpPr>
            <p:cNvPr id="150"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51"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52"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53"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154" name="AutoShape 11"/>
          <p:cNvSpPr>
            <a:spLocks noChangeArrowheads="1"/>
          </p:cNvSpPr>
          <p:nvPr/>
        </p:nvSpPr>
        <p:spPr bwMode="auto">
          <a:xfrm>
            <a:off x="503172" y="4328109"/>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bwMode="auto">
          <a:xfrm>
            <a:off x="3581400" y="1905000"/>
            <a:ext cx="5257800" cy="379412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49156"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smtClean="0">
                <a:solidFill>
                  <a:srgbClr val="0D2B88"/>
                </a:solidFill>
              </a:rPr>
              <a:t>Carbon Q-dots</a:t>
            </a:r>
            <a:endParaRPr lang="en-US" sz="1700" dirty="0">
              <a:solidFill>
                <a:srgbClr val="000000"/>
              </a:solidFill>
              <a:effectLst>
                <a:outerShdw blurRad="38100" dist="38100" dir="2700000" algn="tl">
                  <a:srgbClr val="FFFFFF"/>
                </a:outerShdw>
              </a:effectLst>
              <a:latin typeface="eufb10" pitchFamily="34" charset="0"/>
            </a:endParaRPr>
          </a:p>
        </p:txBody>
      </p:sp>
      <p:sp>
        <p:nvSpPr>
          <p:cNvPr id="5124" name="Text Box 49"/>
          <p:cNvSpPr txBox="1">
            <a:spLocks noChangeArrowheads="1"/>
          </p:cNvSpPr>
          <p:nvPr/>
        </p:nvSpPr>
        <p:spPr bwMode="auto">
          <a:xfrm>
            <a:off x="228600" y="1219200"/>
            <a:ext cx="4495800" cy="914400"/>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dirty="0"/>
              <a:t>Basic idea:</a:t>
            </a:r>
          </a:p>
          <a:p>
            <a:pPr algn="l">
              <a:spcBef>
                <a:spcPct val="0"/>
              </a:spcBef>
            </a:pPr>
            <a:r>
              <a:rPr lang="en-US" b="0" dirty="0">
                <a:solidFill>
                  <a:srgbClr val="FF3300"/>
                </a:solidFill>
              </a:rPr>
              <a:t>Change in conductance due to absorption and emission of photons: PAT.</a:t>
            </a:r>
          </a:p>
        </p:txBody>
      </p:sp>
      <p:sp>
        <p:nvSpPr>
          <p:cNvPr id="88"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graphicFrame>
        <p:nvGraphicFramePr>
          <p:cNvPr id="3" name="Object 2"/>
          <p:cNvGraphicFramePr>
            <a:graphicFrameLocks noChangeAspect="1"/>
          </p:cNvGraphicFramePr>
          <p:nvPr>
            <p:extLst>
              <p:ext uri="{D42A27DB-BD31-4B8C-83A1-F6EECF244321}">
                <p14:modId xmlns:p14="http://schemas.microsoft.com/office/powerpoint/2010/main" xmlns="" val="2819849996"/>
              </p:ext>
            </p:extLst>
          </p:nvPr>
        </p:nvGraphicFramePr>
        <p:xfrm>
          <a:off x="3352800" y="1706563"/>
          <a:ext cx="5756275" cy="3929062"/>
        </p:xfrm>
        <a:graphic>
          <a:graphicData uri="http://schemas.openxmlformats.org/presentationml/2006/ole">
            <p:oleObj spid="_x0000_s42035" name="Graph" r:id="rId4" imgW="4150157" imgH="2895600" progId="">
              <p:embed/>
            </p:oleObj>
          </a:graphicData>
        </a:graphic>
      </p:graphicFrame>
      <p:sp>
        <p:nvSpPr>
          <p:cNvPr id="70"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
        <p:nvSpPr>
          <p:cNvPr id="73" name="Rectangle 72"/>
          <p:cNvSpPr>
            <a:spLocks noChangeArrowheads="1"/>
          </p:cNvSpPr>
          <p:nvPr/>
        </p:nvSpPr>
        <p:spPr bwMode="auto">
          <a:xfrm>
            <a:off x="228600" y="2133600"/>
            <a:ext cx="3124200" cy="4114800"/>
          </a:xfrm>
          <a:prstGeom prst="rect">
            <a:avLst/>
          </a:prstGeom>
          <a:solidFill>
            <a:sysClr val="window" lastClr="FFFFFF"/>
          </a:solidFill>
          <a:ln w="9525">
            <a:solidFill>
              <a:sysClr val="windowText" lastClr="000000"/>
            </a:solidFill>
            <a:miter lim="800000"/>
            <a:headEnd/>
            <a:tailEnd/>
          </a:ln>
        </p:spPr>
        <p:txBody>
          <a:bodyPr wrap="square"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4" name="Line 7"/>
          <p:cNvSpPr>
            <a:spLocks noChangeShapeType="1"/>
          </p:cNvSpPr>
          <p:nvPr/>
        </p:nvSpPr>
        <p:spPr bwMode="auto">
          <a:xfrm flipH="1">
            <a:off x="1371600" y="2514600"/>
            <a:ext cx="11113"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9" name="Line 8"/>
          <p:cNvSpPr>
            <a:spLocks noChangeShapeType="1"/>
          </p:cNvSpPr>
          <p:nvPr/>
        </p:nvSpPr>
        <p:spPr bwMode="auto">
          <a:xfrm flipH="1">
            <a:off x="2133600" y="2514600"/>
            <a:ext cx="12700"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0" name="Rectangle 16" descr="Light upward diagonal"/>
          <p:cNvSpPr>
            <a:spLocks noChangeArrowheads="1"/>
          </p:cNvSpPr>
          <p:nvPr/>
        </p:nvSpPr>
        <p:spPr bwMode="auto">
          <a:xfrm>
            <a:off x="2286000" y="32004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1" name="Line 17"/>
          <p:cNvSpPr>
            <a:spLocks noChangeShapeType="1"/>
          </p:cNvSpPr>
          <p:nvPr/>
        </p:nvSpPr>
        <p:spPr bwMode="auto">
          <a:xfrm>
            <a:off x="1371600" y="33528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2" name="Line 18"/>
          <p:cNvSpPr>
            <a:spLocks noChangeShapeType="1"/>
          </p:cNvSpPr>
          <p:nvPr/>
        </p:nvSpPr>
        <p:spPr bwMode="auto">
          <a:xfrm>
            <a:off x="1371600" y="30480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3" name="Line 19"/>
          <p:cNvSpPr>
            <a:spLocks noChangeShapeType="1"/>
          </p:cNvSpPr>
          <p:nvPr/>
        </p:nvSpPr>
        <p:spPr bwMode="auto">
          <a:xfrm flipV="1">
            <a:off x="1219200" y="25146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4" name="Line 20"/>
          <p:cNvSpPr>
            <a:spLocks noChangeShapeType="1"/>
          </p:cNvSpPr>
          <p:nvPr/>
        </p:nvSpPr>
        <p:spPr bwMode="auto">
          <a:xfrm>
            <a:off x="1219200" y="25146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5" name="Line 22"/>
          <p:cNvSpPr>
            <a:spLocks noChangeShapeType="1"/>
          </p:cNvSpPr>
          <p:nvPr/>
        </p:nvSpPr>
        <p:spPr bwMode="auto">
          <a:xfrm flipV="1">
            <a:off x="2286000" y="25146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6" name="Line 23"/>
          <p:cNvSpPr>
            <a:spLocks noChangeShapeType="1"/>
          </p:cNvSpPr>
          <p:nvPr/>
        </p:nvSpPr>
        <p:spPr bwMode="auto">
          <a:xfrm flipH="1">
            <a:off x="2133600" y="25146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7" name="Line 24"/>
          <p:cNvSpPr>
            <a:spLocks noChangeShapeType="1"/>
          </p:cNvSpPr>
          <p:nvPr/>
        </p:nvSpPr>
        <p:spPr bwMode="auto">
          <a:xfrm>
            <a:off x="1371600" y="35052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8" name="Line 25"/>
          <p:cNvSpPr>
            <a:spLocks noChangeShapeType="1"/>
          </p:cNvSpPr>
          <p:nvPr/>
        </p:nvSpPr>
        <p:spPr bwMode="auto">
          <a:xfrm>
            <a:off x="1371600" y="36576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9" name="Line 26"/>
          <p:cNvSpPr>
            <a:spLocks noChangeShapeType="1"/>
          </p:cNvSpPr>
          <p:nvPr/>
        </p:nvSpPr>
        <p:spPr bwMode="auto">
          <a:xfrm>
            <a:off x="1371600" y="38100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0" name="Line 27"/>
          <p:cNvSpPr>
            <a:spLocks noChangeShapeType="1"/>
          </p:cNvSpPr>
          <p:nvPr/>
        </p:nvSpPr>
        <p:spPr bwMode="auto">
          <a:xfrm>
            <a:off x="1371600" y="27432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1" name="Line 28"/>
          <p:cNvSpPr>
            <a:spLocks noChangeShapeType="1"/>
          </p:cNvSpPr>
          <p:nvPr/>
        </p:nvSpPr>
        <p:spPr bwMode="auto">
          <a:xfrm>
            <a:off x="1371600" y="28956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2" name="Oval 29"/>
          <p:cNvSpPr>
            <a:spLocks noChangeArrowheads="1"/>
          </p:cNvSpPr>
          <p:nvPr/>
        </p:nvSpPr>
        <p:spPr bwMode="auto">
          <a:xfrm>
            <a:off x="1685925" y="33147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3" name="Oval 30"/>
          <p:cNvSpPr>
            <a:spLocks noChangeArrowheads="1"/>
          </p:cNvSpPr>
          <p:nvPr/>
        </p:nvSpPr>
        <p:spPr bwMode="auto">
          <a:xfrm>
            <a:off x="1695450" y="34671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4" name="Oval 31"/>
          <p:cNvSpPr>
            <a:spLocks noChangeArrowheads="1"/>
          </p:cNvSpPr>
          <p:nvPr/>
        </p:nvSpPr>
        <p:spPr bwMode="auto">
          <a:xfrm>
            <a:off x="1685925" y="36004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5" name="Oval 32"/>
          <p:cNvSpPr>
            <a:spLocks noChangeArrowheads="1"/>
          </p:cNvSpPr>
          <p:nvPr/>
        </p:nvSpPr>
        <p:spPr bwMode="auto">
          <a:xfrm>
            <a:off x="1695450" y="37528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6" name="Text Box 33"/>
          <p:cNvSpPr txBox="1">
            <a:spLocks noChangeArrowheads="1"/>
          </p:cNvSpPr>
          <p:nvPr/>
        </p:nvSpPr>
        <p:spPr bwMode="auto">
          <a:xfrm>
            <a:off x="609600" y="2895600"/>
            <a:ext cx="4492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FS</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107" name="Text Box 34"/>
          <p:cNvSpPr txBox="1">
            <a:spLocks noChangeArrowheads="1"/>
          </p:cNvSpPr>
          <p:nvPr/>
        </p:nvSpPr>
        <p:spPr bwMode="auto">
          <a:xfrm>
            <a:off x="2438400" y="2895600"/>
            <a:ext cx="45561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FD</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108" name="Text Box 35"/>
          <p:cNvSpPr txBox="1">
            <a:spLocks noChangeArrowheads="1"/>
          </p:cNvSpPr>
          <p:nvPr/>
        </p:nvSpPr>
        <p:spPr bwMode="auto">
          <a:xfrm>
            <a:off x="2286000" y="2590800"/>
            <a:ext cx="457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Symbol" pitchFamily="18" charset="2"/>
              </a:rPr>
              <a:t>D</a:t>
            </a:r>
            <a:r>
              <a:rPr kumimoji="0" lang="en-US" altLang="en-US" sz="1400" b="0" i="0" u="none" strike="noStrike" kern="0" cap="none" spc="0" normalizeH="0" baseline="0" noProof="0">
                <a:ln>
                  <a:noFill/>
                </a:ln>
                <a:solidFill>
                  <a:prstClr val="black"/>
                </a:solidFill>
                <a:effectLst/>
                <a:uLnTx/>
                <a:uFillTx/>
                <a:latin typeface="Arial" charset="0"/>
              </a:rPr>
              <a:t>E</a:t>
            </a:r>
          </a:p>
        </p:txBody>
      </p:sp>
      <p:sp>
        <p:nvSpPr>
          <p:cNvPr id="109" name="Line 36"/>
          <p:cNvSpPr>
            <a:spLocks noChangeShapeType="1"/>
          </p:cNvSpPr>
          <p:nvPr/>
        </p:nvSpPr>
        <p:spPr bwMode="auto">
          <a:xfrm flipV="1">
            <a:off x="1447800" y="3048000"/>
            <a:ext cx="0" cy="304800"/>
          </a:xfrm>
          <a:prstGeom prst="line">
            <a:avLst/>
          </a:prstGeom>
          <a:noFill/>
          <a:ln w="9525">
            <a:solidFill>
              <a:sysClr val="windowText" lastClr="00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10" name="Text Box 37"/>
          <p:cNvSpPr txBox="1">
            <a:spLocks noChangeArrowheads="1"/>
          </p:cNvSpPr>
          <p:nvPr/>
        </p:nvSpPr>
        <p:spPr bwMode="auto">
          <a:xfrm>
            <a:off x="1447800" y="3048000"/>
            <a:ext cx="71913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fontAlgn="auto">
              <a:spcBef>
                <a:spcPts val="0"/>
              </a:spcBef>
              <a:spcAft>
                <a:spcPts val="0"/>
              </a:spcAft>
            </a:pPr>
            <a:r>
              <a:rPr lang="en-US" altLang="en-US" sz="1400" b="0">
                <a:solidFill>
                  <a:prstClr val="black"/>
                </a:solidFill>
                <a:latin typeface="Comic Sans MS" pitchFamily="66" charset="0"/>
              </a:rPr>
              <a:t>U +</a:t>
            </a:r>
            <a:r>
              <a:rPr lang="en-US" altLang="en-US" sz="1400" b="0">
                <a:solidFill>
                  <a:prstClr val="black"/>
                </a:solidFill>
                <a:latin typeface="Symbol" pitchFamily="18" charset="2"/>
              </a:rPr>
              <a:t> D</a:t>
            </a:r>
            <a:r>
              <a:rPr lang="en-US" altLang="en-US" sz="1400" b="0">
                <a:solidFill>
                  <a:prstClr val="black"/>
                </a:solidFill>
                <a:latin typeface="Comic Sans MS" pitchFamily="66" charset="0"/>
              </a:rPr>
              <a:t>E</a:t>
            </a:r>
          </a:p>
        </p:txBody>
      </p:sp>
      <p:sp>
        <p:nvSpPr>
          <p:cNvPr id="111" name="Oval 40"/>
          <p:cNvSpPr>
            <a:spLocks noChangeArrowheads="1"/>
          </p:cNvSpPr>
          <p:nvPr/>
        </p:nvSpPr>
        <p:spPr bwMode="auto">
          <a:xfrm>
            <a:off x="1816100" y="33210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12" name="Oval 41"/>
          <p:cNvSpPr>
            <a:spLocks noChangeArrowheads="1"/>
          </p:cNvSpPr>
          <p:nvPr/>
        </p:nvSpPr>
        <p:spPr bwMode="auto">
          <a:xfrm>
            <a:off x="1825625" y="34734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13" name="Oval 42"/>
          <p:cNvSpPr>
            <a:spLocks noChangeArrowheads="1"/>
          </p:cNvSpPr>
          <p:nvPr/>
        </p:nvSpPr>
        <p:spPr bwMode="auto">
          <a:xfrm>
            <a:off x="1816100" y="36068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14" name="Oval 43"/>
          <p:cNvSpPr>
            <a:spLocks noChangeArrowheads="1"/>
          </p:cNvSpPr>
          <p:nvPr/>
        </p:nvSpPr>
        <p:spPr bwMode="auto">
          <a:xfrm>
            <a:off x="1825625" y="37592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15" name="Rectangle 44" descr="Light upward diagonal"/>
          <p:cNvSpPr>
            <a:spLocks noChangeArrowheads="1"/>
          </p:cNvSpPr>
          <p:nvPr/>
        </p:nvSpPr>
        <p:spPr bwMode="auto">
          <a:xfrm>
            <a:off x="457200" y="32004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16" name="Text Box 45"/>
          <p:cNvSpPr txBox="1">
            <a:spLocks noChangeArrowheads="1"/>
          </p:cNvSpPr>
          <p:nvPr/>
        </p:nvSpPr>
        <p:spPr bwMode="auto">
          <a:xfrm>
            <a:off x="533400" y="5227638"/>
            <a:ext cx="2590800" cy="942975"/>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Charging energy: U = e</a:t>
            </a:r>
            <a:r>
              <a:rPr kumimoji="0" lang="en-US" altLang="en-US" sz="1400" b="0" i="0" u="none" strike="noStrike" kern="0" cap="none" spc="0" normalizeH="0" baseline="30000" noProof="0">
                <a:ln>
                  <a:noFill/>
                </a:ln>
                <a:solidFill>
                  <a:prstClr val="black"/>
                </a:solidFill>
                <a:effectLst/>
                <a:uLnTx/>
                <a:uFillTx/>
                <a:latin typeface="Arial" charset="0"/>
              </a:rPr>
              <a:t>2</a:t>
            </a:r>
            <a:r>
              <a:rPr kumimoji="0" lang="en-US" altLang="en-US" sz="1400" b="0" i="0" u="none" strike="noStrike" kern="0" cap="none" spc="0" normalizeH="0" baseline="0" noProof="0">
                <a:ln>
                  <a:noFill/>
                </a:ln>
                <a:solidFill>
                  <a:prstClr val="black"/>
                </a:solidFill>
                <a:effectLst/>
                <a:uLnTx/>
                <a:uFillTx/>
                <a:latin typeface="Arial" charset="0"/>
              </a:rPr>
              <a:t>/C</a:t>
            </a: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C: dot capacitance</a:t>
            </a:r>
            <a:endParaRPr kumimoji="0" lang="en-US" altLang="en-US" sz="1400" b="0" i="0" u="none" strike="noStrike" kern="0" cap="none" spc="0" normalizeH="0" baseline="0" noProof="0">
              <a:ln>
                <a:noFill/>
              </a:ln>
              <a:solidFill>
                <a:prstClr val="black"/>
              </a:solidFill>
              <a:effectLst/>
              <a:uLnTx/>
              <a:uFillTx/>
              <a:latin typeface="Symbol" pitchFamily="18" charset="2"/>
            </a:endParaRPr>
          </a:p>
          <a:p>
            <a:pPr marL="0" marR="0" lvl="0" indent="0" algn="l" defTabSz="914400" eaLnBrk="0" fontAlgn="auto" latinLnBrk="0" hangingPunct="0">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Symbol" pitchFamily="18" charset="2"/>
            </a:endParaRP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Symbol" pitchFamily="18" charset="2"/>
              </a:rPr>
              <a:t>D</a:t>
            </a:r>
            <a:r>
              <a:rPr kumimoji="0" lang="en-US" altLang="en-US" sz="1400" b="0" i="0" u="none" strike="noStrike" kern="0" cap="none" spc="0" normalizeH="0" baseline="0" noProof="0">
                <a:ln>
                  <a:noFill/>
                </a:ln>
                <a:solidFill>
                  <a:prstClr val="black"/>
                </a:solidFill>
                <a:effectLst/>
                <a:uLnTx/>
                <a:uFillTx/>
                <a:latin typeface="Arial" charset="0"/>
              </a:rPr>
              <a:t>E = spacing of energy levels</a:t>
            </a:r>
            <a:endParaRPr kumimoji="0" lang="en-US" altLang="en-US" sz="1800" b="0" i="0" u="none" strike="noStrike" kern="0" cap="none" spc="0" normalizeH="0" baseline="0" noProof="0">
              <a:ln>
                <a:noFill/>
              </a:ln>
              <a:solidFill>
                <a:prstClr val="black"/>
              </a:solidFill>
              <a:effectLst/>
              <a:uLnTx/>
              <a:uFillTx/>
              <a:latin typeface="Comic Sans MS" pitchFamily="66" charset="0"/>
            </a:endParaRPr>
          </a:p>
        </p:txBody>
      </p:sp>
      <p:sp>
        <p:nvSpPr>
          <p:cNvPr id="117" name="Line 46"/>
          <p:cNvSpPr>
            <a:spLocks noChangeShapeType="1"/>
          </p:cNvSpPr>
          <p:nvPr/>
        </p:nvSpPr>
        <p:spPr bwMode="auto">
          <a:xfrm flipH="1">
            <a:off x="1981200" y="2771775"/>
            <a:ext cx="381000" cy="76200"/>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18" name="AutoShape 39"/>
          <p:cNvSpPr>
            <a:spLocks noChangeArrowheads="1"/>
          </p:cNvSpPr>
          <p:nvPr/>
        </p:nvSpPr>
        <p:spPr bwMode="auto">
          <a:xfrm>
            <a:off x="533400" y="4686300"/>
            <a:ext cx="2286000" cy="457200"/>
          </a:xfrm>
          <a:prstGeom prst="parallelogram">
            <a:avLst>
              <a:gd name="adj" fmla="val 129167"/>
            </a:avLst>
          </a:prstGeom>
          <a:solidFill>
            <a:srgbClr val="FF99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smtClean="0">
              <a:ln>
                <a:noFill/>
              </a:ln>
              <a:solidFill>
                <a:prstClr val="black"/>
              </a:solidFill>
              <a:effectLst/>
              <a:uLnTx/>
              <a:uFillTx/>
              <a:latin typeface="Calibri" panose="020F0502020204030204"/>
            </a:endParaRPr>
          </a:p>
        </p:txBody>
      </p:sp>
      <p:grpSp>
        <p:nvGrpSpPr>
          <p:cNvPr id="119" name="Group 75"/>
          <p:cNvGrpSpPr>
            <a:grpSpLocks/>
          </p:cNvGrpSpPr>
          <p:nvPr/>
        </p:nvGrpSpPr>
        <p:grpSpPr bwMode="auto">
          <a:xfrm>
            <a:off x="1658938" y="4562475"/>
            <a:ext cx="190500" cy="409575"/>
            <a:chOff x="3621874" y="4391025"/>
            <a:chExt cx="190500" cy="409575"/>
          </a:xfrm>
        </p:grpSpPr>
        <p:cxnSp>
          <p:nvCxnSpPr>
            <p:cNvPr id="120" name="Straight Connector 76"/>
            <p:cNvCxnSpPr>
              <a:cxnSpLocks noChangeShapeType="1"/>
            </p:cNvCxnSpPr>
            <p:nvPr/>
          </p:nvCxnSpPr>
          <p:spPr bwMode="auto">
            <a:xfrm>
              <a:off x="3717124" y="4391025"/>
              <a:ext cx="0" cy="17145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21" name="Straight Connector 77"/>
            <p:cNvCxnSpPr>
              <a:cxnSpLocks noChangeShapeType="1"/>
            </p:cNvCxnSpPr>
            <p:nvPr/>
          </p:nvCxnSpPr>
          <p:spPr bwMode="auto">
            <a:xfrm rot="-5400000" flipH="1" flipV="1">
              <a:off x="3717124" y="44672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22" name="Straight Connector 78"/>
            <p:cNvCxnSpPr>
              <a:cxnSpLocks noChangeShapeType="1"/>
            </p:cNvCxnSpPr>
            <p:nvPr/>
          </p:nvCxnSpPr>
          <p:spPr bwMode="auto">
            <a:xfrm>
              <a:off x="3717124" y="4638675"/>
              <a:ext cx="0" cy="161925"/>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23" name="Straight Connector 79"/>
            <p:cNvCxnSpPr>
              <a:cxnSpLocks noChangeShapeType="1"/>
            </p:cNvCxnSpPr>
            <p:nvPr/>
          </p:nvCxnSpPr>
          <p:spPr bwMode="auto">
            <a:xfrm rot="-5400000" flipH="1" flipV="1">
              <a:off x="3717124" y="45434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124" name="Text Box 12"/>
          <p:cNvSpPr txBox="1">
            <a:spLocks noChangeArrowheads="1"/>
          </p:cNvSpPr>
          <p:nvPr/>
        </p:nvSpPr>
        <p:spPr bwMode="auto">
          <a:xfrm>
            <a:off x="771525" y="4838700"/>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gate</a:t>
            </a:r>
          </a:p>
        </p:txBody>
      </p:sp>
      <p:pic>
        <p:nvPicPr>
          <p:cNvPr id="125" name="Picture 9" descr="nanotube"/>
          <p:cNvPicPr preferRelativeResize="0">
            <a:picLocks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377157" y="4349835"/>
            <a:ext cx="725184" cy="214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6" name="Text Box 12"/>
          <p:cNvSpPr txBox="1">
            <a:spLocks noChangeArrowheads="1"/>
          </p:cNvSpPr>
          <p:nvPr/>
        </p:nvSpPr>
        <p:spPr bwMode="auto">
          <a:xfrm>
            <a:off x="457200" y="4097827"/>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source</a:t>
            </a:r>
          </a:p>
        </p:txBody>
      </p:sp>
      <p:sp>
        <p:nvSpPr>
          <p:cNvPr id="127" name="Text Box 13"/>
          <p:cNvSpPr txBox="1">
            <a:spLocks noChangeArrowheads="1"/>
          </p:cNvSpPr>
          <p:nvPr/>
        </p:nvSpPr>
        <p:spPr bwMode="auto">
          <a:xfrm>
            <a:off x="2286000" y="4097827"/>
            <a:ext cx="5778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prstClr val="black"/>
                </a:solidFill>
                <a:effectLst/>
                <a:uLnTx/>
                <a:uFillTx/>
                <a:latin typeface="Arial" charset="0"/>
              </a:rPr>
              <a:t>drain</a:t>
            </a:r>
          </a:p>
        </p:txBody>
      </p:sp>
      <p:sp>
        <p:nvSpPr>
          <p:cNvPr id="128" name="Line 21"/>
          <p:cNvSpPr>
            <a:spLocks noChangeShapeType="1"/>
          </p:cNvSpPr>
          <p:nvPr/>
        </p:nvSpPr>
        <p:spPr bwMode="auto">
          <a:xfrm>
            <a:off x="1371600" y="3945427"/>
            <a:ext cx="762000" cy="0"/>
          </a:xfrm>
          <a:prstGeom prst="line">
            <a:avLst/>
          </a:prstGeom>
          <a:noFill/>
          <a:ln w="2857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129" name="Group 128"/>
          <p:cNvGrpSpPr/>
          <p:nvPr/>
        </p:nvGrpSpPr>
        <p:grpSpPr>
          <a:xfrm>
            <a:off x="2041422" y="4340325"/>
            <a:ext cx="311356" cy="87895"/>
            <a:chOff x="1909763" y="4457700"/>
            <a:chExt cx="2229468" cy="552451"/>
          </a:xfrm>
        </p:grpSpPr>
        <p:cxnSp>
          <p:nvCxnSpPr>
            <p:cNvPr id="130" name="Straight Connector 129"/>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131" name="Straight Connector 130"/>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132" name="Straight Connector 131"/>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133" name="Straight Connector 132"/>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134" name="Straight Connector 133"/>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135" name="Straight Connector 134"/>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136" name="Straight Connector 135"/>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137" name="Straight Connector 136"/>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138" name="Straight Connector 137"/>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139" name="Straight Connector 138"/>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140" name="Straight Connector 139"/>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sp>
        <p:nvSpPr>
          <p:cNvPr id="141" name="AutoShape 11"/>
          <p:cNvSpPr>
            <a:spLocks noChangeArrowheads="1"/>
          </p:cNvSpPr>
          <p:nvPr/>
        </p:nvSpPr>
        <p:spPr bwMode="auto">
          <a:xfrm>
            <a:off x="2324100" y="4326427"/>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142" name="Group 141"/>
          <p:cNvGrpSpPr/>
          <p:nvPr/>
        </p:nvGrpSpPr>
        <p:grpSpPr>
          <a:xfrm>
            <a:off x="2062858" y="4474064"/>
            <a:ext cx="268484" cy="109538"/>
            <a:chOff x="3017838" y="3958253"/>
            <a:chExt cx="268484" cy="109538"/>
          </a:xfrm>
        </p:grpSpPr>
        <p:cxnSp>
          <p:nvCxnSpPr>
            <p:cNvPr id="143"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44"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45"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46"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grpSp>
        <p:nvGrpSpPr>
          <p:cNvPr id="147" name="Group 146"/>
          <p:cNvGrpSpPr/>
          <p:nvPr/>
        </p:nvGrpSpPr>
        <p:grpSpPr>
          <a:xfrm>
            <a:off x="1141199" y="4330783"/>
            <a:ext cx="311356" cy="87895"/>
            <a:chOff x="1909763" y="4457700"/>
            <a:chExt cx="2229468" cy="552451"/>
          </a:xfrm>
        </p:grpSpPr>
        <p:cxnSp>
          <p:nvCxnSpPr>
            <p:cNvPr id="148" name="Straight Connector 147"/>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149" name="Straight Connector 148"/>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150" name="Straight Connector 149"/>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151" name="Straight Connector 150"/>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152" name="Straight Connector 151"/>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153" name="Straight Connector 152"/>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154" name="Straight Connector 153"/>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155" name="Straight Connector 154"/>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156" name="Straight Connector 155"/>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157" name="Straight Connector 156"/>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158" name="Straight Connector 157"/>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grpSp>
        <p:nvGrpSpPr>
          <p:cNvPr id="159" name="Group 158"/>
          <p:cNvGrpSpPr/>
          <p:nvPr/>
        </p:nvGrpSpPr>
        <p:grpSpPr>
          <a:xfrm>
            <a:off x="1162635" y="4459759"/>
            <a:ext cx="268484" cy="109538"/>
            <a:chOff x="3017838" y="3958253"/>
            <a:chExt cx="268484" cy="109538"/>
          </a:xfrm>
        </p:grpSpPr>
        <p:cxnSp>
          <p:nvCxnSpPr>
            <p:cNvPr id="160"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61"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62"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63"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164" name="AutoShape 11"/>
          <p:cNvSpPr>
            <a:spLocks noChangeArrowheads="1"/>
          </p:cNvSpPr>
          <p:nvPr/>
        </p:nvSpPr>
        <p:spPr bwMode="auto">
          <a:xfrm>
            <a:off x="503172" y="4328109"/>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Tree>
    <p:extLst>
      <p:ext uri="{BB962C8B-B14F-4D97-AF65-F5344CB8AC3E}">
        <p14:creationId xmlns:p14="http://schemas.microsoft.com/office/powerpoint/2010/main" xmlns="" val="265855200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 name="Rectangle 102"/>
          <p:cNvSpPr/>
          <p:nvPr/>
        </p:nvSpPr>
        <p:spPr bwMode="auto">
          <a:xfrm>
            <a:off x="3581400" y="1905000"/>
            <a:ext cx="5257800" cy="379412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49156"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smtClean="0">
                <a:solidFill>
                  <a:srgbClr val="0D2B88"/>
                </a:solidFill>
              </a:rPr>
              <a:t>Carbon Q-dots</a:t>
            </a:r>
            <a:endParaRPr lang="en-US" sz="1700" dirty="0">
              <a:solidFill>
                <a:srgbClr val="000000"/>
              </a:solidFill>
              <a:effectLst>
                <a:outerShdw blurRad="38100" dist="38100" dir="2700000" algn="tl">
                  <a:srgbClr val="FFFFFF"/>
                </a:outerShdw>
              </a:effectLst>
              <a:latin typeface="eufb10" pitchFamily="34" charset="0"/>
            </a:endParaRPr>
          </a:p>
        </p:txBody>
      </p:sp>
      <p:sp>
        <p:nvSpPr>
          <p:cNvPr id="88"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188" name="Rectangle 187"/>
          <p:cNvSpPr>
            <a:spLocks noChangeArrowheads="1"/>
          </p:cNvSpPr>
          <p:nvPr/>
        </p:nvSpPr>
        <p:spPr bwMode="auto">
          <a:xfrm>
            <a:off x="228600" y="2133600"/>
            <a:ext cx="3124200" cy="4114800"/>
          </a:xfrm>
          <a:prstGeom prst="rect">
            <a:avLst/>
          </a:prstGeom>
          <a:solidFill>
            <a:sysClr val="window" lastClr="FFFFFF"/>
          </a:solidFill>
          <a:ln w="9525">
            <a:solidFill>
              <a:sysClr val="windowText" lastClr="000000"/>
            </a:solidFill>
            <a:miter lim="800000"/>
            <a:headEnd/>
            <a:tailEnd/>
          </a:ln>
        </p:spPr>
        <p:txBody>
          <a:bodyPr wrap="square"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89" name="Line 7"/>
          <p:cNvSpPr>
            <a:spLocks noChangeShapeType="1"/>
          </p:cNvSpPr>
          <p:nvPr/>
        </p:nvSpPr>
        <p:spPr bwMode="auto">
          <a:xfrm flipH="1">
            <a:off x="1371600" y="2514600"/>
            <a:ext cx="11113"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0" name="Line 8"/>
          <p:cNvSpPr>
            <a:spLocks noChangeShapeType="1"/>
          </p:cNvSpPr>
          <p:nvPr/>
        </p:nvSpPr>
        <p:spPr bwMode="auto">
          <a:xfrm flipH="1">
            <a:off x="2133600" y="2514600"/>
            <a:ext cx="12700"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1" name="Rectangle 16" descr="Light upward diagonal"/>
          <p:cNvSpPr>
            <a:spLocks noChangeArrowheads="1"/>
          </p:cNvSpPr>
          <p:nvPr/>
        </p:nvSpPr>
        <p:spPr bwMode="auto">
          <a:xfrm>
            <a:off x="2286000" y="32004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2" name="Line 17"/>
          <p:cNvSpPr>
            <a:spLocks noChangeShapeType="1"/>
          </p:cNvSpPr>
          <p:nvPr/>
        </p:nvSpPr>
        <p:spPr bwMode="auto">
          <a:xfrm>
            <a:off x="1371600" y="33528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3" name="Line 18"/>
          <p:cNvSpPr>
            <a:spLocks noChangeShapeType="1"/>
          </p:cNvSpPr>
          <p:nvPr/>
        </p:nvSpPr>
        <p:spPr bwMode="auto">
          <a:xfrm>
            <a:off x="1371600" y="30480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4" name="Line 19"/>
          <p:cNvSpPr>
            <a:spLocks noChangeShapeType="1"/>
          </p:cNvSpPr>
          <p:nvPr/>
        </p:nvSpPr>
        <p:spPr bwMode="auto">
          <a:xfrm flipV="1">
            <a:off x="1219200" y="25146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5" name="Line 20"/>
          <p:cNvSpPr>
            <a:spLocks noChangeShapeType="1"/>
          </p:cNvSpPr>
          <p:nvPr/>
        </p:nvSpPr>
        <p:spPr bwMode="auto">
          <a:xfrm>
            <a:off x="1219200" y="25146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6" name="Line 22"/>
          <p:cNvSpPr>
            <a:spLocks noChangeShapeType="1"/>
          </p:cNvSpPr>
          <p:nvPr/>
        </p:nvSpPr>
        <p:spPr bwMode="auto">
          <a:xfrm flipV="1">
            <a:off x="2286000" y="25146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7" name="Line 23"/>
          <p:cNvSpPr>
            <a:spLocks noChangeShapeType="1"/>
          </p:cNvSpPr>
          <p:nvPr/>
        </p:nvSpPr>
        <p:spPr bwMode="auto">
          <a:xfrm flipH="1">
            <a:off x="2133600" y="25146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8" name="Line 24"/>
          <p:cNvSpPr>
            <a:spLocks noChangeShapeType="1"/>
          </p:cNvSpPr>
          <p:nvPr/>
        </p:nvSpPr>
        <p:spPr bwMode="auto">
          <a:xfrm>
            <a:off x="1371600" y="35052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99" name="Line 25"/>
          <p:cNvSpPr>
            <a:spLocks noChangeShapeType="1"/>
          </p:cNvSpPr>
          <p:nvPr/>
        </p:nvSpPr>
        <p:spPr bwMode="auto">
          <a:xfrm>
            <a:off x="1371600" y="36576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0" name="Line 26"/>
          <p:cNvSpPr>
            <a:spLocks noChangeShapeType="1"/>
          </p:cNvSpPr>
          <p:nvPr/>
        </p:nvSpPr>
        <p:spPr bwMode="auto">
          <a:xfrm>
            <a:off x="1371600" y="38100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1" name="Line 27"/>
          <p:cNvSpPr>
            <a:spLocks noChangeShapeType="1"/>
          </p:cNvSpPr>
          <p:nvPr/>
        </p:nvSpPr>
        <p:spPr bwMode="auto">
          <a:xfrm>
            <a:off x="1371600" y="27432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2" name="Line 28"/>
          <p:cNvSpPr>
            <a:spLocks noChangeShapeType="1"/>
          </p:cNvSpPr>
          <p:nvPr/>
        </p:nvSpPr>
        <p:spPr bwMode="auto">
          <a:xfrm>
            <a:off x="1371600" y="28956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3" name="Oval 29"/>
          <p:cNvSpPr>
            <a:spLocks noChangeArrowheads="1"/>
          </p:cNvSpPr>
          <p:nvPr/>
        </p:nvSpPr>
        <p:spPr bwMode="auto">
          <a:xfrm>
            <a:off x="1685925" y="33147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4" name="Oval 30"/>
          <p:cNvSpPr>
            <a:spLocks noChangeArrowheads="1"/>
          </p:cNvSpPr>
          <p:nvPr/>
        </p:nvSpPr>
        <p:spPr bwMode="auto">
          <a:xfrm>
            <a:off x="1695450" y="34671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5" name="Oval 31"/>
          <p:cNvSpPr>
            <a:spLocks noChangeArrowheads="1"/>
          </p:cNvSpPr>
          <p:nvPr/>
        </p:nvSpPr>
        <p:spPr bwMode="auto">
          <a:xfrm>
            <a:off x="1685925" y="36004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6" name="Oval 32"/>
          <p:cNvSpPr>
            <a:spLocks noChangeArrowheads="1"/>
          </p:cNvSpPr>
          <p:nvPr/>
        </p:nvSpPr>
        <p:spPr bwMode="auto">
          <a:xfrm>
            <a:off x="1695450" y="37528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07" name="Text Box 33"/>
          <p:cNvSpPr txBox="1">
            <a:spLocks noChangeArrowheads="1"/>
          </p:cNvSpPr>
          <p:nvPr/>
        </p:nvSpPr>
        <p:spPr bwMode="auto">
          <a:xfrm>
            <a:off x="609600" y="2895600"/>
            <a:ext cx="4492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FS</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208" name="Text Box 34"/>
          <p:cNvSpPr txBox="1">
            <a:spLocks noChangeArrowheads="1"/>
          </p:cNvSpPr>
          <p:nvPr/>
        </p:nvSpPr>
        <p:spPr bwMode="auto">
          <a:xfrm>
            <a:off x="2438400" y="2895600"/>
            <a:ext cx="45561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FD</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209" name="Text Box 35"/>
          <p:cNvSpPr txBox="1">
            <a:spLocks noChangeArrowheads="1"/>
          </p:cNvSpPr>
          <p:nvPr/>
        </p:nvSpPr>
        <p:spPr bwMode="auto">
          <a:xfrm>
            <a:off x="2286000" y="2590800"/>
            <a:ext cx="457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Symbol" pitchFamily="18" charset="2"/>
              </a:rPr>
              <a:t>D</a:t>
            </a:r>
            <a:r>
              <a:rPr kumimoji="0" lang="en-US" altLang="en-US" sz="1400" b="0" i="0" u="none" strike="noStrike" kern="0" cap="none" spc="0" normalizeH="0" baseline="0" noProof="0">
                <a:ln>
                  <a:noFill/>
                </a:ln>
                <a:solidFill>
                  <a:prstClr val="black"/>
                </a:solidFill>
                <a:effectLst/>
                <a:uLnTx/>
                <a:uFillTx/>
                <a:latin typeface="Arial" charset="0"/>
              </a:rPr>
              <a:t>E</a:t>
            </a:r>
          </a:p>
        </p:txBody>
      </p:sp>
      <p:sp>
        <p:nvSpPr>
          <p:cNvPr id="210" name="Line 36"/>
          <p:cNvSpPr>
            <a:spLocks noChangeShapeType="1"/>
          </p:cNvSpPr>
          <p:nvPr/>
        </p:nvSpPr>
        <p:spPr bwMode="auto">
          <a:xfrm flipV="1">
            <a:off x="1447800" y="3048000"/>
            <a:ext cx="0" cy="304800"/>
          </a:xfrm>
          <a:prstGeom prst="line">
            <a:avLst/>
          </a:prstGeom>
          <a:noFill/>
          <a:ln w="9525">
            <a:solidFill>
              <a:sysClr val="windowText" lastClr="00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11" name="Text Box 37"/>
          <p:cNvSpPr txBox="1">
            <a:spLocks noChangeArrowheads="1"/>
          </p:cNvSpPr>
          <p:nvPr/>
        </p:nvSpPr>
        <p:spPr bwMode="auto">
          <a:xfrm>
            <a:off x="1447800" y="3048000"/>
            <a:ext cx="71913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fontAlgn="auto">
              <a:spcBef>
                <a:spcPts val="0"/>
              </a:spcBef>
              <a:spcAft>
                <a:spcPts val="0"/>
              </a:spcAft>
            </a:pPr>
            <a:r>
              <a:rPr lang="en-US" altLang="en-US" sz="1400" b="0">
                <a:solidFill>
                  <a:prstClr val="black"/>
                </a:solidFill>
                <a:latin typeface="Comic Sans MS" pitchFamily="66" charset="0"/>
              </a:rPr>
              <a:t>U +</a:t>
            </a:r>
            <a:r>
              <a:rPr lang="en-US" altLang="en-US" sz="1400" b="0">
                <a:solidFill>
                  <a:prstClr val="black"/>
                </a:solidFill>
                <a:latin typeface="Symbol" pitchFamily="18" charset="2"/>
              </a:rPr>
              <a:t> D</a:t>
            </a:r>
            <a:r>
              <a:rPr lang="en-US" altLang="en-US" sz="1400" b="0">
                <a:solidFill>
                  <a:prstClr val="black"/>
                </a:solidFill>
                <a:latin typeface="Comic Sans MS" pitchFamily="66" charset="0"/>
              </a:rPr>
              <a:t>E</a:t>
            </a:r>
          </a:p>
        </p:txBody>
      </p:sp>
      <p:sp>
        <p:nvSpPr>
          <p:cNvPr id="212" name="Oval 40"/>
          <p:cNvSpPr>
            <a:spLocks noChangeArrowheads="1"/>
          </p:cNvSpPr>
          <p:nvPr/>
        </p:nvSpPr>
        <p:spPr bwMode="auto">
          <a:xfrm>
            <a:off x="1816100" y="33210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13" name="Oval 41"/>
          <p:cNvSpPr>
            <a:spLocks noChangeArrowheads="1"/>
          </p:cNvSpPr>
          <p:nvPr/>
        </p:nvSpPr>
        <p:spPr bwMode="auto">
          <a:xfrm>
            <a:off x="1825625" y="34734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14" name="Oval 42"/>
          <p:cNvSpPr>
            <a:spLocks noChangeArrowheads="1"/>
          </p:cNvSpPr>
          <p:nvPr/>
        </p:nvSpPr>
        <p:spPr bwMode="auto">
          <a:xfrm>
            <a:off x="1816100" y="36068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15" name="Oval 43"/>
          <p:cNvSpPr>
            <a:spLocks noChangeArrowheads="1"/>
          </p:cNvSpPr>
          <p:nvPr/>
        </p:nvSpPr>
        <p:spPr bwMode="auto">
          <a:xfrm>
            <a:off x="1825625" y="37592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16" name="Rectangle 44" descr="Light upward diagonal"/>
          <p:cNvSpPr>
            <a:spLocks noChangeArrowheads="1"/>
          </p:cNvSpPr>
          <p:nvPr/>
        </p:nvSpPr>
        <p:spPr bwMode="auto">
          <a:xfrm>
            <a:off x="457200" y="32004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17" name="Text Box 45"/>
          <p:cNvSpPr txBox="1">
            <a:spLocks noChangeArrowheads="1"/>
          </p:cNvSpPr>
          <p:nvPr/>
        </p:nvSpPr>
        <p:spPr bwMode="auto">
          <a:xfrm>
            <a:off x="533400" y="5227638"/>
            <a:ext cx="2590800" cy="942975"/>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Charging energy: U = e</a:t>
            </a:r>
            <a:r>
              <a:rPr kumimoji="0" lang="en-US" altLang="en-US" sz="1400" b="0" i="0" u="none" strike="noStrike" kern="0" cap="none" spc="0" normalizeH="0" baseline="30000" noProof="0">
                <a:ln>
                  <a:noFill/>
                </a:ln>
                <a:solidFill>
                  <a:prstClr val="black"/>
                </a:solidFill>
                <a:effectLst/>
                <a:uLnTx/>
                <a:uFillTx/>
                <a:latin typeface="Arial" charset="0"/>
              </a:rPr>
              <a:t>2</a:t>
            </a:r>
            <a:r>
              <a:rPr kumimoji="0" lang="en-US" altLang="en-US" sz="1400" b="0" i="0" u="none" strike="noStrike" kern="0" cap="none" spc="0" normalizeH="0" baseline="0" noProof="0">
                <a:ln>
                  <a:noFill/>
                </a:ln>
                <a:solidFill>
                  <a:prstClr val="black"/>
                </a:solidFill>
                <a:effectLst/>
                <a:uLnTx/>
                <a:uFillTx/>
                <a:latin typeface="Arial" charset="0"/>
              </a:rPr>
              <a:t>/C</a:t>
            </a: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C: dot capacitance</a:t>
            </a:r>
            <a:endParaRPr kumimoji="0" lang="en-US" altLang="en-US" sz="1400" b="0" i="0" u="none" strike="noStrike" kern="0" cap="none" spc="0" normalizeH="0" baseline="0" noProof="0">
              <a:ln>
                <a:noFill/>
              </a:ln>
              <a:solidFill>
                <a:prstClr val="black"/>
              </a:solidFill>
              <a:effectLst/>
              <a:uLnTx/>
              <a:uFillTx/>
              <a:latin typeface="Symbol" pitchFamily="18" charset="2"/>
            </a:endParaRPr>
          </a:p>
          <a:p>
            <a:pPr marL="0" marR="0" lvl="0" indent="0" algn="l" defTabSz="914400" eaLnBrk="0" fontAlgn="auto" latinLnBrk="0" hangingPunct="0">
              <a:lnSpc>
                <a:spcPct val="100000"/>
              </a:lnSpc>
              <a:spcBef>
                <a:spcPts val="0"/>
              </a:spcBef>
              <a:spcAft>
                <a:spcPts val="0"/>
              </a:spcAft>
              <a:buClrTx/>
              <a:buSzTx/>
              <a:buFontTx/>
              <a:buNone/>
              <a:tabLst/>
              <a:defRPr/>
            </a:pPr>
            <a:endParaRPr kumimoji="0" lang="en-US" altLang="en-US" sz="1400" b="0" i="0" u="none" strike="noStrike" kern="0" cap="none" spc="0" normalizeH="0" baseline="0" noProof="0">
              <a:ln>
                <a:noFill/>
              </a:ln>
              <a:solidFill>
                <a:prstClr val="black"/>
              </a:solidFill>
              <a:effectLst/>
              <a:uLnTx/>
              <a:uFillTx/>
              <a:latin typeface="Symbol" pitchFamily="18" charset="2"/>
            </a:endParaRP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Symbol" pitchFamily="18" charset="2"/>
              </a:rPr>
              <a:t>D</a:t>
            </a:r>
            <a:r>
              <a:rPr kumimoji="0" lang="en-US" altLang="en-US" sz="1400" b="0" i="0" u="none" strike="noStrike" kern="0" cap="none" spc="0" normalizeH="0" baseline="0" noProof="0">
                <a:ln>
                  <a:noFill/>
                </a:ln>
                <a:solidFill>
                  <a:prstClr val="black"/>
                </a:solidFill>
                <a:effectLst/>
                <a:uLnTx/>
                <a:uFillTx/>
                <a:latin typeface="Arial" charset="0"/>
              </a:rPr>
              <a:t>E = spacing of energy levels</a:t>
            </a:r>
            <a:endParaRPr kumimoji="0" lang="en-US" altLang="en-US" sz="1800" b="0" i="0" u="none" strike="noStrike" kern="0" cap="none" spc="0" normalizeH="0" baseline="0" noProof="0">
              <a:ln>
                <a:noFill/>
              </a:ln>
              <a:solidFill>
                <a:prstClr val="black"/>
              </a:solidFill>
              <a:effectLst/>
              <a:uLnTx/>
              <a:uFillTx/>
              <a:latin typeface="Comic Sans MS" pitchFamily="66" charset="0"/>
            </a:endParaRPr>
          </a:p>
        </p:txBody>
      </p:sp>
      <p:sp>
        <p:nvSpPr>
          <p:cNvPr id="218" name="Line 46"/>
          <p:cNvSpPr>
            <a:spLocks noChangeShapeType="1"/>
          </p:cNvSpPr>
          <p:nvPr/>
        </p:nvSpPr>
        <p:spPr bwMode="auto">
          <a:xfrm flipH="1">
            <a:off x="1981200" y="2771775"/>
            <a:ext cx="381000" cy="76200"/>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graphicFrame>
        <p:nvGraphicFramePr>
          <p:cNvPr id="219" name="Object 79"/>
          <p:cNvGraphicFramePr>
            <a:graphicFrameLocks noChangeAspect="1"/>
          </p:cNvGraphicFramePr>
          <p:nvPr>
            <p:extLst>
              <p:ext uri="{D42A27DB-BD31-4B8C-83A1-F6EECF244321}">
                <p14:modId xmlns:p14="http://schemas.microsoft.com/office/powerpoint/2010/main" xmlns="" val="3651355580"/>
              </p:ext>
            </p:extLst>
          </p:nvPr>
        </p:nvGraphicFramePr>
        <p:xfrm>
          <a:off x="3352800" y="1706563"/>
          <a:ext cx="5756275" cy="3929062"/>
        </p:xfrm>
        <a:graphic>
          <a:graphicData uri="http://schemas.openxmlformats.org/presentationml/2006/ole">
            <p:oleObj spid="_x0000_s43028" name="Graph" r:id="rId4" imgW="4150080" imgH="2895480" progId="">
              <p:embed/>
            </p:oleObj>
          </a:graphicData>
        </a:graphic>
      </p:graphicFrame>
      <p:sp>
        <p:nvSpPr>
          <p:cNvPr id="220" name="AutoShape 39"/>
          <p:cNvSpPr>
            <a:spLocks noChangeArrowheads="1"/>
          </p:cNvSpPr>
          <p:nvPr/>
        </p:nvSpPr>
        <p:spPr bwMode="auto">
          <a:xfrm>
            <a:off x="533400" y="4686300"/>
            <a:ext cx="2286000" cy="457200"/>
          </a:xfrm>
          <a:prstGeom prst="parallelogram">
            <a:avLst>
              <a:gd name="adj" fmla="val 129167"/>
            </a:avLst>
          </a:prstGeom>
          <a:solidFill>
            <a:srgbClr val="FF99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smtClean="0">
              <a:ln>
                <a:noFill/>
              </a:ln>
              <a:solidFill>
                <a:prstClr val="black"/>
              </a:solidFill>
              <a:effectLst/>
              <a:uLnTx/>
              <a:uFillTx/>
              <a:latin typeface="Calibri" panose="020F0502020204030204"/>
            </a:endParaRPr>
          </a:p>
        </p:txBody>
      </p:sp>
      <p:grpSp>
        <p:nvGrpSpPr>
          <p:cNvPr id="221" name="Group 75"/>
          <p:cNvGrpSpPr>
            <a:grpSpLocks/>
          </p:cNvGrpSpPr>
          <p:nvPr/>
        </p:nvGrpSpPr>
        <p:grpSpPr bwMode="auto">
          <a:xfrm>
            <a:off x="1658938" y="4562475"/>
            <a:ext cx="190500" cy="409575"/>
            <a:chOff x="3621874" y="4391025"/>
            <a:chExt cx="190500" cy="409575"/>
          </a:xfrm>
        </p:grpSpPr>
        <p:cxnSp>
          <p:nvCxnSpPr>
            <p:cNvPr id="222" name="Straight Connector 76"/>
            <p:cNvCxnSpPr>
              <a:cxnSpLocks noChangeShapeType="1"/>
            </p:cNvCxnSpPr>
            <p:nvPr/>
          </p:nvCxnSpPr>
          <p:spPr bwMode="auto">
            <a:xfrm>
              <a:off x="3717124" y="4391025"/>
              <a:ext cx="0" cy="17145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23" name="Straight Connector 77"/>
            <p:cNvCxnSpPr>
              <a:cxnSpLocks noChangeShapeType="1"/>
            </p:cNvCxnSpPr>
            <p:nvPr/>
          </p:nvCxnSpPr>
          <p:spPr bwMode="auto">
            <a:xfrm rot="-5400000" flipH="1" flipV="1">
              <a:off x="3717124" y="44672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24" name="Straight Connector 78"/>
            <p:cNvCxnSpPr>
              <a:cxnSpLocks noChangeShapeType="1"/>
            </p:cNvCxnSpPr>
            <p:nvPr/>
          </p:nvCxnSpPr>
          <p:spPr bwMode="auto">
            <a:xfrm>
              <a:off x="3717124" y="4638675"/>
              <a:ext cx="0" cy="161925"/>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25" name="Straight Connector 79"/>
            <p:cNvCxnSpPr>
              <a:cxnSpLocks noChangeShapeType="1"/>
            </p:cNvCxnSpPr>
            <p:nvPr/>
          </p:nvCxnSpPr>
          <p:spPr bwMode="auto">
            <a:xfrm rot="-5400000" flipH="1" flipV="1">
              <a:off x="3717124" y="45434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226" name="Text Box 12"/>
          <p:cNvSpPr txBox="1">
            <a:spLocks noChangeArrowheads="1"/>
          </p:cNvSpPr>
          <p:nvPr/>
        </p:nvSpPr>
        <p:spPr bwMode="auto">
          <a:xfrm>
            <a:off x="771525" y="4838700"/>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gate</a:t>
            </a:r>
          </a:p>
        </p:txBody>
      </p:sp>
      <p:grpSp>
        <p:nvGrpSpPr>
          <p:cNvPr id="227" name="Group 226"/>
          <p:cNvGrpSpPr/>
          <p:nvPr/>
        </p:nvGrpSpPr>
        <p:grpSpPr>
          <a:xfrm>
            <a:off x="457200" y="1454150"/>
            <a:ext cx="8245475" cy="4679950"/>
            <a:chOff x="457200" y="1454150"/>
            <a:chExt cx="8245475" cy="4679950"/>
          </a:xfrm>
        </p:grpSpPr>
        <p:sp>
          <p:nvSpPr>
            <p:cNvPr id="228" name="Rectangle 107"/>
            <p:cNvSpPr>
              <a:spLocks noChangeArrowheads="1"/>
            </p:cNvSpPr>
            <p:nvPr/>
          </p:nvSpPr>
          <p:spPr bwMode="auto">
            <a:xfrm>
              <a:off x="3975100" y="5611813"/>
              <a:ext cx="4681538" cy="522287"/>
            </a:xfrm>
            <a:prstGeom prst="rect">
              <a:avLst/>
            </a:prstGeom>
            <a:noFill/>
            <a:ln w="9525">
              <a:solidFill>
                <a:srgbClr val="FF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dirty="0" smtClean="0">
                  <a:ln>
                    <a:noFill/>
                  </a:ln>
                  <a:solidFill>
                    <a:prstClr val="black"/>
                  </a:solidFill>
                  <a:effectLst/>
                  <a:uLnTx/>
                  <a:uFillTx/>
                  <a:latin typeface="Calibri" panose="020F0502020204030204"/>
                </a:rPr>
                <a:t>D.V. </a:t>
              </a:r>
              <a:r>
                <a:rPr kumimoji="0" lang="en-US" altLang="en-US" sz="1400" b="0" i="0" u="none" strike="noStrike" kern="0" cap="none" spc="0" normalizeH="0" baseline="0" noProof="0" dirty="0" err="1" smtClean="0">
                  <a:ln>
                    <a:noFill/>
                  </a:ln>
                  <a:solidFill>
                    <a:prstClr val="black"/>
                  </a:solidFill>
                  <a:effectLst/>
                  <a:uLnTx/>
                  <a:uFillTx/>
                  <a:latin typeface="Calibri" panose="020F0502020204030204"/>
                </a:rPr>
                <a:t>Averin</a:t>
              </a:r>
              <a:r>
                <a:rPr kumimoji="0" lang="en-US" altLang="en-US" sz="1400" b="0" i="0" u="none" strike="noStrike" kern="0" cap="none" spc="0" normalizeH="0" baseline="0" noProof="0" dirty="0" smtClean="0">
                  <a:ln>
                    <a:noFill/>
                  </a:ln>
                  <a:solidFill>
                    <a:prstClr val="black"/>
                  </a:solidFill>
                  <a:effectLst/>
                  <a:uLnTx/>
                  <a:uFillTx/>
                  <a:latin typeface="Calibri" panose="020F0502020204030204"/>
                </a:rPr>
                <a:t>, </a:t>
              </a:r>
              <a:r>
                <a:rPr kumimoji="0" lang="en-US" altLang="en-US" sz="1400" b="0" i="1" u="none" strike="noStrike" kern="0" cap="none" spc="0" normalizeH="0" baseline="0" noProof="0" dirty="0" smtClean="0">
                  <a:ln>
                    <a:noFill/>
                  </a:ln>
                  <a:solidFill>
                    <a:prstClr val="black"/>
                  </a:solidFill>
                  <a:effectLst/>
                  <a:uLnTx/>
                  <a:uFillTx/>
                  <a:latin typeface="Calibri" panose="020F0502020204030204"/>
                </a:rPr>
                <a:t>et al</a:t>
              </a:r>
              <a:r>
                <a:rPr kumimoji="0" lang="en-US" altLang="en-US" sz="1400" b="0" i="0" u="none" strike="noStrike" kern="0" cap="none" spc="0" normalizeH="0" baseline="0" noProof="0" dirty="0" smtClean="0">
                  <a:ln>
                    <a:noFill/>
                  </a:ln>
                  <a:solidFill>
                    <a:prstClr val="black"/>
                  </a:solidFill>
                  <a:effectLst/>
                  <a:uLnTx/>
                  <a:uFillTx/>
                  <a:latin typeface="Calibri" panose="020F0502020204030204"/>
                </a:rPr>
                <a:t>., Phys. Rev. B 43, 6199 (1991).</a:t>
              </a: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dirty="0" smtClean="0">
                  <a:ln>
                    <a:noFill/>
                  </a:ln>
                  <a:solidFill>
                    <a:prstClr val="black"/>
                  </a:solidFill>
                  <a:effectLst/>
                  <a:uLnTx/>
                  <a:uFillTx/>
                  <a:latin typeface="Calibri" panose="020F0502020204030204"/>
                </a:rPr>
                <a:t>P. K. </a:t>
              </a:r>
              <a:r>
                <a:rPr kumimoji="0" lang="en-US" altLang="en-US" sz="1400" b="0" i="0" u="none" strike="noStrike" kern="0" cap="none" spc="0" normalizeH="0" baseline="0" noProof="0" dirty="0" err="1" smtClean="0">
                  <a:ln>
                    <a:noFill/>
                  </a:ln>
                  <a:solidFill>
                    <a:prstClr val="black"/>
                  </a:solidFill>
                  <a:effectLst/>
                  <a:uLnTx/>
                  <a:uFillTx/>
                  <a:latin typeface="Calibri" panose="020F0502020204030204"/>
                </a:rPr>
                <a:t>Tien</a:t>
              </a:r>
              <a:r>
                <a:rPr kumimoji="0" lang="en-US" altLang="en-US" sz="1400" b="0" i="0" u="none" strike="noStrike" kern="0" cap="none" spc="0" normalizeH="0" baseline="0" noProof="0" dirty="0" smtClean="0">
                  <a:ln>
                    <a:noFill/>
                  </a:ln>
                  <a:solidFill>
                    <a:prstClr val="black"/>
                  </a:solidFill>
                  <a:effectLst/>
                  <a:uLnTx/>
                  <a:uFillTx/>
                  <a:latin typeface="Calibri" panose="020F0502020204030204"/>
                </a:rPr>
                <a:t> and J. P. Gordon, Phys. Rev. 129, 647 (1963). </a:t>
              </a:r>
            </a:p>
          </p:txBody>
        </p:sp>
        <p:grpSp>
          <p:nvGrpSpPr>
            <p:cNvPr id="229" name="Group 228"/>
            <p:cNvGrpSpPr>
              <a:grpSpLocks/>
            </p:cNvGrpSpPr>
            <p:nvPr/>
          </p:nvGrpSpPr>
          <p:grpSpPr bwMode="auto">
            <a:xfrm>
              <a:off x="457200" y="1454150"/>
              <a:ext cx="8245475" cy="3348038"/>
              <a:chOff x="457200" y="1454619"/>
              <a:chExt cx="8245972" cy="3347355"/>
            </a:xfrm>
          </p:grpSpPr>
          <p:cxnSp>
            <p:nvCxnSpPr>
              <p:cNvPr id="231" name="Straight Arrow Connector 56"/>
              <p:cNvCxnSpPr>
                <a:cxnSpLocks noChangeShapeType="1"/>
              </p:cNvCxnSpPr>
              <p:nvPr/>
            </p:nvCxnSpPr>
            <p:spPr bwMode="auto">
              <a:xfrm>
                <a:off x="5935507" y="3588147"/>
                <a:ext cx="635906" cy="0"/>
              </a:xfrm>
              <a:prstGeom prst="straightConnector1">
                <a:avLst/>
              </a:prstGeom>
              <a:noFill/>
              <a:ln w="15875" algn="ctr">
                <a:solidFill>
                  <a:sysClr val="windowText" lastClr="000000"/>
                </a:solidFill>
                <a:round/>
                <a:headEnd type="arrow" w="med" len="med"/>
                <a:tailEnd type="arrow" w="med" len="med"/>
              </a:ln>
              <a:extLst>
                <a:ext uri="{909E8E84-426E-40DD-AFC4-6F175D3DCCD1}">
                  <a14:hiddenFill xmlns:a14="http://schemas.microsoft.com/office/drawing/2010/main" xmlns="">
                    <a:noFill/>
                  </a14:hiddenFill>
                </a:ext>
              </a:extLst>
            </p:spPr>
          </p:cxnSp>
          <p:sp>
            <p:nvSpPr>
              <p:cNvPr id="232" name="TextBox 57"/>
              <p:cNvSpPr txBox="1">
                <a:spLocks noChangeArrowheads="1"/>
              </p:cNvSpPr>
              <p:nvPr/>
            </p:nvSpPr>
            <p:spPr bwMode="auto">
              <a:xfrm>
                <a:off x="5915644" y="3159125"/>
                <a:ext cx="58896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2000" b="0" i="0" u="none" strike="noStrike" kern="0" cap="none" spc="0" normalizeH="0" baseline="0" noProof="0">
                    <a:ln>
                      <a:noFill/>
                    </a:ln>
                    <a:solidFill>
                      <a:prstClr val="black"/>
                    </a:solidFill>
                    <a:effectLst/>
                    <a:uLnTx/>
                    <a:uFillTx/>
                    <a:latin typeface="Symbol" pitchFamily="18" charset="2"/>
                  </a:rPr>
                  <a:t>a</a:t>
                </a:r>
                <a:r>
                  <a:rPr kumimoji="0" lang="en-US" altLang="en-US" sz="2000" b="0" i="1" u="none" strike="noStrike" kern="0" cap="none" spc="0" normalizeH="0" baseline="0" noProof="0">
                    <a:ln>
                      <a:noFill/>
                    </a:ln>
                    <a:solidFill>
                      <a:prstClr val="black"/>
                    </a:solidFill>
                    <a:effectLst/>
                    <a:uLnTx/>
                    <a:uFillTx/>
                    <a:latin typeface="Arial" charset="0"/>
                  </a:rPr>
                  <a:t>hf</a:t>
                </a:r>
              </a:p>
            </p:txBody>
          </p:sp>
          <p:cxnSp>
            <p:nvCxnSpPr>
              <p:cNvPr id="233" name="Straight Connector 58"/>
              <p:cNvCxnSpPr>
                <a:cxnSpLocks noChangeShapeType="1"/>
              </p:cNvCxnSpPr>
              <p:nvPr/>
            </p:nvCxnSpPr>
            <p:spPr bwMode="auto">
              <a:xfrm flipV="1">
                <a:off x="5957928" y="3588147"/>
                <a:ext cx="0" cy="965200"/>
              </a:xfrm>
              <a:prstGeom prst="line">
                <a:avLst/>
              </a:prstGeom>
              <a:noFill/>
              <a:ln w="15875" algn="ctr">
                <a:solidFill>
                  <a:sysClr val="windowText" lastClr="000000"/>
                </a:solidFill>
                <a:prstDash val="dash"/>
                <a:round/>
                <a:headEnd/>
                <a:tailEnd/>
              </a:ln>
              <a:extLst>
                <a:ext uri="{909E8E84-426E-40DD-AFC4-6F175D3DCCD1}">
                  <a14:hiddenFill xmlns:a14="http://schemas.microsoft.com/office/drawing/2010/main" xmlns="">
                    <a:noFill/>
                  </a14:hiddenFill>
                </a:ext>
              </a:extLst>
            </p:spPr>
          </p:cxnSp>
          <p:grpSp>
            <p:nvGrpSpPr>
              <p:cNvPr id="234" name="Group 6"/>
              <p:cNvGrpSpPr>
                <a:grpSpLocks/>
              </p:cNvGrpSpPr>
              <p:nvPr/>
            </p:nvGrpSpPr>
            <p:grpSpPr bwMode="auto">
              <a:xfrm>
                <a:off x="457200" y="1454619"/>
                <a:ext cx="8245972" cy="3347355"/>
                <a:chOff x="457200" y="1454619"/>
                <a:chExt cx="8245972" cy="3347355"/>
              </a:xfrm>
            </p:grpSpPr>
            <p:sp>
              <p:nvSpPr>
                <p:cNvPr id="235" name="Freeform 120"/>
                <p:cNvSpPr>
                  <a:spLocks/>
                </p:cNvSpPr>
                <p:nvPr/>
              </p:nvSpPr>
              <p:spPr bwMode="auto">
                <a:xfrm>
                  <a:off x="1371600" y="2209800"/>
                  <a:ext cx="762000" cy="496888"/>
                </a:xfrm>
                <a:custGeom>
                  <a:avLst/>
                  <a:gdLst>
                    <a:gd name="T0" fmla="*/ 2147483647 w 1367"/>
                    <a:gd name="T1" fmla="*/ 0 h 703"/>
                    <a:gd name="T2" fmla="*/ 2147483647 w 1367"/>
                    <a:gd name="T3" fmla="*/ 2147483647 h 703"/>
                    <a:gd name="T4" fmla="*/ 2147483647 w 1367"/>
                    <a:gd name="T5" fmla="*/ 2147483647 h 703"/>
                    <a:gd name="T6" fmla="*/ 2147483647 w 1367"/>
                    <a:gd name="T7" fmla="*/ 2147483647 h 703"/>
                    <a:gd name="T8" fmla="*/ 2147483647 w 1367"/>
                    <a:gd name="T9" fmla="*/ 2147483647 h 703"/>
                    <a:gd name="T10" fmla="*/ 2147483647 w 1367"/>
                    <a:gd name="T11" fmla="*/ 2147483647 h 703"/>
                    <a:gd name="T12" fmla="*/ 0 60000 65536"/>
                    <a:gd name="T13" fmla="*/ 0 60000 65536"/>
                    <a:gd name="T14" fmla="*/ 0 60000 65536"/>
                    <a:gd name="T15" fmla="*/ 0 60000 65536"/>
                    <a:gd name="T16" fmla="*/ 0 60000 65536"/>
                    <a:gd name="T17" fmla="*/ 0 60000 65536"/>
                    <a:gd name="T18" fmla="*/ 0 w 1367"/>
                    <a:gd name="T19" fmla="*/ 0 h 703"/>
                    <a:gd name="T20" fmla="*/ 1367 w 1367"/>
                    <a:gd name="T21" fmla="*/ 703 h 703"/>
                  </a:gdLst>
                  <a:ahLst/>
                  <a:cxnLst>
                    <a:cxn ang="T12">
                      <a:pos x="T0" y="T1"/>
                    </a:cxn>
                    <a:cxn ang="T13">
                      <a:pos x="T2" y="T3"/>
                    </a:cxn>
                    <a:cxn ang="T14">
                      <a:pos x="T4" y="T5"/>
                    </a:cxn>
                    <a:cxn ang="T15">
                      <a:pos x="T6" y="T7"/>
                    </a:cxn>
                    <a:cxn ang="T16">
                      <a:pos x="T8" y="T9"/>
                    </a:cxn>
                    <a:cxn ang="T17">
                      <a:pos x="T10" y="T11"/>
                    </a:cxn>
                  </a:cxnLst>
                  <a:rect l="T18" t="T19" r="T20" b="T21"/>
                  <a:pathLst>
                    <a:path w="1367" h="703">
                      <a:moveTo>
                        <a:pt x="1201" y="0"/>
                      </a:moveTo>
                      <a:cubicBezTo>
                        <a:pt x="666" y="9"/>
                        <a:pt x="132" y="19"/>
                        <a:pt x="158" y="68"/>
                      </a:cubicBezTo>
                      <a:cubicBezTo>
                        <a:pt x="184" y="117"/>
                        <a:pt x="1367" y="254"/>
                        <a:pt x="1360" y="295"/>
                      </a:cubicBezTo>
                      <a:cubicBezTo>
                        <a:pt x="1353" y="336"/>
                        <a:pt x="226" y="287"/>
                        <a:pt x="113" y="317"/>
                      </a:cubicBezTo>
                      <a:cubicBezTo>
                        <a:pt x="0" y="347"/>
                        <a:pt x="608" y="412"/>
                        <a:pt x="680" y="476"/>
                      </a:cubicBezTo>
                      <a:cubicBezTo>
                        <a:pt x="752" y="540"/>
                        <a:pt x="567" y="665"/>
                        <a:pt x="544" y="703"/>
                      </a:cubicBezTo>
                    </a:path>
                  </a:pathLst>
                </a:custGeom>
                <a:noFill/>
                <a:ln w="63500">
                  <a:solidFill>
                    <a:srgbClr val="FF0000"/>
                  </a:solidFill>
                  <a:miter lim="800000"/>
                  <a:headEnd/>
                  <a:tailEnd type="stealth" w="med" len="med"/>
                </a:ln>
                <a:extLst>
                  <a:ext uri="{909E8E84-426E-40DD-AFC4-6F175D3DCCD1}">
                    <a14:hiddenFill xmlns:a14="http://schemas.microsoft.com/office/drawing/2010/main" xmlns="">
                      <a:solidFill>
                        <a:srgbClr val="FFFFFF"/>
                      </a:solidFill>
                    </a14:hiddenFill>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36" name="Text Box 48"/>
                <p:cNvSpPr txBox="1">
                  <a:spLocks noChangeArrowheads="1"/>
                </p:cNvSpPr>
                <p:nvPr/>
              </p:nvSpPr>
              <p:spPr bwMode="auto">
                <a:xfrm>
                  <a:off x="457200" y="2209800"/>
                  <a:ext cx="9906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smtClean="0">
                      <a:ln>
                        <a:noFill/>
                      </a:ln>
                      <a:solidFill>
                        <a:srgbClr val="FF0000"/>
                      </a:solidFill>
                      <a:effectLst/>
                      <a:uLnTx/>
                      <a:uFillTx/>
                      <a:latin typeface="Arial" charset="0"/>
                    </a:rPr>
                    <a:t> </a:t>
                  </a:r>
                  <a:endParaRPr kumimoji="0" lang="en-US" altLang="en-US" sz="1400" b="0" i="0" u="none" strike="noStrike" kern="0" cap="none" spc="0" normalizeH="0" baseline="0" noProof="0" dirty="0">
                    <a:ln>
                      <a:noFill/>
                    </a:ln>
                    <a:solidFill>
                      <a:srgbClr val="FF0000"/>
                    </a:solidFill>
                    <a:effectLst/>
                    <a:uLnTx/>
                    <a:uFillTx/>
                    <a:latin typeface="Arial" charset="0"/>
                  </a:endParaRPr>
                </a:p>
              </p:txBody>
            </p:sp>
            <p:sp>
              <p:nvSpPr>
                <p:cNvPr id="237" name="Text Box 81"/>
                <p:cNvSpPr txBox="1">
                  <a:spLocks noChangeArrowheads="1"/>
                </p:cNvSpPr>
                <p:nvPr/>
              </p:nvSpPr>
              <p:spPr bwMode="auto">
                <a:xfrm>
                  <a:off x="4744337" y="1454619"/>
                  <a:ext cx="3958835" cy="36827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FF0000"/>
                      </a:solidFill>
                      <a:effectLst/>
                      <a:uLnTx/>
                      <a:uFillTx/>
                      <a:latin typeface="Arial" charset="0"/>
                    </a:rPr>
                    <a:t>QD conductance – radiation ON</a:t>
                  </a:r>
                  <a:endParaRPr kumimoji="0" lang="en-US" altLang="en-US" sz="1800" b="0" i="0" u="none" strike="noStrike" kern="0" cap="none" spc="0" normalizeH="0" baseline="0" noProof="0" dirty="0">
                    <a:ln>
                      <a:noFill/>
                    </a:ln>
                    <a:solidFill>
                      <a:prstClr val="black"/>
                    </a:solidFill>
                    <a:effectLst/>
                    <a:uLnTx/>
                    <a:uFillTx/>
                    <a:latin typeface="Arial" charset="0"/>
                  </a:endParaRPr>
                </a:p>
              </p:txBody>
            </p:sp>
            <p:cxnSp>
              <p:nvCxnSpPr>
                <p:cNvPr id="238" name="Straight Arrow Connector 50"/>
                <p:cNvCxnSpPr>
                  <a:cxnSpLocks noChangeShapeType="1"/>
                </p:cNvCxnSpPr>
                <p:nvPr/>
              </p:nvCxnSpPr>
              <p:spPr bwMode="auto">
                <a:xfrm flipV="1">
                  <a:off x="990600" y="3048000"/>
                  <a:ext cx="457200" cy="209550"/>
                </a:xfrm>
                <a:prstGeom prst="straightConnector1">
                  <a:avLst/>
                </a:prstGeom>
                <a:noFill/>
                <a:ln w="25400" algn="ctr">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239" name="Straight Arrow Connector 51"/>
                <p:cNvCxnSpPr>
                  <a:cxnSpLocks noChangeShapeType="1"/>
                  <a:stCxn id="212" idx="5"/>
                </p:cNvCxnSpPr>
                <p:nvPr/>
              </p:nvCxnSpPr>
              <p:spPr bwMode="auto">
                <a:xfrm flipV="1">
                  <a:off x="1879600" y="3200400"/>
                  <a:ext cx="593725" cy="185738"/>
                </a:xfrm>
                <a:prstGeom prst="straightConnector1">
                  <a:avLst/>
                </a:prstGeom>
                <a:noFill/>
                <a:ln w="25400" algn="ctr">
                  <a:solidFill>
                    <a:srgbClr val="FF0000"/>
                  </a:solidFill>
                  <a:round/>
                  <a:headEnd/>
                  <a:tailEnd type="arrow" w="med" len="med"/>
                </a:ln>
                <a:extLst>
                  <a:ext uri="{909E8E84-426E-40DD-AFC4-6F175D3DCCD1}">
                    <a14:hiddenFill xmlns:a14="http://schemas.microsoft.com/office/drawing/2010/main" xmlns="">
                      <a:noFill/>
                    </a14:hiddenFill>
                  </a:ext>
                </a:extLst>
              </p:spPr>
            </p:cxnSp>
            <p:sp>
              <p:nvSpPr>
                <p:cNvPr id="240" name="Freeform 54"/>
                <p:cNvSpPr>
                  <a:spLocks/>
                </p:cNvSpPr>
                <p:nvPr/>
              </p:nvSpPr>
              <p:spPr bwMode="auto">
                <a:xfrm>
                  <a:off x="6248399" y="3759200"/>
                  <a:ext cx="646029" cy="927100"/>
                </a:xfrm>
                <a:custGeom>
                  <a:avLst/>
                  <a:gdLst>
                    <a:gd name="T0" fmla="*/ 0 w 258898"/>
                    <a:gd name="T1" fmla="*/ 1992149 h 774321"/>
                    <a:gd name="T2" fmla="*/ 346907 w 258898"/>
                    <a:gd name="T3" fmla="*/ 1483874 h 774321"/>
                    <a:gd name="T4" fmla="*/ 647294 w 258898"/>
                    <a:gd name="T5" fmla="*/ 697397 h 774321"/>
                    <a:gd name="T6" fmla="*/ 600759 w 258898"/>
                    <a:gd name="T7" fmla="*/ 691925 h 774321"/>
                    <a:gd name="T8" fmla="*/ 712980 w 258898"/>
                    <a:gd name="T9" fmla="*/ 574867 h 774321"/>
                    <a:gd name="T10" fmla="*/ 756768 w 258898"/>
                    <a:gd name="T11" fmla="*/ 433959 h 774321"/>
                    <a:gd name="T12" fmla="*/ 778672 w 258898"/>
                    <a:gd name="T13" fmla="*/ 378823 h 774321"/>
                    <a:gd name="T14" fmla="*/ 822459 w 258898"/>
                    <a:gd name="T15" fmla="*/ 182777 h 774321"/>
                    <a:gd name="T16" fmla="*/ 844351 w 258898"/>
                    <a:gd name="T17" fmla="*/ 164397 h 774321"/>
                    <a:gd name="T18" fmla="*/ 888146 w 258898"/>
                    <a:gd name="T19" fmla="*/ 146018 h 774321"/>
                    <a:gd name="T20" fmla="*/ 931933 w 258898"/>
                    <a:gd name="T21" fmla="*/ 103134 h 774321"/>
                    <a:gd name="T22" fmla="*/ 997620 w 258898"/>
                    <a:gd name="T23" fmla="*/ 29618 h 774321"/>
                    <a:gd name="T24" fmla="*/ 1063314 w 258898"/>
                    <a:gd name="T25" fmla="*/ 23489 h 774321"/>
                    <a:gd name="T26" fmla="*/ 1129000 w 258898"/>
                    <a:gd name="T27" fmla="*/ 29618 h 774321"/>
                    <a:gd name="T28" fmla="*/ 1236433 w 258898"/>
                    <a:gd name="T29" fmla="*/ 41539 h 774321"/>
                    <a:gd name="T30" fmla="*/ 1109157 w 258898"/>
                    <a:gd name="T31" fmla="*/ 1497 h 774321"/>
                    <a:gd name="T32" fmla="*/ 1304165 w 258898"/>
                    <a:gd name="T33" fmla="*/ 103134 h 774321"/>
                    <a:gd name="T34" fmla="*/ 1347953 w 258898"/>
                    <a:gd name="T35" fmla="*/ 121511 h 774321"/>
                    <a:gd name="T36" fmla="*/ 1391748 w 258898"/>
                    <a:gd name="T37" fmla="*/ 219535 h 774321"/>
                    <a:gd name="T38" fmla="*/ 1413644 w 258898"/>
                    <a:gd name="T39" fmla="*/ 237913 h 774321"/>
                    <a:gd name="T40" fmla="*/ 1435535 w 258898"/>
                    <a:gd name="T41" fmla="*/ 323686 h 774321"/>
                    <a:gd name="T42" fmla="*/ 1457432 w 258898"/>
                    <a:gd name="T43" fmla="*/ 342062 h 774321"/>
                    <a:gd name="T44" fmla="*/ 1616180 w 258898"/>
                    <a:gd name="T45" fmla="*/ 702209 h 774321"/>
                    <a:gd name="T46" fmla="*/ 1501222 w 258898"/>
                    <a:gd name="T47" fmla="*/ 525855 h 774321"/>
                    <a:gd name="T48" fmla="*/ 1566913 w 258898"/>
                    <a:gd name="T49" fmla="*/ 660636 h 774321"/>
                    <a:gd name="T50" fmla="*/ 2380472 w 258898"/>
                    <a:gd name="T51" fmla="*/ 1988972 h 774321"/>
                    <a:gd name="T52" fmla="*/ 1854270 w 258898"/>
                    <a:gd name="T53" fmla="*/ 1205855 h 774321"/>
                    <a:gd name="T54" fmla="*/ 1564176 w 258898"/>
                    <a:gd name="T55" fmla="*/ 657682 h 774321"/>
                    <a:gd name="T56" fmla="*/ 1573753 w 258898"/>
                    <a:gd name="T57" fmla="*/ 675407 h 7743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8898" h="774321">
                      <a:moveTo>
                        <a:pt x="0" y="774321"/>
                      </a:moveTo>
                      <a:cubicBezTo>
                        <a:pt x="794" y="770352"/>
                        <a:pt x="25995" y="660638"/>
                        <a:pt x="37728" y="576762"/>
                      </a:cubicBezTo>
                      <a:cubicBezTo>
                        <a:pt x="49461" y="492887"/>
                        <a:pt x="65795" y="322371"/>
                        <a:pt x="70396" y="271068"/>
                      </a:cubicBezTo>
                      <a:cubicBezTo>
                        <a:pt x="74997" y="219765"/>
                        <a:pt x="64541" y="271323"/>
                        <a:pt x="65335" y="268942"/>
                      </a:cubicBezTo>
                      <a:cubicBezTo>
                        <a:pt x="67553" y="253419"/>
                        <a:pt x="74712" y="240154"/>
                        <a:pt x="77540" y="223443"/>
                      </a:cubicBezTo>
                      <a:cubicBezTo>
                        <a:pt x="80368" y="206732"/>
                        <a:pt x="74730" y="191392"/>
                        <a:pt x="82302" y="168674"/>
                      </a:cubicBezTo>
                      <a:cubicBezTo>
                        <a:pt x="83096" y="161530"/>
                        <a:pt x="84159" y="154411"/>
                        <a:pt x="84684" y="147243"/>
                      </a:cubicBezTo>
                      <a:cubicBezTo>
                        <a:pt x="86541" y="121861"/>
                        <a:pt x="81399" y="95187"/>
                        <a:pt x="89446" y="71043"/>
                      </a:cubicBezTo>
                      <a:cubicBezTo>
                        <a:pt x="90240" y="68662"/>
                        <a:pt x="90704" y="66144"/>
                        <a:pt x="91827" y="63899"/>
                      </a:cubicBezTo>
                      <a:cubicBezTo>
                        <a:pt x="93107" y="61339"/>
                        <a:pt x="95002" y="59136"/>
                        <a:pt x="96590" y="56755"/>
                      </a:cubicBezTo>
                      <a:cubicBezTo>
                        <a:pt x="98369" y="51419"/>
                        <a:pt x="100497" y="45642"/>
                        <a:pt x="101352" y="40087"/>
                      </a:cubicBezTo>
                      <a:cubicBezTo>
                        <a:pt x="102534" y="32408"/>
                        <a:pt x="100351" y="18028"/>
                        <a:pt x="108496" y="11512"/>
                      </a:cubicBezTo>
                      <a:cubicBezTo>
                        <a:pt x="110456" y="9944"/>
                        <a:pt x="113259" y="9924"/>
                        <a:pt x="115640" y="9130"/>
                      </a:cubicBezTo>
                      <a:cubicBezTo>
                        <a:pt x="118021" y="9924"/>
                        <a:pt x="119646" y="10343"/>
                        <a:pt x="122784" y="11512"/>
                      </a:cubicBezTo>
                      <a:cubicBezTo>
                        <a:pt x="125922" y="12681"/>
                        <a:pt x="134828" y="17968"/>
                        <a:pt x="134468" y="16146"/>
                      </a:cubicBezTo>
                      <a:cubicBezTo>
                        <a:pt x="134108" y="14324"/>
                        <a:pt x="119398" y="-3408"/>
                        <a:pt x="120626" y="582"/>
                      </a:cubicBezTo>
                      <a:cubicBezTo>
                        <a:pt x="121854" y="4572"/>
                        <a:pt x="137506" y="32312"/>
                        <a:pt x="141834" y="40087"/>
                      </a:cubicBezTo>
                      <a:cubicBezTo>
                        <a:pt x="146162" y="47862"/>
                        <a:pt x="145009" y="44849"/>
                        <a:pt x="146596" y="47230"/>
                      </a:cubicBezTo>
                      <a:cubicBezTo>
                        <a:pt x="147795" y="59223"/>
                        <a:pt x="148671" y="73236"/>
                        <a:pt x="151359" y="85330"/>
                      </a:cubicBezTo>
                      <a:cubicBezTo>
                        <a:pt x="151904" y="87780"/>
                        <a:pt x="152946" y="90093"/>
                        <a:pt x="153740" y="92474"/>
                      </a:cubicBezTo>
                      <a:cubicBezTo>
                        <a:pt x="154534" y="103587"/>
                        <a:pt x="154819" y="114747"/>
                        <a:pt x="156121" y="125812"/>
                      </a:cubicBezTo>
                      <a:cubicBezTo>
                        <a:pt x="156414" y="128305"/>
                        <a:pt x="155228" y="108434"/>
                        <a:pt x="158502" y="132955"/>
                      </a:cubicBezTo>
                      <a:cubicBezTo>
                        <a:pt x="161776" y="157476"/>
                        <a:pt x="174973" y="269764"/>
                        <a:pt x="175767" y="272939"/>
                      </a:cubicBezTo>
                      <a:cubicBezTo>
                        <a:pt x="176561" y="293577"/>
                        <a:pt x="164158" y="207086"/>
                        <a:pt x="163265" y="204393"/>
                      </a:cubicBezTo>
                      <a:cubicBezTo>
                        <a:pt x="162372" y="201700"/>
                        <a:pt x="154472" y="161998"/>
                        <a:pt x="170409" y="256780"/>
                      </a:cubicBezTo>
                      <a:cubicBezTo>
                        <a:pt x="186346" y="351562"/>
                        <a:pt x="258019" y="769127"/>
                        <a:pt x="258887" y="773086"/>
                      </a:cubicBezTo>
                      <a:cubicBezTo>
                        <a:pt x="259755" y="777045"/>
                        <a:pt x="209014" y="520654"/>
                        <a:pt x="201660" y="468699"/>
                      </a:cubicBezTo>
                      <a:cubicBezTo>
                        <a:pt x="194306" y="416744"/>
                        <a:pt x="175195" y="289995"/>
                        <a:pt x="170111" y="255632"/>
                      </a:cubicBezTo>
                      <a:cubicBezTo>
                        <a:pt x="165027" y="221269"/>
                        <a:pt x="168692" y="257598"/>
                        <a:pt x="171153" y="262521"/>
                      </a:cubicBezTo>
                    </a:path>
                  </a:pathLst>
                </a:custGeom>
                <a:noFill/>
                <a:ln w="25400" cap="flat" cmpd="sng" algn="ctr">
                  <a:solidFill>
                    <a:srgbClr val="FF0000"/>
                  </a:solidFill>
                  <a:prstDash val="dash"/>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41" name="Freeform 54"/>
                <p:cNvSpPr>
                  <a:spLocks/>
                </p:cNvSpPr>
                <p:nvPr/>
              </p:nvSpPr>
              <p:spPr bwMode="auto">
                <a:xfrm>
                  <a:off x="6934200" y="4151104"/>
                  <a:ext cx="675585" cy="650870"/>
                </a:xfrm>
                <a:custGeom>
                  <a:avLst/>
                  <a:gdLst>
                    <a:gd name="T0" fmla="*/ 0 w 286922"/>
                    <a:gd name="T1" fmla="*/ 535197 h 941677"/>
                    <a:gd name="T2" fmla="*/ 88834 w 286922"/>
                    <a:gd name="T3" fmla="*/ 398647 h 941677"/>
                    <a:gd name="T4" fmla="*/ 165754 w 286922"/>
                    <a:gd name="T5" fmla="*/ 187357 h 941677"/>
                    <a:gd name="T6" fmla="*/ 153837 w 286922"/>
                    <a:gd name="T7" fmla="*/ 185888 h 941677"/>
                    <a:gd name="T8" fmla="*/ 182575 w 286922"/>
                    <a:gd name="T9" fmla="*/ 154440 h 941677"/>
                    <a:gd name="T10" fmla="*/ 193788 w 286922"/>
                    <a:gd name="T11" fmla="*/ 116584 h 941677"/>
                    <a:gd name="T12" fmla="*/ 199396 w 286922"/>
                    <a:gd name="T13" fmla="*/ 101772 h 941677"/>
                    <a:gd name="T14" fmla="*/ 210609 w 286922"/>
                    <a:gd name="T15" fmla="*/ 49104 h 941677"/>
                    <a:gd name="T16" fmla="*/ 216215 w 286922"/>
                    <a:gd name="T17" fmla="*/ 44166 h 941677"/>
                    <a:gd name="T18" fmla="*/ 227430 w 286922"/>
                    <a:gd name="T19" fmla="*/ 39228 h 941677"/>
                    <a:gd name="T20" fmla="*/ 238643 w 286922"/>
                    <a:gd name="T21" fmla="*/ 27707 h 941677"/>
                    <a:gd name="T22" fmla="*/ 255464 w 286922"/>
                    <a:gd name="T23" fmla="*/ 7957 h 941677"/>
                    <a:gd name="T24" fmla="*/ 272285 w 286922"/>
                    <a:gd name="T25" fmla="*/ 6310 h 941677"/>
                    <a:gd name="T26" fmla="*/ 289107 w 286922"/>
                    <a:gd name="T27" fmla="*/ 7957 h 941677"/>
                    <a:gd name="T28" fmla="*/ 316618 w 286922"/>
                    <a:gd name="T29" fmla="*/ 11160 h 941677"/>
                    <a:gd name="T30" fmla="*/ 284025 w 286922"/>
                    <a:gd name="T31" fmla="*/ 402 h 941677"/>
                    <a:gd name="T32" fmla="*/ 333962 w 286922"/>
                    <a:gd name="T33" fmla="*/ 27707 h 941677"/>
                    <a:gd name="T34" fmla="*/ 345174 w 286922"/>
                    <a:gd name="T35" fmla="*/ 32645 h 941677"/>
                    <a:gd name="T36" fmla="*/ 356389 w 286922"/>
                    <a:gd name="T37" fmla="*/ 58979 h 941677"/>
                    <a:gd name="T38" fmla="*/ 361995 w 286922"/>
                    <a:gd name="T39" fmla="*/ 63916 h 941677"/>
                    <a:gd name="T40" fmla="*/ 367602 w 286922"/>
                    <a:gd name="T41" fmla="*/ 86959 h 941677"/>
                    <a:gd name="T42" fmla="*/ 373208 w 286922"/>
                    <a:gd name="T43" fmla="*/ 91896 h 941677"/>
                    <a:gd name="T44" fmla="*/ 413860 w 286922"/>
                    <a:gd name="T45" fmla="*/ 188650 h 941677"/>
                    <a:gd name="T46" fmla="*/ 384423 w 286922"/>
                    <a:gd name="T47" fmla="*/ 141273 h 941677"/>
                    <a:gd name="T48" fmla="*/ 401244 w 286922"/>
                    <a:gd name="T49" fmla="*/ 177482 h 941677"/>
                    <a:gd name="T50" fmla="*/ 673741 w 286922"/>
                    <a:gd name="T51" fmla="*/ 646637 h 941677"/>
                    <a:gd name="T52" fmla="*/ 514933 w 286922"/>
                    <a:gd name="T53" fmla="*/ 396146 h 941677"/>
                    <a:gd name="T54" fmla="*/ 400542 w 286922"/>
                    <a:gd name="T55" fmla="*/ 176688 h 941677"/>
                    <a:gd name="T56" fmla="*/ 402996 w 286922"/>
                    <a:gd name="T57" fmla="*/ 181450 h 9416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6922" h="941677">
                      <a:moveTo>
                        <a:pt x="0" y="774321"/>
                      </a:moveTo>
                      <a:cubicBezTo>
                        <a:pt x="794" y="770352"/>
                        <a:pt x="25995" y="660638"/>
                        <a:pt x="37728" y="576762"/>
                      </a:cubicBezTo>
                      <a:cubicBezTo>
                        <a:pt x="49461" y="492887"/>
                        <a:pt x="65795" y="322371"/>
                        <a:pt x="70396" y="271068"/>
                      </a:cubicBezTo>
                      <a:cubicBezTo>
                        <a:pt x="74997" y="219765"/>
                        <a:pt x="64541" y="271323"/>
                        <a:pt x="65335" y="268942"/>
                      </a:cubicBezTo>
                      <a:cubicBezTo>
                        <a:pt x="67553" y="253419"/>
                        <a:pt x="74712" y="240154"/>
                        <a:pt x="77540" y="223443"/>
                      </a:cubicBezTo>
                      <a:cubicBezTo>
                        <a:pt x="80368" y="206732"/>
                        <a:pt x="74730" y="191392"/>
                        <a:pt x="82302" y="168674"/>
                      </a:cubicBezTo>
                      <a:cubicBezTo>
                        <a:pt x="83096" y="161530"/>
                        <a:pt x="84159" y="154411"/>
                        <a:pt x="84684" y="147243"/>
                      </a:cubicBezTo>
                      <a:cubicBezTo>
                        <a:pt x="86541" y="121861"/>
                        <a:pt x="81399" y="95187"/>
                        <a:pt x="89446" y="71043"/>
                      </a:cubicBezTo>
                      <a:cubicBezTo>
                        <a:pt x="90240" y="68662"/>
                        <a:pt x="90704" y="66144"/>
                        <a:pt x="91827" y="63899"/>
                      </a:cubicBezTo>
                      <a:cubicBezTo>
                        <a:pt x="93107" y="61339"/>
                        <a:pt x="95002" y="59136"/>
                        <a:pt x="96590" y="56755"/>
                      </a:cubicBezTo>
                      <a:cubicBezTo>
                        <a:pt x="98369" y="51419"/>
                        <a:pt x="100497" y="45642"/>
                        <a:pt x="101352" y="40087"/>
                      </a:cubicBezTo>
                      <a:cubicBezTo>
                        <a:pt x="102534" y="32408"/>
                        <a:pt x="100351" y="18028"/>
                        <a:pt x="108496" y="11512"/>
                      </a:cubicBezTo>
                      <a:cubicBezTo>
                        <a:pt x="110456" y="9944"/>
                        <a:pt x="113259" y="9924"/>
                        <a:pt x="115640" y="9130"/>
                      </a:cubicBezTo>
                      <a:cubicBezTo>
                        <a:pt x="118021" y="9924"/>
                        <a:pt x="119646" y="10343"/>
                        <a:pt x="122784" y="11512"/>
                      </a:cubicBezTo>
                      <a:cubicBezTo>
                        <a:pt x="125922" y="12681"/>
                        <a:pt x="134828" y="17968"/>
                        <a:pt x="134468" y="16146"/>
                      </a:cubicBezTo>
                      <a:cubicBezTo>
                        <a:pt x="134108" y="14324"/>
                        <a:pt x="119398" y="-3408"/>
                        <a:pt x="120626" y="582"/>
                      </a:cubicBezTo>
                      <a:cubicBezTo>
                        <a:pt x="121854" y="4572"/>
                        <a:pt x="137506" y="32312"/>
                        <a:pt x="141834" y="40087"/>
                      </a:cubicBezTo>
                      <a:cubicBezTo>
                        <a:pt x="146162" y="47862"/>
                        <a:pt x="145009" y="44849"/>
                        <a:pt x="146596" y="47230"/>
                      </a:cubicBezTo>
                      <a:cubicBezTo>
                        <a:pt x="147795" y="59223"/>
                        <a:pt x="148671" y="73236"/>
                        <a:pt x="151359" y="85330"/>
                      </a:cubicBezTo>
                      <a:cubicBezTo>
                        <a:pt x="151904" y="87780"/>
                        <a:pt x="152946" y="90093"/>
                        <a:pt x="153740" y="92474"/>
                      </a:cubicBezTo>
                      <a:cubicBezTo>
                        <a:pt x="154534" y="103587"/>
                        <a:pt x="154819" y="114747"/>
                        <a:pt x="156121" y="125812"/>
                      </a:cubicBezTo>
                      <a:cubicBezTo>
                        <a:pt x="156414" y="128305"/>
                        <a:pt x="155228" y="108434"/>
                        <a:pt x="158502" y="132955"/>
                      </a:cubicBezTo>
                      <a:cubicBezTo>
                        <a:pt x="161776" y="157476"/>
                        <a:pt x="174973" y="269764"/>
                        <a:pt x="175767" y="272939"/>
                      </a:cubicBezTo>
                      <a:cubicBezTo>
                        <a:pt x="176561" y="293577"/>
                        <a:pt x="164158" y="207086"/>
                        <a:pt x="163265" y="204393"/>
                      </a:cubicBezTo>
                      <a:cubicBezTo>
                        <a:pt x="162372" y="201700"/>
                        <a:pt x="149930" y="134920"/>
                        <a:pt x="170409" y="256780"/>
                      </a:cubicBezTo>
                      <a:cubicBezTo>
                        <a:pt x="190888" y="378640"/>
                        <a:pt x="278092" y="882825"/>
                        <a:pt x="286139" y="935552"/>
                      </a:cubicBezTo>
                      <a:cubicBezTo>
                        <a:pt x="294186" y="988279"/>
                        <a:pt x="238031" y="686463"/>
                        <a:pt x="218693" y="573143"/>
                      </a:cubicBezTo>
                      <a:cubicBezTo>
                        <a:pt x="199355" y="459823"/>
                        <a:pt x="175195" y="289995"/>
                        <a:pt x="170111" y="255632"/>
                      </a:cubicBezTo>
                      <a:cubicBezTo>
                        <a:pt x="165027" y="221269"/>
                        <a:pt x="168692" y="257598"/>
                        <a:pt x="171153" y="262521"/>
                      </a:cubicBezTo>
                    </a:path>
                  </a:pathLst>
                </a:custGeom>
                <a:noFill/>
                <a:ln w="25400" cap="flat" cmpd="sng" algn="ctr">
                  <a:solidFill>
                    <a:srgbClr val="FF0000"/>
                  </a:solidFill>
                  <a:prstDash val="dash"/>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242" name="Freeform 54"/>
                <p:cNvSpPr>
                  <a:spLocks/>
                </p:cNvSpPr>
                <p:nvPr/>
              </p:nvSpPr>
              <p:spPr bwMode="auto">
                <a:xfrm flipH="1">
                  <a:off x="5562600" y="4149730"/>
                  <a:ext cx="675585" cy="650870"/>
                </a:xfrm>
                <a:custGeom>
                  <a:avLst/>
                  <a:gdLst>
                    <a:gd name="T0" fmla="*/ 0 w 286922"/>
                    <a:gd name="T1" fmla="*/ 535197 h 941677"/>
                    <a:gd name="T2" fmla="*/ 88834 w 286922"/>
                    <a:gd name="T3" fmla="*/ 398647 h 941677"/>
                    <a:gd name="T4" fmla="*/ 165754 w 286922"/>
                    <a:gd name="T5" fmla="*/ 187357 h 941677"/>
                    <a:gd name="T6" fmla="*/ 153837 w 286922"/>
                    <a:gd name="T7" fmla="*/ 185888 h 941677"/>
                    <a:gd name="T8" fmla="*/ 182575 w 286922"/>
                    <a:gd name="T9" fmla="*/ 154440 h 941677"/>
                    <a:gd name="T10" fmla="*/ 193788 w 286922"/>
                    <a:gd name="T11" fmla="*/ 116584 h 941677"/>
                    <a:gd name="T12" fmla="*/ 199396 w 286922"/>
                    <a:gd name="T13" fmla="*/ 101772 h 941677"/>
                    <a:gd name="T14" fmla="*/ 210609 w 286922"/>
                    <a:gd name="T15" fmla="*/ 49104 h 941677"/>
                    <a:gd name="T16" fmla="*/ 216215 w 286922"/>
                    <a:gd name="T17" fmla="*/ 44166 h 941677"/>
                    <a:gd name="T18" fmla="*/ 227430 w 286922"/>
                    <a:gd name="T19" fmla="*/ 39228 h 941677"/>
                    <a:gd name="T20" fmla="*/ 238643 w 286922"/>
                    <a:gd name="T21" fmla="*/ 27707 h 941677"/>
                    <a:gd name="T22" fmla="*/ 255464 w 286922"/>
                    <a:gd name="T23" fmla="*/ 7957 h 941677"/>
                    <a:gd name="T24" fmla="*/ 272285 w 286922"/>
                    <a:gd name="T25" fmla="*/ 6310 h 941677"/>
                    <a:gd name="T26" fmla="*/ 289107 w 286922"/>
                    <a:gd name="T27" fmla="*/ 7957 h 941677"/>
                    <a:gd name="T28" fmla="*/ 316618 w 286922"/>
                    <a:gd name="T29" fmla="*/ 11160 h 941677"/>
                    <a:gd name="T30" fmla="*/ 284025 w 286922"/>
                    <a:gd name="T31" fmla="*/ 402 h 941677"/>
                    <a:gd name="T32" fmla="*/ 333962 w 286922"/>
                    <a:gd name="T33" fmla="*/ 27707 h 941677"/>
                    <a:gd name="T34" fmla="*/ 345174 w 286922"/>
                    <a:gd name="T35" fmla="*/ 32645 h 941677"/>
                    <a:gd name="T36" fmla="*/ 356389 w 286922"/>
                    <a:gd name="T37" fmla="*/ 58979 h 941677"/>
                    <a:gd name="T38" fmla="*/ 361995 w 286922"/>
                    <a:gd name="T39" fmla="*/ 63916 h 941677"/>
                    <a:gd name="T40" fmla="*/ 367602 w 286922"/>
                    <a:gd name="T41" fmla="*/ 86959 h 941677"/>
                    <a:gd name="T42" fmla="*/ 373208 w 286922"/>
                    <a:gd name="T43" fmla="*/ 91896 h 941677"/>
                    <a:gd name="T44" fmla="*/ 413860 w 286922"/>
                    <a:gd name="T45" fmla="*/ 188650 h 941677"/>
                    <a:gd name="T46" fmla="*/ 384423 w 286922"/>
                    <a:gd name="T47" fmla="*/ 141273 h 941677"/>
                    <a:gd name="T48" fmla="*/ 401244 w 286922"/>
                    <a:gd name="T49" fmla="*/ 177482 h 941677"/>
                    <a:gd name="T50" fmla="*/ 673741 w 286922"/>
                    <a:gd name="T51" fmla="*/ 646637 h 941677"/>
                    <a:gd name="T52" fmla="*/ 514933 w 286922"/>
                    <a:gd name="T53" fmla="*/ 396146 h 941677"/>
                    <a:gd name="T54" fmla="*/ 400542 w 286922"/>
                    <a:gd name="T55" fmla="*/ 176688 h 941677"/>
                    <a:gd name="T56" fmla="*/ 402996 w 286922"/>
                    <a:gd name="T57" fmla="*/ 181450 h 9416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6922" h="941677">
                      <a:moveTo>
                        <a:pt x="0" y="774321"/>
                      </a:moveTo>
                      <a:cubicBezTo>
                        <a:pt x="794" y="770352"/>
                        <a:pt x="25995" y="660638"/>
                        <a:pt x="37728" y="576762"/>
                      </a:cubicBezTo>
                      <a:cubicBezTo>
                        <a:pt x="49461" y="492887"/>
                        <a:pt x="65795" y="322371"/>
                        <a:pt x="70396" y="271068"/>
                      </a:cubicBezTo>
                      <a:cubicBezTo>
                        <a:pt x="74997" y="219765"/>
                        <a:pt x="64541" y="271323"/>
                        <a:pt x="65335" y="268942"/>
                      </a:cubicBezTo>
                      <a:cubicBezTo>
                        <a:pt x="67553" y="253419"/>
                        <a:pt x="74712" y="240154"/>
                        <a:pt x="77540" y="223443"/>
                      </a:cubicBezTo>
                      <a:cubicBezTo>
                        <a:pt x="80368" y="206732"/>
                        <a:pt x="74730" y="191392"/>
                        <a:pt x="82302" y="168674"/>
                      </a:cubicBezTo>
                      <a:cubicBezTo>
                        <a:pt x="83096" y="161530"/>
                        <a:pt x="84159" y="154411"/>
                        <a:pt x="84684" y="147243"/>
                      </a:cubicBezTo>
                      <a:cubicBezTo>
                        <a:pt x="86541" y="121861"/>
                        <a:pt x="81399" y="95187"/>
                        <a:pt x="89446" y="71043"/>
                      </a:cubicBezTo>
                      <a:cubicBezTo>
                        <a:pt x="90240" y="68662"/>
                        <a:pt x="90704" y="66144"/>
                        <a:pt x="91827" y="63899"/>
                      </a:cubicBezTo>
                      <a:cubicBezTo>
                        <a:pt x="93107" y="61339"/>
                        <a:pt x="95002" y="59136"/>
                        <a:pt x="96590" y="56755"/>
                      </a:cubicBezTo>
                      <a:cubicBezTo>
                        <a:pt x="98369" y="51419"/>
                        <a:pt x="100497" y="45642"/>
                        <a:pt x="101352" y="40087"/>
                      </a:cubicBezTo>
                      <a:cubicBezTo>
                        <a:pt x="102534" y="32408"/>
                        <a:pt x="100351" y="18028"/>
                        <a:pt x="108496" y="11512"/>
                      </a:cubicBezTo>
                      <a:cubicBezTo>
                        <a:pt x="110456" y="9944"/>
                        <a:pt x="113259" y="9924"/>
                        <a:pt x="115640" y="9130"/>
                      </a:cubicBezTo>
                      <a:cubicBezTo>
                        <a:pt x="118021" y="9924"/>
                        <a:pt x="119646" y="10343"/>
                        <a:pt x="122784" y="11512"/>
                      </a:cubicBezTo>
                      <a:cubicBezTo>
                        <a:pt x="125922" y="12681"/>
                        <a:pt x="134828" y="17968"/>
                        <a:pt x="134468" y="16146"/>
                      </a:cubicBezTo>
                      <a:cubicBezTo>
                        <a:pt x="134108" y="14324"/>
                        <a:pt x="119398" y="-3408"/>
                        <a:pt x="120626" y="582"/>
                      </a:cubicBezTo>
                      <a:cubicBezTo>
                        <a:pt x="121854" y="4572"/>
                        <a:pt x="137506" y="32312"/>
                        <a:pt x="141834" y="40087"/>
                      </a:cubicBezTo>
                      <a:cubicBezTo>
                        <a:pt x="146162" y="47862"/>
                        <a:pt x="145009" y="44849"/>
                        <a:pt x="146596" y="47230"/>
                      </a:cubicBezTo>
                      <a:cubicBezTo>
                        <a:pt x="147795" y="59223"/>
                        <a:pt x="148671" y="73236"/>
                        <a:pt x="151359" y="85330"/>
                      </a:cubicBezTo>
                      <a:cubicBezTo>
                        <a:pt x="151904" y="87780"/>
                        <a:pt x="152946" y="90093"/>
                        <a:pt x="153740" y="92474"/>
                      </a:cubicBezTo>
                      <a:cubicBezTo>
                        <a:pt x="154534" y="103587"/>
                        <a:pt x="154819" y="114747"/>
                        <a:pt x="156121" y="125812"/>
                      </a:cubicBezTo>
                      <a:cubicBezTo>
                        <a:pt x="156414" y="128305"/>
                        <a:pt x="155228" y="108434"/>
                        <a:pt x="158502" y="132955"/>
                      </a:cubicBezTo>
                      <a:cubicBezTo>
                        <a:pt x="161776" y="157476"/>
                        <a:pt x="174973" y="269764"/>
                        <a:pt x="175767" y="272939"/>
                      </a:cubicBezTo>
                      <a:cubicBezTo>
                        <a:pt x="176561" y="293577"/>
                        <a:pt x="164158" y="207086"/>
                        <a:pt x="163265" y="204393"/>
                      </a:cubicBezTo>
                      <a:cubicBezTo>
                        <a:pt x="162372" y="201700"/>
                        <a:pt x="149930" y="134920"/>
                        <a:pt x="170409" y="256780"/>
                      </a:cubicBezTo>
                      <a:cubicBezTo>
                        <a:pt x="190888" y="378640"/>
                        <a:pt x="278092" y="882825"/>
                        <a:pt x="286139" y="935552"/>
                      </a:cubicBezTo>
                      <a:cubicBezTo>
                        <a:pt x="294186" y="988279"/>
                        <a:pt x="238031" y="686463"/>
                        <a:pt x="218693" y="573143"/>
                      </a:cubicBezTo>
                      <a:cubicBezTo>
                        <a:pt x="199355" y="459823"/>
                        <a:pt x="175195" y="289995"/>
                        <a:pt x="170111" y="255632"/>
                      </a:cubicBezTo>
                      <a:cubicBezTo>
                        <a:pt x="165027" y="221269"/>
                        <a:pt x="168692" y="257598"/>
                        <a:pt x="171153" y="262521"/>
                      </a:cubicBezTo>
                    </a:path>
                  </a:pathLst>
                </a:custGeom>
                <a:noFill/>
                <a:ln w="25400" cap="flat" cmpd="sng" algn="ctr">
                  <a:solidFill>
                    <a:srgbClr val="FF0000"/>
                  </a:solidFill>
                  <a:prstDash val="dash"/>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grpSp>
        </p:grpSp>
        <p:cxnSp>
          <p:nvCxnSpPr>
            <p:cNvPr id="230" name="Straight Arrow Connector 229"/>
            <p:cNvCxnSpPr/>
            <p:nvPr/>
          </p:nvCxnSpPr>
          <p:spPr>
            <a:xfrm flipV="1">
              <a:off x="5123663" y="4600720"/>
              <a:ext cx="975178" cy="1011093"/>
            </a:xfrm>
            <a:prstGeom prst="straightConnector1">
              <a:avLst/>
            </a:prstGeom>
            <a:noFill/>
            <a:ln w="12700" cap="flat" cmpd="sng" algn="ctr">
              <a:solidFill>
                <a:srgbClr val="FF0000"/>
              </a:solidFill>
              <a:prstDash val="solid"/>
              <a:miter lim="800000"/>
              <a:tailEnd type="arrow"/>
            </a:ln>
            <a:effectLst/>
          </p:spPr>
        </p:cxnSp>
      </p:grpSp>
      <p:pic>
        <p:nvPicPr>
          <p:cNvPr id="243" name="Picture 9" descr="nanotube"/>
          <p:cNvPicPr preferRelativeResize="0">
            <a:picLocks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377157" y="4349835"/>
            <a:ext cx="725184" cy="214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44" name="Text Box 12"/>
          <p:cNvSpPr txBox="1">
            <a:spLocks noChangeArrowheads="1"/>
          </p:cNvSpPr>
          <p:nvPr/>
        </p:nvSpPr>
        <p:spPr bwMode="auto">
          <a:xfrm>
            <a:off x="457200" y="4097827"/>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source</a:t>
            </a:r>
          </a:p>
        </p:txBody>
      </p:sp>
      <p:sp>
        <p:nvSpPr>
          <p:cNvPr id="245" name="Text Box 13"/>
          <p:cNvSpPr txBox="1">
            <a:spLocks noChangeArrowheads="1"/>
          </p:cNvSpPr>
          <p:nvPr/>
        </p:nvSpPr>
        <p:spPr bwMode="auto">
          <a:xfrm>
            <a:off x="2286000" y="4097827"/>
            <a:ext cx="5778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prstClr val="black"/>
                </a:solidFill>
                <a:effectLst/>
                <a:uLnTx/>
                <a:uFillTx/>
                <a:latin typeface="Arial" charset="0"/>
              </a:rPr>
              <a:t>drain</a:t>
            </a:r>
          </a:p>
        </p:txBody>
      </p:sp>
      <p:sp>
        <p:nvSpPr>
          <p:cNvPr id="246" name="Line 21"/>
          <p:cNvSpPr>
            <a:spLocks noChangeShapeType="1"/>
          </p:cNvSpPr>
          <p:nvPr/>
        </p:nvSpPr>
        <p:spPr bwMode="auto">
          <a:xfrm>
            <a:off x="1371600" y="3945427"/>
            <a:ext cx="762000" cy="0"/>
          </a:xfrm>
          <a:prstGeom prst="line">
            <a:avLst/>
          </a:prstGeom>
          <a:noFill/>
          <a:ln w="2857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247" name="Group 246"/>
          <p:cNvGrpSpPr/>
          <p:nvPr/>
        </p:nvGrpSpPr>
        <p:grpSpPr>
          <a:xfrm>
            <a:off x="2041422" y="4340325"/>
            <a:ext cx="311356" cy="87895"/>
            <a:chOff x="1909763" y="4457700"/>
            <a:chExt cx="2229468" cy="552451"/>
          </a:xfrm>
        </p:grpSpPr>
        <p:cxnSp>
          <p:nvCxnSpPr>
            <p:cNvPr id="248" name="Straight Connector 247"/>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249" name="Straight Connector 248"/>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250" name="Straight Connector 249"/>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251" name="Straight Connector 250"/>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252" name="Straight Connector 251"/>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253" name="Straight Connector 252"/>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254" name="Straight Connector 253"/>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255" name="Straight Connector 254"/>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256" name="Straight Connector 255"/>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257" name="Straight Connector 256"/>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258" name="Straight Connector 257"/>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sp>
        <p:nvSpPr>
          <p:cNvPr id="259" name="AutoShape 11"/>
          <p:cNvSpPr>
            <a:spLocks noChangeArrowheads="1"/>
          </p:cNvSpPr>
          <p:nvPr/>
        </p:nvSpPr>
        <p:spPr bwMode="auto">
          <a:xfrm>
            <a:off x="2324100" y="4326427"/>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260" name="Group 259"/>
          <p:cNvGrpSpPr/>
          <p:nvPr/>
        </p:nvGrpSpPr>
        <p:grpSpPr>
          <a:xfrm>
            <a:off x="2062858" y="4474064"/>
            <a:ext cx="268484" cy="109538"/>
            <a:chOff x="3017838" y="3958253"/>
            <a:chExt cx="268484" cy="109538"/>
          </a:xfrm>
        </p:grpSpPr>
        <p:cxnSp>
          <p:nvCxnSpPr>
            <p:cNvPr id="261"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62"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63"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64"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grpSp>
        <p:nvGrpSpPr>
          <p:cNvPr id="265" name="Group 264"/>
          <p:cNvGrpSpPr/>
          <p:nvPr/>
        </p:nvGrpSpPr>
        <p:grpSpPr>
          <a:xfrm>
            <a:off x="1141199" y="4330783"/>
            <a:ext cx="311356" cy="87895"/>
            <a:chOff x="1909763" y="4457700"/>
            <a:chExt cx="2229468" cy="552451"/>
          </a:xfrm>
        </p:grpSpPr>
        <p:cxnSp>
          <p:nvCxnSpPr>
            <p:cNvPr id="266" name="Straight Connector 265"/>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267" name="Straight Connector 266"/>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268" name="Straight Connector 267"/>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269" name="Straight Connector 268"/>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270" name="Straight Connector 269"/>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271" name="Straight Connector 270"/>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272" name="Straight Connector 271"/>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273" name="Straight Connector 272"/>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274" name="Straight Connector 273"/>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275" name="Straight Connector 274"/>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276" name="Straight Connector 275"/>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grpSp>
        <p:nvGrpSpPr>
          <p:cNvPr id="277" name="Group 276"/>
          <p:cNvGrpSpPr/>
          <p:nvPr/>
        </p:nvGrpSpPr>
        <p:grpSpPr>
          <a:xfrm>
            <a:off x="1162635" y="4459759"/>
            <a:ext cx="268484" cy="109538"/>
            <a:chOff x="3017838" y="3958253"/>
            <a:chExt cx="268484" cy="109538"/>
          </a:xfrm>
        </p:grpSpPr>
        <p:cxnSp>
          <p:nvCxnSpPr>
            <p:cNvPr id="278"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79"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80"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281"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282" name="Text Box 49"/>
          <p:cNvSpPr txBox="1">
            <a:spLocks noChangeArrowheads="1"/>
          </p:cNvSpPr>
          <p:nvPr/>
        </p:nvSpPr>
        <p:spPr bwMode="auto">
          <a:xfrm>
            <a:off x="228600" y="1279160"/>
            <a:ext cx="4495800" cy="914400"/>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prstClr val="black"/>
                </a:solidFill>
                <a:effectLst/>
                <a:uLnTx/>
                <a:uFillTx/>
                <a:latin typeface="Arial" charset="0"/>
              </a:rPr>
              <a:t>Basic idea:</a:t>
            </a:r>
          </a:p>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prstClr val="black"/>
                </a:solidFill>
                <a:effectLst/>
                <a:uLnTx/>
                <a:uFillTx/>
                <a:latin typeface="Arial" charset="0"/>
              </a:rPr>
              <a:t>Change in conductance due to absorption and emission of photons: PAT.</a:t>
            </a:r>
          </a:p>
        </p:txBody>
      </p:sp>
      <p:sp>
        <p:nvSpPr>
          <p:cNvPr id="283" name="Rectangle 282"/>
          <p:cNvSpPr/>
          <p:nvPr/>
        </p:nvSpPr>
        <p:spPr>
          <a:xfrm>
            <a:off x="7647139" y="2133600"/>
            <a:ext cx="1093321" cy="321115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84" name="Rectangle 283"/>
          <p:cNvSpPr/>
          <p:nvPr/>
        </p:nvSpPr>
        <p:spPr>
          <a:xfrm>
            <a:off x="5501513" y="2133600"/>
            <a:ext cx="2145625" cy="2857500"/>
          </a:xfrm>
          <a:prstGeom prst="rect">
            <a:avLst/>
          </a:prstGeom>
          <a:noFill/>
          <a:ln w="254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85" name="Rectangle 284"/>
          <p:cNvSpPr/>
          <p:nvPr/>
        </p:nvSpPr>
        <p:spPr>
          <a:xfrm>
            <a:off x="3733170" y="2063068"/>
            <a:ext cx="1768344" cy="3065318"/>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286" name="AutoShape 11"/>
          <p:cNvSpPr>
            <a:spLocks noChangeArrowheads="1"/>
          </p:cNvSpPr>
          <p:nvPr/>
        </p:nvSpPr>
        <p:spPr bwMode="auto">
          <a:xfrm>
            <a:off x="503172" y="4328109"/>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4"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37866621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80"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Why </a:t>
            </a:r>
            <a:r>
              <a:rPr lang="en-US" sz="2800" dirty="0" smtClean="0">
                <a:solidFill>
                  <a:srgbClr val="0D2B88"/>
                </a:solidFill>
              </a:rPr>
              <a:t>carbon </a:t>
            </a:r>
            <a:r>
              <a:rPr lang="en-US" sz="2800" dirty="0">
                <a:solidFill>
                  <a:srgbClr val="0D2B88"/>
                </a:solidFill>
              </a:rPr>
              <a:t>quantum dots for THz detection</a:t>
            </a:r>
            <a:endParaRPr lang="en-US" sz="1700" dirty="0">
              <a:solidFill>
                <a:srgbClr val="000000"/>
              </a:solidFill>
              <a:effectLst>
                <a:outerShdw blurRad="38100" dist="38100" dir="2700000" algn="tl">
                  <a:srgbClr val="FFFFFF"/>
                </a:outerShdw>
              </a:effectLst>
              <a:latin typeface="eufb10" pitchFamily="34" charset="0"/>
            </a:endParaRPr>
          </a:p>
        </p:txBody>
      </p:sp>
      <p:sp>
        <p:nvSpPr>
          <p:cNvPr id="8195" name="Rectangle 6"/>
          <p:cNvSpPr>
            <a:spLocks noChangeArrowheads="1"/>
          </p:cNvSpPr>
          <p:nvPr/>
        </p:nvSpPr>
        <p:spPr bwMode="auto">
          <a:xfrm>
            <a:off x="381000" y="1895475"/>
            <a:ext cx="2971800" cy="4419600"/>
          </a:xfrm>
          <a:prstGeom prst="rect">
            <a:avLst/>
          </a:prstGeom>
          <a:solidFill>
            <a:schemeClr val="bg1"/>
          </a:solidFill>
          <a:ln w="9525">
            <a:solidFill>
              <a:schemeClr val="tx1"/>
            </a:solidFill>
            <a:miter lim="800000"/>
            <a:headEnd/>
            <a:tailEnd/>
          </a:ln>
          <a:effectLst/>
          <a:extLst/>
        </p:spPr>
        <p:txBody>
          <a:bodyPr wrap="none" anchor="ctr">
            <a:spAutoFit/>
          </a:bodyPr>
          <a:lstStyle/>
          <a:p>
            <a:endParaRPr lang="en-US"/>
          </a:p>
        </p:txBody>
      </p:sp>
      <p:sp>
        <p:nvSpPr>
          <p:cNvPr id="8234" name="Text Box 45"/>
          <p:cNvSpPr txBox="1">
            <a:spLocks noChangeArrowheads="1"/>
          </p:cNvSpPr>
          <p:nvPr/>
        </p:nvSpPr>
        <p:spPr bwMode="auto">
          <a:xfrm>
            <a:off x="406400" y="5014913"/>
            <a:ext cx="2971800" cy="1231106"/>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sz="1400" b="0" dirty="0"/>
              <a:t>U =charging energy </a:t>
            </a:r>
          </a:p>
          <a:p>
            <a:pPr algn="l">
              <a:spcBef>
                <a:spcPct val="0"/>
              </a:spcBef>
            </a:pPr>
            <a:r>
              <a:rPr lang="en-US" sz="1400" b="0" dirty="0">
                <a:latin typeface="Symbol" pitchFamily="18" charset="2"/>
              </a:rPr>
              <a:t>D</a:t>
            </a:r>
            <a:r>
              <a:rPr lang="en-US" sz="1400" b="0" dirty="0"/>
              <a:t>E </a:t>
            </a:r>
            <a:r>
              <a:rPr lang="en-US" sz="1400" b="0" dirty="0">
                <a:sym typeface="Mathematica1" pitchFamily="2" charset="2"/>
              </a:rPr>
              <a:t>~  1.67 </a:t>
            </a:r>
            <a:r>
              <a:rPr lang="en-US" sz="1400" b="0" dirty="0" err="1">
                <a:sym typeface="Mathematica1" pitchFamily="2" charset="2"/>
              </a:rPr>
              <a:t>meV</a:t>
            </a:r>
            <a:r>
              <a:rPr lang="en-US" sz="1400" b="0" dirty="0">
                <a:sym typeface="Mathematica1" pitchFamily="2" charset="2"/>
              </a:rPr>
              <a:t> for </a:t>
            </a:r>
            <a:r>
              <a:rPr lang="en-US" sz="1400" b="0" dirty="0" smtClean="0">
                <a:sym typeface="Mathematica1" pitchFamily="2" charset="2"/>
              </a:rPr>
              <a:t>L=1</a:t>
            </a:r>
            <a:r>
              <a:rPr lang="en-US" sz="1400" b="0" dirty="0" smtClean="0">
                <a:latin typeface="Symbol" pitchFamily="18" charset="2"/>
                <a:sym typeface="Mathematica1" pitchFamily="2" charset="2"/>
              </a:rPr>
              <a:t>m</a:t>
            </a:r>
            <a:r>
              <a:rPr lang="en-US" sz="1400" b="0" dirty="0" smtClean="0">
                <a:sym typeface="Mathematica1" pitchFamily="2" charset="2"/>
              </a:rPr>
              <a:t>m</a:t>
            </a:r>
            <a:endParaRPr lang="en-US" sz="1400" b="0" dirty="0">
              <a:latin typeface="Comic Sans MS" pitchFamily="66" charset="0"/>
            </a:endParaRPr>
          </a:p>
          <a:p>
            <a:pPr algn="l">
              <a:spcBef>
                <a:spcPct val="0"/>
              </a:spcBef>
            </a:pPr>
            <a:endParaRPr lang="en-US" sz="1400" b="0" dirty="0"/>
          </a:p>
          <a:p>
            <a:pPr algn="l">
              <a:spcBef>
                <a:spcPct val="0"/>
              </a:spcBef>
            </a:pPr>
            <a:r>
              <a:rPr lang="en-US" sz="1600" dirty="0">
                <a:solidFill>
                  <a:srgbClr val="FF0000"/>
                </a:solidFill>
              </a:rPr>
              <a:t>For L &lt;  1</a:t>
            </a:r>
            <a:r>
              <a:rPr lang="en-US" sz="1600" dirty="0">
                <a:solidFill>
                  <a:srgbClr val="FF0000"/>
                </a:solidFill>
                <a:latin typeface="Comic Sans MS" pitchFamily="66" charset="0"/>
              </a:rPr>
              <a:t> </a:t>
            </a:r>
            <a:r>
              <a:rPr lang="en-US" sz="1600" dirty="0">
                <a:solidFill>
                  <a:srgbClr val="FF0000"/>
                </a:solidFill>
                <a:latin typeface="Symbol" pitchFamily="18" charset="2"/>
              </a:rPr>
              <a:t>m</a:t>
            </a:r>
            <a:r>
              <a:rPr lang="en-US" sz="1600" dirty="0">
                <a:solidFill>
                  <a:srgbClr val="FF0000"/>
                </a:solidFill>
              </a:rPr>
              <a:t>m,</a:t>
            </a:r>
            <a:r>
              <a:rPr lang="en-US" sz="1600" dirty="0">
                <a:solidFill>
                  <a:srgbClr val="FF0000"/>
                </a:solidFill>
                <a:latin typeface="Comic Sans MS" pitchFamily="66" charset="0"/>
              </a:rPr>
              <a:t> </a:t>
            </a:r>
          </a:p>
          <a:p>
            <a:pPr algn="l">
              <a:spcBef>
                <a:spcPct val="0"/>
              </a:spcBef>
            </a:pPr>
            <a:r>
              <a:rPr lang="en-US" sz="1600" dirty="0">
                <a:solidFill>
                  <a:srgbClr val="FF0000"/>
                </a:solidFill>
              </a:rPr>
              <a:t>U +</a:t>
            </a:r>
            <a:r>
              <a:rPr lang="en-US" sz="1600" dirty="0">
                <a:solidFill>
                  <a:srgbClr val="FF0000"/>
                </a:solidFill>
                <a:latin typeface="Comic Sans MS" pitchFamily="66" charset="0"/>
              </a:rPr>
              <a:t> </a:t>
            </a:r>
            <a:r>
              <a:rPr lang="en-US" sz="1600" dirty="0">
                <a:solidFill>
                  <a:srgbClr val="FF0000"/>
                </a:solidFill>
                <a:latin typeface="Symbol" pitchFamily="18" charset="2"/>
              </a:rPr>
              <a:t>D</a:t>
            </a:r>
            <a:r>
              <a:rPr lang="en-US" sz="1600" dirty="0">
                <a:solidFill>
                  <a:srgbClr val="FF0000"/>
                </a:solidFill>
              </a:rPr>
              <a:t>E</a:t>
            </a:r>
            <a:r>
              <a:rPr lang="en-US" sz="1600" dirty="0">
                <a:solidFill>
                  <a:srgbClr val="FF0000"/>
                </a:solidFill>
                <a:latin typeface="Comic Sans MS" pitchFamily="66" charset="0"/>
              </a:rPr>
              <a:t> </a:t>
            </a:r>
            <a:r>
              <a:rPr lang="en-US" sz="1600" dirty="0">
                <a:solidFill>
                  <a:srgbClr val="FF0000"/>
                </a:solidFill>
              </a:rPr>
              <a:t>~ 10 </a:t>
            </a:r>
            <a:r>
              <a:rPr lang="en-US" sz="1600" dirty="0" err="1">
                <a:solidFill>
                  <a:srgbClr val="FF0000"/>
                </a:solidFill>
              </a:rPr>
              <a:t>meV</a:t>
            </a:r>
            <a:r>
              <a:rPr lang="en-US" sz="1600" dirty="0">
                <a:solidFill>
                  <a:srgbClr val="FF0000"/>
                </a:solidFill>
              </a:rPr>
              <a:t> (2.4 THz)!!</a:t>
            </a:r>
            <a:endParaRPr lang="en-US" b="0" dirty="0">
              <a:latin typeface="Comic Sans MS" pitchFamily="66" charset="0"/>
            </a:endParaRPr>
          </a:p>
        </p:txBody>
      </p:sp>
      <p:sp>
        <p:nvSpPr>
          <p:cNvPr id="8238" name="Text Box 83"/>
          <p:cNvSpPr txBox="1">
            <a:spLocks noChangeArrowheads="1"/>
          </p:cNvSpPr>
          <p:nvPr/>
        </p:nvSpPr>
        <p:spPr bwMode="auto">
          <a:xfrm>
            <a:off x="3733800" y="1600200"/>
            <a:ext cx="5029200" cy="1190625"/>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a:t>Main advantages:</a:t>
            </a:r>
          </a:p>
          <a:p>
            <a:pPr algn="l">
              <a:spcBef>
                <a:spcPct val="0"/>
              </a:spcBef>
              <a:buFontTx/>
              <a:buChar char="•"/>
            </a:pPr>
            <a:r>
              <a:rPr lang="en-US" b="0">
                <a:solidFill>
                  <a:srgbClr val="FF0000"/>
                </a:solidFill>
              </a:rPr>
              <a:t> U+</a:t>
            </a:r>
            <a:r>
              <a:rPr lang="en-US" b="0">
                <a:solidFill>
                  <a:srgbClr val="FF0000"/>
                </a:solidFill>
                <a:latin typeface="Symbol" pitchFamily="18" charset="2"/>
              </a:rPr>
              <a:t>D</a:t>
            </a:r>
            <a:r>
              <a:rPr lang="en-US" b="0">
                <a:solidFill>
                  <a:srgbClr val="FF0000"/>
                </a:solidFill>
              </a:rPr>
              <a:t>E larger than in 2DEG quantum dots</a:t>
            </a:r>
          </a:p>
          <a:p>
            <a:pPr algn="l">
              <a:spcBef>
                <a:spcPct val="0"/>
              </a:spcBef>
              <a:buFontTx/>
              <a:buChar char="•"/>
            </a:pPr>
            <a:r>
              <a:rPr lang="en-US" b="0">
                <a:solidFill>
                  <a:srgbClr val="FF0000"/>
                </a:solidFill>
              </a:rPr>
              <a:t> U+</a:t>
            </a:r>
            <a:r>
              <a:rPr lang="en-US" b="0">
                <a:solidFill>
                  <a:srgbClr val="FF0000"/>
                </a:solidFill>
                <a:latin typeface="Symbol" pitchFamily="18" charset="2"/>
              </a:rPr>
              <a:t>D</a:t>
            </a:r>
            <a:r>
              <a:rPr lang="en-US" b="0">
                <a:solidFill>
                  <a:srgbClr val="FF0000"/>
                </a:solidFill>
              </a:rPr>
              <a:t>E larger than typical </a:t>
            </a:r>
            <a:r>
              <a:rPr lang="en-US" b="0">
                <a:solidFill>
                  <a:srgbClr val="FF0000"/>
                </a:solidFill>
                <a:latin typeface="Symbol" pitchFamily="18" charset="2"/>
              </a:rPr>
              <a:t>D</a:t>
            </a:r>
            <a:r>
              <a:rPr lang="en-US" b="0">
                <a:solidFill>
                  <a:srgbClr val="FF0000"/>
                </a:solidFill>
              </a:rPr>
              <a:t> in SIS junctions</a:t>
            </a:r>
          </a:p>
          <a:p>
            <a:pPr algn="l">
              <a:spcBef>
                <a:spcPct val="0"/>
              </a:spcBef>
              <a:buFontTx/>
              <a:buChar char="•"/>
            </a:pPr>
            <a:r>
              <a:rPr lang="en-US" b="0">
                <a:solidFill>
                  <a:srgbClr val="FF0000"/>
                </a:solidFill>
              </a:rPr>
              <a:t> U+</a:t>
            </a:r>
            <a:r>
              <a:rPr lang="en-US" b="0">
                <a:solidFill>
                  <a:srgbClr val="FF0000"/>
                </a:solidFill>
                <a:latin typeface="Symbol" pitchFamily="18" charset="2"/>
              </a:rPr>
              <a:t>D</a:t>
            </a:r>
            <a:r>
              <a:rPr lang="en-US" b="0">
                <a:solidFill>
                  <a:srgbClr val="FF0000"/>
                </a:solidFill>
              </a:rPr>
              <a:t>E  inversely proportional to L </a:t>
            </a:r>
            <a:endParaRPr lang="en-US" b="0">
              <a:solidFill>
                <a:srgbClr val="FF0000"/>
              </a:solidFill>
              <a:latin typeface="Comic Sans MS" pitchFamily="66" charset="0"/>
            </a:endParaRPr>
          </a:p>
        </p:txBody>
      </p:sp>
      <p:pic>
        <p:nvPicPr>
          <p:cNvPr id="8239" name="Picture 84" descr="peaks"/>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0" y="2895600"/>
            <a:ext cx="4419600" cy="3322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72"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
        <p:nvSpPr>
          <p:cNvPr id="74" name="Line 7"/>
          <p:cNvSpPr>
            <a:spLocks noChangeShapeType="1"/>
          </p:cNvSpPr>
          <p:nvPr/>
        </p:nvSpPr>
        <p:spPr bwMode="auto">
          <a:xfrm flipH="1">
            <a:off x="1524000" y="2286000"/>
            <a:ext cx="11113"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5" name="Line 8"/>
          <p:cNvSpPr>
            <a:spLocks noChangeShapeType="1"/>
          </p:cNvSpPr>
          <p:nvPr/>
        </p:nvSpPr>
        <p:spPr bwMode="auto">
          <a:xfrm flipH="1">
            <a:off x="2286000" y="2286000"/>
            <a:ext cx="12700" cy="1447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6" name="Rectangle 16" descr="Light upward diagonal"/>
          <p:cNvSpPr>
            <a:spLocks noChangeArrowheads="1"/>
          </p:cNvSpPr>
          <p:nvPr/>
        </p:nvSpPr>
        <p:spPr bwMode="auto">
          <a:xfrm>
            <a:off x="2438400" y="29718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7" name="Line 17"/>
          <p:cNvSpPr>
            <a:spLocks noChangeShapeType="1"/>
          </p:cNvSpPr>
          <p:nvPr/>
        </p:nvSpPr>
        <p:spPr bwMode="auto">
          <a:xfrm>
            <a:off x="1524000" y="31242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8" name="Line 18"/>
          <p:cNvSpPr>
            <a:spLocks noChangeShapeType="1"/>
          </p:cNvSpPr>
          <p:nvPr/>
        </p:nvSpPr>
        <p:spPr bwMode="auto">
          <a:xfrm>
            <a:off x="1524000" y="28194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79" name="Line 19"/>
          <p:cNvSpPr>
            <a:spLocks noChangeShapeType="1"/>
          </p:cNvSpPr>
          <p:nvPr/>
        </p:nvSpPr>
        <p:spPr bwMode="auto">
          <a:xfrm flipV="1">
            <a:off x="1371600" y="22860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0" name="Line 20"/>
          <p:cNvSpPr>
            <a:spLocks noChangeShapeType="1"/>
          </p:cNvSpPr>
          <p:nvPr/>
        </p:nvSpPr>
        <p:spPr bwMode="auto">
          <a:xfrm>
            <a:off x="1371600" y="22860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1" name="Line 22"/>
          <p:cNvSpPr>
            <a:spLocks noChangeShapeType="1"/>
          </p:cNvSpPr>
          <p:nvPr/>
        </p:nvSpPr>
        <p:spPr bwMode="auto">
          <a:xfrm flipV="1">
            <a:off x="2438400" y="2286000"/>
            <a:ext cx="0" cy="685800"/>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2" name="Line 23"/>
          <p:cNvSpPr>
            <a:spLocks noChangeShapeType="1"/>
          </p:cNvSpPr>
          <p:nvPr/>
        </p:nvSpPr>
        <p:spPr bwMode="auto">
          <a:xfrm flipH="1">
            <a:off x="2286000" y="2286000"/>
            <a:ext cx="152400" cy="1588"/>
          </a:xfrm>
          <a:prstGeom prst="line">
            <a:avLst/>
          </a:prstGeom>
          <a:noFill/>
          <a:ln w="25400">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3" name="Line 24"/>
          <p:cNvSpPr>
            <a:spLocks noChangeShapeType="1"/>
          </p:cNvSpPr>
          <p:nvPr/>
        </p:nvSpPr>
        <p:spPr bwMode="auto">
          <a:xfrm>
            <a:off x="1524000" y="32766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4" name="Line 25"/>
          <p:cNvSpPr>
            <a:spLocks noChangeShapeType="1"/>
          </p:cNvSpPr>
          <p:nvPr/>
        </p:nvSpPr>
        <p:spPr bwMode="auto">
          <a:xfrm>
            <a:off x="1524000" y="34290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5" name="Line 26"/>
          <p:cNvSpPr>
            <a:spLocks noChangeShapeType="1"/>
          </p:cNvSpPr>
          <p:nvPr/>
        </p:nvSpPr>
        <p:spPr bwMode="auto">
          <a:xfrm>
            <a:off x="1524000" y="35814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6" name="Line 27"/>
          <p:cNvSpPr>
            <a:spLocks noChangeShapeType="1"/>
          </p:cNvSpPr>
          <p:nvPr/>
        </p:nvSpPr>
        <p:spPr bwMode="auto">
          <a:xfrm>
            <a:off x="1524000" y="2514600"/>
            <a:ext cx="762000" cy="0"/>
          </a:xfrm>
          <a:prstGeom prst="line">
            <a:avLst/>
          </a:prstGeom>
          <a:noFill/>
          <a:ln w="9525">
            <a:solidFill>
              <a:sysClr val="windowText" lastClr="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7" name="Line 28"/>
          <p:cNvSpPr>
            <a:spLocks noChangeShapeType="1"/>
          </p:cNvSpPr>
          <p:nvPr/>
        </p:nvSpPr>
        <p:spPr bwMode="auto">
          <a:xfrm>
            <a:off x="1524000" y="2667000"/>
            <a:ext cx="762000" cy="0"/>
          </a:xfrm>
          <a:prstGeom prst="line">
            <a:avLst/>
          </a:prstGeom>
          <a:noFill/>
          <a:ln w="952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8" name="Oval 29"/>
          <p:cNvSpPr>
            <a:spLocks noChangeArrowheads="1"/>
          </p:cNvSpPr>
          <p:nvPr/>
        </p:nvSpPr>
        <p:spPr bwMode="auto">
          <a:xfrm>
            <a:off x="1838325" y="30861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89" name="Oval 30"/>
          <p:cNvSpPr>
            <a:spLocks noChangeArrowheads="1"/>
          </p:cNvSpPr>
          <p:nvPr/>
        </p:nvSpPr>
        <p:spPr bwMode="auto">
          <a:xfrm>
            <a:off x="1847850" y="32385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0" name="Oval 31"/>
          <p:cNvSpPr>
            <a:spLocks noChangeArrowheads="1"/>
          </p:cNvSpPr>
          <p:nvPr/>
        </p:nvSpPr>
        <p:spPr bwMode="auto">
          <a:xfrm>
            <a:off x="1838325" y="33718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1" name="Oval 32"/>
          <p:cNvSpPr>
            <a:spLocks noChangeArrowheads="1"/>
          </p:cNvSpPr>
          <p:nvPr/>
        </p:nvSpPr>
        <p:spPr bwMode="auto">
          <a:xfrm>
            <a:off x="1847850" y="35242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2" name="Text Box 33"/>
          <p:cNvSpPr txBox="1">
            <a:spLocks noChangeArrowheads="1"/>
          </p:cNvSpPr>
          <p:nvPr/>
        </p:nvSpPr>
        <p:spPr bwMode="auto">
          <a:xfrm>
            <a:off x="762000" y="2667000"/>
            <a:ext cx="4492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FS</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93" name="Text Box 34"/>
          <p:cNvSpPr txBox="1">
            <a:spLocks noChangeArrowheads="1"/>
          </p:cNvSpPr>
          <p:nvPr/>
        </p:nvSpPr>
        <p:spPr bwMode="auto">
          <a:xfrm>
            <a:off x="2590800" y="2667000"/>
            <a:ext cx="45561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E</a:t>
            </a:r>
            <a:r>
              <a:rPr kumimoji="0" lang="en-US" altLang="en-US" sz="1400" b="0" i="0" u="none" strike="noStrike" kern="0" cap="none" spc="0" normalizeH="0" baseline="-25000" noProof="0">
                <a:ln>
                  <a:noFill/>
                </a:ln>
                <a:solidFill>
                  <a:prstClr val="black"/>
                </a:solidFill>
                <a:effectLst/>
                <a:uLnTx/>
                <a:uFillTx/>
                <a:latin typeface="Arial" charset="0"/>
              </a:rPr>
              <a:t>FD</a:t>
            </a:r>
            <a:endParaRPr kumimoji="0" lang="en-US" altLang="en-US" sz="1400" b="0" i="0" u="none" strike="noStrike" kern="0" cap="none" spc="0" normalizeH="0" baseline="0" noProof="0">
              <a:ln>
                <a:noFill/>
              </a:ln>
              <a:solidFill>
                <a:prstClr val="black"/>
              </a:solidFill>
              <a:effectLst/>
              <a:uLnTx/>
              <a:uFillTx/>
              <a:latin typeface="Arial" charset="0"/>
            </a:endParaRPr>
          </a:p>
        </p:txBody>
      </p:sp>
      <p:sp>
        <p:nvSpPr>
          <p:cNvPr id="94" name="Text Box 35"/>
          <p:cNvSpPr txBox="1">
            <a:spLocks noChangeArrowheads="1"/>
          </p:cNvSpPr>
          <p:nvPr/>
        </p:nvSpPr>
        <p:spPr bwMode="auto">
          <a:xfrm>
            <a:off x="2438400" y="2362200"/>
            <a:ext cx="4572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0" fontAlgn="auto" latinLnBrk="0" hangingPunct="0">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Symbol" pitchFamily="18" charset="2"/>
              </a:rPr>
              <a:t>D</a:t>
            </a:r>
            <a:r>
              <a:rPr kumimoji="0" lang="en-US" altLang="en-US" sz="1400" b="0" i="0" u="none" strike="noStrike" kern="0" cap="none" spc="0" normalizeH="0" baseline="0" noProof="0">
                <a:ln>
                  <a:noFill/>
                </a:ln>
                <a:solidFill>
                  <a:prstClr val="black"/>
                </a:solidFill>
                <a:effectLst/>
                <a:uLnTx/>
                <a:uFillTx/>
                <a:latin typeface="Arial" charset="0"/>
              </a:rPr>
              <a:t>E</a:t>
            </a:r>
          </a:p>
        </p:txBody>
      </p:sp>
      <p:sp>
        <p:nvSpPr>
          <p:cNvPr id="95" name="Line 36"/>
          <p:cNvSpPr>
            <a:spLocks noChangeShapeType="1"/>
          </p:cNvSpPr>
          <p:nvPr/>
        </p:nvSpPr>
        <p:spPr bwMode="auto">
          <a:xfrm flipV="1">
            <a:off x="1600200" y="2819400"/>
            <a:ext cx="0" cy="304800"/>
          </a:xfrm>
          <a:prstGeom prst="line">
            <a:avLst/>
          </a:prstGeom>
          <a:noFill/>
          <a:ln w="9525">
            <a:solidFill>
              <a:sysClr val="windowText" lastClr="00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6" name="Text Box 37"/>
          <p:cNvSpPr txBox="1">
            <a:spLocks noChangeArrowheads="1"/>
          </p:cNvSpPr>
          <p:nvPr/>
        </p:nvSpPr>
        <p:spPr bwMode="auto">
          <a:xfrm>
            <a:off x="1600200" y="2819400"/>
            <a:ext cx="71913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fontAlgn="auto">
              <a:spcBef>
                <a:spcPts val="0"/>
              </a:spcBef>
              <a:spcAft>
                <a:spcPts val="0"/>
              </a:spcAft>
            </a:pPr>
            <a:r>
              <a:rPr lang="en-US" altLang="en-US" sz="1400" b="0">
                <a:solidFill>
                  <a:prstClr val="black"/>
                </a:solidFill>
                <a:latin typeface="Comic Sans MS" pitchFamily="66" charset="0"/>
              </a:rPr>
              <a:t>U +</a:t>
            </a:r>
            <a:r>
              <a:rPr lang="en-US" altLang="en-US" sz="1400" b="0">
                <a:solidFill>
                  <a:prstClr val="black"/>
                </a:solidFill>
                <a:latin typeface="Symbol" pitchFamily="18" charset="2"/>
              </a:rPr>
              <a:t> D</a:t>
            </a:r>
            <a:r>
              <a:rPr lang="en-US" altLang="en-US" sz="1400" b="0">
                <a:solidFill>
                  <a:prstClr val="black"/>
                </a:solidFill>
                <a:latin typeface="Comic Sans MS" pitchFamily="66" charset="0"/>
              </a:rPr>
              <a:t>E</a:t>
            </a:r>
          </a:p>
        </p:txBody>
      </p:sp>
      <p:sp>
        <p:nvSpPr>
          <p:cNvPr id="97" name="Oval 40"/>
          <p:cNvSpPr>
            <a:spLocks noChangeArrowheads="1"/>
          </p:cNvSpPr>
          <p:nvPr/>
        </p:nvSpPr>
        <p:spPr bwMode="auto">
          <a:xfrm>
            <a:off x="1968500" y="30924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8" name="Oval 41"/>
          <p:cNvSpPr>
            <a:spLocks noChangeArrowheads="1"/>
          </p:cNvSpPr>
          <p:nvPr/>
        </p:nvSpPr>
        <p:spPr bwMode="auto">
          <a:xfrm>
            <a:off x="1978025" y="324485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99" name="Oval 42"/>
          <p:cNvSpPr>
            <a:spLocks noChangeArrowheads="1"/>
          </p:cNvSpPr>
          <p:nvPr/>
        </p:nvSpPr>
        <p:spPr bwMode="auto">
          <a:xfrm>
            <a:off x="1968500" y="33782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0" name="Oval 43"/>
          <p:cNvSpPr>
            <a:spLocks noChangeArrowheads="1"/>
          </p:cNvSpPr>
          <p:nvPr/>
        </p:nvSpPr>
        <p:spPr bwMode="auto">
          <a:xfrm>
            <a:off x="1978025" y="3530600"/>
            <a:ext cx="74613" cy="76200"/>
          </a:xfrm>
          <a:prstGeom prst="ellipse">
            <a:avLst/>
          </a:prstGeom>
          <a:solidFill>
            <a:sysClr val="windowText" lastClr="0000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1" name="Rectangle 44" descr="Light upward diagonal"/>
          <p:cNvSpPr>
            <a:spLocks noChangeArrowheads="1"/>
          </p:cNvSpPr>
          <p:nvPr/>
        </p:nvSpPr>
        <p:spPr bwMode="auto">
          <a:xfrm>
            <a:off x="609600" y="2971800"/>
            <a:ext cx="787400" cy="625475"/>
          </a:xfrm>
          <a:prstGeom prst="rect">
            <a:avLst/>
          </a:prstGeom>
          <a:pattFill prst="ltUpDiag">
            <a:fgClr>
              <a:srgbClr val="5B9BD5"/>
            </a:fgClr>
            <a:bgClr>
              <a:sysClr val="window" lastClr="FFFFFF"/>
            </a:bgClr>
          </a:patt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3" name="Line 46"/>
          <p:cNvSpPr>
            <a:spLocks noChangeShapeType="1"/>
          </p:cNvSpPr>
          <p:nvPr/>
        </p:nvSpPr>
        <p:spPr bwMode="auto">
          <a:xfrm flipH="1">
            <a:off x="2133600" y="2543175"/>
            <a:ext cx="381000" cy="76200"/>
          </a:xfrm>
          <a:prstGeom prst="line">
            <a:avLst/>
          </a:prstGeom>
          <a:noFill/>
          <a:ln w="9525">
            <a:solidFill>
              <a:sysClr val="windowText" lastClr="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sp>
        <p:nvSpPr>
          <p:cNvPr id="104" name="AutoShape 39"/>
          <p:cNvSpPr>
            <a:spLocks noChangeArrowheads="1"/>
          </p:cNvSpPr>
          <p:nvPr/>
        </p:nvSpPr>
        <p:spPr bwMode="auto">
          <a:xfrm>
            <a:off x="685800" y="4457700"/>
            <a:ext cx="2286000" cy="457200"/>
          </a:xfrm>
          <a:prstGeom prst="parallelogram">
            <a:avLst>
              <a:gd name="adj" fmla="val 129167"/>
            </a:avLst>
          </a:prstGeom>
          <a:solidFill>
            <a:srgbClr val="FF9900"/>
          </a:soli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en-US" sz="1400" b="0" i="0" u="none" strike="noStrike" kern="0" cap="none" spc="0" normalizeH="0" baseline="0" noProof="0" smtClean="0">
              <a:ln>
                <a:noFill/>
              </a:ln>
              <a:solidFill>
                <a:prstClr val="black"/>
              </a:solidFill>
              <a:effectLst/>
              <a:uLnTx/>
              <a:uFillTx/>
              <a:latin typeface="Calibri" panose="020F0502020204030204"/>
            </a:endParaRPr>
          </a:p>
        </p:txBody>
      </p:sp>
      <p:grpSp>
        <p:nvGrpSpPr>
          <p:cNvPr id="105" name="Group 75"/>
          <p:cNvGrpSpPr>
            <a:grpSpLocks/>
          </p:cNvGrpSpPr>
          <p:nvPr/>
        </p:nvGrpSpPr>
        <p:grpSpPr bwMode="auto">
          <a:xfrm>
            <a:off x="1811338" y="4333875"/>
            <a:ext cx="190500" cy="409575"/>
            <a:chOff x="3621874" y="4391025"/>
            <a:chExt cx="190500" cy="409575"/>
          </a:xfrm>
        </p:grpSpPr>
        <p:cxnSp>
          <p:nvCxnSpPr>
            <p:cNvPr id="106" name="Straight Connector 76"/>
            <p:cNvCxnSpPr>
              <a:cxnSpLocks noChangeShapeType="1"/>
            </p:cNvCxnSpPr>
            <p:nvPr/>
          </p:nvCxnSpPr>
          <p:spPr bwMode="auto">
            <a:xfrm>
              <a:off x="3717124" y="4391025"/>
              <a:ext cx="0" cy="17145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07" name="Straight Connector 77"/>
            <p:cNvCxnSpPr>
              <a:cxnSpLocks noChangeShapeType="1"/>
            </p:cNvCxnSpPr>
            <p:nvPr/>
          </p:nvCxnSpPr>
          <p:spPr bwMode="auto">
            <a:xfrm rot="-5400000" flipH="1" flipV="1">
              <a:off x="3717124" y="44672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08" name="Straight Connector 78"/>
            <p:cNvCxnSpPr>
              <a:cxnSpLocks noChangeShapeType="1"/>
            </p:cNvCxnSpPr>
            <p:nvPr/>
          </p:nvCxnSpPr>
          <p:spPr bwMode="auto">
            <a:xfrm>
              <a:off x="3717124" y="4638675"/>
              <a:ext cx="0" cy="161925"/>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09" name="Straight Connector 79"/>
            <p:cNvCxnSpPr>
              <a:cxnSpLocks noChangeShapeType="1"/>
            </p:cNvCxnSpPr>
            <p:nvPr/>
          </p:nvCxnSpPr>
          <p:spPr bwMode="auto">
            <a:xfrm rot="-5400000" flipH="1" flipV="1">
              <a:off x="3717124" y="4543425"/>
              <a:ext cx="0" cy="190500"/>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110" name="Text Box 12"/>
          <p:cNvSpPr txBox="1">
            <a:spLocks noChangeArrowheads="1"/>
          </p:cNvSpPr>
          <p:nvPr/>
        </p:nvSpPr>
        <p:spPr bwMode="auto">
          <a:xfrm>
            <a:off x="923925" y="4610100"/>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gate</a:t>
            </a:r>
          </a:p>
        </p:txBody>
      </p:sp>
      <p:pic>
        <p:nvPicPr>
          <p:cNvPr id="111" name="Picture 9" descr="nanotube"/>
          <p:cNvPicPr preferRelativeResize="0">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529557" y="4121235"/>
            <a:ext cx="725184" cy="2147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2" name="Text Box 12"/>
          <p:cNvSpPr txBox="1">
            <a:spLocks noChangeArrowheads="1"/>
          </p:cNvSpPr>
          <p:nvPr/>
        </p:nvSpPr>
        <p:spPr bwMode="auto">
          <a:xfrm>
            <a:off x="609600" y="3869227"/>
            <a:ext cx="715963"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prstClr val="black"/>
                </a:solidFill>
                <a:effectLst/>
                <a:uLnTx/>
                <a:uFillTx/>
                <a:latin typeface="Arial" charset="0"/>
              </a:rPr>
              <a:t>source</a:t>
            </a:r>
          </a:p>
        </p:txBody>
      </p:sp>
      <p:sp>
        <p:nvSpPr>
          <p:cNvPr id="113" name="Text Box 13"/>
          <p:cNvSpPr txBox="1">
            <a:spLocks noChangeArrowheads="1"/>
          </p:cNvSpPr>
          <p:nvPr/>
        </p:nvSpPr>
        <p:spPr bwMode="auto">
          <a:xfrm>
            <a:off x="2438400" y="3869227"/>
            <a:ext cx="57785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prstClr val="black"/>
                </a:solidFill>
                <a:effectLst/>
                <a:uLnTx/>
                <a:uFillTx/>
                <a:latin typeface="Arial" charset="0"/>
              </a:rPr>
              <a:t>drain</a:t>
            </a:r>
          </a:p>
        </p:txBody>
      </p:sp>
      <p:sp>
        <p:nvSpPr>
          <p:cNvPr id="114" name="Line 21"/>
          <p:cNvSpPr>
            <a:spLocks noChangeShapeType="1"/>
          </p:cNvSpPr>
          <p:nvPr/>
        </p:nvSpPr>
        <p:spPr bwMode="auto">
          <a:xfrm>
            <a:off x="1524000" y="3716827"/>
            <a:ext cx="762000" cy="0"/>
          </a:xfrm>
          <a:prstGeom prst="line">
            <a:avLst/>
          </a:prstGeom>
          <a:noFill/>
          <a:ln w="28575">
            <a:solidFill>
              <a:sysClr val="windowText" lastClr="00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115" name="Group 114"/>
          <p:cNvGrpSpPr/>
          <p:nvPr/>
        </p:nvGrpSpPr>
        <p:grpSpPr>
          <a:xfrm>
            <a:off x="2193822" y="4111725"/>
            <a:ext cx="311356" cy="87895"/>
            <a:chOff x="1909763" y="4457700"/>
            <a:chExt cx="2229468" cy="552451"/>
          </a:xfrm>
        </p:grpSpPr>
        <p:cxnSp>
          <p:nvCxnSpPr>
            <p:cNvPr id="116" name="Straight Connector 115"/>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117" name="Straight Connector 116"/>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118" name="Straight Connector 117"/>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119" name="Straight Connector 118"/>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120" name="Straight Connector 119"/>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121" name="Straight Connector 120"/>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122" name="Straight Connector 121"/>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123" name="Straight Connector 122"/>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124" name="Straight Connector 123"/>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125" name="Straight Connector 124"/>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126" name="Straight Connector 125"/>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sp>
        <p:nvSpPr>
          <p:cNvPr id="127" name="AutoShape 11"/>
          <p:cNvSpPr>
            <a:spLocks noChangeArrowheads="1"/>
          </p:cNvSpPr>
          <p:nvPr/>
        </p:nvSpPr>
        <p:spPr bwMode="auto">
          <a:xfrm>
            <a:off x="2476500" y="4097827"/>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grpSp>
        <p:nvGrpSpPr>
          <p:cNvPr id="128" name="Group 127"/>
          <p:cNvGrpSpPr/>
          <p:nvPr/>
        </p:nvGrpSpPr>
        <p:grpSpPr>
          <a:xfrm>
            <a:off x="2215258" y="4245464"/>
            <a:ext cx="268484" cy="109538"/>
            <a:chOff x="3017838" y="3958253"/>
            <a:chExt cx="268484" cy="109538"/>
          </a:xfrm>
        </p:grpSpPr>
        <p:cxnSp>
          <p:nvCxnSpPr>
            <p:cNvPr id="129"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30"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31"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32"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grpSp>
        <p:nvGrpSpPr>
          <p:cNvPr id="133" name="Group 132"/>
          <p:cNvGrpSpPr/>
          <p:nvPr/>
        </p:nvGrpSpPr>
        <p:grpSpPr>
          <a:xfrm>
            <a:off x="1293599" y="4102183"/>
            <a:ext cx="311356" cy="87895"/>
            <a:chOff x="1909763" y="4457700"/>
            <a:chExt cx="2229468" cy="552451"/>
          </a:xfrm>
        </p:grpSpPr>
        <p:cxnSp>
          <p:nvCxnSpPr>
            <p:cNvPr id="134" name="Straight Connector 133"/>
            <p:cNvCxnSpPr/>
            <p:nvPr/>
          </p:nvCxnSpPr>
          <p:spPr>
            <a:xfrm flipV="1">
              <a:off x="2300718" y="4457701"/>
              <a:ext cx="90492" cy="280987"/>
            </a:xfrm>
            <a:prstGeom prst="line">
              <a:avLst/>
            </a:prstGeom>
            <a:noFill/>
            <a:ln w="25400" cap="flat" cmpd="sng" algn="ctr">
              <a:solidFill>
                <a:sysClr val="windowText" lastClr="000000"/>
              </a:solidFill>
              <a:prstDash val="solid"/>
              <a:miter lim="800000"/>
            </a:ln>
            <a:effectLst/>
          </p:spPr>
        </p:cxnSp>
        <p:cxnSp>
          <p:nvCxnSpPr>
            <p:cNvPr id="135" name="Straight Connector 134"/>
            <p:cNvCxnSpPr/>
            <p:nvPr/>
          </p:nvCxnSpPr>
          <p:spPr>
            <a:xfrm flipV="1">
              <a:off x="2565152" y="4457700"/>
              <a:ext cx="191336" cy="552449"/>
            </a:xfrm>
            <a:prstGeom prst="line">
              <a:avLst/>
            </a:prstGeom>
            <a:noFill/>
            <a:ln w="25400" cap="flat" cmpd="sng" algn="ctr">
              <a:solidFill>
                <a:sysClr val="windowText" lastClr="000000"/>
              </a:solidFill>
              <a:prstDash val="solid"/>
              <a:miter lim="800000"/>
            </a:ln>
            <a:effectLst/>
          </p:spPr>
        </p:cxnSp>
        <p:cxnSp>
          <p:nvCxnSpPr>
            <p:cNvPr id="136" name="Straight Connector 135"/>
            <p:cNvCxnSpPr/>
            <p:nvPr/>
          </p:nvCxnSpPr>
          <p:spPr>
            <a:xfrm flipH="1" flipV="1">
              <a:off x="2391210" y="4457701"/>
              <a:ext cx="173942" cy="552448"/>
            </a:xfrm>
            <a:prstGeom prst="line">
              <a:avLst/>
            </a:prstGeom>
            <a:noFill/>
            <a:ln w="25400" cap="flat" cmpd="sng" algn="ctr">
              <a:solidFill>
                <a:sysClr val="windowText" lastClr="000000"/>
              </a:solidFill>
              <a:prstDash val="solid"/>
              <a:miter lim="800000"/>
            </a:ln>
            <a:effectLst/>
          </p:spPr>
        </p:cxnSp>
        <p:cxnSp>
          <p:nvCxnSpPr>
            <p:cNvPr id="137" name="Straight Connector 136"/>
            <p:cNvCxnSpPr/>
            <p:nvPr/>
          </p:nvCxnSpPr>
          <p:spPr>
            <a:xfrm flipV="1">
              <a:off x="2930431" y="4457701"/>
              <a:ext cx="191336" cy="552449"/>
            </a:xfrm>
            <a:prstGeom prst="line">
              <a:avLst/>
            </a:prstGeom>
            <a:noFill/>
            <a:ln w="25400" cap="flat" cmpd="sng" algn="ctr">
              <a:solidFill>
                <a:sysClr val="windowText" lastClr="000000"/>
              </a:solidFill>
              <a:prstDash val="solid"/>
              <a:miter lim="800000"/>
            </a:ln>
            <a:effectLst/>
          </p:spPr>
        </p:cxnSp>
        <p:cxnSp>
          <p:nvCxnSpPr>
            <p:cNvPr id="138" name="Straight Connector 137"/>
            <p:cNvCxnSpPr/>
            <p:nvPr/>
          </p:nvCxnSpPr>
          <p:spPr>
            <a:xfrm flipH="1" flipV="1">
              <a:off x="2756488" y="4457702"/>
              <a:ext cx="173942" cy="552448"/>
            </a:xfrm>
            <a:prstGeom prst="line">
              <a:avLst/>
            </a:prstGeom>
            <a:noFill/>
            <a:ln w="22225" cap="flat" cmpd="sng" algn="ctr">
              <a:solidFill>
                <a:sysClr val="windowText" lastClr="000000"/>
              </a:solidFill>
              <a:prstDash val="solid"/>
              <a:miter lim="800000"/>
            </a:ln>
            <a:effectLst/>
          </p:spPr>
        </p:cxnSp>
        <p:cxnSp>
          <p:nvCxnSpPr>
            <p:cNvPr id="139" name="Straight Connector 138"/>
            <p:cNvCxnSpPr/>
            <p:nvPr/>
          </p:nvCxnSpPr>
          <p:spPr>
            <a:xfrm flipV="1">
              <a:off x="3657659" y="4733924"/>
              <a:ext cx="90617" cy="276227"/>
            </a:xfrm>
            <a:prstGeom prst="line">
              <a:avLst/>
            </a:prstGeom>
            <a:noFill/>
            <a:ln w="25400" cap="flat" cmpd="sng" algn="ctr">
              <a:solidFill>
                <a:sysClr val="windowText" lastClr="000000"/>
              </a:solidFill>
              <a:prstDash val="solid"/>
              <a:miter lim="800000"/>
            </a:ln>
            <a:effectLst/>
          </p:spPr>
        </p:cxnSp>
        <p:cxnSp>
          <p:nvCxnSpPr>
            <p:cNvPr id="140" name="Straight Connector 139"/>
            <p:cNvCxnSpPr/>
            <p:nvPr/>
          </p:nvCxnSpPr>
          <p:spPr>
            <a:xfrm flipH="1" flipV="1">
              <a:off x="3483717" y="4457702"/>
              <a:ext cx="173942" cy="552448"/>
            </a:xfrm>
            <a:prstGeom prst="line">
              <a:avLst/>
            </a:prstGeom>
            <a:noFill/>
            <a:ln w="25400" cap="flat" cmpd="sng" algn="ctr">
              <a:solidFill>
                <a:sysClr val="windowText" lastClr="000000"/>
              </a:solidFill>
              <a:prstDash val="solid"/>
              <a:miter lim="800000"/>
            </a:ln>
            <a:effectLst/>
          </p:spPr>
        </p:cxnSp>
        <p:cxnSp>
          <p:nvCxnSpPr>
            <p:cNvPr id="141" name="Straight Connector 140"/>
            <p:cNvCxnSpPr/>
            <p:nvPr/>
          </p:nvCxnSpPr>
          <p:spPr>
            <a:xfrm>
              <a:off x="1909763" y="4738688"/>
              <a:ext cx="395718" cy="0"/>
            </a:xfrm>
            <a:prstGeom prst="line">
              <a:avLst/>
            </a:prstGeom>
            <a:noFill/>
            <a:ln w="25400" cap="flat" cmpd="sng" algn="ctr">
              <a:solidFill>
                <a:sysClr val="windowText" lastClr="000000"/>
              </a:solidFill>
              <a:prstDash val="solid"/>
              <a:miter lim="800000"/>
            </a:ln>
            <a:effectLst/>
          </p:spPr>
        </p:cxnSp>
        <p:cxnSp>
          <p:nvCxnSpPr>
            <p:cNvPr id="142" name="Straight Connector 141"/>
            <p:cNvCxnSpPr/>
            <p:nvPr/>
          </p:nvCxnSpPr>
          <p:spPr>
            <a:xfrm flipV="1">
              <a:off x="3295710" y="4457701"/>
              <a:ext cx="191336" cy="552449"/>
            </a:xfrm>
            <a:prstGeom prst="line">
              <a:avLst/>
            </a:prstGeom>
            <a:noFill/>
            <a:ln w="25400" cap="flat" cmpd="sng" algn="ctr">
              <a:solidFill>
                <a:sysClr val="windowText" lastClr="000000"/>
              </a:solidFill>
              <a:prstDash val="solid"/>
              <a:miter lim="800000"/>
            </a:ln>
            <a:effectLst/>
          </p:spPr>
        </p:cxnSp>
        <p:cxnSp>
          <p:nvCxnSpPr>
            <p:cNvPr id="143" name="Straight Connector 142"/>
            <p:cNvCxnSpPr/>
            <p:nvPr/>
          </p:nvCxnSpPr>
          <p:spPr>
            <a:xfrm flipH="1" flipV="1">
              <a:off x="3121767" y="4457702"/>
              <a:ext cx="173942" cy="552448"/>
            </a:xfrm>
            <a:prstGeom prst="line">
              <a:avLst/>
            </a:prstGeom>
            <a:noFill/>
            <a:ln w="19050" cap="flat" cmpd="sng" algn="ctr">
              <a:solidFill>
                <a:sysClr val="windowText" lastClr="000000"/>
              </a:solidFill>
              <a:prstDash val="solid"/>
              <a:miter lim="800000"/>
            </a:ln>
            <a:effectLst/>
          </p:spPr>
        </p:cxnSp>
        <p:cxnSp>
          <p:nvCxnSpPr>
            <p:cNvPr id="144" name="Straight Connector 143"/>
            <p:cNvCxnSpPr/>
            <p:nvPr/>
          </p:nvCxnSpPr>
          <p:spPr>
            <a:xfrm>
              <a:off x="3743513" y="4733926"/>
              <a:ext cx="395718" cy="0"/>
            </a:xfrm>
            <a:prstGeom prst="line">
              <a:avLst/>
            </a:prstGeom>
            <a:noFill/>
            <a:ln w="25400" cap="flat" cmpd="sng" algn="ctr">
              <a:solidFill>
                <a:sysClr val="windowText" lastClr="000000"/>
              </a:solidFill>
              <a:prstDash val="solid"/>
              <a:miter lim="800000"/>
            </a:ln>
            <a:effectLst/>
          </p:spPr>
        </p:cxnSp>
      </p:grpSp>
      <p:grpSp>
        <p:nvGrpSpPr>
          <p:cNvPr id="145" name="Group 144"/>
          <p:cNvGrpSpPr/>
          <p:nvPr/>
        </p:nvGrpSpPr>
        <p:grpSpPr>
          <a:xfrm>
            <a:off x="1315035" y="4231159"/>
            <a:ext cx="268484" cy="109538"/>
            <a:chOff x="3017838" y="3958253"/>
            <a:chExt cx="268484" cy="109538"/>
          </a:xfrm>
        </p:grpSpPr>
        <p:cxnSp>
          <p:nvCxnSpPr>
            <p:cNvPr id="146" name="Straight Connector 67"/>
            <p:cNvCxnSpPr>
              <a:cxnSpLocks noChangeShapeType="1"/>
            </p:cNvCxnSpPr>
            <p:nvPr/>
          </p:nvCxnSpPr>
          <p:spPr bwMode="auto">
            <a:xfrm>
              <a:off x="3017838" y="401302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47" name="Straight Connector 68"/>
            <p:cNvCxnSpPr>
              <a:cxnSpLocks noChangeShapeType="1"/>
            </p:cNvCxnSpPr>
            <p:nvPr/>
          </p:nvCxnSpPr>
          <p:spPr bwMode="auto">
            <a:xfrm>
              <a:off x="3125622"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48" name="Straight Connector 70"/>
            <p:cNvCxnSpPr>
              <a:cxnSpLocks noChangeShapeType="1"/>
            </p:cNvCxnSpPr>
            <p:nvPr/>
          </p:nvCxnSpPr>
          <p:spPr bwMode="auto">
            <a:xfrm>
              <a:off x="3178538" y="3958253"/>
              <a:ext cx="0" cy="109538"/>
            </a:xfrm>
            <a:prstGeom prst="line">
              <a:avLst/>
            </a:prstGeom>
            <a:noFill/>
            <a:ln w="25400" algn="ctr">
              <a:solidFill>
                <a:sysClr val="windowText" lastClr="000000"/>
              </a:solidFill>
              <a:round/>
              <a:headEnd/>
              <a:tailEnd/>
            </a:ln>
            <a:extLst>
              <a:ext uri="{909E8E84-426E-40DD-AFC4-6F175D3DCCD1}">
                <a14:hiddenFill xmlns:a14="http://schemas.microsoft.com/office/drawing/2010/main" xmlns="">
                  <a:noFill/>
                </a14:hiddenFill>
              </a:ext>
            </a:extLst>
          </p:spPr>
        </p:cxnSp>
        <p:cxnSp>
          <p:nvCxnSpPr>
            <p:cNvPr id="149" name="Straight Connector 67"/>
            <p:cNvCxnSpPr>
              <a:cxnSpLocks noChangeShapeType="1"/>
            </p:cNvCxnSpPr>
            <p:nvPr/>
          </p:nvCxnSpPr>
          <p:spPr bwMode="auto">
            <a:xfrm>
              <a:off x="3178538" y="4019582"/>
              <a:ext cx="107784" cy="0"/>
            </a:xfrm>
            <a:prstGeom prst="line">
              <a:avLst/>
            </a:prstGeom>
            <a:noFill/>
            <a:ln w="9525" algn="ctr">
              <a:solidFill>
                <a:sysClr val="windowText" lastClr="000000"/>
              </a:solidFill>
              <a:round/>
              <a:headEnd/>
              <a:tailEnd/>
            </a:ln>
            <a:extLst>
              <a:ext uri="{909E8E84-426E-40DD-AFC4-6F175D3DCCD1}">
                <a14:hiddenFill xmlns:a14="http://schemas.microsoft.com/office/drawing/2010/main" xmlns="">
                  <a:noFill/>
                </a14:hiddenFill>
              </a:ext>
            </a:extLst>
          </p:spPr>
        </p:cxnSp>
      </p:grpSp>
      <p:sp>
        <p:nvSpPr>
          <p:cNvPr id="150" name="AutoShape 11"/>
          <p:cNvSpPr>
            <a:spLocks noChangeArrowheads="1"/>
          </p:cNvSpPr>
          <p:nvPr/>
        </p:nvSpPr>
        <p:spPr bwMode="auto">
          <a:xfrm>
            <a:off x="655572" y="4099509"/>
            <a:ext cx="647700" cy="304800"/>
          </a:xfrm>
          <a:prstGeom prst="cube">
            <a:avLst>
              <a:gd name="adj" fmla="val 25000"/>
            </a:avLst>
          </a:prstGeom>
          <a:gradFill rotWithShape="1">
            <a:gsLst>
              <a:gs pos="0">
                <a:srgbClr val="C0C0C0"/>
              </a:gs>
              <a:gs pos="100000">
                <a:srgbClr val="595959"/>
              </a:gs>
            </a:gsLst>
            <a:lin ang="5400000" scaled="1"/>
          </a:gradFill>
          <a:ln w="9525">
            <a:solidFill>
              <a:sysClr val="windowText" lastClr="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Calibri" panose="020F0502020204030204"/>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4"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CNTs and THz detection by PAT</a:t>
            </a:r>
            <a:endParaRPr lang="en-US" sz="1700" dirty="0">
              <a:solidFill>
                <a:srgbClr val="000000"/>
              </a:solidFill>
              <a:effectLst>
                <a:outerShdw blurRad="38100" dist="38100" dir="2700000" algn="tl">
                  <a:srgbClr val="FFFFFF"/>
                </a:outerShdw>
              </a:effectLst>
              <a:latin typeface="eufb10" pitchFamily="34" charset="0"/>
            </a:endParaRPr>
          </a:p>
        </p:txBody>
      </p:sp>
      <p:pic>
        <p:nvPicPr>
          <p:cNvPr id="9219"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51563" y="1600200"/>
            <a:ext cx="2763837"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20" name="Picture 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895600" y="2514600"/>
            <a:ext cx="2962275"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221" name="Text Box 9"/>
          <p:cNvSpPr txBox="1">
            <a:spLocks noChangeArrowheads="1"/>
          </p:cNvSpPr>
          <p:nvPr/>
        </p:nvSpPr>
        <p:spPr bwMode="auto">
          <a:xfrm>
            <a:off x="304800" y="1295400"/>
            <a:ext cx="4572000" cy="915988"/>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a:t>PAT detection demonstrated by </a:t>
            </a:r>
          </a:p>
          <a:p>
            <a:pPr algn="l">
              <a:spcBef>
                <a:spcPct val="0"/>
              </a:spcBef>
            </a:pPr>
            <a:r>
              <a:rPr lang="en-US" b="0"/>
              <a:t>I. Kawano et al. (2008)! </a:t>
            </a:r>
          </a:p>
          <a:p>
            <a:pPr algn="l">
              <a:spcBef>
                <a:spcPct val="0"/>
              </a:spcBef>
            </a:pPr>
            <a:endParaRPr lang="en-US" b="0">
              <a:solidFill>
                <a:srgbClr val="FF0000"/>
              </a:solidFill>
              <a:latin typeface="Comic Sans MS" pitchFamily="66" charset="0"/>
            </a:endParaRPr>
          </a:p>
        </p:txBody>
      </p:sp>
      <p:sp>
        <p:nvSpPr>
          <p:cNvPr id="9222" name="Rectangle 10"/>
          <p:cNvSpPr>
            <a:spLocks noChangeArrowheads="1"/>
          </p:cNvSpPr>
          <p:nvPr/>
        </p:nvSpPr>
        <p:spPr bwMode="auto">
          <a:xfrm>
            <a:off x="82669" y="5943600"/>
            <a:ext cx="4413131"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p>
            <a:r>
              <a:rPr lang="en-US" sz="1400" b="0" dirty="0"/>
              <a:t>I. Kawano et al., J. of Appl. Phys. </a:t>
            </a:r>
            <a:r>
              <a:rPr lang="en-US" sz="1400" dirty="0"/>
              <a:t>103</a:t>
            </a:r>
            <a:r>
              <a:rPr lang="en-US" sz="1400" b="0" dirty="0"/>
              <a:t>, 034307 (2008)</a:t>
            </a:r>
          </a:p>
        </p:txBody>
      </p:sp>
      <p:sp>
        <p:nvSpPr>
          <p:cNvPr id="9223" name="Line 11"/>
          <p:cNvSpPr>
            <a:spLocks noChangeShapeType="1"/>
          </p:cNvSpPr>
          <p:nvPr/>
        </p:nvSpPr>
        <p:spPr bwMode="auto">
          <a:xfrm>
            <a:off x="4419600" y="1524000"/>
            <a:ext cx="1524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9224" name="Line 12"/>
          <p:cNvSpPr>
            <a:spLocks noChangeShapeType="1"/>
          </p:cNvSpPr>
          <p:nvPr/>
        </p:nvSpPr>
        <p:spPr bwMode="auto">
          <a:xfrm>
            <a:off x="3505200" y="1600200"/>
            <a:ext cx="5334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9225" name="Text Box 13"/>
          <p:cNvSpPr txBox="1">
            <a:spLocks noChangeArrowheads="1"/>
          </p:cNvSpPr>
          <p:nvPr/>
        </p:nvSpPr>
        <p:spPr bwMode="auto">
          <a:xfrm>
            <a:off x="228600" y="2971800"/>
            <a:ext cx="2590800" cy="12001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rgbClr val="FFCC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a:t>Problems:</a:t>
            </a:r>
          </a:p>
          <a:p>
            <a:pPr algn="l">
              <a:spcBef>
                <a:spcPct val="0"/>
              </a:spcBef>
              <a:buFontTx/>
              <a:buChar char="•"/>
            </a:pPr>
            <a:r>
              <a:rPr lang="en-US" b="0">
                <a:solidFill>
                  <a:srgbClr val="FF0000"/>
                </a:solidFill>
              </a:rPr>
              <a:t>Detected signal weak </a:t>
            </a:r>
          </a:p>
          <a:p>
            <a:pPr algn="l">
              <a:spcBef>
                <a:spcPct val="0"/>
              </a:spcBef>
              <a:buFontTx/>
              <a:buChar char="•"/>
            </a:pPr>
            <a:r>
              <a:rPr lang="en-US" b="0">
                <a:solidFill>
                  <a:srgbClr val="FF0000"/>
                </a:solidFill>
              </a:rPr>
              <a:t>Response from very few samples</a:t>
            </a:r>
            <a:endParaRPr lang="en-US" b="0">
              <a:solidFill>
                <a:srgbClr val="FF0000"/>
              </a:solidFill>
              <a:latin typeface="Comic Sans MS" pitchFamily="66" charset="0"/>
            </a:endParaRPr>
          </a:p>
        </p:txBody>
      </p:sp>
      <p:sp>
        <p:nvSpPr>
          <p:cNvPr id="9226" name="Text Box 14"/>
          <p:cNvSpPr txBox="1">
            <a:spLocks noChangeArrowheads="1"/>
          </p:cNvSpPr>
          <p:nvPr/>
        </p:nvSpPr>
        <p:spPr bwMode="auto">
          <a:xfrm>
            <a:off x="6096000" y="1295400"/>
            <a:ext cx="1517650" cy="3667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t>10 mW laser</a:t>
            </a:r>
          </a:p>
        </p:txBody>
      </p:sp>
      <p:cxnSp>
        <p:nvCxnSpPr>
          <p:cNvPr id="13" name="Straight Connector 12"/>
          <p:cNvCxnSpPr/>
          <p:nvPr/>
        </p:nvCxnSpPr>
        <p:spPr bwMode="auto">
          <a:xfrm>
            <a:off x="7523162" y="3193078"/>
            <a:ext cx="10319" cy="1143000"/>
          </a:xfrm>
          <a:prstGeom prst="line">
            <a:avLst/>
          </a:prstGeom>
          <a:noFill/>
          <a:ln w="9525" cap="flat" cmpd="sng" algn="ctr">
            <a:solidFill>
              <a:schemeClr val="tx1"/>
            </a:solidFill>
            <a:prstDash val="dash"/>
            <a:round/>
            <a:headEnd type="none" w="med" len="med"/>
            <a:tailEnd type="none"/>
          </a:ln>
          <a:effectLst/>
        </p:spPr>
      </p:cxnSp>
      <p:cxnSp>
        <p:nvCxnSpPr>
          <p:cNvPr id="27" name="Straight Connector 26"/>
          <p:cNvCxnSpPr/>
          <p:nvPr/>
        </p:nvCxnSpPr>
        <p:spPr bwMode="auto">
          <a:xfrm>
            <a:off x="7688262" y="2697778"/>
            <a:ext cx="10319" cy="1143000"/>
          </a:xfrm>
          <a:prstGeom prst="line">
            <a:avLst/>
          </a:prstGeom>
          <a:noFill/>
          <a:ln w="9525" cap="flat" cmpd="sng" algn="ctr">
            <a:solidFill>
              <a:schemeClr val="tx1"/>
            </a:solidFill>
            <a:prstDash val="dash"/>
            <a:round/>
            <a:headEnd type="none" w="med" len="med"/>
            <a:tailEnd type="none"/>
          </a:ln>
          <a:effectLst/>
        </p:spPr>
      </p:cxnSp>
      <p:cxnSp>
        <p:nvCxnSpPr>
          <p:cNvPr id="28" name="Straight Connector 27"/>
          <p:cNvCxnSpPr/>
          <p:nvPr/>
        </p:nvCxnSpPr>
        <p:spPr bwMode="auto">
          <a:xfrm>
            <a:off x="8077200" y="2497723"/>
            <a:ext cx="10319" cy="1143000"/>
          </a:xfrm>
          <a:prstGeom prst="line">
            <a:avLst/>
          </a:prstGeom>
          <a:noFill/>
          <a:ln w="9525" cap="flat" cmpd="sng" algn="ctr">
            <a:solidFill>
              <a:schemeClr val="tx1"/>
            </a:solidFill>
            <a:prstDash val="dash"/>
            <a:round/>
            <a:headEnd type="none" w="med" len="med"/>
            <a:tailEnd type="none"/>
          </a:ln>
          <a:effectLst/>
        </p:spPr>
      </p:cxnSp>
      <p:cxnSp>
        <p:nvCxnSpPr>
          <p:cNvPr id="29" name="Straight Connector 28"/>
          <p:cNvCxnSpPr/>
          <p:nvPr/>
        </p:nvCxnSpPr>
        <p:spPr bwMode="auto">
          <a:xfrm>
            <a:off x="7479506" y="4267200"/>
            <a:ext cx="0" cy="838200"/>
          </a:xfrm>
          <a:prstGeom prst="line">
            <a:avLst/>
          </a:prstGeom>
          <a:noFill/>
          <a:ln w="9525" cap="flat" cmpd="sng" algn="ctr">
            <a:solidFill>
              <a:schemeClr val="tx1"/>
            </a:solidFill>
            <a:prstDash val="dash"/>
            <a:round/>
            <a:headEnd type="none" w="med" len="med"/>
            <a:tailEnd type="none"/>
          </a:ln>
          <a:effectLst/>
        </p:spPr>
      </p:cxnSp>
      <p:sp>
        <p:nvSpPr>
          <p:cNvPr id="16"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17"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609600" y="4495800"/>
            <a:ext cx="4953000" cy="1371600"/>
          </a:xfrm>
          <a:prstGeom prst="rect">
            <a:avLst/>
          </a:prstGeom>
          <a:solidFill>
            <a:srgbClr val="FFF7C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10243" name="Rectangle 5"/>
          <p:cNvSpPr>
            <a:spLocks noChangeArrowheads="1"/>
          </p:cNvSpPr>
          <p:nvPr/>
        </p:nvSpPr>
        <p:spPr bwMode="auto">
          <a:xfrm>
            <a:off x="609600" y="2057400"/>
            <a:ext cx="4953000" cy="1752600"/>
          </a:xfrm>
          <a:prstGeom prst="rect">
            <a:avLst/>
          </a:prstGeom>
          <a:solidFill>
            <a:srgbClr val="FFF7C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grpSp>
        <p:nvGrpSpPr>
          <p:cNvPr id="10244" name="Group 6"/>
          <p:cNvGrpSpPr>
            <a:grpSpLocks/>
          </p:cNvGrpSpPr>
          <p:nvPr/>
        </p:nvGrpSpPr>
        <p:grpSpPr bwMode="auto">
          <a:xfrm>
            <a:off x="3352800" y="2743200"/>
            <a:ext cx="1054100" cy="914400"/>
            <a:chOff x="1388" y="747"/>
            <a:chExt cx="664" cy="576"/>
          </a:xfrm>
        </p:grpSpPr>
        <p:pic>
          <p:nvPicPr>
            <p:cNvPr id="10278" name="Picture 7" descr="s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88" y="747"/>
              <a:ext cx="664" cy="5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9" name="Rectangle 8"/>
            <p:cNvSpPr>
              <a:spLocks noChangeAspect="1" noChangeArrowheads="1"/>
            </p:cNvSpPr>
            <p:nvPr/>
          </p:nvSpPr>
          <p:spPr bwMode="auto">
            <a:xfrm>
              <a:off x="1507" y="1173"/>
              <a:ext cx="197"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200">
                  <a:solidFill>
                    <a:srgbClr val="FF0000"/>
                  </a:solidFill>
                </a:rPr>
                <a:t>CNT</a:t>
              </a:r>
            </a:p>
          </p:txBody>
        </p:sp>
        <p:sp>
          <p:nvSpPr>
            <p:cNvPr id="10280" name="Rectangle 9"/>
            <p:cNvSpPr>
              <a:spLocks noChangeAspect="1" noChangeArrowheads="1"/>
            </p:cNvSpPr>
            <p:nvPr/>
          </p:nvSpPr>
          <p:spPr bwMode="auto">
            <a:xfrm>
              <a:off x="1474" y="1041"/>
              <a:ext cx="384"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l">
                <a:spcBef>
                  <a:spcPct val="0"/>
                </a:spcBef>
              </a:pPr>
              <a:r>
                <a:rPr lang="en-US" sz="1200">
                  <a:solidFill>
                    <a:srgbClr val="FF0000"/>
                  </a:solidFill>
                </a:rPr>
                <a:t>Drain</a:t>
              </a:r>
            </a:p>
          </p:txBody>
        </p:sp>
        <p:sp>
          <p:nvSpPr>
            <p:cNvPr id="10281" name="Rectangle 10"/>
            <p:cNvSpPr>
              <a:spLocks noChangeAspect="1" noChangeArrowheads="1"/>
            </p:cNvSpPr>
            <p:nvPr/>
          </p:nvSpPr>
          <p:spPr bwMode="auto">
            <a:xfrm>
              <a:off x="1469" y="894"/>
              <a:ext cx="349" cy="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200">
                  <a:solidFill>
                    <a:srgbClr val="FF0000"/>
                  </a:solidFill>
                </a:rPr>
                <a:t>Source</a:t>
              </a:r>
              <a:r>
                <a:rPr lang="en-US" sz="1200">
                  <a:solidFill>
                    <a:srgbClr val="FF0000"/>
                  </a:solidFill>
                  <a:latin typeface="Times New Roman" pitchFamily="18" charset="0"/>
                </a:rPr>
                <a:t> </a:t>
              </a:r>
              <a:endParaRPr lang="en-US" sz="1200" b="0">
                <a:solidFill>
                  <a:srgbClr val="FF0000"/>
                </a:solidFill>
                <a:latin typeface="Times New Roman" pitchFamily="18" charset="0"/>
              </a:endParaRPr>
            </a:p>
          </p:txBody>
        </p:sp>
      </p:grpSp>
      <p:grpSp>
        <p:nvGrpSpPr>
          <p:cNvPr id="10245" name="Group 11"/>
          <p:cNvGrpSpPr>
            <a:grpSpLocks/>
          </p:cNvGrpSpPr>
          <p:nvPr/>
        </p:nvGrpSpPr>
        <p:grpSpPr bwMode="auto">
          <a:xfrm>
            <a:off x="3733800" y="4648200"/>
            <a:ext cx="1638300" cy="989013"/>
            <a:chOff x="4464" y="3024"/>
            <a:chExt cx="1032" cy="575"/>
          </a:xfrm>
        </p:grpSpPr>
        <p:sp>
          <p:nvSpPr>
            <p:cNvPr id="10265" name="Rectangle 12"/>
            <p:cNvSpPr>
              <a:spLocks noChangeAspect="1" noChangeArrowheads="1"/>
            </p:cNvSpPr>
            <p:nvPr/>
          </p:nvSpPr>
          <p:spPr bwMode="auto">
            <a:xfrm>
              <a:off x="4465" y="3115"/>
              <a:ext cx="812" cy="192"/>
            </a:xfrm>
            <a:prstGeom prst="rect">
              <a:avLst/>
            </a:prstGeom>
            <a:solidFill>
              <a:srgbClr val="FF00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pic>
          <p:nvPicPr>
            <p:cNvPr id="10266" name="Picture 1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685" y="3253"/>
              <a:ext cx="402" cy="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67" name="Rectangle 14"/>
            <p:cNvSpPr>
              <a:spLocks noChangeAspect="1" noChangeArrowheads="1"/>
            </p:cNvSpPr>
            <p:nvPr/>
          </p:nvSpPr>
          <p:spPr bwMode="auto">
            <a:xfrm>
              <a:off x="4464" y="3312"/>
              <a:ext cx="813" cy="110"/>
            </a:xfrm>
            <a:prstGeom prst="rect">
              <a:avLst/>
            </a:prstGeom>
            <a:solidFill>
              <a:srgbClr val="FF66FF"/>
            </a:solidFill>
            <a:ln w="9525">
              <a:solidFill>
                <a:srgbClr val="000000"/>
              </a:solidFill>
              <a:miter lim="800000"/>
              <a:headEnd/>
              <a:tailEnd/>
            </a:ln>
          </p:spPr>
          <p:txBody>
            <a:bodyPr/>
            <a:lstStyle/>
            <a:p>
              <a:endParaRPr lang="en-US"/>
            </a:p>
          </p:txBody>
        </p:sp>
        <p:sp>
          <p:nvSpPr>
            <p:cNvPr id="10268" name="Rectangle 15"/>
            <p:cNvSpPr>
              <a:spLocks noChangeAspect="1" noChangeArrowheads="1"/>
            </p:cNvSpPr>
            <p:nvPr/>
          </p:nvSpPr>
          <p:spPr bwMode="auto">
            <a:xfrm>
              <a:off x="4464" y="3415"/>
              <a:ext cx="813" cy="184"/>
            </a:xfrm>
            <a:prstGeom prst="rect">
              <a:avLst/>
            </a:prstGeom>
            <a:solidFill>
              <a:srgbClr val="C0C0C0"/>
            </a:solidFill>
            <a:ln w="12700">
              <a:solidFill>
                <a:srgbClr val="000000"/>
              </a:solidFill>
              <a:miter lim="800000"/>
              <a:headEnd/>
              <a:tailEnd/>
            </a:ln>
          </p:spPr>
          <p:txBody>
            <a:bodyPr/>
            <a:lstStyle/>
            <a:p>
              <a:endParaRPr lang="en-US"/>
            </a:p>
          </p:txBody>
        </p:sp>
        <p:sp>
          <p:nvSpPr>
            <p:cNvPr id="10269" name="Rectangle 16"/>
            <p:cNvSpPr>
              <a:spLocks noChangeAspect="1" noChangeArrowheads="1"/>
            </p:cNvSpPr>
            <p:nvPr/>
          </p:nvSpPr>
          <p:spPr bwMode="auto">
            <a:xfrm>
              <a:off x="4504" y="3479"/>
              <a:ext cx="695" cy="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latin typeface="Times New Roman" pitchFamily="18" charset="0"/>
                </a:rPr>
                <a:t> </a:t>
              </a:r>
              <a:r>
                <a:rPr lang="en-US" sz="1000">
                  <a:solidFill>
                    <a:srgbClr val="000000"/>
                  </a:solidFill>
                </a:rPr>
                <a:t>Intrinsic Si (100)</a:t>
              </a:r>
              <a:r>
                <a:rPr lang="en-US" sz="1000">
                  <a:solidFill>
                    <a:srgbClr val="000000"/>
                  </a:solidFill>
                  <a:latin typeface="Times New Roman" pitchFamily="18" charset="0"/>
                </a:rPr>
                <a:t>   </a:t>
              </a:r>
              <a:endParaRPr lang="en-US" sz="1000" b="0">
                <a:latin typeface="Times New Roman" pitchFamily="18" charset="0"/>
              </a:endParaRPr>
            </a:p>
          </p:txBody>
        </p:sp>
        <p:sp>
          <p:nvSpPr>
            <p:cNvPr id="10270" name="Rectangle 17"/>
            <p:cNvSpPr>
              <a:spLocks noChangeAspect="1" noChangeArrowheads="1"/>
            </p:cNvSpPr>
            <p:nvPr/>
          </p:nvSpPr>
          <p:spPr bwMode="auto">
            <a:xfrm>
              <a:off x="4816" y="3325"/>
              <a:ext cx="168" cy="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rPr>
                <a:t>SiO</a:t>
              </a:r>
              <a:r>
                <a:rPr lang="en-US" sz="1000" baseline="-25000">
                  <a:solidFill>
                    <a:srgbClr val="000000"/>
                  </a:solidFill>
                </a:rPr>
                <a:t>2</a:t>
              </a:r>
            </a:p>
          </p:txBody>
        </p:sp>
        <p:sp>
          <p:nvSpPr>
            <p:cNvPr id="10271" name="Rectangle 18"/>
            <p:cNvSpPr>
              <a:spLocks noChangeAspect="1" noChangeArrowheads="1"/>
            </p:cNvSpPr>
            <p:nvPr/>
          </p:nvSpPr>
          <p:spPr bwMode="auto">
            <a:xfrm>
              <a:off x="4563" y="3041"/>
              <a:ext cx="557" cy="74"/>
            </a:xfrm>
            <a:prstGeom prst="rect">
              <a:avLst/>
            </a:prstGeom>
            <a:solidFill>
              <a:schemeClr val="accent1"/>
            </a:soli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10272" name="Rectangle 19"/>
            <p:cNvSpPr>
              <a:spLocks noChangeAspect="1" noChangeArrowheads="1"/>
            </p:cNvSpPr>
            <p:nvPr/>
          </p:nvSpPr>
          <p:spPr bwMode="auto">
            <a:xfrm>
              <a:off x="5130" y="3024"/>
              <a:ext cx="366" cy="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rPr>
                <a:t>Top Gate</a:t>
              </a:r>
              <a:r>
                <a:rPr lang="en-US" sz="1000">
                  <a:solidFill>
                    <a:srgbClr val="000000"/>
                  </a:solidFill>
                  <a:latin typeface="Times New Roman" pitchFamily="18" charset="0"/>
                </a:rPr>
                <a:t> </a:t>
              </a:r>
              <a:endParaRPr lang="en-US" sz="1000" b="0">
                <a:latin typeface="Times New Roman" pitchFamily="18" charset="0"/>
              </a:endParaRPr>
            </a:p>
          </p:txBody>
        </p:sp>
        <p:sp>
          <p:nvSpPr>
            <p:cNvPr id="10273" name="Rectangle 20"/>
            <p:cNvSpPr>
              <a:spLocks noChangeAspect="1" noChangeArrowheads="1"/>
            </p:cNvSpPr>
            <p:nvPr/>
          </p:nvSpPr>
          <p:spPr bwMode="auto">
            <a:xfrm>
              <a:off x="4998" y="3211"/>
              <a:ext cx="280" cy="101"/>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endParaRPr lang="en-US"/>
            </a:p>
          </p:txBody>
        </p:sp>
        <p:sp>
          <p:nvSpPr>
            <p:cNvPr id="10274" name="Rectangle 21"/>
            <p:cNvSpPr>
              <a:spLocks noChangeAspect="1" noChangeArrowheads="1"/>
            </p:cNvSpPr>
            <p:nvPr/>
          </p:nvSpPr>
          <p:spPr bwMode="auto">
            <a:xfrm>
              <a:off x="4466" y="3215"/>
              <a:ext cx="280" cy="101"/>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endParaRPr lang="en-US"/>
            </a:p>
          </p:txBody>
        </p:sp>
        <p:sp>
          <p:nvSpPr>
            <p:cNvPr id="10275" name="Rectangle 22"/>
            <p:cNvSpPr>
              <a:spLocks noChangeAspect="1" noChangeArrowheads="1"/>
            </p:cNvSpPr>
            <p:nvPr/>
          </p:nvSpPr>
          <p:spPr bwMode="auto">
            <a:xfrm>
              <a:off x="4510" y="3212"/>
              <a:ext cx="204" cy="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rPr>
                <a:t>Drain</a:t>
              </a:r>
              <a:endParaRPr lang="en-US" sz="1000" b="0"/>
            </a:p>
          </p:txBody>
        </p:sp>
        <p:sp>
          <p:nvSpPr>
            <p:cNvPr id="10276" name="Rectangle 23"/>
            <p:cNvSpPr>
              <a:spLocks noChangeAspect="1" noChangeArrowheads="1"/>
            </p:cNvSpPr>
            <p:nvPr/>
          </p:nvSpPr>
          <p:spPr bwMode="auto">
            <a:xfrm>
              <a:off x="5010" y="3217"/>
              <a:ext cx="270" cy="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lIns="0" tIns="0" rIns="0" bIns="0">
              <a:spAutoFit/>
            </a:bodyPr>
            <a:lstStyle/>
            <a:p>
              <a:pPr algn="l">
                <a:spcBef>
                  <a:spcPct val="0"/>
                </a:spcBef>
              </a:pPr>
              <a:r>
                <a:rPr lang="en-US" sz="1000">
                  <a:solidFill>
                    <a:srgbClr val="000000"/>
                  </a:solidFill>
                </a:rPr>
                <a:t>Source</a:t>
              </a:r>
              <a:endParaRPr lang="en-US" sz="1000" b="0"/>
            </a:p>
          </p:txBody>
        </p:sp>
        <p:sp>
          <p:nvSpPr>
            <p:cNvPr id="10277" name="Rectangle 24"/>
            <p:cNvSpPr>
              <a:spLocks noChangeAspect="1" noChangeArrowheads="1"/>
            </p:cNvSpPr>
            <p:nvPr/>
          </p:nvSpPr>
          <p:spPr bwMode="auto">
            <a:xfrm>
              <a:off x="4734" y="3112"/>
              <a:ext cx="490" cy="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rPr>
                <a:t>Al</a:t>
              </a:r>
              <a:r>
                <a:rPr lang="en-US" sz="1000" baseline="-25000">
                  <a:solidFill>
                    <a:srgbClr val="000000"/>
                  </a:solidFill>
                </a:rPr>
                <a:t>2</a:t>
              </a:r>
              <a:r>
                <a:rPr lang="en-US" sz="1000">
                  <a:solidFill>
                    <a:srgbClr val="000000"/>
                  </a:solidFill>
                </a:rPr>
                <a:t>O</a:t>
              </a:r>
              <a:r>
                <a:rPr lang="en-US" sz="1000" baseline="-25000">
                  <a:solidFill>
                    <a:srgbClr val="000000"/>
                  </a:solidFill>
                </a:rPr>
                <a:t>3 </a:t>
              </a:r>
              <a:r>
                <a:rPr lang="en-US" sz="1000">
                  <a:solidFill>
                    <a:srgbClr val="000000"/>
                  </a:solidFill>
                </a:rPr>
                <a:t>or SiO</a:t>
              </a:r>
              <a:r>
                <a:rPr lang="en-US" sz="1000" baseline="-25000">
                  <a:solidFill>
                    <a:srgbClr val="000000"/>
                  </a:solidFill>
                </a:rPr>
                <a:t>2</a:t>
              </a:r>
            </a:p>
          </p:txBody>
        </p:sp>
      </p:grpSp>
      <p:sp>
        <p:nvSpPr>
          <p:cNvPr id="10246" name="Rectangle 25"/>
          <p:cNvSpPr>
            <a:spLocks noChangeArrowheads="1"/>
          </p:cNvSpPr>
          <p:nvPr/>
        </p:nvSpPr>
        <p:spPr bwMode="auto">
          <a:xfrm>
            <a:off x="609600" y="2057400"/>
            <a:ext cx="4572000" cy="56630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l"/>
            <a:r>
              <a:rPr lang="en-US" sz="1400" b="0" u="sng" dirty="0" smtClean="0"/>
              <a:t>Typical Design</a:t>
            </a:r>
            <a:r>
              <a:rPr lang="en-US" sz="1400" b="0" dirty="0"/>
              <a:t>: </a:t>
            </a:r>
          </a:p>
          <a:p>
            <a:pPr algn="l"/>
            <a:r>
              <a:rPr lang="en-US" sz="1400" b="0" dirty="0"/>
              <a:t>Bottom gate and No THz Antenna </a:t>
            </a:r>
            <a:r>
              <a:rPr lang="en-US" sz="1400" b="0" dirty="0">
                <a:cs typeface="Arial" charset="0"/>
              </a:rPr>
              <a:t>→ </a:t>
            </a:r>
            <a:r>
              <a:rPr lang="en-US" sz="1400" dirty="0">
                <a:cs typeface="Arial" charset="0"/>
              </a:rPr>
              <a:t>poor coupling</a:t>
            </a:r>
          </a:p>
        </p:txBody>
      </p:sp>
      <p:sp>
        <p:nvSpPr>
          <p:cNvPr id="10247" name="Rectangle 26"/>
          <p:cNvSpPr>
            <a:spLocks noChangeArrowheads="1"/>
          </p:cNvSpPr>
          <p:nvPr/>
        </p:nvSpPr>
        <p:spPr bwMode="auto">
          <a:xfrm>
            <a:off x="762000" y="4724400"/>
            <a:ext cx="2295525" cy="815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p>
            <a:pPr algn="l"/>
            <a:r>
              <a:rPr lang="en-US" sz="1400" b="0" u="sng"/>
              <a:t>New Design :</a:t>
            </a:r>
            <a:r>
              <a:rPr lang="en-US" sz="1400" b="0"/>
              <a:t> </a:t>
            </a:r>
          </a:p>
          <a:p>
            <a:pPr algn="l">
              <a:buFontTx/>
              <a:buChar char="•"/>
            </a:pPr>
            <a:r>
              <a:rPr lang="en-US" sz="1400" b="0"/>
              <a:t> Side or Top gate </a:t>
            </a:r>
          </a:p>
          <a:p>
            <a:pPr algn="l">
              <a:buFontTx/>
              <a:buChar char="•"/>
            </a:pPr>
            <a:r>
              <a:rPr lang="en-US" sz="1400" b="0"/>
              <a:t> Broadband THz Antenna</a:t>
            </a:r>
            <a:r>
              <a:rPr lang="en-US" sz="1400"/>
              <a:t> </a:t>
            </a:r>
          </a:p>
        </p:txBody>
      </p:sp>
      <p:sp>
        <p:nvSpPr>
          <p:cNvPr id="10248" name="Rectangle 27"/>
          <p:cNvSpPr>
            <a:spLocks noChangeAspect="1" noChangeArrowheads="1"/>
          </p:cNvSpPr>
          <p:nvPr/>
        </p:nvSpPr>
        <p:spPr bwMode="auto">
          <a:xfrm>
            <a:off x="1947863" y="2847975"/>
            <a:ext cx="261937"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rPr>
              <a:t>CNT</a:t>
            </a:r>
            <a:endParaRPr lang="en-US" sz="1000" b="0"/>
          </a:p>
        </p:txBody>
      </p:sp>
      <p:pic>
        <p:nvPicPr>
          <p:cNvPr id="10249" name="Picture 2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35138" y="2992438"/>
            <a:ext cx="836612" cy="204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50" name="Rectangle 29"/>
          <p:cNvSpPr>
            <a:spLocks noChangeAspect="1" noChangeArrowheads="1"/>
          </p:cNvSpPr>
          <p:nvPr/>
        </p:nvSpPr>
        <p:spPr bwMode="auto">
          <a:xfrm>
            <a:off x="1282700" y="3117850"/>
            <a:ext cx="1689100" cy="234950"/>
          </a:xfrm>
          <a:prstGeom prst="rect">
            <a:avLst/>
          </a:prstGeom>
          <a:solidFill>
            <a:srgbClr val="FF66FF"/>
          </a:solidFill>
          <a:ln w="19050">
            <a:solidFill>
              <a:srgbClr val="000000"/>
            </a:solidFill>
            <a:miter lim="800000"/>
            <a:headEnd/>
            <a:tailEnd/>
          </a:ln>
        </p:spPr>
        <p:txBody>
          <a:bodyPr/>
          <a:lstStyle/>
          <a:p>
            <a:endParaRPr lang="en-US"/>
          </a:p>
        </p:txBody>
      </p:sp>
      <p:sp>
        <p:nvSpPr>
          <p:cNvPr id="10251" name="Rectangle 30"/>
          <p:cNvSpPr>
            <a:spLocks noChangeAspect="1" noChangeArrowheads="1"/>
          </p:cNvSpPr>
          <p:nvPr/>
        </p:nvSpPr>
        <p:spPr bwMode="auto">
          <a:xfrm>
            <a:off x="1282700" y="3336925"/>
            <a:ext cx="1689100" cy="388938"/>
          </a:xfrm>
          <a:prstGeom prst="rect">
            <a:avLst/>
          </a:prstGeom>
          <a:solidFill>
            <a:srgbClr val="C0C0C0"/>
          </a:solidFill>
          <a:ln w="19050">
            <a:solidFill>
              <a:srgbClr val="000000"/>
            </a:solidFill>
            <a:miter lim="800000"/>
            <a:headEnd/>
            <a:tailEnd/>
          </a:ln>
        </p:spPr>
        <p:txBody>
          <a:bodyPr/>
          <a:lstStyle/>
          <a:p>
            <a:endParaRPr lang="en-US"/>
          </a:p>
        </p:txBody>
      </p:sp>
      <p:sp>
        <p:nvSpPr>
          <p:cNvPr id="10252" name="Rectangle 31"/>
          <p:cNvSpPr>
            <a:spLocks noChangeAspect="1" noChangeArrowheads="1"/>
          </p:cNvSpPr>
          <p:nvPr/>
        </p:nvSpPr>
        <p:spPr bwMode="auto">
          <a:xfrm>
            <a:off x="2432050" y="2921000"/>
            <a:ext cx="534988" cy="1968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endParaRPr lang="en-US"/>
          </a:p>
        </p:txBody>
      </p:sp>
      <p:sp>
        <p:nvSpPr>
          <p:cNvPr id="10253" name="Rectangle 32"/>
          <p:cNvSpPr>
            <a:spLocks noChangeAspect="1" noChangeArrowheads="1"/>
          </p:cNvSpPr>
          <p:nvPr/>
        </p:nvSpPr>
        <p:spPr bwMode="auto">
          <a:xfrm>
            <a:off x="1287463" y="2919413"/>
            <a:ext cx="534987" cy="19685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endParaRPr lang="en-US"/>
          </a:p>
        </p:txBody>
      </p:sp>
      <p:sp>
        <p:nvSpPr>
          <p:cNvPr id="10254" name="Rectangle 33"/>
          <p:cNvSpPr>
            <a:spLocks noChangeAspect="1" noChangeArrowheads="1"/>
          </p:cNvSpPr>
          <p:nvPr/>
        </p:nvSpPr>
        <p:spPr bwMode="auto">
          <a:xfrm>
            <a:off x="1066800" y="2743200"/>
            <a:ext cx="793750"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rPr>
              <a:t>Drain (Ti/Au)</a:t>
            </a:r>
            <a:r>
              <a:rPr lang="en-US" sz="1000">
                <a:solidFill>
                  <a:srgbClr val="000000"/>
                </a:solidFill>
                <a:latin typeface="Times New Roman" pitchFamily="18" charset="0"/>
              </a:rPr>
              <a:t> </a:t>
            </a:r>
            <a:endParaRPr lang="en-US" sz="1000" b="0">
              <a:latin typeface="Times New Roman" pitchFamily="18" charset="0"/>
            </a:endParaRPr>
          </a:p>
        </p:txBody>
      </p:sp>
      <p:sp>
        <p:nvSpPr>
          <p:cNvPr id="10255" name="Rectangle 34"/>
          <p:cNvSpPr>
            <a:spLocks noChangeAspect="1" noChangeArrowheads="1"/>
          </p:cNvSpPr>
          <p:nvPr/>
        </p:nvSpPr>
        <p:spPr bwMode="auto">
          <a:xfrm>
            <a:off x="2301875" y="2755900"/>
            <a:ext cx="898525"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a:solidFill>
                  <a:srgbClr val="000000"/>
                </a:solidFill>
              </a:rPr>
              <a:t>Source (Ti/Au)</a:t>
            </a:r>
            <a:r>
              <a:rPr lang="en-US" sz="1000">
                <a:solidFill>
                  <a:srgbClr val="000000"/>
                </a:solidFill>
                <a:latin typeface="Times New Roman" pitchFamily="18" charset="0"/>
              </a:rPr>
              <a:t> </a:t>
            </a:r>
            <a:endParaRPr lang="en-US" sz="1000" b="0">
              <a:latin typeface="Times New Roman" pitchFamily="18" charset="0"/>
            </a:endParaRPr>
          </a:p>
        </p:txBody>
      </p:sp>
      <p:sp>
        <p:nvSpPr>
          <p:cNvPr id="10256" name="Rectangle 35"/>
          <p:cNvSpPr>
            <a:spLocks noChangeAspect="1" noChangeArrowheads="1"/>
          </p:cNvSpPr>
          <p:nvPr/>
        </p:nvSpPr>
        <p:spPr bwMode="auto">
          <a:xfrm>
            <a:off x="1862138" y="3136900"/>
            <a:ext cx="500062"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l">
              <a:spcBef>
                <a:spcPct val="0"/>
              </a:spcBef>
            </a:pPr>
            <a:r>
              <a:rPr lang="en-US" sz="1000">
                <a:solidFill>
                  <a:srgbClr val="000000"/>
                </a:solidFill>
              </a:rPr>
              <a:t>SiO</a:t>
            </a:r>
            <a:r>
              <a:rPr lang="en-US" sz="1000" baseline="-25000">
                <a:solidFill>
                  <a:srgbClr val="000000"/>
                </a:solidFill>
              </a:rPr>
              <a:t>2</a:t>
            </a:r>
            <a:endParaRPr lang="en-US" sz="1000" b="0"/>
          </a:p>
        </p:txBody>
      </p:sp>
      <p:sp>
        <p:nvSpPr>
          <p:cNvPr id="10257" name="Rectangle 36"/>
          <p:cNvSpPr>
            <a:spLocks noChangeAspect="1" noChangeArrowheads="1"/>
          </p:cNvSpPr>
          <p:nvPr/>
        </p:nvSpPr>
        <p:spPr bwMode="auto">
          <a:xfrm>
            <a:off x="1762125" y="3441700"/>
            <a:ext cx="865188"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000" i="1">
                <a:solidFill>
                  <a:srgbClr val="000000"/>
                </a:solidFill>
              </a:rPr>
              <a:t>p</a:t>
            </a:r>
            <a:r>
              <a:rPr lang="en-US" sz="1000">
                <a:solidFill>
                  <a:srgbClr val="000000"/>
                </a:solidFill>
              </a:rPr>
              <a:t>-type Si (100)</a:t>
            </a:r>
            <a:endParaRPr lang="en-US" sz="1000" b="0"/>
          </a:p>
        </p:txBody>
      </p:sp>
      <p:sp>
        <p:nvSpPr>
          <p:cNvPr id="10258" name="Text Box 37"/>
          <p:cNvSpPr txBox="1">
            <a:spLocks noChangeArrowheads="1"/>
          </p:cNvSpPr>
          <p:nvPr/>
        </p:nvSpPr>
        <p:spPr bwMode="auto">
          <a:xfrm>
            <a:off x="609600" y="1371600"/>
            <a:ext cx="4343400" cy="641350"/>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dirty="0"/>
              <a:t>Main challenge:</a:t>
            </a:r>
          </a:p>
          <a:p>
            <a:pPr algn="l">
              <a:spcBef>
                <a:spcPct val="0"/>
              </a:spcBef>
            </a:pPr>
            <a:r>
              <a:rPr lang="en-US" b="0" dirty="0">
                <a:solidFill>
                  <a:srgbClr val="FF0000"/>
                </a:solidFill>
              </a:rPr>
              <a:t>Coupling THz radiation to quantum dots.</a:t>
            </a:r>
            <a:endParaRPr lang="en-US" b="0" dirty="0">
              <a:solidFill>
                <a:srgbClr val="FF0000"/>
              </a:solidFill>
              <a:latin typeface="Comic Sans MS" pitchFamily="66" charset="0"/>
            </a:endParaRPr>
          </a:p>
        </p:txBody>
      </p:sp>
      <p:sp>
        <p:nvSpPr>
          <p:cNvPr id="47142"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THz detection by PAT: Our approach</a:t>
            </a:r>
            <a:endParaRPr lang="en-US" sz="1700" dirty="0">
              <a:solidFill>
                <a:srgbClr val="000000"/>
              </a:solidFill>
              <a:effectLst>
                <a:outerShdw blurRad="38100" dist="38100" dir="2700000" algn="tl">
                  <a:srgbClr val="FFFFFF"/>
                </a:outerShdw>
              </a:effectLst>
              <a:latin typeface="eufb10" pitchFamily="34" charset="0"/>
            </a:endParaRPr>
          </a:p>
        </p:txBody>
      </p:sp>
      <p:sp>
        <p:nvSpPr>
          <p:cNvPr id="10260" name="AutoShape 39"/>
          <p:cNvSpPr>
            <a:spLocks noChangeArrowheads="1"/>
          </p:cNvSpPr>
          <p:nvPr/>
        </p:nvSpPr>
        <p:spPr bwMode="auto">
          <a:xfrm>
            <a:off x="2743200" y="3962400"/>
            <a:ext cx="457200" cy="457200"/>
          </a:xfrm>
          <a:prstGeom prst="downArrow">
            <a:avLst>
              <a:gd name="adj1" fmla="val 50000"/>
              <a:gd name="adj2" fmla="val 25000"/>
            </a:avLst>
          </a:prstGeom>
          <a:solidFill>
            <a:srgbClr val="00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grpSp>
        <p:nvGrpSpPr>
          <p:cNvPr id="10261" name="Group 43"/>
          <p:cNvGrpSpPr>
            <a:grpSpLocks/>
          </p:cNvGrpSpPr>
          <p:nvPr/>
        </p:nvGrpSpPr>
        <p:grpSpPr bwMode="auto">
          <a:xfrm>
            <a:off x="5867400" y="3429000"/>
            <a:ext cx="3124200" cy="1371600"/>
            <a:chOff x="3792" y="1824"/>
            <a:chExt cx="1968" cy="864"/>
          </a:xfrm>
        </p:grpSpPr>
        <p:sp>
          <p:nvSpPr>
            <p:cNvPr id="10263" name="Rectangle 40"/>
            <p:cNvSpPr>
              <a:spLocks noChangeArrowheads="1"/>
            </p:cNvSpPr>
            <p:nvPr/>
          </p:nvSpPr>
          <p:spPr bwMode="auto">
            <a:xfrm>
              <a:off x="3792" y="1824"/>
              <a:ext cx="1968" cy="864"/>
            </a:xfrm>
            <a:prstGeom prst="rect">
              <a:avLst/>
            </a:prstGeom>
            <a:solidFill>
              <a:srgbClr val="FFF7C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10264" name="Rectangle 42"/>
            <p:cNvSpPr>
              <a:spLocks noChangeArrowheads="1"/>
            </p:cNvSpPr>
            <p:nvPr/>
          </p:nvSpPr>
          <p:spPr bwMode="auto">
            <a:xfrm>
              <a:off x="3888" y="1934"/>
              <a:ext cx="1728" cy="5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pPr algn="l"/>
              <a:r>
                <a:rPr lang="en-US" sz="1400" b="0" u="sng"/>
                <a:t>Better coupling:</a:t>
              </a:r>
              <a:r>
                <a:rPr lang="en-US" sz="1400" b="0"/>
                <a:t> </a:t>
              </a:r>
            </a:p>
            <a:p>
              <a:pPr algn="l">
                <a:buFontTx/>
                <a:buChar char="•"/>
              </a:pPr>
              <a:r>
                <a:rPr lang="en-US" sz="1400" b="0"/>
                <a:t> Impedance mismatch reduced </a:t>
              </a:r>
            </a:p>
            <a:p>
              <a:pPr algn="l">
                <a:buFontTx/>
                <a:buChar char="•"/>
              </a:pPr>
              <a:r>
                <a:rPr lang="en-US" sz="1400" b="0"/>
                <a:t> larger detection area</a:t>
              </a:r>
              <a:endParaRPr lang="en-US" sz="1400"/>
            </a:p>
          </p:txBody>
        </p:sp>
      </p:grpSp>
      <p:sp>
        <p:nvSpPr>
          <p:cNvPr id="10262" name="AutoShape 44"/>
          <p:cNvSpPr>
            <a:spLocks noChangeArrowheads="1"/>
          </p:cNvSpPr>
          <p:nvPr/>
        </p:nvSpPr>
        <p:spPr bwMode="auto">
          <a:xfrm>
            <a:off x="5715000" y="4876800"/>
            <a:ext cx="1066800" cy="609600"/>
          </a:xfrm>
          <a:custGeom>
            <a:avLst/>
            <a:gdLst>
              <a:gd name="T0" fmla="*/ 37635371 w 21600"/>
              <a:gd name="T1" fmla="*/ 0 h 21600"/>
              <a:gd name="T2" fmla="*/ 22580254 w 21600"/>
              <a:gd name="T3" fmla="*/ 5734756 h 21600"/>
              <a:gd name="T4" fmla="*/ 0 w 21600"/>
              <a:gd name="T5" fmla="*/ 14337679 h 21600"/>
              <a:gd name="T6" fmla="*/ 22580254 w 21600"/>
              <a:gd name="T7" fmla="*/ 17204267 h 21600"/>
              <a:gd name="T8" fmla="*/ 45160509 w 21600"/>
              <a:gd name="T9" fmla="*/ 11947398 h 21600"/>
              <a:gd name="T10" fmla="*/ 52688067 w 21600"/>
              <a:gd name="T11" fmla="*/ 5734756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solidFill>
            <a:srgbClr val="00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endParaRPr lang="en-US"/>
          </a:p>
        </p:txBody>
      </p:sp>
      <p:sp>
        <p:nvSpPr>
          <p:cNvPr id="43"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44"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3" name="Text Box 13"/>
          <p:cNvSpPr txBox="1">
            <a:spLocks noChangeArrowheads="1"/>
          </p:cNvSpPr>
          <p:nvPr/>
        </p:nvSpPr>
        <p:spPr bwMode="auto">
          <a:xfrm>
            <a:off x="1066800" y="4495800"/>
            <a:ext cx="37338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eaLnBrk="1" hangingPunct="1">
              <a:spcBef>
                <a:spcPct val="50000"/>
              </a:spcBef>
            </a:pPr>
            <a:endParaRPr lang="en-US" b="0"/>
          </a:p>
        </p:txBody>
      </p:sp>
      <p:sp>
        <p:nvSpPr>
          <p:cNvPr id="46116" name="Rectangle 2"/>
          <p:cNvSpPr>
            <a:spLocks noChangeArrowheads="1"/>
          </p:cNvSpPr>
          <p:nvPr/>
        </p:nvSpPr>
        <p:spPr bwMode="auto">
          <a:xfrm>
            <a:off x="1219200" y="304800"/>
            <a:ext cx="6705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New design: on-chip antenna</a:t>
            </a:r>
            <a:endParaRPr lang="en-US" sz="1700" dirty="0">
              <a:solidFill>
                <a:srgbClr val="000000"/>
              </a:solidFill>
              <a:effectLst>
                <a:outerShdw blurRad="38100" dist="38100" dir="2700000" algn="tl">
                  <a:srgbClr val="FFFFFF"/>
                </a:outerShdw>
              </a:effectLst>
              <a:latin typeface="eufb10" pitchFamily="34" charset="0"/>
            </a:endParaRPr>
          </a:p>
        </p:txBody>
      </p:sp>
      <p:sp>
        <p:nvSpPr>
          <p:cNvPr id="20487" name="Text Box 51"/>
          <p:cNvSpPr txBox="1">
            <a:spLocks noChangeArrowheads="1"/>
          </p:cNvSpPr>
          <p:nvPr/>
        </p:nvSpPr>
        <p:spPr bwMode="auto">
          <a:xfrm>
            <a:off x="4572000" y="1905000"/>
            <a:ext cx="4114800" cy="17399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a:t>New design:</a:t>
            </a:r>
          </a:p>
          <a:p>
            <a:pPr algn="l">
              <a:spcBef>
                <a:spcPct val="0"/>
              </a:spcBef>
              <a:buFontTx/>
              <a:buChar char="•"/>
            </a:pPr>
            <a:r>
              <a:rPr lang="en-US" b="0">
                <a:solidFill>
                  <a:srgbClr val="FF0000"/>
                </a:solidFill>
              </a:rPr>
              <a:t>Source-drain electrodes shaped like     antennas</a:t>
            </a:r>
          </a:p>
          <a:p>
            <a:pPr algn="l">
              <a:spcBef>
                <a:spcPct val="0"/>
              </a:spcBef>
              <a:buFontTx/>
              <a:buChar char="•"/>
            </a:pPr>
            <a:r>
              <a:rPr lang="en-US" b="0">
                <a:solidFill>
                  <a:srgbClr val="FF0000"/>
                </a:solidFill>
              </a:rPr>
              <a:t> Substrate: intrinsic silicon</a:t>
            </a:r>
          </a:p>
          <a:p>
            <a:pPr algn="l">
              <a:spcBef>
                <a:spcPct val="0"/>
              </a:spcBef>
              <a:buFontTx/>
              <a:buChar char="•"/>
            </a:pPr>
            <a:r>
              <a:rPr lang="en-US" b="0">
                <a:solidFill>
                  <a:srgbClr val="FF0000"/>
                </a:solidFill>
              </a:rPr>
              <a:t> Patterning of small gate electrodes</a:t>
            </a:r>
          </a:p>
          <a:p>
            <a:pPr algn="l">
              <a:spcBef>
                <a:spcPct val="0"/>
              </a:spcBef>
            </a:pPr>
            <a:endParaRPr lang="en-US" b="0">
              <a:solidFill>
                <a:srgbClr val="FF0000"/>
              </a:solidFill>
            </a:endParaRPr>
          </a:p>
        </p:txBody>
      </p:sp>
      <p:grpSp>
        <p:nvGrpSpPr>
          <p:cNvPr id="20488" name="Group 511"/>
          <p:cNvGrpSpPr>
            <a:grpSpLocks/>
          </p:cNvGrpSpPr>
          <p:nvPr/>
        </p:nvGrpSpPr>
        <p:grpSpPr bwMode="auto">
          <a:xfrm>
            <a:off x="5029200" y="3974598"/>
            <a:ext cx="3200400" cy="1664201"/>
            <a:chOff x="0" y="1486"/>
            <a:chExt cx="1838" cy="866"/>
          </a:xfrm>
        </p:grpSpPr>
        <p:sp>
          <p:nvSpPr>
            <p:cNvPr id="20489" name="Rectangle 220"/>
            <p:cNvSpPr>
              <a:spLocks noChangeAspect="1" noChangeArrowheads="1"/>
            </p:cNvSpPr>
            <p:nvPr/>
          </p:nvSpPr>
          <p:spPr bwMode="auto">
            <a:xfrm>
              <a:off x="379" y="2134"/>
              <a:ext cx="1399" cy="218"/>
            </a:xfrm>
            <a:prstGeom prst="rect">
              <a:avLst/>
            </a:prstGeom>
            <a:solidFill>
              <a:srgbClr val="80808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en-US" sz="1400">
                  <a:cs typeface="Arial" charset="0"/>
                </a:rPr>
                <a:t>Undoped Si substrate</a:t>
              </a:r>
            </a:p>
          </p:txBody>
        </p:sp>
        <p:sp>
          <p:nvSpPr>
            <p:cNvPr id="11" name="Rectangle 10"/>
            <p:cNvSpPr/>
            <p:nvPr/>
          </p:nvSpPr>
          <p:spPr>
            <a:xfrm>
              <a:off x="379" y="2035"/>
              <a:ext cx="1399" cy="9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dirty="0">
                  <a:solidFill>
                    <a:schemeClr val="tx1"/>
                  </a:solidFill>
                  <a:cs typeface="Arial" pitchFamily="34" charset="0"/>
                </a:rPr>
                <a:t>Thermal SiO</a:t>
              </a:r>
              <a:r>
                <a:rPr lang="en-US" sz="1400" baseline="-25000" dirty="0">
                  <a:solidFill>
                    <a:schemeClr val="tx1"/>
                  </a:solidFill>
                  <a:cs typeface="Arial" pitchFamily="34" charset="0"/>
                </a:rPr>
                <a:t>2</a:t>
              </a:r>
            </a:p>
          </p:txBody>
        </p:sp>
        <p:sp>
          <p:nvSpPr>
            <p:cNvPr id="20491" name="TextBox 629"/>
            <p:cNvSpPr txBox="1">
              <a:spLocks noChangeArrowheads="1"/>
            </p:cNvSpPr>
            <p:nvPr/>
          </p:nvSpPr>
          <p:spPr bwMode="auto">
            <a:xfrm>
              <a:off x="0" y="1797"/>
              <a:ext cx="291"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a:cs typeface="Arial" charset="0"/>
                </a:rPr>
                <a:t>V</a:t>
              </a:r>
              <a:r>
                <a:rPr lang="en-US" sz="1400" baseline="-25000">
                  <a:cs typeface="Arial" charset="0"/>
                </a:rPr>
                <a:t>SD</a:t>
              </a:r>
            </a:p>
          </p:txBody>
        </p:sp>
        <p:sp>
          <p:nvSpPr>
            <p:cNvPr id="20492" name="TextBox 630"/>
            <p:cNvSpPr txBox="1">
              <a:spLocks noChangeArrowheads="1"/>
            </p:cNvSpPr>
            <p:nvPr/>
          </p:nvSpPr>
          <p:spPr bwMode="auto">
            <a:xfrm>
              <a:off x="793" y="1486"/>
              <a:ext cx="299"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dirty="0">
                  <a:cs typeface="Arial" charset="0"/>
                </a:rPr>
                <a:t>V</a:t>
              </a:r>
              <a:r>
                <a:rPr lang="en-US" sz="1400" baseline="-25000" dirty="0">
                  <a:cs typeface="Arial" charset="0"/>
                </a:rPr>
                <a:t>GD</a:t>
              </a:r>
            </a:p>
          </p:txBody>
        </p:sp>
        <p:sp>
          <p:nvSpPr>
            <p:cNvPr id="20493" name="Rectangle 631"/>
            <p:cNvSpPr>
              <a:spLocks noChangeArrowheads="1"/>
            </p:cNvSpPr>
            <p:nvPr/>
          </p:nvSpPr>
          <p:spPr bwMode="auto">
            <a:xfrm>
              <a:off x="71" y="1488"/>
              <a:ext cx="823" cy="3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1400">
                  <a:ea typeface="SimSun" pitchFamily="2" charset="-122"/>
                  <a:cs typeface="Arial" charset="0"/>
                </a:rPr>
                <a:t>Cross-linked </a:t>
              </a:r>
            </a:p>
            <a:p>
              <a:pPr algn="ctr"/>
              <a:r>
                <a:rPr lang="en-US" altLang="zh-CN" sz="1400">
                  <a:ea typeface="SimSun" pitchFamily="2" charset="-122"/>
                  <a:cs typeface="Arial" charset="0"/>
                </a:rPr>
                <a:t>PMMA</a:t>
              </a:r>
            </a:p>
          </p:txBody>
        </p:sp>
        <p:grpSp>
          <p:nvGrpSpPr>
            <p:cNvPr id="20494" name="Group 45"/>
            <p:cNvGrpSpPr>
              <a:grpSpLocks noChangeAspect="1"/>
            </p:cNvGrpSpPr>
            <p:nvPr/>
          </p:nvGrpSpPr>
          <p:grpSpPr bwMode="auto">
            <a:xfrm>
              <a:off x="585" y="1940"/>
              <a:ext cx="1027" cy="93"/>
              <a:chOff x="96" y="1831"/>
              <a:chExt cx="1586" cy="148"/>
            </a:xfrm>
          </p:grpSpPr>
          <p:grpSp>
            <p:nvGrpSpPr>
              <p:cNvPr id="20509" name="Group 46"/>
              <p:cNvGrpSpPr>
                <a:grpSpLocks noChangeAspect="1"/>
              </p:cNvGrpSpPr>
              <p:nvPr/>
            </p:nvGrpSpPr>
            <p:grpSpPr bwMode="auto">
              <a:xfrm>
                <a:off x="96" y="1836"/>
                <a:ext cx="802" cy="143"/>
                <a:chOff x="1200" y="1960"/>
                <a:chExt cx="2705" cy="485"/>
              </a:xfrm>
            </p:grpSpPr>
            <p:grpSp>
              <p:nvGrpSpPr>
                <p:cNvPr id="20597" name="Group 47"/>
                <p:cNvGrpSpPr>
                  <a:grpSpLocks noChangeAspect="1"/>
                </p:cNvGrpSpPr>
                <p:nvPr/>
              </p:nvGrpSpPr>
              <p:grpSpPr bwMode="auto">
                <a:xfrm>
                  <a:off x="1200" y="1968"/>
                  <a:ext cx="1385" cy="477"/>
                  <a:chOff x="488" y="2136"/>
                  <a:chExt cx="4462" cy="1536"/>
                </a:xfrm>
              </p:grpSpPr>
              <p:sp>
                <p:nvSpPr>
                  <p:cNvPr id="20641" name="Freeform 50"/>
                  <p:cNvSpPr>
                    <a:spLocks noChangeAspect="1"/>
                  </p:cNvSpPr>
                  <p:nvPr/>
                </p:nvSpPr>
                <p:spPr bwMode="auto">
                  <a:xfrm>
                    <a:off x="516" y="2178"/>
                    <a:ext cx="4092" cy="1452"/>
                  </a:xfrm>
                  <a:custGeom>
                    <a:avLst/>
                    <a:gdLst>
                      <a:gd name="T0" fmla="*/ 324 w 4092"/>
                      <a:gd name="T1" fmla="*/ 54 h 1452"/>
                      <a:gd name="T2" fmla="*/ 510 w 4092"/>
                      <a:gd name="T3" fmla="*/ 288 h 1452"/>
                      <a:gd name="T4" fmla="*/ 960 w 4092"/>
                      <a:gd name="T5" fmla="*/ 324 h 1452"/>
                      <a:gd name="T6" fmla="*/ 1416 w 4092"/>
                      <a:gd name="T7" fmla="*/ 348 h 1452"/>
                      <a:gd name="T8" fmla="*/ 1854 w 4092"/>
                      <a:gd name="T9" fmla="*/ 402 h 1452"/>
                      <a:gd name="T10" fmla="*/ 2316 w 4092"/>
                      <a:gd name="T11" fmla="*/ 426 h 1452"/>
                      <a:gd name="T12" fmla="*/ 2748 w 4092"/>
                      <a:gd name="T13" fmla="*/ 462 h 1452"/>
                      <a:gd name="T14" fmla="*/ 3204 w 4092"/>
                      <a:gd name="T15" fmla="*/ 498 h 1452"/>
                      <a:gd name="T16" fmla="*/ 3648 w 4092"/>
                      <a:gd name="T17" fmla="*/ 546 h 1452"/>
                      <a:gd name="T18" fmla="*/ 4092 w 4092"/>
                      <a:gd name="T19" fmla="*/ 570 h 1452"/>
                      <a:gd name="T20" fmla="*/ 3852 w 4092"/>
                      <a:gd name="T21" fmla="*/ 942 h 1452"/>
                      <a:gd name="T22" fmla="*/ 3396 w 4092"/>
                      <a:gd name="T23" fmla="*/ 906 h 1452"/>
                      <a:gd name="T24" fmla="*/ 2946 w 4092"/>
                      <a:gd name="T25" fmla="*/ 858 h 1452"/>
                      <a:gd name="T26" fmla="*/ 2496 w 4092"/>
                      <a:gd name="T27" fmla="*/ 828 h 1452"/>
                      <a:gd name="T28" fmla="*/ 2046 w 4092"/>
                      <a:gd name="T29" fmla="*/ 780 h 1452"/>
                      <a:gd name="T30" fmla="*/ 1596 w 4092"/>
                      <a:gd name="T31" fmla="*/ 750 h 1452"/>
                      <a:gd name="T32" fmla="*/ 1146 w 4092"/>
                      <a:gd name="T33" fmla="*/ 702 h 1452"/>
                      <a:gd name="T34" fmla="*/ 714 w 4092"/>
                      <a:gd name="T35" fmla="*/ 666 h 1452"/>
                      <a:gd name="T36" fmla="*/ 258 w 4092"/>
                      <a:gd name="T37" fmla="*/ 624 h 1452"/>
                      <a:gd name="T38" fmla="*/ 450 w 4092"/>
                      <a:gd name="T39" fmla="*/ 1032 h 1452"/>
                      <a:gd name="T40" fmla="*/ 894 w 4092"/>
                      <a:gd name="T41" fmla="*/ 1068 h 1452"/>
                      <a:gd name="T42" fmla="*/ 1344 w 4092"/>
                      <a:gd name="T43" fmla="*/ 1104 h 1452"/>
                      <a:gd name="T44" fmla="*/ 1788 w 4092"/>
                      <a:gd name="T45" fmla="*/ 1134 h 1452"/>
                      <a:gd name="T46" fmla="*/ 2238 w 4092"/>
                      <a:gd name="T47" fmla="*/ 1170 h 1452"/>
                      <a:gd name="T48" fmla="*/ 2676 w 4092"/>
                      <a:gd name="T49" fmla="*/ 1194 h 1452"/>
                      <a:gd name="T50" fmla="*/ 3132 w 4092"/>
                      <a:gd name="T51" fmla="*/ 1230 h 1452"/>
                      <a:gd name="T52" fmla="*/ 3576 w 4092"/>
                      <a:gd name="T53" fmla="*/ 1242 h 1452"/>
                      <a:gd name="T54" fmla="*/ 4026 w 4092"/>
                      <a:gd name="T55" fmla="*/ 1278 h 1452"/>
                      <a:gd name="T56" fmla="*/ 3762 w 4092"/>
                      <a:gd name="T57" fmla="*/ 1452 h 1452"/>
                      <a:gd name="T58" fmla="*/ 3318 w 4092"/>
                      <a:gd name="T59" fmla="*/ 1446 h 1452"/>
                      <a:gd name="T60" fmla="*/ 2868 w 4092"/>
                      <a:gd name="T61" fmla="*/ 1422 h 1452"/>
                      <a:gd name="T62" fmla="*/ 2412 w 4092"/>
                      <a:gd name="T63" fmla="*/ 1410 h 1452"/>
                      <a:gd name="T64" fmla="*/ 1962 w 4092"/>
                      <a:gd name="T65" fmla="*/ 1398 h 1452"/>
                      <a:gd name="T66" fmla="*/ 1518 w 4092"/>
                      <a:gd name="T67" fmla="*/ 1380 h 1452"/>
                      <a:gd name="T68" fmla="*/ 1086 w 4092"/>
                      <a:gd name="T69" fmla="*/ 1362 h 1452"/>
                      <a:gd name="T70" fmla="*/ 624 w 4092"/>
                      <a:gd name="T71" fmla="*/ 1338 h 1452"/>
                      <a:gd name="T72" fmla="*/ 204 w 4092"/>
                      <a:gd name="T73" fmla="*/ 1326 h 1452"/>
                      <a:gd name="T74" fmla="*/ 12 w 4092"/>
                      <a:gd name="T75" fmla="*/ 982 h 14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92"/>
                      <a:gd name="T115" fmla="*/ 0 h 1452"/>
                      <a:gd name="T116" fmla="*/ 4092 w 4092"/>
                      <a:gd name="T117" fmla="*/ 1452 h 145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92" h="1452">
                        <a:moveTo>
                          <a:pt x="564" y="0"/>
                        </a:moveTo>
                        <a:lnTo>
                          <a:pt x="324" y="54"/>
                        </a:lnTo>
                        <a:lnTo>
                          <a:pt x="312" y="180"/>
                        </a:lnTo>
                        <a:lnTo>
                          <a:pt x="510" y="288"/>
                        </a:lnTo>
                        <a:lnTo>
                          <a:pt x="756" y="210"/>
                        </a:lnTo>
                        <a:lnTo>
                          <a:pt x="960" y="324"/>
                        </a:lnTo>
                        <a:lnTo>
                          <a:pt x="1194" y="234"/>
                        </a:lnTo>
                        <a:lnTo>
                          <a:pt x="1416" y="348"/>
                        </a:lnTo>
                        <a:lnTo>
                          <a:pt x="1644" y="270"/>
                        </a:lnTo>
                        <a:lnTo>
                          <a:pt x="1854" y="402"/>
                        </a:lnTo>
                        <a:lnTo>
                          <a:pt x="2088" y="294"/>
                        </a:lnTo>
                        <a:lnTo>
                          <a:pt x="2316" y="426"/>
                        </a:lnTo>
                        <a:lnTo>
                          <a:pt x="2532" y="318"/>
                        </a:lnTo>
                        <a:lnTo>
                          <a:pt x="2748" y="462"/>
                        </a:lnTo>
                        <a:lnTo>
                          <a:pt x="2988" y="366"/>
                        </a:lnTo>
                        <a:lnTo>
                          <a:pt x="3204" y="498"/>
                        </a:lnTo>
                        <a:lnTo>
                          <a:pt x="3426" y="396"/>
                        </a:lnTo>
                        <a:lnTo>
                          <a:pt x="3648" y="546"/>
                        </a:lnTo>
                        <a:lnTo>
                          <a:pt x="3882" y="444"/>
                        </a:lnTo>
                        <a:lnTo>
                          <a:pt x="4092" y="570"/>
                        </a:lnTo>
                        <a:lnTo>
                          <a:pt x="4074" y="816"/>
                        </a:lnTo>
                        <a:lnTo>
                          <a:pt x="3852" y="942"/>
                        </a:lnTo>
                        <a:lnTo>
                          <a:pt x="3636" y="792"/>
                        </a:lnTo>
                        <a:lnTo>
                          <a:pt x="3396" y="906"/>
                        </a:lnTo>
                        <a:lnTo>
                          <a:pt x="3180" y="750"/>
                        </a:lnTo>
                        <a:lnTo>
                          <a:pt x="2946" y="858"/>
                        </a:lnTo>
                        <a:lnTo>
                          <a:pt x="2730" y="720"/>
                        </a:lnTo>
                        <a:lnTo>
                          <a:pt x="2496" y="828"/>
                        </a:lnTo>
                        <a:lnTo>
                          <a:pt x="2286" y="672"/>
                        </a:lnTo>
                        <a:lnTo>
                          <a:pt x="2046" y="780"/>
                        </a:lnTo>
                        <a:lnTo>
                          <a:pt x="1836" y="636"/>
                        </a:lnTo>
                        <a:lnTo>
                          <a:pt x="1596" y="750"/>
                        </a:lnTo>
                        <a:lnTo>
                          <a:pt x="1386" y="594"/>
                        </a:lnTo>
                        <a:lnTo>
                          <a:pt x="1146" y="702"/>
                        </a:lnTo>
                        <a:lnTo>
                          <a:pt x="936" y="564"/>
                        </a:lnTo>
                        <a:lnTo>
                          <a:pt x="714" y="666"/>
                        </a:lnTo>
                        <a:lnTo>
                          <a:pt x="492" y="522"/>
                        </a:lnTo>
                        <a:lnTo>
                          <a:pt x="258" y="624"/>
                        </a:lnTo>
                        <a:lnTo>
                          <a:pt x="240" y="882"/>
                        </a:lnTo>
                        <a:lnTo>
                          <a:pt x="450" y="1032"/>
                        </a:lnTo>
                        <a:lnTo>
                          <a:pt x="690" y="918"/>
                        </a:lnTo>
                        <a:lnTo>
                          <a:pt x="894" y="1068"/>
                        </a:lnTo>
                        <a:lnTo>
                          <a:pt x="1122" y="954"/>
                        </a:lnTo>
                        <a:lnTo>
                          <a:pt x="1344" y="1104"/>
                        </a:lnTo>
                        <a:lnTo>
                          <a:pt x="1578" y="996"/>
                        </a:lnTo>
                        <a:lnTo>
                          <a:pt x="1788" y="1134"/>
                        </a:lnTo>
                        <a:lnTo>
                          <a:pt x="2028" y="1038"/>
                        </a:lnTo>
                        <a:lnTo>
                          <a:pt x="2238" y="1170"/>
                        </a:lnTo>
                        <a:lnTo>
                          <a:pt x="2466" y="1068"/>
                        </a:lnTo>
                        <a:lnTo>
                          <a:pt x="2676" y="1194"/>
                        </a:lnTo>
                        <a:lnTo>
                          <a:pt x="2910" y="1098"/>
                        </a:lnTo>
                        <a:lnTo>
                          <a:pt x="3132" y="1230"/>
                        </a:lnTo>
                        <a:lnTo>
                          <a:pt x="3372" y="1134"/>
                        </a:lnTo>
                        <a:lnTo>
                          <a:pt x="3576" y="1242"/>
                        </a:lnTo>
                        <a:lnTo>
                          <a:pt x="3816" y="1158"/>
                        </a:lnTo>
                        <a:lnTo>
                          <a:pt x="4026" y="1278"/>
                        </a:lnTo>
                        <a:lnTo>
                          <a:pt x="3990" y="1416"/>
                        </a:lnTo>
                        <a:lnTo>
                          <a:pt x="3762" y="1452"/>
                        </a:lnTo>
                        <a:lnTo>
                          <a:pt x="3558" y="1398"/>
                        </a:lnTo>
                        <a:lnTo>
                          <a:pt x="3318" y="1446"/>
                        </a:lnTo>
                        <a:lnTo>
                          <a:pt x="3102" y="1374"/>
                        </a:lnTo>
                        <a:lnTo>
                          <a:pt x="2868" y="1422"/>
                        </a:lnTo>
                        <a:lnTo>
                          <a:pt x="2658" y="1356"/>
                        </a:lnTo>
                        <a:lnTo>
                          <a:pt x="2412" y="1410"/>
                        </a:lnTo>
                        <a:lnTo>
                          <a:pt x="2202" y="1332"/>
                        </a:lnTo>
                        <a:lnTo>
                          <a:pt x="1962" y="1398"/>
                        </a:lnTo>
                        <a:lnTo>
                          <a:pt x="1770" y="1314"/>
                        </a:lnTo>
                        <a:lnTo>
                          <a:pt x="1518" y="1380"/>
                        </a:lnTo>
                        <a:lnTo>
                          <a:pt x="1320" y="1296"/>
                        </a:lnTo>
                        <a:lnTo>
                          <a:pt x="1086" y="1362"/>
                        </a:lnTo>
                        <a:lnTo>
                          <a:pt x="876" y="1278"/>
                        </a:lnTo>
                        <a:lnTo>
                          <a:pt x="624" y="1338"/>
                        </a:lnTo>
                        <a:lnTo>
                          <a:pt x="420" y="1242"/>
                        </a:lnTo>
                        <a:lnTo>
                          <a:pt x="204" y="1326"/>
                        </a:lnTo>
                        <a:lnTo>
                          <a:pt x="0" y="1230"/>
                        </a:lnTo>
                        <a:lnTo>
                          <a:pt x="12" y="9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2" name="Freeform 48"/>
                  <p:cNvSpPr>
                    <a:spLocks noChangeAspect="1"/>
                  </p:cNvSpPr>
                  <p:nvPr/>
                </p:nvSpPr>
                <p:spPr bwMode="auto">
                  <a:xfrm>
                    <a:off x="4518" y="2148"/>
                    <a:ext cx="432" cy="1482"/>
                  </a:xfrm>
                  <a:custGeom>
                    <a:avLst/>
                    <a:gdLst>
                      <a:gd name="T0" fmla="*/ 432 w 432"/>
                      <a:gd name="T1" fmla="*/ 0 h 1482"/>
                      <a:gd name="T2" fmla="*/ 168 w 432"/>
                      <a:gd name="T3" fmla="*/ 48 h 1482"/>
                      <a:gd name="T4" fmla="*/ 138 w 432"/>
                      <a:gd name="T5" fmla="*/ 162 h 1482"/>
                      <a:gd name="T6" fmla="*/ 354 w 432"/>
                      <a:gd name="T7" fmla="*/ 288 h 1482"/>
                      <a:gd name="T8" fmla="*/ 344 w 432"/>
                      <a:gd name="T9" fmla="*/ 496 h 1482"/>
                      <a:gd name="T10" fmla="*/ 90 w 432"/>
                      <a:gd name="T11" fmla="*/ 594 h 1482"/>
                      <a:gd name="T12" fmla="*/ 72 w 432"/>
                      <a:gd name="T13" fmla="*/ 852 h 1482"/>
                      <a:gd name="T14" fmla="*/ 282 w 432"/>
                      <a:gd name="T15" fmla="*/ 1008 h 1482"/>
                      <a:gd name="T16" fmla="*/ 264 w 432"/>
                      <a:gd name="T17" fmla="*/ 1230 h 1482"/>
                      <a:gd name="T18" fmla="*/ 24 w 432"/>
                      <a:gd name="T19" fmla="*/ 1314 h 1482"/>
                      <a:gd name="T20" fmla="*/ 0 w 432"/>
                      <a:gd name="T21" fmla="*/ 1440 h 1482"/>
                      <a:gd name="T22" fmla="*/ 222 w 432"/>
                      <a:gd name="T23" fmla="*/ 1482 h 14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2"/>
                      <a:gd name="T37" fmla="*/ 0 h 1482"/>
                      <a:gd name="T38" fmla="*/ 432 w 432"/>
                      <a:gd name="T39" fmla="*/ 1482 h 14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2" h="1482">
                        <a:moveTo>
                          <a:pt x="432" y="0"/>
                        </a:moveTo>
                        <a:lnTo>
                          <a:pt x="168" y="48"/>
                        </a:lnTo>
                        <a:lnTo>
                          <a:pt x="138" y="162"/>
                        </a:lnTo>
                        <a:lnTo>
                          <a:pt x="354" y="288"/>
                        </a:lnTo>
                        <a:lnTo>
                          <a:pt x="344" y="496"/>
                        </a:lnTo>
                        <a:lnTo>
                          <a:pt x="90" y="594"/>
                        </a:lnTo>
                        <a:lnTo>
                          <a:pt x="72" y="852"/>
                        </a:lnTo>
                        <a:lnTo>
                          <a:pt x="282" y="1008"/>
                        </a:lnTo>
                        <a:lnTo>
                          <a:pt x="264" y="1230"/>
                        </a:lnTo>
                        <a:lnTo>
                          <a:pt x="24" y="1314"/>
                        </a:lnTo>
                        <a:lnTo>
                          <a:pt x="0" y="1440"/>
                        </a:lnTo>
                        <a:lnTo>
                          <a:pt x="222" y="14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3" name="Freeform 49"/>
                  <p:cNvSpPr>
                    <a:spLocks noChangeAspect="1"/>
                  </p:cNvSpPr>
                  <p:nvPr/>
                </p:nvSpPr>
                <p:spPr bwMode="auto">
                  <a:xfrm>
                    <a:off x="528" y="2184"/>
                    <a:ext cx="312" cy="978"/>
                  </a:xfrm>
                  <a:custGeom>
                    <a:avLst/>
                    <a:gdLst>
                      <a:gd name="T0" fmla="*/ 0 w 312"/>
                      <a:gd name="T1" fmla="*/ 978 h 978"/>
                      <a:gd name="T2" fmla="*/ 222 w 312"/>
                      <a:gd name="T3" fmla="*/ 882 h 978"/>
                      <a:gd name="T4" fmla="*/ 246 w 312"/>
                      <a:gd name="T5" fmla="*/ 624 h 978"/>
                      <a:gd name="T6" fmla="*/ 36 w 312"/>
                      <a:gd name="T7" fmla="*/ 474 h 978"/>
                      <a:gd name="T8" fmla="*/ 58 w 312"/>
                      <a:gd name="T9" fmla="*/ 262 h 978"/>
                      <a:gd name="T10" fmla="*/ 294 w 312"/>
                      <a:gd name="T11" fmla="*/ 174 h 978"/>
                      <a:gd name="T12" fmla="*/ 312 w 312"/>
                      <a:gd name="T13" fmla="*/ 42 h 978"/>
                      <a:gd name="T14" fmla="*/ 84 w 312"/>
                      <a:gd name="T15" fmla="*/ 0 h 978"/>
                      <a:gd name="T16" fmla="*/ 0 60000 65536"/>
                      <a:gd name="T17" fmla="*/ 0 60000 65536"/>
                      <a:gd name="T18" fmla="*/ 0 60000 65536"/>
                      <a:gd name="T19" fmla="*/ 0 60000 65536"/>
                      <a:gd name="T20" fmla="*/ 0 60000 65536"/>
                      <a:gd name="T21" fmla="*/ 0 60000 65536"/>
                      <a:gd name="T22" fmla="*/ 0 60000 65536"/>
                      <a:gd name="T23" fmla="*/ 0 60000 65536"/>
                      <a:gd name="T24" fmla="*/ 0 w 312"/>
                      <a:gd name="T25" fmla="*/ 0 h 978"/>
                      <a:gd name="T26" fmla="*/ 312 w 312"/>
                      <a:gd name="T27" fmla="*/ 978 h 9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2" h="978">
                        <a:moveTo>
                          <a:pt x="0" y="978"/>
                        </a:moveTo>
                        <a:lnTo>
                          <a:pt x="222" y="882"/>
                        </a:lnTo>
                        <a:lnTo>
                          <a:pt x="246" y="624"/>
                        </a:lnTo>
                        <a:lnTo>
                          <a:pt x="36" y="474"/>
                        </a:lnTo>
                        <a:lnTo>
                          <a:pt x="58" y="262"/>
                        </a:lnTo>
                        <a:lnTo>
                          <a:pt x="294" y="174"/>
                        </a:lnTo>
                        <a:lnTo>
                          <a:pt x="312" y="42"/>
                        </a:lnTo>
                        <a:lnTo>
                          <a:pt x="84" y="0"/>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4" name="Freeform 51"/>
                  <p:cNvSpPr>
                    <a:spLocks noChangeAspect="1"/>
                  </p:cNvSpPr>
                  <p:nvPr/>
                </p:nvSpPr>
                <p:spPr bwMode="auto">
                  <a:xfrm>
                    <a:off x="600" y="2136"/>
                    <a:ext cx="4074" cy="264"/>
                  </a:xfrm>
                  <a:custGeom>
                    <a:avLst/>
                    <a:gdLst>
                      <a:gd name="T0" fmla="*/ 462 w 4074"/>
                      <a:gd name="T1" fmla="*/ 42 h 264"/>
                      <a:gd name="T2" fmla="*/ 684 w 4074"/>
                      <a:gd name="T3" fmla="*/ 114 h 264"/>
                      <a:gd name="T4" fmla="*/ 918 w 4074"/>
                      <a:gd name="T5" fmla="*/ 60 h 264"/>
                      <a:gd name="T6" fmla="*/ 1140 w 4074"/>
                      <a:gd name="T7" fmla="*/ 114 h 264"/>
                      <a:gd name="T8" fmla="*/ 1368 w 4074"/>
                      <a:gd name="T9" fmla="*/ 72 h 264"/>
                      <a:gd name="T10" fmla="*/ 1590 w 4074"/>
                      <a:gd name="T11" fmla="*/ 126 h 264"/>
                      <a:gd name="T12" fmla="*/ 1830 w 4074"/>
                      <a:gd name="T13" fmla="*/ 72 h 264"/>
                      <a:gd name="T14" fmla="*/ 2028 w 4074"/>
                      <a:gd name="T15" fmla="*/ 156 h 264"/>
                      <a:gd name="T16" fmla="*/ 2274 w 4074"/>
                      <a:gd name="T17" fmla="*/ 96 h 264"/>
                      <a:gd name="T18" fmla="*/ 2472 w 4074"/>
                      <a:gd name="T19" fmla="*/ 180 h 264"/>
                      <a:gd name="T20" fmla="*/ 2724 w 4074"/>
                      <a:gd name="T21" fmla="*/ 102 h 264"/>
                      <a:gd name="T22" fmla="*/ 2928 w 4074"/>
                      <a:gd name="T23" fmla="*/ 198 h 264"/>
                      <a:gd name="T24" fmla="*/ 3168 w 4074"/>
                      <a:gd name="T25" fmla="*/ 126 h 264"/>
                      <a:gd name="T26" fmla="*/ 3372 w 4074"/>
                      <a:gd name="T27" fmla="*/ 228 h 264"/>
                      <a:gd name="T28" fmla="*/ 3612 w 4074"/>
                      <a:gd name="T29" fmla="*/ 150 h 264"/>
                      <a:gd name="T30" fmla="*/ 3816 w 4074"/>
                      <a:gd name="T31" fmla="*/ 264 h 264"/>
                      <a:gd name="T32" fmla="*/ 4056 w 4074"/>
                      <a:gd name="T33" fmla="*/ 180 h 264"/>
                      <a:gd name="T34" fmla="*/ 4074 w 4074"/>
                      <a:gd name="T35" fmla="*/ 60 h 264"/>
                      <a:gd name="T36" fmla="*/ 3864 w 4074"/>
                      <a:gd name="T37" fmla="*/ 6 h 264"/>
                      <a:gd name="T38" fmla="*/ 3624 w 4074"/>
                      <a:gd name="T39" fmla="*/ 36 h 264"/>
                      <a:gd name="T40" fmla="*/ 3618 w 4074"/>
                      <a:gd name="T41" fmla="*/ 138 h 264"/>
                      <a:gd name="T42" fmla="*/ 3630 w 4074"/>
                      <a:gd name="T43" fmla="*/ 42 h 264"/>
                      <a:gd name="T44" fmla="*/ 3408 w 4074"/>
                      <a:gd name="T45" fmla="*/ 0 h 264"/>
                      <a:gd name="T46" fmla="*/ 3156 w 4074"/>
                      <a:gd name="T47" fmla="*/ 24 h 264"/>
                      <a:gd name="T48" fmla="*/ 3168 w 4074"/>
                      <a:gd name="T49" fmla="*/ 108 h 264"/>
                      <a:gd name="T50" fmla="*/ 3174 w 4074"/>
                      <a:gd name="T51" fmla="*/ 24 h 264"/>
                      <a:gd name="T52" fmla="*/ 2952 w 4074"/>
                      <a:gd name="T53" fmla="*/ 0 h 264"/>
                      <a:gd name="T54" fmla="*/ 2724 w 4074"/>
                      <a:gd name="T55" fmla="*/ 36 h 264"/>
                      <a:gd name="T56" fmla="*/ 2502 w 4074"/>
                      <a:gd name="T57" fmla="*/ 6 h 264"/>
                      <a:gd name="T58" fmla="*/ 2280 w 4074"/>
                      <a:gd name="T59" fmla="*/ 30 h 264"/>
                      <a:gd name="T60" fmla="*/ 2064 w 4074"/>
                      <a:gd name="T61" fmla="*/ 24 h 264"/>
                      <a:gd name="T62" fmla="*/ 1818 w 4074"/>
                      <a:gd name="T63" fmla="*/ 24 h 264"/>
                      <a:gd name="T64" fmla="*/ 1596 w 4074"/>
                      <a:gd name="T65" fmla="*/ 30 h 264"/>
                      <a:gd name="T66" fmla="*/ 1374 w 4074"/>
                      <a:gd name="T67" fmla="*/ 24 h 264"/>
                      <a:gd name="T68" fmla="*/ 1134 w 4074"/>
                      <a:gd name="T69" fmla="*/ 24 h 264"/>
                      <a:gd name="T70" fmla="*/ 918 w 4074"/>
                      <a:gd name="T71" fmla="*/ 42 h 264"/>
                      <a:gd name="T72" fmla="*/ 726 w 4074"/>
                      <a:gd name="T73" fmla="*/ 24 h 264"/>
                      <a:gd name="T74" fmla="*/ 456 w 4074"/>
                      <a:gd name="T75" fmla="*/ 12 h 264"/>
                      <a:gd name="T76" fmla="*/ 240 w 4074"/>
                      <a:gd name="T77" fmla="*/ 54 h 264"/>
                      <a:gd name="T78" fmla="*/ 0 w 4074"/>
                      <a:gd name="T79" fmla="*/ 36 h 2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74"/>
                      <a:gd name="T121" fmla="*/ 0 h 264"/>
                      <a:gd name="T122" fmla="*/ 4074 w 4074"/>
                      <a:gd name="T123" fmla="*/ 264 h 2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74" h="264">
                        <a:moveTo>
                          <a:pt x="462" y="42"/>
                        </a:moveTo>
                        <a:lnTo>
                          <a:pt x="684" y="114"/>
                        </a:lnTo>
                        <a:lnTo>
                          <a:pt x="918" y="60"/>
                        </a:lnTo>
                        <a:lnTo>
                          <a:pt x="1140" y="114"/>
                        </a:lnTo>
                        <a:lnTo>
                          <a:pt x="1368" y="72"/>
                        </a:lnTo>
                        <a:lnTo>
                          <a:pt x="1590" y="126"/>
                        </a:lnTo>
                        <a:lnTo>
                          <a:pt x="1830" y="72"/>
                        </a:lnTo>
                        <a:lnTo>
                          <a:pt x="2028" y="156"/>
                        </a:lnTo>
                        <a:lnTo>
                          <a:pt x="2274" y="96"/>
                        </a:lnTo>
                        <a:lnTo>
                          <a:pt x="2472" y="180"/>
                        </a:lnTo>
                        <a:lnTo>
                          <a:pt x="2724" y="102"/>
                        </a:lnTo>
                        <a:lnTo>
                          <a:pt x="2928" y="198"/>
                        </a:lnTo>
                        <a:lnTo>
                          <a:pt x="3168" y="126"/>
                        </a:lnTo>
                        <a:lnTo>
                          <a:pt x="3372" y="228"/>
                        </a:lnTo>
                        <a:lnTo>
                          <a:pt x="3612" y="150"/>
                        </a:lnTo>
                        <a:lnTo>
                          <a:pt x="3816" y="264"/>
                        </a:lnTo>
                        <a:lnTo>
                          <a:pt x="4056" y="180"/>
                        </a:lnTo>
                        <a:lnTo>
                          <a:pt x="4074" y="60"/>
                        </a:lnTo>
                        <a:lnTo>
                          <a:pt x="3864" y="6"/>
                        </a:lnTo>
                        <a:lnTo>
                          <a:pt x="3624" y="36"/>
                        </a:lnTo>
                        <a:lnTo>
                          <a:pt x="3618" y="138"/>
                        </a:lnTo>
                        <a:lnTo>
                          <a:pt x="3630" y="42"/>
                        </a:lnTo>
                        <a:lnTo>
                          <a:pt x="3408" y="0"/>
                        </a:lnTo>
                        <a:lnTo>
                          <a:pt x="3156" y="24"/>
                        </a:lnTo>
                        <a:lnTo>
                          <a:pt x="3168" y="108"/>
                        </a:lnTo>
                        <a:lnTo>
                          <a:pt x="3174" y="24"/>
                        </a:lnTo>
                        <a:lnTo>
                          <a:pt x="2952" y="0"/>
                        </a:lnTo>
                        <a:lnTo>
                          <a:pt x="2724" y="36"/>
                        </a:lnTo>
                        <a:lnTo>
                          <a:pt x="2502" y="6"/>
                        </a:lnTo>
                        <a:lnTo>
                          <a:pt x="2280" y="30"/>
                        </a:lnTo>
                        <a:lnTo>
                          <a:pt x="2064" y="24"/>
                        </a:lnTo>
                        <a:lnTo>
                          <a:pt x="1818" y="24"/>
                        </a:lnTo>
                        <a:lnTo>
                          <a:pt x="1596" y="30"/>
                        </a:lnTo>
                        <a:lnTo>
                          <a:pt x="1374" y="24"/>
                        </a:lnTo>
                        <a:lnTo>
                          <a:pt x="1134" y="24"/>
                        </a:lnTo>
                        <a:lnTo>
                          <a:pt x="918" y="42"/>
                        </a:lnTo>
                        <a:cubicBezTo>
                          <a:pt x="850" y="42"/>
                          <a:pt x="803" y="29"/>
                          <a:pt x="726" y="24"/>
                        </a:cubicBezTo>
                        <a:lnTo>
                          <a:pt x="456" y="12"/>
                        </a:lnTo>
                        <a:lnTo>
                          <a:pt x="240" y="54"/>
                        </a:lnTo>
                        <a:lnTo>
                          <a:pt x="0" y="36"/>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5" name="Freeform 52"/>
                  <p:cNvSpPr>
                    <a:spLocks noChangeAspect="1"/>
                  </p:cNvSpPr>
                  <p:nvPr/>
                </p:nvSpPr>
                <p:spPr bwMode="auto">
                  <a:xfrm>
                    <a:off x="684" y="3492"/>
                    <a:ext cx="4074" cy="180"/>
                  </a:xfrm>
                  <a:custGeom>
                    <a:avLst/>
                    <a:gdLst>
                      <a:gd name="T0" fmla="*/ 18 w 4074"/>
                      <a:gd name="T1" fmla="*/ 0 h 180"/>
                      <a:gd name="T2" fmla="*/ 0 w 4074"/>
                      <a:gd name="T3" fmla="*/ 120 h 180"/>
                      <a:gd name="T4" fmla="*/ 210 w 4074"/>
                      <a:gd name="T5" fmla="*/ 174 h 180"/>
                      <a:gd name="T6" fmla="*/ 452 w 4074"/>
                      <a:gd name="T7" fmla="*/ 152 h 180"/>
                      <a:gd name="T8" fmla="*/ 460 w 4074"/>
                      <a:gd name="T9" fmla="*/ 36 h 180"/>
                      <a:gd name="T10" fmla="*/ 456 w 4074"/>
                      <a:gd name="T11" fmla="*/ 148 h 180"/>
                      <a:gd name="T12" fmla="*/ 666 w 4074"/>
                      <a:gd name="T13" fmla="*/ 180 h 180"/>
                      <a:gd name="T14" fmla="*/ 916 w 4074"/>
                      <a:gd name="T15" fmla="*/ 152 h 180"/>
                      <a:gd name="T16" fmla="*/ 920 w 4074"/>
                      <a:gd name="T17" fmla="*/ 60 h 180"/>
                      <a:gd name="T18" fmla="*/ 912 w 4074"/>
                      <a:gd name="T19" fmla="*/ 152 h 180"/>
                      <a:gd name="T20" fmla="*/ 1122 w 4074"/>
                      <a:gd name="T21" fmla="*/ 180 h 180"/>
                      <a:gd name="T22" fmla="*/ 1350 w 4074"/>
                      <a:gd name="T23" fmla="*/ 162 h 180"/>
                      <a:gd name="T24" fmla="*/ 1356 w 4074"/>
                      <a:gd name="T25" fmla="*/ 66 h 180"/>
                      <a:gd name="T26" fmla="*/ 1344 w 4074"/>
                      <a:gd name="T27" fmla="*/ 162 h 180"/>
                      <a:gd name="T28" fmla="*/ 1572 w 4074"/>
                      <a:gd name="T29" fmla="*/ 174 h 180"/>
                      <a:gd name="T30" fmla="*/ 1794 w 4074"/>
                      <a:gd name="T31" fmla="*/ 138 h 180"/>
                      <a:gd name="T32" fmla="*/ 1794 w 4074"/>
                      <a:gd name="T33" fmla="*/ 96 h 180"/>
                      <a:gd name="T34" fmla="*/ 1794 w 4074"/>
                      <a:gd name="T35" fmla="*/ 144 h 180"/>
                      <a:gd name="T36" fmla="*/ 2010 w 4074"/>
                      <a:gd name="T37" fmla="*/ 156 h 180"/>
                      <a:gd name="T38" fmla="*/ 2259 w 4074"/>
                      <a:gd name="T39" fmla="*/ 153 h 180"/>
                      <a:gd name="T40" fmla="*/ 2256 w 4074"/>
                      <a:gd name="T41" fmla="*/ 102 h 180"/>
                      <a:gd name="T42" fmla="*/ 2253 w 4074"/>
                      <a:gd name="T43" fmla="*/ 159 h 180"/>
                      <a:gd name="T44" fmla="*/ 2478 w 4074"/>
                      <a:gd name="T45" fmla="*/ 150 h 180"/>
                      <a:gd name="T46" fmla="*/ 2700 w 4074"/>
                      <a:gd name="T47" fmla="*/ 156 h 180"/>
                      <a:gd name="T48" fmla="*/ 2697 w 4074"/>
                      <a:gd name="T49" fmla="*/ 111 h 180"/>
                      <a:gd name="T50" fmla="*/ 2697 w 4074"/>
                      <a:gd name="T51" fmla="*/ 156 h 180"/>
                      <a:gd name="T52" fmla="*/ 2940 w 4074"/>
                      <a:gd name="T53" fmla="*/ 156 h 180"/>
                      <a:gd name="T54" fmla="*/ 3156 w 4074"/>
                      <a:gd name="T55" fmla="*/ 138 h 180"/>
                      <a:gd name="T56" fmla="*/ 3348 w 4074"/>
                      <a:gd name="T57" fmla="*/ 156 h 180"/>
                      <a:gd name="T58" fmla="*/ 3636 w 4074"/>
                      <a:gd name="T59" fmla="*/ 148 h 180"/>
                      <a:gd name="T60" fmla="*/ 3834 w 4074"/>
                      <a:gd name="T61" fmla="*/ 126 h 180"/>
                      <a:gd name="T62" fmla="*/ 4074 w 4074"/>
                      <a:gd name="T63" fmla="*/ 144 h 1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74"/>
                      <a:gd name="T97" fmla="*/ 0 h 180"/>
                      <a:gd name="T98" fmla="*/ 4074 w 4074"/>
                      <a:gd name="T99" fmla="*/ 180 h 1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74" h="180">
                        <a:moveTo>
                          <a:pt x="18" y="0"/>
                        </a:moveTo>
                        <a:lnTo>
                          <a:pt x="0" y="120"/>
                        </a:lnTo>
                        <a:lnTo>
                          <a:pt x="210" y="174"/>
                        </a:lnTo>
                        <a:lnTo>
                          <a:pt x="452" y="152"/>
                        </a:lnTo>
                        <a:lnTo>
                          <a:pt x="460" y="36"/>
                        </a:lnTo>
                        <a:lnTo>
                          <a:pt x="456" y="148"/>
                        </a:lnTo>
                        <a:lnTo>
                          <a:pt x="666" y="180"/>
                        </a:lnTo>
                        <a:lnTo>
                          <a:pt x="916" y="152"/>
                        </a:lnTo>
                        <a:lnTo>
                          <a:pt x="920" y="60"/>
                        </a:lnTo>
                        <a:lnTo>
                          <a:pt x="912" y="152"/>
                        </a:lnTo>
                        <a:lnTo>
                          <a:pt x="1122" y="180"/>
                        </a:lnTo>
                        <a:lnTo>
                          <a:pt x="1350" y="162"/>
                        </a:lnTo>
                        <a:lnTo>
                          <a:pt x="1356" y="66"/>
                        </a:lnTo>
                        <a:lnTo>
                          <a:pt x="1344" y="162"/>
                        </a:lnTo>
                        <a:lnTo>
                          <a:pt x="1572" y="174"/>
                        </a:lnTo>
                        <a:lnTo>
                          <a:pt x="1794" y="138"/>
                        </a:lnTo>
                        <a:lnTo>
                          <a:pt x="1794" y="96"/>
                        </a:lnTo>
                        <a:lnTo>
                          <a:pt x="1794" y="144"/>
                        </a:lnTo>
                        <a:lnTo>
                          <a:pt x="2010" y="156"/>
                        </a:lnTo>
                        <a:lnTo>
                          <a:pt x="2259" y="153"/>
                        </a:lnTo>
                        <a:lnTo>
                          <a:pt x="2256" y="102"/>
                        </a:lnTo>
                        <a:lnTo>
                          <a:pt x="2253" y="159"/>
                        </a:lnTo>
                        <a:lnTo>
                          <a:pt x="2478" y="150"/>
                        </a:lnTo>
                        <a:lnTo>
                          <a:pt x="2700" y="156"/>
                        </a:lnTo>
                        <a:lnTo>
                          <a:pt x="2697" y="111"/>
                        </a:lnTo>
                        <a:lnTo>
                          <a:pt x="2697" y="156"/>
                        </a:lnTo>
                        <a:lnTo>
                          <a:pt x="2940" y="156"/>
                        </a:lnTo>
                        <a:lnTo>
                          <a:pt x="3156" y="138"/>
                        </a:lnTo>
                        <a:cubicBezTo>
                          <a:pt x="3224" y="138"/>
                          <a:pt x="3268" y="154"/>
                          <a:pt x="3348" y="156"/>
                        </a:cubicBezTo>
                        <a:lnTo>
                          <a:pt x="3636" y="148"/>
                        </a:lnTo>
                        <a:lnTo>
                          <a:pt x="3834" y="126"/>
                        </a:lnTo>
                        <a:lnTo>
                          <a:pt x="4074" y="144"/>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6" name="Freeform 53"/>
                  <p:cNvSpPr>
                    <a:spLocks noChangeAspect="1"/>
                  </p:cNvSpPr>
                  <p:nvPr/>
                </p:nvSpPr>
                <p:spPr bwMode="auto">
                  <a:xfrm>
                    <a:off x="1011" y="2472"/>
                    <a:ext cx="15" cy="228"/>
                  </a:xfrm>
                  <a:custGeom>
                    <a:avLst/>
                    <a:gdLst>
                      <a:gd name="T0" fmla="*/ 15 w 15"/>
                      <a:gd name="T1" fmla="*/ 0 h 228"/>
                      <a:gd name="T2" fmla="*/ 0 w 15"/>
                      <a:gd name="T3" fmla="*/ 228 h 228"/>
                      <a:gd name="T4" fmla="*/ 0 60000 65536"/>
                      <a:gd name="T5" fmla="*/ 0 60000 65536"/>
                      <a:gd name="T6" fmla="*/ 0 w 15"/>
                      <a:gd name="T7" fmla="*/ 0 h 228"/>
                      <a:gd name="T8" fmla="*/ 15 w 15"/>
                      <a:gd name="T9" fmla="*/ 228 h 228"/>
                    </a:gdLst>
                    <a:ahLst/>
                    <a:cxnLst>
                      <a:cxn ang="T4">
                        <a:pos x="T0" y="T1"/>
                      </a:cxn>
                      <a:cxn ang="T5">
                        <a:pos x="T2" y="T3"/>
                      </a:cxn>
                    </a:cxnLst>
                    <a:rect l="T6" t="T7" r="T8" b="T9"/>
                    <a:pathLst>
                      <a:path w="15" h="228">
                        <a:moveTo>
                          <a:pt x="15"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7" name="Freeform 54"/>
                  <p:cNvSpPr>
                    <a:spLocks noChangeAspect="1"/>
                  </p:cNvSpPr>
                  <p:nvPr/>
                </p:nvSpPr>
                <p:spPr bwMode="auto">
                  <a:xfrm>
                    <a:off x="1203" y="2841"/>
                    <a:ext cx="24" cy="255"/>
                  </a:xfrm>
                  <a:custGeom>
                    <a:avLst/>
                    <a:gdLst>
                      <a:gd name="T0" fmla="*/ 24 w 24"/>
                      <a:gd name="T1" fmla="*/ 0 h 255"/>
                      <a:gd name="T2" fmla="*/ 0 w 24"/>
                      <a:gd name="T3" fmla="*/ 255 h 255"/>
                      <a:gd name="T4" fmla="*/ 0 60000 65536"/>
                      <a:gd name="T5" fmla="*/ 0 60000 65536"/>
                      <a:gd name="T6" fmla="*/ 0 w 24"/>
                      <a:gd name="T7" fmla="*/ 0 h 255"/>
                      <a:gd name="T8" fmla="*/ 24 w 24"/>
                      <a:gd name="T9" fmla="*/ 255 h 255"/>
                    </a:gdLst>
                    <a:ahLst/>
                    <a:cxnLst>
                      <a:cxn ang="T4">
                        <a:pos x="T0" y="T1"/>
                      </a:cxn>
                      <a:cxn ang="T5">
                        <a:pos x="T2" y="T3"/>
                      </a:cxn>
                    </a:cxnLst>
                    <a:rect l="T6" t="T7" r="T8" b="T9"/>
                    <a:pathLst>
                      <a:path w="24" h="255">
                        <a:moveTo>
                          <a:pt x="24"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8" name="Freeform 55"/>
                  <p:cNvSpPr>
                    <a:spLocks noChangeAspect="1"/>
                  </p:cNvSpPr>
                  <p:nvPr/>
                </p:nvSpPr>
                <p:spPr bwMode="auto">
                  <a:xfrm>
                    <a:off x="1455" y="2505"/>
                    <a:ext cx="18" cy="240"/>
                  </a:xfrm>
                  <a:custGeom>
                    <a:avLst/>
                    <a:gdLst>
                      <a:gd name="T0" fmla="*/ 18 w 18"/>
                      <a:gd name="T1" fmla="*/ 0 h 240"/>
                      <a:gd name="T2" fmla="*/ 0 w 18"/>
                      <a:gd name="T3" fmla="*/ 240 h 240"/>
                      <a:gd name="T4" fmla="*/ 0 60000 65536"/>
                      <a:gd name="T5" fmla="*/ 0 60000 65536"/>
                      <a:gd name="T6" fmla="*/ 0 w 18"/>
                      <a:gd name="T7" fmla="*/ 0 h 240"/>
                      <a:gd name="T8" fmla="*/ 18 w 18"/>
                      <a:gd name="T9" fmla="*/ 240 h 240"/>
                    </a:gdLst>
                    <a:ahLst/>
                    <a:cxnLst>
                      <a:cxn ang="T4">
                        <a:pos x="T0" y="T1"/>
                      </a:cxn>
                      <a:cxn ang="T5">
                        <a:pos x="T2" y="T3"/>
                      </a:cxn>
                    </a:cxnLst>
                    <a:rect l="T6" t="T7" r="T8" b="T9"/>
                    <a:pathLst>
                      <a:path w="18" h="240">
                        <a:moveTo>
                          <a:pt x="18" y="0"/>
                        </a:moveTo>
                        <a:lnTo>
                          <a:pt x="0" y="24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9" name="Freeform 56"/>
                  <p:cNvSpPr>
                    <a:spLocks noChangeAspect="1"/>
                  </p:cNvSpPr>
                  <p:nvPr/>
                </p:nvSpPr>
                <p:spPr bwMode="auto">
                  <a:xfrm>
                    <a:off x="1899" y="2526"/>
                    <a:ext cx="30" cy="252"/>
                  </a:xfrm>
                  <a:custGeom>
                    <a:avLst/>
                    <a:gdLst>
                      <a:gd name="T0" fmla="*/ 30 w 30"/>
                      <a:gd name="T1" fmla="*/ 0 h 252"/>
                      <a:gd name="T2" fmla="*/ 0 w 30"/>
                      <a:gd name="T3" fmla="*/ 252 h 252"/>
                      <a:gd name="T4" fmla="*/ 0 60000 65536"/>
                      <a:gd name="T5" fmla="*/ 0 60000 65536"/>
                      <a:gd name="T6" fmla="*/ 0 w 30"/>
                      <a:gd name="T7" fmla="*/ 0 h 252"/>
                      <a:gd name="T8" fmla="*/ 30 w 30"/>
                      <a:gd name="T9" fmla="*/ 252 h 252"/>
                    </a:gdLst>
                    <a:ahLst/>
                    <a:cxnLst>
                      <a:cxn ang="T4">
                        <a:pos x="T0" y="T1"/>
                      </a:cxn>
                      <a:cxn ang="T5">
                        <a:pos x="T2" y="T3"/>
                      </a:cxn>
                    </a:cxnLst>
                    <a:rect l="T6" t="T7" r="T8" b="T9"/>
                    <a:pathLst>
                      <a:path w="30" h="252">
                        <a:moveTo>
                          <a:pt x="30"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0" name="Freeform 57"/>
                  <p:cNvSpPr>
                    <a:spLocks noChangeAspect="1"/>
                  </p:cNvSpPr>
                  <p:nvPr/>
                </p:nvSpPr>
                <p:spPr bwMode="auto">
                  <a:xfrm>
                    <a:off x="1638" y="2880"/>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1" name="Freeform 58"/>
                  <p:cNvSpPr>
                    <a:spLocks noChangeAspect="1"/>
                  </p:cNvSpPr>
                  <p:nvPr/>
                </p:nvSpPr>
                <p:spPr bwMode="auto">
                  <a:xfrm>
                    <a:off x="2094" y="2928"/>
                    <a:ext cx="21" cy="252"/>
                  </a:xfrm>
                  <a:custGeom>
                    <a:avLst/>
                    <a:gdLst>
                      <a:gd name="T0" fmla="*/ 21 w 21"/>
                      <a:gd name="T1" fmla="*/ 0 h 252"/>
                      <a:gd name="T2" fmla="*/ 0 w 21"/>
                      <a:gd name="T3" fmla="*/ 252 h 252"/>
                      <a:gd name="T4" fmla="*/ 0 60000 65536"/>
                      <a:gd name="T5" fmla="*/ 0 60000 65536"/>
                      <a:gd name="T6" fmla="*/ 0 w 21"/>
                      <a:gd name="T7" fmla="*/ 0 h 252"/>
                      <a:gd name="T8" fmla="*/ 21 w 21"/>
                      <a:gd name="T9" fmla="*/ 252 h 252"/>
                    </a:gdLst>
                    <a:ahLst/>
                    <a:cxnLst>
                      <a:cxn ang="T4">
                        <a:pos x="T0" y="T1"/>
                      </a:cxn>
                      <a:cxn ang="T5">
                        <a:pos x="T2" y="T3"/>
                      </a:cxn>
                    </a:cxnLst>
                    <a:rect l="T6" t="T7" r="T8" b="T9"/>
                    <a:pathLst>
                      <a:path w="21" h="252">
                        <a:moveTo>
                          <a:pt x="21"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2" name="Freeform 59"/>
                  <p:cNvSpPr>
                    <a:spLocks noChangeAspect="1"/>
                  </p:cNvSpPr>
                  <p:nvPr/>
                </p:nvSpPr>
                <p:spPr bwMode="auto">
                  <a:xfrm>
                    <a:off x="2352" y="2580"/>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3" name="Freeform 60"/>
                  <p:cNvSpPr>
                    <a:spLocks noChangeAspect="1"/>
                  </p:cNvSpPr>
                  <p:nvPr/>
                </p:nvSpPr>
                <p:spPr bwMode="auto">
                  <a:xfrm>
                    <a:off x="2805" y="2613"/>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4" name="Freeform 61"/>
                  <p:cNvSpPr>
                    <a:spLocks noChangeAspect="1"/>
                  </p:cNvSpPr>
                  <p:nvPr/>
                </p:nvSpPr>
                <p:spPr bwMode="auto">
                  <a:xfrm>
                    <a:off x="2544" y="2955"/>
                    <a:ext cx="21" cy="261"/>
                  </a:xfrm>
                  <a:custGeom>
                    <a:avLst/>
                    <a:gdLst>
                      <a:gd name="T0" fmla="*/ 21 w 21"/>
                      <a:gd name="T1" fmla="*/ 0 h 261"/>
                      <a:gd name="T2" fmla="*/ 0 w 21"/>
                      <a:gd name="T3" fmla="*/ 261 h 261"/>
                      <a:gd name="T4" fmla="*/ 0 60000 65536"/>
                      <a:gd name="T5" fmla="*/ 0 60000 65536"/>
                      <a:gd name="T6" fmla="*/ 0 w 21"/>
                      <a:gd name="T7" fmla="*/ 0 h 261"/>
                      <a:gd name="T8" fmla="*/ 21 w 21"/>
                      <a:gd name="T9" fmla="*/ 261 h 261"/>
                    </a:gdLst>
                    <a:ahLst/>
                    <a:cxnLst>
                      <a:cxn ang="T4">
                        <a:pos x="T0" y="T1"/>
                      </a:cxn>
                      <a:cxn ang="T5">
                        <a:pos x="T2" y="T3"/>
                      </a:cxn>
                    </a:cxnLst>
                    <a:rect l="T6" t="T7" r="T8" b="T9"/>
                    <a:pathLst>
                      <a:path w="21" h="261">
                        <a:moveTo>
                          <a:pt x="21"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5" name="Freeform 62"/>
                  <p:cNvSpPr>
                    <a:spLocks noChangeAspect="1"/>
                  </p:cNvSpPr>
                  <p:nvPr/>
                </p:nvSpPr>
                <p:spPr bwMode="auto">
                  <a:xfrm>
                    <a:off x="2985" y="3003"/>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6" name="Freeform 63"/>
                  <p:cNvSpPr>
                    <a:spLocks noChangeAspect="1"/>
                  </p:cNvSpPr>
                  <p:nvPr/>
                </p:nvSpPr>
                <p:spPr bwMode="auto">
                  <a:xfrm>
                    <a:off x="3246" y="2637"/>
                    <a:ext cx="24" cy="261"/>
                  </a:xfrm>
                  <a:custGeom>
                    <a:avLst/>
                    <a:gdLst>
                      <a:gd name="T0" fmla="*/ 24 w 24"/>
                      <a:gd name="T1" fmla="*/ 0 h 261"/>
                      <a:gd name="T2" fmla="*/ 0 w 24"/>
                      <a:gd name="T3" fmla="*/ 261 h 261"/>
                      <a:gd name="T4" fmla="*/ 0 60000 65536"/>
                      <a:gd name="T5" fmla="*/ 0 60000 65536"/>
                      <a:gd name="T6" fmla="*/ 0 w 24"/>
                      <a:gd name="T7" fmla="*/ 0 h 261"/>
                      <a:gd name="T8" fmla="*/ 24 w 24"/>
                      <a:gd name="T9" fmla="*/ 261 h 261"/>
                    </a:gdLst>
                    <a:ahLst/>
                    <a:cxnLst>
                      <a:cxn ang="T4">
                        <a:pos x="T0" y="T1"/>
                      </a:cxn>
                      <a:cxn ang="T5">
                        <a:pos x="T2" y="T3"/>
                      </a:cxn>
                    </a:cxnLst>
                    <a:rect l="T6" t="T7" r="T8" b="T9"/>
                    <a:pathLst>
                      <a:path w="24" h="261">
                        <a:moveTo>
                          <a:pt x="24"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7" name="Freeform 64"/>
                  <p:cNvSpPr>
                    <a:spLocks noChangeAspect="1"/>
                  </p:cNvSpPr>
                  <p:nvPr/>
                </p:nvSpPr>
                <p:spPr bwMode="auto">
                  <a:xfrm>
                    <a:off x="3432" y="3030"/>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8" name="Freeform 65"/>
                  <p:cNvSpPr>
                    <a:spLocks noChangeAspect="1"/>
                  </p:cNvSpPr>
                  <p:nvPr/>
                </p:nvSpPr>
                <p:spPr bwMode="auto">
                  <a:xfrm>
                    <a:off x="3693" y="2676"/>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59" name="Freeform 66"/>
                  <p:cNvSpPr>
                    <a:spLocks noChangeAspect="1"/>
                  </p:cNvSpPr>
                  <p:nvPr/>
                </p:nvSpPr>
                <p:spPr bwMode="auto">
                  <a:xfrm>
                    <a:off x="4149" y="2724"/>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0" name="Freeform 67"/>
                  <p:cNvSpPr>
                    <a:spLocks noChangeAspect="1"/>
                  </p:cNvSpPr>
                  <p:nvPr/>
                </p:nvSpPr>
                <p:spPr bwMode="auto">
                  <a:xfrm>
                    <a:off x="3888" y="3078"/>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1" name="Freeform 68"/>
                  <p:cNvSpPr>
                    <a:spLocks noChangeAspect="1"/>
                  </p:cNvSpPr>
                  <p:nvPr/>
                </p:nvSpPr>
                <p:spPr bwMode="auto">
                  <a:xfrm>
                    <a:off x="4332" y="3117"/>
                    <a:ext cx="36" cy="228"/>
                  </a:xfrm>
                  <a:custGeom>
                    <a:avLst/>
                    <a:gdLst>
                      <a:gd name="T0" fmla="*/ 36 w 36"/>
                      <a:gd name="T1" fmla="*/ 0 h 228"/>
                      <a:gd name="T2" fmla="*/ 0 w 36"/>
                      <a:gd name="T3" fmla="*/ 228 h 228"/>
                      <a:gd name="T4" fmla="*/ 0 60000 65536"/>
                      <a:gd name="T5" fmla="*/ 0 60000 65536"/>
                      <a:gd name="T6" fmla="*/ 0 w 36"/>
                      <a:gd name="T7" fmla="*/ 0 h 228"/>
                      <a:gd name="T8" fmla="*/ 36 w 36"/>
                      <a:gd name="T9" fmla="*/ 228 h 228"/>
                    </a:gdLst>
                    <a:ahLst/>
                    <a:cxnLst>
                      <a:cxn ang="T4">
                        <a:pos x="T0" y="T1"/>
                      </a:cxn>
                      <a:cxn ang="T5">
                        <a:pos x="T2" y="T3"/>
                      </a:cxn>
                    </a:cxnLst>
                    <a:rect l="T6" t="T7" r="T8" b="T9"/>
                    <a:pathLst>
                      <a:path w="36" h="228">
                        <a:moveTo>
                          <a:pt x="36"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2" name="Freeform 69"/>
                  <p:cNvSpPr>
                    <a:spLocks noChangeAspect="1"/>
                  </p:cNvSpPr>
                  <p:nvPr/>
                </p:nvSpPr>
                <p:spPr bwMode="auto">
                  <a:xfrm>
                    <a:off x="4398" y="2394"/>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3" name="Freeform 70"/>
                  <p:cNvSpPr>
                    <a:spLocks noChangeAspect="1"/>
                  </p:cNvSpPr>
                  <p:nvPr/>
                </p:nvSpPr>
                <p:spPr bwMode="auto">
                  <a:xfrm>
                    <a:off x="3945" y="2358"/>
                    <a:ext cx="27" cy="219"/>
                  </a:xfrm>
                  <a:custGeom>
                    <a:avLst/>
                    <a:gdLst>
                      <a:gd name="T0" fmla="*/ 27 w 27"/>
                      <a:gd name="T1" fmla="*/ 0 h 219"/>
                      <a:gd name="T2" fmla="*/ 0 w 27"/>
                      <a:gd name="T3" fmla="*/ 219 h 219"/>
                      <a:gd name="T4" fmla="*/ 0 60000 65536"/>
                      <a:gd name="T5" fmla="*/ 0 60000 65536"/>
                      <a:gd name="T6" fmla="*/ 0 w 27"/>
                      <a:gd name="T7" fmla="*/ 0 h 219"/>
                      <a:gd name="T8" fmla="*/ 27 w 27"/>
                      <a:gd name="T9" fmla="*/ 219 h 219"/>
                    </a:gdLst>
                    <a:ahLst/>
                    <a:cxnLst>
                      <a:cxn ang="T4">
                        <a:pos x="T0" y="T1"/>
                      </a:cxn>
                      <a:cxn ang="T5">
                        <a:pos x="T2" y="T3"/>
                      </a:cxn>
                    </a:cxnLst>
                    <a:rect l="T6" t="T7" r="T8" b="T9"/>
                    <a:pathLst>
                      <a:path w="27" h="219">
                        <a:moveTo>
                          <a:pt x="27" y="0"/>
                        </a:moveTo>
                        <a:lnTo>
                          <a:pt x="0" y="21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4" name="Freeform 71"/>
                  <p:cNvSpPr>
                    <a:spLocks noChangeAspect="1"/>
                  </p:cNvSpPr>
                  <p:nvPr/>
                </p:nvSpPr>
                <p:spPr bwMode="auto">
                  <a:xfrm>
                    <a:off x="3501" y="2322"/>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5" name="Freeform 72"/>
                  <p:cNvSpPr>
                    <a:spLocks noChangeAspect="1"/>
                  </p:cNvSpPr>
                  <p:nvPr/>
                </p:nvSpPr>
                <p:spPr bwMode="auto">
                  <a:xfrm>
                    <a:off x="3051" y="2310"/>
                    <a:ext cx="24" cy="186"/>
                  </a:xfrm>
                  <a:custGeom>
                    <a:avLst/>
                    <a:gdLst>
                      <a:gd name="T0" fmla="*/ 24 w 24"/>
                      <a:gd name="T1" fmla="*/ 0 h 186"/>
                      <a:gd name="T2" fmla="*/ 0 w 24"/>
                      <a:gd name="T3" fmla="*/ 186 h 186"/>
                      <a:gd name="T4" fmla="*/ 0 60000 65536"/>
                      <a:gd name="T5" fmla="*/ 0 60000 65536"/>
                      <a:gd name="T6" fmla="*/ 0 w 24"/>
                      <a:gd name="T7" fmla="*/ 0 h 186"/>
                      <a:gd name="T8" fmla="*/ 24 w 24"/>
                      <a:gd name="T9" fmla="*/ 186 h 186"/>
                    </a:gdLst>
                    <a:ahLst/>
                    <a:cxnLst>
                      <a:cxn ang="T4">
                        <a:pos x="T0" y="T1"/>
                      </a:cxn>
                      <a:cxn ang="T5">
                        <a:pos x="T2" y="T3"/>
                      </a:cxn>
                    </a:cxnLst>
                    <a:rect l="T6" t="T7" r="T8" b="T9"/>
                    <a:pathLst>
                      <a:path w="24" h="186">
                        <a:moveTo>
                          <a:pt x="24" y="0"/>
                        </a:moveTo>
                        <a:lnTo>
                          <a:pt x="0" y="18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6" name="Freeform 73"/>
                  <p:cNvSpPr>
                    <a:spLocks noChangeAspect="1"/>
                  </p:cNvSpPr>
                  <p:nvPr/>
                </p:nvSpPr>
                <p:spPr bwMode="auto">
                  <a:xfrm>
                    <a:off x="2604" y="2283"/>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7" name="Freeform 74"/>
                  <p:cNvSpPr>
                    <a:spLocks noChangeAspect="1"/>
                  </p:cNvSpPr>
                  <p:nvPr/>
                </p:nvSpPr>
                <p:spPr bwMode="auto">
                  <a:xfrm>
                    <a:off x="2160" y="2256"/>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8" name="Freeform 75"/>
                  <p:cNvSpPr>
                    <a:spLocks noChangeAspect="1"/>
                  </p:cNvSpPr>
                  <p:nvPr/>
                </p:nvSpPr>
                <p:spPr bwMode="auto">
                  <a:xfrm>
                    <a:off x="1714" y="2244"/>
                    <a:ext cx="30" cy="174"/>
                  </a:xfrm>
                  <a:custGeom>
                    <a:avLst/>
                    <a:gdLst>
                      <a:gd name="T0" fmla="*/ 30 w 30"/>
                      <a:gd name="T1" fmla="*/ 0 h 174"/>
                      <a:gd name="T2" fmla="*/ 0 w 30"/>
                      <a:gd name="T3" fmla="*/ 174 h 174"/>
                      <a:gd name="T4" fmla="*/ 0 60000 65536"/>
                      <a:gd name="T5" fmla="*/ 0 60000 65536"/>
                      <a:gd name="T6" fmla="*/ 0 w 30"/>
                      <a:gd name="T7" fmla="*/ 0 h 174"/>
                      <a:gd name="T8" fmla="*/ 30 w 30"/>
                      <a:gd name="T9" fmla="*/ 174 h 174"/>
                    </a:gdLst>
                    <a:ahLst/>
                    <a:cxnLst>
                      <a:cxn ang="T4">
                        <a:pos x="T0" y="T1"/>
                      </a:cxn>
                      <a:cxn ang="T5">
                        <a:pos x="T2" y="T3"/>
                      </a:cxn>
                    </a:cxnLst>
                    <a:rect l="T6" t="T7" r="T8" b="T9"/>
                    <a:pathLst>
                      <a:path w="30" h="174">
                        <a:moveTo>
                          <a:pt x="30" y="0"/>
                        </a:moveTo>
                        <a:lnTo>
                          <a:pt x="0" y="174"/>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69" name="Freeform 76"/>
                  <p:cNvSpPr>
                    <a:spLocks noChangeAspect="1"/>
                  </p:cNvSpPr>
                  <p:nvPr/>
                </p:nvSpPr>
                <p:spPr bwMode="auto">
                  <a:xfrm>
                    <a:off x="1270" y="2244"/>
                    <a:ext cx="26" cy="150"/>
                  </a:xfrm>
                  <a:custGeom>
                    <a:avLst/>
                    <a:gdLst>
                      <a:gd name="T0" fmla="*/ 26 w 26"/>
                      <a:gd name="T1" fmla="*/ 0 h 150"/>
                      <a:gd name="T2" fmla="*/ 0 w 26"/>
                      <a:gd name="T3" fmla="*/ 150 h 150"/>
                      <a:gd name="T4" fmla="*/ 0 60000 65536"/>
                      <a:gd name="T5" fmla="*/ 0 60000 65536"/>
                      <a:gd name="T6" fmla="*/ 0 w 26"/>
                      <a:gd name="T7" fmla="*/ 0 h 150"/>
                      <a:gd name="T8" fmla="*/ 26 w 26"/>
                      <a:gd name="T9" fmla="*/ 150 h 150"/>
                    </a:gdLst>
                    <a:ahLst/>
                    <a:cxnLst>
                      <a:cxn ang="T4">
                        <a:pos x="T0" y="T1"/>
                      </a:cxn>
                      <a:cxn ang="T5">
                        <a:pos x="T2" y="T3"/>
                      </a:cxn>
                    </a:cxnLst>
                    <a:rect l="T6" t="T7" r="T8" b="T9"/>
                    <a:pathLst>
                      <a:path w="26" h="150">
                        <a:moveTo>
                          <a:pt x="26" y="0"/>
                        </a:moveTo>
                        <a:lnTo>
                          <a:pt x="0" y="15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0" name="Freeform 77"/>
                  <p:cNvSpPr>
                    <a:spLocks noChangeAspect="1"/>
                  </p:cNvSpPr>
                  <p:nvPr/>
                </p:nvSpPr>
                <p:spPr bwMode="auto">
                  <a:xfrm>
                    <a:off x="936" y="3208"/>
                    <a:ext cx="28" cy="212"/>
                  </a:xfrm>
                  <a:custGeom>
                    <a:avLst/>
                    <a:gdLst>
                      <a:gd name="T0" fmla="*/ 28 w 28"/>
                      <a:gd name="T1" fmla="*/ 0 h 212"/>
                      <a:gd name="T2" fmla="*/ 0 w 28"/>
                      <a:gd name="T3" fmla="*/ 212 h 212"/>
                      <a:gd name="T4" fmla="*/ 0 60000 65536"/>
                      <a:gd name="T5" fmla="*/ 0 60000 65536"/>
                      <a:gd name="T6" fmla="*/ 0 w 28"/>
                      <a:gd name="T7" fmla="*/ 0 h 212"/>
                      <a:gd name="T8" fmla="*/ 28 w 28"/>
                      <a:gd name="T9" fmla="*/ 212 h 212"/>
                    </a:gdLst>
                    <a:ahLst/>
                    <a:cxnLst>
                      <a:cxn ang="T4">
                        <a:pos x="T0" y="T1"/>
                      </a:cxn>
                      <a:cxn ang="T5">
                        <a:pos x="T2" y="T3"/>
                      </a:cxn>
                    </a:cxnLst>
                    <a:rect l="T6" t="T7" r="T8" b="T9"/>
                    <a:pathLst>
                      <a:path w="28" h="212">
                        <a:moveTo>
                          <a:pt x="28" y="0"/>
                        </a:moveTo>
                        <a:lnTo>
                          <a:pt x="0" y="21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1" name="Freeform 78"/>
                  <p:cNvSpPr>
                    <a:spLocks noChangeAspect="1"/>
                  </p:cNvSpPr>
                  <p:nvPr/>
                </p:nvSpPr>
                <p:spPr bwMode="auto">
                  <a:xfrm>
                    <a:off x="1388" y="324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2" name="Freeform 79"/>
                  <p:cNvSpPr>
                    <a:spLocks noChangeAspect="1"/>
                  </p:cNvSpPr>
                  <p:nvPr/>
                </p:nvSpPr>
                <p:spPr bwMode="auto">
                  <a:xfrm>
                    <a:off x="1836" y="326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3" name="Freeform 80"/>
                  <p:cNvSpPr>
                    <a:spLocks noChangeAspect="1"/>
                  </p:cNvSpPr>
                  <p:nvPr/>
                </p:nvSpPr>
                <p:spPr bwMode="auto">
                  <a:xfrm>
                    <a:off x="2288" y="3312"/>
                    <a:ext cx="16" cy="192"/>
                  </a:xfrm>
                  <a:custGeom>
                    <a:avLst/>
                    <a:gdLst>
                      <a:gd name="T0" fmla="*/ 16 w 16"/>
                      <a:gd name="T1" fmla="*/ 0 h 192"/>
                      <a:gd name="T2" fmla="*/ 0 w 16"/>
                      <a:gd name="T3" fmla="*/ 192 h 192"/>
                      <a:gd name="T4" fmla="*/ 0 60000 65536"/>
                      <a:gd name="T5" fmla="*/ 0 60000 65536"/>
                      <a:gd name="T6" fmla="*/ 0 w 16"/>
                      <a:gd name="T7" fmla="*/ 0 h 192"/>
                      <a:gd name="T8" fmla="*/ 16 w 16"/>
                      <a:gd name="T9" fmla="*/ 192 h 192"/>
                    </a:gdLst>
                    <a:ahLst/>
                    <a:cxnLst>
                      <a:cxn ang="T4">
                        <a:pos x="T0" y="T1"/>
                      </a:cxn>
                      <a:cxn ang="T5">
                        <a:pos x="T2" y="T3"/>
                      </a:cxn>
                    </a:cxnLst>
                    <a:rect l="T6" t="T7" r="T8" b="T9"/>
                    <a:pathLst>
                      <a:path w="16" h="192">
                        <a:moveTo>
                          <a:pt x="16" y="0"/>
                        </a:moveTo>
                        <a:lnTo>
                          <a:pt x="0" y="19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4" name="Freeform 81"/>
                  <p:cNvSpPr>
                    <a:spLocks noChangeAspect="1"/>
                  </p:cNvSpPr>
                  <p:nvPr/>
                </p:nvSpPr>
                <p:spPr bwMode="auto">
                  <a:xfrm>
                    <a:off x="2720" y="3340"/>
                    <a:ext cx="32" cy="172"/>
                  </a:xfrm>
                  <a:custGeom>
                    <a:avLst/>
                    <a:gdLst>
                      <a:gd name="T0" fmla="*/ 32 w 32"/>
                      <a:gd name="T1" fmla="*/ 0 h 172"/>
                      <a:gd name="T2" fmla="*/ 0 w 32"/>
                      <a:gd name="T3" fmla="*/ 172 h 172"/>
                      <a:gd name="T4" fmla="*/ 0 60000 65536"/>
                      <a:gd name="T5" fmla="*/ 0 60000 65536"/>
                      <a:gd name="T6" fmla="*/ 0 w 32"/>
                      <a:gd name="T7" fmla="*/ 0 h 172"/>
                      <a:gd name="T8" fmla="*/ 32 w 32"/>
                      <a:gd name="T9" fmla="*/ 172 h 172"/>
                    </a:gdLst>
                    <a:ahLst/>
                    <a:cxnLst>
                      <a:cxn ang="T4">
                        <a:pos x="T0" y="T1"/>
                      </a:cxn>
                      <a:cxn ang="T5">
                        <a:pos x="T2" y="T3"/>
                      </a:cxn>
                    </a:cxnLst>
                    <a:rect l="T6" t="T7" r="T8" b="T9"/>
                    <a:pathLst>
                      <a:path w="32" h="172">
                        <a:moveTo>
                          <a:pt x="32"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5" name="Freeform 82"/>
                  <p:cNvSpPr>
                    <a:spLocks noChangeAspect="1"/>
                  </p:cNvSpPr>
                  <p:nvPr/>
                </p:nvSpPr>
                <p:spPr bwMode="auto">
                  <a:xfrm>
                    <a:off x="3176" y="3368"/>
                    <a:ext cx="24" cy="172"/>
                  </a:xfrm>
                  <a:custGeom>
                    <a:avLst/>
                    <a:gdLst>
                      <a:gd name="T0" fmla="*/ 24 w 24"/>
                      <a:gd name="T1" fmla="*/ 0 h 172"/>
                      <a:gd name="T2" fmla="*/ 0 w 24"/>
                      <a:gd name="T3" fmla="*/ 172 h 172"/>
                      <a:gd name="T4" fmla="*/ 0 60000 65536"/>
                      <a:gd name="T5" fmla="*/ 0 60000 65536"/>
                      <a:gd name="T6" fmla="*/ 0 w 24"/>
                      <a:gd name="T7" fmla="*/ 0 h 172"/>
                      <a:gd name="T8" fmla="*/ 24 w 24"/>
                      <a:gd name="T9" fmla="*/ 172 h 172"/>
                    </a:gdLst>
                    <a:ahLst/>
                    <a:cxnLst>
                      <a:cxn ang="T4">
                        <a:pos x="T0" y="T1"/>
                      </a:cxn>
                      <a:cxn ang="T5">
                        <a:pos x="T2" y="T3"/>
                      </a:cxn>
                    </a:cxnLst>
                    <a:rect l="T6" t="T7" r="T8" b="T9"/>
                    <a:pathLst>
                      <a:path w="24" h="172">
                        <a:moveTo>
                          <a:pt x="24"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6" name="Freeform 83"/>
                  <p:cNvSpPr>
                    <a:spLocks noChangeAspect="1"/>
                  </p:cNvSpPr>
                  <p:nvPr/>
                </p:nvSpPr>
                <p:spPr bwMode="auto">
                  <a:xfrm>
                    <a:off x="3620" y="3404"/>
                    <a:ext cx="32" cy="152"/>
                  </a:xfrm>
                  <a:custGeom>
                    <a:avLst/>
                    <a:gdLst>
                      <a:gd name="T0" fmla="*/ 32 w 32"/>
                      <a:gd name="T1" fmla="*/ 0 h 152"/>
                      <a:gd name="T2" fmla="*/ 0 w 32"/>
                      <a:gd name="T3" fmla="*/ 152 h 152"/>
                      <a:gd name="T4" fmla="*/ 0 60000 65536"/>
                      <a:gd name="T5" fmla="*/ 0 60000 65536"/>
                      <a:gd name="T6" fmla="*/ 0 w 32"/>
                      <a:gd name="T7" fmla="*/ 0 h 152"/>
                      <a:gd name="T8" fmla="*/ 32 w 32"/>
                      <a:gd name="T9" fmla="*/ 152 h 152"/>
                    </a:gdLst>
                    <a:ahLst/>
                    <a:cxnLst>
                      <a:cxn ang="T4">
                        <a:pos x="T0" y="T1"/>
                      </a:cxn>
                      <a:cxn ang="T5">
                        <a:pos x="T2" y="T3"/>
                      </a:cxn>
                    </a:cxnLst>
                    <a:rect l="T6" t="T7" r="T8" b="T9"/>
                    <a:pathLst>
                      <a:path w="32" h="152">
                        <a:moveTo>
                          <a:pt x="32" y="0"/>
                        </a:moveTo>
                        <a:lnTo>
                          <a:pt x="0" y="1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7" name="Freeform 84"/>
                  <p:cNvSpPr>
                    <a:spLocks noChangeAspect="1"/>
                  </p:cNvSpPr>
                  <p:nvPr/>
                </p:nvSpPr>
                <p:spPr bwMode="auto">
                  <a:xfrm>
                    <a:off x="4080" y="3420"/>
                    <a:ext cx="20" cy="156"/>
                  </a:xfrm>
                  <a:custGeom>
                    <a:avLst/>
                    <a:gdLst>
                      <a:gd name="T0" fmla="*/ 20 w 20"/>
                      <a:gd name="T1" fmla="*/ 0 h 156"/>
                      <a:gd name="T2" fmla="*/ 0 w 20"/>
                      <a:gd name="T3" fmla="*/ 156 h 156"/>
                      <a:gd name="T4" fmla="*/ 0 60000 65536"/>
                      <a:gd name="T5" fmla="*/ 0 60000 65536"/>
                      <a:gd name="T6" fmla="*/ 0 w 20"/>
                      <a:gd name="T7" fmla="*/ 0 h 156"/>
                      <a:gd name="T8" fmla="*/ 20 w 20"/>
                      <a:gd name="T9" fmla="*/ 156 h 156"/>
                    </a:gdLst>
                    <a:ahLst/>
                    <a:cxnLst>
                      <a:cxn ang="T4">
                        <a:pos x="T0" y="T1"/>
                      </a:cxn>
                      <a:cxn ang="T5">
                        <a:pos x="T2" y="T3"/>
                      </a:cxn>
                    </a:cxnLst>
                    <a:rect l="T6" t="T7" r="T8" b="T9"/>
                    <a:pathLst>
                      <a:path w="20" h="156">
                        <a:moveTo>
                          <a:pt x="20" y="0"/>
                        </a:moveTo>
                        <a:lnTo>
                          <a:pt x="0" y="15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8" name="Freeform 85"/>
                  <p:cNvSpPr>
                    <a:spLocks noChangeAspect="1"/>
                  </p:cNvSpPr>
                  <p:nvPr/>
                </p:nvSpPr>
                <p:spPr bwMode="auto">
                  <a:xfrm>
                    <a:off x="3324" y="2168"/>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79" name="Freeform 86"/>
                  <p:cNvSpPr>
                    <a:spLocks noChangeAspect="1"/>
                  </p:cNvSpPr>
                  <p:nvPr/>
                </p:nvSpPr>
                <p:spPr bwMode="auto">
                  <a:xfrm>
                    <a:off x="2872" y="2160"/>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80" name="Freeform 87"/>
                  <p:cNvSpPr>
                    <a:spLocks noChangeAspect="1"/>
                  </p:cNvSpPr>
                  <p:nvPr/>
                </p:nvSpPr>
                <p:spPr bwMode="auto">
                  <a:xfrm>
                    <a:off x="2428" y="2156"/>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81" name="Freeform 88"/>
                  <p:cNvSpPr>
                    <a:spLocks noChangeAspect="1"/>
                  </p:cNvSpPr>
                  <p:nvPr/>
                </p:nvSpPr>
                <p:spPr bwMode="auto">
                  <a:xfrm>
                    <a:off x="1964" y="2160"/>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82" name="Line 89"/>
                  <p:cNvSpPr>
                    <a:spLocks noChangeAspect="1" noChangeShapeType="1"/>
                  </p:cNvSpPr>
                  <p:nvPr/>
                </p:nvSpPr>
                <p:spPr bwMode="auto">
                  <a:xfrm flipH="1">
                    <a:off x="488" y="3616"/>
                    <a:ext cx="192" cy="4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598" name="Group 90"/>
                <p:cNvGrpSpPr>
                  <a:grpSpLocks noChangeAspect="1"/>
                </p:cNvGrpSpPr>
                <p:nvPr/>
              </p:nvGrpSpPr>
              <p:grpSpPr bwMode="auto">
                <a:xfrm>
                  <a:off x="2520" y="1960"/>
                  <a:ext cx="1385" cy="477"/>
                  <a:chOff x="488" y="2136"/>
                  <a:chExt cx="4462" cy="1536"/>
                </a:xfrm>
              </p:grpSpPr>
              <p:sp>
                <p:nvSpPr>
                  <p:cNvPr id="20599" name="Freeform 93"/>
                  <p:cNvSpPr>
                    <a:spLocks noChangeAspect="1"/>
                  </p:cNvSpPr>
                  <p:nvPr/>
                </p:nvSpPr>
                <p:spPr bwMode="auto">
                  <a:xfrm>
                    <a:off x="516" y="2178"/>
                    <a:ext cx="4092" cy="1452"/>
                  </a:xfrm>
                  <a:custGeom>
                    <a:avLst/>
                    <a:gdLst>
                      <a:gd name="T0" fmla="*/ 324 w 4092"/>
                      <a:gd name="T1" fmla="*/ 54 h 1452"/>
                      <a:gd name="T2" fmla="*/ 510 w 4092"/>
                      <a:gd name="T3" fmla="*/ 288 h 1452"/>
                      <a:gd name="T4" fmla="*/ 960 w 4092"/>
                      <a:gd name="T5" fmla="*/ 324 h 1452"/>
                      <a:gd name="T6" fmla="*/ 1416 w 4092"/>
                      <a:gd name="T7" fmla="*/ 348 h 1452"/>
                      <a:gd name="T8" fmla="*/ 1854 w 4092"/>
                      <a:gd name="T9" fmla="*/ 402 h 1452"/>
                      <a:gd name="T10" fmla="*/ 2316 w 4092"/>
                      <a:gd name="T11" fmla="*/ 426 h 1452"/>
                      <a:gd name="T12" fmla="*/ 2748 w 4092"/>
                      <a:gd name="T13" fmla="*/ 462 h 1452"/>
                      <a:gd name="T14" fmla="*/ 3204 w 4092"/>
                      <a:gd name="T15" fmla="*/ 498 h 1452"/>
                      <a:gd name="T16" fmla="*/ 3648 w 4092"/>
                      <a:gd name="T17" fmla="*/ 546 h 1452"/>
                      <a:gd name="T18" fmla="*/ 4092 w 4092"/>
                      <a:gd name="T19" fmla="*/ 570 h 1452"/>
                      <a:gd name="T20" fmla="*/ 3852 w 4092"/>
                      <a:gd name="T21" fmla="*/ 942 h 1452"/>
                      <a:gd name="T22" fmla="*/ 3396 w 4092"/>
                      <a:gd name="T23" fmla="*/ 906 h 1452"/>
                      <a:gd name="T24" fmla="*/ 2946 w 4092"/>
                      <a:gd name="T25" fmla="*/ 858 h 1452"/>
                      <a:gd name="T26" fmla="*/ 2496 w 4092"/>
                      <a:gd name="T27" fmla="*/ 828 h 1452"/>
                      <a:gd name="T28" fmla="*/ 2046 w 4092"/>
                      <a:gd name="T29" fmla="*/ 780 h 1452"/>
                      <a:gd name="T30" fmla="*/ 1596 w 4092"/>
                      <a:gd name="T31" fmla="*/ 750 h 1452"/>
                      <a:gd name="T32" fmla="*/ 1146 w 4092"/>
                      <a:gd name="T33" fmla="*/ 702 h 1452"/>
                      <a:gd name="T34" fmla="*/ 714 w 4092"/>
                      <a:gd name="T35" fmla="*/ 666 h 1452"/>
                      <a:gd name="T36" fmla="*/ 258 w 4092"/>
                      <a:gd name="T37" fmla="*/ 624 h 1452"/>
                      <a:gd name="T38" fmla="*/ 450 w 4092"/>
                      <a:gd name="T39" fmla="*/ 1032 h 1452"/>
                      <a:gd name="T40" fmla="*/ 894 w 4092"/>
                      <a:gd name="T41" fmla="*/ 1068 h 1452"/>
                      <a:gd name="T42" fmla="*/ 1344 w 4092"/>
                      <a:gd name="T43" fmla="*/ 1104 h 1452"/>
                      <a:gd name="T44" fmla="*/ 1788 w 4092"/>
                      <a:gd name="T45" fmla="*/ 1134 h 1452"/>
                      <a:gd name="T46" fmla="*/ 2238 w 4092"/>
                      <a:gd name="T47" fmla="*/ 1170 h 1452"/>
                      <a:gd name="T48" fmla="*/ 2676 w 4092"/>
                      <a:gd name="T49" fmla="*/ 1194 h 1452"/>
                      <a:gd name="T50" fmla="*/ 3132 w 4092"/>
                      <a:gd name="T51" fmla="*/ 1230 h 1452"/>
                      <a:gd name="T52" fmla="*/ 3576 w 4092"/>
                      <a:gd name="T53" fmla="*/ 1242 h 1452"/>
                      <a:gd name="T54" fmla="*/ 4026 w 4092"/>
                      <a:gd name="T55" fmla="*/ 1278 h 1452"/>
                      <a:gd name="T56" fmla="*/ 3762 w 4092"/>
                      <a:gd name="T57" fmla="*/ 1452 h 1452"/>
                      <a:gd name="T58" fmla="*/ 3318 w 4092"/>
                      <a:gd name="T59" fmla="*/ 1446 h 1452"/>
                      <a:gd name="T60" fmla="*/ 2868 w 4092"/>
                      <a:gd name="T61" fmla="*/ 1422 h 1452"/>
                      <a:gd name="T62" fmla="*/ 2412 w 4092"/>
                      <a:gd name="T63" fmla="*/ 1410 h 1452"/>
                      <a:gd name="T64" fmla="*/ 1962 w 4092"/>
                      <a:gd name="T65" fmla="*/ 1398 h 1452"/>
                      <a:gd name="T66" fmla="*/ 1518 w 4092"/>
                      <a:gd name="T67" fmla="*/ 1380 h 1452"/>
                      <a:gd name="T68" fmla="*/ 1086 w 4092"/>
                      <a:gd name="T69" fmla="*/ 1362 h 1452"/>
                      <a:gd name="T70" fmla="*/ 624 w 4092"/>
                      <a:gd name="T71" fmla="*/ 1338 h 1452"/>
                      <a:gd name="T72" fmla="*/ 204 w 4092"/>
                      <a:gd name="T73" fmla="*/ 1326 h 1452"/>
                      <a:gd name="T74" fmla="*/ 12 w 4092"/>
                      <a:gd name="T75" fmla="*/ 982 h 14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92"/>
                      <a:gd name="T115" fmla="*/ 0 h 1452"/>
                      <a:gd name="T116" fmla="*/ 4092 w 4092"/>
                      <a:gd name="T117" fmla="*/ 1452 h 145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92" h="1452">
                        <a:moveTo>
                          <a:pt x="564" y="0"/>
                        </a:moveTo>
                        <a:lnTo>
                          <a:pt x="324" y="54"/>
                        </a:lnTo>
                        <a:lnTo>
                          <a:pt x="312" y="180"/>
                        </a:lnTo>
                        <a:lnTo>
                          <a:pt x="510" y="288"/>
                        </a:lnTo>
                        <a:lnTo>
                          <a:pt x="756" y="210"/>
                        </a:lnTo>
                        <a:lnTo>
                          <a:pt x="960" y="324"/>
                        </a:lnTo>
                        <a:lnTo>
                          <a:pt x="1194" y="234"/>
                        </a:lnTo>
                        <a:lnTo>
                          <a:pt x="1416" y="348"/>
                        </a:lnTo>
                        <a:lnTo>
                          <a:pt x="1644" y="270"/>
                        </a:lnTo>
                        <a:lnTo>
                          <a:pt x="1854" y="402"/>
                        </a:lnTo>
                        <a:lnTo>
                          <a:pt x="2088" y="294"/>
                        </a:lnTo>
                        <a:lnTo>
                          <a:pt x="2316" y="426"/>
                        </a:lnTo>
                        <a:lnTo>
                          <a:pt x="2532" y="318"/>
                        </a:lnTo>
                        <a:lnTo>
                          <a:pt x="2748" y="462"/>
                        </a:lnTo>
                        <a:lnTo>
                          <a:pt x="2988" y="366"/>
                        </a:lnTo>
                        <a:lnTo>
                          <a:pt x="3204" y="498"/>
                        </a:lnTo>
                        <a:lnTo>
                          <a:pt x="3426" y="396"/>
                        </a:lnTo>
                        <a:lnTo>
                          <a:pt x="3648" y="546"/>
                        </a:lnTo>
                        <a:lnTo>
                          <a:pt x="3882" y="444"/>
                        </a:lnTo>
                        <a:lnTo>
                          <a:pt x="4092" y="570"/>
                        </a:lnTo>
                        <a:lnTo>
                          <a:pt x="4074" y="816"/>
                        </a:lnTo>
                        <a:lnTo>
                          <a:pt x="3852" y="942"/>
                        </a:lnTo>
                        <a:lnTo>
                          <a:pt x="3636" y="792"/>
                        </a:lnTo>
                        <a:lnTo>
                          <a:pt x="3396" y="906"/>
                        </a:lnTo>
                        <a:lnTo>
                          <a:pt x="3180" y="750"/>
                        </a:lnTo>
                        <a:lnTo>
                          <a:pt x="2946" y="858"/>
                        </a:lnTo>
                        <a:lnTo>
                          <a:pt x="2730" y="720"/>
                        </a:lnTo>
                        <a:lnTo>
                          <a:pt x="2496" y="828"/>
                        </a:lnTo>
                        <a:lnTo>
                          <a:pt x="2286" y="672"/>
                        </a:lnTo>
                        <a:lnTo>
                          <a:pt x="2046" y="780"/>
                        </a:lnTo>
                        <a:lnTo>
                          <a:pt x="1836" y="636"/>
                        </a:lnTo>
                        <a:lnTo>
                          <a:pt x="1596" y="750"/>
                        </a:lnTo>
                        <a:lnTo>
                          <a:pt x="1386" y="594"/>
                        </a:lnTo>
                        <a:lnTo>
                          <a:pt x="1146" y="702"/>
                        </a:lnTo>
                        <a:lnTo>
                          <a:pt x="936" y="564"/>
                        </a:lnTo>
                        <a:lnTo>
                          <a:pt x="714" y="666"/>
                        </a:lnTo>
                        <a:lnTo>
                          <a:pt x="492" y="522"/>
                        </a:lnTo>
                        <a:lnTo>
                          <a:pt x="258" y="624"/>
                        </a:lnTo>
                        <a:lnTo>
                          <a:pt x="240" y="882"/>
                        </a:lnTo>
                        <a:lnTo>
                          <a:pt x="450" y="1032"/>
                        </a:lnTo>
                        <a:lnTo>
                          <a:pt x="690" y="918"/>
                        </a:lnTo>
                        <a:lnTo>
                          <a:pt x="894" y="1068"/>
                        </a:lnTo>
                        <a:lnTo>
                          <a:pt x="1122" y="954"/>
                        </a:lnTo>
                        <a:lnTo>
                          <a:pt x="1344" y="1104"/>
                        </a:lnTo>
                        <a:lnTo>
                          <a:pt x="1578" y="996"/>
                        </a:lnTo>
                        <a:lnTo>
                          <a:pt x="1788" y="1134"/>
                        </a:lnTo>
                        <a:lnTo>
                          <a:pt x="2028" y="1038"/>
                        </a:lnTo>
                        <a:lnTo>
                          <a:pt x="2238" y="1170"/>
                        </a:lnTo>
                        <a:lnTo>
                          <a:pt x="2466" y="1068"/>
                        </a:lnTo>
                        <a:lnTo>
                          <a:pt x="2676" y="1194"/>
                        </a:lnTo>
                        <a:lnTo>
                          <a:pt x="2910" y="1098"/>
                        </a:lnTo>
                        <a:lnTo>
                          <a:pt x="3132" y="1230"/>
                        </a:lnTo>
                        <a:lnTo>
                          <a:pt x="3372" y="1134"/>
                        </a:lnTo>
                        <a:lnTo>
                          <a:pt x="3576" y="1242"/>
                        </a:lnTo>
                        <a:lnTo>
                          <a:pt x="3816" y="1158"/>
                        </a:lnTo>
                        <a:lnTo>
                          <a:pt x="4026" y="1278"/>
                        </a:lnTo>
                        <a:lnTo>
                          <a:pt x="3990" y="1416"/>
                        </a:lnTo>
                        <a:lnTo>
                          <a:pt x="3762" y="1452"/>
                        </a:lnTo>
                        <a:lnTo>
                          <a:pt x="3558" y="1398"/>
                        </a:lnTo>
                        <a:lnTo>
                          <a:pt x="3318" y="1446"/>
                        </a:lnTo>
                        <a:lnTo>
                          <a:pt x="3102" y="1374"/>
                        </a:lnTo>
                        <a:lnTo>
                          <a:pt x="2868" y="1422"/>
                        </a:lnTo>
                        <a:lnTo>
                          <a:pt x="2658" y="1356"/>
                        </a:lnTo>
                        <a:lnTo>
                          <a:pt x="2412" y="1410"/>
                        </a:lnTo>
                        <a:lnTo>
                          <a:pt x="2202" y="1332"/>
                        </a:lnTo>
                        <a:lnTo>
                          <a:pt x="1962" y="1398"/>
                        </a:lnTo>
                        <a:lnTo>
                          <a:pt x="1770" y="1314"/>
                        </a:lnTo>
                        <a:lnTo>
                          <a:pt x="1518" y="1380"/>
                        </a:lnTo>
                        <a:lnTo>
                          <a:pt x="1320" y="1296"/>
                        </a:lnTo>
                        <a:lnTo>
                          <a:pt x="1086" y="1362"/>
                        </a:lnTo>
                        <a:lnTo>
                          <a:pt x="876" y="1278"/>
                        </a:lnTo>
                        <a:lnTo>
                          <a:pt x="624" y="1338"/>
                        </a:lnTo>
                        <a:lnTo>
                          <a:pt x="420" y="1242"/>
                        </a:lnTo>
                        <a:lnTo>
                          <a:pt x="204" y="1326"/>
                        </a:lnTo>
                        <a:lnTo>
                          <a:pt x="0" y="1230"/>
                        </a:lnTo>
                        <a:lnTo>
                          <a:pt x="12" y="9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0" name="Freeform 91"/>
                  <p:cNvSpPr>
                    <a:spLocks noChangeAspect="1"/>
                  </p:cNvSpPr>
                  <p:nvPr/>
                </p:nvSpPr>
                <p:spPr bwMode="auto">
                  <a:xfrm>
                    <a:off x="4518" y="2148"/>
                    <a:ext cx="432" cy="1482"/>
                  </a:xfrm>
                  <a:custGeom>
                    <a:avLst/>
                    <a:gdLst>
                      <a:gd name="T0" fmla="*/ 432 w 432"/>
                      <a:gd name="T1" fmla="*/ 0 h 1482"/>
                      <a:gd name="T2" fmla="*/ 168 w 432"/>
                      <a:gd name="T3" fmla="*/ 48 h 1482"/>
                      <a:gd name="T4" fmla="*/ 138 w 432"/>
                      <a:gd name="T5" fmla="*/ 162 h 1482"/>
                      <a:gd name="T6" fmla="*/ 354 w 432"/>
                      <a:gd name="T7" fmla="*/ 288 h 1482"/>
                      <a:gd name="T8" fmla="*/ 344 w 432"/>
                      <a:gd name="T9" fmla="*/ 496 h 1482"/>
                      <a:gd name="T10" fmla="*/ 90 w 432"/>
                      <a:gd name="T11" fmla="*/ 594 h 1482"/>
                      <a:gd name="T12" fmla="*/ 72 w 432"/>
                      <a:gd name="T13" fmla="*/ 852 h 1482"/>
                      <a:gd name="T14" fmla="*/ 282 w 432"/>
                      <a:gd name="T15" fmla="*/ 1008 h 1482"/>
                      <a:gd name="T16" fmla="*/ 264 w 432"/>
                      <a:gd name="T17" fmla="*/ 1230 h 1482"/>
                      <a:gd name="T18" fmla="*/ 24 w 432"/>
                      <a:gd name="T19" fmla="*/ 1314 h 1482"/>
                      <a:gd name="T20" fmla="*/ 0 w 432"/>
                      <a:gd name="T21" fmla="*/ 1440 h 1482"/>
                      <a:gd name="T22" fmla="*/ 222 w 432"/>
                      <a:gd name="T23" fmla="*/ 1482 h 14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2"/>
                      <a:gd name="T37" fmla="*/ 0 h 1482"/>
                      <a:gd name="T38" fmla="*/ 432 w 432"/>
                      <a:gd name="T39" fmla="*/ 1482 h 14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2" h="1482">
                        <a:moveTo>
                          <a:pt x="432" y="0"/>
                        </a:moveTo>
                        <a:lnTo>
                          <a:pt x="168" y="48"/>
                        </a:lnTo>
                        <a:lnTo>
                          <a:pt x="138" y="162"/>
                        </a:lnTo>
                        <a:lnTo>
                          <a:pt x="354" y="288"/>
                        </a:lnTo>
                        <a:lnTo>
                          <a:pt x="344" y="496"/>
                        </a:lnTo>
                        <a:lnTo>
                          <a:pt x="90" y="594"/>
                        </a:lnTo>
                        <a:lnTo>
                          <a:pt x="72" y="852"/>
                        </a:lnTo>
                        <a:lnTo>
                          <a:pt x="282" y="1008"/>
                        </a:lnTo>
                        <a:lnTo>
                          <a:pt x="264" y="1230"/>
                        </a:lnTo>
                        <a:lnTo>
                          <a:pt x="24" y="1314"/>
                        </a:lnTo>
                        <a:lnTo>
                          <a:pt x="0" y="1440"/>
                        </a:lnTo>
                        <a:lnTo>
                          <a:pt x="222" y="14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1" name="Freeform 92"/>
                  <p:cNvSpPr>
                    <a:spLocks noChangeAspect="1"/>
                  </p:cNvSpPr>
                  <p:nvPr/>
                </p:nvSpPr>
                <p:spPr bwMode="auto">
                  <a:xfrm>
                    <a:off x="528" y="2184"/>
                    <a:ext cx="312" cy="978"/>
                  </a:xfrm>
                  <a:custGeom>
                    <a:avLst/>
                    <a:gdLst>
                      <a:gd name="T0" fmla="*/ 0 w 312"/>
                      <a:gd name="T1" fmla="*/ 978 h 978"/>
                      <a:gd name="T2" fmla="*/ 222 w 312"/>
                      <a:gd name="T3" fmla="*/ 882 h 978"/>
                      <a:gd name="T4" fmla="*/ 246 w 312"/>
                      <a:gd name="T5" fmla="*/ 624 h 978"/>
                      <a:gd name="T6" fmla="*/ 36 w 312"/>
                      <a:gd name="T7" fmla="*/ 474 h 978"/>
                      <a:gd name="T8" fmla="*/ 58 w 312"/>
                      <a:gd name="T9" fmla="*/ 262 h 978"/>
                      <a:gd name="T10" fmla="*/ 294 w 312"/>
                      <a:gd name="T11" fmla="*/ 174 h 978"/>
                      <a:gd name="T12" fmla="*/ 312 w 312"/>
                      <a:gd name="T13" fmla="*/ 42 h 978"/>
                      <a:gd name="T14" fmla="*/ 84 w 312"/>
                      <a:gd name="T15" fmla="*/ 0 h 978"/>
                      <a:gd name="T16" fmla="*/ 0 60000 65536"/>
                      <a:gd name="T17" fmla="*/ 0 60000 65536"/>
                      <a:gd name="T18" fmla="*/ 0 60000 65536"/>
                      <a:gd name="T19" fmla="*/ 0 60000 65536"/>
                      <a:gd name="T20" fmla="*/ 0 60000 65536"/>
                      <a:gd name="T21" fmla="*/ 0 60000 65536"/>
                      <a:gd name="T22" fmla="*/ 0 60000 65536"/>
                      <a:gd name="T23" fmla="*/ 0 60000 65536"/>
                      <a:gd name="T24" fmla="*/ 0 w 312"/>
                      <a:gd name="T25" fmla="*/ 0 h 978"/>
                      <a:gd name="T26" fmla="*/ 312 w 312"/>
                      <a:gd name="T27" fmla="*/ 978 h 9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2" h="978">
                        <a:moveTo>
                          <a:pt x="0" y="978"/>
                        </a:moveTo>
                        <a:lnTo>
                          <a:pt x="222" y="882"/>
                        </a:lnTo>
                        <a:lnTo>
                          <a:pt x="246" y="624"/>
                        </a:lnTo>
                        <a:lnTo>
                          <a:pt x="36" y="474"/>
                        </a:lnTo>
                        <a:lnTo>
                          <a:pt x="58" y="262"/>
                        </a:lnTo>
                        <a:lnTo>
                          <a:pt x="294" y="174"/>
                        </a:lnTo>
                        <a:lnTo>
                          <a:pt x="312" y="42"/>
                        </a:lnTo>
                        <a:lnTo>
                          <a:pt x="84" y="0"/>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2" name="Freeform 94"/>
                  <p:cNvSpPr>
                    <a:spLocks noChangeAspect="1"/>
                  </p:cNvSpPr>
                  <p:nvPr/>
                </p:nvSpPr>
                <p:spPr bwMode="auto">
                  <a:xfrm>
                    <a:off x="600" y="2136"/>
                    <a:ext cx="4074" cy="264"/>
                  </a:xfrm>
                  <a:custGeom>
                    <a:avLst/>
                    <a:gdLst>
                      <a:gd name="T0" fmla="*/ 462 w 4074"/>
                      <a:gd name="T1" fmla="*/ 42 h 264"/>
                      <a:gd name="T2" fmla="*/ 684 w 4074"/>
                      <a:gd name="T3" fmla="*/ 114 h 264"/>
                      <a:gd name="T4" fmla="*/ 918 w 4074"/>
                      <a:gd name="T5" fmla="*/ 60 h 264"/>
                      <a:gd name="T6" fmla="*/ 1140 w 4074"/>
                      <a:gd name="T7" fmla="*/ 114 h 264"/>
                      <a:gd name="T8" fmla="*/ 1368 w 4074"/>
                      <a:gd name="T9" fmla="*/ 72 h 264"/>
                      <a:gd name="T10" fmla="*/ 1590 w 4074"/>
                      <a:gd name="T11" fmla="*/ 126 h 264"/>
                      <a:gd name="T12" fmla="*/ 1830 w 4074"/>
                      <a:gd name="T13" fmla="*/ 72 h 264"/>
                      <a:gd name="T14" fmla="*/ 2028 w 4074"/>
                      <a:gd name="T15" fmla="*/ 156 h 264"/>
                      <a:gd name="T16" fmla="*/ 2274 w 4074"/>
                      <a:gd name="T17" fmla="*/ 96 h 264"/>
                      <a:gd name="T18" fmla="*/ 2472 w 4074"/>
                      <a:gd name="T19" fmla="*/ 180 h 264"/>
                      <a:gd name="T20" fmla="*/ 2724 w 4074"/>
                      <a:gd name="T21" fmla="*/ 102 h 264"/>
                      <a:gd name="T22" fmla="*/ 2928 w 4074"/>
                      <a:gd name="T23" fmla="*/ 198 h 264"/>
                      <a:gd name="T24" fmla="*/ 3168 w 4074"/>
                      <a:gd name="T25" fmla="*/ 126 h 264"/>
                      <a:gd name="T26" fmla="*/ 3372 w 4074"/>
                      <a:gd name="T27" fmla="*/ 228 h 264"/>
                      <a:gd name="T28" fmla="*/ 3612 w 4074"/>
                      <a:gd name="T29" fmla="*/ 150 h 264"/>
                      <a:gd name="T30" fmla="*/ 3816 w 4074"/>
                      <a:gd name="T31" fmla="*/ 264 h 264"/>
                      <a:gd name="T32" fmla="*/ 4056 w 4074"/>
                      <a:gd name="T33" fmla="*/ 180 h 264"/>
                      <a:gd name="T34" fmla="*/ 4074 w 4074"/>
                      <a:gd name="T35" fmla="*/ 60 h 264"/>
                      <a:gd name="T36" fmla="*/ 3864 w 4074"/>
                      <a:gd name="T37" fmla="*/ 6 h 264"/>
                      <a:gd name="T38" fmla="*/ 3624 w 4074"/>
                      <a:gd name="T39" fmla="*/ 36 h 264"/>
                      <a:gd name="T40" fmla="*/ 3618 w 4074"/>
                      <a:gd name="T41" fmla="*/ 138 h 264"/>
                      <a:gd name="T42" fmla="*/ 3630 w 4074"/>
                      <a:gd name="T43" fmla="*/ 42 h 264"/>
                      <a:gd name="T44" fmla="*/ 3408 w 4074"/>
                      <a:gd name="T45" fmla="*/ 0 h 264"/>
                      <a:gd name="T46" fmla="*/ 3156 w 4074"/>
                      <a:gd name="T47" fmla="*/ 24 h 264"/>
                      <a:gd name="T48" fmla="*/ 3168 w 4074"/>
                      <a:gd name="T49" fmla="*/ 108 h 264"/>
                      <a:gd name="T50" fmla="*/ 3174 w 4074"/>
                      <a:gd name="T51" fmla="*/ 24 h 264"/>
                      <a:gd name="T52" fmla="*/ 2952 w 4074"/>
                      <a:gd name="T53" fmla="*/ 0 h 264"/>
                      <a:gd name="T54" fmla="*/ 2724 w 4074"/>
                      <a:gd name="T55" fmla="*/ 36 h 264"/>
                      <a:gd name="T56" fmla="*/ 2502 w 4074"/>
                      <a:gd name="T57" fmla="*/ 6 h 264"/>
                      <a:gd name="T58" fmla="*/ 2280 w 4074"/>
                      <a:gd name="T59" fmla="*/ 30 h 264"/>
                      <a:gd name="T60" fmla="*/ 2064 w 4074"/>
                      <a:gd name="T61" fmla="*/ 24 h 264"/>
                      <a:gd name="T62" fmla="*/ 1818 w 4074"/>
                      <a:gd name="T63" fmla="*/ 24 h 264"/>
                      <a:gd name="T64" fmla="*/ 1596 w 4074"/>
                      <a:gd name="T65" fmla="*/ 30 h 264"/>
                      <a:gd name="T66" fmla="*/ 1374 w 4074"/>
                      <a:gd name="T67" fmla="*/ 24 h 264"/>
                      <a:gd name="T68" fmla="*/ 1134 w 4074"/>
                      <a:gd name="T69" fmla="*/ 24 h 264"/>
                      <a:gd name="T70" fmla="*/ 918 w 4074"/>
                      <a:gd name="T71" fmla="*/ 42 h 264"/>
                      <a:gd name="T72" fmla="*/ 726 w 4074"/>
                      <a:gd name="T73" fmla="*/ 24 h 264"/>
                      <a:gd name="T74" fmla="*/ 456 w 4074"/>
                      <a:gd name="T75" fmla="*/ 12 h 264"/>
                      <a:gd name="T76" fmla="*/ 240 w 4074"/>
                      <a:gd name="T77" fmla="*/ 54 h 264"/>
                      <a:gd name="T78" fmla="*/ 0 w 4074"/>
                      <a:gd name="T79" fmla="*/ 36 h 2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74"/>
                      <a:gd name="T121" fmla="*/ 0 h 264"/>
                      <a:gd name="T122" fmla="*/ 4074 w 4074"/>
                      <a:gd name="T123" fmla="*/ 264 h 2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74" h="264">
                        <a:moveTo>
                          <a:pt x="462" y="42"/>
                        </a:moveTo>
                        <a:lnTo>
                          <a:pt x="684" y="114"/>
                        </a:lnTo>
                        <a:lnTo>
                          <a:pt x="918" y="60"/>
                        </a:lnTo>
                        <a:lnTo>
                          <a:pt x="1140" y="114"/>
                        </a:lnTo>
                        <a:lnTo>
                          <a:pt x="1368" y="72"/>
                        </a:lnTo>
                        <a:lnTo>
                          <a:pt x="1590" y="126"/>
                        </a:lnTo>
                        <a:lnTo>
                          <a:pt x="1830" y="72"/>
                        </a:lnTo>
                        <a:lnTo>
                          <a:pt x="2028" y="156"/>
                        </a:lnTo>
                        <a:lnTo>
                          <a:pt x="2274" y="96"/>
                        </a:lnTo>
                        <a:lnTo>
                          <a:pt x="2472" y="180"/>
                        </a:lnTo>
                        <a:lnTo>
                          <a:pt x="2724" y="102"/>
                        </a:lnTo>
                        <a:lnTo>
                          <a:pt x="2928" y="198"/>
                        </a:lnTo>
                        <a:lnTo>
                          <a:pt x="3168" y="126"/>
                        </a:lnTo>
                        <a:lnTo>
                          <a:pt x="3372" y="228"/>
                        </a:lnTo>
                        <a:lnTo>
                          <a:pt x="3612" y="150"/>
                        </a:lnTo>
                        <a:lnTo>
                          <a:pt x="3816" y="264"/>
                        </a:lnTo>
                        <a:lnTo>
                          <a:pt x="4056" y="180"/>
                        </a:lnTo>
                        <a:lnTo>
                          <a:pt x="4074" y="60"/>
                        </a:lnTo>
                        <a:lnTo>
                          <a:pt x="3864" y="6"/>
                        </a:lnTo>
                        <a:lnTo>
                          <a:pt x="3624" y="36"/>
                        </a:lnTo>
                        <a:lnTo>
                          <a:pt x="3618" y="138"/>
                        </a:lnTo>
                        <a:lnTo>
                          <a:pt x="3630" y="42"/>
                        </a:lnTo>
                        <a:lnTo>
                          <a:pt x="3408" y="0"/>
                        </a:lnTo>
                        <a:lnTo>
                          <a:pt x="3156" y="24"/>
                        </a:lnTo>
                        <a:lnTo>
                          <a:pt x="3168" y="108"/>
                        </a:lnTo>
                        <a:lnTo>
                          <a:pt x="3174" y="24"/>
                        </a:lnTo>
                        <a:lnTo>
                          <a:pt x="2952" y="0"/>
                        </a:lnTo>
                        <a:lnTo>
                          <a:pt x="2724" y="36"/>
                        </a:lnTo>
                        <a:lnTo>
                          <a:pt x="2502" y="6"/>
                        </a:lnTo>
                        <a:lnTo>
                          <a:pt x="2280" y="30"/>
                        </a:lnTo>
                        <a:lnTo>
                          <a:pt x="2064" y="24"/>
                        </a:lnTo>
                        <a:lnTo>
                          <a:pt x="1818" y="24"/>
                        </a:lnTo>
                        <a:lnTo>
                          <a:pt x="1596" y="30"/>
                        </a:lnTo>
                        <a:lnTo>
                          <a:pt x="1374" y="24"/>
                        </a:lnTo>
                        <a:lnTo>
                          <a:pt x="1134" y="24"/>
                        </a:lnTo>
                        <a:lnTo>
                          <a:pt x="918" y="42"/>
                        </a:lnTo>
                        <a:cubicBezTo>
                          <a:pt x="850" y="42"/>
                          <a:pt x="803" y="29"/>
                          <a:pt x="726" y="24"/>
                        </a:cubicBezTo>
                        <a:lnTo>
                          <a:pt x="456" y="12"/>
                        </a:lnTo>
                        <a:lnTo>
                          <a:pt x="240" y="54"/>
                        </a:lnTo>
                        <a:lnTo>
                          <a:pt x="0" y="36"/>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3" name="Freeform 95"/>
                  <p:cNvSpPr>
                    <a:spLocks noChangeAspect="1"/>
                  </p:cNvSpPr>
                  <p:nvPr/>
                </p:nvSpPr>
                <p:spPr bwMode="auto">
                  <a:xfrm>
                    <a:off x="684" y="3492"/>
                    <a:ext cx="4074" cy="180"/>
                  </a:xfrm>
                  <a:custGeom>
                    <a:avLst/>
                    <a:gdLst>
                      <a:gd name="T0" fmla="*/ 18 w 4074"/>
                      <a:gd name="T1" fmla="*/ 0 h 180"/>
                      <a:gd name="T2" fmla="*/ 0 w 4074"/>
                      <a:gd name="T3" fmla="*/ 120 h 180"/>
                      <a:gd name="T4" fmla="*/ 210 w 4074"/>
                      <a:gd name="T5" fmla="*/ 174 h 180"/>
                      <a:gd name="T6" fmla="*/ 452 w 4074"/>
                      <a:gd name="T7" fmla="*/ 152 h 180"/>
                      <a:gd name="T8" fmla="*/ 460 w 4074"/>
                      <a:gd name="T9" fmla="*/ 36 h 180"/>
                      <a:gd name="T10" fmla="*/ 456 w 4074"/>
                      <a:gd name="T11" fmla="*/ 148 h 180"/>
                      <a:gd name="T12" fmla="*/ 666 w 4074"/>
                      <a:gd name="T13" fmla="*/ 180 h 180"/>
                      <a:gd name="T14" fmla="*/ 916 w 4074"/>
                      <a:gd name="T15" fmla="*/ 152 h 180"/>
                      <a:gd name="T16" fmla="*/ 920 w 4074"/>
                      <a:gd name="T17" fmla="*/ 60 h 180"/>
                      <a:gd name="T18" fmla="*/ 912 w 4074"/>
                      <a:gd name="T19" fmla="*/ 152 h 180"/>
                      <a:gd name="T20" fmla="*/ 1122 w 4074"/>
                      <a:gd name="T21" fmla="*/ 180 h 180"/>
                      <a:gd name="T22" fmla="*/ 1350 w 4074"/>
                      <a:gd name="T23" fmla="*/ 162 h 180"/>
                      <a:gd name="T24" fmla="*/ 1356 w 4074"/>
                      <a:gd name="T25" fmla="*/ 66 h 180"/>
                      <a:gd name="T26" fmla="*/ 1344 w 4074"/>
                      <a:gd name="T27" fmla="*/ 162 h 180"/>
                      <a:gd name="T28" fmla="*/ 1572 w 4074"/>
                      <a:gd name="T29" fmla="*/ 174 h 180"/>
                      <a:gd name="T30" fmla="*/ 1794 w 4074"/>
                      <a:gd name="T31" fmla="*/ 138 h 180"/>
                      <a:gd name="T32" fmla="*/ 1794 w 4074"/>
                      <a:gd name="T33" fmla="*/ 96 h 180"/>
                      <a:gd name="T34" fmla="*/ 1794 w 4074"/>
                      <a:gd name="T35" fmla="*/ 144 h 180"/>
                      <a:gd name="T36" fmla="*/ 2010 w 4074"/>
                      <a:gd name="T37" fmla="*/ 156 h 180"/>
                      <a:gd name="T38" fmla="*/ 2259 w 4074"/>
                      <a:gd name="T39" fmla="*/ 153 h 180"/>
                      <a:gd name="T40" fmla="*/ 2256 w 4074"/>
                      <a:gd name="T41" fmla="*/ 102 h 180"/>
                      <a:gd name="T42" fmla="*/ 2253 w 4074"/>
                      <a:gd name="T43" fmla="*/ 159 h 180"/>
                      <a:gd name="T44" fmla="*/ 2478 w 4074"/>
                      <a:gd name="T45" fmla="*/ 150 h 180"/>
                      <a:gd name="T46" fmla="*/ 2700 w 4074"/>
                      <a:gd name="T47" fmla="*/ 156 h 180"/>
                      <a:gd name="T48" fmla="*/ 2697 w 4074"/>
                      <a:gd name="T49" fmla="*/ 111 h 180"/>
                      <a:gd name="T50" fmla="*/ 2697 w 4074"/>
                      <a:gd name="T51" fmla="*/ 156 h 180"/>
                      <a:gd name="T52" fmla="*/ 2940 w 4074"/>
                      <a:gd name="T53" fmla="*/ 156 h 180"/>
                      <a:gd name="T54" fmla="*/ 3156 w 4074"/>
                      <a:gd name="T55" fmla="*/ 138 h 180"/>
                      <a:gd name="T56" fmla="*/ 3348 w 4074"/>
                      <a:gd name="T57" fmla="*/ 156 h 180"/>
                      <a:gd name="T58" fmla="*/ 3636 w 4074"/>
                      <a:gd name="T59" fmla="*/ 148 h 180"/>
                      <a:gd name="T60" fmla="*/ 3834 w 4074"/>
                      <a:gd name="T61" fmla="*/ 126 h 180"/>
                      <a:gd name="T62" fmla="*/ 4074 w 4074"/>
                      <a:gd name="T63" fmla="*/ 144 h 1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74"/>
                      <a:gd name="T97" fmla="*/ 0 h 180"/>
                      <a:gd name="T98" fmla="*/ 4074 w 4074"/>
                      <a:gd name="T99" fmla="*/ 180 h 1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74" h="180">
                        <a:moveTo>
                          <a:pt x="18" y="0"/>
                        </a:moveTo>
                        <a:lnTo>
                          <a:pt x="0" y="120"/>
                        </a:lnTo>
                        <a:lnTo>
                          <a:pt x="210" y="174"/>
                        </a:lnTo>
                        <a:lnTo>
                          <a:pt x="452" y="152"/>
                        </a:lnTo>
                        <a:lnTo>
                          <a:pt x="460" y="36"/>
                        </a:lnTo>
                        <a:lnTo>
                          <a:pt x="456" y="148"/>
                        </a:lnTo>
                        <a:lnTo>
                          <a:pt x="666" y="180"/>
                        </a:lnTo>
                        <a:lnTo>
                          <a:pt x="916" y="152"/>
                        </a:lnTo>
                        <a:lnTo>
                          <a:pt x="920" y="60"/>
                        </a:lnTo>
                        <a:lnTo>
                          <a:pt x="912" y="152"/>
                        </a:lnTo>
                        <a:lnTo>
                          <a:pt x="1122" y="180"/>
                        </a:lnTo>
                        <a:lnTo>
                          <a:pt x="1350" y="162"/>
                        </a:lnTo>
                        <a:lnTo>
                          <a:pt x="1356" y="66"/>
                        </a:lnTo>
                        <a:lnTo>
                          <a:pt x="1344" y="162"/>
                        </a:lnTo>
                        <a:lnTo>
                          <a:pt x="1572" y="174"/>
                        </a:lnTo>
                        <a:lnTo>
                          <a:pt x="1794" y="138"/>
                        </a:lnTo>
                        <a:lnTo>
                          <a:pt x="1794" y="96"/>
                        </a:lnTo>
                        <a:lnTo>
                          <a:pt x="1794" y="144"/>
                        </a:lnTo>
                        <a:lnTo>
                          <a:pt x="2010" y="156"/>
                        </a:lnTo>
                        <a:lnTo>
                          <a:pt x="2259" y="153"/>
                        </a:lnTo>
                        <a:lnTo>
                          <a:pt x="2256" y="102"/>
                        </a:lnTo>
                        <a:lnTo>
                          <a:pt x="2253" y="159"/>
                        </a:lnTo>
                        <a:lnTo>
                          <a:pt x="2478" y="150"/>
                        </a:lnTo>
                        <a:lnTo>
                          <a:pt x="2700" y="156"/>
                        </a:lnTo>
                        <a:lnTo>
                          <a:pt x="2697" y="111"/>
                        </a:lnTo>
                        <a:lnTo>
                          <a:pt x="2697" y="156"/>
                        </a:lnTo>
                        <a:lnTo>
                          <a:pt x="2940" y="156"/>
                        </a:lnTo>
                        <a:lnTo>
                          <a:pt x="3156" y="138"/>
                        </a:lnTo>
                        <a:cubicBezTo>
                          <a:pt x="3224" y="138"/>
                          <a:pt x="3268" y="154"/>
                          <a:pt x="3348" y="156"/>
                        </a:cubicBezTo>
                        <a:lnTo>
                          <a:pt x="3636" y="148"/>
                        </a:lnTo>
                        <a:lnTo>
                          <a:pt x="3834" y="126"/>
                        </a:lnTo>
                        <a:lnTo>
                          <a:pt x="4074" y="144"/>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4" name="Freeform 96"/>
                  <p:cNvSpPr>
                    <a:spLocks noChangeAspect="1"/>
                  </p:cNvSpPr>
                  <p:nvPr/>
                </p:nvSpPr>
                <p:spPr bwMode="auto">
                  <a:xfrm>
                    <a:off x="1011" y="2472"/>
                    <a:ext cx="15" cy="228"/>
                  </a:xfrm>
                  <a:custGeom>
                    <a:avLst/>
                    <a:gdLst>
                      <a:gd name="T0" fmla="*/ 15 w 15"/>
                      <a:gd name="T1" fmla="*/ 0 h 228"/>
                      <a:gd name="T2" fmla="*/ 0 w 15"/>
                      <a:gd name="T3" fmla="*/ 228 h 228"/>
                      <a:gd name="T4" fmla="*/ 0 60000 65536"/>
                      <a:gd name="T5" fmla="*/ 0 60000 65536"/>
                      <a:gd name="T6" fmla="*/ 0 w 15"/>
                      <a:gd name="T7" fmla="*/ 0 h 228"/>
                      <a:gd name="T8" fmla="*/ 15 w 15"/>
                      <a:gd name="T9" fmla="*/ 228 h 228"/>
                    </a:gdLst>
                    <a:ahLst/>
                    <a:cxnLst>
                      <a:cxn ang="T4">
                        <a:pos x="T0" y="T1"/>
                      </a:cxn>
                      <a:cxn ang="T5">
                        <a:pos x="T2" y="T3"/>
                      </a:cxn>
                    </a:cxnLst>
                    <a:rect l="T6" t="T7" r="T8" b="T9"/>
                    <a:pathLst>
                      <a:path w="15" h="228">
                        <a:moveTo>
                          <a:pt x="15"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5" name="Freeform 97"/>
                  <p:cNvSpPr>
                    <a:spLocks noChangeAspect="1"/>
                  </p:cNvSpPr>
                  <p:nvPr/>
                </p:nvSpPr>
                <p:spPr bwMode="auto">
                  <a:xfrm>
                    <a:off x="1203" y="2841"/>
                    <a:ext cx="24" cy="255"/>
                  </a:xfrm>
                  <a:custGeom>
                    <a:avLst/>
                    <a:gdLst>
                      <a:gd name="T0" fmla="*/ 24 w 24"/>
                      <a:gd name="T1" fmla="*/ 0 h 255"/>
                      <a:gd name="T2" fmla="*/ 0 w 24"/>
                      <a:gd name="T3" fmla="*/ 255 h 255"/>
                      <a:gd name="T4" fmla="*/ 0 60000 65536"/>
                      <a:gd name="T5" fmla="*/ 0 60000 65536"/>
                      <a:gd name="T6" fmla="*/ 0 w 24"/>
                      <a:gd name="T7" fmla="*/ 0 h 255"/>
                      <a:gd name="T8" fmla="*/ 24 w 24"/>
                      <a:gd name="T9" fmla="*/ 255 h 255"/>
                    </a:gdLst>
                    <a:ahLst/>
                    <a:cxnLst>
                      <a:cxn ang="T4">
                        <a:pos x="T0" y="T1"/>
                      </a:cxn>
                      <a:cxn ang="T5">
                        <a:pos x="T2" y="T3"/>
                      </a:cxn>
                    </a:cxnLst>
                    <a:rect l="T6" t="T7" r="T8" b="T9"/>
                    <a:pathLst>
                      <a:path w="24" h="255">
                        <a:moveTo>
                          <a:pt x="24"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6" name="Freeform 98"/>
                  <p:cNvSpPr>
                    <a:spLocks noChangeAspect="1"/>
                  </p:cNvSpPr>
                  <p:nvPr/>
                </p:nvSpPr>
                <p:spPr bwMode="auto">
                  <a:xfrm>
                    <a:off x="1455" y="2505"/>
                    <a:ext cx="18" cy="240"/>
                  </a:xfrm>
                  <a:custGeom>
                    <a:avLst/>
                    <a:gdLst>
                      <a:gd name="T0" fmla="*/ 18 w 18"/>
                      <a:gd name="T1" fmla="*/ 0 h 240"/>
                      <a:gd name="T2" fmla="*/ 0 w 18"/>
                      <a:gd name="T3" fmla="*/ 240 h 240"/>
                      <a:gd name="T4" fmla="*/ 0 60000 65536"/>
                      <a:gd name="T5" fmla="*/ 0 60000 65536"/>
                      <a:gd name="T6" fmla="*/ 0 w 18"/>
                      <a:gd name="T7" fmla="*/ 0 h 240"/>
                      <a:gd name="T8" fmla="*/ 18 w 18"/>
                      <a:gd name="T9" fmla="*/ 240 h 240"/>
                    </a:gdLst>
                    <a:ahLst/>
                    <a:cxnLst>
                      <a:cxn ang="T4">
                        <a:pos x="T0" y="T1"/>
                      </a:cxn>
                      <a:cxn ang="T5">
                        <a:pos x="T2" y="T3"/>
                      </a:cxn>
                    </a:cxnLst>
                    <a:rect l="T6" t="T7" r="T8" b="T9"/>
                    <a:pathLst>
                      <a:path w="18" h="240">
                        <a:moveTo>
                          <a:pt x="18" y="0"/>
                        </a:moveTo>
                        <a:lnTo>
                          <a:pt x="0" y="24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7" name="Freeform 99"/>
                  <p:cNvSpPr>
                    <a:spLocks noChangeAspect="1"/>
                  </p:cNvSpPr>
                  <p:nvPr/>
                </p:nvSpPr>
                <p:spPr bwMode="auto">
                  <a:xfrm>
                    <a:off x="1899" y="2526"/>
                    <a:ext cx="30" cy="252"/>
                  </a:xfrm>
                  <a:custGeom>
                    <a:avLst/>
                    <a:gdLst>
                      <a:gd name="T0" fmla="*/ 30 w 30"/>
                      <a:gd name="T1" fmla="*/ 0 h 252"/>
                      <a:gd name="T2" fmla="*/ 0 w 30"/>
                      <a:gd name="T3" fmla="*/ 252 h 252"/>
                      <a:gd name="T4" fmla="*/ 0 60000 65536"/>
                      <a:gd name="T5" fmla="*/ 0 60000 65536"/>
                      <a:gd name="T6" fmla="*/ 0 w 30"/>
                      <a:gd name="T7" fmla="*/ 0 h 252"/>
                      <a:gd name="T8" fmla="*/ 30 w 30"/>
                      <a:gd name="T9" fmla="*/ 252 h 252"/>
                    </a:gdLst>
                    <a:ahLst/>
                    <a:cxnLst>
                      <a:cxn ang="T4">
                        <a:pos x="T0" y="T1"/>
                      </a:cxn>
                      <a:cxn ang="T5">
                        <a:pos x="T2" y="T3"/>
                      </a:cxn>
                    </a:cxnLst>
                    <a:rect l="T6" t="T7" r="T8" b="T9"/>
                    <a:pathLst>
                      <a:path w="30" h="252">
                        <a:moveTo>
                          <a:pt x="30"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8" name="Freeform 100"/>
                  <p:cNvSpPr>
                    <a:spLocks noChangeAspect="1"/>
                  </p:cNvSpPr>
                  <p:nvPr/>
                </p:nvSpPr>
                <p:spPr bwMode="auto">
                  <a:xfrm>
                    <a:off x="1638" y="2880"/>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09" name="Freeform 101"/>
                  <p:cNvSpPr>
                    <a:spLocks noChangeAspect="1"/>
                  </p:cNvSpPr>
                  <p:nvPr/>
                </p:nvSpPr>
                <p:spPr bwMode="auto">
                  <a:xfrm>
                    <a:off x="2094" y="2928"/>
                    <a:ext cx="21" cy="252"/>
                  </a:xfrm>
                  <a:custGeom>
                    <a:avLst/>
                    <a:gdLst>
                      <a:gd name="T0" fmla="*/ 21 w 21"/>
                      <a:gd name="T1" fmla="*/ 0 h 252"/>
                      <a:gd name="T2" fmla="*/ 0 w 21"/>
                      <a:gd name="T3" fmla="*/ 252 h 252"/>
                      <a:gd name="T4" fmla="*/ 0 60000 65536"/>
                      <a:gd name="T5" fmla="*/ 0 60000 65536"/>
                      <a:gd name="T6" fmla="*/ 0 w 21"/>
                      <a:gd name="T7" fmla="*/ 0 h 252"/>
                      <a:gd name="T8" fmla="*/ 21 w 21"/>
                      <a:gd name="T9" fmla="*/ 252 h 252"/>
                    </a:gdLst>
                    <a:ahLst/>
                    <a:cxnLst>
                      <a:cxn ang="T4">
                        <a:pos x="T0" y="T1"/>
                      </a:cxn>
                      <a:cxn ang="T5">
                        <a:pos x="T2" y="T3"/>
                      </a:cxn>
                    </a:cxnLst>
                    <a:rect l="T6" t="T7" r="T8" b="T9"/>
                    <a:pathLst>
                      <a:path w="21" h="252">
                        <a:moveTo>
                          <a:pt x="21"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0" name="Freeform 102"/>
                  <p:cNvSpPr>
                    <a:spLocks noChangeAspect="1"/>
                  </p:cNvSpPr>
                  <p:nvPr/>
                </p:nvSpPr>
                <p:spPr bwMode="auto">
                  <a:xfrm>
                    <a:off x="2352" y="2580"/>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1" name="Freeform 103"/>
                  <p:cNvSpPr>
                    <a:spLocks noChangeAspect="1"/>
                  </p:cNvSpPr>
                  <p:nvPr/>
                </p:nvSpPr>
                <p:spPr bwMode="auto">
                  <a:xfrm>
                    <a:off x="2805" y="2613"/>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2" name="Freeform 104"/>
                  <p:cNvSpPr>
                    <a:spLocks noChangeAspect="1"/>
                  </p:cNvSpPr>
                  <p:nvPr/>
                </p:nvSpPr>
                <p:spPr bwMode="auto">
                  <a:xfrm>
                    <a:off x="2544" y="2955"/>
                    <a:ext cx="21" cy="261"/>
                  </a:xfrm>
                  <a:custGeom>
                    <a:avLst/>
                    <a:gdLst>
                      <a:gd name="T0" fmla="*/ 21 w 21"/>
                      <a:gd name="T1" fmla="*/ 0 h 261"/>
                      <a:gd name="T2" fmla="*/ 0 w 21"/>
                      <a:gd name="T3" fmla="*/ 261 h 261"/>
                      <a:gd name="T4" fmla="*/ 0 60000 65536"/>
                      <a:gd name="T5" fmla="*/ 0 60000 65536"/>
                      <a:gd name="T6" fmla="*/ 0 w 21"/>
                      <a:gd name="T7" fmla="*/ 0 h 261"/>
                      <a:gd name="T8" fmla="*/ 21 w 21"/>
                      <a:gd name="T9" fmla="*/ 261 h 261"/>
                    </a:gdLst>
                    <a:ahLst/>
                    <a:cxnLst>
                      <a:cxn ang="T4">
                        <a:pos x="T0" y="T1"/>
                      </a:cxn>
                      <a:cxn ang="T5">
                        <a:pos x="T2" y="T3"/>
                      </a:cxn>
                    </a:cxnLst>
                    <a:rect l="T6" t="T7" r="T8" b="T9"/>
                    <a:pathLst>
                      <a:path w="21" h="261">
                        <a:moveTo>
                          <a:pt x="21"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3" name="Freeform 105"/>
                  <p:cNvSpPr>
                    <a:spLocks noChangeAspect="1"/>
                  </p:cNvSpPr>
                  <p:nvPr/>
                </p:nvSpPr>
                <p:spPr bwMode="auto">
                  <a:xfrm>
                    <a:off x="2985" y="3003"/>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4" name="Freeform 106"/>
                  <p:cNvSpPr>
                    <a:spLocks noChangeAspect="1"/>
                  </p:cNvSpPr>
                  <p:nvPr/>
                </p:nvSpPr>
                <p:spPr bwMode="auto">
                  <a:xfrm>
                    <a:off x="3246" y="2637"/>
                    <a:ext cx="24" cy="261"/>
                  </a:xfrm>
                  <a:custGeom>
                    <a:avLst/>
                    <a:gdLst>
                      <a:gd name="T0" fmla="*/ 24 w 24"/>
                      <a:gd name="T1" fmla="*/ 0 h 261"/>
                      <a:gd name="T2" fmla="*/ 0 w 24"/>
                      <a:gd name="T3" fmla="*/ 261 h 261"/>
                      <a:gd name="T4" fmla="*/ 0 60000 65536"/>
                      <a:gd name="T5" fmla="*/ 0 60000 65536"/>
                      <a:gd name="T6" fmla="*/ 0 w 24"/>
                      <a:gd name="T7" fmla="*/ 0 h 261"/>
                      <a:gd name="T8" fmla="*/ 24 w 24"/>
                      <a:gd name="T9" fmla="*/ 261 h 261"/>
                    </a:gdLst>
                    <a:ahLst/>
                    <a:cxnLst>
                      <a:cxn ang="T4">
                        <a:pos x="T0" y="T1"/>
                      </a:cxn>
                      <a:cxn ang="T5">
                        <a:pos x="T2" y="T3"/>
                      </a:cxn>
                    </a:cxnLst>
                    <a:rect l="T6" t="T7" r="T8" b="T9"/>
                    <a:pathLst>
                      <a:path w="24" h="261">
                        <a:moveTo>
                          <a:pt x="24"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5" name="Freeform 107"/>
                  <p:cNvSpPr>
                    <a:spLocks noChangeAspect="1"/>
                  </p:cNvSpPr>
                  <p:nvPr/>
                </p:nvSpPr>
                <p:spPr bwMode="auto">
                  <a:xfrm>
                    <a:off x="3432" y="3030"/>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6" name="Freeform 108"/>
                  <p:cNvSpPr>
                    <a:spLocks noChangeAspect="1"/>
                  </p:cNvSpPr>
                  <p:nvPr/>
                </p:nvSpPr>
                <p:spPr bwMode="auto">
                  <a:xfrm>
                    <a:off x="3693" y="2676"/>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7" name="Freeform 109"/>
                  <p:cNvSpPr>
                    <a:spLocks noChangeAspect="1"/>
                  </p:cNvSpPr>
                  <p:nvPr/>
                </p:nvSpPr>
                <p:spPr bwMode="auto">
                  <a:xfrm>
                    <a:off x="4149" y="2724"/>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8" name="Freeform 110"/>
                  <p:cNvSpPr>
                    <a:spLocks noChangeAspect="1"/>
                  </p:cNvSpPr>
                  <p:nvPr/>
                </p:nvSpPr>
                <p:spPr bwMode="auto">
                  <a:xfrm>
                    <a:off x="3888" y="3078"/>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19" name="Freeform 111"/>
                  <p:cNvSpPr>
                    <a:spLocks noChangeAspect="1"/>
                  </p:cNvSpPr>
                  <p:nvPr/>
                </p:nvSpPr>
                <p:spPr bwMode="auto">
                  <a:xfrm>
                    <a:off x="4332" y="3117"/>
                    <a:ext cx="36" cy="228"/>
                  </a:xfrm>
                  <a:custGeom>
                    <a:avLst/>
                    <a:gdLst>
                      <a:gd name="T0" fmla="*/ 36 w 36"/>
                      <a:gd name="T1" fmla="*/ 0 h 228"/>
                      <a:gd name="T2" fmla="*/ 0 w 36"/>
                      <a:gd name="T3" fmla="*/ 228 h 228"/>
                      <a:gd name="T4" fmla="*/ 0 60000 65536"/>
                      <a:gd name="T5" fmla="*/ 0 60000 65536"/>
                      <a:gd name="T6" fmla="*/ 0 w 36"/>
                      <a:gd name="T7" fmla="*/ 0 h 228"/>
                      <a:gd name="T8" fmla="*/ 36 w 36"/>
                      <a:gd name="T9" fmla="*/ 228 h 228"/>
                    </a:gdLst>
                    <a:ahLst/>
                    <a:cxnLst>
                      <a:cxn ang="T4">
                        <a:pos x="T0" y="T1"/>
                      </a:cxn>
                      <a:cxn ang="T5">
                        <a:pos x="T2" y="T3"/>
                      </a:cxn>
                    </a:cxnLst>
                    <a:rect l="T6" t="T7" r="T8" b="T9"/>
                    <a:pathLst>
                      <a:path w="36" h="228">
                        <a:moveTo>
                          <a:pt x="36"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0" name="Freeform 112"/>
                  <p:cNvSpPr>
                    <a:spLocks noChangeAspect="1"/>
                  </p:cNvSpPr>
                  <p:nvPr/>
                </p:nvSpPr>
                <p:spPr bwMode="auto">
                  <a:xfrm>
                    <a:off x="4398" y="2394"/>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1" name="Freeform 113"/>
                  <p:cNvSpPr>
                    <a:spLocks noChangeAspect="1"/>
                  </p:cNvSpPr>
                  <p:nvPr/>
                </p:nvSpPr>
                <p:spPr bwMode="auto">
                  <a:xfrm>
                    <a:off x="3945" y="2358"/>
                    <a:ext cx="27" cy="219"/>
                  </a:xfrm>
                  <a:custGeom>
                    <a:avLst/>
                    <a:gdLst>
                      <a:gd name="T0" fmla="*/ 27 w 27"/>
                      <a:gd name="T1" fmla="*/ 0 h 219"/>
                      <a:gd name="T2" fmla="*/ 0 w 27"/>
                      <a:gd name="T3" fmla="*/ 219 h 219"/>
                      <a:gd name="T4" fmla="*/ 0 60000 65536"/>
                      <a:gd name="T5" fmla="*/ 0 60000 65536"/>
                      <a:gd name="T6" fmla="*/ 0 w 27"/>
                      <a:gd name="T7" fmla="*/ 0 h 219"/>
                      <a:gd name="T8" fmla="*/ 27 w 27"/>
                      <a:gd name="T9" fmla="*/ 219 h 219"/>
                    </a:gdLst>
                    <a:ahLst/>
                    <a:cxnLst>
                      <a:cxn ang="T4">
                        <a:pos x="T0" y="T1"/>
                      </a:cxn>
                      <a:cxn ang="T5">
                        <a:pos x="T2" y="T3"/>
                      </a:cxn>
                    </a:cxnLst>
                    <a:rect l="T6" t="T7" r="T8" b="T9"/>
                    <a:pathLst>
                      <a:path w="27" h="219">
                        <a:moveTo>
                          <a:pt x="27" y="0"/>
                        </a:moveTo>
                        <a:lnTo>
                          <a:pt x="0" y="21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2" name="Freeform 114"/>
                  <p:cNvSpPr>
                    <a:spLocks noChangeAspect="1"/>
                  </p:cNvSpPr>
                  <p:nvPr/>
                </p:nvSpPr>
                <p:spPr bwMode="auto">
                  <a:xfrm>
                    <a:off x="3501" y="2322"/>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3" name="Freeform 115"/>
                  <p:cNvSpPr>
                    <a:spLocks noChangeAspect="1"/>
                  </p:cNvSpPr>
                  <p:nvPr/>
                </p:nvSpPr>
                <p:spPr bwMode="auto">
                  <a:xfrm>
                    <a:off x="3051" y="2310"/>
                    <a:ext cx="24" cy="186"/>
                  </a:xfrm>
                  <a:custGeom>
                    <a:avLst/>
                    <a:gdLst>
                      <a:gd name="T0" fmla="*/ 24 w 24"/>
                      <a:gd name="T1" fmla="*/ 0 h 186"/>
                      <a:gd name="T2" fmla="*/ 0 w 24"/>
                      <a:gd name="T3" fmla="*/ 186 h 186"/>
                      <a:gd name="T4" fmla="*/ 0 60000 65536"/>
                      <a:gd name="T5" fmla="*/ 0 60000 65536"/>
                      <a:gd name="T6" fmla="*/ 0 w 24"/>
                      <a:gd name="T7" fmla="*/ 0 h 186"/>
                      <a:gd name="T8" fmla="*/ 24 w 24"/>
                      <a:gd name="T9" fmla="*/ 186 h 186"/>
                    </a:gdLst>
                    <a:ahLst/>
                    <a:cxnLst>
                      <a:cxn ang="T4">
                        <a:pos x="T0" y="T1"/>
                      </a:cxn>
                      <a:cxn ang="T5">
                        <a:pos x="T2" y="T3"/>
                      </a:cxn>
                    </a:cxnLst>
                    <a:rect l="T6" t="T7" r="T8" b="T9"/>
                    <a:pathLst>
                      <a:path w="24" h="186">
                        <a:moveTo>
                          <a:pt x="24" y="0"/>
                        </a:moveTo>
                        <a:lnTo>
                          <a:pt x="0" y="18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4" name="Freeform 116"/>
                  <p:cNvSpPr>
                    <a:spLocks noChangeAspect="1"/>
                  </p:cNvSpPr>
                  <p:nvPr/>
                </p:nvSpPr>
                <p:spPr bwMode="auto">
                  <a:xfrm>
                    <a:off x="2604" y="2283"/>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5" name="Freeform 117"/>
                  <p:cNvSpPr>
                    <a:spLocks noChangeAspect="1"/>
                  </p:cNvSpPr>
                  <p:nvPr/>
                </p:nvSpPr>
                <p:spPr bwMode="auto">
                  <a:xfrm>
                    <a:off x="2160" y="2256"/>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6" name="Freeform 118"/>
                  <p:cNvSpPr>
                    <a:spLocks noChangeAspect="1"/>
                  </p:cNvSpPr>
                  <p:nvPr/>
                </p:nvSpPr>
                <p:spPr bwMode="auto">
                  <a:xfrm>
                    <a:off x="1714" y="2244"/>
                    <a:ext cx="30" cy="174"/>
                  </a:xfrm>
                  <a:custGeom>
                    <a:avLst/>
                    <a:gdLst>
                      <a:gd name="T0" fmla="*/ 30 w 30"/>
                      <a:gd name="T1" fmla="*/ 0 h 174"/>
                      <a:gd name="T2" fmla="*/ 0 w 30"/>
                      <a:gd name="T3" fmla="*/ 174 h 174"/>
                      <a:gd name="T4" fmla="*/ 0 60000 65536"/>
                      <a:gd name="T5" fmla="*/ 0 60000 65536"/>
                      <a:gd name="T6" fmla="*/ 0 w 30"/>
                      <a:gd name="T7" fmla="*/ 0 h 174"/>
                      <a:gd name="T8" fmla="*/ 30 w 30"/>
                      <a:gd name="T9" fmla="*/ 174 h 174"/>
                    </a:gdLst>
                    <a:ahLst/>
                    <a:cxnLst>
                      <a:cxn ang="T4">
                        <a:pos x="T0" y="T1"/>
                      </a:cxn>
                      <a:cxn ang="T5">
                        <a:pos x="T2" y="T3"/>
                      </a:cxn>
                    </a:cxnLst>
                    <a:rect l="T6" t="T7" r="T8" b="T9"/>
                    <a:pathLst>
                      <a:path w="30" h="174">
                        <a:moveTo>
                          <a:pt x="30" y="0"/>
                        </a:moveTo>
                        <a:lnTo>
                          <a:pt x="0" y="174"/>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7" name="Freeform 119"/>
                  <p:cNvSpPr>
                    <a:spLocks noChangeAspect="1"/>
                  </p:cNvSpPr>
                  <p:nvPr/>
                </p:nvSpPr>
                <p:spPr bwMode="auto">
                  <a:xfrm>
                    <a:off x="1270" y="2244"/>
                    <a:ext cx="26" cy="150"/>
                  </a:xfrm>
                  <a:custGeom>
                    <a:avLst/>
                    <a:gdLst>
                      <a:gd name="T0" fmla="*/ 26 w 26"/>
                      <a:gd name="T1" fmla="*/ 0 h 150"/>
                      <a:gd name="T2" fmla="*/ 0 w 26"/>
                      <a:gd name="T3" fmla="*/ 150 h 150"/>
                      <a:gd name="T4" fmla="*/ 0 60000 65536"/>
                      <a:gd name="T5" fmla="*/ 0 60000 65536"/>
                      <a:gd name="T6" fmla="*/ 0 w 26"/>
                      <a:gd name="T7" fmla="*/ 0 h 150"/>
                      <a:gd name="T8" fmla="*/ 26 w 26"/>
                      <a:gd name="T9" fmla="*/ 150 h 150"/>
                    </a:gdLst>
                    <a:ahLst/>
                    <a:cxnLst>
                      <a:cxn ang="T4">
                        <a:pos x="T0" y="T1"/>
                      </a:cxn>
                      <a:cxn ang="T5">
                        <a:pos x="T2" y="T3"/>
                      </a:cxn>
                    </a:cxnLst>
                    <a:rect l="T6" t="T7" r="T8" b="T9"/>
                    <a:pathLst>
                      <a:path w="26" h="150">
                        <a:moveTo>
                          <a:pt x="26" y="0"/>
                        </a:moveTo>
                        <a:lnTo>
                          <a:pt x="0" y="15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8" name="Freeform 120"/>
                  <p:cNvSpPr>
                    <a:spLocks noChangeAspect="1"/>
                  </p:cNvSpPr>
                  <p:nvPr/>
                </p:nvSpPr>
                <p:spPr bwMode="auto">
                  <a:xfrm>
                    <a:off x="936" y="3208"/>
                    <a:ext cx="28" cy="212"/>
                  </a:xfrm>
                  <a:custGeom>
                    <a:avLst/>
                    <a:gdLst>
                      <a:gd name="T0" fmla="*/ 28 w 28"/>
                      <a:gd name="T1" fmla="*/ 0 h 212"/>
                      <a:gd name="T2" fmla="*/ 0 w 28"/>
                      <a:gd name="T3" fmla="*/ 212 h 212"/>
                      <a:gd name="T4" fmla="*/ 0 60000 65536"/>
                      <a:gd name="T5" fmla="*/ 0 60000 65536"/>
                      <a:gd name="T6" fmla="*/ 0 w 28"/>
                      <a:gd name="T7" fmla="*/ 0 h 212"/>
                      <a:gd name="T8" fmla="*/ 28 w 28"/>
                      <a:gd name="T9" fmla="*/ 212 h 212"/>
                    </a:gdLst>
                    <a:ahLst/>
                    <a:cxnLst>
                      <a:cxn ang="T4">
                        <a:pos x="T0" y="T1"/>
                      </a:cxn>
                      <a:cxn ang="T5">
                        <a:pos x="T2" y="T3"/>
                      </a:cxn>
                    </a:cxnLst>
                    <a:rect l="T6" t="T7" r="T8" b="T9"/>
                    <a:pathLst>
                      <a:path w="28" h="212">
                        <a:moveTo>
                          <a:pt x="28" y="0"/>
                        </a:moveTo>
                        <a:lnTo>
                          <a:pt x="0" y="21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29" name="Freeform 121"/>
                  <p:cNvSpPr>
                    <a:spLocks noChangeAspect="1"/>
                  </p:cNvSpPr>
                  <p:nvPr/>
                </p:nvSpPr>
                <p:spPr bwMode="auto">
                  <a:xfrm>
                    <a:off x="1388" y="324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0" name="Freeform 122"/>
                  <p:cNvSpPr>
                    <a:spLocks noChangeAspect="1"/>
                  </p:cNvSpPr>
                  <p:nvPr/>
                </p:nvSpPr>
                <p:spPr bwMode="auto">
                  <a:xfrm>
                    <a:off x="1836" y="326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1" name="Freeform 123"/>
                  <p:cNvSpPr>
                    <a:spLocks noChangeAspect="1"/>
                  </p:cNvSpPr>
                  <p:nvPr/>
                </p:nvSpPr>
                <p:spPr bwMode="auto">
                  <a:xfrm>
                    <a:off x="2288" y="3312"/>
                    <a:ext cx="16" cy="192"/>
                  </a:xfrm>
                  <a:custGeom>
                    <a:avLst/>
                    <a:gdLst>
                      <a:gd name="T0" fmla="*/ 16 w 16"/>
                      <a:gd name="T1" fmla="*/ 0 h 192"/>
                      <a:gd name="T2" fmla="*/ 0 w 16"/>
                      <a:gd name="T3" fmla="*/ 192 h 192"/>
                      <a:gd name="T4" fmla="*/ 0 60000 65536"/>
                      <a:gd name="T5" fmla="*/ 0 60000 65536"/>
                      <a:gd name="T6" fmla="*/ 0 w 16"/>
                      <a:gd name="T7" fmla="*/ 0 h 192"/>
                      <a:gd name="T8" fmla="*/ 16 w 16"/>
                      <a:gd name="T9" fmla="*/ 192 h 192"/>
                    </a:gdLst>
                    <a:ahLst/>
                    <a:cxnLst>
                      <a:cxn ang="T4">
                        <a:pos x="T0" y="T1"/>
                      </a:cxn>
                      <a:cxn ang="T5">
                        <a:pos x="T2" y="T3"/>
                      </a:cxn>
                    </a:cxnLst>
                    <a:rect l="T6" t="T7" r="T8" b="T9"/>
                    <a:pathLst>
                      <a:path w="16" h="192">
                        <a:moveTo>
                          <a:pt x="16" y="0"/>
                        </a:moveTo>
                        <a:lnTo>
                          <a:pt x="0" y="19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2" name="Freeform 124"/>
                  <p:cNvSpPr>
                    <a:spLocks noChangeAspect="1"/>
                  </p:cNvSpPr>
                  <p:nvPr/>
                </p:nvSpPr>
                <p:spPr bwMode="auto">
                  <a:xfrm>
                    <a:off x="2720" y="3340"/>
                    <a:ext cx="32" cy="172"/>
                  </a:xfrm>
                  <a:custGeom>
                    <a:avLst/>
                    <a:gdLst>
                      <a:gd name="T0" fmla="*/ 32 w 32"/>
                      <a:gd name="T1" fmla="*/ 0 h 172"/>
                      <a:gd name="T2" fmla="*/ 0 w 32"/>
                      <a:gd name="T3" fmla="*/ 172 h 172"/>
                      <a:gd name="T4" fmla="*/ 0 60000 65536"/>
                      <a:gd name="T5" fmla="*/ 0 60000 65536"/>
                      <a:gd name="T6" fmla="*/ 0 w 32"/>
                      <a:gd name="T7" fmla="*/ 0 h 172"/>
                      <a:gd name="T8" fmla="*/ 32 w 32"/>
                      <a:gd name="T9" fmla="*/ 172 h 172"/>
                    </a:gdLst>
                    <a:ahLst/>
                    <a:cxnLst>
                      <a:cxn ang="T4">
                        <a:pos x="T0" y="T1"/>
                      </a:cxn>
                      <a:cxn ang="T5">
                        <a:pos x="T2" y="T3"/>
                      </a:cxn>
                    </a:cxnLst>
                    <a:rect l="T6" t="T7" r="T8" b="T9"/>
                    <a:pathLst>
                      <a:path w="32" h="172">
                        <a:moveTo>
                          <a:pt x="32"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3" name="Freeform 125"/>
                  <p:cNvSpPr>
                    <a:spLocks noChangeAspect="1"/>
                  </p:cNvSpPr>
                  <p:nvPr/>
                </p:nvSpPr>
                <p:spPr bwMode="auto">
                  <a:xfrm>
                    <a:off x="3176" y="3368"/>
                    <a:ext cx="24" cy="172"/>
                  </a:xfrm>
                  <a:custGeom>
                    <a:avLst/>
                    <a:gdLst>
                      <a:gd name="T0" fmla="*/ 24 w 24"/>
                      <a:gd name="T1" fmla="*/ 0 h 172"/>
                      <a:gd name="T2" fmla="*/ 0 w 24"/>
                      <a:gd name="T3" fmla="*/ 172 h 172"/>
                      <a:gd name="T4" fmla="*/ 0 60000 65536"/>
                      <a:gd name="T5" fmla="*/ 0 60000 65536"/>
                      <a:gd name="T6" fmla="*/ 0 w 24"/>
                      <a:gd name="T7" fmla="*/ 0 h 172"/>
                      <a:gd name="T8" fmla="*/ 24 w 24"/>
                      <a:gd name="T9" fmla="*/ 172 h 172"/>
                    </a:gdLst>
                    <a:ahLst/>
                    <a:cxnLst>
                      <a:cxn ang="T4">
                        <a:pos x="T0" y="T1"/>
                      </a:cxn>
                      <a:cxn ang="T5">
                        <a:pos x="T2" y="T3"/>
                      </a:cxn>
                    </a:cxnLst>
                    <a:rect l="T6" t="T7" r="T8" b="T9"/>
                    <a:pathLst>
                      <a:path w="24" h="172">
                        <a:moveTo>
                          <a:pt x="24"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4" name="Freeform 126"/>
                  <p:cNvSpPr>
                    <a:spLocks noChangeAspect="1"/>
                  </p:cNvSpPr>
                  <p:nvPr/>
                </p:nvSpPr>
                <p:spPr bwMode="auto">
                  <a:xfrm>
                    <a:off x="3620" y="3404"/>
                    <a:ext cx="32" cy="152"/>
                  </a:xfrm>
                  <a:custGeom>
                    <a:avLst/>
                    <a:gdLst>
                      <a:gd name="T0" fmla="*/ 32 w 32"/>
                      <a:gd name="T1" fmla="*/ 0 h 152"/>
                      <a:gd name="T2" fmla="*/ 0 w 32"/>
                      <a:gd name="T3" fmla="*/ 152 h 152"/>
                      <a:gd name="T4" fmla="*/ 0 60000 65536"/>
                      <a:gd name="T5" fmla="*/ 0 60000 65536"/>
                      <a:gd name="T6" fmla="*/ 0 w 32"/>
                      <a:gd name="T7" fmla="*/ 0 h 152"/>
                      <a:gd name="T8" fmla="*/ 32 w 32"/>
                      <a:gd name="T9" fmla="*/ 152 h 152"/>
                    </a:gdLst>
                    <a:ahLst/>
                    <a:cxnLst>
                      <a:cxn ang="T4">
                        <a:pos x="T0" y="T1"/>
                      </a:cxn>
                      <a:cxn ang="T5">
                        <a:pos x="T2" y="T3"/>
                      </a:cxn>
                    </a:cxnLst>
                    <a:rect l="T6" t="T7" r="T8" b="T9"/>
                    <a:pathLst>
                      <a:path w="32" h="152">
                        <a:moveTo>
                          <a:pt x="32" y="0"/>
                        </a:moveTo>
                        <a:lnTo>
                          <a:pt x="0" y="1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5" name="Freeform 127"/>
                  <p:cNvSpPr>
                    <a:spLocks noChangeAspect="1"/>
                  </p:cNvSpPr>
                  <p:nvPr/>
                </p:nvSpPr>
                <p:spPr bwMode="auto">
                  <a:xfrm>
                    <a:off x="4080" y="3420"/>
                    <a:ext cx="20" cy="156"/>
                  </a:xfrm>
                  <a:custGeom>
                    <a:avLst/>
                    <a:gdLst>
                      <a:gd name="T0" fmla="*/ 20 w 20"/>
                      <a:gd name="T1" fmla="*/ 0 h 156"/>
                      <a:gd name="T2" fmla="*/ 0 w 20"/>
                      <a:gd name="T3" fmla="*/ 156 h 156"/>
                      <a:gd name="T4" fmla="*/ 0 60000 65536"/>
                      <a:gd name="T5" fmla="*/ 0 60000 65536"/>
                      <a:gd name="T6" fmla="*/ 0 w 20"/>
                      <a:gd name="T7" fmla="*/ 0 h 156"/>
                      <a:gd name="T8" fmla="*/ 20 w 20"/>
                      <a:gd name="T9" fmla="*/ 156 h 156"/>
                    </a:gdLst>
                    <a:ahLst/>
                    <a:cxnLst>
                      <a:cxn ang="T4">
                        <a:pos x="T0" y="T1"/>
                      </a:cxn>
                      <a:cxn ang="T5">
                        <a:pos x="T2" y="T3"/>
                      </a:cxn>
                    </a:cxnLst>
                    <a:rect l="T6" t="T7" r="T8" b="T9"/>
                    <a:pathLst>
                      <a:path w="20" h="156">
                        <a:moveTo>
                          <a:pt x="20" y="0"/>
                        </a:moveTo>
                        <a:lnTo>
                          <a:pt x="0" y="15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6" name="Freeform 128"/>
                  <p:cNvSpPr>
                    <a:spLocks noChangeAspect="1"/>
                  </p:cNvSpPr>
                  <p:nvPr/>
                </p:nvSpPr>
                <p:spPr bwMode="auto">
                  <a:xfrm>
                    <a:off x="3324" y="2168"/>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7" name="Freeform 129"/>
                  <p:cNvSpPr>
                    <a:spLocks noChangeAspect="1"/>
                  </p:cNvSpPr>
                  <p:nvPr/>
                </p:nvSpPr>
                <p:spPr bwMode="auto">
                  <a:xfrm>
                    <a:off x="2872" y="2160"/>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8" name="Freeform 130"/>
                  <p:cNvSpPr>
                    <a:spLocks noChangeAspect="1"/>
                  </p:cNvSpPr>
                  <p:nvPr/>
                </p:nvSpPr>
                <p:spPr bwMode="auto">
                  <a:xfrm>
                    <a:off x="2428" y="2156"/>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39" name="Freeform 131"/>
                  <p:cNvSpPr>
                    <a:spLocks noChangeAspect="1"/>
                  </p:cNvSpPr>
                  <p:nvPr/>
                </p:nvSpPr>
                <p:spPr bwMode="auto">
                  <a:xfrm>
                    <a:off x="1964" y="2160"/>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640" name="Line 132"/>
                  <p:cNvSpPr>
                    <a:spLocks noChangeAspect="1" noChangeShapeType="1"/>
                  </p:cNvSpPr>
                  <p:nvPr/>
                </p:nvSpPr>
                <p:spPr bwMode="auto">
                  <a:xfrm flipH="1">
                    <a:off x="488" y="3616"/>
                    <a:ext cx="192" cy="4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20510" name="Group 133"/>
              <p:cNvGrpSpPr>
                <a:grpSpLocks noChangeAspect="1"/>
              </p:cNvGrpSpPr>
              <p:nvPr/>
            </p:nvGrpSpPr>
            <p:grpSpPr bwMode="auto">
              <a:xfrm>
                <a:off x="880" y="1831"/>
                <a:ext cx="802" cy="143"/>
                <a:chOff x="1200" y="1960"/>
                <a:chExt cx="2705" cy="485"/>
              </a:xfrm>
            </p:grpSpPr>
            <p:grpSp>
              <p:nvGrpSpPr>
                <p:cNvPr id="20511" name="Group 134"/>
                <p:cNvGrpSpPr>
                  <a:grpSpLocks noChangeAspect="1"/>
                </p:cNvGrpSpPr>
                <p:nvPr/>
              </p:nvGrpSpPr>
              <p:grpSpPr bwMode="auto">
                <a:xfrm>
                  <a:off x="1200" y="1968"/>
                  <a:ext cx="1385" cy="477"/>
                  <a:chOff x="488" y="2136"/>
                  <a:chExt cx="4462" cy="1536"/>
                </a:xfrm>
              </p:grpSpPr>
              <p:sp>
                <p:nvSpPr>
                  <p:cNvPr id="20555" name="Freeform 135"/>
                  <p:cNvSpPr>
                    <a:spLocks noChangeAspect="1"/>
                  </p:cNvSpPr>
                  <p:nvPr/>
                </p:nvSpPr>
                <p:spPr bwMode="auto">
                  <a:xfrm>
                    <a:off x="4518" y="2148"/>
                    <a:ext cx="432" cy="1482"/>
                  </a:xfrm>
                  <a:custGeom>
                    <a:avLst/>
                    <a:gdLst>
                      <a:gd name="T0" fmla="*/ 432 w 432"/>
                      <a:gd name="T1" fmla="*/ 0 h 1482"/>
                      <a:gd name="T2" fmla="*/ 168 w 432"/>
                      <a:gd name="T3" fmla="*/ 48 h 1482"/>
                      <a:gd name="T4" fmla="*/ 138 w 432"/>
                      <a:gd name="T5" fmla="*/ 162 h 1482"/>
                      <a:gd name="T6" fmla="*/ 354 w 432"/>
                      <a:gd name="T7" fmla="*/ 288 h 1482"/>
                      <a:gd name="T8" fmla="*/ 344 w 432"/>
                      <a:gd name="T9" fmla="*/ 496 h 1482"/>
                      <a:gd name="T10" fmla="*/ 90 w 432"/>
                      <a:gd name="T11" fmla="*/ 594 h 1482"/>
                      <a:gd name="T12" fmla="*/ 72 w 432"/>
                      <a:gd name="T13" fmla="*/ 852 h 1482"/>
                      <a:gd name="T14" fmla="*/ 282 w 432"/>
                      <a:gd name="T15" fmla="*/ 1008 h 1482"/>
                      <a:gd name="T16" fmla="*/ 264 w 432"/>
                      <a:gd name="T17" fmla="*/ 1230 h 1482"/>
                      <a:gd name="T18" fmla="*/ 24 w 432"/>
                      <a:gd name="T19" fmla="*/ 1314 h 1482"/>
                      <a:gd name="T20" fmla="*/ 0 w 432"/>
                      <a:gd name="T21" fmla="*/ 1440 h 1482"/>
                      <a:gd name="T22" fmla="*/ 222 w 432"/>
                      <a:gd name="T23" fmla="*/ 1482 h 14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2"/>
                      <a:gd name="T37" fmla="*/ 0 h 1482"/>
                      <a:gd name="T38" fmla="*/ 432 w 432"/>
                      <a:gd name="T39" fmla="*/ 1482 h 14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2" h="1482">
                        <a:moveTo>
                          <a:pt x="432" y="0"/>
                        </a:moveTo>
                        <a:lnTo>
                          <a:pt x="168" y="48"/>
                        </a:lnTo>
                        <a:lnTo>
                          <a:pt x="138" y="162"/>
                        </a:lnTo>
                        <a:lnTo>
                          <a:pt x="354" y="288"/>
                        </a:lnTo>
                        <a:lnTo>
                          <a:pt x="344" y="496"/>
                        </a:lnTo>
                        <a:lnTo>
                          <a:pt x="90" y="594"/>
                        </a:lnTo>
                        <a:lnTo>
                          <a:pt x="72" y="852"/>
                        </a:lnTo>
                        <a:lnTo>
                          <a:pt x="282" y="1008"/>
                        </a:lnTo>
                        <a:lnTo>
                          <a:pt x="264" y="1230"/>
                        </a:lnTo>
                        <a:lnTo>
                          <a:pt x="24" y="1314"/>
                        </a:lnTo>
                        <a:lnTo>
                          <a:pt x="0" y="1440"/>
                        </a:lnTo>
                        <a:lnTo>
                          <a:pt x="222" y="14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6" name="Freeform 136"/>
                  <p:cNvSpPr>
                    <a:spLocks noChangeAspect="1"/>
                  </p:cNvSpPr>
                  <p:nvPr/>
                </p:nvSpPr>
                <p:spPr bwMode="auto">
                  <a:xfrm>
                    <a:off x="528" y="2184"/>
                    <a:ext cx="312" cy="978"/>
                  </a:xfrm>
                  <a:custGeom>
                    <a:avLst/>
                    <a:gdLst>
                      <a:gd name="T0" fmla="*/ 0 w 312"/>
                      <a:gd name="T1" fmla="*/ 978 h 978"/>
                      <a:gd name="T2" fmla="*/ 222 w 312"/>
                      <a:gd name="T3" fmla="*/ 882 h 978"/>
                      <a:gd name="T4" fmla="*/ 246 w 312"/>
                      <a:gd name="T5" fmla="*/ 624 h 978"/>
                      <a:gd name="T6" fmla="*/ 36 w 312"/>
                      <a:gd name="T7" fmla="*/ 474 h 978"/>
                      <a:gd name="T8" fmla="*/ 58 w 312"/>
                      <a:gd name="T9" fmla="*/ 262 h 978"/>
                      <a:gd name="T10" fmla="*/ 294 w 312"/>
                      <a:gd name="T11" fmla="*/ 174 h 978"/>
                      <a:gd name="T12" fmla="*/ 312 w 312"/>
                      <a:gd name="T13" fmla="*/ 42 h 978"/>
                      <a:gd name="T14" fmla="*/ 84 w 312"/>
                      <a:gd name="T15" fmla="*/ 0 h 978"/>
                      <a:gd name="T16" fmla="*/ 0 60000 65536"/>
                      <a:gd name="T17" fmla="*/ 0 60000 65536"/>
                      <a:gd name="T18" fmla="*/ 0 60000 65536"/>
                      <a:gd name="T19" fmla="*/ 0 60000 65536"/>
                      <a:gd name="T20" fmla="*/ 0 60000 65536"/>
                      <a:gd name="T21" fmla="*/ 0 60000 65536"/>
                      <a:gd name="T22" fmla="*/ 0 60000 65536"/>
                      <a:gd name="T23" fmla="*/ 0 60000 65536"/>
                      <a:gd name="T24" fmla="*/ 0 w 312"/>
                      <a:gd name="T25" fmla="*/ 0 h 978"/>
                      <a:gd name="T26" fmla="*/ 312 w 312"/>
                      <a:gd name="T27" fmla="*/ 978 h 9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2" h="978">
                        <a:moveTo>
                          <a:pt x="0" y="978"/>
                        </a:moveTo>
                        <a:lnTo>
                          <a:pt x="222" y="882"/>
                        </a:lnTo>
                        <a:lnTo>
                          <a:pt x="246" y="624"/>
                        </a:lnTo>
                        <a:lnTo>
                          <a:pt x="36" y="474"/>
                        </a:lnTo>
                        <a:lnTo>
                          <a:pt x="58" y="262"/>
                        </a:lnTo>
                        <a:lnTo>
                          <a:pt x="294" y="174"/>
                        </a:lnTo>
                        <a:lnTo>
                          <a:pt x="312" y="42"/>
                        </a:lnTo>
                        <a:lnTo>
                          <a:pt x="84" y="0"/>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7" name="Freeform 137"/>
                  <p:cNvSpPr>
                    <a:spLocks noChangeAspect="1"/>
                  </p:cNvSpPr>
                  <p:nvPr/>
                </p:nvSpPr>
                <p:spPr bwMode="auto">
                  <a:xfrm>
                    <a:off x="516" y="2178"/>
                    <a:ext cx="4092" cy="1452"/>
                  </a:xfrm>
                  <a:custGeom>
                    <a:avLst/>
                    <a:gdLst>
                      <a:gd name="T0" fmla="*/ 324 w 4092"/>
                      <a:gd name="T1" fmla="*/ 54 h 1452"/>
                      <a:gd name="T2" fmla="*/ 510 w 4092"/>
                      <a:gd name="T3" fmla="*/ 288 h 1452"/>
                      <a:gd name="T4" fmla="*/ 960 w 4092"/>
                      <a:gd name="T5" fmla="*/ 324 h 1452"/>
                      <a:gd name="T6" fmla="*/ 1416 w 4092"/>
                      <a:gd name="T7" fmla="*/ 348 h 1452"/>
                      <a:gd name="T8" fmla="*/ 1854 w 4092"/>
                      <a:gd name="T9" fmla="*/ 402 h 1452"/>
                      <a:gd name="T10" fmla="*/ 2316 w 4092"/>
                      <a:gd name="T11" fmla="*/ 426 h 1452"/>
                      <a:gd name="T12" fmla="*/ 2748 w 4092"/>
                      <a:gd name="T13" fmla="*/ 462 h 1452"/>
                      <a:gd name="T14" fmla="*/ 3204 w 4092"/>
                      <a:gd name="T15" fmla="*/ 498 h 1452"/>
                      <a:gd name="T16" fmla="*/ 3648 w 4092"/>
                      <a:gd name="T17" fmla="*/ 546 h 1452"/>
                      <a:gd name="T18" fmla="*/ 4092 w 4092"/>
                      <a:gd name="T19" fmla="*/ 570 h 1452"/>
                      <a:gd name="T20" fmla="*/ 3852 w 4092"/>
                      <a:gd name="T21" fmla="*/ 942 h 1452"/>
                      <a:gd name="T22" fmla="*/ 3396 w 4092"/>
                      <a:gd name="T23" fmla="*/ 906 h 1452"/>
                      <a:gd name="T24" fmla="*/ 2946 w 4092"/>
                      <a:gd name="T25" fmla="*/ 858 h 1452"/>
                      <a:gd name="T26" fmla="*/ 2496 w 4092"/>
                      <a:gd name="T27" fmla="*/ 828 h 1452"/>
                      <a:gd name="T28" fmla="*/ 2046 w 4092"/>
                      <a:gd name="T29" fmla="*/ 780 h 1452"/>
                      <a:gd name="T30" fmla="*/ 1596 w 4092"/>
                      <a:gd name="T31" fmla="*/ 750 h 1452"/>
                      <a:gd name="T32" fmla="*/ 1146 w 4092"/>
                      <a:gd name="T33" fmla="*/ 702 h 1452"/>
                      <a:gd name="T34" fmla="*/ 714 w 4092"/>
                      <a:gd name="T35" fmla="*/ 666 h 1452"/>
                      <a:gd name="T36" fmla="*/ 258 w 4092"/>
                      <a:gd name="T37" fmla="*/ 624 h 1452"/>
                      <a:gd name="T38" fmla="*/ 450 w 4092"/>
                      <a:gd name="T39" fmla="*/ 1032 h 1452"/>
                      <a:gd name="T40" fmla="*/ 894 w 4092"/>
                      <a:gd name="T41" fmla="*/ 1068 h 1452"/>
                      <a:gd name="T42" fmla="*/ 1344 w 4092"/>
                      <a:gd name="T43" fmla="*/ 1104 h 1452"/>
                      <a:gd name="T44" fmla="*/ 1788 w 4092"/>
                      <a:gd name="T45" fmla="*/ 1134 h 1452"/>
                      <a:gd name="T46" fmla="*/ 2238 w 4092"/>
                      <a:gd name="T47" fmla="*/ 1170 h 1452"/>
                      <a:gd name="T48" fmla="*/ 2676 w 4092"/>
                      <a:gd name="T49" fmla="*/ 1194 h 1452"/>
                      <a:gd name="T50" fmla="*/ 3132 w 4092"/>
                      <a:gd name="T51" fmla="*/ 1230 h 1452"/>
                      <a:gd name="T52" fmla="*/ 3576 w 4092"/>
                      <a:gd name="T53" fmla="*/ 1242 h 1452"/>
                      <a:gd name="T54" fmla="*/ 4026 w 4092"/>
                      <a:gd name="T55" fmla="*/ 1278 h 1452"/>
                      <a:gd name="T56" fmla="*/ 3762 w 4092"/>
                      <a:gd name="T57" fmla="*/ 1452 h 1452"/>
                      <a:gd name="T58" fmla="*/ 3318 w 4092"/>
                      <a:gd name="T59" fmla="*/ 1446 h 1452"/>
                      <a:gd name="T60" fmla="*/ 2868 w 4092"/>
                      <a:gd name="T61" fmla="*/ 1422 h 1452"/>
                      <a:gd name="T62" fmla="*/ 2412 w 4092"/>
                      <a:gd name="T63" fmla="*/ 1410 h 1452"/>
                      <a:gd name="T64" fmla="*/ 1962 w 4092"/>
                      <a:gd name="T65" fmla="*/ 1398 h 1452"/>
                      <a:gd name="T66" fmla="*/ 1518 w 4092"/>
                      <a:gd name="T67" fmla="*/ 1380 h 1452"/>
                      <a:gd name="T68" fmla="*/ 1086 w 4092"/>
                      <a:gd name="T69" fmla="*/ 1362 h 1452"/>
                      <a:gd name="T70" fmla="*/ 624 w 4092"/>
                      <a:gd name="T71" fmla="*/ 1338 h 1452"/>
                      <a:gd name="T72" fmla="*/ 204 w 4092"/>
                      <a:gd name="T73" fmla="*/ 1326 h 1452"/>
                      <a:gd name="T74" fmla="*/ 12 w 4092"/>
                      <a:gd name="T75" fmla="*/ 982 h 14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92"/>
                      <a:gd name="T115" fmla="*/ 0 h 1452"/>
                      <a:gd name="T116" fmla="*/ 4092 w 4092"/>
                      <a:gd name="T117" fmla="*/ 1452 h 145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92" h="1452">
                        <a:moveTo>
                          <a:pt x="564" y="0"/>
                        </a:moveTo>
                        <a:lnTo>
                          <a:pt x="324" y="54"/>
                        </a:lnTo>
                        <a:lnTo>
                          <a:pt x="312" y="180"/>
                        </a:lnTo>
                        <a:lnTo>
                          <a:pt x="510" y="288"/>
                        </a:lnTo>
                        <a:lnTo>
                          <a:pt x="756" y="210"/>
                        </a:lnTo>
                        <a:lnTo>
                          <a:pt x="960" y="324"/>
                        </a:lnTo>
                        <a:lnTo>
                          <a:pt x="1194" y="234"/>
                        </a:lnTo>
                        <a:lnTo>
                          <a:pt x="1416" y="348"/>
                        </a:lnTo>
                        <a:lnTo>
                          <a:pt x="1644" y="270"/>
                        </a:lnTo>
                        <a:lnTo>
                          <a:pt x="1854" y="402"/>
                        </a:lnTo>
                        <a:lnTo>
                          <a:pt x="2088" y="294"/>
                        </a:lnTo>
                        <a:lnTo>
                          <a:pt x="2316" y="426"/>
                        </a:lnTo>
                        <a:lnTo>
                          <a:pt x="2532" y="318"/>
                        </a:lnTo>
                        <a:lnTo>
                          <a:pt x="2748" y="462"/>
                        </a:lnTo>
                        <a:lnTo>
                          <a:pt x="2988" y="366"/>
                        </a:lnTo>
                        <a:lnTo>
                          <a:pt x="3204" y="498"/>
                        </a:lnTo>
                        <a:lnTo>
                          <a:pt x="3426" y="396"/>
                        </a:lnTo>
                        <a:lnTo>
                          <a:pt x="3648" y="546"/>
                        </a:lnTo>
                        <a:lnTo>
                          <a:pt x="3882" y="444"/>
                        </a:lnTo>
                        <a:lnTo>
                          <a:pt x="4092" y="570"/>
                        </a:lnTo>
                        <a:lnTo>
                          <a:pt x="4074" y="816"/>
                        </a:lnTo>
                        <a:lnTo>
                          <a:pt x="3852" y="942"/>
                        </a:lnTo>
                        <a:lnTo>
                          <a:pt x="3636" y="792"/>
                        </a:lnTo>
                        <a:lnTo>
                          <a:pt x="3396" y="906"/>
                        </a:lnTo>
                        <a:lnTo>
                          <a:pt x="3180" y="750"/>
                        </a:lnTo>
                        <a:lnTo>
                          <a:pt x="2946" y="858"/>
                        </a:lnTo>
                        <a:lnTo>
                          <a:pt x="2730" y="720"/>
                        </a:lnTo>
                        <a:lnTo>
                          <a:pt x="2496" y="828"/>
                        </a:lnTo>
                        <a:lnTo>
                          <a:pt x="2286" y="672"/>
                        </a:lnTo>
                        <a:lnTo>
                          <a:pt x="2046" y="780"/>
                        </a:lnTo>
                        <a:lnTo>
                          <a:pt x="1836" y="636"/>
                        </a:lnTo>
                        <a:lnTo>
                          <a:pt x="1596" y="750"/>
                        </a:lnTo>
                        <a:lnTo>
                          <a:pt x="1386" y="594"/>
                        </a:lnTo>
                        <a:lnTo>
                          <a:pt x="1146" y="702"/>
                        </a:lnTo>
                        <a:lnTo>
                          <a:pt x="936" y="564"/>
                        </a:lnTo>
                        <a:lnTo>
                          <a:pt x="714" y="666"/>
                        </a:lnTo>
                        <a:lnTo>
                          <a:pt x="492" y="522"/>
                        </a:lnTo>
                        <a:lnTo>
                          <a:pt x="258" y="624"/>
                        </a:lnTo>
                        <a:lnTo>
                          <a:pt x="240" y="882"/>
                        </a:lnTo>
                        <a:lnTo>
                          <a:pt x="450" y="1032"/>
                        </a:lnTo>
                        <a:lnTo>
                          <a:pt x="690" y="918"/>
                        </a:lnTo>
                        <a:lnTo>
                          <a:pt x="894" y="1068"/>
                        </a:lnTo>
                        <a:lnTo>
                          <a:pt x="1122" y="954"/>
                        </a:lnTo>
                        <a:lnTo>
                          <a:pt x="1344" y="1104"/>
                        </a:lnTo>
                        <a:lnTo>
                          <a:pt x="1578" y="996"/>
                        </a:lnTo>
                        <a:lnTo>
                          <a:pt x="1788" y="1134"/>
                        </a:lnTo>
                        <a:lnTo>
                          <a:pt x="2028" y="1038"/>
                        </a:lnTo>
                        <a:lnTo>
                          <a:pt x="2238" y="1170"/>
                        </a:lnTo>
                        <a:lnTo>
                          <a:pt x="2466" y="1068"/>
                        </a:lnTo>
                        <a:lnTo>
                          <a:pt x="2676" y="1194"/>
                        </a:lnTo>
                        <a:lnTo>
                          <a:pt x="2910" y="1098"/>
                        </a:lnTo>
                        <a:lnTo>
                          <a:pt x="3132" y="1230"/>
                        </a:lnTo>
                        <a:lnTo>
                          <a:pt x="3372" y="1134"/>
                        </a:lnTo>
                        <a:lnTo>
                          <a:pt x="3576" y="1242"/>
                        </a:lnTo>
                        <a:lnTo>
                          <a:pt x="3816" y="1158"/>
                        </a:lnTo>
                        <a:lnTo>
                          <a:pt x="4026" y="1278"/>
                        </a:lnTo>
                        <a:lnTo>
                          <a:pt x="3990" y="1416"/>
                        </a:lnTo>
                        <a:lnTo>
                          <a:pt x="3762" y="1452"/>
                        </a:lnTo>
                        <a:lnTo>
                          <a:pt x="3558" y="1398"/>
                        </a:lnTo>
                        <a:lnTo>
                          <a:pt x="3318" y="1446"/>
                        </a:lnTo>
                        <a:lnTo>
                          <a:pt x="3102" y="1374"/>
                        </a:lnTo>
                        <a:lnTo>
                          <a:pt x="2868" y="1422"/>
                        </a:lnTo>
                        <a:lnTo>
                          <a:pt x="2658" y="1356"/>
                        </a:lnTo>
                        <a:lnTo>
                          <a:pt x="2412" y="1410"/>
                        </a:lnTo>
                        <a:lnTo>
                          <a:pt x="2202" y="1332"/>
                        </a:lnTo>
                        <a:lnTo>
                          <a:pt x="1962" y="1398"/>
                        </a:lnTo>
                        <a:lnTo>
                          <a:pt x="1770" y="1314"/>
                        </a:lnTo>
                        <a:lnTo>
                          <a:pt x="1518" y="1380"/>
                        </a:lnTo>
                        <a:lnTo>
                          <a:pt x="1320" y="1296"/>
                        </a:lnTo>
                        <a:lnTo>
                          <a:pt x="1086" y="1362"/>
                        </a:lnTo>
                        <a:lnTo>
                          <a:pt x="876" y="1278"/>
                        </a:lnTo>
                        <a:lnTo>
                          <a:pt x="624" y="1338"/>
                        </a:lnTo>
                        <a:lnTo>
                          <a:pt x="420" y="1242"/>
                        </a:lnTo>
                        <a:lnTo>
                          <a:pt x="204" y="1326"/>
                        </a:lnTo>
                        <a:lnTo>
                          <a:pt x="0" y="1230"/>
                        </a:lnTo>
                        <a:lnTo>
                          <a:pt x="12" y="9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8" name="Freeform 138"/>
                  <p:cNvSpPr>
                    <a:spLocks noChangeAspect="1"/>
                  </p:cNvSpPr>
                  <p:nvPr/>
                </p:nvSpPr>
                <p:spPr bwMode="auto">
                  <a:xfrm>
                    <a:off x="600" y="2136"/>
                    <a:ext cx="4074" cy="264"/>
                  </a:xfrm>
                  <a:custGeom>
                    <a:avLst/>
                    <a:gdLst>
                      <a:gd name="T0" fmla="*/ 462 w 4074"/>
                      <a:gd name="T1" fmla="*/ 42 h 264"/>
                      <a:gd name="T2" fmla="*/ 684 w 4074"/>
                      <a:gd name="T3" fmla="*/ 114 h 264"/>
                      <a:gd name="T4" fmla="*/ 918 w 4074"/>
                      <a:gd name="T5" fmla="*/ 60 h 264"/>
                      <a:gd name="T6" fmla="*/ 1140 w 4074"/>
                      <a:gd name="T7" fmla="*/ 114 h 264"/>
                      <a:gd name="T8" fmla="*/ 1368 w 4074"/>
                      <a:gd name="T9" fmla="*/ 72 h 264"/>
                      <a:gd name="T10" fmla="*/ 1590 w 4074"/>
                      <a:gd name="T11" fmla="*/ 126 h 264"/>
                      <a:gd name="T12" fmla="*/ 1830 w 4074"/>
                      <a:gd name="T13" fmla="*/ 72 h 264"/>
                      <a:gd name="T14" fmla="*/ 2028 w 4074"/>
                      <a:gd name="T15" fmla="*/ 156 h 264"/>
                      <a:gd name="T16" fmla="*/ 2274 w 4074"/>
                      <a:gd name="T17" fmla="*/ 96 h 264"/>
                      <a:gd name="T18" fmla="*/ 2472 w 4074"/>
                      <a:gd name="T19" fmla="*/ 180 h 264"/>
                      <a:gd name="T20" fmla="*/ 2724 w 4074"/>
                      <a:gd name="T21" fmla="*/ 102 h 264"/>
                      <a:gd name="T22" fmla="*/ 2928 w 4074"/>
                      <a:gd name="T23" fmla="*/ 198 h 264"/>
                      <a:gd name="T24" fmla="*/ 3168 w 4074"/>
                      <a:gd name="T25" fmla="*/ 126 h 264"/>
                      <a:gd name="T26" fmla="*/ 3372 w 4074"/>
                      <a:gd name="T27" fmla="*/ 228 h 264"/>
                      <a:gd name="T28" fmla="*/ 3612 w 4074"/>
                      <a:gd name="T29" fmla="*/ 150 h 264"/>
                      <a:gd name="T30" fmla="*/ 3816 w 4074"/>
                      <a:gd name="T31" fmla="*/ 264 h 264"/>
                      <a:gd name="T32" fmla="*/ 4056 w 4074"/>
                      <a:gd name="T33" fmla="*/ 180 h 264"/>
                      <a:gd name="T34" fmla="*/ 4074 w 4074"/>
                      <a:gd name="T35" fmla="*/ 60 h 264"/>
                      <a:gd name="T36" fmla="*/ 3864 w 4074"/>
                      <a:gd name="T37" fmla="*/ 6 h 264"/>
                      <a:gd name="T38" fmla="*/ 3624 w 4074"/>
                      <a:gd name="T39" fmla="*/ 36 h 264"/>
                      <a:gd name="T40" fmla="*/ 3618 w 4074"/>
                      <a:gd name="T41" fmla="*/ 138 h 264"/>
                      <a:gd name="T42" fmla="*/ 3630 w 4074"/>
                      <a:gd name="T43" fmla="*/ 42 h 264"/>
                      <a:gd name="T44" fmla="*/ 3408 w 4074"/>
                      <a:gd name="T45" fmla="*/ 0 h 264"/>
                      <a:gd name="T46" fmla="*/ 3156 w 4074"/>
                      <a:gd name="T47" fmla="*/ 24 h 264"/>
                      <a:gd name="T48" fmla="*/ 3168 w 4074"/>
                      <a:gd name="T49" fmla="*/ 108 h 264"/>
                      <a:gd name="T50" fmla="*/ 3174 w 4074"/>
                      <a:gd name="T51" fmla="*/ 24 h 264"/>
                      <a:gd name="T52" fmla="*/ 2952 w 4074"/>
                      <a:gd name="T53" fmla="*/ 0 h 264"/>
                      <a:gd name="T54" fmla="*/ 2724 w 4074"/>
                      <a:gd name="T55" fmla="*/ 36 h 264"/>
                      <a:gd name="T56" fmla="*/ 2502 w 4074"/>
                      <a:gd name="T57" fmla="*/ 6 h 264"/>
                      <a:gd name="T58" fmla="*/ 2280 w 4074"/>
                      <a:gd name="T59" fmla="*/ 30 h 264"/>
                      <a:gd name="T60" fmla="*/ 2064 w 4074"/>
                      <a:gd name="T61" fmla="*/ 24 h 264"/>
                      <a:gd name="T62" fmla="*/ 1818 w 4074"/>
                      <a:gd name="T63" fmla="*/ 24 h 264"/>
                      <a:gd name="T64" fmla="*/ 1596 w 4074"/>
                      <a:gd name="T65" fmla="*/ 30 h 264"/>
                      <a:gd name="T66" fmla="*/ 1374 w 4074"/>
                      <a:gd name="T67" fmla="*/ 24 h 264"/>
                      <a:gd name="T68" fmla="*/ 1134 w 4074"/>
                      <a:gd name="T69" fmla="*/ 24 h 264"/>
                      <a:gd name="T70" fmla="*/ 918 w 4074"/>
                      <a:gd name="T71" fmla="*/ 42 h 264"/>
                      <a:gd name="T72" fmla="*/ 726 w 4074"/>
                      <a:gd name="T73" fmla="*/ 24 h 264"/>
                      <a:gd name="T74" fmla="*/ 456 w 4074"/>
                      <a:gd name="T75" fmla="*/ 12 h 264"/>
                      <a:gd name="T76" fmla="*/ 240 w 4074"/>
                      <a:gd name="T77" fmla="*/ 54 h 264"/>
                      <a:gd name="T78" fmla="*/ 0 w 4074"/>
                      <a:gd name="T79" fmla="*/ 36 h 2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74"/>
                      <a:gd name="T121" fmla="*/ 0 h 264"/>
                      <a:gd name="T122" fmla="*/ 4074 w 4074"/>
                      <a:gd name="T123" fmla="*/ 264 h 2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74" h="264">
                        <a:moveTo>
                          <a:pt x="462" y="42"/>
                        </a:moveTo>
                        <a:lnTo>
                          <a:pt x="684" y="114"/>
                        </a:lnTo>
                        <a:lnTo>
                          <a:pt x="918" y="60"/>
                        </a:lnTo>
                        <a:lnTo>
                          <a:pt x="1140" y="114"/>
                        </a:lnTo>
                        <a:lnTo>
                          <a:pt x="1368" y="72"/>
                        </a:lnTo>
                        <a:lnTo>
                          <a:pt x="1590" y="126"/>
                        </a:lnTo>
                        <a:lnTo>
                          <a:pt x="1830" y="72"/>
                        </a:lnTo>
                        <a:lnTo>
                          <a:pt x="2028" y="156"/>
                        </a:lnTo>
                        <a:lnTo>
                          <a:pt x="2274" y="96"/>
                        </a:lnTo>
                        <a:lnTo>
                          <a:pt x="2472" y="180"/>
                        </a:lnTo>
                        <a:lnTo>
                          <a:pt x="2724" y="102"/>
                        </a:lnTo>
                        <a:lnTo>
                          <a:pt x="2928" y="198"/>
                        </a:lnTo>
                        <a:lnTo>
                          <a:pt x="3168" y="126"/>
                        </a:lnTo>
                        <a:lnTo>
                          <a:pt x="3372" y="228"/>
                        </a:lnTo>
                        <a:lnTo>
                          <a:pt x="3612" y="150"/>
                        </a:lnTo>
                        <a:lnTo>
                          <a:pt x="3816" y="264"/>
                        </a:lnTo>
                        <a:lnTo>
                          <a:pt x="4056" y="180"/>
                        </a:lnTo>
                        <a:lnTo>
                          <a:pt x="4074" y="60"/>
                        </a:lnTo>
                        <a:lnTo>
                          <a:pt x="3864" y="6"/>
                        </a:lnTo>
                        <a:lnTo>
                          <a:pt x="3624" y="36"/>
                        </a:lnTo>
                        <a:lnTo>
                          <a:pt x="3618" y="138"/>
                        </a:lnTo>
                        <a:lnTo>
                          <a:pt x="3630" y="42"/>
                        </a:lnTo>
                        <a:lnTo>
                          <a:pt x="3408" y="0"/>
                        </a:lnTo>
                        <a:lnTo>
                          <a:pt x="3156" y="24"/>
                        </a:lnTo>
                        <a:lnTo>
                          <a:pt x="3168" y="108"/>
                        </a:lnTo>
                        <a:lnTo>
                          <a:pt x="3174" y="24"/>
                        </a:lnTo>
                        <a:lnTo>
                          <a:pt x="2952" y="0"/>
                        </a:lnTo>
                        <a:lnTo>
                          <a:pt x="2724" y="36"/>
                        </a:lnTo>
                        <a:lnTo>
                          <a:pt x="2502" y="6"/>
                        </a:lnTo>
                        <a:lnTo>
                          <a:pt x="2280" y="30"/>
                        </a:lnTo>
                        <a:lnTo>
                          <a:pt x="2064" y="24"/>
                        </a:lnTo>
                        <a:lnTo>
                          <a:pt x="1818" y="24"/>
                        </a:lnTo>
                        <a:lnTo>
                          <a:pt x="1596" y="30"/>
                        </a:lnTo>
                        <a:lnTo>
                          <a:pt x="1374" y="24"/>
                        </a:lnTo>
                        <a:lnTo>
                          <a:pt x="1134" y="24"/>
                        </a:lnTo>
                        <a:lnTo>
                          <a:pt x="918" y="42"/>
                        </a:lnTo>
                        <a:cubicBezTo>
                          <a:pt x="850" y="42"/>
                          <a:pt x="803" y="29"/>
                          <a:pt x="726" y="24"/>
                        </a:cubicBezTo>
                        <a:lnTo>
                          <a:pt x="456" y="12"/>
                        </a:lnTo>
                        <a:lnTo>
                          <a:pt x="240" y="54"/>
                        </a:lnTo>
                        <a:lnTo>
                          <a:pt x="0" y="36"/>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9" name="Freeform 139"/>
                  <p:cNvSpPr>
                    <a:spLocks noChangeAspect="1"/>
                  </p:cNvSpPr>
                  <p:nvPr/>
                </p:nvSpPr>
                <p:spPr bwMode="auto">
                  <a:xfrm>
                    <a:off x="684" y="3492"/>
                    <a:ext cx="4074" cy="180"/>
                  </a:xfrm>
                  <a:custGeom>
                    <a:avLst/>
                    <a:gdLst>
                      <a:gd name="T0" fmla="*/ 18 w 4074"/>
                      <a:gd name="T1" fmla="*/ 0 h 180"/>
                      <a:gd name="T2" fmla="*/ 0 w 4074"/>
                      <a:gd name="T3" fmla="*/ 120 h 180"/>
                      <a:gd name="T4" fmla="*/ 210 w 4074"/>
                      <a:gd name="T5" fmla="*/ 174 h 180"/>
                      <a:gd name="T6" fmla="*/ 452 w 4074"/>
                      <a:gd name="T7" fmla="*/ 152 h 180"/>
                      <a:gd name="T8" fmla="*/ 460 w 4074"/>
                      <a:gd name="T9" fmla="*/ 36 h 180"/>
                      <a:gd name="T10" fmla="*/ 456 w 4074"/>
                      <a:gd name="T11" fmla="*/ 148 h 180"/>
                      <a:gd name="T12" fmla="*/ 666 w 4074"/>
                      <a:gd name="T13" fmla="*/ 180 h 180"/>
                      <a:gd name="T14" fmla="*/ 916 w 4074"/>
                      <a:gd name="T15" fmla="*/ 152 h 180"/>
                      <a:gd name="T16" fmla="*/ 920 w 4074"/>
                      <a:gd name="T17" fmla="*/ 60 h 180"/>
                      <a:gd name="T18" fmla="*/ 912 w 4074"/>
                      <a:gd name="T19" fmla="*/ 152 h 180"/>
                      <a:gd name="T20" fmla="*/ 1122 w 4074"/>
                      <a:gd name="T21" fmla="*/ 180 h 180"/>
                      <a:gd name="T22" fmla="*/ 1350 w 4074"/>
                      <a:gd name="T23" fmla="*/ 162 h 180"/>
                      <a:gd name="T24" fmla="*/ 1356 w 4074"/>
                      <a:gd name="T25" fmla="*/ 66 h 180"/>
                      <a:gd name="T26" fmla="*/ 1344 w 4074"/>
                      <a:gd name="T27" fmla="*/ 162 h 180"/>
                      <a:gd name="T28" fmla="*/ 1572 w 4074"/>
                      <a:gd name="T29" fmla="*/ 174 h 180"/>
                      <a:gd name="T30" fmla="*/ 1794 w 4074"/>
                      <a:gd name="T31" fmla="*/ 138 h 180"/>
                      <a:gd name="T32" fmla="*/ 1794 w 4074"/>
                      <a:gd name="T33" fmla="*/ 96 h 180"/>
                      <a:gd name="T34" fmla="*/ 1794 w 4074"/>
                      <a:gd name="T35" fmla="*/ 144 h 180"/>
                      <a:gd name="T36" fmla="*/ 2010 w 4074"/>
                      <a:gd name="T37" fmla="*/ 156 h 180"/>
                      <a:gd name="T38" fmla="*/ 2259 w 4074"/>
                      <a:gd name="T39" fmla="*/ 153 h 180"/>
                      <a:gd name="T40" fmla="*/ 2256 w 4074"/>
                      <a:gd name="T41" fmla="*/ 102 h 180"/>
                      <a:gd name="T42" fmla="*/ 2253 w 4074"/>
                      <a:gd name="T43" fmla="*/ 159 h 180"/>
                      <a:gd name="T44" fmla="*/ 2478 w 4074"/>
                      <a:gd name="T45" fmla="*/ 150 h 180"/>
                      <a:gd name="T46" fmla="*/ 2700 w 4074"/>
                      <a:gd name="T47" fmla="*/ 156 h 180"/>
                      <a:gd name="T48" fmla="*/ 2697 w 4074"/>
                      <a:gd name="T49" fmla="*/ 111 h 180"/>
                      <a:gd name="T50" fmla="*/ 2697 w 4074"/>
                      <a:gd name="T51" fmla="*/ 156 h 180"/>
                      <a:gd name="T52" fmla="*/ 2940 w 4074"/>
                      <a:gd name="T53" fmla="*/ 156 h 180"/>
                      <a:gd name="T54" fmla="*/ 3156 w 4074"/>
                      <a:gd name="T55" fmla="*/ 138 h 180"/>
                      <a:gd name="T56" fmla="*/ 3348 w 4074"/>
                      <a:gd name="T57" fmla="*/ 156 h 180"/>
                      <a:gd name="T58" fmla="*/ 3636 w 4074"/>
                      <a:gd name="T59" fmla="*/ 148 h 180"/>
                      <a:gd name="T60" fmla="*/ 3834 w 4074"/>
                      <a:gd name="T61" fmla="*/ 126 h 180"/>
                      <a:gd name="T62" fmla="*/ 4074 w 4074"/>
                      <a:gd name="T63" fmla="*/ 144 h 1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74"/>
                      <a:gd name="T97" fmla="*/ 0 h 180"/>
                      <a:gd name="T98" fmla="*/ 4074 w 4074"/>
                      <a:gd name="T99" fmla="*/ 180 h 1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74" h="180">
                        <a:moveTo>
                          <a:pt x="18" y="0"/>
                        </a:moveTo>
                        <a:lnTo>
                          <a:pt x="0" y="120"/>
                        </a:lnTo>
                        <a:lnTo>
                          <a:pt x="210" y="174"/>
                        </a:lnTo>
                        <a:lnTo>
                          <a:pt x="452" y="152"/>
                        </a:lnTo>
                        <a:lnTo>
                          <a:pt x="460" y="36"/>
                        </a:lnTo>
                        <a:lnTo>
                          <a:pt x="456" y="148"/>
                        </a:lnTo>
                        <a:lnTo>
                          <a:pt x="666" y="180"/>
                        </a:lnTo>
                        <a:lnTo>
                          <a:pt x="916" y="152"/>
                        </a:lnTo>
                        <a:lnTo>
                          <a:pt x="920" y="60"/>
                        </a:lnTo>
                        <a:lnTo>
                          <a:pt x="912" y="152"/>
                        </a:lnTo>
                        <a:lnTo>
                          <a:pt x="1122" y="180"/>
                        </a:lnTo>
                        <a:lnTo>
                          <a:pt x="1350" y="162"/>
                        </a:lnTo>
                        <a:lnTo>
                          <a:pt x="1356" y="66"/>
                        </a:lnTo>
                        <a:lnTo>
                          <a:pt x="1344" y="162"/>
                        </a:lnTo>
                        <a:lnTo>
                          <a:pt x="1572" y="174"/>
                        </a:lnTo>
                        <a:lnTo>
                          <a:pt x="1794" y="138"/>
                        </a:lnTo>
                        <a:lnTo>
                          <a:pt x="1794" y="96"/>
                        </a:lnTo>
                        <a:lnTo>
                          <a:pt x="1794" y="144"/>
                        </a:lnTo>
                        <a:lnTo>
                          <a:pt x="2010" y="156"/>
                        </a:lnTo>
                        <a:lnTo>
                          <a:pt x="2259" y="153"/>
                        </a:lnTo>
                        <a:lnTo>
                          <a:pt x="2256" y="102"/>
                        </a:lnTo>
                        <a:lnTo>
                          <a:pt x="2253" y="159"/>
                        </a:lnTo>
                        <a:lnTo>
                          <a:pt x="2478" y="150"/>
                        </a:lnTo>
                        <a:lnTo>
                          <a:pt x="2700" y="156"/>
                        </a:lnTo>
                        <a:lnTo>
                          <a:pt x="2697" y="111"/>
                        </a:lnTo>
                        <a:lnTo>
                          <a:pt x="2697" y="156"/>
                        </a:lnTo>
                        <a:lnTo>
                          <a:pt x="2940" y="156"/>
                        </a:lnTo>
                        <a:lnTo>
                          <a:pt x="3156" y="138"/>
                        </a:lnTo>
                        <a:cubicBezTo>
                          <a:pt x="3224" y="138"/>
                          <a:pt x="3268" y="154"/>
                          <a:pt x="3348" y="156"/>
                        </a:cubicBezTo>
                        <a:lnTo>
                          <a:pt x="3636" y="148"/>
                        </a:lnTo>
                        <a:lnTo>
                          <a:pt x="3834" y="126"/>
                        </a:lnTo>
                        <a:lnTo>
                          <a:pt x="4074" y="144"/>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0" name="Freeform 140"/>
                  <p:cNvSpPr>
                    <a:spLocks noChangeAspect="1"/>
                  </p:cNvSpPr>
                  <p:nvPr/>
                </p:nvSpPr>
                <p:spPr bwMode="auto">
                  <a:xfrm>
                    <a:off x="1011" y="2472"/>
                    <a:ext cx="15" cy="228"/>
                  </a:xfrm>
                  <a:custGeom>
                    <a:avLst/>
                    <a:gdLst>
                      <a:gd name="T0" fmla="*/ 15 w 15"/>
                      <a:gd name="T1" fmla="*/ 0 h 228"/>
                      <a:gd name="T2" fmla="*/ 0 w 15"/>
                      <a:gd name="T3" fmla="*/ 228 h 228"/>
                      <a:gd name="T4" fmla="*/ 0 60000 65536"/>
                      <a:gd name="T5" fmla="*/ 0 60000 65536"/>
                      <a:gd name="T6" fmla="*/ 0 w 15"/>
                      <a:gd name="T7" fmla="*/ 0 h 228"/>
                      <a:gd name="T8" fmla="*/ 15 w 15"/>
                      <a:gd name="T9" fmla="*/ 228 h 228"/>
                    </a:gdLst>
                    <a:ahLst/>
                    <a:cxnLst>
                      <a:cxn ang="T4">
                        <a:pos x="T0" y="T1"/>
                      </a:cxn>
                      <a:cxn ang="T5">
                        <a:pos x="T2" y="T3"/>
                      </a:cxn>
                    </a:cxnLst>
                    <a:rect l="T6" t="T7" r="T8" b="T9"/>
                    <a:pathLst>
                      <a:path w="15" h="228">
                        <a:moveTo>
                          <a:pt x="15"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1" name="Freeform 141"/>
                  <p:cNvSpPr>
                    <a:spLocks noChangeAspect="1"/>
                  </p:cNvSpPr>
                  <p:nvPr/>
                </p:nvSpPr>
                <p:spPr bwMode="auto">
                  <a:xfrm>
                    <a:off x="1203" y="2841"/>
                    <a:ext cx="24" cy="255"/>
                  </a:xfrm>
                  <a:custGeom>
                    <a:avLst/>
                    <a:gdLst>
                      <a:gd name="T0" fmla="*/ 24 w 24"/>
                      <a:gd name="T1" fmla="*/ 0 h 255"/>
                      <a:gd name="T2" fmla="*/ 0 w 24"/>
                      <a:gd name="T3" fmla="*/ 255 h 255"/>
                      <a:gd name="T4" fmla="*/ 0 60000 65536"/>
                      <a:gd name="T5" fmla="*/ 0 60000 65536"/>
                      <a:gd name="T6" fmla="*/ 0 w 24"/>
                      <a:gd name="T7" fmla="*/ 0 h 255"/>
                      <a:gd name="T8" fmla="*/ 24 w 24"/>
                      <a:gd name="T9" fmla="*/ 255 h 255"/>
                    </a:gdLst>
                    <a:ahLst/>
                    <a:cxnLst>
                      <a:cxn ang="T4">
                        <a:pos x="T0" y="T1"/>
                      </a:cxn>
                      <a:cxn ang="T5">
                        <a:pos x="T2" y="T3"/>
                      </a:cxn>
                    </a:cxnLst>
                    <a:rect l="T6" t="T7" r="T8" b="T9"/>
                    <a:pathLst>
                      <a:path w="24" h="255">
                        <a:moveTo>
                          <a:pt x="24"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2" name="Freeform 142"/>
                  <p:cNvSpPr>
                    <a:spLocks noChangeAspect="1"/>
                  </p:cNvSpPr>
                  <p:nvPr/>
                </p:nvSpPr>
                <p:spPr bwMode="auto">
                  <a:xfrm>
                    <a:off x="1455" y="2505"/>
                    <a:ext cx="18" cy="240"/>
                  </a:xfrm>
                  <a:custGeom>
                    <a:avLst/>
                    <a:gdLst>
                      <a:gd name="T0" fmla="*/ 18 w 18"/>
                      <a:gd name="T1" fmla="*/ 0 h 240"/>
                      <a:gd name="T2" fmla="*/ 0 w 18"/>
                      <a:gd name="T3" fmla="*/ 240 h 240"/>
                      <a:gd name="T4" fmla="*/ 0 60000 65536"/>
                      <a:gd name="T5" fmla="*/ 0 60000 65536"/>
                      <a:gd name="T6" fmla="*/ 0 w 18"/>
                      <a:gd name="T7" fmla="*/ 0 h 240"/>
                      <a:gd name="T8" fmla="*/ 18 w 18"/>
                      <a:gd name="T9" fmla="*/ 240 h 240"/>
                    </a:gdLst>
                    <a:ahLst/>
                    <a:cxnLst>
                      <a:cxn ang="T4">
                        <a:pos x="T0" y="T1"/>
                      </a:cxn>
                      <a:cxn ang="T5">
                        <a:pos x="T2" y="T3"/>
                      </a:cxn>
                    </a:cxnLst>
                    <a:rect l="T6" t="T7" r="T8" b="T9"/>
                    <a:pathLst>
                      <a:path w="18" h="240">
                        <a:moveTo>
                          <a:pt x="18" y="0"/>
                        </a:moveTo>
                        <a:lnTo>
                          <a:pt x="0" y="24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3" name="Freeform 143"/>
                  <p:cNvSpPr>
                    <a:spLocks noChangeAspect="1"/>
                  </p:cNvSpPr>
                  <p:nvPr/>
                </p:nvSpPr>
                <p:spPr bwMode="auto">
                  <a:xfrm>
                    <a:off x="1899" y="2526"/>
                    <a:ext cx="30" cy="252"/>
                  </a:xfrm>
                  <a:custGeom>
                    <a:avLst/>
                    <a:gdLst>
                      <a:gd name="T0" fmla="*/ 30 w 30"/>
                      <a:gd name="T1" fmla="*/ 0 h 252"/>
                      <a:gd name="T2" fmla="*/ 0 w 30"/>
                      <a:gd name="T3" fmla="*/ 252 h 252"/>
                      <a:gd name="T4" fmla="*/ 0 60000 65536"/>
                      <a:gd name="T5" fmla="*/ 0 60000 65536"/>
                      <a:gd name="T6" fmla="*/ 0 w 30"/>
                      <a:gd name="T7" fmla="*/ 0 h 252"/>
                      <a:gd name="T8" fmla="*/ 30 w 30"/>
                      <a:gd name="T9" fmla="*/ 252 h 252"/>
                    </a:gdLst>
                    <a:ahLst/>
                    <a:cxnLst>
                      <a:cxn ang="T4">
                        <a:pos x="T0" y="T1"/>
                      </a:cxn>
                      <a:cxn ang="T5">
                        <a:pos x="T2" y="T3"/>
                      </a:cxn>
                    </a:cxnLst>
                    <a:rect l="T6" t="T7" r="T8" b="T9"/>
                    <a:pathLst>
                      <a:path w="30" h="252">
                        <a:moveTo>
                          <a:pt x="30"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4" name="Freeform 144"/>
                  <p:cNvSpPr>
                    <a:spLocks noChangeAspect="1"/>
                  </p:cNvSpPr>
                  <p:nvPr/>
                </p:nvSpPr>
                <p:spPr bwMode="auto">
                  <a:xfrm>
                    <a:off x="1638" y="2880"/>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5" name="Freeform 145"/>
                  <p:cNvSpPr>
                    <a:spLocks noChangeAspect="1"/>
                  </p:cNvSpPr>
                  <p:nvPr/>
                </p:nvSpPr>
                <p:spPr bwMode="auto">
                  <a:xfrm>
                    <a:off x="2094" y="2928"/>
                    <a:ext cx="21" cy="252"/>
                  </a:xfrm>
                  <a:custGeom>
                    <a:avLst/>
                    <a:gdLst>
                      <a:gd name="T0" fmla="*/ 21 w 21"/>
                      <a:gd name="T1" fmla="*/ 0 h 252"/>
                      <a:gd name="T2" fmla="*/ 0 w 21"/>
                      <a:gd name="T3" fmla="*/ 252 h 252"/>
                      <a:gd name="T4" fmla="*/ 0 60000 65536"/>
                      <a:gd name="T5" fmla="*/ 0 60000 65536"/>
                      <a:gd name="T6" fmla="*/ 0 w 21"/>
                      <a:gd name="T7" fmla="*/ 0 h 252"/>
                      <a:gd name="T8" fmla="*/ 21 w 21"/>
                      <a:gd name="T9" fmla="*/ 252 h 252"/>
                    </a:gdLst>
                    <a:ahLst/>
                    <a:cxnLst>
                      <a:cxn ang="T4">
                        <a:pos x="T0" y="T1"/>
                      </a:cxn>
                      <a:cxn ang="T5">
                        <a:pos x="T2" y="T3"/>
                      </a:cxn>
                    </a:cxnLst>
                    <a:rect l="T6" t="T7" r="T8" b="T9"/>
                    <a:pathLst>
                      <a:path w="21" h="252">
                        <a:moveTo>
                          <a:pt x="21"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6" name="Freeform 146"/>
                  <p:cNvSpPr>
                    <a:spLocks noChangeAspect="1"/>
                  </p:cNvSpPr>
                  <p:nvPr/>
                </p:nvSpPr>
                <p:spPr bwMode="auto">
                  <a:xfrm>
                    <a:off x="2352" y="2580"/>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7" name="Freeform 147"/>
                  <p:cNvSpPr>
                    <a:spLocks noChangeAspect="1"/>
                  </p:cNvSpPr>
                  <p:nvPr/>
                </p:nvSpPr>
                <p:spPr bwMode="auto">
                  <a:xfrm>
                    <a:off x="2805" y="2613"/>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8" name="Freeform 148"/>
                  <p:cNvSpPr>
                    <a:spLocks noChangeAspect="1"/>
                  </p:cNvSpPr>
                  <p:nvPr/>
                </p:nvSpPr>
                <p:spPr bwMode="auto">
                  <a:xfrm>
                    <a:off x="2544" y="2955"/>
                    <a:ext cx="21" cy="261"/>
                  </a:xfrm>
                  <a:custGeom>
                    <a:avLst/>
                    <a:gdLst>
                      <a:gd name="T0" fmla="*/ 21 w 21"/>
                      <a:gd name="T1" fmla="*/ 0 h 261"/>
                      <a:gd name="T2" fmla="*/ 0 w 21"/>
                      <a:gd name="T3" fmla="*/ 261 h 261"/>
                      <a:gd name="T4" fmla="*/ 0 60000 65536"/>
                      <a:gd name="T5" fmla="*/ 0 60000 65536"/>
                      <a:gd name="T6" fmla="*/ 0 w 21"/>
                      <a:gd name="T7" fmla="*/ 0 h 261"/>
                      <a:gd name="T8" fmla="*/ 21 w 21"/>
                      <a:gd name="T9" fmla="*/ 261 h 261"/>
                    </a:gdLst>
                    <a:ahLst/>
                    <a:cxnLst>
                      <a:cxn ang="T4">
                        <a:pos x="T0" y="T1"/>
                      </a:cxn>
                      <a:cxn ang="T5">
                        <a:pos x="T2" y="T3"/>
                      </a:cxn>
                    </a:cxnLst>
                    <a:rect l="T6" t="T7" r="T8" b="T9"/>
                    <a:pathLst>
                      <a:path w="21" h="261">
                        <a:moveTo>
                          <a:pt x="21"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69" name="Freeform 149"/>
                  <p:cNvSpPr>
                    <a:spLocks noChangeAspect="1"/>
                  </p:cNvSpPr>
                  <p:nvPr/>
                </p:nvSpPr>
                <p:spPr bwMode="auto">
                  <a:xfrm>
                    <a:off x="2985" y="3003"/>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0" name="Freeform 150"/>
                  <p:cNvSpPr>
                    <a:spLocks noChangeAspect="1"/>
                  </p:cNvSpPr>
                  <p:nvPr/>
                </p:nvSpPr>
                <p:spPr bwMode="auto">
                  <a:xfrm>
                    <a:off x="3246" y="2637"/>
                    <a:ext cx="24" cy="261"/>
                  </a:xfrm>
                  <a:custGeom>
                    <a:avLst/>
                    <a:gdLst>
                      <a:gd name="T0" fmla="*/ 24 w 24"/>
                      <a:gd name="T1" fmla="*/ 0 h 261"/>
                      <a:gd name="T2" fmla="*/ 0 w 24"/>
                      <a:gd name="T3" fmla="*/ 261 h 261"/>
                      <a:gd name="T4" fmla="*/ 0 60000 65536"/>
                      <a:gd name="T5" fmla="*/ 0 60000 65536"/>
                      <a:gd name="T6" fmla="*/ 0 w 24"/>
                      <a:gd name="T7" fmla="*/ 0 h 261"/>
                      <a:gd name="T8" fmla="*/ 24 w 24"/>
                      <a:gd name="T9" fmla="*/ 261 h 261"/>
                    </a:gdLst>
                    <a:ahLst/>
                    <a:cxnLst>
                      <a:cxn ang="T4">
                        <a:pos x="T0" y="T1"/>
                      </a:cxn>
                      <a:cxn ang="T5">
                        <a:pos x="T2" y="T3"/>
                      </a:cxn>
                    </a:cxnLst>
                    <a:rect l="T6" t="T7" r="T8" b="T9"/>
                    <a:pathLst>
                      <a:path w="24" h="261">
                        <a:moveTo>
                          <a:pt x="24"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1" name="Freeform 151"/>
                  <p:cNvSpPr>
                    <a:spLocks noChangeAspect="1"/>
                  </p:cNvSpPr>
                  <p:nvPr/>
                </p:nvSpPr>
                <p:spPr bwMode="auto">
                  <a:xfrm>
                    <a:off x="3432" y="3030"/>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2" name="Freeform 152"/>
                  <p:cNvSpPr>
                    <a:spLocks noChangeAspect="1"/>
                  </p:cNvSpPr>
                  <p:nvPr/>
                </p:nvSpPr>
                <p:spPr bwMode="auto">
                  <a:xfrm>
                    <a:off x="3693" y="2676"/>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3" name="Freeform 153"/>
                  <p:cNvSpPr>
                    <a:spLocks noChangeAspect="1"/>
                  </p:cNvSpPr>
                  <p:nvPr/>
                </p:nvSpPr>
                <p:spPr bwMode="auto">
                  <a:xfrm>
                    <a:off x="4149" y="2724"/>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4" name="Freeform 154"/>
                  <p:cNvSpPr>
                    <a:spLocks noChangeAspect="1"/>
                  </p:cNvSpPr>
                  <p:nvPr/>
                </p:nvSpPr>
                <p:spPr bwMode="auto">
                  <a:xfrm>
                    <a:off x="3888" y="3078"/>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5" name="Freeform 155"/>
                  <p:cNvSpPr>
                    <a:spLocks noChangeAspect="1"/>
                  </p:cNvSpPr>
                  <p:nvPr/>
                </p:nvSpPr>
                <p:spPr bwMode="auto">
                  <a:xfrm>
                    <a:off x="4332" y="3117"/>
                    <a:ext cx="36" cy="228"/>
                  </a:xfrm>
                  <a:custGeom>
                    <a:avLst/>
                    <a:gdLst>
                      <a:gd name="T0" fmla="*/ 36 w 36"/>
                      <a:gd name="T1" fmla="*/ 0 h 228"/>
                      <a:gd name="T2" fmla="*/ 0 w 36"/>
                      <a:gd name="T3" fmla="*/ 228 h 228"/>
                      <a:gd name="T4" fmla="*/ 0 60000 65536"/>
                      <a:gd name="T5" fmla="*/ 0 60000 65536"/>
                      <a:gd name="T6" fmla="*/ 0 w 36"/>
                      <a:gd name="T7" fmla="*/ 0 h 228"/>
                      <a:gd name="T8" fmla="*/ 36 w 36"/>
                      <a:gd name="T9" fmla="*/ 228 h 228"/>
                    </a:gdLst>
                    <a:ahLst/>
                    <a:cxnLst>
                      <a:cxn ang="T4">
                        <a:pos x="T0" y="T1"/>
                      </a:cxn>
                      <a:cxn ang="T5">
                        <a:pos x="T2" y="T3"/>
                      </a:cxn>
                    </a:cxnLst>
                    <a:rect l="T6" t="T7" r="T8" b="T9"/>
                    <a:pathLst>
                      <a:path w="36" h="228">
                        <a:moveTo>
                          <a:pt x="36"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6" name="Freeform 156"/>
                  <p:cNvSpPr>
                    <a:spLocks noChangeAspect="1"/>
                  </p:cNvSpPr>
                  <p:nvPr/>
                </p:nvSpPr>
                <p:spPr bwMode="auto">
                  <a:xfrm>
                    <a:off x="4398" y="2394"/>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7" name="Freeform 157"/>
                  <p:cNvSpPr>
                    <a:spLocks noChangeAspect="1"/>
                  </p:cNvSpPr>
                  <p:nvPr/>
                </p:nvSpPr>
                <p:spPr bwMode="auto">
                  <a:xfrm>
                    <a:off x="3945" y="2358"/>
                    <a:ext cx="27" cy="219"/>
                  </a:xfrm>
                  <a:custGeom>
                    <a:avLst/>
                    <a:gdLst>
                      <a:gd name="T0" fmla="*/ 27 w 27"/>
                      <a:gd name="T1" fmla="*/ 0 h 219"/>
                      <a:gd name="T2" fmla="*/ 0 w 27"/>
                      <a:gd name="T3" fmla="*/ 219 h 219"/>
                      <a:gd name="T4" fmla="*/ 0 60000 65536"/>
                      <a:gd name="T5" fmla="*/ 0 60000 65536"/>
                      <a:gd name="T6" fmla="*/ 0 w 27"/>
                      <a:gd name="T7" fmla="*/ 0 h 219"/>
                      <a:gd name="T8" fmla="*/ 27 w 27"/>
                      <a:gd name="T9" fmla="*/ 219 h 219"/>
                    </a:gdLst>
                    <a:ahLst/>
                    <a:cxnLst>
                      <a:cxn ang="T4">
                        <a:pos x="T0" y="T1"/>
                      </a:cxn>
                      <a:cxn ang="T5">
                        <a:pos x="T2" y="T3"/>
                      </a:cxn>
                    </a:cxnLst>
                    <a:rect l="T6" t="T7" r="T8" b="T9"/>
                    <a:pathLst>
                      <a:path w="27" h="219">
                        <a:moveTo>
                          <a:pt x="27" y="0"/>
                        </a:moveTo>
                        <a:lnTo>
                          <a:pt x="0" y="21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8" name="Freeform 158"/>
                  <p:cNvSpPr>
                    <a:spLocks noChangeAspect="1"/>
                  </p:cNvSpPr>
                  <p:nvPr/>
                </p:nvSpPr>
                <p:spPr bwMode="auto">
                  <a:xfrm>
                    <a:off x="3501" y="2322"/>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79" name="Freeform 159"/>
                  <p:cNvSpPr>
                    <a:spLocks noChangeAspect="1"/>
                  </p:cNvSpPr>
                  <p:nvPr/>
                </p:nvSpPr>
                <p:spPr bwMode="auto">
                  <a:xfrm>
                    <a:off x="3051" y="2310"/>
                    <a:ext cx="24" cy="186"/>
                  </a:xfrm>
                  <a:custGeom>
                    <a:avLst/>
                    <a:gdLst>
                      <a:gd name="T0" fmla="*/ 24 w 24"/>
                      <a:gd name="T1" fmla="*/ 0 h 186"/>
                      <a:gd name="T2" fmla="*/ 0 w 24"/>
                      <a:gd name="T3" fmla="*/ 186 h 186"/>
                      <a:gd name="T4" fmla="*/ 0 60000 65536"/>
                      <a:gd name="T5" fmla="*/ 0 60000 65536"/>
                      <a:gd name="T6" fmla="*/ 0 w 24"/>
                      <a:gd name="T7" fmla="*/ 0 h 186"/>
                      <a:gd name="T8" fmla="*/ 24 w 24"/>
                      <a:gd name="T9" fmla="*/ 186 h 186"/>
                    </a:gdLst>
                    <a:ahLst/>
                    <a:cxnLst>
                      <a:cxn ang="T4">
                        <a:pos x="T0" y="T1"/>
                      </a:cxn>
                      <a:cxn ang="T5">
                        <a:pos x="T2" y="T3"/>
                      </a:cxn>
                    </a:cxnLst>
                    <a:rect l="T6" t="T7" r="T8" b="T9"/>
                    <a:pathLst>
                      <a:path w="24" h="186">
                        <a:moveTo>
                          <a:pt x="24" y="0"/>
                        </a:moveTo>
                        <a:lnTo>
                          <a:pt x="0" y="18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0" name="Freeform 160"/>
                  <p:cNvSpPr>
                    <a:spLocks noChangeAspect="1"/>
                  </p:cNvSpPr>
                  <p:nvPr/>
                </p:nvSpPr>
                <p:spPr bwMode="auto">
                  <a:xfrm>
                    <a:off x="2604" y="2283"/>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1" name="Freeform 161"/>
                  <p:cNvSpPr>
                    <a:spLocks noChangeAspect="1"/>
                  </p:cNvSpPr>
                  <p:nvPr/>
                </p:nvSpPr>
                <p:spPr bwMode="auto">
                  <a:xfrm>
                    <a:off x="2160" y="2256"/>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2" name="Freeform 162"/>
                  <p:cNvSpPr>
                    <a:spLocks noChangeAspect="1"/>
                  </p:cNvSpPr>
                  <p:nvPr/>
                </p:nvSpPr>
                <p:spPr bwMode="auto">
                  <a:xfrm>
                    <a:off x="1714" y="2244"/>
                    <a:ext cx="30" cy="174"/>
                  </a:xfrm>
                  <a:custGeom>
                    <a:avLst/>
                    <a:gdLst>
                      <a:gd name="T0" fmla="*/ 30 w 30"/>
                      <a:gd name="T1" fmla="*/ 0 h 174"/>
                      <a:gd name="T2" fmla="*/ 0 w 30"/>
                      <a:gd name="T3" fmla="*/ 174 h 174"/>
                      <a:gd name="T4" fmla="*/ 0 60000 65536"/>
                      <a:gd name="T5" fmla="*/ 0 60000 65536"/>
                      <a:gd name="T6" fmla="*/ 0 w 30"/>
                      <a:gd name="T7" fmla="*/ 0 h 174"/>
                      <a:gd name="T8" fmla="*/ 30 w 30"/>
                      <a:gd name="T9" fmla="*/ 174 h 174"/>
                    </a:gdLst>
                    <a:ahLst/>
                    <a:cxnLst>
                      <a:cxn ang="T4">
                        <a:pos x="T0" y="T1"/>
                      </a:cxn>
                      <a:cxn ang="T5">
                        <a:pos x="T2" y="T3"/>
                      </a:cxn>
                    </a:cxnLst>
                    <a:rect l="T6" t="T7" r="T8" b="T9"/>
                    <a:pathLst>
                      <a:path w="30" h="174">
                        <a:moveTo>
                          <a:pt x="30" y="0"/>
                        </a:moveTo>
                        <a:lnTo>
                          <a:pt x="0" y="174"/>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3" name="Freeform 163"/>
                  <p:cNvSpPr>
                    <a:spLocks noChangeAspect="1"/>
                  </p:cNvSpPr>
                  <p:nvPr/>
                </p:nvSpPr>
                <p:spPr bwMode="auto">
                  <a:xfrm>
                    <a:off x="1270" y="2244"/>
                    <a:ext cx="26" cy="150"/>
                  </a:xfrm>
                  <a:custGeom>
                    <a:avLst/>
                    <a:gdLst>
                      <a:gd name="T0" fmla="*/ 26 w 26"/>
                      <a:gd name="T1" fmla="*/ 0 h 150"/>
                      <a:gd name="T2" fmla="*/ 0 w 26"/>
                      <a:gd name="T3" fmla="*/ 150 h 150"/>
                      <a:gd name="T4" fmla="*/ 0 60000 65536"/>
                      <a:gd name="T5" fmla="*/ 0 60000 65536"/>
                      <a:gd name="T6" fmla="*/ 0 w 26"/>
                      <a:gd name="T7" fmla="*/ 0 h 150"/>
                      <a:gd name="T8" fmla="*/ 26 w 26"/>
                      <a:gd name="T9" fmla="*/ 150 h 150"/>
                    </a:gdLst>
                    <a:ahLst/>
                    <a:cxnLst>
                      <a:cxn ang="T4">
                        <a:pos x="T0" y="T1"/>
                      </a:cxn>
                      <a:cxn ang="T5">
                        <a:pos x="T2" y="T3"/>
                      </a:cxn>
                    </a:cxnLst>
                    <a:rect l="T6" t="T7" r="T8" b="T9"/>
                    <a:pathLst>
                      <a:path w="26" h="150">
                        <a:moveTo>
                          <a:pt x="26" y="0"/>
                        </a:moveTo>
                        <a:lnTo>
                          <a:pt x="0" y="15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4" name="Freeform 164"/>
                  <p:cNvSpPr>
                    <a:spLocks noChangeAspect="1"/>
                  </p:cNvSpPr>
                  <p:nvPr/>
                </p:nvSpPr>
                <p:spPr bwMode="auto">
                  <a:xfrm>
                    <a:off x="936" y="3208"/>
                    <a:ext cx="28" cy="212"/>
                  </a:xfrm>
                  <a:custGeom>
                    <a:avLst/>
                    <a:gdLst>
                      <a:gd name="T0" fmla="*/ 28 w 28"/>
                      <a:gd name="T1" fmla="*/ 0 h 212"/>
                      <a:gd name="T2" fmla="*/ 0 w 28"/>
                      <a:gd name="T3" fmla="*/ 212 h 212"/>
                      <a:gd name="T4" fmla="*/ 0 60000 65536"/>
                      <a:gd name="T5" fmla="*/ 0 60000 65536"/>
                      <a:gd name="T6" fmla="*/ 0 w 28"/>
                      <a:gd name="T7" fmla="*/ 0 h 212"/>
                      <a:gd name="T8" fmla="*/ 28 w 28"/>
                      <a:gd name="T9" fmla="*/ 212 h 212"/>
                    </a:gdLst>
                    <a:ahLst/>
                    <a:cxnLst>
                      <a:cxn ang="T4">
                        <a:pos x="T0" y="T1"/>
                      </a:cxn>
                      <a:cxn ang="T5">
                        <a:pos x="T2" y="T3"/>
                      </a:cxn>
                    </a:cxnLst>
                    <a:rect l="T6" t="T7" r="T8" b="T9"/>
                    <a:pathLst>
                      <a:path w="28" h="212">
                        <a:moveTo>
                          <a:pt x="28" y="0"/>
                        </a:moveTo>
                        <a:lnTo>
                          <a:pt x="0" y="21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5" name="Freeform 165"/>
                  <p:cNvSpPr>
                    <a:spLocks noChangeAspect="1"/>
                  </p:cNvSpPr>
                  <p:nvPr/>
                </p:nvSpPr>
                <p:spPr bwMode="auto">
                  <a:xfrm>
                    <a:off x="1388" y="324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6" name="Freeform 166"/>
                  <p:cNvSpPr>
                    <a:spLocks noChangeAspect="1"/>
                  </p:cNvSpPr>
                  <p:nvPr/>
                </p:nvSpPr>
                <p:spPr bwMode="auto">
                  <a:xfrm>
                    <a:off x="1836" y="326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7" name="Freeform 167"/>
                  <p:cNvSpPr>
                    <a:spLocks noChangeAspect="1"/>
                  </p:cNvSpPr>
                  <p:nvPr/>
                </p:nvSpPr>
                <p:spPr bwMode="auto">
                  <a:xfrm>
                    <a:off x="2288" y="3312"/>
                    <a:ext cx="16" cy="192"/>
                  </a:xfrm>
                  <a:custGeom>
                    <a:avLst/>
                    <a:gdLst>
                      <a:gd name="T0" fmla="*/ 16 w 16"/>
                      <a:gd name="T1" fmla="*/ 0 h 192"/>
                      <a:gd name="T2" fmla="*/ 0 w 16"/>
                      <a:gd name="T3" fmla="*/ 192 h 192"/>
                      <a:gd name="T4" fmla="*/ 0 60000 65536"/>
                      <a:gd name="T5" fmla="*/ 0 60000 65536"/>
                      <a:gd name="T6" fmla="*/ 0 w 16"/>
                      <a:gd name="T7" fmla="*/ 0 h 192"/>
                      <a:gd name="T8" fmla="*/ 16 w 16"/>
                      <a:gd name="T9" fmla="*/ 192 h 192"/>
                    </a:gdLst>
                    <a:ahLst/>
                    <a:cxnLst>
                      <a:cxn ang="T4">
                        <a:pos x="T0" y="T1"/>
                      </a:cxn>
                      <a:cxn ang="T5">
                        <a:pos x="T2" y="T3"/>
                      </a:cxn>
                    </a:cxnLst>
                    <a:rect l="T6" t="T7" r="T8" b="T9"/>
                    <a:pathLst>
                      <a:path w="16" h="192">
                        <a:moveTo>
                          <a:pt x="16" y="0"/>
                        </a:moveTo>
                        <a:lnTo>
                          <a:pt x="0" y="19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8" name="Freeform 168"/>
                  <p:cNvSpPr>
                    <a:spLocks noChangeAspect="1"/>
                  </p:cNvSpPr>
                  <p:nvPr/>
                </p:nvSpPr>
                <p:spPr bwMode="auto">
                  <a:xfrm>
                    <a:off x="2720" y="3340"/>
                    <a:ext cx="32" cy="172"/>
                  </a:xfrm>
                  <a:custGeom>
                    <a:avLst/>
                    <a:gdLst>
                      <a:gd name="T0" fmla="*/ 32 w 32"/>
                      <a:gd name="T1" fmla="*/ 0 h 172"/>
                      <a:gd name="T2" fmla="*/ 0 w 32"/>
                      <a:gd name="T3" fmla="*/ 172 h 172"/>
                      <a:gd name="T4" fmla="*/ 0 60000 65536"/>
                      <a:gd name="T5" fmla="*/ 0 60000 65536"/>
                      <a:gd name="T6" fmla="*/ 0 w 32"/>
                      <a:gd name="T7" fmla="*/ 0 h 172"/>
                      <a:gd name="T8" fmla="*/ 32 w 32"/>
                      <a:gd name="T9" fmla="*/ 172 h 172"/>
                    </a:gdLst>
                    <a:ahLst/>
                    <a:cxnLst>
                      <a:cxn ang="T4">
                        <a:pos x="T0" y="T1"/>
                      </a:cxn>
                      <a:cxn ang="T5">
                        <a:pos x="T2" y="T3"/>
                      </a:cxn>
                    </a:cxnLst>
                    <a:rect l="T6" t="T7" r="T8" b="T9"/>
                    <a:pathLst>
                      <a:path w="32" h="172">
                        <a:moveTo>
                          <a:pt x="32"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89" name="Freeform 169"/>
                  <p:cNvSpPr>
                    <a:spLocks noChangeAspect="1"/>
                  </p:cNvSpPr>
                  <p:nvPr/>
                </p:nvSpPr>
                <p:spPr bwMode="auto">
                  <a:xfrm>
                    <a:off x="3176" y="3368"/>
                    <a:ext cx="24" cy="172"/>
                  </a:xfrm>
                  <a:custGeom>
                    <a:avLst/>
                    <a:gdLst>
                      <a:gd name="T0" fmla="*/ 24 w 24"/>
                      <a:gd name="T1" fmla="*/ 0 h 172"/>
                      <a:gd name="T2" fmla="*/ 0 w 24"/>
                      <a:gd name="T3" fmla="*/ 172 h 172"/>
                      <a:gd name="T4" fmla="*/ 0 60000 65536"/>
                      <a:gd name="T5" fmla="*/ 0 60000 65536"/>
                      <a:gd name="T6" fmla="*/ 0 w 24"/>
                      <a:gd name="T7" fmla="*/ 0 h 172"/>
                      <a:gd name="T8" fmla="*/ 24 w 24"/>
                      <a:gd name="T9" fmla="*/ 172 h 172"/>
                    </a:gdLst>
                    <a:ahLst/>
                    <a:cxnLst>
                      <a:cxn ang="T4">
                        <a:pos x="T0" y="T1"/>
                      </a:cxn>
                      <a:cxn ang="T5">
                        <a:pos x="T2" y="T3"/>
                      </a:cxn>
                    </a:cxnLst>
                    <a:rect l="T6" t="T7" r="T8" b="T9"/>
                    <a:pathLst>
                      <a:path w="24" h="172">
                        <a:moveTo>
                          <a:pt x="24"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90" name="Freeform 170"/>
                  <p:cNvSpPr>
                    <a:spLocks noChangeAspect="1"/>
                  </p:cNvSpPr>
                  <p:nvPr/>
                </p:nvSpPr>
                <p:spPr bwMode="auto">
                  <a:xfrm>
                    <a:off x="3620" y="3404"/>
                    <a:ext cx="32" cy="152"/>
                  </a:xfrm>
                  <a:custGeom>
                    <a:avLst/>
                    <a:gdLst>
                      <a:gd name="T0" fmla="*/ 32 w 32"/>
                      <a:gd name="T1" fmla="*/ 0 h 152"/>
                      <a:gd name="T2" fmla="*/ 0 w 32"/>
                      <a:gd name="T3" fmla="*/ 152 h 152"/>
                      <a:gd name="T4" fmla="*/ 0 60000 65536"/>
                      <a:gd name="T5" fmla="*/ 0 60000 65536"/>
                      <a:gd name="T6" fmla="*/ 0 w 32"/>
                      <a:gd name="T7" fmla="*/ 0 h 152"/>
                      <a:gd name="T8" fmla="*/ 32 w 32"/>
                      <a:gd name="T9" fmla="*/ 152 h 152"/>
                    </a:gdLst>
                    <a:ahLst/>
                    <a:cxnLst>
                      <a:cxn ang="T4">
                        <a:pos x="T0" y="T1"/>
                      </a:cxn>
                      <a:cxn ang="T5">
                        <a:pos x="T2" y="T3"/>
                      </a:cxn>
                    </a:cxnLst>
                    <a:rect l="T6" t="T7" r="T8" b="T9"/>
                    <a:pathLst>
                      <a:path w="32" h="152">
                        <a:moveTo>
                          <a:pt x="32" y="0"/>
                        </a:moveTo>
                        <a:lnTo>
                          <a:pt x="0" y="1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91" name="Freeform 171"/>
                  <p:cNvSpPr>
                    <a:spLocks noChangeAspect="1"/>
                  </p:cNvSpPr>
                  <p:nvPr/>
                </p:nvSpPr>
                <p:spPr bwMode="auto">
                  <a:xfrm>
                    <a:off x="4080" y="3420"/>
                    <a:ext cx="20" cy="156"/>
                  </a:xfrm>
                  <a:custGeom>
                    <a:avLst/>
                    <a:gdLst>
                      <a:gd name="T0" fmla="*/ 20 w 20"/>
                      <a:gd name="T1" fmla="*/ 0 h 156"/>
                      <a:gd name="T2" fmla="*/ 0 w 20"/>
                      <a:gd name="T3" fmla="*/ 156 h 156"/>
                      <a:gd name="T4" fmla="*/ 0 60000 65536"/>
                      <a:gd name="T5" fmla="*/ 0 60000 65536"/>
                      <a:gd name="T6" fmla="*/ 0 w 20"/>
                      <a:gd name="T7" fmla="*/ 0 h 156"/>
                      <a:gd name="T8" fmla="*/ 20 w 20"/>
                      <a:gd name="T9" fmla="*/ 156 h 156"/>
                    </a:gdLst>
                    <a:ahLst/>
                    <a:cxnLst>
                      <a:cxn ang="T4">
                        <a:pos x="T0" y="T1"/>
                      </a:cxn>
                      <a:cxn ang="T5">
                        <a:pos x="T2" y="T3"/>
                      </a:cxn>
                    </a:cxnLst>
                    <a:rect l="T6" t="T7" r="T8" b="T9"/>
                    <a:pathLst>
                      <a:path w="20" h="156">
                        <a:moveTo>
                          <a:pt x="20" y="0"/>
                        </a:moveTo>
                        <a:lnTo>
                          <a:pt x="0" y="15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92" name="Freeform 172"/>
                  <p:cNvSpPr>
                    <a:spLocks noChangeAspect="1"/>
                  </p:cNvSpPr>
                  <p:nvPr/>
                </p:nvSpPr>
                <p:spPr bwMode="auto">
                  <a:xfrm>
                    <a:off x="3324" y="2168"/>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93" name="Freeform 173"/>
                  <p:cNvSpPr>
                    <a:spLocks noChangeAspect="1"/>
                  </p:cNvSpPr>
                  <p:nvPr/>
                </p:nvSpPr>
                <p:spPr bwMode="auto">
                  <a:xfrm>
                    <a:off x="2872" y="2160"/>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94" name="Freeform 174"/>
                  <p:cNvSpPr>
                    <a:spLocks noChangeAspect="1"/>
                  </p:cNvSpPr>
                  <p:nvPr/>
                </p:nvSpPr>
                <p:spPr bwMode="auto">
                  <a:xfrm>
                    <a:off x="2428" y="2156"/>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95" name="Freeform 175"/>
                  <p:cNvSpPr>
                    <a:spLocks noChangeAspect="1"/>
                  </p:cNvSpPr>
                  <p:nvPr/>
                </p:nvSpPr>
                <p:spPr bwMode="auto">
                  <a:xfrm>
                    <a:off x="1964" y="2160"/>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96" name="Line 176"/>
                  <p:cNvSpPr>
                    <a:spLocks noChangeAspect="1" noChangeShapeType="1"/>
                  </p:cNvSpPr>
                  <p:nvPr/>
                </p:nvSpPr>
                <p:spPr bwMode="auto">
                  <a:xfrm flipH="1">
                    <a:off x="488" y="3616"/>
                    <a:ext cx="192" cy="4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20512" name="Group 177"/>
                <p:cNvGrpSpPr>
                  <a:grpSpLocks noChangeAspect="1"/>
                </p:cNvGrpSpPr>
                <p:nvPr/>
              </p:nvGrpSpPr>
              <p:grpSpPr bwMode="auto">
                <a:xfrm>
                  <a:off x="2520" y="1960"/>
                  <a:ext cx="1385" cy="477"/>
                  <a:chOff x="488" y="2136"/>
                  <a:chExt cx="4462" cy="1536"/>
                </a:xfrm>
              </p:grpSpPr>
              <p:sp>
                <p:nvSpPr>
                  <p:cNvPr id="20513" name="Freeform 178"/>
                  <p:cNvSpPr>
                    <a:spLocks noChangeAspect="1"/>
                  </p:cNvSpPr>
                  <p:nvPr/>
                </p:nvSpPr>
                <p:spPr bwMode="auto">
                  <a:xfrm>
                    <a:off x="4518" y="2148"/>
                    <a:ext cx="432" cy="1482"/>
                  </a:xfrm>
                  <a:custGeom>
                    <a:avLst/>
                    <a:gdLst>
                      <a:gd name="T0" fmla="*/ 432 w 432"/>
                      <a:gd name="T1" fmla="*/ 0 h 1482"/>
                      <a:gd name="T2" fmla="*/ 168 w 432"/>
                      <a:gd name="T3" fmla="*/ 48 h 1482"/>
                      <a:gd name="T4" fmla="*/ 138 w 432"/>
                      <a:gd name="T5" fmla="*/ 162 h 1482"/>
                      <a:gd name="T6" fmla="*/ 354 w 432"/>
                      <a:gd name="T7" fmla="*/ 288 h 1482"/>
                      <a:gd name="T8" fmla="*/ 344 w 432"/>
                      <a:gd name="T9" fmla="*/ 496 h 1482"/>
                      <a:gd name="T10" fmla="*/ 90 w 432"/>
                      <a:gd name="T11" fmla="*/ 594 h 1482"/>
                      <a:gd name="T12" fmla="*/ 72 w 432"/>
                      <a:gd name="T13" fmla="*/ 852 h 1482"/>
                      <a:gd name="T14" fmla="*/ 282 w 432"/>
                      <a:gd name="T15" fmla="*/ 1008 h 1482"/>
                      <a:gd name="T16" fmla="*/ 264 w 432"/>
                      <a:gd name="T17" fmla="*/ 1230 h 1482"/>
                      <a:gd name="T18" fmla="*/ 24 w 432"/>
                      <a:gd name="T19" fmla="*/ 1314 h 1482"/>
                      <a:gd name="T20" fmla="*/ 0 w 432"/>
                      <a:gd name="T21" fmla="*/ 1440 h 1482"/>
                      <a:gd name="T22" fmla="*/ 222 w 432"/>
                      <a:gd name="T23" fmla="*/ 1482 h 14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2"/>
                      <a:gd name="T37" fmla="*/ 0 h 1482"/>
                      <a:gd name="T38" fmla="*/ 432 w 432"/>
                      <a:gd name="T39" fmla="*/ 1482 h 14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2" h="1482">
                        <a:moveTo>
                          <a:pt x="432" y="0"/>
                        </a:moveTo>
                        <a:lnTo>
                          <a:pt x="168" y="48"/>
                        </a:lnTo>
                        <a:lnTo>
                          <a:pt x="138" y="162"/>
                        </a:lnTo>
                        <a:lnTo>
                          <a:pt x="354" y="288"/>
                        </a:lnTo>
                        <a:lnTo>
                          <a:pt x="344" y="496"/>
                        </a:lnTo>
                        <a:lnTo>
                          <a:pt x="90" y="594"/>
                        </a:lnTo>
                        <a:lnTo>
                          <a:pt x="72" y="852"/>
                        </a:lnTo>
                        <a:lnTo>
                          <a:pt x="282" y="1008"/>
                        </a:lnTo>
                        <a:lnTo>
                          <a:pt x="264" y="1230"/>
                        </a:lnTo>
                        <a:lnTo>
                          <a:pt x="24" y="1314"/>
                        </a:lnTo>
                        <a:lnTo>
                          <a:pt x="0" y="1440"/>
                        </a:lnTo>
                        <a:lnTo>
                          <a:pt x="222" y="14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14" name="Freeform 179"/>
                  <p:cNvSpPr>
                    <a:spLocks noChangeAspect="1"/>
                  </p:cNvSpPr>
                  <p:nvPr/>
                </p:nvSpPr>
                <p:spPr bwMode="auto">
                  <a:xfrm>
                    <a:off x="528" y="2184"/>
                    <a:ext cx="312" cy="978"/>
                  </a:xfrm>
                  <a:custGeom>
                    <a:avLst/>
                    <a:gdLst>
                      <a:gd name="T0" fmla="*/ 0 w 312"/>
                      <a:gd name="T1" fmla="*/ 978 h 978"/>
                      <a:gd name="T2" fmla="*/ 222 w 312"/>
                      <a:gd name="T3" fmla="*/ 882 h 978"/>
                      <a:gd name="T4" fmla="*/ 246 w 312"/>
                      <a:gd name="T5" fmla="*/ 624 h 978"/>
                      <a:gd name="T6" fmla="*/ 36 w 312"/>
                      <a:gd name="T7" fmla="*/ 474 h 978"/>
                      <a:gd name="T8" fmla="*/ 58 w 312"/>
                      <a:gd name="T9" fmla="*/ 262 h 978"/>
                      <a:gd name="T10" fmla="*/ 294 w 312"/>
                      <a:gd name="T11" fmla="*/ 174 h 978"/>
                      <a:gd name="T12" fmla="*/ 312 w 312"/>
                      <a:gd name="T13" fmla="*/ 42 h 978"/>
                      <a:gd name="T14" fmla="*/ 84 w 312"/>
                      <a:gd name="T15" fmla="*/ 0 h 978"/>
                      <a:gd name="T16" fmla="*/ 0 60000 65536"/>
                      <a:gd name="T17" fmla="*/ 0 60000 65536"/>
                      <a:gd name="T18" fmla="*/ 0 60000 65536"/>
                      <a:gd name="T19" fmla="*/ 0 60000 65536"/>
                      <a:gd name="T20" fmla="*/ 0 60000 65536"/>
                      <a:gd name="T21" fmla="*/ 0 60000 65536"/>
                      <a:gd name="T22" fmla="*/ 0 60000 65536"/>
                      <a:gd name="T23" fmla="*/ 0 60000 65536"/>
                      <a:gd name="T24" fmla="*/ 0 w 312"/>
                      <a:gd name="T25" fmla="*/ 0 h 978"/>
                      <a:gd name="T26" fmla="*/ 312 w 312"/>
                      <a:gd name="T27" fmla="*/ 978 h 9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2" h="978">
                        <a:moveTo>
                          <a:pt x="0" y="978"/>
                        </a:moveTo>
                        <a:lnTo>
                          <a:pt x="222" y="882"/>
                        </a:lnTo>
                        <a:lnTo>
                          <a:pt x="246" y="624"/>
                        </a:lnTo>
                        <a:lnTo>
                          <a:pt x="36" y="474"/>
                        </a:lnTo>
                        <a:lnTo>
                          <a:pt x="58" y="262"/>
                        </a:lnTo>
                        <a:lnTo>
                          <a:pt x="294" y="174"/>
                        </a:lnTo>
                        <a:lnTo>
                          <a:pt x="312" y="42"/>
                        </a:lnTo>
                        <a:lnTo>
                          <a:pt x="84" y="0"/>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15" name="Freeform 180"/>
                  <p:cNvSpPr>
                    <a:spLocks noChangeAspect="1"/>
                  </p:cNvSpPr>
                  <p:nvPr/>
                </p:nvSpPr>
                <p:spPr bwMode="auto">
                  <a:xfrm>
                    <a:off x="516" y="2178"/>
                    <a:ext cx="4092" cy="1452"/>
                  </a:xfrm>
                  <a:custGeom>
                    <a:avLst/>
                    <a:gdLst>
                      <a:gd name="T0" fmla="*/ 324 w 4092"/>
                      <a:gd name="T1" fmla="*/ 54 h 1452"/>
                      <a:gd name="T2" fmla="*/ 510 w 4092"/>
                      <a:gd name="T3" fmla="*/ 288 h 1452"/>
                      <a:gd name="T4" fmla="*/ 960 w 4092"/>
                      <a:gd name="T5" fmla="*/ 324 h 1452"/>
                      <a:gd name="T6" fmla="*/ 1416 w 4092"/>
                      <a:gd name="T7" fmla="*/ 348 h 1452"/>
                      <a:gd name="T8" fmla="*/ 1854 w 4092"/>
                      <a:gd name="T9" fmla="*/ 402 h 1452"/>
                      <a:gd name="T10" fmla="*/ 2316 w 4092"/>
                      <a:gd name="T11" fmla="*/ 426 h 1452"/>
                      <a:gd name="T12" fmla="*/ 2748 w 4092"/>
                      <a:gd name="T13" fmla="*/ 462 h 1452"/>
                      <a:gd name="T14" fmla="*/ 3204 w 4092"/>
                      <a:gd name="T15" fmla="*/ 498 h 1452"/>
                      <a:gd name="T16" fmla="*/ 3648 w 4092"/>
                      <a:gd name="T17" fmla="*/ 546 h 1452"/>
                      <a:gd name="T18" fmla="*/ 4092 w 4092"/>
                      <a:gd name="T19" fmla="*/ 570 h 1452"/>
                      <a:gd name="T20" fmla="*/ 3852 w 4092"/>
                      <a:gd name="T21" fmla="*/ 942 h 1452"/>
                      <a:gd name="T22" fmla="*/ 3396 w 4092"/>
                      <a:gd name="T23" fmla="*/ 906 h 1452"/>
                      <a:gd name="T24" fmla="*/ 2946 w 4092"/>
                      <a:gd name="T25" fmla="*/ 858 h 1452"/>
                      <a:gd name="T26" fmla="*/ 2496 w 4092"/>
                      <a:gd name="T27" fmla="*/ 828 h 1452"/>
                      <a:gd name="T28" fmla="*/ 2046 w 4092"/>
                      <a:gd name="T29" fmla="*/ 780 h 1452"/>
                      <a:gd name="T30" fmla="*/ 1596 w 4092"/>
                      <a:gd name="T31" fmla="*/ 750 h 1452"/>
                      <a:gd name="T32" fmla="*/ 1146 w 4092"/>
                      <a:gd name="T33" fmla="*/ 702 h 1452"/>
                      <a:gd name="T34" fmla="*/ 714 w 4092"/>
                      <a:gd name="T35" fmla="*/ 666 h 1452"/>
                      <a:gd name="T36" fmla="*/ 258 w 4092"/>
                      <a:gd name="T37" fmla="*/ 624 h 1452"/>
                      <a:gd name="T38" fmla="*/ 450 w 4092"/>
                      <a:gd name="T39" fmla="*/ 1032 h 1452"/>
                      <a:gd name="T40" fmla="*/ 894 w 4092"/>
                      <a:gd name="T41" fmla="*/ 1068 h 1452"/>
                      <a:gd name="T42" fmla="*/ 1344 w 4092"/>
                      <a:gd name="T43" fmla="*/ 1104 h 1452"/>
                      <a:gd name="T44" fmla="*/ 1788 w 4092"/>
                      <a:gd name="T45" fmla="*/ 1134 h 1452"/>
                      <a:gd name="T46" fmla="*/ 2238 w 4092"/>
                      <a:gd name="T47" fmla="*/ 1170 h 1452"/>
                      <a:gd name="T48" fmla="*/ 2676 w 4092"/>
                      <a:gd name="T49" fmla="*/ 1194 h 1452"/>
                      <a:gd name="T50" fmla="*/ 3132 w 4092"/>
                      <a:gd name="T51" fmla="*/ 1230 h 1452"/>
                      <a:gd name="T52" fmla="*/ 3576 w 4092"/>
                      <a:gd name="T53" fmla="*/ 1242 h 1452"/>
                      <a:gd name="T54" fmla="*/ 4026 w 4092"/>
                      <a:gd name="T55" fmla="*/ 1278 h 1452"/>
                      <a:gd name="T56" fmla="*/ 3762 w 4092"/>
                      <a:gd name="T57" fmla="*/ 1452 h 1452"/>
                      <a:gd name="T58" fmla="*/ 3318 w 4092"/>
                      <a:gd name="T59" fmla="*/ 1446 h 1452"/>
                      <a:gd name="T60" fmla="*/ 2868 w 4092"/>
                      <a:gd name="T61" fmla="*/ 1422 h 1452"/>
                      <a:gd name="T62" fmla="*/ 2412 w 4092"/>
                      <a:gd name="T63" fmla="*/ 1410 h 1452"/>
                      <a:gd name="T64" fmla="*/ 1962 w 4092"/>
                      <a:gd name="T65" fmla="*/ 1398 h 1452"/>
                      <a:gd name="T66" fmla="*/ 1518 w 4092"/>
                      <a:gd name="T67" fmla="*/ 1380 h 1452"/>
                      <a:gd name="T68" fmla="*/ 1086 w 4092"/>
                      <a:gd name="T69" fmla="*/ 1362 h 1452"/>
                      <a:gd name="T70" fmla="*/ 624 w 4092"/>
                      <a:gd name="T71" fmla="*/ 1338 h 1452"/>
                      <a:gd name="T72" fmla="*/ 204 w 4092"/>
                      <a:gd name="T73" fmla="*/ 1326 h 1452"/>
                      <a:gd name="T74" fmla="*/ 12 w 4092"/>
                      <a:gd name="T75" fmla="*/ 982 h 145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92"/>
                      <a:gd name="T115" fmla="*/ 0 h 1452"/>
                      <a:gd name="T116" fmla="*/ 4092 w 4092"/>
                      <a:gd name="T117" fmla="*/ 1452 h 145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92" h="1452">
                        <a:moveTo>
                          <a:pt x="564" y="0"/>
                        </a:moveTo>
                        <a:lnTo>
                          <a:pt x="324" y="54"/>
                        </a:lnTo>
                        <a:lnTo>
                          <a:pt x="312" y="180"/>
                        </a:lnTo>
                        <a:lnTo>
                          <a:pt x="510" y="288"/>
                        </a:lnTo>
                        <a:lnTo>
                          <a:pt x="756" y="210"/>
                        </a:lnTo>
                        <a:lnTo>
                          <a:pt x="960" y="324"/>
                        </a:lnTo>
                        <a:lnTo>
                          <a:pt x="1194" y="234"/>
                        </a:lnTo>
                        <a:lnTo>
                          <a:pt x="1416" y="348"/>
                        </a:lnTo>
                        <a:lnTo>
                          <a:pt x="1644" y="270"/>
                        </a:lnTo>
                        <a:lnTo>
                          <a:pt x="1854" y="402"/>
                        </a:lnTo>
                        <a:lnTo>
                          <a:pt x="2088" y="294"/>
                        </a:lnTo>
                        <a:lnTo>
                          <a:pt x="2316" y="426"/>
                        </a:lnTo>
                        <a:lnTo>
                          <a:pt x="2532" y="318"/>
                        </a:lnTo>
                        <a:lnTo>
                          <a:pt x="2748" y="462"/>
                        </a:lnTo>
                        <a:lnTo>
                          <a:pt x="2988" y="366"/>
                        </a:lnTo>
                        <a:lnTo>
                          <a:pt x="3204" y="498"/>
                        </a:lnTo>
                        <a:lnTo>
                          <a:pt x="3426" y="396"/>
                        </a:lnTo>
                        <a:lnTo>
                          <a:pt x="3648" y="546"/>
                        </a:lnTo>
                        <a:lnTo>
                          <a:pt x="3882" y="444"/>
                        </a:lnTo>
                        <a:lnTo>
                          <a:pt x="4092" y="570"/>
                        </a:lnTo>
                        <a:lnTo>
                          <a:pt x="4074" y="816"/>
                        </a:lnTo>
                        <a:lnTo>
                          <a:pt x="3852" y="942"/>
                        </a:lnTo>
                        <a:lnTo>
                          <a:pt x="3636" y="792"/>
                        </a:lnTo>
                        <a:lnTo>
                          <a:pt x="3396" y="906"/>
                        </a:lnTo>
                        <a:lnTo>
                          <a:pt x="3180" y="750"/>
                        </a:lnTo>
                        <a:lnTo>
                          <a:pt x="2946" y="858"/>
                        </a:lnTo>
                        <a:lnTo>
                          <a:pt x="2730" y="720"/>
                        </a:lnTo>
                        <a:lnTo>
                          <a:pt x="2496" y="828"/>
                        </a:lnTo>
                        <a:lnTo>
                          <a:pt x="2286" y="672"/>
                        </a:lnTo>
                        <a:lnTo>
                          <a:pt x="2046" y="780"/>
                        </a:lnTo>
                        <a:lnTo>
                          <a:pt x="1836" y="636"/>
                        </a:lnTo>
                        <a:lnTo>
                          <a:pt x="1596" y="750"/>
                        </a:lnTo>
                        <a:lnTo>
                          <a:pt x="1386" y="594"/>
                        </a:lnTo>
                        <a:lnTo>
                          <a:pt x="1146" y="702"/>
                        </a:lnTo>
                        <a:lnTo>
                          <a:pt x="936" y="564"/>
                        </a:lnTo>
                        <a:lnTo>
                          <a:pt x="714" y="666"/>
                        </a:lnTo>
                        <a:lnTo>
                          <a:pt x="492" y="522"/>
                        </a:lnTo>
                        <a:lnTo>
                          <a:pt x="258" y="624"/>
                        </a:lnTo>
                        <a:lnTo>
                          <a:pt x="240" y="882"/>
                        </a:lnTo>
                        <a:lnTo>
                          <a:pt x="450" y="1032"/>
                        </a:lnTo>
                        <a:lnTo>
                          <a:pt x="690" y="918"/>
                        </a:lnTo>
                        <a:lnTo>
                          <a:pt x="894" y="1068"/>
                        </a:lnTo>
                        <a:lnTo>
                          <a:pt x="1122" y="954"/>
                        </a:lnTo>
                        <a:lnTo>
                          <a:pt x="1344" y="1104"/>
                        </a:lnTo>
                        <a:lnTo>
                          <a:pt x="1578" y="996"/>
                        </a:lnTo>
                        <a:lnTo>
                          <a:pt x="1788" y="1134"/>
                        </a:lnTo>
                        <a:lnTo>
                          <a:pt x="2028" y="1038"/>
                        </a:lnTo>
                        <a:lnTo>
                          <a:pt x="2238" y="1170"/>
                        </a:lnTo>
                        <a:lnTo>
                          <a:pt x="2466" y="1068"/>
                        </a:lnTo>
                        <a:lnTo>
                          <a:pt x="2676" y="1194"/>
                        </a:lnTo>
                        <a:lnTo>
                          <a:pt x="2910" y="1098"/>
                        </a:lnTo>
                        <a:lnTo>
                          <a:pt x="3132" y="1230"/>
                        </a:lnTo>
                        <a:lnTo>
                          <a:pt x="3372" y="1134"/>
                        </a:lnTo>
                        <a:lnTo>
                          <a:pt x="3576" y="1242"/>
                        </a:lnTo>
                        <a:lnTo>
                          <a:pt x="3816" y="1158"/>
                        </a:lnTo>
                        <a:lnTo>
                          <a:pt x="4026" y="1278"/>
                        </a:lnTo>
                        <a:lnTo>
                          <a:pt x="3990" y="1416"/>
                        </a:lnTo>
                        <a:lnTo>
                          <a:pt x="3762" y="1452"/>
                        </a:lnTo>
                        <a:lnTo>
                          <a:pt x="3558" y="1398"/>
                        </a:lnTo>
                        <a:lnTo>
                          <a:pt x="3318" y="1446"/>
                        </a:lnTo>
                        <a:lnTo>
                          <a:pt x="3102" y="1374"/>
                        </a:lnTo>
                        <a:lnTo>
                          <a:pt x="2868" y="1422"/>
                        </a:lnTo>
                        <a:lnTo>
                          <a:pt x="2658" y="1356"/>
                        </a:lnTo>
                        <a:lnTo>
                          <a:pt x="2412" y="1410"/>
                        </a:lnTo>
                        <a:lnTo>
                          <a:pt x="2202" y="1332"/>
                        </a:lnTo>
                        <a:lnTo>
                          <a:pt x="1962" y="1398"/>
                        </a:lnTo>
                        <a:lnTo>
                          <a:pt x="1770" y="1314"/>
                        </a:lnTo>
                        <a:lnTo>
                          <a:pt x="1518" y="1380"/>
                        </a:lnTo>
                        <a:lnTo>
                          <a:pt x="1320" y="1296"/>
                        </a:lnTo>
                        <a:lnTo>
                          <a:pt x="1086" y="1362"/>
                        </a:lnTo>
                        <a:lnTo>
                          <a:pt x="876" y="1278"/>
                        </a:lnTo>
                        <a:lnTo>
                          <a:pt x="624" y="1338"/>
                        </a:lnTo>
                        <a:lnTo>
                          <a:pt x="420" y="1242"/>
                        </a:lnTo>
                        <a:lnTo>
                          <a:pt x="204" y="1326"/>
                        </a:lnTo>
                        <a:lnTo>
                          <a:pt x="0" y="1230"/>
                        </a:lnTo>
                        <a:lnTo>
                          <a:pt x="12" y="982"/>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16" name="Freeform 181"/>
                  <p:cNvSpPr>
                    <a:spLocks noChangeAspect="1"/>
                  </p:cNvSpPr>
                  <p:nvPr/>
                </p:nvSpPr>
                <p:spPr bwMode="auto">
                  <a:xfrm>
                    <a:off x="600" y="2136"/>
                    <a:ext cx="4074" cy="264"/>
                  </a:xfrm>
                  <a:custGeom>
                    <a:avLst/>
                    <a:gdLst>
                      <a:gd name="T0" fmla="*/ 462 w 4074"/>
                      <a:gd name="T1" fmla="*/ 42 h 264"/>
                      <a:gd name="T2" fmla="*/ 684 w 4074"/>
                      <a:gd name="T3" fmla="*/ 114 h 264"/>
                      <a:gd name="T4" fmla="*/ 918 w 4074"/>
                      <a:gd name="T5" fmla="*/ 60 h 264"/>
                      <a:gd name="T6" fmla="*/ 1140 w 4074"/>
                      <a:gd name="T7" fmla="*/ 114 h 264"/>
                      <a:gd name="T8" fmla="*/ 1368 w 4074"/>
                      <a:gd name="T9" fmla="*/ 72 h 264"/>
                      <a:gd name="T10" fmla="*/ 1590 w 4074"/>
                      <a:gd name="T11" fmla="*/ 126 h 264"/>
                      <a:gd name="T12" fmla="*/ 1830 w 4074"/>
                      <a:gd name="T13" fmla="*/ 72 h 264"/>
                      <a:gd name="T14" fmla="*/ 2028 w 4074"/>
                      <a:gd name="T15" fmla="*/ 156 h 264"/>
                      <a:gd name="T16" fmla="*/ 2274 w 4074"/>
                      <a:gd name="T17" fmla="*/ 96 h 264"/>
                      <a:gd name="T18" fmla="*/ 2472 w 4074"/>
                      <a:gd name="T19" fmla="*/ 180 h 264"/>
                      <a:gd name="T20" fmla="*/ 2724 w 4074"/>
                      <a:gd name="T21" fmla="*/ 102 h 264"/>
                      <a:gd name="T22" fmla="*/ 2928 w 4074"/>
                      <a:gd name="T23" fmla="*/ 198 h 264"/>
                      <a:gd name="T24" fmla="*/ 3168 w 4074"/>
                      <a:gd name="T25" fmla="*/ 126 h 264"/>
                      <a:gd name="T26" fmla="*/ 3372 w 4074"/>
                      <a:gd name="T27" fmla="*/ 228 h 264"/>
                      <a:gd name="T28" fmla="*/ 3612 w 4074"/>
                      <a:gd name="T29" fmla="*/ 150 h 264"/>
                      <a:gd name="T30" fmla="*/ 3816 w 4074"/>
                      <a:gd name="T31" fmla="*/ 264 h 264"/>
                      <a:gd name="T32" fmla="*/ 4056 w 4074"/>
                      <a:gd name="T33" fmla="*/ 180 h 264"/>
                      <a:gd name="T34" fmla="*/ 4074 w 4074"/>
                      <a:gd name="T35" fmla="*/ 60 h 264"/>
                      <a:gd name="T36" fmla="*/ 3864 w 4074"/>
                      <a:gd name="T37" fmla="*/ 6 h 264"/>
                      <a:gd name="T38" fmla="*/ 3624 w 4074"/>
                      <a:gd name="T39" fmla="*/ 36 h 264"/>
                      <a:gd name="T40" fmla="*/ 3618 w 4074"/>
                      <a:gd name="T41" fmla="*/ 138 h 264"/>
                      <a:gd name="T42" fmla="*/ 3630 w 4074"/>
                      <a:gd name="T43" fmla="*/ 42 h 264"/>
                      <a:gd name="T44" fmla="*/ 3408 w 4074"/>
                      <a:gd name="T45" fmla="*/ 0 h 264"/>
                      <a:gd name="T46" fmla="*/ 3156 w 4074"/>
                      <a:gd name="T47" fmla="*/ 24 h 264"/>
                      <a:gd name="T48" fmla="*/ 3168 w 4074"/>
                      <a:gd name="T49" fmla="*/ 108 h 264"/>
                      <a:gd name="T50" fmla="*/ 3174 w 4074"/>
                      <a:gd name="T51" fmla="*/ 24 h 264"/>
                      <a:gd name="T52" fmla="*/ 2952 w 4074"/>
                      <a:gd name="T53" fmla="*/ 0 h 264"/>
                      <a:gd name="T54" fmla="*/ 2724 w 4074"/>
                      <a:gd name="T55" fmla="*/ 36 h 264"/>
                      <a:gd name="T56" fmla="*/ 2502 w 4074"/>
                      <a:gd name="T57" fmla="*/ 6 h 264"/>
                      <a:gd name="T58" fmla="*/ 2280 w 4074"/>
                      <a:gd name="T59" fmla="*/ 30 h 264"/>
                      <a:gd name="T60" fmla="*/ 2064 w 4074"/>
                      <a:gd name="T61" fmla="*/ 24 h 264"/>
                      <a:gd name="T62" fmla="*/ 1818 w 4074"/>
                      <a:gd name="T63" fmla="*/ 24 h 264"/>
                      <a:gd name="T64" fmla="*/ 1596 w 4074"/>
                      <a:gd name="T65" fmla="*/ 30 h 264"/>
                      <a:gd name="T66" fmla="*/ 1374 w 4074"/>
                      <a:gd name="T67" fmla="*/ 24 h 264"/>
                      <a:gd name="T68" fmla="*/ 1134 w 4074"/>
                      <a:gd name="T69" fmla="*/ 24 h 264"/>
                      <a:gd name="T70" fmla="*/ 918 w 4074"/>
                      <a:gd name="T71" fmla="*/ 42 h 264"/>
                      <a:gd name="T72" fmla="*/ 726 w 4074"/>
                      <a:gd name="T73" fmla="*/ 24 h 264"/>
                      <a:gd name="T74" fmla="*/ 456 w 4074"/>
                      <a:gd name="T75" fmla="*/ 12 h 264"/>
                      <a:gd name="T76" fmla="*/ 240 w 4074"/>
                      <a:gd name="T77" fmla="*/ 54 h 264"/>
                      <a:gd name="T78" fmla="*/ 0 w 4074"/>
                      <a:gd name="T79" fmla="*/ 36 h 2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074"/>
                      <a:gd name="T121" fmla="*/ 0 h 264"/>
                      <a:gd name="T122" fmla="*/ 4074 w 4074"/>
                      <a:gd name="T123" fmla="*/ 264 h 2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074" h="264">
                        <a:moveTo>
                          <a:pt x="462" y="42"/>
                        </a:moveTo>
                        <a:lnTo>
                          <a:pt x="684" y="114"/>
                        </a:lnTo>
                        <a:lnTo>
                          <a:pt x="918" y="60"/>
                        </a:lnTo>
                        <a:lnTo>
                          <a:pt x="1140" y="114"/>
                        </a:lnTo>
                        <a:lnTo>
                          <a:pt x="1368" y="72"/>
                        </a:lnTo>
                        <a:lnTo>
                          <a:pt x="1590" y="126"/>
                        </a:lnTo>
                        <a:lnTo>
                          <a:pt x="1830" y="72"/>
                        </a:lnTo>
                        <a:lnTo>
                          <a:pt x="2028" y="156"/>
                        </a:lnTo>
                        <a:lnTo>
                          <a:pt x="2274" y="96"/>
                        </a:lnTo>
                        <a:lnTo>
                          <a:pt x="2472" y="180"/>
                        </a:lnTo>
                        <a:lnTo>
                          <a:pt x="2724" y="102"/>
                        </a:lnTo>
                        <a:lnTo>
                          <a:pt x="2928" y="198"/>
                        </a:lnTo>
                        <a:lnTo>
                          <a:pt x="3168" y="126"/>
                        </a:lnTo>
                        <a:lnTo>
                          <a:pt x="3372" y="228"/>
                        </a:lnTo>
                        <a:lnTo>
                          <a:pt x="3612" y="150"/>
                        </a:lnTo>
                        <a:lnTo>
                          <a:pt x="3816" y="264"/>
                        </a:lnTo>
                        <a:lnTo>
                          <a:pt x="4056" y="180"/>
                        </a:lnTo>
                        <a:lnTo>
                          <a:pt x="4074" y="60"/>
                        </a:lnTo>
                        <a:lnTo>
                          <a:pt x="3864" y="6"/>
                        </a:lnTo>
                        <a:lnTo>
                          <a:pt x="3624" y="36"/>
                        </a:lnTo>
                        <a:lnTo>
                          <a:pt x="3618" y="138"/>
                        </a:lnTo>
                        <a:lnTo>
                          <a:pt x="3630" y="42"/>
                        </a:lnTo>
                        <a:lnTo>
                          <a:pt x="3408" y="0"/>
                        </a:lnTo>
                        <a:lnTo>
                          <a:pt x="3156" y="24"/>
                        </a:lnTo>
                        <a:lnTo>
                          <a:pt x="3168" y="108"/>
                        </a:lnTo>
                        <a:lnTo>
                          <a:pt x="3174" y="24"/>
                        </a:lnTo>
                        <a:lnTo>
                          <a:pt x="2952" y="0"/>
                        </a:lnTo>
                        <a:lnTo>
                          <a:pt x="2724" y="36"/>
                        </a:lnTo>
                        <a:lnTo>
                          <a:pt x="2502" y="6"/>
                        </a:lnTo>
                        <a:lnTo>
                          <a:pt x="2280" y="30"/>
                        </a:lnTo>
                        <a:lnTo>
                          <a:pt x="2064" y="24"/>
                        </a:lnTo>
                        <a:lnTo>
                          <a:pt x="1818" y="24"/>
                        </a:lnTo>
                        <a:lnTo>
                          <a:pt x="1596" y="30"/>
                        </a:lnTo>
                        <a:lnTo>
                          <a:pt x="1374" y="24"/>
                        </a:lnTo>
                        <a:lnTo>
                          <a:pt x="1134" y="24"/>
                        </a:lnTo>
                        <a:lnTo>
                          <a:pt x="918" y="42"/>
                        </a:lnTo>
                        <a:cubicBezTo>
                          <a:pt x="850" y="42"/>
                          <a:pt x="803" y="29"/>
                          <a:pt x="726" y="24"/>
                        </a:cubicBezTo>
                        <a:lnTo>
                          <a:pt x="456" y="12"/>
                        </a:lnTo>
                        <a:lnTo>
                          <a:pt x="240" y="54"/>
                        </a:lnTo>
                        <a:lnTo>
                          <a:pt x="0" y="36"/>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17" name="Freeform 182"/>
                  <p:cNvSpPr>
                    <a:spLocks noChangeAspect="1"/>
                  </p:cNvSpPr>
                  <p:nvPr/>
                </p:nvSpPr>
                <p:spPr bwMode="auto">
                  <a:xfrm>
                    <a:off x="684" y="3492"/>
                    <a:ext cx="4074" cy="180"/>
                  </a:xfrm>
                  <a:custGeom>
                    <a:avLst/>
                    <a:gdLst>
                      <a:gd name="T0" fmla="*/ 18 w 4074"/>
                      <a:gd name="T1" fmla="*/ 0 h 180"/>
                      <a:gd name="T2" fmla="*/ 0 w 4074"/>
                      <a:gd name="T3" fmla="*/ 120 h 180"/>
                      <a:gd name="T4" fmla="*/ 210 w 4074"/>
                      <a:gd name="T5" fmla="*/ 174 h 180"/>
                      <a:gd name="T6" fmla="*/ 452 w 4074"/>
                      <a:gd name="T7" fmla="*/ 152 h 180"/>
                      <a:gd name="T8" fmla="*/ 460 w 4074"/>
                      <a:gd name="T9" fmla="*/ 36 h 180"/>
                      <a:gd name="T10" fmla="*/ 456 w 4074"/>
                      <a:gd name="T11" fmla="*/ 148 h 180"/>
                      <a:gd name="T12" fmla="*/ 666 w 4074"/>
                      <a:gd name="T13" fmla="*/ 180 h 180"/>
                      <a:gd name="T14" fmla="*/ 916 w 4074"/>
                      <a:gd name="T15" fmla="*/ 152 h 180"/>
                      <a:gd name="T16" fmla="*/ 920 w 4074"/>
                      <a:gd name="T17" fmla="*/ 60 h 180"/>
                      <a:gd name="T18" fmla="*/ 912 w 4074"/>
                      <a:gd name="T19" fmla="*/ 152 h 180"/>
                      <a:gd name="T20" fmla="*/ 1122 w 4074"/>
                      <a:gd name="T21" fmla="*/ 180 h 180"/>
                      <a:gd name="T22" fmla="*/ 1350 w 4074"/>
                      <a:gd name="T23" fmla="*/ 162 h 180"/>
                      <a:gd name="T24" fmla="*/ 1356 w 4074"/>
                      <a:gd name="T25" fmla="*/ 66 h 180"/>
                      <a:gd name="T26" fmla="*/ 1344 w 4074"/>
                      <a:gd name="T27" fmla="*/ 162 h 180"/>
                      <a:gd name="T28" fmla="*/ 1572 w 4074"/>
                      <a:gd name="T29" fmla="*/ 174 h 180"/>
                      <a:gd name="T30" fmla="*/ 1794 w 4074"/>
                      <a:gd name="T31" fmla="*/ 138 h 180"/>
                      <a:gd name="T32" fmla="*/ 1794 w 4074"/>
                      <a:gd name="T33" fmla="*/ 96 h 180"/>
                      <a:gd name="T34" fmla="*/ 1794 w 4074"/>
                      <a:gd name="T35" fmla="*/ 144 h 180"/>
                      <a:gd name="T36" fmla="*/ 2010 w 4074"/>
                      <a:gd name="T37" fmla="*/ 156 h 180"/>
                      <a:gd name="T38" fmla="*/ 2259 w 4074"/>
                      <a:gd name="T39" fmla="*/ 153 h 180"/>
                      <a:gd name="T40" fmla="*/ 2256 w 4074"/>
                      <a:gd name="T41" fmla="*/ 102 h 180"/>
                      <a:gd name="T42" fmla="*/ 2253 w 4074"/>
                      <a:gd name="T43" fmla="*/ 159 h 180"/>
                      <a:gd name="T44" fmla="*/ 2478 w 4074"/>
                      <a:gd name="T45" fmla="*/ 150 h 180"/>
                      <a:gd name="T46" fmla="*/ 2700 w 4074"/>
                      <a:gd name="T47" fmla="*/ 156 h 180"/>
                      <a:gd name="T48" fmla="*/ 2697 w 4074"/>
                      <a:gd name="T49" fmla="*/ 111 h 180"/>
                      <a:gd name="T50" fmla="*/ 2697 w 4074"/>
                      <a:gd name="T51" fmla="*/ 156 h 180"/>
                      <a:gd name="T52" fmla="*/ 2940 w 4074"/>
                      <a:gd name="T53" fmla="*/ 156 h 180"/>
                      <a:gd name="T54" fmla="*/ 3156 w 4074"/>
                      <a:gd name="T55" fmla="*/ 138 h 180"/>
                      <a:gd name="T56" fmla="*/ 3348 w 4074"/>
                      <a:gd name="T57" fmla="*/ 156 h 180"/>
                      <a:gd name="T58" fmla="*/ 3636 w 4074"/>
                      <a:gd name="T59" fmla="*/ 148 h 180"/>
                      <a:gd name="T60" fmla="*/ 3834 w 4074"/>
                      <a:gd name="T61" fmla="*/ 126 h 180"/>
                      <a:gd name="T62" fmla="*/ 4074 w 4074"/>
                      <a:gd name="T63" fmla="*/ 144 h 1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4074"/>
                      <a:gd name="T97" fmla="*/ 0 h 180"/>
                      <a:gd name="T98" fmla="*/ 4074 w 4074"/>
                      <a:gd name="T99" fmla="*/ 180 h 18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4074" h="180">
                        <a:moveTo>
                          <a:pt x="18" y="0"/>
                        </a:moveTo>
                        <a:lnTo>
                          <a:pt x="0" y="120"/>
                        </a:lnTo>
                        <a:lnTo>
                          <a:pt x="210" y="174"/>
                        </a:lnTo>
                        <a:lnTo>
                          <a:pt x="452" y="152"/>
                        </a:lnTo>
                        <a:lnTo>
                          <a:pt x="460" y="36"/>
                        </a:lnTo>
                        <a:lnTo>
                          <a:pt x="456" y="148"/>
                        </a:lnTo>
                        <a:lnTo>
                          <a:pt x="666" y="180"/>
                        </a:lnTo>
                        <a:lnTo>
                          <a:pt x="916" y="152"/>
                        </a:lnTo>
                        <a:lnTo>
                          <a:pt x="920" y="60"/>
                        </a:lnTo>
                        <a:lnTo>
                          <a:pt x="912" y="152"/>
                        </a:lnTo>
                        <a:lnTo>
                          <a:pt x="1122" y="180"/>
                        </a:lnTo>
                        <a:lnTo>
                          <a:pt x="1350" y="162"/>
                        </a:lnTo>
                        <a:lnTo>
                          <a:pt x="1356" y="66"/>
                        </a:lnTo>
                        <a:lnTo>
                          <a:pt x="1344" y="162"/>
                        </a:lnTo>
                        <a:lnTo>
                          <a:pt x="1572" y="174"/>
                        </a:lnTo>
                        <a:lnTo>
                          <a:pt x="1794" y="138"/>
                        </a:lnTo>
                        <a:lnTo>
                          <a:pt x="1794" y="96"/>
                        </a:lnTo>
                        <a:lnTo>
                          <a:pt x="1794" y="144"/>
                        </a:lnTo>
                        <a:lnTo>
                          <a:pt x="2010" y="156"/>
                        </a:lnTo>
                        <a:lnTo>
                          <a:pt x="2259" y="153"/>
                        </a:lnTo>
                        <a:lnTo>
                          <a:pt x="2256" y="102"/>
                        </a:lnTo>
                        <a:lnTo>
                          <a:pt x="2253" y="159"/>
                        </a:lnTo>
                        <a:lnTo>
                          <a:pt x="2478" y="150"/>
                        </a:lnTo>
                        <a:lnTo>
                          <a:pt x="2700" y="156"/>
                        </a:lnTo>
                        <a:lnTo>
                          <a:pt x="2697" y="111"/>
                        </a:lnTo>
                        <a:lnTo>
                          <a:pt x="2697" y="156"/>
                        </a:lnTo>
                        <a:lnTo>
                          <a:pt x="2940" y="156"/>
                        </a:lnTo>
                        <a:lnTo>
                          <a:pt x="3156" y="138"/>
                        </a:lnTo>
                        <a:cubicBezTo>
                          <a:pt x="3224" y="138"/>
                          <a:pt x="3268" y="154"/>
                          <a:pt x="3348" y="156"/>
                        </a:cubicBezTo>
                        <a:lnTo>
                          <a:pt x="3636" y="148"/>
                        </a:lnTo>
                        <a:lnTo>
                          <a:pt x="3834" y="126"/>
                        </a:lnTo>
                        <a:lnTo>
                          <a:pt x="4074" y="144"/>
                        </a:lnTo>
                      </a:path>
                    </a:pathLst>
                  </a:custGeom>
                  <a:noFill/>
                  <a:ln w="12700" cmpd="sng">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18" name="Freeform 183"/>
                  <p:cNvSpPr>
                    <a:spLocks noChangeAspect="1"/>
                  </p:cNvSpPr>
                  <p:nvPr/>
                </p:nvSpPr>
                <p:spPr bwMode="auto">
                  <a:xfrm>
                    <a:off x="1011" y="2472"/>
                    <a:ext cx="15" cy="228"/>
                  </a:xfrm>
                  <a:custGeom>
                    <a:avLst/>
                    <a:gdLst>
                      <a:gd name="T0" fmla="*/ 15 w 15"/>
                      <a:gd name="T1" fmla="*/ 0 h 228"/>
                      <a:gd name="T2" fmla="*/ 0 w 15"/>
                      <a:gd name="T3" fmla="*/ 228 h 228"/>
                      <a:gd name="T4" fmla="*/ 0 60000 65536"/>
                      <a:gd name="T5" fmla="*/ 0 60000 65536"/>
                      <a:gd name="T6" fmla="*/ 0 w 15"/>
                      <a:gd name="T7" fmla="*/ 0 h 228"/>
                      <a:gd name="T8" fmla="*/ 15 w 15"/>
                      <a:gd name="T9" fmla="*/ 228 h 228"/>
                    </a:gdLst>
                    <a:ahLst/>
                    <a:cxnLst>
                      <a:cxn ang="T4">
                        <a:pos x="T0" y="T1"/>
                      </a:cxn>
                      <a:cxn ang="T5">
                        <a:pos x="T2" y="T3"/>
                      </a:cxn>
                    </a:cxnLst>
                    <a:rect l="T6" t="T7" r="T8" b="T9"/>
                    <a:pathLst>
                      <a:path w="15" h="228">
                        <a:moveTo>
                          <a:pt x="15"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19" name="Freeform 184"/>
                  <p:cNvSpPr>
                    <a:spLocks noChangeAspect="1"/>
                  </p:cNvSpPr>
                  <p:nvPr/>
                </p:nvSpPr>
                <p:spPr bwMode="auto">
                  <a:xfrm>
                    <a:off x="1203" y="2841"/>
                    <a:ext cx="24" cy="255"/>
                  </a:xfrm>
                  <a:custGeom>
                    <a:avLst/>
                    <a:gdLst>
                      <a:gd name="T0" fmla="*/ 24 w 24"/>
                      <a:gd name="T1" fmla="*/ 0 h 255"/>
                      <a:gd name="T2" fmla="*/ 0 w 24"/>
                      <a:gd name="T3" fmla="*/ 255 h 255"/>
                      <a:gd name="T4" fmla="*/ 0 60000 65536"/>
                      <a:gd name="T5" fmla="*/ 0 60000 65536"/>
                      <a:gd name="T6" fmla="*/ 0 w 24"/>
                      <a:gd name="T7" fmla="*/ 0 h 255"/>
                      <a:gd name="T8" fmla="*/ 24 w 24"/>
                      <a:gd name="T9" fmla="*/ 255 h 255"/>
                    </a:gdLst>
                    <a:ahLst/>
                    <a:cxnLst>
                      <a:cxn ang="T4">
                        <a:pos x="T0" y="T1"/>
                      </a:cxn>
                      <a:cxn ang="T5">
                        <a:pos x="T2" y="T3"/>
                      </a:cxn>
                    </a:cxnLst>
                    <a:rect l="T6" t="T7" r="T8" b="T9"/>
                    <a:pathLst>
                      <a:path w="24" h="255">
                        <a:moveTo>
                          <a:pt x="24"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0" name="Freeform 185"/>
                  <p:cNvSpPr>
                    <a:spLocks noChangeAspect="1"/>
                  </p:cNvSpPr>
                  <p:nvPr/>
                </p:nvSpPr>
                <p:spPr bwMode="auto">
                  <a:xfrm>
                    <a:off x="1455" y="2505"/>
                    <a:ext cx="18" cy="240"/>
                  </a:xfrm>
                  <a:custGeom>
                    <a:avLst/>
                    <a:gdLst>
                      <a:gd name="T0" fmla="*/ 18 w 18"/>
                      <a:gd name="T1" fmla="*/ 0 h 240"/>
                      <a:gd name="T2" fmla="*/ 0 w 18"/>
                      <a:gd name="T3" fmla="*/ 240 h 240"/>
                      <a:gd name="T4" fmla="*/ 0 60000 65536"/>
                      <a:gd name="T5" fmla="*/ 0 60000 65536"/>
                      <a:gd name="T6" fmla="*/ 0 w 18"/>
                      <a:gd name="T7" fmla="*/ 0 h 240"/>
                      <a:gd name="T8" fmla="*/ 18 w 18"/>
                      <a:gd name="T9" fmla="*/ 240 h 240"/>
                    </a:gdLst>
                    <a:ahLst/>
                    <a:cxnLst>
                      <a:cxn ang="T4">
                        <a:pos x="T0" y="T1"/>
                      </a:cxn>
                      <a:cxn ang="T5">
                        <a:pos x="T2" y="T3"/>
                      </a:cxn>
                    </a:cxnLst>
                    <a:rect l="T6" t="T7" r="T8" b="T9"/>
                    <a:pathLst>
                      <a:path w="18" h="240">
                        <a:moveTo>
                          <a:pt x="18" y="0"/>
                        </a:moveTo>
                        <a:lnTo>
                          <a:pt x="0" y="24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1" name="Freeform 186"/>
                  <p:cNvSpPr>
                    <a:spLocks noChangeAspect="1"/>
                  </p:cNvSpPr>
                  <p:nvPr/>
                </p:nvSpPr>
                <p:spPr bwMode="auto">
                  <a:xfrm>
                    <a:off x="1899" y="2526"/>
                    <a:ext cx="30" cy="252"/>
                  </a:xfrm>
                  <a:custGeom>
                    <a:avLst/>
                    <a:gdLst>
                      <a:gd name="T0" fmla="*/ 30 w 30"/>
                      <a:gd name="T1" fmla="*/ 0 h 252"/>
                      <a:gd name="T2" fmla="*/ 0 w 30"/>
                      <a:gd name="T3" fmla="*/ 252 h 252"/>
                      <a:gd name="T4" fmla="*/ 0 60000 65536"/>
                      <a:gd name="T5" fmla="*/ 0 60000 65536"/>
                      <a:gd name="T6" fmla="*/ 0 w 30"/>
                      <a:gd name="T7" fmla="*/ 0 h 252"/>
                      <a:gd name="T8" fmla="*/ 30 w 30"/>
                      <a:gd name="T9" fmla="*/ 252 h 252"/>
                    </a:gdLst>
                    <a:ahLst/>
                    <a:cxnLst>
                      <a:cxn ang="T4">
                        <a:pos x="T0" y="T1"/>
                      </a:cxn>
                      <a:cxn ang="T5">
                        <a:pos x="T2" y="T3"/>
                      </a:cxn>
                    </a:cxnLst>
                    <a:rect l="T6" t="T7" r="T8" b="T9"/>
                    <a:pathLst>
                      <a:path w="30" h="252">
                        <a:moveTo>
                          <a:pt x="30"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2" name="Freeform 187"/>
                  <p:cNvSpPr>
                    <a:spLocks noChangeAspect="1"/>
                  </p:cNvSpPr>
                  <p:nvPr/>
                </p:nvSpPr>
                <p:spPr bwMode="auto">
                  <a:xfrm>
                    <a:off x="1638" y="2880"/>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3" name="Freeform 188"/>
                  <p:cNvSpPr>
                    <a:spLocks noChangeAspect="1"/>
                  </p:cNvSpPr>
                  <p:nvPr/>
                </p:nvSpPr>
                <p:spPr bwMode="auto">
                  <a:xfrm>
                    <a:off x="2094" y="2928"/>
                    <a:ext cx="21" cy="252"/>
                  </a:xfrm>
                  <a:custGeom>
                    <a:avLst/>
                    <a:gdLst>
                      <a:gd name="T0" fmla="*/ 21 w 21"/>
                      <a:gd name="T1" fmla="*/ 0 h 252"/>
                      <a:gd name="T2" fmla="*/ 0 w 21"/>
                      <a:gd name="T3" fmla="*/ 252 h 252"/>
                      <a:gd name="T4" fmla="*/ 0 60000 65536"/>
                      <a:gd name="T5" fmla="*/ 0 60000 65536"/>
                      <a:gd name="T6" fmla="*/ 0 w 21"/>
                      <a:gd name="T7" fmla="*/ 0 h 252"/>
                      <a:gd name="T8" fmla="*/ 21 w 21"/>
                      <a:gd name="T9" fmla="*/ 252 h 252"/>
                    </a:gdLst>
                    <a:ahLst/>
                    <a:cxnLst>
                      <a:cxn ang="T4">
                        <a:pos x="T0" y="T1"/>
                      </a:cxn>
                      <a:cxn ang="T5">
                        <a:pos x="T2" y="T3"/>
                      </a:cxn>
                    </a:cxnLst>
                    <a:rect l="T6" t="T7" r="T8" b="T9"/>
                    <a:pathLst>
                      <a:path w="21" h="252">
                        <a:moveTo>
                          <a:pt x="21" y="0"/>
                        </a:moveTo>
                        <a:lnTo>
                          <a:pt x="0" y="2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4" name="Freeform 189"/>
                  <p:cNvSpPr>
                    <a:spLocks noChangeAspect="1"/>
                  </p:cNvSpPr>
                  <p:nvPr/>
                </p:nvSpPr>
                <p:spPr bwMode="auto">
                  <a:xfrm>
                    <a:off x="2352" y="2580"/>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5" name="Freeform 190"/>
                  <p:cNvSpPr>
                    <a:spLocks noChangeAspect="1"/>
                  </p:cNvSpPr>
                  <p:nvPr/>
                </p:nvSpPr>
                <p:spPr bwMode="auto">
                  <a:xfrm>
                    <a:off x="2805" y="2613"/>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6" name="Freeform 191"/>
                  <p:cNvSpPr>
                    <a:spLocks noChangeAspect="1"/>
                  </p:cNvSpPr>
                  <p:nvPr/>
                </p:nvSpPr>
                <p:spPr bwMode="auto">
                  <a:xfrm>
                    <a:off x="2544" y="2955"/>
                    <a:ext cx="21" cy="261"/>
                  </a:xfrm>
                  <a:custGeom>
                    <a:avLst/>
                    <a:gdLst>
                      <a:gd name="T0" fmla="*/ 21 w 21"/>
                      <a:gd name="T1" fmla="*/ 0 h 261"/>
                      <a:gd name="T2" fmla="*/ 0 w 21"/>
                      <a:gd name="T3" fmla="*/ 261 h 261"/>
                      <a:gd name="T4" fmla="*/ 0 60000 65536"/>
                      <a:gd name="T5" fmla="*/ 0 60000 65536"/>
                      <a:gd name="T6" fmla="*/ 0 w 21"/>
                      <a:gd name="T7" fmla="*/ 0 h 261"/>
                      <a:gd name="T8" fmla="*/ 21 w 21"/>
                      <a:gd name="T9" fmla="*/ 261 h 261"/>
                    </a:gdLst>
                    <a:ahLst/>
                    <a:cxnLst>
                      <a:cxn ang="T4">
                        <a:pos x="T0" y="T1"/>
                      </a:cxn>
                      <a:cxn ang="T5">
                        <a:pos x="T2" y="T3"/>
                      </a:cxn>
                    </a:cxnLst>
                    <a:rect l="T6" t="T7" r="T8" b="T9"/>
                    <a:pathLst>
                      <a:path w="21" h="261">
                        <a:moveTo>
                          <a:pt x="21"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7" name="Freeform 192"/>
                  <p:cNvSpPr>
                    <a:spLocks noChangeAspect="1"/>
                  </p:cNvSpPr>
                  <p:nvPr/>
                </p:nvSpPr>
                <p:spPr bwMode="auto">
                  <a:xfrm>
                    <a:off x="2985" y="3003"/>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8" name="Freeform 193"/>
                  <p:cNvSpPr>
                    <a:spLocks noChangeAspect="1"/>
                  </p:cNvSpPr>
                  <p:nvPr/>
                </p:nvSpPr>
                <p:spPr bwMode="auto">
                  <a:xfrm>
                    <a:off x="3246" y="2637"/>
                    <a:ext cx="24" cy="261"/>
                  </a:xfrm>
                  <a:custGeom>
                    <a:avLst/>
                    <a:gdLst>
                      <a:gd name="T0" fmla="*/ 24 w 24"/>
                      <a:gd name="T1" fmla="*/ 0 h 261"/>
                      <a:gd name="T2" fmla="*/ 0 w 24"/>
                      <a:gd name="T3" fmla="*/ 261 h 261"/>
                      <a:gd name="T4" fmla="*/ 0 60000 65536"/>
                      <a:gd name="T5" fmla="*/ 0 60000 65536"/>
                      <a:gd name="T6" fmla="*/ 0 w 24"/>
                      <a:gd name="T7" fmla="*/ 0 h 261"/>
                      <a:gd name="T8" fmla="*/ 24 w 24"/>
                      <a:gd name="T9" fmla="*/ 261 h 261"/>
                    </a:gdLst>
                    <a:ahLst/>
                    <a:cxnLst>
                      <a:cxn ang="T4">
                        <a:pos x="T0" y="T1"/>
                      </a:cxn>
                      <a:cxn ang="T5">
                        <a:pos x="T2" y="T3"/>
                      </a:cxn>
                    </a:cxnLst>
                    <a:rect l="T6" t="T7" r="T8" b="T9"/>
                    <a:pathLst>
                      <a:path w="24" h="261">
                        <a:moveTo>
                          <a:pt x="24" y="0"/>
                        </a:moveTo>
                        <a:lnTo>
                          <a:pt x="0" y="261"/>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29" name="Freeform 194"/>
                  <p:cNvSpPr>
                    <a:spLocks noChangeAspect="1"/>
                  </p:cNvSpPr>
                  <p:nvPr/>
                </p:nvSpPr>
                <p:spPr bwMode="auto">
                  <a:xfrm>
                    <a:off x="3432" y="3030"/>
                    <a:ext cx="30" cy="249"/>
                  </a:xfrm>
                  <a:custGeom>
                    <a:avLst/>
                    <a:gdLst>
                      <a:gd name="T0" fmla="*/ 30 w 30"/>
                      <a:gd name="T1" fmla="*/ 0 h 249"/>
                      <a:gd name="T2" fmla="*/ 0 w 30"/>
                      <a:gd name="T3" fmla="*/ 249 h 249"/>
                      <a:gd name="T4" fmla="*/ 0 60000 65536"/>
                      <a:gd name="T5" fmla="*/ 0 60000 65536"/>
                      <a:gd name="T6" fmla="*/ 0 w 30"/>
                      <a:gd name="T7" fmla="*/ 0 h 249"/>
                      <a:gd name="T8" fmla="*/ 30 w 30"/>
                      <a:gd name="T9" fmla="*/ 249 h 249"/>
                    </a:gdLst>
                    <a:ahLst/>
                    <a:cxnLst>
                      <a:cxn ang="T4">
                        <a:pos x="T0" y="T1"/>
                      </a:cxn>
                      <a:cxn ang="T5">
                        <a:pos x="T2" y="T3"/>
                      </a:cxn>
                    </a:cxnLst>
                    <a:rect l="T6" t="T7" r="T8" b="T9"/>
                    <a:pathLst>
                      <a:path w="30" h="249">
                        <a:moveTo>
                          <a:pt x="30" y="0"/>
                        </a:moveTo>
                        <a:lnTo>
                          <a:pt x="0" y="24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0" name="Freeform 195"/>
                  <p:cNvSpPr>
                    <a:spLocks noChangeAspect="1"/>
                  </p:cNvSpPr>
                  <p:nvPr/>
                </p:nvSpPr>
                <p:spPr bwMode="auto">
                  <a:xfrm>
                    <a:off x="3693" y="2676"/>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1" name="Freeform 196"/>
                  <p:cNvSpPr>
                    <a:spLocks noChangeAspect="1"/>
                  </p:cNvSpPr>
                  <p:nvPr/>
                </p:nvSpPr>
                <p:spPr bwMode="auto">
                  <a:xfrm>
                    <a:off x="4149" y="2724"/>
                    <a:ext cx="27" cy="255"/>
                  </a:xfrm>
                  <a:custGeom>
                    <a:avLst/>
                    <a:gdLst>
                      <a:gd name="T0" fmla="*/ 27 w 27"/>
                      <a:gd name="T1" fmla="*/ 0 h 255"/>
                      <a:gd name="T2" fmla="*/ 0 w 27"/>
                      <a:gd name="T3" fmla="*/ 255 h 255"/>
                      <a:gd name="T4" fmla="*/ 0 60000 65536"/>
                      <a:gd name="T5" fmla="*/ 0 60000 65536"/>
                      <a:gd name="T6" fmla="*/ 0 w 27"/>
                      <a:gd name="T7" fmla="*/ 0 h 255"/>
                      <a:gd name="T8" fmla="*/ 27 w 27"/>
                      <a:gd name="T9" fmla="*/ 255 h 255"/>
                    </a:gdLst>
                    <a:ahLst/>
                    <a:cxnLst>
                      <a:cxn ang="T4">
                        <a:pos x="T0" y="T1"/>
                      </a:cxn>
                      <a:cxn ang="T5">
                        <a:pos x="T2" y="T3"/>
                      </a:cxn>
                    </a:cxnLst>
                    <a:rect l="T6" t="T7" r="T8" b="T9"/>
                    <a:pathLst>
                      <a:path w="27" h="255">
                        <a:moveTo>
                          <a:pt x="27" y="0"/>
                        </a:moveTo>
                        <a:lnTo>
                          <a:pt x="0" y="255"/>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2" name="Freeform 197"/>
                  <p:cNvSpPr>
                    <a:spLocks noChangeAspect="1"/>
                  </p:cNvSpPr>
                  <p:nvPr/>
                </p:nvSpPr>
                <p:spPr bwMode="auto">
                  <a:xfrm>
                    <a:off x="3888" y="3078"/>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3" name="Freeform 198"/>
                  <p:cNvSpPr>
                    <a:spLocks noChangeAspect="1"/>
                  </p:cNvSpPr>
                  <p:nvPr/>
                </p:nvSpPr>
                <p:spPr bwMode="auto">
                  <a:xfrm>
                    <a:off x="4332" y="3117"/>
                    <a:ext cx="36" cy="228"/>
                  </a:xfrm>
                  <a:custGeom>
                    <a:avLst/>
                    <a:gdLst>
                      <a:gd name="T0" fmla="*/ 36 w 36"/>
                      <a:gd name="T1" fmla="*/ 0 h 228"/>
                      <a:gd name="T2" fmla="*/ 0 w 36"/>
                      <a:gd name="T3" fmla="*/ 228 h 228"/>
                      <a:gd name="T4" fmla="*/ 0 60000 65536"/>
                      <a:gd name="T5" fmla="*/ 0 60000 65536"/>
                      <a:gd name="T6" fmla="*/ 0 w 36"/>
                      <a:gd name="T7" fmla="*/ 0 h 228"/>
                      <a:gd name="T8" fmla="*/ 36 w 36"/>
                      <a:gd name="T9" fmla="*/ 228 h 228"/>
                    </a:gdLst>
                    <a:ahLst/>
                    <a:cxnLst>
                      <a:cxn ang="T4">
                        <a:pos x="T0" y="T1"/>
                      </a:cxn>
                      <a:cxn ang="T5">
                        <a:pos x="T2" y="T3"/>
                      </a:cxn>
                    </a:cxnLst>
                    <a:rect l="T6" t="T7" r="T8" b="T9"/>
                    <a:pathLst>
                      <a:path w="36" h="228">
                        <a:moveTo>
                          <a:pt x="36" y="0"/>
                        </a:moveTo>
                        <a:lnTo>
                          <a:pt x="0" y="22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4" name="Freeform 199"/>
                  <p:cNvSpPr>
                    <a:spLocks noChangeAspect="1"/>
                  </p:cNvSpPr>
                  <p:nvPr/>
                </p:nvSpPr>
                <p:spPr bwMode="auto">
                  <a:xfrm>
                    <a:off x="4398" y="2394"/>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5" name="Freeform 200"/>
                  <p:cNvSpPr>
                    <a:spLocks noChangeAspect="1"/>
                  </p:cNvSpPr>
                  <p:nvPr/>
                </p:nvSpPr>
                <p:spPr bwMode="auto">
                  <a:xfrm>
                    <a:off x="3945" y="2358"/>
                    <a:ext cx="27" cy="219"/>
                  </a:xfrm>
                  <a:custGeom>
                    <a:avLst/>
                    <a:gdLst>
                      <a:gd name="T0" fmla="*/ 27 w 27"/>
                      <a:gd name="T1" fmla="*/ 0 h 219"/>
                      <a:gd name="T2" fmla="*/ 0 w 27"/>
                      <a:gd name="T3" fmla="*/ 219 h 219"/>
                      <a:gd name="T4" fmla="*/ 0 60000 65536"/>
                      <a:gd name="T5" fmla="*/ 0 60000 65536"/>
                      <a:gd name="T6" fmla="*/ 0 w 27"/>
                      <a:gd name="T7" fmla="*/ 0 h 219"/>
                      <a:gd name="T8" fmla="*/ 27 w 27"/>
                      <a:gd name="T9" fmla="*/ 219 h 219"/>
                    </a:gdLst>
                    <a:ahLst/>
                    <a:cxnLst>
                      <a:cxn ang="T4">
                        <a:pos x="T0" y="T1"/>
                      </a:cxn>
                      <a:cxn ang="T5">
                        <a:pos x="T2" y="T3"/>
                      </a:cxn>
                    </a:cxnLst>
                    <a:rect l="T6" t="T7" r="T8" b="T9"/>
                    <a:pathLst>
                      <a:path w="27" h="219">
                        <a:moveTo>
                          <a:pt x="27" y="0"/>
                        </a:moveTo>
                        <a:lnTo>
                          <a:pt x="0" y="219"/>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6" name="Freeform 201"/>
                  <p:cNvSpPr>
                    <a:spLocks noChangeAspect="1"/>
                  </p:cNvSpPr>
                  <p:nvPr/>
                </p:nvSpPr>
                <p:spPr bwMode="auto">
                  <a:xfrm>
                    <a:off x="3501" y="2322"/>
                    <a:ext cx="24" cy="237"/>
                  </a:xfrm>
                  <a:custGeom>
                    <a:avLst/>
                    <a:gdLst>
                      <a:gd name="T0" fmla="*/ 24 w 24"/>
                      <a:gd name="T1" fmla="*/ 0 h 237"/>
                      <a:gd name="T2" fmla="*/ 0 w 24"/>
                      <a:gd name="T3" fmla="*/ 237 h 237"/>
                      <a:gd name="T4" fmla="*/ 0 60000 65536"/>
                      <a:gd name="T5" fmla="*/ 0 60000 65536"/>
                      <a:gd name="T6" fmla="*/ 0 w 24"/>
                      <a:gd name="T7" fmla="*/ 0 h 237"/>
                      <a:gd name="T8" fmla="*/ 24 w 24"/>
                      <a:gd name="T9" fmla="*/ 237 h 237"/>
                    </a:gdLst>
                    <a:ahLst/>
                    <a:cxnLst>
                      <a:cxn ang="T4">
                        <a:pos x="T0" y="T1"/>
                      </a:cxn>
                      <a:cxn ang="T5">
                        <a:pos x="T2" y="T3"/>
                      </a:cxn>
                    </a:cxnLst>
                    <a:rect l="T6" t="T7" r="T8" b="T9"/>
                    <a:pathLst>
                      <a:path w="24" h="237">
                        <a:moveTo>
                          <a:pt x="24" y="0"/>
                        </a:moveTo>
                        <a:lnTo>
                          <a:pt x="0" y="237"/>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7" name="Freeform 202"/>
                  <p:cNvSpPr>
                    <a:spLocks noChangeAspect="1"/>
                  </p:cNvSpPr>
                  <p:nvPr/>
                </p:nvSpPr>
                <p:spPr bwMode="auto">
                  <a:xfrm>
                    <a:off x="3051" y="2310"/>
                    <a:ext cx="24" cy="186"/>
                  </a:xfrm>
                  <a:custGeom>
                    <a:avLst/>
                    <a:gdLst>
                      <a:gd name="T0" fmla="*/ 24 w 24"/>
                      <a:gd name="T1" fmla="*/ 0 h 186"/>
                      <a:gd name="T2" fmla="*/ 0 w 24"/>
                      <a:gd name="T3" fmla="*/ 186 h 186"/>
                      <a:gd name="T4" fmla="*/ 0 60000 65536"/>
                      <a:gd name="T5" fmla="*/ 0 60000 65536"/>
                      <a:gd name="T6" fmla="*/ 0 w 24"/>
                      <a:gd name="T7" fmla="*/ 0 h 186"/>
                      <a:gd name="T8" fmla="*/ 24 w 24"/>
                      <a:gd name="T9" fmla="*/ 186 h 186"/>
                    </a:gdLst>
                    <a:ahLst/>
                    <a:cxnLst>
                      <a:cxn ang="T4">
                        <a:pos x="T0" y="T1"/>
                      </a:cxn>
                      <a:cxn ang="T5">
                        <a:pos x="T2" y="T3"/>
                      </a:cxn>
                    </a:cxnLst>
                    <a:rect l="T6" t="T7" r="T8" b="T9"/>
                    <a:pathLst>
                      <a:path w="24" h="186">
                        <a:moveTo>
                          <a:pt x="24" y="0"/>
                        </a:moveTo>
                        <a:lnTo>
                          <a:pt x="0" y="18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8" name="Freeform 203"/>
                  <p:cNvSpPr>
                    <a:spLocks noChangeAspect="1"/>
                  </p:cNvSpPr>
                  <p:nvPr/>
                </p:nvSpPr>
                <p:spPr bwMode="auto">
                  <a:xfrm>
                    <a:off x="2604" y="2283"/>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39" name="Freeform 204"/>
                  <p:cNvSpPr>
                    <a:spLocks noChangeAspect="1"/>
                  </p:cNvSpPr>
                  <p:nvPr/>
                </p:nvSpPr>
                <p:spPr bwMode="auto">
                  <a:xfrm>
                    <a:off x="2160" y="2256"/>
                    <a:ext cx="30" cy="198"/>
                  </a:xfrm>
                  <a:custGeom>
                    <a:avLst/>
                    <a:gdLst>
                      <a:gd name="T0" fmla="*/ 30 w 30"/>
                      <a:gd name="T1" fmla="*/ 0 h 198"/>
                      <a:gd name="T2" fmla="*/ 0 w 30"/>
                      <a:gd name="T3" fmla="*/ 198 h 198"/>
                      <a:gd name="T4" fmla="*/ 0 60000 65536"/>
                      <a:gd name="T5" fmla="*/ 0 60000 65536"/>
                      <a:gd name="T6" fmla="*/ 0 w 30"/>
                      <a:gd name="T7" fmla="*/ 0 h 198"/>
                      <a:gd name="T8" fmla="*/ 30 w 30"/>
                      <a:gd name="T9" fmla="*/ 198 h 198"/>
                    </a:gdLst>
                    <a:ahLst/>
                    <a:cxnLst>
                      <a:cxn ang="T4">
                        <a:pos x="T0" y="T1"/>
                      </a:cxn>
                      <a:cxn ang="T5">
                        <a:pos x="T2" y="T3"/>
                      </a:cxn>
                    </a:cxnLst>
                    <a:rect l="T6" t="T7" r="T8" b="T9"/>
                    <a:pathLst>
                      <a:path w="30" h="198">
                        <a:moveTo>
                          <a:pt x="30" y="0"/>
                        </a:moveTo>
                        <a:lnTo>
                          <a:pt x="0" y="19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0" name="Freeform 205"/>
                  <p:cNvSpPr>
                    <a:spLocks noChangeAspect="1"/>
                  </p:cNvSpPr>
                  <p:nvPr/>
                </p:nvSpPr>
                <p:spPr bwMode="auto">
                  <a:xfrm>
                    <a:off x="1714" y="2244"/>
                    <a:ext cx="30" cy="174"/>
                  </a:xfrm>
                  <a:custGeom>
                    <a:avLst/>
                    <a:gdLst>
                      <a:gd name="T0" fmla="*/ 30 w 30"/>
                      <a:gd name="T1" fmla="*/ 0 h 174"/>
                      <a:gd name="T2" fmla="*/ 0 w 30"/>
                      <a:gd name="T3" fmla="*/ 174 h 174"/>
                      <a:gd name="T4" fmla="*/ 0 60000 65536"/>
                      <a:gd name="T5" fmla="*/ 0 60000 65536"/>
                      <a:gd name="T6" fmla="*/ 0 w 30"/>
                      <a:gd name="T7" fmla="*/ 0 h 174"/>
                      <a:gd name="T8" fmla="*/ 30 w 30"/>
                      <a:gd name="T9" fmla="*/ 174 h 174"/>
                    </a:gdLst>
                    <a:ahLst/>
                    <a:cxnLst>
                      <a:cxn ang="T4">
                        <a:pos x="T0" y="T1"/>
                      </a:cxn>
                      <a:cxn ang="T5">
                        <a:pos x="T2" y="T3"/>
                      </a:cxn>
                    </a:cxnLst>
                    <a:rect l="T6" t="T7" r="T8" b="T9"/>
                    <a:pathLst>
                      <a:path w="30" h="174">
                        <a:moveTo>
                          <a:pt x="30" y="0"/>
                        </a:moveTo>
                        <a:lnTo>
                          <a:pt x="0" y="174"/>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1" name="Freeform 206"/>
                  <p:cNvSpPr>
                    <a:spLocks noChangeAspect="1"/>
                  </p:cNvSpPr>
                  <p:nvPr/>
                </p:nvSpPr>
                <p:spPr bwMode="auto">
                  <a:xfrm>
                    <a:off x="1270" y="2244"/>
                    <a:ext cx="26" cy="150"/>
                  </a:xfrm>
                  <a:custGeom>
                    <a:avLst/>
                    <a:gdLst>
                      <a:gd name="T0" fmla="*/ 26 w 26"/>
                      <a:gd name="T1" fmla="*/ 0 h 150"/>
                      <a:gd name="T2" fmla="*/ 0 w 26"/>
                      <a:gd name="T3" fmla="*/ 150 h 150"/>
                      <a:gd name="T4" fmla="*/ 0 60000 65536"/>
                      <a:gd name="T5" fmla="*/ 0 60000 65536"/>
                      <a:gd name="T6" fmla="*/ 0 w 26"/>
                      <a:gd name="T7" fmla="*/ 0 h 150"/>
                      <a:gd name="T8" fmla="*/ 26 w 26"/>
                      <a:gd name="T9" fmla="*/ 150 h 150"/>
                    </a:gdLst>
                    <a:ahLst/>
                    <a:cxnLst>
                      <a:cxn ang="T4">
                        <a:pos x="T0" y="T1"/>
                      </a:cxn>
                      <a:cxn ang="T5">
                        <a:pos x="T2" y="T3"/>
                      </a:cxn>
                    </a:cxnLst>
                    <a:rect l="T6" t="T7" r="T8" b="T9"/>
                    <a:pathLst>
                      <a:path w="26" h="150">
                        <a:moveTo>
                          <a:pt x="26" y="0"/>
                        </a:moveTo>
                        <a:lnTo>
                          <a:pt x="0" y="150"/>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2" name="Freeform 207"/>
                  <p:cNvSpPr>
                    <a:spLocks noChangeAspect="1"/>
                  </p:cNvSpPr>
                  <p:nvPr/>
                </p:nvSpPr>
                <p:spPr bwMode="auto">
                  <a:xfrm>
                    <a:off x="936" y="3208"/>
                    <a:ext cx="28" cy="212"/>
                  </a:xfrm>
                  <a:custGeom>
                    <a:avLst/>
                    <a:gdLst>
                      <a:gd name="T0" fmla="*/ 28 w 28"/>
                      <a:gd name="T1" fmla="*/ 0 h 212"/>
                      <a:gd name="T2" fmla="*/ 0 w 28"/>
                      <a:gd name="T3" fmla="*/ 212 h 212"/>
                      <a:gd name="T4" fmla="*/ 0 60000 65536"/>
                      <a:gd name="T5" fmla="*/ 0 60000 65536"/>
                      <a:gd name="T6" fmla="*/ 0 w 28"/>
                      <a:gd name="T7" fmla="*/ 0 h 212"/>
                      <a:gd name="T8" fmla="*/ 28 w 28"/>
                      <a:gd name="T9" fmla="*/ 212 h 212"/>
                    </a:gdLst>
                    <a:ahLst/>
                    <a:cxnLst>
                      <a:cxn ang="T4">
                        <a:pos x="T0" y="T1"/>
                      </a:cxn>
                      <a:cxn ang="T5">
                        <a:pos x="T2" y="T3"/>
                      </a:cxn>
                    </a:cxnLst>
                    <a:rect l="T6" t="T7" r="T8" b="T9"/>
                    <a:pathLst>
                      <a:path w="28" h="212">
                        <a:moveTo>
                          <a:pt x="28" y="0"/>
                        </a:moveTo>
                        <a:lnTo>
                          <a:pt x="0" y="21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3" name="Freeform 208"/>
                  <p:cNvSpPr>
                    <a:spLocks noChangeAspect="1"/>
                  </p:cNvSpPr>
                  <p:nvPr/>
                </p:nvSpPr>
                <p:spPr bwMode="auto">
                  <a:xfrm>
                    <a:off x="1388" y="324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4" name="Freeform 209"/>
                  <p:cNvSpPr>
                    <a:spLocks noChangeAspect="1"/>
                  </p:cNvSpPr>
                  <p:nvPr/>
                </p:nvSpPr>
                <p:spPr bwMode="auto">
                  <a:xfrm>
                    <a:off x="1836" y="3268"/>
                    <a:ext cx="24" cy="208"/>
                  </a:xfrm>
                  <a:custGeom>
                    <a:avLst/>
                    <a:gdLst>
                      <a:gd name="T0" fmla="*/ 24 w 24"/>
                      <a:gd name="T1" fmla="*/ 0 h 208"/>
                      <a:gd name="T2" fmla="*/ 0 w 24"/>
                      <a:gd name="T3" fmla="*/ 208 h 208"/>
                      <a:gd name="T4" fmla="*/ 0 60000 65536"/>
                      <a:gd name="T5" fmla="*/ 0 60000 65536"/>
                      <a:gd name="T6" fmla="*/ 0 w 24"/>
                      <a:gd name="T7" fmla="*/ 0 h 208"/>
                      <a:gd name="T8" fmla="*/ 24 w 24"/>
                      <a:gd name="T9" fmla="*/ 208 h 208"/>
                    </a:gdLst>
                    <a:ahLst/>
                    <a:cxnLst>
                      <a:cxn ang="T4">
                        <a:pos x="T0" y="T1"/>
                      </a:cxn>
                      <a:cxn ang="T5">
                        <a:pos x="T2" y="T3"/>
                      </a:cxn>
                    </a:cxnLst>
                    <a:rect l="T6" t="T7" r="T8" b="T9"/>
                    <a:pathLst>
                      <a:path w="24" h="208">
                        <a:moveTo>
                          <a:pt x="24" y="0"/>
                        </a:moveTo>
                        <a:lnTo>
                          <a:pt x="0" y="208"/>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5" name="Freeform 210"/>
                  <p:cNvSpPr>
                    <a:spLocks noChangeAspect="1"/>
                  </p:cNvSpPr>
                  <p:nvPr/>
                </p:nvSpPr>
                <p:spPr bwMode="auto">
                  <a:xfrm>
                    <a:off x="2288" y="3312"/>
                    <a:ext cx="16" cy="192"/>
                  </a:xfrm>
                  <a:custGeom>
                    <a:avLst/>
                    <a:gdLst>
                      <a:gd name="T0" fmla="*/ 16 w 16"/>
                      <a:gd name="T1" fmla="*/ 0 h 192"/>
                      <a:gd name="T2" fmla="*/ 0 w 16"/>
                      <a:gd name="T3" fmla="*/ 192 h 192"/>
                      <a:gd name="T4" fmla="*/ 0 60000 65536"/>
                      <a:gd name="T5" fmla="*/ 0 60000 65536"/>
                      <a:gd name="T6" fmla="*/ 0 w 16"/>
                      <a:gd name="T7" fmla="*/ 0 h 192"/>
                      <a:gd name="T8" fmla="*/ 16 w 16"/>
                      <a:gd name="T9" fmla="*/ 192 h 192"/>
                    </a:gdLst>
                    <a:ahLst/>
                    <a:cxnLst>
                      <a:cxn ang="T4">
                        <a:pos x="T0" y="T1"/>
                      </a:cxn>
                      <a:cxn ang="T5">
                        <a:pos x="T2" y="T3"/>
                      </a:cxn>
                    </a:cxnLst>
                    <a:rect l="T6" t="T7" r="T8" b="T9"/>
                    <a:pathLst>
                      <a:path w="16" h="192">
                        <a:moveTo>
                          <a:pt x="16" y="0"/>
                        </a:moveTo>
                        <a:lnTo>
                          <a:pt x="0" y="19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6" name="Freeform 211"/>
                  <p:cNvSpPr>
                    <a:spLocks noChangeAspect="1"/>
                  </p:cNvSpPr>
                  <p:nvPr/>
                </p:nvSpPr>
                <p:spPr bwMode="auto">
                  <a:xfrm>
                    <a:off x="2720" y="3340"/>
                    <a:ext cx="32" cy="172"/>
                  </a:xfrm>
                  <a:custGeom>
                    <a:avLst/>
                    <a:gdLst>
                      <a:gd name="T0" fmla="*/ 32 w 32"/>
                      <a:gd name="T1" fmla="*/ 0 h 172"/>
                      <a:gd name="T2" fmla="*/ 0 w 32"/>
                      <a:gd name="T3" fmla="*/ 172 h 172"/>
                      <a:gd name="T4" fmla="*/ 0 60000 65536"/>
                      <a:gd name="T5" fmla="*/ 0 60000 65536"/>
                      <a:gd name="T6" fmla="*/ 0 w 32"/>
                      <a:gd name="T7" fmla="*/ 0 h 172"/>
                      <a:gd name="T8" fmla="*/ 32 w 32"/>
                      <a:gd name="T9" fmla="*/ 172 h 172"/>
                    </a:gdLst>
                    <a:ahLst/>
                    <a:cxnLst>
                      <a:cxn ang="T4">
                        <a:pos x="T0" y="T1"/>
                      </a:cxn>
                      <a:cxn ang="T5">
                        <a:pos x="T2" y="T3"/>
                      </a:cxn>
                    </a:cxnLst>
                    <a:rect l="T6" t="T7" r="T8" b="T9"/>
                    <a:pathLst>
                      <a:path w="32" h="172">
                        <a:moveTo>
                          <a:pt x="32"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7" name="Freeform 212"/>
                  <p:cNvSpPr>
                    <a:spLocks noChangeAspect="1"/>
                  </p:cNvSpPr>
                  <p:nvPr/>
                </p:nvSpPr>
                <p:spPr bwMode="auto">
                  <a:xfrm>
                    <a:off x="3176" y="3368"/>
                    <a:ext cx="24" cy="172"/>
                  </a:xfrm>
                  <a:custGeom>
                    <a:avLst/>
                    <a:gdLst>
                      <a:gd name="T0" fmla="*/ 24 w 24"/>
                      <a:gd name="T1" fmla="*/ 0 h 172"/>
                      <a:gd name="T2" fmla="*/ 0 w 24"/>
                      <a:gd name="T3" fmla="*/ 172 h 172"/>
                      <a:gd name="T4" fmla="*/ 0 60000 65536"/>
                      <a:gd name="T5" fmla="*/ 0 60000 65536"/>
                      <a:gd name="T6" fmla="*/ 0 w 24"/>
                      <a:gd name="T7" fmla="*/ 0 h 172"/>
                      <a:gd name="T8" fmla="*/ 24 w 24"/>
                      <a:gd name="T9" fmla="*/ 172 h 172"/>
                    </a:gdLst>
                    <a:ahLst/>
                    <a:cxnLst>
                      <a:cxn ang="T4">
                        <a:pos x="T0" y="T1"/>
                      </a:cxn>
                      <a:cxn ang="T5">
                        <a:pos x="T2" y="T3"/>
                      </a:cxn>
                    </a:cxnLst>
                    <a:rect l="T6" t="T7" r="T8" b="T9"/>
                    <a:pathLst>
                      <a:path w="24" h="172">
                        <a:moveTo>
                          <a:pt x="24" y="0"/>
                        </a:moveTo>
                        <a:lnTo>
                          <a:pt x="0" y="1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8" name="Freeform 213"/>
                  <p:cNvSpPr>
                    <a:spLocks noChangeAspect="1"/>
                  </p:cNvSpPr>
                  <p:nvPr/>
                </p:nvSpPr>
                <p:spPr bwMode="auto">
                  <a:xfrm>
                    <a:off x="3620" y="3404"/>
                    <a:ext cx="32" cy="152"/>
                  </a:xfrm>
                  <a:custGeom>
                    <a:avLst/>
                    <a:gdLst>
                      <a:gd name="T0" fmla="*/ 32 w 32"/>
                      <a:gd name="T1" fmla="*/ 0 h 152"/>
                      <a:gd name="T2" fmla="*/ 0 w 32"/>
                      <a:gd name="T3" fmla="*/ 152 h 152"/>
                      <a:gd name="T4" fmla="*/ 0 60000 65536"/>
                      <a:gd name="T5" fmla="*/ 0 60000 65536"/>
                      <a:gd name="T6" fmla="*/ 0 w 32"/>
                      <a:gd name="T7" fmla="*/ 0 h 152"/>
                      <a:gd name="T8" fmla="*/ 32 w 32"/>
                      <a:gd name="T9" fmla="*/ 152 h 152"/>
                    </a:gdLst>
                    <a:ahLst/>
                    <a:cxnLst>
                      <a:cxn ang="T4">
                        <a:pos x="T0" y="T1"/>
                      </a:cxn>
                      <a:cxn ang="T5">
                        <a:pos x="T2" y="T3"/>
                      </a:cxn>
                    </a:cxnLst>
                    <a:rect l="T6" t="T7" r="T8" b="T9"/>
                    <a:pathLst>
                      <a:path w="32" h="152">
                        <a:moveTo>
                          <a:pt x="32" y="0"/>
                        </a:moveTo>
                        <a:lnTo>
                          <a:pt x="0" y="1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49" name="Freeform 214"/>
                  <p:cNvSpPr>
                    <a:spLocks noChangeAspect="1"/>
                  </p:cNvSpPr>
                  <p:nvPr/>
                </p:nvSpPr>
                <p:spPr bwMode="auto">
                  <a:xfrm>
                    <a:off x="4080" y="3420"/>
                    <a:ext cx="20" cy="156"/>
                  </a:xfrm>
                  <a:custGeom>
                    <a:avLst/>
                    <a:gdLst>
                      <a:gd name="T0" fmla="*/ 20 w 20"/>
                      <a:gd name="T1" fmla="*/ 0 h 156"/>
                      <a:gd name="T2" fmla="*/ 0 w 20"/>
                      <a:gd name="T3" fmla="*/ 156 h 156"/>
                      <a:gd name="T4" fmla="*/ 0 60000 65536"/>
                      <a:gd name="T5" fmla="*/ 0 60000 65536"/>
                      <a:gd name="T6" fmla="*/ 0 w 20"/>
                      <a:gd name="T7" fmla="*/ 0 h 156"/>
                      <a:gd name="T8" fmla="*/ 20 w 20"/>
                      <a:gd name="T9" fmla="*/ 156 h 156"/>
                    </a:gdLst>
                    <a:ahLst/>
                    <a:cxnLst>
                      <a:cxn ang="T4">
                        <a:pos x="T0" y="T1"/>
                      </a:cxn>
                      <a:cxn ang="T5">
                        <a:pos x="T2" y="T3"/>
                      </a:cxn>
                    </a:cxnLst>
                    <a:rect l="T6" t="T7" r="T8" b="T9"/>
                    <a:pathLst>
                      <a:path w="20" h="156">
                        <a:moveTo>
                          <a:pt x="20" y="0"/>
                        </a:moveTo>
                        <a:lnTo>
                          <a:pt x="0" y="156"/>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0" name="Freeform 215"/>
                  <p:cNvSpPr>
                    <a:spLocks noChangeAspect="1"/>
                  </p:cNvSpPr>
                  <p:nvPr/>
                </p:nvSpPr>
                <p:spPr bwMode="auto">
                  <a:xfrm>
                    <a:off x="3324" y="2168"/>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1" name="Freeform 216"/>
                  <p:cNvSpPr>
                    <a:spLocks noChangeAspect="1"/>
                  </p:cNvSpPr>
                  <p:nvPr/>
                </p:nvSpPr>
                <p:spPr bwMode="auto">
                  <a:xfrm>
                    <a:off x="2872" y="2160"/>
                    <a:ext cx="8" cy="72"/>
                  </a:xfrm>
                  <a:custGeom>
                    <a:avLst/>
                    <a:gdLst>
                      <a:gd name="T0" fmla="*/ 8 w 8"/>
                      <a:gd name="T1" fmla="*/ 0 h 72"/>
                      <a:gd name="T2" fmla="*/ 0 w 8"/>
                      <a:gd name="T3" fmla="*/ 72 h 72"/>
                      <a:gd name="T4" fmla="*/ 0 60000 65536"/>
                      <a:gd name="T5" fmla="*/ 0 60000 65536"/>
                      <a:gd name="T6" fmla="*/ 0 w 8"/>
                      <a:gd name="T7" fmla="*/ 0 h 72"/>
                      <a:gd name="T8" fmla="*/ 8 w 8"/>
                      <a:gd name="T9" fmla="*/ 72 h 72"/>
                    </a:gdLst>
                    <a:ahLst/>
                    <a:cxnLst>
                      <a:cxn ang="T4">
                        <a:pos x="T0" y="T1"/>
                      </a:cxn>
                      <a:cxn ang="T5">
                        <a:pos x="T2" y="T3"/>
                      </a:cxn>
                    </a:cxnLst>
                    <a:rect l="T6" t="T7" r="T8" b="T9"/>
                    <a:pathLst>
                      <a:path w="8" h="72">
                        <a:moveTo>
                          <a:pt x="8" y="0"/>
                        </a:moveTo>
                        <a:lnTo>
                          <a:pt x="0" y="7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2" name="Freeform 217"/>
                  <p:cNvSpPr>
                    <a:spLocks noChangeAspect="1"/>
                  </p:cNvSpPr>
                  <p:nvPr/>
                </p:nvSpPr>
                <p:spPr bwMode="auto">
                  <a:xfrm>
                    <a:off x="2428" y="2156"/>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3" name="Freeform 218"/>
                  <p:cNvSpPr>
                    <a:spLocks noChangeAspect="1"/>
                  </p:cNvSpPr>
                  <p:nvPr/>
                </p:nvSpPr>
                <p:spPr bwMode="auto">
                  <a:xfrm>
                    <a:off x="1964" y="2160"/>
                    <a:ext cx="8" cy="52"/>
                  </a:xfrm>
                  <a:custGeom>
                    <a:avLst/>
                    <a:gdLst>
                      <a:gd name="T0" fmla="*/ 8 w 8"/>
                      <a:gd name="T1" fmla="*/ 0 h 52"/>
                      <a:gd name="T2" fmla="*/ 0 w 8"/>
                      <a:gd name="T3" fmla="*/ 52 h 52"/>
                      <a:gd name="T4" fmla="*/ 0 60000 65536"/>
                      <a:gd name="T5" fmla="*/ 0 60000 65536"/>
                      <a:gd name="T6" fmla="*/ 0 w 8"/>
                      <a:gd name="T7" fmla="*/ 0 h 52"/>
                      <a:gd name="T8" fmla="*/ 8 w 8"/>
                      <a:gd name="T9" fmla="*/ 52 h 52"/>
                    </a:gdLst>
                    <a:ahLst/>
                    <a:cxnLst>
                      <a:cxn ang="T4">
                        <a:pos x="T0" y="T1"/>
                      </a:cxn>
                      <a:cxn ang="T5">
                        <a:pos x="T2" y="T3"/>
                      </a:cxn>
                    </a:cxnLst>
                    <a:rect l="T6" t="T7" r="T8" b="T9"/>
                    <a:pathLst>
                      <a:path w="8" h="52">
                        <a:moveTo>
                          <a:pt x="8" y="0"/>
                        </a:moveTo>
                        <a:lnTo>
                          <a:pt x="0" y="52"/>
                        </a:lnTo>
                      </a:path>
                    </a:pathLst>
                  </a:custGeom>
                  <a:noFill/>
                  <a:ln w="12700" cmpd="sng">
                    <a:solidFill>
                      <a:schemeClr val="tx1"/>
                    </a:solidFill>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554" name="Line 219"/>
                  <p:cNvSpPr>
                    <a:spLocks noChangeAspect="1" noChangeShapeType="1"/>
                  </p:cNvSpPr>
                  <p:nvPr/>
                </p:nvSpPr>
                <p:spPr bwMode="auto">
                  <a:xfrm flipH="1">
                    <a:off x="488" y="3616"/>
                    <a:ext cx="192" cy="4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sp>
          <p:nvSpPr>
            <p:cNvPr id="20495" name="Rectangle 222"/>
            <p:cNvSpPr>
              <a:spLocks noChangeAspect="1" noChangeArrowheads="1"/>
            </p:cNvSpPr>
            <p:nvPr/>
          </p:nvSpPr>
          <p:spPr bwMode="auto">
            <a:xfrm flipH="1">
              <a:off x="1184" y="1882"/>
              <a:ext cx="584" cy="151"/>
            </a:xfrm>
            <a:prstGeom prst="rect">
              <a:avLst/>
            </a:prstGeom>
            <a:solidFill>
              <a:srgbClr val="FFFF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en-US" altLang="zh-CN" sz="2400">
                <a:ea typeface="SimSun" pitchFamily="2" charset="-122"/>
                <a:cs typeface="Arial" charset="0"/>
              </a:endParaRPr>
            </a:p>
          </p:txBody>
        </p:sp>
        <p:sp>
          <p:nvSpPr>
            <p:cNvPr id="20496" name="Rectangle 222"/>
            <p:cNvSpPr>
              <a:spLocks noChangeAspect="1" noChangeArrowheads="1"/>
            </p:cNvSpPr>
            <p:nvPr/>
          </p:nvSpPr>
          <p:spPr bwMode="auto">
            <a:xfrm>
              <a:off x="382" y="1885"/>
              <a:ext cx="585" cy="152"/>
            </a:xfrm>
            <a:prstGeom prst="rect">
              <a:avLst/>
            </a:prstGeom>
            <a:solidFill>
              <a:srgbClr val="FFFF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en-US" altLang="zh-CN" sz="2400">
                <a:ea typeface="SimSun" pitchFamily="2" charset="-122"/>
                <a:cs typeface="Arial" charset="0"/>
              </a:endParaRPr>
            </a:p>
          </p:txBody>
        </p:sp>
        <p:sp>
          <p:nvSpPr>
            <p:cNvPr id="18" name="Rectangle 17"/>
            <p:cNvSpPr/>
            <p:nvPr/>
          </p:nvSpPr>
          <p:spPr>
            <a:xfrm>
              <a:off x="963" y="1917"/>
              <a:ext cx="41" cy="124"/>
            </a:xfrm>
            <a:prstGeom prst="rect">
              <a:avLst/>
            </a:prstGeom>
            <a:solidFill>
              <a:schemeClr val="accent2">
                <a:lumMod val="40000"/>
                <a:lumOff val="6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498" name="Rectangle 636"/>
            <p:cNvSpPr>
              <a:spLocks noChangeArrowheads="1"/>
            </p:cNvSpPr>
            <p:nvPr/>
          </p:nvSpPr>
          <p:spPr bwMode="auto">
            <a:xfrm>
              <a:off x="1356" y="1874"/>
              <a:ext cx="468"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altLang="zh-CN" sz="1400">
                  <a:ea typeface="SimSun" pitchFamily="2" charset="-122"/>
                  <a:cs typeface="Arial" charset="0"/>
                </a:rPr>
                <a:t>Drain</a:t>
              </a:r>
            </a:p>
          </p:txBody>
        </p:sp>
        <p:sp>
          <p:nvSpPr>
            <p:cNvPr id="20499" name="Rectangle 637"/>
            <p:cNvSpPr>
              <a:spLocks noChangeArrowheads="1"/>
            </p:cNvSpPr>
            <p:nvPr/>
          </p:nvSpPr>
          <p:spPr bwMode="auto">
            <a:xfrm>
              <a:off x="348" y="1874"/>
              <a:ext cx="49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1400">
                  <a:ea typeface="SimSun" pitchFamily="2" charset="-122"/>
                  <a:cs typeface="Arial" charset="0"/>
                </a:rPr>
                <a:t>Source</a:t>
              </a:r>
            </a:p>
          </p:txBody>
        </p:sp>
        <p:sp>
          <p:nvSpPr>
            <p:cNvPr id="21" name="Rectangle 20"/>
            <p:cNvSpPr/>
            <p:nvPr/>
          </p:nvSpPr>
          <p:spPr>
            <a:xfrm>
              <a:off x="1148" y="1917"/>
              <a:ext cx="40" cy="124"/>
            </a:xfrm>
            <a:prstGeom prst="rect">
              <a:avLst/>
            </a:prstGeom>
            <a:solidFill>
              <a:schemeClr val="accent2">
                <a:lumMod val="40000"/>
                <a:lumOff val="60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01" name="Rectangle 222"/>
            <p:cNvSpPr>
              <a:spLocks noChangeAspect="1" noChangeArrowheads="1"/>
            </p:cNvSpPr>
            <p:nvPr/>
          </p:nvSpPr>
          <p:spPr bwMode="auto">
            <a:xfrm>
              <a:off x="777" y="1833"/>
              <a:ext cx="583" cy="202"/>
            </a:xfrm>
            <a:prstGeom prst="rect">
              <a:avLst/>
            </a:prstGeom>
            <a:solidFill>
              <a:srgbClr val="92D050">
                <a:alpha val="36862"/>
              </a:srgbClr>
            </a:solidFill>
            <a:ln w="9525">
              <a:solidFill>
                <a:srgbClr val="92D050"/>
              </a:solidFill>
              <a:miter lim="800000"/>
              <a:headEnd/>
              <a:tailEnd/>
            </a:ln>
          </p:spPr>
          <p:txBody>
            <a:bodyPr wrap="none" anchor="ctr"/>
            <a:lstStyle/>
            <a:p>
              <a:pPr algn="ctr"/>
              <a:endParaRPr lang="en-US" altLang="zh-CN" sz="2400">
                <a:ea typeface="SimSun" pitchFamily="2" charset="-122"/>
                <a:cs typeface="Arial" charset="0"/>
              </a:endParaRPr>
            </a:p>
          </p:txBody>
        </p:sp>
        <p:sp>
          <p:nvSpPr>
            <p:cNvPr id="20502" name="Rectangle 222"/>
            <p:cNvSpPr>
              <a:spLocks noChangeAspect="1" noChangeArrowheads="1"/>
            </p:cNvSpPr>
            <p:nvPr/>
          </p:nvSpPr>
          <p:spPr bwMode="auto">
            <a:xfrm flipV="1">
              <a:off x="860" y="1743"/>
              <a:ext cx="415" cy="89"/>
            </a:xfrm>
            <a:prstGeom prst="rect">
              <a:avLst/>
            </a:prstGeom>
            <a:solidFill>
              <a:srgbClr val="FFFF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rot="10800000" wrap="none" anchor="ctr"/>
            <a:lstStyle/>
            <a:p>
              <a:pPr algn="ctr"/>
              <a:endParaRPr lang="en-US" altLang="zh-CN" sz="2400">
                <a:ea typeface="SimSun" pitchFamily="2" charset="-122"/>
                <a:cs typeface="Arial" charset="0"/>
              </a:endParaRPr>
            </a:p>
          </p:txBody>
        </p:sp>
        <p:sp>
          <p:nvSpPr>
            <p:cNvPr id="20503" name="Rectangle 641"/>
            <p:cNvSpPr>
              <a:spLocks noChangeArrowheads="1"/>
            </p:cNvSpPr>
            <p:nvPr/>
          </p:nvSpPr>
          <p:spPr bwMode="auto">
            <a:xfrm>
              <a:off x="903" y="1704"/>
              <a:ext cx="364"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1400">
                  <a:ea typeface="SimSun" pitchFamily="2" charset="-122"/>
                  <a:cs typeface="Arial" charset="0"/>
                </a:rPr>
                <a:t>Gate</a:t>
              </a:r>
            </a:p>
          </p:txBody>
        </p:sp>
        <p:grpSp>
          <p:nvGrpSpPr>
            <p:cNvPr id="25" name="Group 24"/>
            <p:cNvGrpSpPr/>
            <p:nvPr/>
          </p:nvGrpSpPr>
          <p:grpSpPr>
            <a:xfrm>
              <a:off x="274" y="1944"/>
              <a:ext cx="108" cy="29"/>
              <a:chOff x="438150" y="3943350"/>
              <a:chExt cx="497515" cy="137160"/>
            </a:xfrm>
            <a:solidFill>
              <a:schemeClr val="tx1"/>
            </a:solidFill>
          </p:grpSpPr>
          <p:cxnSp>
            <p:nvCxnSpPr>
              <p:cNvPr id="32" name="Straight Connector 31"/>
              <p:cNvCxnSpPr/>
              <p:nvPr/>
            </p:nvCxnSpPr>
            <p:spPr>
              <a:xfrm>
                <a:off x="592764" y="3997464"/>
                <a:ext cx="342901" cy="0"/>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438150" y="3943350"/>
                <a:ext cx="137160" cy="13716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26" name="Group 25"/>
            <p:cNvGrpSpPr/>
            <p:nvPr/>
          </p:nvGrpSpPr>
          <p:grpSpPr>
            <a:xfrm>
              <a:off x="882" y="1636"/>
              <a:ext cx="31" cy="101"/>
              <a:chOff x="3227939" y="2438401"/>
              <a:chExt cx="137160" cy="497514"/>
            </a:xfrm>
            <a:solidFill>
              <a:schemeClr val="tx1"/>
            </a:solidFill>
          </p:grpSpPr>
          <p:cxnSp>
            <p:nvCxnSpPr>
              <p:cNvPr id="30" name="Straight Connector 29"/>
              <p:cNvCxnSpPr/>
              <p:nvPr/>
            </p:nvCxnSpPr>
            <p:spPr>
              <a:xfrm rot="5400000" flipV="1">
                <a:off x="3129652" y="2764465"/>
                <a:ext cx="342901" cy="0"/>
              </a:xfrm>
              <a:prstGeom prst="line">
                <a:avLst/>
              </a:prstGeom>
              <a:grpFill/>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rot="5400000" flipV="1">
                <a:off x="3227939" y="2438401"/>
                <a:ext cx="137160" cy="137160"/>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20506" name="Rectangle 644"/>
            <p:cNvSpPr>
              <a:spLocks noChangeArrowheads="1"/>
            </p:cNvSpPr>
            <p:nvPr/>
          </p:nvSpPr>
          <p:spPr bwMode="auto">
            <a:xfrm>
              <a:off x="1281" y="1661"/>
              <a:ext cx="557"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sz="1400">
                  <a:ea typeface="SimSun" pitchFamily="2" charset="-122"/>
                  <a:cs typeface="Arial" charset="0"/>
                </a:rPr>
                <a:t>CNT-dot</a:t>
              </a:r>
            </a:p>
          </p:txBody>
        </p:sp>
        <p:cxnSp>
          <p:nvCxnSpPr>
            <p:cNvPr id="28" name="Straight Arrow Connector 27"/>
            <p:cNvCxnSpPr/>
            <p:nvPr/>
          </p:nvCxnSpPr>
          <p:spPr>
            <a:xfrm>
              <a:off x="693" y="1745"/>
              <a:ext cx="138" cy="11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1082" y="1787"/>
              <a:ext cx="239" cy="16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533400" y="2459038"/>
            <a:ext cx="3519782" cy="3103562"/>
            <a:chOff x="533400" y="2084831"/>
            <a:chExt cx="3519782" cy="3380931"/>
          </a:xfrm>
        </p:grpSpPr>
        <p:pic>
          <p:nvPicPr>
            <p:cNvPr id="207" name="Picture 1023"/>
            <p:cNvPicPr>
              <a:picLocks noChangeAspect="1"/>
            </p:cNvPicPr>
            <p:nvPr/>
          </p:nvPicPr>
          <p:blipFill>
            <a:blip r:embed="rId3"/>
            <a:srcRect l="7014" t="4974" r="9554" b="2687"/>
            <a:stretch>
              <a:fillRect/>
            </a:stretch>
          </p:blipFill>
          <p:spPr bwMode="auto">
            <a:xfrm>
              <a:off x="596900" y="2084831"/>
              <a:ext cx="3456282" cy="3380931"/>
            </a:xfrm>
            <a:prstGeom prst="rect">
              <a:avLst/>
            </a:prstGeom>
            <a:noFill/>
            <a:ln w="9525">
              <a:noFill/>
              <a:miter lim="800000"/>
              <a:headEnd/>
              <a:tailEnd/>
            </a:ln>
            <a:scene3d>
              <a:camera prst="isometricOffAxis2Top">
                <a:rot lat="0" lon="0" rev="0"/>
              </a:camera>
              <a:lightRig rig="threePt" dir="t"/>
            </a:scene3d>
            <a:sp3d prstMaterial="matte">
              <a:bevelT w="0" h="0"/>
            </a:sp3d>
          </p:spPr>
        </p:pic>
        <p:sp>
          <p:nvSpPr>
            <p:cNvPr id="2" name="TextBox 1"/>
            <p:cNvSpPr txBox="1"/>
            <p:nvPr/>
          </p:nvSpPr>
          <p:spPr>
            <a:xfrm>
              <a:off x="533400" y="4980132"/>
              <a:ext cx="622285" cy="276999"/>
            </a:xfrm>
            <a:prstGeom prst="rect">
              <a:avLst/>
            </a:prstGeom>
            <a:noFill/>
          </p:spPr>
          <p:txBody>
            <a:bodyPr wrap="none" rtlCol="0">
              <a:spAutoFit/>
            </a:bodyPr>
            <a:lstStyle/>
            <a:p>
              <a:r>
                <a:rPr lang="en-US" sz="1200" dirty="0" smtClean="0">
                  <a:solidFill>
                    <a:schemeClr val="accent6">
                      <a:lumMod val="60000"/>
                      <a:lumOff val="40000"/>
                    </a:schemeClr>
                  </a:solidFill>
                </a:rPr>
                <a:t>10 </a:t>
              </a:r>
              <a:r>
                <a:rPr lang="en-US" sz="1200" dirty="0" smtClean="0">
                  <a:solidFill>
                    <a:schemeClr val="accent6">
                      <a:lumMod val="60000"/>
                      <a:lumOff val="40000"/>
                    </a:schemeClr>
                  </a:solidFill>
                  <a:latin typeface="Symbol" pitchFamily="18" charset="2"/>
                </a:rPr>
                <a:t>m</a:t>
              </a:r>
              <a:r>
                <a:rPr lang="en-US" sz="1200" dirty="0" smtClean="0">
                  <a:solidFill>
                    <a:schemeClr val="accent6">
                      <a:lumMod val="60000"/>
                      <a:lumOff val="40000"/>
                    </a:schemeClr>
                  </a:solidFill>
                </a:rPr>
                <a:t>m</a:t>
              </a:r>
              <a:endParaRPr lang="en-US" sz="1200" dirty="0">
                <a:solidFill>
                  <a:schemeClr val="accent6">
                    <a:lumMod val="60000"/>
                    <a:lumOff val="40000"/>
                  </a:schemeClr>
                </a:solidFill>
              </a:endParaRPr>
            </a:p>
          </p:txBody>
        </p:sp>
      </p:grpSp>
      <p:sp>
        <p:nvSpPr>
          <p:cNvPr id="208" name="Text Box 15"/>
          <p:cNvSpPr txBox="1">
            <a:spLocks noChangeArrowheads="1"/>
          </p:cNvSpPr>
          <p:nvPr/>
        </p:nvSpPr>
        <p:spPr bwMode="auto">
          <a:xfrm>
            <a:off x="228600" y="1676400"/>
            <a:ext cx="3943350" cy="641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eaLnBrk="1" hangingPunct="1">
              <a:spcBef>
                <a:spcPct val="0"/>
              </a:spcBef>
            </a:pPr>
            <a:r>
              <a:rPr lang="en-US" b="0" dirty="0"/>
              <a:t>Log-periodic antenna for broad band </a:t>
            </a:r>
          </a:p>
          <a:p>
            <a:pPr algn="l" eaLnBrk="1" hangingPunct="1">
              <a:spcBef>
                <a:spcPct val="0"/>
              </a:spcBef>
            </a:pPr>
            <a:r>
              <a:rPr lang="en-US" b="0" dirty="0"/>
              <a:t>reception: 700 GHz to 2.5 THz</a:t>
            </a:r>
          </a:p>
        </p:txBody>
      </p:sp>
      <p:sp>
        <p:nvSpPr>
          <p:cNvPr id="210"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209"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306764709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7" name="Rectangle 2"/>
          <p:cNvSpPr>
            <a:spLocks noChangeArrowheads="1"/>
          </p:cNvSpPr>
          <p:nvPr/>
        </p:nvSpPr>
        <p:spPr bwMode="auto">
          <a:xfrm>
            <a:off x="1219200" y="304800"/>
            <a:ext cx="6705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CNT quantum dot with top gate</a:t>
            </a:r>
            <a:br>
              <a:rPr lang="en-US" sz="2800" dirty="0">
                <a:solidFill>
                  <a:srgbClr val="0D2B88"/>
                </a:solidFill>
              </a:rPr>
            </a:br>
            <a:r>
              <a:rPr lang="en-US" sz="2800" dirty="0">
                <a:solidFill>
                  <a:srgbClr val="0D2B88"/>
                </a:solidFill>
              </a:rPr>
              <a:t>Device A</a:t>
            </a:r>
            <a:endParaRPr lang="en-US" sz="1700" dirty="0">
              <a:solidFill>
                <a:srgbClr val="000000"/>
              </a:solidFill>
              <a:effectLst>
                <a:outerShdw blurRad="38100" dist="38100" dir="2700000" algn="tl">
                  <a:srgbClr val="FFFFFF"/>
                </a:outerShdw>
              </a:effectLst>
              <a:latin typeface="eufb10" pitchFamily="34" charset="0"/>
            </a:endParaRPr>
          </a:p>
        </p:txBody>
      </p:sp>
      <p:grpSp>
        <p:nvGrpSpPr>
          <p:cNvPr id="22531" name="Group 21"/>
          <p:cNvGrpSpPr>
            <a:grpSpLocks/>
          </p:cNvGrpSpPr>
          <p:nvPr/>
        </p:nvGrpSpPr>
        <p:grpSpPr bwMode="auto">
          <a:xfrm>
            <a:off x="-228600" y="990600"/>
            <a:ext cx="7162800" cy="3579813"/>
            <a:chOff x="-144" y="624"/>
            <a:chExt cx="4512" cy="2255"/>
          </a:xfrm>
        </p:grpSpPr>
        <p:graphicFrame>
          <p:nvGraphicFramePr>
            <p:cNvPr id="22536" name="Object 17"/>
            <p:cNvGraphicFramePr>
              <a:graphicFrameLocks noChangeAspect="1"/>
            </p:cNvGraphicFramePr>
            <p:nvPr/>
          </p:nvGraphicFramePr>
          <p:xfrm>
            <a:off x="-144" y="624"/>
            <a:ext cx="4512" cy="2255"/>
          </p:xfrm>
          <a:graphic>
            <a:graphicData uri="http://schemas.openxmlformats.org/presentationml/2006/ole">
              <p:oleObj spid="_x0000_s22762" name="Graph" r:id="rId4" imgW="4389120" imgH="2194560" progId="">
                <p:embed/>
              </p:oleObj>
            </a:graphicData>
          </a:graphic>
        </p:graphicFrame>
        <p:sp>
          <p:nvSpPr>
            <p:cNvPr id="22537" name="Line 11"/>
            <p:cNvSpPr>
              <a:spLocks noChangeShapeType="1"/>
            </p:cNvSpPr>
            <p:nvPr/>
          </p:nvSpPr>
          <p:spPr bwMode="auto">
            <a:xfrm>
              <a:off x="624" y="1680"/>
              <a:ext cx="2880" cy="0"/>
            </a:xfrm>
            <a:prstGeom prst="line">
              <a:avLst/>
            </a:prstGeom>
            <a:noFill/>
            <a:ln w="9525">
              <a:solidFill>
                <a:srgbClr val="FF0000"/>
              </a:solidFill>
              <a:prstDash val="dash"/>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grpSp>
      <p:sp>
        <p:nvSpPr>
          <p:cNvPr id="22532" name="AutoShape 12"/>
          <p:cNvSpPr>
            <a:spLocks noChangeArrowheads="1"/>
          </p:cNvSpPr>
          <p:nvPr/>
        </p:nvSpPr>
        <p:spPr bwMode="auto">
          <a:xfrm>
            <a:off x="6781800" y="2476500"/>
            <a:ext cx="685800" cy="2667000"/>
          </a:xfrm>
          <a:prstGeom prst="curvedLeftArrow">
            <a:avLst>
              <a:gd name="adj1" fmla="val 77778"/>
              <a:gd name="adj2" fmla="val 155556"/>
              <a:gd name="adj3" fmla="val 33333"/>
            </a:avLst>
          </a:prstGeom>
          <a:noFill/>
          <a:ln w="9525">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22533" name="Text Box 14"/>
          <p:cNvSpPr txBox="1">
            <a:spLocks noChangeArrowheads="1"/>
          </p:cNvSpPr>
          <p:nvPr/>
        </p:nvSpPr>
        <p:spPr bwMode="auto">
          <a:xfrm>
            <a:off x="6705600" y="1447800"/>
            <a:ext cx="2438400" cy="915988"/>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a:t>2D plot:</a:t>
            </a:r>
          </a:p>
          <a:p>
            <a:pPr algn="l">
              <a:spcBef>
                <a:spcPct val="0"/>
              </a:spcBef>
            </a:pPr>
            <a:r>
              <a:rPr lang="en-US" b="0">
                <a:solidFill>
                  <a:srgbClr val="FF0000"/>
                </a:solidFill>
              </a:rPr>
              <a:t>Features not very sharp!</a:t>
            </a:r>
            <a:endParaRPr lang="en-US" b="0">
              <a:solidFill>
                <a:srgbClr val="FF0000"/>
              </a:solidFill>
              <a:latin typeface="Comic Sans MS" pitchFamily="66" charset="0"/>
            </a:endParaRPr>
          </a:p>
        </p:txBody>
      </p:sp>
      <p:graphicFrame>
        <p:nvGraphicFramePr>
          <p:cNvPr id="22534" name="Object 15"/>
          <p:cNvGraphicFramePr>
            <a:graphicFrameLocks noChangeAspect="1"/>
          </p:cNvGraphicFramePr>
          <p:nvPr/>
        </p:nvGraphicFramePr>
        <p:xfrm>
          <a:off x="609600" y="4419600"/>
          <a:ext cx="5105400" cy="1909763"/>
        </p:xfrm>
        <a:graphic>
          <a:graphicData uri="http://schemas.openxmlformats.org/presentationml/2006/ole">
            <p:oleObj spid="_x0000_s22763" name="Graph" r:id="rId5" imgW="3913632" imgH="1463040" progId="">
              <p:embed/>
            </p:oleObj>
          </a:graphicData>
        </a:graphic>
      </p:graphicFrame>
      <p:sp>
        <p:nvSpPr>
          <p:cNvPr id="22535" name="Line 19"/>
          <p:cNvSpPr>
            <a:spLocks noChangeShapeType="1"/>
          </p:cNvSpPr>
          <p:nvPr/>
        </p:nvSpPr>
        <p:spPr bwMode="auto">
          <a:xfrm>
            <a:off x="5638800" y="2667000"/>
            <a:ext cx="12954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11"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12"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5000" name="Rectangle 2"/>
          <p:cNvSpPr>
            <a:spLocks noChangeArrowheads="1"/>
          </p:cNvSpPr>
          <p:nvPr/>
        </p:nvSpPr>
        <p:spPr bwMode="auto">
          <a:xfrm>
            <a:off x="1268413" y="304800"/>
            <a:ext cx="6705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CNT quantum dot with top gate</a:t>
            </a:r>
            <a:br>
              <a:rPr lang="en-US" sz="2800" dirty="0">
                <a:solidFill>
                  <a:srgbClr val="0D2B88"/>
                </a:solidFill>
              </a:rPr>
            </a:br>
            <a:r>
              <a:rPr lang="en-US" sz="2800" dirty="0">
                <a:solidFill>
                  <a:srgbClr val="0D2B88"/>
                </a:solidFill>
              </a:rPr>
              <a:t>Device A</a:t>
            </a:r>
            <a:endParaRPr lang="en-US" sz="1700" dirty="0">
              <a:solidFill>
                <a:srgbClr val="000000"/>
              </a:solidFill>
              <a:effectLst>
                <a:outerShdw blurRad="38100" dist="38100" dir="2700000" algn="tl">
                  <a:srgbClr val="FFFFFF"/>
                </a:outerShdw>
              </a:effectLst>
              <a:latin typeface="eufb10" pitchFamily="34" charset="0"/>
            </a:endParaRPr>
          </a:p>
        </p:txBody>
      </p:sp>
      <p:grpSp>
        <p:nvGrpSpPr>
          <p:cNvPr id="23555" name="Group 17"/>
          <p:cNvGrpSpPr>
            <a:grpSpLocks/>
          </p:cNvGrpSpPr>
          <p:nvPr/>
        </p:nvGrpSpPr>
        <p:grpSpPr bwMode="auto">
          <a:xfrm>
            <a:off x="-228600" y="992188"/>
            <a:ext cx="7162800" cy="3579812"/>
            <a:chOff x="-144" y="625"/>
            <a:chExt cx="4512" cy="2255"/>
          </a:xfrm>
        </p:grpSpPr>
        <p:graphicFrame>
          <p:nvGraphicFramePr>
            <p:cNvPr id="23557" name="Object 16"/>
            <p:cNvGraphicFramePr>
              <a:graphicFrameLocks noChangeAspect="1"/>
            </p:cNvGraphicFramePr>
            <p:nvPr/>
          </p:nvGraphicFramePr>
          <p:xfrm>
            <a:off x="-144" y="625"/>
            <a:ext cx="4512" cy="2255"/>
          </p:xfrm>
          <a:graphic>
            <a:graphicData uri="http://schemas.openxmlformats.org/presentationml/2006/ole">
              <p:oleObj spid="_x0000_s23786" name="Graph" r:id="rId4" imgW="4389120" imgH="2194560" progId="">
                <p:embed/>
              </p:oleObj>
            </a:graphicData>
          </a:graphic>
        </p:graphicFrame>
        <p:sp>
          <p:nvSpPr>
            <p:cNvPr id="23558" name="Line 12"/>
            <p:cNvSpPr>
              <a:spLocks noChangeShapeType="1"/>
            </p:cNvSpPr>
            <p:nvPr/>
          </p:nvSpPr>
          <p:spPr bwMode="auto">
            <a:xfrm>
              <a:off x="2257" y="1671"/>
              <a:ext cx="414"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23559" name="Line 13"/>
            <p:cNvSpPr>
              <a:spLocks noChangeShapeType="1"/>
            </p:cNvSpPr>
            <p:nvPr/>
          </p:nvSpPr>
          <p:spPr bwMode="auto">
            <a:xfrm>
              <a:off x="2743" y="1673"/>
              <a:ext cx="336"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23560" name="Text Box 14"/>
            <p:cNvSpPr txBox="1">
              <a:spLocks noChangeArrowheads="1"/>
            </p:cNvSpPr>
            <p:nvPr/>
          </p:nvSpPr>
          <p:spPr bwMode="auto">
            <a:xfrm>
              <a:off x="2208" y="1449"/>
              <a:ext cx="488" cy="2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b="0"/>
                <a:t>U+</a:t>
              </a:r>
              <a:r>
                <a:rPr lang="en-US" b="0">
                  <a:latin typeface="Symbol" pitchFamily="18" charset="2"/>
                </a:rPr>
                <a:t>D</a:t>
              </a:r>
              <a:r>
                <a:rPr lang="en-US" b="0"/>
                <a:t>E</a:t>
              </a:r>
            </a:p>
          </p:txBody>
        </p:sp>
        <p:sp>
          <p:nvSpPr>
            <p:cNvPr id="23561" name="Text Box 15"/>
            <p:cNvSpPr txBox="1">
              <a:spLocks noChangeArrowheads="1"/>
            </p:cNvSpPr>
            <p:nvPr/>
          </p:nvSpPr>
          <p:spPr bwMode="auto">
            <a:xfrm>
              <a:off x="2804" y="1449"/>
              <a:ext cx="220" cy="23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b="0"/>
                <a:t>U</a:t>
              </a:r>
            </a:p>
          </p:txBody>
        </p:sp>
      </p:grpSp>
      <p:graphicFrame>
        <p:nvGraphicFramePr>
          <p:cNvPr id="23556" name="Object 1"/>
          <p:cNvGraphicFramePr>
            <a:graphicFrameLocks noChangeAspect="1"/>
          </p:cNvGraphicFramePr>
          <p:nvPr/>
        </p:nvGraphicFramePr>
        <p:xfrm>
          <a:off x="609600" y="4419600"/>
          <a:ext cx="5105400" cy="1909763"/>
        </p:xfrm>
        <a:graphic>
          <a:graphicData uri="http://schemas.openxmlformats.org/presentationml/2006/ole">
            <p:oleObj spid="_x0000_s23787" name="Graph" r:id="rId5" imgW="3913632" imgH="1463040" progId="">
              <p:embed/>
            </p:oleObj>
          </a:graphicData>
        </a:graphic>
      </p:graphicFrame>
      <p:sp>
        <p:nvSpPr>
          <p:cNvPr id="11"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12"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z="2800" dirty="0" smtClean="0"/>
              <a:t>Characteristic</a:t>
            </a:r>
            <a:r>
              <a:rPr lang="en-US" dirty="0" smtClean="0"/>
              <a:t> </a:t>
            </a:r>
            <a:r>
              <a:rPr lang="en-US" sz="2800" dirty="0" smtClean="0"/>
              <a:t>parameters</a:t>
            </a:r>
          </a:p>
        </p:txBody>
      </p:sp>
      <p:pic>
        <p:nvPicPr>
          <p:cNvPr id="2457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t="35065"/>
          <a:stretch>
            <a:fillRect/>
          </a:stretch>
        </p:blipFill>
        <p:spPr bwMode="auto">
          <a:xfrm>
            <a:off x="4992688" y="1295400"/>
            <a:ext cx="3603625" cy="3117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4580" name="Picture 46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52400" y="1600200"/>
            <a:ext cx="4611688" cy="2438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4581" name="TextBox 3"/>
          <p:cNvSpPr txBox="1">
            <a:spLocks noChangeArrowheads="1"/>
          </p:cNvSpPr>
          <p:nvPr/>
        </p:nvSpPr>
        <p:spPr bwMode="auto">
          <a:xfrm>
            <a:off x="1825625" y="1260475"/>
            <a:ext cx="11128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latin typeface="Palatino Linotype" pitchFamily="18" charset="0"/>
                <a:cs typeface="Arial" charset="0"/>
              </a:rPr>
              <a:t>Device A</a:t>
            </a:r>
          </a:p>
        </p:txBody>
      </p:sp>
      <p:sp>
        <p:nvSpPr>
          <p:cNvPr id="24582" name="TextBox 155"/>
          <p:cNvSpPr txBox="1">
            <a:spLocks noChangeArrowheads="1"/>
          </p:cNvSpPr>
          <p:nvPr/>
        </p:nvSpPr>
        <p:spPr bwMode="auto">
          <a:xfrm>
            <a:off x="6324600" y="1217613"/>
            <a:ext cx="111283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latin typeface="Palatino Linotype" pitchFamily="18" charset="0"/>
                <a:cs typeface="Arial" charset="0"/>
              </a:rPr>
              <a:t>Device B</a:t>
            </a:r>
          </a:p>
        </p:txBody>
      </p:sp>
      <p:graphicFrame>
        <p:nvGraphicFramePr>
          <p:cNvPr id="8" name="Table 7"/>
          <p:cNvGraphicFramePr>
            <a:graphicFrameLocks noGrp="1"/>
          </p:cNvGraphicFramePr>
          <p:nvPr>
            <p:extLst>
              <p:ext uri="{D42A27DB-BD31-4B8C-83A1-F6EECF244321}">
                <p14:modId xmlns:p14="http://schemas.microsoft.com/office/powerpoint/2010/main" xmlns="" val="1408559609"/>
              </p:ext>
            </p:extLst>
          </p:nvPr>
        </p:nvGraphicFramePr>
        <p:xfrm>
          <a:off x="419100" y="4495800"/>
          <a:ext cx="3927476" cy="1828800"/>
        </p:xfrm>
        <a:graphic>
          <a:graphicData uri="http://schemas.openxmlformats.org/drawingml/2006/table">
            <a:tbl>
              <a:tblPr firstRow="1" bandRow="1">
                <a:tableStyleId>{5C22544A-7EE6-4342-B048-85BDC9FD1C3A}</a:tableStyleId>
              </a:tblPr>
              <a:tblGrid>
                <a:gridCol w="1963738"/>
                <a:gridCol w="1963738"/>
              </a:tblGrid>
              <a:tr h="217055">
                <a:tc gridSpan="2">
                  <a:txBody>
                    <a:bodyPr/>
                    <a:lstStyle/>
                    <a:p>
                      <a:r>
                        <a:rPr lang="en-US" dirty="0" smtClean="0"/>
                        <a:t>Gate efficiency</a:t>
                      </a:r>
                      <a:r>
                        <a:rPr lang="en-US" baseline="0" dirty="0" smtClean="0"/>
                        <a:t>  = 32%</a:t>
                      </a:r>
                      <a:endParaRPr lang="en-US" dirty="0"/>
                    </a:p>
                  </a:txBody>
                  <a:tcPr marL="91433" marR="91433"/>
                </a:tc>
                <a:tc hMerge="1">
                  <a:txBody>
                    <a:bodyPr/>
                    <a:lstStyle/>
                    <a:p>
                      <a:endParaRPr lang="en-US" dirty="0"/>
                    </a:p>
                  </a:txBody>
                  <a:tcPr/>
                </a:tc>
              </a:tr>
              <a:tr h="217055">
                <a:tc>
                  <a:txBody>
                    <a:bodyPr/>
                    <a:lstStyle/>
                    <a:p>
                      <a:r>
                        <a:rPr lang="en-US" dirty="0" smtClean="0"/>
                        <a:t>Energy (meV)</a:t>
                      </a:r>
                      <a:endParaRPr lang="en-US" dirty="0"/>
                    </a:p>
                  </a:txBody>
                  <a:tcPr marL="91433" marR="91433"/>
                </a:tc>
                <a:tc>
                  <a:txBody>
                    <a:bodyPr/>
                    <a:lstStyle/>
                    <a:p>
                      <a:r>
                        <a:rPr lang="en-US" dirty="0" smtClean="0"/>
                        <a:t>Capacitance (aF)</a:t>
                      </a:r>
                      <a:endParaRPr lang="en-US" dirty="0"/>
                    </a:p>
                  </a:txBody>
                  <a:tcPr marL="91433" marR="91433"/>
                </a:tc>
              </a:tr>
              <a:tr h="217055">
                <a:tc>
                  <a:txBody>
                    <a:bodyPr/>
                    <a:lstStyle/>
                    <a:p>
                      <a:r>
                        <a:rPr lang="en-US" dirty="0" smtClean="0"/>
                        <a:t>U = 13.7</a:t>
                      </a:r>
                      <a:endParaRPr lang="en-US" dirty="0"/>
                    </a:p>
                  </a:txBody>
                  <a:tcPr marL="91433" marR="91433"/>
                </a:tc>
                <a:tc>
                  <a:txBody>
                    <a:bodyPr/>
                    <a:lstStyle/>
                    <a:p>
                      <a:r>
                        <a:rPr lang="en-US" dirty="0" smtClean="0"/>
                        <a:t>C</a:t>
                      </a:r>
                      <a:r>
                        <a:rPr lang="en-US" baseline="-25000" dirty="0" smtClean="0"/>
                        <a:t>Dot</a:t>
                      </a:r>
                      <a:r>
                        <a:rPr lang="en-US" baseline="0" dirty="0" smtClean="0"/>
                        <a:t>  = 11.7</a:t>
                      </a:r>
                      <a:endParaRPr lang="en-US" dirty="0"/>
                    </a:p>
                  </a:txBody>
                  <a:tcPr marL="91433" marR="91433"/>
                </a:tc>
              </a:tr>
              <a:tr h="217055">
                <a:tc>
                  <a:txBody>
                    <a:bodyPr/>
                    <a:lstStyle/>
                    <a:p>
                      <a:r>
                        <a:rPr lang="en-US" dirty="0" smtClean="0">
                          <a:latin typeface="Symbol" pitchFamily="18" charset="2"/>
                        </a:rPr>
                        <a:t>D</a:t>
                      </a:r>
                      <a:r>
                        <a:rPr lang="en-US" dirty="0" smtClean="0"/>
                        <a:t>E = 3.3</a:t>
                      </a:r>
                      <a:endParaRPr lang="en-US" dirty="0"/>
                    </a:p>
                  </a:txBody>
                  <a:tcPr marL="91433" marR="91433"/>
                </a:tc>
                <a:tc>
                  <a:txBody>
                    <a:bodyPr/>
                    <a:lstStyle/>
                    <a:p>
                      <a:r>
                        <a:rPr lang="en-US" dirty="0" smtClean="0"/>
                        <a:t>C</a:t>
                      </a:r>
                      <a:r>
                        <a:rPr lang="en-US" baseline="-25000" dirty="0" smtClean="0"/>
                        <a:t>Source</a:t>
                      </a:r>
                      <a:r>
                        <a:rPr lang="en-US" baseline="0" dirty="0" smtClean="0"/>
                        <a:t>  = 3.7</a:t>
                      </a:r>
                      <a:endParaRPr lang="en-US" dirty="0"/>
                    </a:p>
                  </a:txBody>
                  <a:tcPr marL="91433" marR="91433"/>
                </a:tc>
              </a:tr>
              <a:tr h="217055">
                <a:tc>
                  <a:txBody>
                    <a:bodyPr/>
                    <a:lstStyle/>
                    <a:p>
                      <a:r>
                        <a:rPr lang="en-US" dirty="0" smtClean="0"/>
                        <a:t>U + </a:t>
                      </a:r>
                      <a:r>
                        <a:rPr lang="en-US" dirty="0" smtClean="0">
                          <a:latin typeface="Symbol" pitchFamily="18" charset="2"/>
                        </a:rPr>
                        <a:t>D</a:t>
                      </a:r>
                      <a:r>
                        <a:rPr lang="en-US" dirty="0" smtClean="0"/>
                        <a:t>E = 17</a:t>
                      </a:r>
                      <a:endParaRPr lang="en-US" dirty="0"/>
                    </a:p>
                  </a:txBody>
                  <a:tcPr marL="91433" marR="91433"/>
                </a:tc>
                <a:tc>
                  <a:txBody>
                    <a:bodyPr/>
                    <a:lstStyle/>
                    <a:p>
                      <a:r>
                        <a:rPr lang="en-US" dirty="0" smtClean="0"/>
                        <a:t>C</a:t>
                      </a:r>
                      <a:r>
                        <a:rPr lang="en-US" baseline="-25000" dirty="0" smtClean="0"/>
                        <a:t>Drain</a:t>
                      </a:r>
                      <a:r>
                        <a:rPr lang="en-US" baseline="0" dirty="0" smtClean="0"/>
                        <a:t>  = 4.4</a:t>
                      </a:r>
                      <a:endParaRPr lang="en-US" dirty="0"/>
                    </a:p>
                  </a:txBody>
                  <a:tcPr marL="91433" marR="91433"/>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xmlns="" val="3492871430"/>
              </p:ext>
            </p:extLst>
          </p:nvPr>
        </p:nvGraphicFramePr>
        <p:xfrm>
          <a:off x="4876800" y="4495800"/>
          <a:ext cx="3927476" cy="1828800"/>
        </p:xfrm>
        <a:graphic>
          <a:graphicData uri="http://schemas.openxmlformats.org/drawingml/2006/table">
            <a:tbl>
              <a:tblPr firstRow="1" bandRow="1">
                <a:tableStyleId>{5C22544A-7EE6-4342-B048-85BDC9FD1C3A}</a:tableStyleId>
              </a:tblPr>
              <a:tblGrid>
                <a:gridCol w="1963738"/>
                <a:gridCol w="1963738"/>
              </a:tblGrid>
              <a:tr h="217055">
                <a:tc gridSpan="2">
                  <a:txBody>
                    <a:bodyPr/>
                    <a:lstStyle/>
                    <a:p>
                      <a:r>
                        <a:rPr lang="en-US" dirty="0" smtClean="0"/>
                        <a:t>Gate efficiency</a:t>
                      </a:r>
                      <a:r>
                        <a:rPr lang="en-US" baseline="0" dirty="0" smtClean="0"/>
                        <a:t>  = 18%</a:t>
                      </a:r>
                      <a:endParaRPr lang="en-US" dirty="0"/>
                    </a:p>
                  </a:txBody>
                  <a:tcPr marL="91433" marR="91433"/>
                </a:tc>
                <a:tc hMerge="1">
                  <a:txBody>
                    <a:bodyPr/>
                    <a:lstStyle/>
                    <a:p>
                      <a:endParaRPr lang="en-US" dirty="0"/>
                    </a:p>
                  </a:txBody>
                  <a:tcPr/>
                </a:tc>
              </a:tr>
              <a:tr h="217055">
                <a:tc>
                  <a:txBody>
                    <a:bodyPr/>
                    <a:lstStyle/>
                    <a:p>
                      <a:r>
                        <a:rPr lang="en-US" dirty="0" smtClean="0"/>
                        <a:t>Energy (meV)</a:t>
                      </a:r>
                      <a:endParaRPr lang="en-US" dirty="0"/>
                    </a:p>
                  </a:txBody>
                  <a:tcPr marL="91433" marR="91433"/>
                </a:tc>
                <a:tc>
                  <a:txBody>
                    <a:bodyPr/>
                    <a:lstStyle/>
                    <a:p>
                      <a:r>
                        <a:rPr lang="en-US" dirty="0" smtClean="0"/>
                        <a:t>Capacitance (aF)</a:t>
                      </a:r>
                      <a:endParaRPr lang="en-US" dirty="0"/>
                    </a:p>
                  </a:txBody>
                  <a:tcPr marL="91433" marR="91433"/>
                </a:tc>
              </a:tr>
              <a:tr h="217055">
                <a:tc>
                  <a:txBody>
                    <a:bodyPr/>
                    <a:lstStyle/>
                    <a:p>
                      <a:r>
                        <a:rPr lang="en-US" dirty="0" smtClean="0"/>
                        <a:t>U = 7.4</a:t>
                      </a:r>
                      <a:endParaRPr lang="en-US" dirty="0"/>
                    </a:p>
                  </a:txBody>
                  <a:tcPr marL="91433" marR="91433"/>
                </a:tc>
                <a:tc>
                  <a:txBody>
                    <a:bodyPr/>
                    <a:lstStyle/>
                    <a:p>
                      <a:r>
                        <a:rPr lang="en-US" dirty="0" smtClean="0"/>
                        <a:t>C</a:t>
                      </a:r>
                      <a:r>
                        <a:rPr lang="en-US" baseline="-25000" dirty="0" smtClean="0"/>
                        <a:t>Dot</a:t>
                      </a:r>
                      <a:r>
                        <a:rPr lang="en-US" baseline="0" dirty="0" smtClean="0"/>
                        <a:t>  = 21.7</a:t>
                      </a:r>
                      <a:endParaRPr lang="en-US" dirty="0"/>
                    </a:p>
                  </a:txBody>
                  <a:tcPr marL="91433" marR="91433"/>
                </a:tc>
              </a:tr>
              <a:tr h="217055">
                <a:tc>
                  <a:txBody>
                    <a:bodyPr/>
                    <a:lstStyle/>
                    <a:p>
                      <a:r>
                        <a:rPr lang="en-US" dirty="0" smtClean="0">
                          <a:latin typeface="Symbol" pitchFamily="18" charset="2"/>
                        </a:rPr>
                        <a:t>D</a:t>
                      </a:r>
                      <a:r>
                        <a:rPr lang="en-US" dirty="0" smtClean="0"/>
                        <a:t>E = 1.9</a:t>
                      </a:r>
                      <a:endParaRPr lang="en-US" dirty="0"/>
                    </a:p>
                  </a:txBody>
                  <a:tcPr marL="91433" marR="91433"/>
                </a:tc>
                <a:tc>
                  <a:txBody>
                    <a:bodyPr/>
                    <a:lstStyle/>
                    <a:p>
                      <a:r>
                        <a:rPr lang="en-US" dirty="0" smtClean="0"/>
                        <a:t>C</a:t>
                      </a:r>
                      <a:r>
                        <a:rPr lang="en-US" baseline="-25000" dirty="0" smtClean="0"/>
                        <a:t>Source</a:t>
                      </a:r>
                      <a:r>
                        <a:rPr lang="en-US" baseline="0" dirty="0" smtClean="0"/>
                        <a:t>  = 11.8</a:t>
                      </a:r>
                      <a:endParaRPr lang="en-US" dirty="0"/>
                    </a:p>
                  </a:txBody>
                  <a:tcPr marL="91433" marR="91433"/>
                </a:tc>
              </a:tr>
              <a:tr h="217055">
                <a:tc>
                  <a:txBody>
                    <a:bodyPr/>
                    <a:lstStyle/>
                    <a:p>
                      <a:r>
                        <a:rPr lang="en-US" dirty="0" smtClean="0"/>
                        <a:t>U + </a:t>
                      </a:r>
                      <a:r>
                        <a:rPr lang="en-US" dirty="0" smtClean="0">
                          <a:latin typeface="Symbol" pitchFamily="18" charset="2"/>
                        </a:rPr>
                        <a:t>D</a:t>
                      </a:r>
                      <a:r>
                        <a:rPr lang="en-US" dirty="0" smtClean="0"/>
                        <a:t>E = 17</a:t>
                      </a:r>
                      <a:endParaRPr lang="en-US" dirty="0"/>
                    </a:p>
                  </a:txBody>
                  <a:tcPr marL="91433" marR="91433"/>
                </a:tc>
                <a:tc>
                  <a:txBody>
                    <a:bodyPr/>
                    <a:lstStyle/>
                    <a:p>
                      <a:r>
                        <a:rPr lang="en-US" dirty="0" smtClean="0"/>
                        <a:t>C</a:t>
                      </a:r>
                      <a:r>
                        <a:rPr lang="en-US" baseline="-25000" dirty="0" smtClean="0"/>
                        <a:t>Drain</a:t>
                      </a:r>
                      <a:r>
                        <a:rPr lang="en-US" baseline="0" dirty="0" smtClean="0"/>
                        <a:t>  = 6.1</a:t>
                      </a:r>
                      <a:endParaRPr lang="en-US" dirty="0"/>
                    </a:p>
                  </a:txBody>
                  <a:tcPr marL="91433" marR="91433"/>
                </a:tc>
              </a:tr>
            </a:tbl>
          </a:graphicData>
        </a:graphic>
      </p:graphicFrame>
      <p:cxnSp>
        <p:nvCxnSpPr>
          <p:cNvPr id="10" name="Straight Connector 9"/>
          <p:cNvCxnSpPr/>
          <p:nvPr/>
        </p:nvCxnSpPr>
        <p:spPr>
          <a:xfrm>
            <a:off x="4572000" y="1401763"/>
            <a:ext cx="0" cy="4999037"/>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4622" name="TextBox 157"/>
          <p:cNvSpPr txBox="1">
            <a:spLocks noChangeArrowheads="1"/>
          </p:cNvSpPr>
          <p:nvPr/>
        </p:nvSpPr>
        <p:spPr bwMode="auto">
          <a:xfrm>
            <a:off x="6553200" y="4022725"/>
            <a:ext cx="62547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200">
                <a:latin typeface="Palatino Linotype" pitchFamily="18" charset="0"/>
                <a:cs typeface="Arial" charset="0"/>
              </a:rPr>
              <a:t>V</a:t>
            </a:r>
            <a:r>
              <a:rPr lang="en-US" sz="1200" baseline="-25000">
                <a:latin typeface="Palatino Linotype" pitchFamily="18" charset="0"/>
                <a:cs typeface="Arial" charset="0"/>
              </a:rPr>
              <a:t>G</a:t>
            </a:r>
            <a:r>
              <a:rPr lang="en-US" sz="1200">
                <a:latin typeface="Palatino Linotype" pitchFamily="18" charset="0"/>
                <a:cs typeface="Arial" charset="0"/>
              </a:rPr>
              <a:t> (V)</a:t>
            </a:r>
          </a:p>
        </p:txBody>
      </p:sp>
      <p:sp>
        <p:nvSpPr>
          <p:cNvPr id="24623" name="TextBox 158"/>
          <p:cNvSpPr txBox="1">
            <a:spLocks noChangeArrowheads="1"/>
          </p:cNvSpPr>
          <p:nvPr/>
        </p:nvSpPr>
        <p:spPr bwMode="auto">
          <a:xfrm rot="-5400000">
            <a:off x="4634706" y="2439194"/>
            <a:ext cx="817563"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200">
                <a:latin typeface="Palatino Linotype" pitchFamily="18" charset="0"/>
                <a:cs typeface="Arial" charset="0"/>
              </a:rPr>
              <a:t>V</a:t>
            </a:r>
            <a:r>
              <a:rPr lang="en-US" sz="1200" baseline="-25000">
                <a:latin typeface="Palatino Linotype" pitchFamily="18" charset="0"/>
                <a:cs typeface="Arial" charset="0"/>
              </a:rPr>
              <a:t>SD</a:t>
            </a:r>
            <a:r>
              <a:rPr lang="en-US" sz="1200">
                <a:latin typeface="Palatino Linotype" pitchFamily="18" charset="0"/>
                <a:cs typeface="Arial" charset="0"/>
              </a:rPr>
              <a:t> (mV)</a:t>
            </a:r>
          </a:p>
        </p:txBody>
      </p:sp>
      <p:sp>
        <p:nvSpPr>
          <p:cNvPr id="13"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8" name="Rectangle 2"/>
          <p:cNvSpPr>
            <a:spLocks noChangeArrowheads="1"/>
          </p:cNvSpPr>
          <p:nvPr/>
        </p:nvSpPr>
        <p:spPr bwMode="auto">
          <a:xfrm>
            <a:off x="1219200" y="304800"/>
            <a:ext cx="6705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Experimental set-up</a:t>
            </a:r>
            <a:endParaRPr lang="en-US" sz="1700" dirty="0">
              <a:solidFill>
                <a:srgbClr val="000000"/>
              </a:solidFill>
              <a:effectLst>
                <a:outerShdw blurRad="38100" dist="38100" dir="2700000" algn="tl">
                  <a:srgbClr val="FFFFFF"/>
                </a:outerShdw>
              </a:effectLst>
              <a:latin typeface="eufb10" pitchFamily="34" charset="0"/>
            </a:endParaRPr>
          </a:p>
        </p:txBody>
      </p:sp>
      <p:sp>
        <p:nvSpPr>
          <p:cNvPr id="17411" name="Line 6"/>
          <p:cNvSpPr>
            <a:spLocks noChangeShapeType="1"/>
          </p:cNvSpPr>
          <p:nvPr/>
        </p:nvSpPr>
        <p:spPr bwMode="auto">
          <a:xfrm flipH="1" flipV="1">
            <a:off x="3352800" y="3948113"/>
            <a:ext cx="1843087" cy="0"/>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14" name="Line 11"/>
          <p:cNvSpPr>
            <a:spLocks noChangeShapeType="1"/>
          </p:cNvSpPr>
          <p:nvPr/>
        </p:nvSpPr>
        <p:spPr bwMode="auto">
          <a:xfrm>
            <a:off x="2035175" y="2825750"/>
            <a:ext cx="295275"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15" name="Line 12"/>
          <p:cNvSpPr>
            <a:spLocks noChangeShapeType="1"/>
          </p:cNvSpPr>
          <p:nvPr/>
        </p:nvSpPr>
        <p:spPr bwMode="auto">
          <a:xfrm>
            <a:off x="2025650" y="3957638"/>
            <a:ext cx="6096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18" name="Text Box 19"/>
          <p:cNvSpPr txBox="1">
            <a:spLocks noChangeArrowheads="1"/>
          </p:cNvSpPr>
          <p:nvPr/>
        </p:nvSpPr>
        <p:spPr bwMode="auto">
          <a:xfrm>
            <a:off x="2286000" y="4176713"/>
            <a:ext cx="1797050"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400" b="0" dirty="0"/>
              <a:t>Frequency </a:t>
            </a:r>
            <a:r>
              <a:rPr lang="en-US" sz="1400" b="0" dirty="0" err="1"/>
              <a:t>Doubler</a:t>
            </a:r>
            <a:r>
              <a:rPr lang="en-US" sz="1400" b="0" dirty="0"/>
              <a:t> and Tripler</a:t>
            </a:r>
          </a:p>
        </p:txBody>
      </p:sp>
      <p:sp>
        <p:nvSpPr>
          <p:cNvPr id="17419" name="Text Box 20"/>
          <p:cNvSpPr txBox="1">
            <a:spLocks noChangeArrowheads="1"/>
          </p:cNvSpPr>
          <p:nvPr/>
        </p:nvSpPr>
        <p:spPr bwMode="auto">
          <a:xfrm>
            <a:off x="3836955" y="2742683"/>
            <a:ext cx="2030445"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400" b="0" dirty="0"/>
              <a:t>CNT-QDOT mounted</a:t>
            </a:r>
          </a:p>
          <a:p>
            <a:pPr algn="ctr" eaLnBrk="1" hangingPunct="1">
              <a:spcBef>
                <a:spcPct val="0"/>
              </a:spcBef>
            </a:pPr>
            <a:r>
              <a:rPr lang="en-US" sz="1400" b="0" dirty="0"/>
              <a:t>Cryogenic Dewar</a:t>
            </a:r>
          </a:p>
        </p:txBody>
      </p:sp>
      <p:sp>
        <p:nvSpPr>
          <p:cNvPr id="17420" name="AutoShape 21"/>
          <p:cNvSpPr>
            <a:spLocks noChangeArrowheads="1"/>
          </p:cNvSpPr>
          <p:nvPr/>
        </p:nvSpPr>
        <p:spPr bwMode="auto">
          <a:xfrm rot="5400000" flipH="1">
            <a:off x="4288631" y="3864769"/>
            <a:ext cx="109538" cy="152400"/>
          </a:xfrm>
          <a:prstGeom prst="triangle">
            <a:avLst>
              <a:gd name="adj" fmla="val 50000"/>
            </a:avLst>
          </a:prstGeom>
          <a:solidFill>
            <a:srgbClr val="FF33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wrap="none" anchor="ctr"/>
          <a:lstStyle/>
          <a:p>
            <a:endParaRPr lang="en-US"/>
          </a:p>
        </p:txBody>
      </p:sp>
      <p:sp>
        <p:nvSpPr>
          <p:cNvPr id="17425" name="Text Box 32"/>
          <p:cNvSpPr txBox="1">
            <a:spLocks noChangeArrowheads="1"/>
          </p:cNvSpPr>
          <p:nvPr/>
        </p:nvSpPr>
        <p:spPr bwMode="auto">
          <a:xfrm>
            <a:off x="2219867" y="3278188"/>
            <a:ext cx="1522917"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400" b="0" dirty="0"/>
              <a:t>Backward Wave </a:t>
            </a:r>
          </a:p>
          <a:p>
            <a:pPr algn="ctr" eaLnBrk="1" hangingPunct="1">
              <a:spcBef>
                <a:spcPct val="0"/>
              </a:spcBef>
            </a:pPr>
            <a:r>
              <a:rPr lang="en-US" sz="1400" b="0" dirty="0"/>
              <a:t>Oscillator</a:t>
            </a:r>
          </a:p>
        </p:txBody>
      </p:sp>
      <p:grpSp>
        <p:nvGrpSpPr>
          <p:cNvPr id="17428" name="Group 49"/>
          <p:cNvGrpSpPr>
            <a:grpSpLocks/>
          </p:cNvGrpSpPr>
          <p:nvPr/>
        </p:nvGrpSpPr>
        <p:grpSpPr bwMode="auto">
          <a:xfrm>
            <a:off x="4876800" y="3294063"/>
            <a:ext cx="525463" cy="815975"/>
            <a:chOff x="4166" y="1309"/>
            <a:chExt cx="331" cy="515"/>
          </a:xfrm>
        </p:grpSpPr>
        <p:grpSp>
          <p:nvGrpSpPr>
            <p:cNvPr id="17478" name="Group 50"/>
            <p:cNvGrpSpPr>
              <a:grpSpLocks/>
            </p:cNvGrpSpPr>
            <p:nvPr/>
          </p:nvGrpSpPr>
          <p:grpSpPr bwMode="auto">
            <a:xfrm>
              <a:off x="4166" y="1309"/>
              <a:ext cx="331" cy="515"/>
              <a:chOff x="4166" y="1309"/>
              <a:chExt cx="331" cy="515"/>
            </a:xfrm>
          </p:grpSpPr>
          <p:sp>
            <p:nvSpPr>
              <p:cNvPr id="17489" name="Rectangle 51" descr="Zig zag"/>
              <p:cNvSpPr>
                <a:spLocks noChangeArrowheads="1"/>
              </p:cNvSpPr>
              <p:nvPr/>
            </p:nvSpPr>
            <p:spPr bwMode="auto">
              <a:xfrm>
                <a:off x="4303" y="1309"/>
                <a:ext cx="48" cy="35"/>
              </a:xfrm>
              <a:prstGeom prst="rect">
                <a:avLst/>
              </a:prstGeom>
              <a:pattFill prst="zigZag">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90" name="Rectangle 52" descr="Zig zag"/>
              <p:cNvSpPr>
                <a:spLocks noChangeArrowheads="1"/>
              </p:cNvSpPr>
              <p:nvPr/>
            </p:nvSpPr>
            <p:spPr bwMode="auto">
              <a:xfrm>
                <a:off x="4214" y="1310"/>
                <a:ext cx="48" cy="35"/>
              </a:xfrm>
              <a:prstGeom prst="rect">
                <a:avLst/>
              </a:prstGeom>
              <a:pattFill prst="zigZag">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91" name="Rectangle 53"/>
              <p:cNvSpPr>
                <a:spLocks noChangeArrowheads="1"/>
              </p:cNvSpPr>
              <p:nvPr/>
            </p:nvSpPr>
            <p:spPr bwMode="auto">
              <a:xfrm>
                <a:off x="4174" y="1344"/>
                <a:ext cx="288" cy="480"/>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92" name="Line 54"/>
              <p:cNvSpPr>
                <a:spLocks noChangeShapeType="1"/>
              </p:cNvSpPr>
              <p:nvPr/>
            </p:nvSpPr>
            <p:spPr bwMode="auto">
              <a:xfrm>
                <a:off x="4475" y="1355"/>
                <a:ext cx="17"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93" name="Rectangle 55" descr="Small checker board"/>
              <p:cNvSpPr>
                <a:spLocks noChangeArrowheads="1"/>
              </p:cNvSpPr>
              <p:nvPr/>
            </p:nvSpPr>
            <p:spPr bwMode="auto">
              <a:xfrm>
                <a:off x="4462" y="1365"/>
                <a:ext cx="35" cy="35"/>
              </a:xfrm>
              <a:prstGeom prst="rect">
                <a:avLst/>
              </a:prstGeom>
              <a:pattFill prst="smCheck">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94" name="Rectangle 56"/>
              <p:cNvSpPr>
                <a:spLocks noChangeArrowheads="1"/>
              </p:cNvSpPr>
              <p:nvPr/>
            </p:nvSpPr>
            <p:spPr bwMode="auto">
              <a:xfrm>
                <a:off x="4166" y="1632"/>
                <a:ext cx="23" cy="14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17479" name="Group 57"/>
            <p:cNvGrpSpPr>
              <a:grpSpLocks noChangeAspect="1"/>
            </p:cNvGrpSpPr>
            <p:nvPr/>
          </p:nvGrpSpPr>
          <p:grpSpPr bwMode="auto">
            <a:xfrm>
              <a:off x="4203" y="1620"/>
              <a:ext cx="155" cy="175"/>
              <a:chOff x="4272" y="3408"/>
              <a:chExt cx="584" cy="662"/>
            </a:xfrm>
          </p:grpSpPr>
          <p:grpSp>
            <p:nvGrpSpPr>
              <p:cNvPr id="17480" name="Group 58"/>
              <p:cNvGrpSpPr>
                <a:grpSpLocks noChangeAspect="1"/>
              </p:cNvGrpSpPr>
              <p:nvPr/>
            </p:nvGrpSpPr>
            <p:grpSpPr bwMode="auto">
              <a:xfrm>
                <a:off x="4272" y="3408"/>
                <a:ext cx="584" cy="662"/>
                <a:chOff x="4272" y="3408"/>
                <a:chExt cx="584" cy="662"/>
              </a:xfrm>
            </p:grpSpPr>
            <p:pic>
              <p:nvPicPr>
                <p:cNvPr id="17482" name="Picture 59"/>
                <p:cNvPicPr>
                  <a:picLocks noChangeAspect="1" noChangeArrowheads="1"/>
                </p:cNvPicPr>
                <p:nvPr/>
              </p:nvPicPr>
              <p:blipFill>
                <a:blip r:embed="rId3">
                  <a:extLst>
                    <a:ext uri="{28A0092B-C50C-407E-A947-70E740481C1C}">
                      <a14:useLocalDpi xmlns:a14="http://schemas.microsoft.com/office/drawing/2010/main" xmlns="" val="0"/>
                    </a:ext>
                  </a:extLst>
                </a:blip>
                <a:srcRect l="54831" t="21182" r="26192" b="29514"/>
                <a:stretch>
                  <a:fillRect/>
                </a:stretch>
              </p:blipFill>
              <p:spPr bwMode="auto">
                <a:xfrm>
                  <a:off x="4280" y="3444"/>
                  <a:ext cx="549"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483" name="Freeform 60"/>
                <p:cNvSpPr>
                  <a:spLocks noChangeAspect="1"/>
                </p:cNvSpPr>
                <p:nvPr/>
              </p:nvSpPr>
              <p:spPr bwMode="auto">
                <a:xfrm>
                  <a:off x="4272" y="3440"/>
                  <a:ext cx="415" cy="177"/>
                </a:xfrm>
                <a:custGeom>
                  <a:avLst/>
                  <a:gdLst>
                    <a:gd name="T0" fmla="*/ 62 w 415"/>
                    <a:gd name="T1" fmla="*/ 128 h 177"/>
                    <a:gd name="T2" fmla="*/ 94 w 415"/>
                    <a:gd name="T3" fmla="*/ 130 h 177"/>
                    <a:gd name="T4" fmla="*/ 160 w 415"/>
                    <a:gd name="T5" fmla="*/ 134 h 177"/>
                    <a:gd name="T6" fmla="*/ 222 w 415"/>
                    <a:gd name="T7" fmla="*/ 140 h 177"/>
                    <a:gd name="T8" fmla="*/ 290 w 415"/>
                    <a:gd name="T9" fmla="*/ 150 h 177"/>
                    <a:gd name="T10" fmla="*/ 346 w 415"/>
                    <a:gd name="T11" fmla="*/ 158 h 177"/>
                    <a:gd name="T12" fmla="*/ 382 w 415"/>
                    <a:gd name="T13" fmla="*/ 168 h 177"/>
                    <a:gd name="T14" fmla="*/ 415 w 415"/>
                    <a:gd name="T15" fmla="*/ 177 h 177"/>
                    <a:gd name="T16" fmla="*/ 415 w 415"/>
                    <a:gd name="T17" fmla="*/ 6 h 177"/>
                    <a:gd name="T18" fmla="*/ 2 w 415"/>
                    <a:gd name="T19" fmla="*/ 0 h 177"/>
                    <a:gd name="T20" fmla="*/ 0 w 415"/>
                    <a:gd name="T21" fmla="*/ 126 h 177"/>
                    <a:gd name="T22" fmla="*/ 34 w 415"/>
                    <a:gd name="T23" fmla="*/ 126 h 1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5" h="177">
                      <a:moveTo>
                        <a:pt x="62" y="128"/>
                      </a:moveTo>
                      <a:lnTo>
                        <a:pt x="94" y="130"/>
                      </a:lnTo>
                      <a:lnTo>
                        <a:pt x="160" y="134"/>
                      </a:lnTo>
                      <a:lnTo>
                        <a:pt x="222" y="140"/>
                      </a:lnTo>
                      <a:lnTo>
                        <a:pt x="290" y="150"/>
                      </a:lnTo>
                      <a:lnTo>
                        <a:pt x="346" y="158"/>
                      </a:lnTo>
                      <a:lnTo>
                        <a:pt x="382" y="168"/>
                      </a:lnTo>
                      <a:lnTo>
                        <a:pt x="415" y="177"/>
                      </a:lnTo>
                      <a:lnTo>
                        <a:pt x="415" y="6"/>
                      </a:lnTo>
                      <a:lnTo>
                        <a:pt x="2" y="0"/>
                      </a:lnTo>
                      <a:lnTo>
                        <a:pt x="0" y="126"/>
                      </a:lnTo>
                      <a:lnTo>
                        <a:pt x="34" y="126"/>
                      </a:lnTo>
                    </a:path>
                  </a:pathLst>
                </a:custGeom>
                <a:solidFill>
                  <a:srgbClr val="ACA800"/>
                </a:solidFill>
                <a:ln w="9525">
                  <a:solidFill>
                    <a:srgbClr val="ACA8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84" name="Freeform 61"/>
                <p:cNvSpPr>
                  <a:spLocks noChangeAspect="1"/>
                </p:cNvSpPr>
                <p:nvPr/>
              </p:nvSpPr>
              <p:spPr bwMode="auto">
                <a:xfrm flipV="1">
                  <a:off x="4272" y="3852"/>
                  <a:ext cx="415" cy="177"/>
                </a:xfrm>
                <a:custGeom>
                  <a:avLst/>
                  <a:gdLst>
                    <a:gd name="T0" fmla="*/ 62 w 415"/>
                    <a:gd name="T1" fmla="*/ 128 h 177"/>
                    <a:gd name="T2" fmla="*/ 94 w 415"/>
                    <a:gd name="T3" fmla="*/ 130 h 177"/>
                    <a:gd name="T4" fmla="*/ 160 w 415"/>
                    <a:gd name="T5" fmla="*/ 134 h 177"/>
                    <a:gd name="T6" fmla="*/ 222 w 415"/>
                    <a:gd name="T7" fmla="*/ 140 h 177"/>
                    <a:gd name="T8" fmla="*/ 290 w 415"/>
                    <a:gd name="T9" fmla="*/ 150 h 177"/>
                    <a:gd name="T10" fmla="*/ 346 w 415"/>
                    <a:gd name="T11" fmla="*/ 158 h 177"/>
                    <a:gd name="T12" fmla="*/ 382 w 415"/>
                    <a:gd name="T13" fmla="*/ 168 h 177"/>
                    <a:gd name="T14" fmla="*/ 415 w 415"/>
                    <a:gd name="T15" fmla="*/ 177 h 177"/>
                    <a:gd name="T16" fmla="*/ 415 w 415"/>
                    <a:gd name="T17" fmla="*/ 6 h 177"/>
                    <a:gd name="T18" fmla="*/ 2 w 415"/>
                    <a:gd name="T19" fmla="*/ 0 h 177"/>
                    <a:gd name="T20" fmla="*/ 0 w 415"/>
                    <a:gd name="T21" fmla="*/ 126 h 177"/>
                    <a:gd name="T22" fmla="*/ 34 w 415"/>
                    <a:gd name="T23" fmla="*/ 126 h 1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5" h="177">
                      <a:moveTo>
                        <a:pt x="62" y="128"/>
                      </a:moveTo>
                      <a:lnTo>
                        <a:pt x="94" y="130"/>
                      </a:lnTo>
                      <a:lnTo>
                        <a:pt x="160" y="134"/>
                      </a:lnTo>
                      <a:lnTo>
                        <a:pt x="222" y="140"/>
                      </a:lnTo>
                      <a:lnTo>
                        <a:pt x="290" y="150"/>
                      </a:lnTo>
                      <a:lnTo>
                        <a:pt x="346" y="158"/>
                      </a:lnTo>
                      <a:lnTo>
                        <a:pt x="382" y="168"/>
                      </a:lnTo>
                      <a:lnTo>
                        <a:pt x="415" y="177"/>
                      </a:lnTo>
                      <a:lnTo>
                        <a:pt x="415" y="6"/>
                      </a:lnTo>
                      <a:lnTo>
                        <a:pt x="2" y="0"/>
                      </a:lnTo>
                      <a:lnTo>
                        <a:pt x="0" y="126"/>
                      </a:lnTo>
                      <a:lnTo>
                        <a:pt x="34" y="126"/>
                      </a:lnTo>
                    </a:path>
                  </a:pathLst>
                </a:custGeom>
                <a:solidFill>
                  <a:srgbClr val="ACA800"/>
                </a:solidFill>
                <a:ln w="9525">
                  <a:solidFill>
                    <a:srgbClr val="ACA8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85" name="Rectangle 62"/>
                <p:cNvSpPr>
                  <a:spLocks noChangeAspect="1" noChangeArrowheads="1"/>
                </p:cNvSpPr>
                <p:nvPr/>
              </p:nvSpPr>
              <p:spPr bwMode="auto">
                <a:xfrm>
                  <a:off x="4664" y="3408"/>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86" name="Rectangle 63"/>
                <p:cNvSpPr>
                  <a:spLocks noChangeAspect="1" noChangeArrowheads="1"/>
                </p:cNvSpPr>
                <p:nvPr/>
              </p:nvSpPr>
              <p:spPr bwMode="auto">
                <a:xfrm>
                  <a:off x="4664" y="4016"/>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87" name="Rectangle 64"/>
                <p:cNvSpPr>
                  <a:spLocks noChangeAspect="1" noChangeArrowheads="1"/>
                </p:cNvSpPr>
                <p:nvPr/>
              </p:nvSpPr>
              <p:spPr bwMode="auto">
                <a:xfrm rot="-5400000">
                  <a:off x="4736" y="3486"/>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a:p>
              </p:txBody>
            </p:sp>
            <p:sp>
              <p:nvSpPr>
                <p:cNvPr id="17488" name="Rectangle 65"/>
                <p:cNvSpPr>
                  <a:spLocks noChangeAspect="1" noChangeArrowheads="1"/>
                </p:cNvSpPr>
                <p:nvPr/>
              </p:nvSpPr>
              <p:spPr bwMode="auto">
                <a:xfrm rot="-5400000">
                  <a:off x="4736" y="3950"/>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en-US"/>
                </a:p>
              </p:txBody>
            </p:sp>
          </p:grpSp>
          <p:sp>
            <p:nvSpPr>
              <p:cNvPr id="17481" name="Rectangle 66"/>
              <p:cNvSpPr>
                <a:spLocks noChangeAspect="1" noChangeArrowheads="1"/>
              </p:cNvSpPr>
              <p:nvPr/>
            </p:nvSpPr>
            <p:spPr bwMode="auto">
              <a:xfrm flipH="1">
                <a:off x="4806" y="3582"/>
                <a:ext cx="23" cy="299"/>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nvGrpSpPr>
          <p:cNvPr id="17429" name="Group 67"/>
          <p:cNvGrpSpPr>
            <a:grpSpLocks/>
          </p:cNvGrpSpPr>
          <p:nvPr/>
        </p:nvGrpSpPr>
        <p:grpSpPr bwMode="auto">
          <a:xfrm>
            <a:off x="2635250" y="3729038"/>
            <a:ext cx="684213" cy="374650"/>
            <a:chOff x="528" y="1396"/>
            <a:chExt cx="431" cy="236"/>
          </a:xfrm>
        </p:grpSpPr>
        <p:sp>
          <p:nvSpPr>
            <p:cNvPr id="17471" name="AutoShape 68"/>
            <p:cNvSpPr>
              <a:spLocks noChangeArrowheads="1"/>
            </p:cNvSpPr>
            <p:nvPr/>
          </p:nvSpPr>
          <p:spPr bwMode="auto">
            <a:xfrm>
              <a:off x="532" y="1396"/>
              <a:ext cx="144" cy="48"/>
            </a:xfrm>
            <a:prstGeom prst="roundRect">
              <a:avLst>
                <a:gd name="adj" fmla="val 16667"/>
              </a:avLst>
            </a:prstGeom>
            <a:solidFill>
              <a:schemeClr val="bg2"/>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72" name="Rectangle 69"/>
            <p:cNvSpPr>
              <a:spLocks noChangeArrowheads="1"/>
            </p:cNvSpPr>
            <p:nvPr/>
          </p:nvSpPr>
          <p:spPr bwMode="auto">
            <a:xfrm>
              <a:off x="528" y="1440"/>
              <a:ext cx="288" cy="192"/>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73" name="Rectangle 70"/>
            <p:cNvSpPr>
              <a:spLocks noChangeArrowheads="1"/>
            </p:cNvSpPr>
            <p:nvPr/>
          </p:nvSpPr>
          <p:spPr bwMode="auto">
            <a:xfrm>
              <a:off x="816" y="1516"/>
              <a:ext cx="48" cy="17"/>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74" name="Rectangle 71"/>
            <p:cNvSpPr>
              <a:spLocks noChangeArrowheads="1"/>
            </p:cNvSpPr>
            <p:nvPr/>
          </p:nvSpPr>
          <p:spPr bwMode="auto">
            <a:xfrm>
              <a:off x="836" y="1476"/>
              <a:ext cx="35" cy="96"/>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75" name="Rectangle 72"/>
            <p:cNvSpPr>
              <a:spLocks noChangeArrowheads="1"/>
            </p:cNvSpPr>
            <p:nvPr/>
          </p:nvSpPr>
          <p:spPr bwMode="auto">
            <a:xfrm>
              <a:off x="868" y="1516"/>
              <a:ext cx="23" cy="17"/>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76" name="Rectangle 73"/>
            <p:cNvSpPr>
              <a:spLocks noChangeArrowheads="1"/>
            </p:cNvSpPr>
            <p:nvPr/>
          </p:nvSpPr>
          <p:spPr bwMode="auto">
            <a:xfrm>
              <a:off x="889" y="1476"/>
              <a:ext cx="23" cy="96"/>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77" name="Rectangle 74"/>
            <p:cNvSpPr>
              <a:spLocks noChangeArrowheads="1"/>
            </p:cNvSpPr>
            <p:nvPr/>
          </p:nvSpPr>
          <p:spPr bwMode="auto">
            <a:xfrm>
              <a:off x="913" y="1488"/>
              <a:ext cx="46" cy="86"/>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17430" name="Rectangle 75"/>
          <p:cNvSpPr>
            <a:spLocks noChangeArrowheads="1"/>
          </p:cNvSpPr>
          <p:nvPr/>
        </p:nvSpPr>
        <p:spPr bwMode="auto">
          <a:xfrm>
            <a:off x="3778250" y="3792538"/>
            <a:ext cx="36513" cy="274637"/>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17431" name="Group 76"/>
          <p:cNvGrpSpPr>
            <a:grpSpLocks/>
          </p:cNvGrpSpPr>
          <p:nvPr/>
        </p:nvGrpSpPr>
        <p:grpSpPr bwMode="auto">
          <a:xfrm>
            <a:off x="2330450" y="2665413"/>
            <a:ext cx="914400" cy="336550"/>
            <a:chOff x="672" y="576"/>
            <a:chExt cx="576" cy="213"/>
          </a:xfrm>
        </p:grpSpPr>
        <p:sp>
          <p:nvSpPr>
            <p:cNvPr id="17455" name="Rectangle 77"/>
            <p:cNvSpPr>
              <a:spLocks noChangeArrowheads="1"/>
            </p:cNvSpPr>
            <p:nvPr/>
          </p:nvSpPr>
          <p:spPr bwMode="auto">
            <a:xfrm>
              <a:off x="672" y="576"/>
              <a:ext cx="576" cy="213"/>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56" name="Oval 78"/>
            <p:cNvSpPr>
              <a:spLocks noChangeArrowheads="1"/>
            </p:cNvSpPr>
            <p:nvPr/>
          </p:nvSpPr>
          <p:spPr bwMode="auto">
            <a:xfrm>
              <a:off x="768" y="716"/>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57" name="Oval 79"/>
            <p:cNvSpPr>
              <a:spLocks noChangeArrowheads="1"/>
            </p:cNvSpPr>
            <p:nvPr/>
          </p:nvSpPr>
          <p:spPr bwMode="auto">
            <a:xfrm>
              <a:off x="938" y="716"/>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58" name="Oval 80"/>
            <p:cNvSpPr>
              <a:spLocks noChangeArrowheads="1"/>
            </p:cNvSpPr>
            <p:nvPr/>
          </p:nvSpPr>
          <p:spPr bwMode="auto">
            <a:xfrm>
              <a:off x="1106" y="714"/>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17459" name="Group 81"/>
            <p:cNvGrpSpPr>
              <a:grpSpLocks/>
            </p:cNvGrpSpPr>
            <p:nvPr/>
          </p:nvGrpSpPr>
          <p:grpSpPr bwMode="auto">
            <a:xfrm>
              <a:off x="909" y="605"/>
              <a:ext cx="99" cy="75"/>
              <a:chOff x="909" y="605"/>
              <a:chExt cx="99" cy="75"/>
            </a:xfrm>
          </p:grpSpPr>
          <p:sp>
            <p:nvSpPr>
              <p:cNvPr id="17468" name="Rectangle 82" descr="Large grid"/>
              <p:cNvSpPr>
                <a:spLocks noChangeArrowheads="1"/>
              </p:cNvSpPr>
              <p:nvPr/>
            </p:nvSpPr>
            <p:spPr bwMode="auto">
              <a:xfrm>
                <a:off x="909" y="605"/>
                <a:ext cx="99" cy="75"/>
              </a:xfrm>
              <a:prstGeom prst="rect">
                <a:avLst/>
              </a:prstGeom>
              <a:pattFill prst="lgGrid">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69" name="AutoShape 83"/>
              <p:cNvSpPr>
                <a:spLocks noChangeArrowheads="1"/>
              </p:cNvSpPr>
              <p:nvPr/>
            </p:nvSpPr>
            <p:spPr bwMode="auto">
              <a:xfrm>
                <a:off x="916" y="618"/>
                <a:ext cx="86" cy="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40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70" name="Line 84"/>
              <p:cNvSpPr>
                <a:spLocks noChangeShapeType="1"/>
              </p:cNvSpPr>
              <p:nvPr/>
            </p:nvSpPr>
            <p:spPr bwMode="auto">
              <a:xfrm flipV="1">
                <a:off x="956" y="624"/>
                <a:ext cx="4" cy="36"/>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7460" name="Group 85"/>
            <p:cNvGrpSpPr>
              <a:grpSpLocks/>
            </p:cNvGrpSpPr>
            <p:nvPr/>
          </p:nvGrpSpPr>
          <p:grpSpPr bwMode="auto">
            <a:xfrm>
              <a:off x="1082" y="603"/>
              <a:ext cx="99" cy="75"/>
              <a:chOff x="953" y="585"/>
              <a:chExt cx="99" cy="75"/>
            </a:xfrm>
          </p:grpSpPr>
          <p:sp>
            <p:nvSpPr>
              <p:cNvPr id="17465" name="Rectangle 86" descr="Large grid"/>
              <p:cNvSpPr>
                <a:spLocks noChangeArrowheads="1"/>
              </p:cNvSpPr>
              <p:nvPr/>
            </p:nvSpPr>
            <p:spPr bwMode="auto">
              <a:xfrm>
                <a:off x="953" y="585"/>
                <a:ext cx="99" cy="75"/>
              </a:xfrm>
              <a:prstGeom prst="rect">
                <a:avLst/>
              </a:prstGeom>
              <a:pattFill prst="lgGrid">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66" name="AutoShape 87"/>
              <p:cNvSpPr>
                <a:spLocks noChangeArrowheads="1"/>
              </p:cNvSpPr>
              <p:nvPr/>
            </p:nvSpPr>
            <p:spPr bwMode="auto">
              <a:xfrm>
                <a:off x="960" y="598"/>
                <a:ext cx="86" cy="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40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67" name="Line 88"/>
              <p:cNvSpPr>
                <a:spLocks noChangeShapeType="1"/>
              </p:cNvSpPr>
              <p:nvPr/>
            </p:nvSpPr>
            <p:spPr bwMode="auto">
              <a:xfrm flipV="1">
                <a:off x="1000" y="610"/>
                <a:ext cx="30" cy="30"/>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7461" name="Group 89"/>
            <p:cNvGrpSpPr>
              <a:grpSpLocks/>
            </p:cNvGrpSpPr>
            <p:nvPr/>
          </p:nvGrpSpPr>
          <p:grpSpPr bwMode="auto">
            <a:xfrm>
              <a:off x="737" y="605"/>
              <a:ext cx="99" cy="75"/>
              <a:chOff x="737" y="605"/>
              <a:chExt cx="99" cy="75"/>
            </a:xfrm>
          </p:grpSpPr>
          <p:sp>
            <p:nvSpPr>
              <p:cNvPr id="17462" name="Rectangle 90" descr="Large grid"/>
              <p:cNvSpPr>
                <a:spLocks noChangeArrowheads="1"/>
              </p:cNvSpPr>
              <p:nvPr/>
            </p:nvSpPr>
            <p:spPr bwMode="auto">
              <a:xfrm>
                <a:off x="737" y="605"/>
                <a:ext cx="99" cy="75"/>
              </a:xfrm>
              <a:prstGeom prst="rect">
                <a:avLst/>
              </a:prstGeom>
              <a:pattFill prst="lgGrid">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63" name="AutoShape 91"/>
              <p:cNvSpPr>
                <a:spLocks noChangeArrowheads="1"/>
              </p:cNvSpPr>
              <p:nvPr/>
            </p:nvSpPr>
            <p:spPr bwMode="auto">
              <a:xfrm>
                <a:off x="744" y="618"/>
                <a:ext cx="86" cy="35"/>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0 w 21600"/>
                  <a:gd name="T13" fmla="*/ 0 h 21600"/>
                  <a:gd name="T14" fmla="*/ 21600 w 21600"/>
                  <a:gd name="T15" fmla="*/ 7406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64" name="Line 92"/>
              <p:cNvSpPr>
                <a:spLocks noChangeShapeType="1"/>
              </p:cNvSpPr>
              <p:nvPr/>
            </p:nvSpPr>
            <p:spPr bwMode="auto">
              <a:xfrm flipH="1" flipV="1">
                <a:off x="768" y="624"/>
                <a:ext cx="16" cy="36"/>
              </a:xfrm>
              <a:prstGeom prst="line">
                <a:avLst/>
              </a:prstGeom>
              <a:noFill/>
              <a:ln w="952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sp>
        <p:nvSpPr>
          <p:cNvPr id="17432" name="Text Box 93"/>
          <p:cNvSpPr txBox="1">
            <a:spLocks noChangeArrowheads="1"/>
          </p:cNvSpPr>
          <p:nvPr/>
        </p:nvSpPr>
        <p:spPr bwMode="auto">
          <a:xfrm>
            <a:off x="3407696" y="3516810"/>
            <a:ext cx="761747"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400" b="0" dirty="0"/>
              <a:t>Shutter</a:t>
            </a:r>
          </a:p>
        </p:txBody>
      </p:sp>
      <p:sp>
        <p:nvSpPr>
          <p:cNvPr id="17433" name="Line 94"/>
          <p:cNvSpPr>
            <a:spLocks noChangeShapeType="1"/>
          </p:cNvSpPr>
          <p:nvPr/>
        </p:nvSpPr>
        <p:spPr bwMode="auto">
          <a:xfrm flipV="1">
            <a:off x="2024063" y="2847975"/>
            <a:ext cx="0" cy="110807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34" name="computr3"/>
          <p:cNvSpPr>
            <a:spLocks noEditPoints="1" noChangeArrowheads="1"/>
          </p:cNvSpPr>
          <p:nvPr/>
        </p:nvSpPr>
        <p:spPr bwMode="auto">
          <a:xfrm>
            <a:off x="979488" y="3217863"/>
            <a:ext cx="914400" cy="684212"/>
          </a:xfrm>
          <a:custGeom>
            <a:avLst/>
            <a:gdLst>
              <a:gd name="T0" fmla="*/ 0 w 21600"/>
              <a:gd name="T1" fmla="*/ 10836746 h 21600"/>
              <a:gd name="T2" fmla="*/ 19354800 w 21600"/>
              <a:gd name="T3" fmla="*/ 0 h 21600"/>
              <a:gd name="T4" fmla="*/ 19354800 w 21600"/>
              <a:gd name="T5" fmla="*/ 21673460 h 21600"/>
              <a:gd name="T6" fmla="*/ 32499935 w 21600"/>
              <a:gd name="T7" fmla="*/ 10836746 h 21600"/>
              <a:gd name="T8" fmla="*/ 0 60000 65536"/>
              <a:gd name="T9" fmla="*/ 0 60000 65536"/>
              <a:gd name="T10" fmla="*/ 0 60000 65536"/>
              <a:gd name="T11" fmla="*/ 0 60000 65536"/>
              <a:gd name="T12" fmla="*/ 7811 w 21600"/>
              <a:gd name="T13" fmla="*/ 2584 h 21600"/>
              <a:gd name="T14" fmla="*/ 16359 w 21600"/>
              <a:gd name="T15" fmla="*/ 11764 h 21600"/>
            </a:gdLst>
            <a:ahLst/>
            <a:cxnLst>
              <a:cxn ang="T8">
                <a:pos x="T0" y="T1"/>
              </a:cxn>
              <a:cxn ang="T9">
                <a:pos x="T2" y="T3"/>
              </a:cxn>
              <a:cxn ang="T10">
                <a:pos x="T4" y="T5"/>
              </a:cxn>
              <a:cxn ang="T11">
                <a:pos x="T6" y="T7"/>
              </a:cxn>
            </a:cxnLst>
            <a:rect l="T12" t="T13" r="T14" b="T15"/>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lnTo>
                  <a:pt x="16402" y="2314"/>
                </a:lnTo>
                <a:close/>
              </a:path>
              <a:path w="21600" h="21600" extrusionOk="0">
                <a:moveTo>
                  <a:pt x="578" y="4011"/>
                </a:moveTo>
                <a:moveTo>
                  <a:pt x="4043" y="4011"/>
                </a:moveTo>
                <a:lnTo>
                  <a:pt x="4043" y="4320"/>
                </a:lnTo>
                <a:lnTo>
                  <a:pt x="578" y="4320"/>
                </a:lnTo>
                <a:lnTo>
                  <a:pt x="578" y="4011"/>
                </a:lnTo>
                <a:lnTo>
                  <a:pt x="4043" y="4011"/>
                </a:lnTo>
                <a:close/>
                <a:moveTo>
                  <a:pt x="7624" y="14194"/>
                </a:moveTo>
                <a:lnTo>
                  <a:pt x="16402" y="14194"/>
                </a:lnTo>
                <a:lnTo>
                  <a:pt x="16402" y="16200"/>
                </a:lnTo>
                <a:lnTo>
                  <a:pt x="7624" y="16200"/>
                </a:lnTo>
              </a:path>
            </a:pathLst>
          </a:custGeom>
          <a:solidFill>
            <a:schemeClr val="bg2"/>
          </a:solidFill>
          <a:ln w="9525">
            <a:solidFill>
              <a:srgbClr val="000000"/>
            </a:solidFill>
            <a:miter lim="800000"/>
            <a:headEnd/>
            <a:tailEnd/>
          </a:ln>
        </p:spPr>
        <p:txBody>
          <a:bodyPr/>
          <a:lstStyle/>
          <a:p>
            <a:endParaRPr lang="en-US"/>
          </a:p>
        </p:txBody>
      </p:sp>
      <p:sp>
        <p:nvSpPr>
          <p:cNvPr id="17435" name="Line 97"/>
          <p:cNvSpPr>
            <a:spLocks noChangeShapeType="1"/>
          </p:cNvSpPr>
          <p:nvPr/>
        </p:nvSpPr>
        <p:spPr bwMode="auto">
          <a:xfrm flipH="1">
            <a:off x="1036638" y="2736538"/>
            <a:ext cx="1293812" cy="0"/>
          </a:xfrm>
          <a:prstGeom prst="line">
            <a:avLst/>
          </a:prstGeom>
          <a:noFill/>
          <a:ln w="9525">
            <a:solidFill>
              <a:schemeClr val="tx1"/>
            </a:solidFill>
            <a:round/>
            <a:headEnd type="triangle" w="med" len="lg"/>
            <a:tailEnd type="non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36" name="Line 98"/>
          <p:cNvSpPr>
            <a:spLocks noChangeShapeType="1"/>
          </p:cNvSpPr>
          <p:nvPr/>
        </p:nvSpPr>
        <p:spPr bwMode="auto">
          <a:xfrm>
            <a:off x="1036638" y="2711234"/>
            <a:ext cx="19050" cy="582829"/>
          </a:xfrm>
          <a:prstGeom prst="line">
            <a:avLst/>
          </a:prstGeom>
          <a:noFill/>
          <a:ln w="9525">
            <a:solidFill>
              <a:schemeClr val="tx1"/>
            </a:solidFill>
            <a:round/>
            <a:headEnd/>
            <a:tailEnd type="triangle"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37" name="Line 99"/>
          <p:cNvSpPr>
            <a:spLocks noChangeShapeType="1"/>
          </p:cNvSpPr>
          <p:nvPr/>
        </p:nvSpPr>
        <p:spPr bwMode="auto">
          <a:xfrm flipV="1">
            <a:off x="3265488" y="4029075"/>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38" name="Text Box 100"/>
          <p:cNvSpPr txBox="1">
            <a:spLocks noChangeArrowheads="1"/>
          </p:cNvSpPr>
          <p:nvPr/>
        </p:nvSpPr>
        <p:spPr bwMode="auto">
          <a:xfrm>
            <a:off x="2202193" y="2362200"/>
            <a:ext cx="1212191"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400" b="0" dirty="0"/>
              <a:t>BWO Supply</a:t>
            </a:r>
          </a:p>
        </p:txBody>
      </p:sp>
      <p:sp>
        <p:nvSpPr>
          <p:cNvPr id="17441" name="Line 103"/>
          <p:cNvSpPr>
            <a:spLocks noChangeShapeType="1"/>
          </p:cNvSpPr>
          <p:nvPr/>
        </p:nvSpPr>
        <p:spPr bwMode="auto">
          <a:xfrm>
            <a:off x="2971800" y="3636963"/>
            <a:ext cx="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7452" name="Text Box 114"/>
          <p:cNvSpPr txBox="1">
            <a:spLocks noChangeArrowheads="1"/>
          </p:cNvSpPr>
          <p:nvPr/>
        </p:nvSpPr>
        <p:spPr bwMode="auto">
          <a:xfrm>
            <a:off x="609600" y="1890713"/>
            <a:ext cx="3581400" cy="366712"/>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dirty="0"/>
              <a:t>Sample cooled down to about 4K</a:t>
            </a:r>
          </a:p>
        </p:txBody>
      </p:sp>
      <p:pic>
        <p:nvPicPr>
          <p:cNvPr id="87" name="Picture 434" descr="IMG_179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11070" y="2939244"/>
            <a:ext cx="2176660" cy="32649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 name="Straight Arrow Connector 2"/>
          <p:cNvCxnSpPr/>
          <p:nvPr/>
        </p:nvCxnSpPr>
        <p:spPr bwMode="auto">
          <a:xfrm>
            <a:off x="5346700" y="3922521"/>
            <a:ext cx="673100" cy="0"/>
          </a:xfrm>
          <a:prstGeom prst="straightConnector1">
            <a:avLst/>
          </a:prstGeom>
          <a:noFill/>
          <a:ln w="9525" cap="flat" cmpd="sng" algn="ctr">
            <a:solidFill>
              <a:schemeClr val="tx1"/>
            </a:solidFill>
            <a:prstDash val="solid"/>
            <a:round/>
            <a:headEnd type="none" w="med" len="med"/>
            <a:tailEnd type="none"/>
          </a:ln>
          <a:effectLst/>
        </p:spPr>
      </p:cxnSp>
      <p:cxnSp>
        <p:nvCxnSpPr>
          <p:cNvPr id="6" name="Straight Arrow Connector 5"/>
          <p:cNvCxnSpPr/>
          <p:nvPr/>
        </p:nvCxnSpPr>
        <p:spPr bwMode="auto">
          <a:xfrm flipV="1">
            <a:off x="6019800" y="2362200"/>
            <a:ext cx="0" cy="1570832"/>
          </a:xfrm>
          <a:prstGeom prst="straightConnector1">
            <a:avLst/>
          </a:prstGeom>
          <a:noFill/>
          <a:ln w="9525" cap="flat" cmpd="sng" algn="ctr">
            <a:solidFill>
              <a:schemeClr val="tx1"/>
            </a:solidFill>
            <a:prstDash val="solid"/>
            <a:round/>
            <a:headEnd type="none" w="med" len="med"/>
            <a:tailEnd type="none"/>
          </a:ln>
          <a:effectLst/>
        </p:spPr>
      </p:cxnSp>
      <p:cxnSp>
        <p:nvCxnSpPr>
          <p:cNvPr id="8" name="Straight Connector 7"/>
          <p:cNvCxnSpPr/>
          <p:nvPr/>
        </p:nvCxnSpPr>
        <p:spPr bwMode="auto">
          <a:xfrm flipH="1">
            <a:off x="685800" y="2362200"/>
            <a:ext cx="5334000" cy="0"/>
          </a:xfrm>
          <a:prstGeom prst="line">
            <a:avLst/>
          </a:prstGeom>
          <a:noFill/>
          <a:ln w="9525" cap="flat" cmpd="sng" algn="ctr">
            <a:solidFill>
              <a:schemeClr val="tx1"/>
            </a:solidFill>
            <a:prstDash val="solid"/>
            <a:round/>
            <a:headEnd type="none" w="med" len="med"/>
            <a:tailEnd type="none"/>
          </a:ln>
          <a:effectLst/>
        </p:spPr>
      </p:cxnSp>
      <p:cxnSp>
        <p:nvCxnSpPr>
          <p:cNvPr id="11" name="Straight Arrow Connector 10"/>
          <p:cNvCxnSpPr/>
          <p:nvPr/>
        </p:nvCxnSpPr>
        <p:spPr bwMode="auto">
          <a:xfrm>
            <a:off x="685800" y="2344741"/>
            <a:ext cx="0" cy="933447"/>
          </a:xfrm>
          <a:prstGeom prst="straightConnector1">
            <a:avLst/>
          </a:prstGeom>
          <a:noFill/>
          <a:ln w="9525" cap="flat" cmpd="sng" algn="ctr">
            <a:solidFill>
              <a:schemeClr val="tx1"/>
            </a:solidFill>
            <a:prstDash val="solid"/>
            <a:round/>
            <a:headEnd type="none" w="med" len="med"/>
            <a:tailEnd type="none"/>
          </a:ln>
          <a:effectLst/>
        </p:spPr>
      </p:cxnSp>
      <p:cxnSp>
        <p:nvCxnSpPr>
          <p:cNvPr id="16" name="Straight Arrow Connector 15"/>
          <p:cNvCxnSpPr/>
          <p:nvPr/>
        </p:nvCxnSpPr>
        <p:spPr bwMode="auto">
          <a:xfrm>
            <a:off x="685800" y="3294063"/>
            <a:ext cx="293688" cy="0"/>
          </a:xfrm>
          <a:prstGeom prst="straightConnector1">
            <a:avLst/>
          </a:prstGeom>
          <a:noFill/>
          <a:ln w="9525" cap="flat" cmpd="sng" algn="ctr">
            <a:solidFill>
              <a:schemeClr val="tx1"/>
            </a:solidFill>
            <a:prstDash val="solid"/>
            <a:round/>
            <a:headEnd type="none" w="med" len="med"/>
            <a:tailEnd type="triangle" w="med" len="lg"/>
          </a:ln>
          <a:effectLst/>
        </p:spPr>
      </p:cxnSp>
      <p:cxnSp>
        <p:nvCxnSpPr>
          <p:cNvPr id="24" name="Straight Arrow Connector 23"/>
          <p:cNvCxnSpPr/>
          <p:nvPr/>
        </p:nvCxnSpPr>
        <p:spPr bwMode="auto">
          <a:xfrm flipH="1" flipV="1">
            <a:off x="5402263" y="4181475"/>
            <a:ext cx="1303337" cy="518458"/>
          </a:xfrm>
          <a:prstGeom prst="straightConnector1">
            <a:avLst/>
          </a:prstGeom>
          <a:noFill/>
          <a:ln w="9525" cap="flat" cmpd="sng" algn="ctr">
            <a:solidFill>
              <a:schemeClr val="tx1"/>
            </a:solidFill>
            <a:prstDash val="solid"/>
            <a:round/>
            <a:headEnd type="none" w="med" len="med"/>
            <a:tailEnd type="arrow"/>
          </a:ln>
          <a:effectLst/>
        </p:spPr>
      </p:cxnSp>
      <p:sp>
        <p:nvSpPr>
          <p:cNvPr id="111" name="Text Box 19"/>
          <p:cNvSpPr txBox="1">
            <a:spLocks noChangeArrowheads="1"/>
          </p:cNvSpPr>
          <p:nvPr/>
        </p:nvSpPr>
        <p:spPr bwMode="auto">
          <a:xfrm>
            <a:off x="182895" y="6221243"/>
            <a:ext cx="5012991"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dirty="0" smtClean="0"/>
              <a:t>Tunable BWO: 0.6 – 1THz  (0.1 - 0.02 </a:t>
            </a:r>
            <a:r>
              <a:rPr lang="en-US" dirty="0" err="1" smtClean="0"/>
              <a:t>mW</a:t>
            </a:r>
            <a:r>
              <a:rPr lang="en-US" dirty="0" smtClean="0"/>
              <a:t>)</a:t>
            </a:r>
          </a:p>
          <a:p>
            <a:pPr algn="ctr" eaLnBrk="1" hangingPunct="1">
              <a:spcBef>
                <a:spcPct val="0"/>
              </a:spcBef>
            </a:pPr>
            <a:endParaRPr lang="en-US" sz="1400" dirty="0"/>
          </a:p>
        </p:txBody>
      </p:sp>
      <p:sp>
        <p:nvSpPr>
          <p:cNvPr id="113" name="Text Box 19"/>
          <p:cNvSpPr txBox="1">
            <a:spLocks noChangeArrowheads="1"/>
          </p:cNvSpPr>
          <p:nvPr/>
        </p:nvSpPr>
        <p:spPr bwMode="auto">
          <a:xfrm>
            <a:off x="6717605" y="2234988"/>
            <a:ext cx="2270125"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dirty="0" smtClean="0"/>
              <a:t>Closed-cycle optical cryostat</a:t>
            </a:r>
            <a:endParaRPr lang="en-US" dirty="0"/>
          </a:p>
        </p:txBody>
      </p:sp>
      <p:pic>
        <p:nvPicPr>
          <p:cNvPr id="43011"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88962" y="4699932"/>
            <a:ext cx="1491329" cy="1469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26" name="Straight Arrow Connector 25"/>
          <p:cNvCxnSpPr/>
          <p:nvPr/>
        </p:nvCxnSpPr>
        <p:spPr bwMode="auto">
          <a:xfrm flipV="1">
            <a:off x="1683544" y="4051525"/>
            <a:ext cx="812007" cy="648407"/>
          </a:xfrm>
          <a:prstGeom prst="straightConnector1">
            <a:avLst/>
          </a:prstGeom>
          <a:noFill/>
          <a:ln w="9525" cap="flat" cmpd="sng" algn="ctr">
            <a:solidFill>
              <a:schemeClr val="tx1"/>
            </a:solidFill>
            <a:prstDash val="solid"/>
            <a:round/>
            <a:headEnd type="none" w="med" len="med"/>
            <a:tailEnd type="arrow"/>
          </a:ln>
          <a:effectLst/>
        </p:spPr>
      </p:cxnSp>
      <p:sp>
        <p:nvSpPr>
          <p:cNvPr id="75"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76"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a:xfrm>
            <a:off x="990600" y="161925"/>
            <a:ext cx="7162800" cy="904875"/>
          </a:xfrm>
        </p:spPr>
        <p:txBody>
          <a:bodyPr/>
          <a:lstStyle/>
          <a:p>
            <a:r>
              <a:rPr lang="en-US" sz="2800" dirty="0" smtClean="0"/>
              <a:t>Device </a:t>
            </a:r>
            <a:r>
              <a:rPr lang="en-US" sz="2800" dirty="0"/>
              <a:t>B</a:t>
            </a:r>
            <a:r>
              <a:rPr lang="en-US" sz="2800" dirty="0" smtClean="0"/>
              <a:t>: BWO response and T dependence</a:t>
            </a:r>
          </a:p>
        </p:txBody>
      </p:sp>
      <p:sp>
        <p:nvSpPr>
          <p:cNvPr id="12"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graphicFrame>
        <p:nvGraphicFramePr>
          <p:cNvPr id="46" name="Object 3"/>
          <p:cNvGraphicFramePr>
            <a:graphicFrameLocks noChangeAspect="1"/>
          </p:cNvGraphicFramePr>
          <p:nvPr>
            <p:extLst>
              <p:ext uri="{D42A27DB-BD31-4B8C-83A1-F6EECF244321}">
                <p14:modId xmlns:p14="http://schemas.microsoft.com/office/powerpoint/2010/main" xmlns="" val="2001246082"/>
              </p:ext>
            </p:extLst>
          </p:nvPr>
        </p:nvGraphicFramePr>
        <p:xfrm>
          <a:off x="654894" y="2230459"/>
          <a:ext cx="7302229" cy="3653102"/>
        </p:xfrm>
        <a:graphic>
          <a:graphicData uri="http://schemas.openxmlformats.org/presentationml/2006/ole">
            <p:oleObj spid="_x0000_s26763" name="Graph" r:id="rId4" imgW="3657600" imgH="1828800" progId="">
              <p:embed/>
            </p:oleObj>
          </a:graphicData>
        </a:graphic>
      </p:graphicFrame>
      <p:sp>
        <p:nvSpPr>
          <p:cNvPr id="47" name="Text Box 244"/>
          <p:cNvSpPr txBox="1">
            <a:spLocks noChangeArrowheads="1"/>
          </p:cNvSpPr>
          <p:nvPr/>
        </p:nvSpPr>
        <p:spPr bwMode="auto">
          <a:xfrm>
            <a:off x="717663" y="1912374"/>
            <a:ext cx="3317787" cy="400110"/>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000" b="1" dirty="0" smtClean="0">
                <a:solidFill>
                  <a:srgbClr val="CC3300"/>
                </a:solidFill>
              </a:rPr>
              <a:t>Measured THz response</a:t>
            </a:r>
            <a:endParaRPr lang="en-US" altLang="en-US" sz="2000" b="1" dirty="0">
              <a:solidFill>
                <a:srgbClr val="CC3300"/>
              </a:solidFill>
            </a:endParaRPr>
          </a:p>
        </p:txBody>
      </p:sp>
      <p:sp>
        <p:nvSpPr>
          <p:cNvPr id="48" name="Text Box 459"/>
          <p:cNvSpPr txBox="1">
            <a:spLocks noChangeArrowheads="1"/>
          </p:cNvSpPr>
          <p:nvPr/>
        </p:nvSpPr>
        <p:spPr bwMode="auto">
          <a:xfrm>
            <a:off x="4754775" y="1664802"/>
            <a:ext cx="2950169" cy="646331"/>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b="1" dirty="0">
                <a:solidFill>
                  <a:srgbClr val="CC3300"/>
                </a:solidFill>
              </a:rPr>
              <a:t>Temperature dependence</a:t>
            </a:r>
          </a:p>
          <a:p>
            <a:pPr eaLnBrk="1" hangingPunct="1"/>
            <a:r>
              <a:rPr lang="en-US" altLang="en-US" b="1" dirty="0">
                <a:solidFill>
                  <a:srgbClr val="CC3300"/>
                </a:solidFill>
              </a:rPr>
              <a:t>No THz applied</a:t>
            </a:r>
          </a:p>
        </p:txBody>
      </p:sp>
      <p:sp useBgFill="1">
        <p:nvSpPr>
          <p:cNvPr id="49" name="Rectangle 23"/>
          <p:cNvSpPr>
            <a:spLocks noChangeArrowheads="1"/>
          </p:cNvSpPr>
          <p:nvPr/>
        </p:nvSpPr>
        <p:spPr bwMode="auto">
          <a:xfrm>
            <a:off x="4407108" y="1454046"/>
            <a:ext cx="4197246" cy="4923619"/>
          </a:xfrm>
          <a:prstGeom prst="rect">
            <a:avLst/>
          </a:prstGeom>
          <a:ln>
            <a:noFill/>
          </a:ln>
          <a:extLst>
            <a:ext uri="{91240B29-F687-4F45-9708-019B960494DF}">
              <a14:hiddenLine xmlns:a14="http://schemas.microsoft.com/office/drawing/2010/main" xmlns="" w="9525" algn="ctr">
                <a:solidFill>
                  <a:srgbClr val="000000"/>
                </a:solidFill>
                <a:round/>
                <a:headEnd/>
                <a:tailEnd/>
              </a14:hiddenLine>
            </a:ext>
          </a:extLst>
        </p:spPr>
        <p:txBody>
          <a:bodyPr wrap="square">
            <a:spAutoFit/>
          </a:bodyPr>
          <a:lstStyle/>
          <a:p>
            <a:pPr>
              <a:spcBef>
                <a:spcPct val="20000"/>
              </a:spcBef>
            </a:pPr>
            <a:endParaRPr lang="en-US" altLang="en-US" sz="2000" b="1"/>
          </a:p>
        </p:txBody>
      </p:sp>
      <p:grpSp>
        <p:nvGrpSpPr>
          <p:cNvPr id="50" name="Group 49"/>
          <p:cNvGrpSpPr/>
          <p:nvPr/>
        </p:nvGrpSpPr>
        <p:grpSpPr>
          <a:xfrm>
            <a:off x="4382252" y="2004787"/>
            <a:ext cx="4681538" cy="3444448"/>
            <a:chOff x="4382252" y="2004787"/>
            <a:chExt cx="4681538" cy="3444448"/>
          </a:xfrm>
        </p:grpSpPr>
        <p:grpSp>
          <p:nvGrpSpPr>
            <p:cNvPr id="51" name="Group 50"/>
            <p:cNvGrpSpPr/>
            <p:nvPr/>
          </p:nvGrpSpPr>
          <p:grpSpPr>
            <a:xfrm>
              <a:off x="4382252" y="2425578"/>
              <a:ext cx="4681538" cy="3023657"/>
              <a:chOff x="4382252" y="2425578"/>
              <a:chExt cx="4681538" cy="3023657"/>
            </a:xfrm>
          </p:grpSpPr>
          <p:sp>
            <p:nvSpPr>
              <p:cNvPr id="53" name="Rectangle 107"/>
              <p:cNvSpPr>
                <a:spLocks noChangeArrowheads="1"/>
              </p:cNvSpPr>
              <p:nvPr/>
            </p:nvSpPr>
            <p:spPr bwMode="auto">
              <a:xfrm>
                <a:off x="4382252" y="4926948"/>
                <a:ext cx="4681538" cy="522287"/>
              </a:xfrm>
              <a:prstGeom prst="rect">
                <a:avLst/>
              </a:prstGeom>
              <a:noFill/>
              <a:ln w="9525">
                <a:solidFill>
                  <a:srgbClr val="FF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pPr eaLnBrk="0" hangingPunct="0"/>
                <a:r>
                  <a:rPr lang="en-US" altLang="en-US" sz="1400" dirty="0"/>
                  <a:t>D.V. </a:t>
                </a:r>
                <a:r>
                  <a:rPr lang="en-US" altLang="en-US" sz="1400" dirty="0" err="1"/>
                  <a:t>Averin</a:t>
                </a:r>
                <a:r>
                  <a:rPr lang="en-US" altLang="en-US" sz="1400" dirty="0"/>
                  <a:t>, </a:t>
                </a:r>
                <a:r>
                  <a:rPr lang="en-US" altLang="en-US" sz="1400" i="1" dirty="0"/>
                  <a:t>et al</a:t>
                </a:r>
                <a:r>
                  <a:rPr lang="en-US" altLang="en-US" sz="1400" dirty="0"/>
                  <a:t>., Phys. Rev. B 43, 6199 (1991).</a:t>
                </a:r>
              </a:p>
              <a:p>
                <a:pPr eaLnBrk="0" hangingPunct="0"/>
                <a:r>
                  <a:rPr lang="en-US" altLang="en-US" sz="1400" dirty="0"/>
                  <a:t>P. K. </a:t>
                </a:r>
                <a:r>
                  <a:rPr lang="en-US" altLang="en-US" sz="1400" dirty="0" err="1"/>
                  <a:t>Tien</a:t>
                </a:r>
                <a:r>
                  <a:rPr lang="en-US" altLang="en-US" sz="1400" dirty="0"/>
                  <a:t> and J. P. Gordon, Phys. Rev. 129, 647 (1963). </a:t>
                </a:r>
              </a:p>
            </p:txBody>
          </p:sp>
          <p:grpSp>
            <p:nvGrpSpPr>
              <p:cNvPr id="54" name="Group 53"/>
              <p:cNvGrpSpPr/>
              <p:nvPr/>
            </p:nvGrpSpPr>
            <p:grpSpPr>
              <a:xfrm>
                <a:off x="5216185" y="2425578"/>
                <a:ext cx="2975656" cy="2031095"/>
                <a:chOff x="5216185" y="2425578"/>
                <a:chExt cx="2975656" cy="2031095"/>
              </a:xfrm>
            </p:grpSpPr>
            <p:graphicFrame>
              <p:nvGraphicFramePr>
                <p:cNvPr id="56" name="Object 79"/>
                <p:cNvGraphicFramePr>
                  <a:graphicFrameLocks noChangeAspect="1"/>
                </p:cNvGraphicFramePr>
                <p:nvPr>
                  <p:extLst>
                    <p:ext uri="{D42A27DB-BD31-4B8C-83A1-F6EECF244321}">
                      <p14:modId xmlns:p14="http://schemas.microsoft.com/office/powerpoint/2010/main" xmlns="" val="1218760429"/>
                    </p:ext>
                  </p:extLst>
                </p:nvPr>
              </p:nvGraphicFramePr>
              <p:xfrm>
                <a:off x="5216185" y="2425578"/>
                <a:ext cx="2975656" cy="2031095"/>
              </p:xfrm>
              <a:graphic>
                <a:graphicData uri="http://schemas.openxmlformats.org/presentationml/2006/ole">
                  <p:oleObj spid="_x0000_s26764" name="Graph" r:id="rId5" imgW="4150080" imgH="2895480" progId="">
                    <p:embed/>
                  </p:oleObj>
                </a:graphicData>
              </a:graphic>
            </p:graphicFrame>
            <p:cxnSp>
              <p:nvCxnSpPr>
                <p:cNvPr id="57" name="Straight Arrow Connector 56"/>
                <p:cNvCxnSpPr>
                  <a:cxnSpLocks noChangeShapeType="1"/>
                </p:cNvCxnSpPr>
                <p:nvPr/>
              </p:nvCxnSpPr>
              <p:spPr bwMode="auto">
                <a:xfrm flipV="1">
                  <a:off x="6515762" y="3157139"/>
                  <a:ext cx="384737" cy="1474"/>
                </a:xfrm>
                <a:prstGeom prst="straightConnector1">
                  <a:avLst/>
                </a:prstGeom>
                <a:noFill/>
                <a:ln w="15875" algn="ctr">
                  <a:solidFill>
                    <a:schemeClr val="tx1"/>
                  </a:solidFill>
                  <a:round/>
                  <a:headEnd type="arrow" w="med" len="med"/>
                  <a:tailEnd type="arrow" w="med" len="med"/>
                </a:ln>
                <a:extLst>
                  <a:ext uri="{909E8E84-426E-40DD-AFC4-6F175D3DCCD1}">
                    <a14:hiddenFill xmlns:a14="http://schemas.microsoft.com/office/drawing/2010/main" xmlns="">
                      <a:noFill/>
                    </a14:hiddenFill>
                  </a:ext>
                </a:extLst>
              </p:spPr>
            </p:cxnSp>
            <p:sp>
              <p:nvSpPr>
                <p:cNvPr id="58" name="TextBox 57"/>
                <p:cNvSpPr txBox="1">
                  <a:spLocks noChangeArrowheads="1"/>
                </p:cNvSpPr>
                <p:nvPr/>
              </p:nvSpPr>
              <p:spPr bwMode="auto">
                <a:xfrm>
                  <a:off x="6457777" y="2824804"/>
                  <a:ext cx="48603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600" dirty="0" err="1">
                      <a:latin typeface="Symbol" pitchFamily="18" charset="2"/>
                    </a:rPr>
                    <a:t>a</a:t>
                  </a:r>
                  <a:r>
                    <a:rPr lang="en-US" altLang="en-US" sz="1600" i="1" dirty="0" err="1"/>
                    <a:t>hf</a:t>
                  </a:r>
                  <a:endParaRPr lang="en-US" altLang="en-US" sz="1600" i="1" dirty="0"/>
                </a:p>
              </p:txBody>
            </p:sp>
            <p:cxnSp>
              <p:nvCxnSpPr>
                <p:cNvPr id="59" name="Straight Connector 58"/>
                <p:cNvCxnSpPr>
                  <a:cxnSpLocks noChangeShapeType="1"/>
                </p:cNvCxnSpPr>
                <p:nvPr/>
              </p:nvCxnSpPr>
              <p:spPr bwMode="auto">
                <a:xfrm flipV="1">
                  <a:off x="6548652" y="3073796"/>
                  <a:ext cx="0" cy="965397"/>
                </a:xfrm>
                <a:prstGeom prst="line">
                  <a:avLst/>
                </a:prstGeom>
                <a:noFill/>
                <a:ln w="15875" algn="ctr">
                  <a:solidFill>
                    <a:schemeClr val="tx1"/>
                  </a:solidFill>
                  <a:prstDash val="dash"/>
                  <a:round/>
                  <a:headEnd/>
                  <a:tailEnd/>
                </a:ln>
                <a:extLst>
                  <a:ext uri="{909E8E84-426E-40DD-AFC4-6F175D3DCCD1}">
                    <a14:hiddenFill xmlns:a14="http://schemas.microsoft.com/office/drawing/2010/main" xmlns="">
                      <a:noFill/>
                    </a14:hiddenFill>
                  </a:ext>
                </a:extLst>
              </p:spPr>
            </p:cxnSp>
            <p:grpSp>
              <p:nvGrpSpPr>
                <p:cNvPr id="60" name="Group 59"/>
                <p:cNvGrpSpPr/>
                <p:nvPr/>
              </p:nvGrpSpPr>
              <p:grpSpPr>
                <a:xfrm>
                  <a:off x="6355726" y="3473928"/>
                  <a:ext cx="1051391" cy="598959"/>
                  <a:chOff x="6213332" y="3316896"/>
                  <a:chExt cx="1089492" cy="780855"/>
                </a:xfrm>
              </p:grpSpPr>
              <p:sp>
                <p:nvSpPr>
                  <p:cNvPr id="61" name="Freeform 54"/>
                  <p:cNvSpPr>
                    <a:spLocks/>
                  </p:cNvSpPr>
                  <p:nvPr/>
                </p:nvSpPr>
                <p:spPr bwMode="auto">
                  <a:xfrm>
                    <a:off x="6578308" y="3316896"/>
                    <a:ext cx="343810" cy="694236"/>
                  </a:xfrm>
                  <a:custGeom>
                    <a:avLst/>
                    <a:gdLst>
                      <a:gd name="T0" fmla="*/ 0 w 258898"/>
                      <a:gd name="T1" fmla="*/ 1992149 h 774321"/>
                      <a:gd name="T2" fmla="*/ 346907 w 258898"/>
                      <a:gd name="T3" fmla="*/ 1483874 h 774321"/>
                      <a:gd name="T4" fmla="*/ 647294 w 258898"/>
                      <a:gd name="T5" fmla="*/ 697397 h 774321"/>
                      <a:gd name="T6" fmla="*/ 600759 w 258898"/>
                      <a:gd name="T7" fmla="*/ 691925 h 774321"/>
                      <a:gd name="T8" fmla="*/ 712980 w 258898"/>
                      <a:gd name="T9" fmla="*/ 574867 h 774321"/>
                      <a:gd name="T10" fmla="*/ 756768 w 258898"/>
                      <a:gd name="T11" fmla="*/ 433959 h 774321"/>
                      <a:gd name="T12" fmla="*/ 778672 w 258898"/>
                      <a:gd name="T13" fmla="*/ 378823 h 774321"/>
                      <a:gd name="T14" fmla="*/ 822459 w 258898"/>
                      <a:gd name="T15" fmla="*/ 182777 h 774321"/>
                      <a:gd name="T16" fmla="*/ 844351 w 258898"/>
                      <a:gd name="T17" fmla="*/ 164397 h 774321"/>
                      <a:gd name="T18" fmla="*/ 888146 w 258898"/>
                      <a:gd name="T19" fmla="*/ 146018 h 774321"/>
                      <a:gd name="T20" fmla="*/ 931933 w 258898"/>
                      <a:gd name="T21" fmla="*/ 103134 h 774321"/>
                      <a:gd name="T22" fmla="*/ 997620 w 258898"/>
                      <a:gd name="T23" fmla="*/ 29618 h 774321"/>
                      <a:gd name="T24" fmla="*/ 1063314 w 258898"/>
                      <a:gd name="T25" fmla="*/ 23489 h 774321"/>
                      <a:gd name="T26" fmla="*/ 1129000 w 258898"/>
                      <a:gd name="T27" fmla="*/ 29618 h 774321"/>
                      <a:gd name="T28" fmla="*/ 1236433 w 258898"/>
                      <a:gd name="T29" fmla="*/ 41539 h 774321"/>
                      <a:gd name="T30" fmla="*/ 1109157 w 258898"/>
                      <a:gd name="T31" fmla="*/ 1497 h 774321"/>
                      <a:gd name="T32" fmla="*/ 1304165 w 258898"/>
                      <a:gd name="T33" fmla="*/ 103134 h 774321"/>
                      <a:gd name="T34" fmla="*/ 1347953 w 258898"/>
                      <a:gd name="T35" fmla="*/ 121511 h 774321"/>
                      <a:gd name="T36" fmla="*/ 1391748 w 258898"/>
                      <a:gd name="T37" fmla="*/ 219535 h 774321"/>
                      <a:gd name="T38" fmla="*/ 1413644 w 258898"/>
                      <a:gd name="T39" fmla="*/ 237913 h 774321"/>
                      <a:gd name="T40" fmla="*/ 1435535 w 258898"/>
                      <a:gd name="T41" fmla="*/ 323686 h 774321"/>
                      <a:gd name="T42" fmla="*/ 1457432 w 258898"/>
                      <a:gd name="T43" fmla="*/ 342062 h 774321"/>
                      <a:gd name="T44" fmla="*/ 1616180 w 258898"/>
                      <a:gd name="T45" fmla="*/ 702209 h 774321"/>
                      <a:gd name="T46" fmla="*/ 1501222 w 258898"/>
                      <a:gd name="T47" fmla="*/ 525855 h 774321"/>
                      <a:gd name="T48" fmla="*/ 1566913 w 258898"/>
                      <a:gd name="T49" fmla="*/ 660636 h 774321"/>
                      <a:gd name="T50" fmla="*/ 2380472 w 258898"/>
                      <a:gd name="T51" fmla="*/ 1988972 h 774321"/>
                      <a:gd name="T52" fmla="*/ 1854270 w 258898"/>
                      <a:gd name="T53" fmla="*/ 1205855 h 774321"/>
                      <a:gd name="T54" fmla="*/ 1564176 w 258898"/>
                      <a:gd name="T55" fmla="*/ 657682 h 774321"/>
                      <a:gd name="T56" fmla="*/ 1573753 w 258898"/>
                      <a:gd name="T57" fmla="*/ 675407 h 77432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8898" h="774321">
                        <a:moveTo>
                          <a:pt x="0" y="774321"/>
                        </a:moveTo>
                        <a:cubicBezTo>
                          <a:pt x="794" y="770352"/>
                          <a:pt x="25995" y="660638"/>
                          <a:pt x="37728" y="576762"/>
                        </a:cubicBezTo>
                        <a:cubicBezTo>
                          <a:pt x="49461" y="492887"/>
                          <a:pt x="65795" y="322371"/>
                          <a:pt x="70396" y="271068"/>
                        </a:cubicBezTo>
                        <a:cubicBezTo>
                          <a:pt x="74997" y="219765"/>
                          <a:pt x="64541" y="271323"/>
                          <a:pt x="65335" y="268942"/>
                        </a:cubicBezTo>
                        <a:cubicBezTo>
                          <a:pt x="67553" y="253419"/>
                          <a:pt x="74712" y="240154"/>
                          <a:pt x="77540" y="223443"/>
                        </a:cubicBezTo>
                        <a:cubicBezTo>
                          <a:pt x="80368" y="206732"/>
                          <a:pt x="74730" y="191392"/>
                          <a:pt x="82302" y="168674"/>
                        </a:cubicBezTo>
                        <a:cubicBezTo>
                          <a:pt x="83096" y="161530"/>
                          <a:pt x="84159" y="154411"/>
                          <a:pt x="84684" y="147243"/>
                        </a:cubicBezTo>
                        <a:cubicBezTo>
                          <a:pt x="86541" y="121861"/>
                          <a:pt x="81399" y="95187"/>
                          <a:pt x="89446" y="71043"/>
                        </a:cubicBezTo>
                        <a:cubicBezTo>
                          <a:pt x="90240" y="68662"/>
                          <a:pt x="90704" y="66144"/>
                          <a:pt x="91827" y="63899"/>
                        </a:cubicBezTo>
                        <a:cubicBezTo>
                          <a:pt x="93107" y="61339"/>
                          <a:pt x="95002" y="59136"/>
                          <a:pt x="96590" y="56755"/>
                        </a:cubicBezTo>
                        <a:cubicBezTo>
                          <a:pt x="98369" y="51419"/>
                          <a:pt x="100497" y="45642"/>
                          <a:pt x="101352" y="40087"/>
                        </a:cubicBezTo>
                        <a:cubicBezTo>
                          <a:pt x="102534" y="32408"/>
                          <a:pt x="100351" y="18028"/>
                          <a:pt x="108496" y="11512"/>
                        </a:cubicBezTo>
                        <a:cubicBezTo>
                          <a:pt x="110456" y="9944"/>
                          <a:pt x="113259" y="9924"/>
                          <a:pt x="115640" y="9130"/>
                        </a:cubicBezTo>
                        <a:cubicBezTo>
                          <a:pt x="118021" y="9924"/>
                          <a:pt x="119646" y="10343"/>
                          <a:pt x="122784" y="11512"/>
                        </a:cubicBezTo>
                        <a:cubicBezTo>
                          <a:pt x="125922" y="12681"/>
                          <a:pt x="134828" y="17968"/>
                          <a:pt x="134468" y="16146"/>
                        </a:cubicBezTo>
                        <a:cubicBezTo>
                          <a:pt x="134108" y="14324"/>
                          <a:pt x="119398" y="-3408"/>
                          <a:pt x="120626" y="582"/>
                        </a:cubicBezTo>
                        <a:cubicBezTo>
                          <a:pt x="121854" y="4572"/>
                          <a:pt x="137506" y="32312"/>
                          <a:pt x="141834" y="40087"/>
                        </a:cubicBezTo>
                        <a:cubicBezTo>
                          <a:pt x="146162" y="47862"/>
                          <a:pt x="145009" y="44849"/>
                          <a:pt x="146596" y="47230"/>
                        </a:cubicBezTo>
                        <a:cubicBezTo>
                          <a:pt x="147795" y="59223"/>
                          <a:pt x="148671" y="73236"/>
                          <a:pt x="151359" y="85330"/>
                        </a:cubicBezTo>
                        <a:cubicBezTo>
                          <a:pt x="151904" y="87780"/>
                          <a:pt x="152946" y="90093"/>
                          <a:pt x="153740" y="92474"/>
                        </a:cubicBezTo>
                        <a:cubicBezTo>
                          <a:pt x="154534" y="103587"/>
                          <a:pt x="154819" y="114747"/>
                          <a:pt x="156121" y="125812"/>
                        </a:cubicBezTo>
                        <a:cubicBezTo>
                          <a:pt x="156414" y="128305"/>
                          <a:pt x="155228" y="108434"/>
                          <a:pt x="158502" y="132955"/>
                        </a:cubicBezTo>
                        <a:cubicBezTo>
                          <a:pt x="161776" y="157476"/>
                          <a:pt x="174973" y="269764"/>
                          <a:pt x="175767" y="272939"/>
                        </a:cubicBezTo>
                        <a:cubicBezTo>
                          <a:pt x="176561" y="293577"/>
                          <a:pt x="164158" y="207086"/>
                          <a:pt x="163265" y="204393"/>
                        </a:cubicBezTo>
                        <a:cubicBezTo>
                          <a:pt x="162372" y="201700"/>
                          <a:pt x="154472" y="161998"/>
                          <a:pt x="170409" y="256780"/>
                        </a:cubicBezTo>
                        <a:cubicBezTo>
                          <a:pt x="186346" y="351562"/>
                          <a:pt x="258019" y="769127"/>
                          <a:pt x="258887" y="773086"/>
                        </a:cubicBezTo>
                        <a:cubicBezTo>
                          <a:pt x="259755" y="777045"/>
                          <a:pt x="209014" y="520654"/>
                          <a:pt x="201660" y="468699"/>
                        </a:cubicBezTo>
                        <a:cubicBezTo>
                          <a:pt x="194306" y="416744"/>
                          <a:pt x="175195" y="289995"/>
                          <a:pt x="170111" y="255632"/>
                        </a:cubicBezTo>
                        <a:cubicBezTo>
                          <a:pt x="165027" y="221269"/>
                          <a:pt x="168692" y="257598"/>
                          <a:pt x="171153" y="262521"/>
                        </a:cubicBezTo>
                      </a:path>
                    </a:pathLst>
                  </a:custGeom>
                  <a:noFill/>
                  <a:ln w="25400" cap="flat" cmpd="sng" algn="ctr">
                    <a:solidFill>
                      <a:srgbClr val="FF0000"/>
                    </a:solidFill>
                    <a:prstDash val="dash"/>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nchor="ctr"/>
                  <a:lstStyle/>
                  <a:p>
                    <a:endParaRPr lang="en-US"/>
                  </a:p>
                </p:txBody>
              </p:sp>
              <p:sp>
                <p:nvSpPr>
                  <p:cNvPr id="62" name="Freeform 54"/>
                  <p:cNvSpPr>
                    <a:spLocks/>
                  </p:cNvSpPr>
                  <p:nvPr/>
                </p:nvSpPr>
                <p:spPr bwMode="auto">
                  <a:xfrm>
                    <a:off x="6943284" y="3610363"/>
                    <a:ext cx="359540" cy="487388"/>
                  </a:xfrm>
                  <a:custGeom>
                    <a:avLst/>
                    <a:gdLst>
                      <a:gd name="T0" fmla="*/ 0 w 286922"/>
                      <a:gd name="T1" fmla="*/ 535197 h 941677"/>
                      <a:gd name="T2" fmla="*/ 88834 w 286922"/>
                      <a:gd name="T3" fmla="*/ 398647 h 941677"/>
                      <a:gd name="T4" fmla="*/ 165754 w 286922"/>
                      <a:gd name="T5" fmla="*/ 187357 h 941677"/>
                      <a:gd name="T6" fmla="*/ 153837 w 286922"/>
                      <a:gd name="T7" fmla="*/ 185888 h 941677"/>
                      <a:gd name="T8" fmla="*/ 182575 w 286922"/>
                      <a:gd name="T9" fmla="*/ 154440 h 941677"/>
                      <a:gd name="T10" fmla="*/ 193788 w 286922"/>
                      <a:gd name="T11" fmla="*/ 116584 h 941677"/>
                      <a:gd name="T12" fmla="*/ 199396 w 286922"/>
                      <a:gd name="T13" fmla="*/ 101772 h 941677"/>
                      <a:gd name="T14" fmla="*/ 210609 w 286922"/>
                      <a:gd name="T15" fmla="*/ 49104 h 941677"/>
                      <a:gd name="T16" fmla="*/ 216215 w 286922"/>
                      <a:gd name="T17" fmla="*/ 44166 h 941677"/>
                      <a:gd name="T18" fmla="*/ 227430 w 286922"/>
                      <a:gd name="T19" fmla="*/ 39228 h 941677"/>
                      <a:gd name="T20" fmla="*/ 238643 w 286922"/>
                      <a:gd name="T21" fmla="*/ 27707 h 941677"/>
                      <a:gd name="T22" fmla="*/ 255464 w 286922"/>
                      <a:gd name="T23" fmla="*/ 7957 h 941677"/>
                      <a:gd name="T24" fmla="*/ 272285 w 286922"/>
                      <a:gd name="T25" fmla="*/ 6310 h 941677"/>
                      <a:gd name="T26" fmla="*/ 289107 w 286922"/>
                      <a:gd name="T27" fmla="*/ 7957 h 941677"/>
                      <a:gd name="T28" fmla="*/ 316618 w 286922"/>
                      <a:gd name="T29" fmla="*/ 11160 h 941677"/>
                      <a:gd name="T30" fmla="*/ 284025 w 286922"/>
                      <a:gd name="T31" fmla="*/ 402 h 941677"/>
                      <a:gd name="T32" fmla="*/ 333962 w 286922"/>
                      <a:gd name="T33" fmla="*/ 27707 h 941677"/>
                      <a:gd name="T34" fmla="*/ 345174 w 286922"/>
                      <a:gd name="T35" fmla="*/ 32645 h 941677"/>
                      <a:gd name="T36" fmla="*/ 356389 w 286922"/>
                      <a:gd name="T37" fmla="*/ 58979 h 941677"/>
                      <a:gd name="T38" fmla="*/ 361995 w 286922"/>
                      <a:gd name="T39" fmla="*/ 63916 h 941677"/>
                      <a:gd name="T40" fmla="*/ 367602 w 286922"/>
                      <a:gd name="T41" fmla="*/ 86959 h 941677"/>
                      <a:gd name="T42" fmla="*/ 373208 w 286922"/>
                      <a:gd name="T43" fmla="*/ 91896 h 941677"/>
                      <a:gd name="T44" fmla="*/ 413860 w 286922"/>
                      <a:gd name="T45" fmla="*/ 188650 h 941677"/>
                      <a:gd name="T46" fmla="*/ 384423 w 286922"/>
                      <a:gd name="T47" fmla="*/ 141273 h 941677"/>
                      <a:gd name="T48" fmla="*/ 401244 w 286922"/>
                      <a:gd name="T49" fmla="*/ 177482 h 941677"/>
                      <a:gd name="T50" fmla="*/ 673741 w 286922"/>
                      <a:gd name="T51" fmla="*/ 646637 h 941677"/>
                      <a:gd name="T52" fmla="*/ 514933 w 286922"/>
                      <a:gd name="T53" fmla="*/ 396146 h 941677"/>
                      <a:gd name="T54" fmla="*/ 400542 w 286922"/>
                      <a:gd name="T55" fmla="*/ 176688 h 941677"/>
                      <a:gd name="T56" fmla="*/ 402996 w 286922"/>
                      <a:gd name="T57" fmla="*/ 181450 h 9416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6922" h="941677">
                        <a:moveTo>
                          <a:pt x="0" y="774321"/>
                        </a:moveTo>
                        <a:cubicBezTo>
                          <a:pt x="794" y="770352"/>
                          <a:pt x="25995" y="660638"/>
                          <a:pt x="37728" y="576762"/>
                        </a:cubicBezTo>
                        <a:cubicBezTo>
                          <a:pt x="49461" y="492887"/>
                          <a:pt x="65795" y="322371"/>
                          <a:pt x="70396" y="271068"/>
                        </a:cubicBezTo>
                        <a:cubicBezTo>
                          <a:pt x="74997" y="219765"/>
                          <a:pt x="64541" y="271323"/>
                          <a:pt x="65335" y="268942"/>
                        </a:cubicBezTo>
                        <a:cubicBezTo>
                          <a:pt x="67553" y="253419"/>
                          <a:pt x="74712" y="240154"/>
                          <a:pt x="77540" y="223443"/>
                        </a:cubicBezTo>
                        <a:cubicBezTo>
                          <a:pt x="80368" y="206732"/>
                          <a:pt x="74730" y="191392"/>
                          <a:pt x="82302" y="168674"/>
                        </a:cubicBezTo>
                        <a:cubicBezTo>
                          <a:pt x="83096" y="161530"/>
                          <a:pt x="84159" y="154411"/>
                          <a:pt x="84684" y="147243"/>
                        </a:cubicBezTo>
                        <a:cubicBezTo>
                          <a:pt x="86541" y="121861"/>
                          <a:pt x="81399" y="95187"/>
                          <a:pt x="89446" y="71043"/>
                        </a:cubicBezTo>
                        <a:cubicBezTo>
                          <a:pt x="90240" y="68662"/>
                          <a:pt x="90704" y="66144"/>
                          <a:pt x="91827" y="63899"/>
                        </a:cubicBezTo>
                        <a:cubicBezTo>
                          <a:pt x="93107" y="61339"/>
                          <a:pt x="95002" y="59136"/>
                          <a:pt x="96590" y="56755"/>
                        </a:cubicBezTo>
                        <a:cubicBezTo>
                          <a:pt x="98369" y="51419"/>
                          <a:pt x="100497" y="45642"/>
                          <a:pt x="101352" y="40087"/>
                        </a:cubicBezTo>
                        <a:cubicBezTo>
                          <a:pt x="102534" y="32408"/>
                          <a:pt x="100351" y="18028"/>
                          <a:pt x="108496" y="11512"/>
                        </a:cubicBezTo>
                        <a:cubicBezTo>
                          <a:pt x="110456" y="9944"/>
                          <a:pt x="113259" y="9924"/>
                          <a:pt x="115640" y="9130"/>
                        </a:cubicBezTo>
                        <a:cubicBezTo>
                          <a:pt x="118021" y="9924"/>
                          <a:pt x="119646" y="10343"/>
                          <a:pt x="122784" y="11512"/>
                        </a:cubicBezTo>
                        <a:cubicBezTo>
                          <a:pt x="125922" y="12681"/>
                          <a:pt x="134828" y="17968"/>
                          <a:pt x="134468" y="16146"/>
                        </a:cubicBezTo>
                        <a:cubicBezTo>
                          <a:pt x="134108" y="14324"/>
                          <a:pt x="119398" y="-3408"/>
                          <a:pt x="120626" y="582"/>
                        </a:cubicBezTo>
                        <a:cubicBezTo>
                          <a:pt x="121854" y="4572"/>
                          <a:pt x="137506" y="32312"/>
                          <a:pt x="141834" y="40087"/>
                        </a:cubicBezTo>
                        <a:cubicBezTo>
                          <a:pt x="146162" y="47862"/>
                          <a:pt x="145009" y="44849"/>
                          <a:pt x="146596" y="47230"/>
                        </a:cubicBezTo>
                        <a:cubicBezTo>
                          <a:pt x="147795" y="59223"/>
                          <a:pt x="148671" y="73236"/>
                          <a:pt x="151359" y="85330"/>
                        </a:cubicBezTo>
                        <a:cubicBezTo>
                          <a:pt x="151904" y="87780"/>
                          <a:pt x="152946" y="90093"/>
                          <a:pt x="153740" y="92474"/>
                        </a:cubicBezTo>
                        <a:cubicBezTo>
                          <a:pt x="154534" y="103587"/>
                          <a:pt x="154819" y="114747"/>
                          <a:pt x="156121" y="125812"/>
                        </a:cubicBezTo>
                        <a:cubicBezTo>
                          <a:pt x="156414" y="128305"/>
                          <a:pt x="155228" y="108434"/>
                          <a:pt x="158502" y="132955"/>
                        </a:cubicBezTo>
                        <a:cubicBezTo>
                          <a:pt x="161776" y="157476"/>
                          <a:pt x="174973" y="269764"/>
                          <a:pt x="175767" y="272939"/>
                        </a:cubicBezTo>
                        <a:cubicBezTo>
                          <a:pt x="176561" y="293577"/>
                          <a:pt x="164158" y="207086"/>
                          <a:pt x="163265" y="204393"/>
                        </a:cubicBezTo>
                        <a:cubicBezTo>
                          <a:pt x="162372" y="201700"/>
                          <a:pt x="149930" y="134920"/>
                          <a:pt x="170409" y="256780"/>
                        </a:cubicBezTo>
                        <a:cubicBezTo>
                          <a:pt x="190888" y="378640"/>
                          <a:pt x="278092" y="882825"/>
                          <a:pt x="286139" y="935552"/>
                        </a:cubicBezTo>
                        <a:cubicBezTo>
                          <a:pt x="294186" y="988279"/>
                          <a:pt x="238031" y="686463"/>
                          <a:pt x="218693" y="573143"/>
                        </a:cubicBezTo>
                        <a:cubicBezTo>
                          <a:pt x="199355" y="459823"/>
                          <a:pt x="175195" y="289995"/>
                          <a:pt x="170111" y="255632"/>
                        </a:cubicBezTo>
                        <a:cubicBezTo>
                          <a:pt x="165027" y="221269"/>
                          <a:pt x="168692" y="257598"/>
                          <a:pt x="171153" y="262521"/>
                        </a:cubicBezTo>
                      </a:path>
                    </a:pathLst>
                  </a:custGeom>
                  <a:noFill/>
                  <a:ln w="25400" cap="flat" cmpd="sng" algn="ctr">
                    <a:solidFill>
                      <a:srgbClr val="FF0000"/>
                    </a:solidFill>
                    <a:prstDash val="dash"/>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nchor="ctr"/>
                  <a:lstStyle/>
                  <a:p>
                    <a:endParaRPr lang="en-US"/>
                  </a:p>
                </p:txBody>
              </p:sp>
              <p:sp>
                <p:nvSpPr>
                  <p:cNvPr id="63" name="Freeform 54"/>
                  <p:cNvSpPr>
                    <a:spLocks/>
                  </p:cNvSpPr>
                  <p:nvPr/>
                </p:nvSpPr>
                <p:spPr bwMode="auto">
                  <a:xfrm flipH="1">
                    <a:off x="6213332" y="3609334"/>
                    <a:ext cx="359540" cy="487388"/>
                  </a:xfrm>
                  <a:custGeom>
                    <a:avLst/>
                    <a:gdLst>
                      <a:gd name="T0" fmla="*/ 0 w 286922"/>
                      <a:gd name="T1" fmla="*/ 535197 h 941677"/>
                      <a:gd name="T2" fmla="*/ 88834 w 286922"/>
                      <a:gd name="T3" fmla="*/ 398647 h 941677"/>
                      <a:gd name="T4" fmla="*/ 165754 w 286922"/>
                      <a:gd name="T5" fmla="*/ 187357 h 941677"/>
                      <a:gd name="T6" fmla="*/ 153837 w 286922"/>
                      <a:gd name="T7" fmla="*/ 185888 h 941677"/>
                      <a:gd name="T8" fmla="*/ 182575 w 286922"/>
                      <a:gd name="T9" fmla="*/ 154440 h 941677"/>
                      <a:gd name="T10" fmla="*/ 193788 w 286922"/>
                      <a:gd name="T11" fmla="*/ 116584 h 941677"/>
                      <a:gd name="T12" fmla="*/ 199396 w 286922"/>
                      <a:gd name="T13" fmla="*/ 101772 h 941677"/>
                      <a:gd name="T14" fmla="*/ 210609 w 286922"/>
                      <a:gd name="T15" fmla="*/ 49104 h 941677"/>
                      <a:gd name="T16" fmla="*/ 216215 w 286922"/>
                      <a:gd name="T17" fmla="*/ 44166 h 941677"/>
                      <a:gd name="T18" fmla="*/ 227430 w 286922"/>
                      <a:gd name="T19" fmla="*/ 39228 h 941677"/>
                      <a:gd name="T20" fmla="*/ 238643 w 286922"/>
                      <a:gd name="T21" fmla="*/ 27707 h 941677"/>
                      <a:gd name="T22" fmla="*/ 255464 w 286922"/>
                      <a:gd name="T23" fmla="*/ 7957 h 941677"/>
                      <a:gd name="T24" fmla="*/ 272285 w 286922"/>
                      <a:gd name="T25" fmla="*/ 6310 h 941677"/>
                      <a:gd name="T26" fmla="*/ 289107 w 286922"/>
                      <a:gd name="T27" fmla="*/ 7957 h 941677"/>
                      <a:gd name="T28" fmla="*/ 316618 w 286922"/>
                      <a:gd name="T29" fmla="*/ 11160 h 941677"/>
                      <a:gd name="T30" fmla="*/ 284025 w 286922"/>
                      <a:gd name="T31" fmla="*/ 402 h 941677"/>
                      <a:gd name="T32" fmla="*/ 333962 w 286922"/>
                      <a:gd name="T33" fmla="*/ 27707 h 941677"/>
                      <a:gd name="T34" fmla="*/ 345174 w 286922"/>
                      <a:gd name="T35" fmla="*/ 32645 h 941677"/>
                      <a:gd name="T36" fmla="*/ 356389 w 286922"/>
                      <a:gd name="T37" fmla="*/ 58979 h 941677"/>
                      <a:gd name="T38" fmla="*/ 361995 w 286922"/>
                      <a:gd name="T39" fmla="*/ 63916 h 941677"/>
                      <a:gd name="T40" fmla="*/ 367602 w 286922"/>
                      <a:gd name="T41" fmla="*/ 86959 h 941677"/>
                      <a:gd name="T42" fmla="*/ 373208 w 286922"/>
                      <a:gd name="T43" fmla="*/ 91896 h 941677"/>
                      <a:gd name="T44" fmla="*/ 413860 w 286922"/>
                      <a:gd name="T45" fmla="*/ 188650 h 941677"/>
                      <a:gd name="T46" fmla="*/ 384423 w 286922"/>
                      <a:gd name="T47" fmla="*/ 141273 h 941677"/>
                      <a:gd name="T48" fmla="*/ 401244 w 286922"/>
                      <a:gd name="T49" fmla="*/ 177482 h 941677"/>
                      <a:gd name="T50" fmla="*/ 673741 w 286922"/>
                      <a:gd name="T51" fmla="*/ 646637 h 941677"/>
                      <a:gd name="T52" fmla="*/ 514933 w 286922"/>
                      <a:gd name="T53" fmla="*/ 396146 h 941677"/>
                      <a:gd name="T54" fmla="*/ 400542 w 286922"/>
                      <a:gd name="T55" fmla="*/ 176688 h 941677"/>
                      <a:gd name="T56" fmla="*/ 402996 w 286922"/>
                      <a:gd name="T57" fmla="*/ 181450 h 9416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86922" h="941677">
                        <a:moveTo>
                          <a:pt x="0" y="774321"/>
                        </a:moveTo>
                        <a:cubicBezTo>
                          <a:pt x="794" y="770352"/>
                          <a:pt x="25995" y="660638"/>
                          <a:pt x="37728" y="576762"/>
                        </a:cubicBezTo>
                        <a:cubicBezTo>
                          <a:pt x="49461" y="492887"/>
                          <a:pt x="65795" y="322371"/>
                          <a:pt x="70396" y="271068"/>
                        </a:cubicBezTo>
                        <a:cubicBezTo>
                          <a:pt x="74997" y="219765"/>
                          <a:pt x="64541" y="271323"/>
                          <a:pt x="65335" y="268942"/>
                        </a:cubicBezTo>
                        <a:cubicBezTo>
                          <a:pt x="67553" y="253419"/>
                          <a:pt x="74712" y="240154"/>
                          <a:pt x="77540" y="223443"/>
                        </a:cubicBezTo>
                        <a:cubicBezTo>
                          <a:pt x="80368" y="206732"/>
                          <a:pt x="74730" y="191392"/>
                          <a:pt x="82302" y="168674"/>
                        </a:cubicBezTo>
                        <a:cubicBezTo>
                          <a:pt x="83096" y="161530"/>
                          <a:pt x="84159" y="154411"/>
                          <a:pt x="84684" y="147243"/>
                        </a:cubicBezTo>
                        <a:cubicBezTo>
                          <a:pt x="86541" y="121861"/>
                          <a:pt x="81399" y="95187"/>
                          <a:pt x="89446" y="71043"/>
                        </a:cubicBezTo>
                        <a:cubicBezTo>
                          <a:pt x="90240" y="68662"/>
                          <a:pt x="90704" y="66144"/>
                          <a:pt x="91827" y="63899"/>
                        </a:cubicBezTo>
                        <a:cubicBezTo>
                          <a:pt x="93107" y="61339"/>
                          <a:pt x="95002" y="59136"/>
                          <a:pt x="96590" y="56755"/>
                        </a:cubicBezTo>
                        <a:cubicBezTo>
                          <a:pt x="98369" y="51419"/>
                          <a:pt x="100497" y="45642"/>
                          <a:pt x="101352" y="40087"/>
                        </a:cubicBezTo>
                        <a:cubicBezTo>
                          <a:pt x="102534" y="32408"/>
                          <a:pt x="100351" y="18028"/>
                          <a:pt x="108496" y="11512"/>
                        </a:cubicBezTo>
                        <a:cubicBezTo>
                          <a:pt x="110456" y="9944"/>
                          <a:pt x="113259" y="9924"/>
                          <a:pt x="115640" y="9130"/>
                        </a:cubicBezTo>
                        <a:cubicBezTo>
                          <a:pt x="118021" y="9924"/>
                          <a:pt x="119646" y="10343"/>
                          <a:pt x="122784" y="11512"/>
                        </a:cubicBezTo>
                        <a:cubicBezTo>
                          <a:pt x="125922" y="12681"/>
                          <a:pt x="134828" y="17968"/>
                          <a:pt x="134468" y="16146"/>
                        </a:cubicBezTo>
                        <a:cubicBezTo>
                          <a:pt x="134108" y="14324"/>
                          <a:pt x="119398" y="-3408"/>
                          <a:pt x="120626" y="582"/>
                        </a:cubicBezTo>
                        <a:cubicBezTo>
                          <a:pt x="121854" y="4572"/>
                          <a:pt x="137506" y="32312"/>
                          <a:pt x="141834" y="40087"/>
                        </a:cubicBezTo>
                        <a:cubicBezTo>
                          <a:pt x="146162" y="47862"/>
                          <a:pt x="145009" y="44849"/>
                          <a:pt x="146596" y="47230"/>
                        </a:cubicBezTo>
                        <a:cubicBezTo>
                          <a:pt x="147795" y="59223"/>
                          <a:pt x="148671" y="73236"/>
                          <a:pt x="151359" y="85330"/>
                        </a:cubicBezTo>
                        <a:cubicBezTo>
                          <a:pt x="151904" y="87780"/>
                          <a:pt x="152946" y="90093"/>
                          <a:pt x="153740" y="92474"/>
                        </a:cubicBezTo>
                        <a:cubicBezTo>
                          <a:pt x="154534" y="103587"/>
                          <a:pt x="154819" y="114747"/>
                          <a:pt x="156121" y="125812"/>
                        </a:cubicBezTo>
                        <a:cubicBezTo>
                          <a:pt x="156414" y="128305"/>
                          <a:pt x="155228" y="108434"/>
                          <a:pt x="158502" y="132955"/>
                        </a:cubicBezTo>
                        <a:cubicBezTo>
                          <a:pt x="161776" y="157476"/>
                          <a:pt x="174973" y="269764"/>
                          <a:pt x="175767" y="272939"/>
                        </a:cubicBezTo>
                        <a:cubicBezTo>
                          <a:pt x="176561" y="293577"/>
                          <a:pt x="164158" y="207086"/>
                          <a:pt x="163265" y="204393"/>
                        </a:cubicBezTo>
                        <a:cubicBezTo>
                          <a:pt x="162372" y="201700"/>
                          <a:pt x="149930" y="134920"/>
                          <a:pt x="170409" y="256780"/>
                        </a:cubicBezTo>
                        <a:cubicBezTo>
                          <a:pt x="190888" y="378640"/>
                          <a:pt x="278092" y="882825"/>
                          <a:pt x="286139" y="935552"/>
                        </a:cubicBezTo>
                        <a:cubicBezTo>
                          <a:pt x="294186" y="988279"/>
                          <a:pt x="238031" y="686463"/>
                          <a:pt x="218693" y="573143"/>
                        </a:cubicBezTo>
                        <a:cubicBezTo>
                          <a:pt x="199355" y="459823"/>
                          <a:pt x="175195" y="289995"/>
                          <a:pt x="170111" y="255632"/>
                        </a:cubicBezTo>
                        <a:cubicBezTo>
                          <a:pt x="165027" y="221269"/>
                          <a:pt x="168692" y="257598"/>
                          <a:pt x="171153" y="262521"/>
                        </a:cubicBezTo>
                      </a:path>
                    </a:pathLst>
                  </a:custGeom>
                  <a:noFill/>
                  <a:ln w="25400" cap="flat" cmpd="sng" algn="ctr">
                    <a:solidFill>
                      <a:srgbClr val="FF0000"/>
                    </a:solidFill>
                    <a:prstDash val="dash"/>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nchor="ctr"/>
                  <a:lstStyle/>
                  <a:p>
                    <a:endParaRPr lang="en-US"/>
                  </a:p>
                </p:txBody>
              </p:sp>
            </p:grpSp>
          </p:grpSp>
          <p:cxnSp>
            <p:nvCxnSpPr>
              <p:cNvPr id="55" name="Straight Arrow Connector 54"/>
              <p:cNvCxnSpPr/>
              <p:nvPr/>
            </p:nvCxnSpPr>
            <p:spPr>
              <a:xfrm flipV="1">
                <a:off x="5686500" y="3915855"/>
                <a:ext cx="975178" cy="1011093"/>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52" name="Text Box 244"/>
            <p:cNvSpPr txBox="1">
              <a:spLocks noChangeArrowheads="1"/>
            </p:cNvSpPr>
            <p:nvPr/>
          </p:nvSpPr>
          <p:spPr bwMode="auto">
            <a:xfrm>
              <a:off x="5387810" y="2004787"/>
              <a:ext cx="3317787" cy="400110"/>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000" b="1" dirty="0" smtClean="0">
                  <a:solidFill>
                    <a:srgbClr val="CC3300"/>
                  </a:solidFill>
                </a:rPr>
                <a:t>Expected THz response</a:t>
              </a:r>
              <a:endParaRPr lang="en-US" altLang="en-US" sz="2000" b="1" dirty="0">
                <a:solidFill>
                  <a:srgbClr val="CC3300"/>
                </a:solidFill>
              </a:endParaRPr>
            </a:p>
          </p:txBody>
        </p:sp>
      </p:grpSp>
      <p:sp>
        <p:nvSpPr>
          <p:cNvPr id="22"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a:xfrm>
            <a:off x="990600" y="161925"/>
            <a:ext cx="7162800" cy="904875"/>
          </a:xfrm>
        </p:spPr>
        <p:txBody>
          <a:bodyPr/>
          <a:lstStyle/>
          <a:p>
            <a:r>
              <a:rPr lang="en-US" sz="2800" dirty="0" smtClean="0"/>
              <a:t>Device </a:t>
            </a:r>
            <a:r>
              <a:rPr lang="en-US" sz="2800" dirty="0"/>
              <a:t>B</a:t>
            </a:r>
            <a:r>
              <a:rPr lang="en-US" sz="2800" dirty="0" smtClean="0"/>
              <a:t>: BWO response and T dependence</a:t>
            </a:r>
          </a:p>
        </p:txBody>
      </p:sp>
      <p:sp>
        <p:nvSpPr>
          <p:cNvPr id="12"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graphicFrame>
        <p:nvGraphicFramePr>
          <p:cNvPr id="22" name="Object 3"/>
          <p:cNvGraphicFramePr>
            <a:graphicFrameLocks noChangeAspect="1"/>
          </p:cNvGraphicFramePr>
          <p:nvPr>
            <p:extLst>
              <p:ext uri="{D42A27DB-BD31-4B8C-83A1-F6EECF244321}">
                <p14:modId xmlns:p14="http://schemas.microsoft.com/office/powerpoint/2010/main" xmlns="" val="1469231828"/>
              </p:ext>
            </p:extLst>
          </p:nvPr>
        </p:nvGraphicFramePr>
        <p:xfrm>
          <a:off x="654894" y="2230459"/>
          <a:ext cx="7302229" cy="3653102"/>
        </p:xfrm>
        <a:graphic>
          <a:graphicData uri="http://schemas.openxmlformats.org/presentationml/2006/ole">
            <p:oleObj spid="_x0000_s44051" name="Graph" r:id="rId4" imgW="3657600" imgH="1828800" progId="">
              <p:embed/>
            </p:oleObj>
          </a:graphicData>
        </a:graphic>
      </p:graphicFrame>
      <p:sp>
        <p:nvSpPr>
          <p:cNvPr id="23" name="Text Box 244"/>
          <p:cNvSpPr txBox="1">
            <a:spLocks noChangeArrowheads="1"/>
          </p:cNvSpPr>
          <p:nvPr/>
        </p:nvSpPr>
        <p:spPr bwMode="auto">
          <a:xfrm>
            <a:off x="717663" y="1912374"/>
            <a:ext cx="3317787" cy="400110"/>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000" b="1" dirty="0" smtClean="0">
                <a:solidFill>
                  <a:srgbClr val="CC3300"/>
                </a:solidFill>
              </a:rPr>
              <a:t>Measured THz response</a:t>
            </a:r>
            <a:endParaRPr lang="en-US" altLang="en-US" sz="2000" b="1" dirty="0">
              <a:solidFill>
                <a:srgbClr val="CC3300"/>
              </a:solidFill>
            </a:endParaRPr>
          </a:p>
        </p:txBody>
      </p:sp>
      <p:sp>
        <p:nvSpPr>
          <p:cNvPr id="24" name="Text Box 459"/>
          <p:cNvSpPr txBox="1">
            <a:spLocks noChangeArrowheads="1"/>
          </p:cNvSpPr>
          <p:nvPr/>
        </p:nvSpPr>
        <p:spPr bwMode="auto">
          <a:xfrm>
            <a:off x="4754775" y="1664802"/>
            <a:ext cx="2950169" cy="646331"/>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b="1" dirty="0">
                <a:solidFill>
                  <a:srgbClr val="CC3300"/>
                </a:solidFill>
              </a:rPr>
              <a:t>Temperature dependence</a:t>
            </a:r>
          </a:p>
          <a:p>
            <a:pPr eaLnBrk="1" hangingPunct="1"/>
            <a:r>
              <a:rPr lang="en-US" altLang="en-US" b="1" dirty="0">
                <a:solidFill>
                  <a:srgbClr val="CC3300"/>
                </a:solidFill>
              </a:rPr>
              <a:t>No THz applied</a:t>
            </a:r>
          </a:p>
        </p:txBody>
      </p:sp>
      <p:sp>
        <p:nvSpPr>
          <p:cNvPr id="7"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xmlns="" val="134441136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a:xfrm>
            <a:off x="989013" y="152400"/>
            <a:ext cx="7162800" cy="904875"/>
          </a:xfrm>
        </p:spPr>
        <p:txBody>
          <a:bodyPr/>
          <a:lstStyle/>
          <a:p>
            <a:r>
              <a:rPr lang="en-US" dirty="0" smtClean="0"/>
              <a:t>Device B: 1.3 THz response</a:t>
            </a:r>
            <a:br>
              <a:rPr lang="en-US" dirty="0" smtClean="0"/>
            </a:br>
            <a:r>
              <a:rPr lang="en-US" dirty="0" smtClean="0"/>
              <a:t>(1 </a:t>
            </a:r>
            <a:r>
              <a:rPr lang="en-US" dirty="0" err="1" smtClean="0"/>
              <a:t>mW</a:t>
            </a:r>
            <a:r>
              <a:rPr lang="en-US" dirty="0" smtClean="0"/>
              <a:t> </a:t>
            </a:r>
            <a:r>
              <a:rPr lang="en-US" sz="2800" dirty="0" smtClean="0"/>
              <a:t>laser source at UMD)</a:t>
            </a:r>
          </a:p>
        </p:txBody>
      </p:sp>
      <p:graphicFrame>
        <p:nvGraphicFramePr>
          <p:cNvPr id="2" name="Object 1"/>
          <p:cNvGraphicFramePr>
            <a:graphicFrameLocks noChangeAspect="1"/>
          </p:cNvGraphicFramePr>
          <p:nvPr>
            <p:extLst>
              <p:ext uri="{D42A27DB-BD31-4B8C-83A1-F6EECF244321}">
                <p14:modId xmlns:p14="http://schemas.microsoft.com/office/powerpoint/2010/main" xmlns="" val="1444083007"/>
              </p:ext>
            </p:extLst>
          </p:nvPr>
        </p:nvGraphicFramePr>
        <p:xfrm>
          <a:off x="685800" y="1395413"/>
          <a:ext cx="3657600" cy="4270375"/>
        </p:xfrm>
        <a:graphic>
          <a:graphicData uri="http://schemas.openxmlformats.org/presentationml/2006/ole">
            <p:oleObj spid="_x0000_s30873" name="Graph" r:id="rId4" imgW="2194560" imgH="2560320" progId="">
              <p:embed/>
            </p:oleObj>
          </a:graphicData>
        </a:graphic>
      </p:graphicFrame>
      <p:grpSp>
        <p:nvGrpSpPr>
          <p:cNvPr id="3" name="Group 2"/>
          <p:cNvGrpSpPr/>
          <p:nvPr/>
        </p:nvGrpSpPr>
        <p:grpSpPr>
          <a:xfrm>
            <a:off x="304800" y="1305697"/>
            <a:ext cx="8569239" cy="5208033"/>
            <a:chOff x="304800" y="1305697"/>
            <a:chExt cx="8569239" cy="5208033"/>
          </a:xfrm>
        </p:grpSpPr>
        <p:grpSp>
          <p:nvGrpSpPr>
            <p:cNvPr id="5" name="Group 4"/>
            <p:cNvGrpSpPr/>
            <p:nvPr/>
          </p:nvGrpSpPr>
          <p:grpSpPr>
            <a:xfrm>
              <a:off x="304800" y="1735932"/>
              <a:ext cx="8399786" cy="4777798"/>
              <a:chOff x="304800" y="1735932"/>
              <a:chExt cx="8399786" cy="4777798"/>
            </a:xfrm>
          </p:grpSpPr>
          <p:grpSp>
            <p:nvGrpSpPr>
              <p:cNvPr id="30724" name="Group 120"/>
              <p:cNvGrpSpPr>
                <a:grpSpLocks/>
              </p:cNvGrpSpPr>
              <p:nvPr/>
            </p:nvGrpSpPr>
            <p:grpSpPr bwMode="auto">
              <a:xfrm>
                <a:off x="4953000" y="1735932"/>
                <a:ext cx="3657600" cy="3521868"/>
                <a:chOff x="457200" y="4038600"/>
                <a:chExt cx="3657600" cy="3201988"/>
              </a:xfrm>
            </p:grpSpPr>
            <p:cxnSp>
              <p:nvCxnSpPr>
                <p:cNvPr id="30727" name="Straight Connector 210"/>
                <p:cNvCxnSpPr>
                  <a:cxnSpLocks noChangeShapeType="1"/>
                </p:cNvCxnSpPr>
                <p:nvPr/>
              </p:nvCxnSpPr>
              <p:spPr bwMode="auto">
                <a:xfrm>
                  <a:off x="2209800" y="4495800"/>
                  <a:ext cx="762000" cy="0"/>
                </a:xfrm>
                <a:prstGeom prst="line">
                  <a:avLst/>
                </a:prstGeom>
                <a:noFill/>
                <a:ln w="38100" algn="ctr">
                  <a:solidFill>
                    <a:schemeClr val="tx1"/>
                  </a:solidFill>
                  <a:round/>
                  <a:headEnd/>
                  <a:tailEnd/>
                </a:ln>
                <a:extLst>
                  <a:ext uri="{909E8E84-426E-40DD-AFC4-6F175D3DCCD1}">
                    <a14:hiddenFill xmlns:a14="http://schemas.microsoft.com/office/drawing/2010/main" xmlns="">
                      <a:noFill/>
                    </a14:hiddenFill>
                  </a:ext>
                </a:extLst>
              </p:spPr>
            </p:cxnSp>
            <p:cxnSp>
              <p:nvCxnSpPr>
                <p:cNvPr id="30728" name="Straight Connector 209"/>
                <p:cNvCxnSpPr>
                  <a:cxnSpLocks noChangeShapeType="1"/>
                </p:cNvCxnSpPr>
                <p:nvPr/>
              </p:nvCxnSpPr>
              <p:spPr bwMode="auto">
                <a:xfrm>
                  <a:off x="2209800" y="4953000"/>
                  <a:ext cx="609600" cy="0"/>
                </a:xfrm>
                <a:prstGeom prst="line">
                  <a:avLst/>
                </a:prstGeom>
                <a:noFill/>
                <a:ln w="28575" algn="ctr">
                  <a:solidFill>
                    <a:schemeClr val="tx1"/>
                  </a:solidFill>
                  <a:round/>
                  <a:headEnd/>
                  <a:tailEnd/>
                </a:ln>
                <a:extLst>
                  <a:ext uri="{909E8E84-426E-40DD-AFC4-6F175D3DCCD1}">
                    <a14:hiddenFill xmlns:a14="http://schemas.microsoft.com/office/drawing/2010/main" xmlns="">
                      <a:noFill/>
                    </a14:hiddenFill>
                  </a:ext>
                </a:extLst>
              </p:spPr>
            </p:cxnSp>
            <p:sp>
              <p:nvSpPr>
                <p:cNvPr id="30729" name="Rectangle 222"/>
                <p:cNvSpPr>
                  <a:spLocks noChangeAspect="1" noChangeArrowheads="1"/>
                </p:cNvSpPr>
                <p:nvPr/>
              </p:nvSpPr>
              <p:spPr bwMode="auto">
                <a:xfrm flipH="1">
                  <a:off x="3140075" y="5513388"/>
                  <a:ext cx="974725" cy="1727200"/>
                </a:xfrm>
                <a:prstGeom prst="rect">
                  <a:avLst/>
                </a:prstGeom>
                <a:solidFill>
                  <a:srgbClr val="FFFF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en-US" altLang="zh-CN" sz="2400">
                    <a:ea typeface="SimSun" pitchFamily="2" charset="-122"/>
                  </a:endParaRPr>
                </a:p>
              </p:txBody>
            </p:sp>
            <p:sp>
              <p:nvSpPr>
                <p:cNvPr id="30730" name="Rectangle 222"/>
                <p:cNvSpPr>
                  <a:spLocks noChangeAspect="1" noChangeArrowheads="1"/>
                </p:cNvSpPr>
                <p:nvPr/>
              </p:nvSpPr>
              <p:spPr bwMode="auto">
                <a:xfrm>
                  <a:off x="895350" y="4927600"/>
                  <a:ext cx="977900" cy="2309813"/>
                </a:xfrm>
                <a:prstGeom prst="rect">
                  <a:avLst/>
                </a:prstGeom>
                <a:solidFill>
                  <a:srgbClr val="FFFF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endParaRPr lang="en-US" altLang="zh-CN" sz="2400">
                    <a:ea typeface="SimSun" pitchFamily="2" charset="-122"/>
                  </a:endParaRPr>
                </a:p>
              </p:txBody>
            </p:sp>
            <p:sp>
              <p:nvSpPr>
                <p:cNvPr id="30731" name="Rectangle 13"/>
                <p:cNvSpPr>
                  <a:spLocks noChangeArrowheads="1"/>
                </p:cNvSpPr>
                <p:nvPr/>
              </p:nvSpPr>
              <p:spPr bwMode="auto">
                <a:xfrm>
                  <a:off x="942975" y="6167438"/>
                  <a:ext cx="9080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a:ea typeface="SimSun" pitchFamily="2" charset="-122"/>
                    </a:rPr>
                    <a:t>Source</a:t>
                  </a:r>
                </a:p>
              </p:txBody>
            </p:sp>
            <p:sp>
              <p:nvSpPr>
                <p:cNvPr id="30732" name="Rectangle 14"/>
                <p:cNvSpPr>
                  <a:spLocks noChangeArrowheads="1"/>
                </p:cNvSpPr>
                <p:nvPr/>
              </p:nvSpPr>
              <p:spPr bwMode="auto">
                <a:xfrm>
                  <a:off x="3252788" y="6167438"/>
                  <a:ext cx="7302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a:ea typeface="SimSun" pitchFamily="2" charset="-122"/>
                    </a:rPr>
                    <a:t>Drain</a:t>
                  </a:r>
                </a:p>
              </p:txBody>
            </p:sp>
            <p:sp>
              <p:nvSpPr>
                <p:cNvPr id="30733" name="Rectangle 202"/>
                <p:cNvSpPr>
                  <a:spLocks/>
                </p:cNvSpPr>
                <p:nvPr/>
              </p:nvSpPr>
              <p:spPr bwMode="auto">
                <a:xfrm>
                  <a:off x="2825750" y="4191000"/>
                  <a:ext cx="374650" cy="3008313"/>
                </a:xfrm>
                <a:custGeom>
                  <a:avLst/>
                  <a:gdLst>
                    <a:gd name="T0" fmla="*/ 0 w 481560"/>
                    <a:gd name="T1" fmla="*/ 208800 h 3871400"/>
                    <a:gd name="T2" fmla="*/ 137255 w 481560"/>
                    <a:gd name="T3" fmla="*/ 0 h 3871400"/>
                    <a:gd name="T4" fmla="*/ 137255 w 481560"/>
                    <a:gd name="T5" fmla="*/ 1096838 h 3871400"/>
                    <a:gd name="T6" fmla="*/ 0 w 481560"/>
                    <a:gd name="T7" fmla="*/ 1096838 h 3871400"/>
                    <a:gd name="T8" fmla="*/ 0 w 481560"/>
                    <a:gd name="T9" fmla="*/ 208800 h 3871400"/>
                    <a:gd name="T10" fmla="*/ 0 60000 65536"/>
                    <a:gd name="T11" fmla="*/ 0 60000 65536"/>
                    <a:gd name="T12" fmla="*/ 0 60000 65536"/>
                    <a:gd name="T13" fmla="*/ 0 60000 65536"/>
                    <a:gd name="T14" fmla="*/ 0 60000 65536"/>
                    <a:gd name="T15" fmla="*/ 0 w 481560"/>
                    <a:gd name="T16" fmla="*/ 0 h 3871400"/>
                    <a:gd name="T17" fmla="*/ 481560 w 481560"/>
                    <a:gd name="T18" fmla="*/ 3871400 h 3871400"/>
                  </a:gdLst>
                  <a:ahLst/>
                  <a:cxnLst>
                    <a:cxn ang="T10">
                      <a:pos x="T0" y="T1"/>
                    </a:cxn>
                    <a:cxn ang="T11">
                      <a:pos x="T2" y="T3"/>
                    </a:cxn>
                    <a:cxn ang="T12">
                      <a:pos x="T4" y="T5"/>
                    </a:cxn>
                    <a:cxn ang="T13">
                      <a:pos x="T6" y="T7"/>
                    </a:cxn>
                    <a:cxn ang="T14">
                      <a:pos x="T8" y="T9"/>
                    </a:cxn>
                  </a:cxnLst>
                  <a:rect l="T15" t="T16" r="T17" b="T18"/>
                  <a:pathLst>
                    <a:path w="481560" h="3871400">
                      <a:moveTo>
                        <a:pt x="0" y="736979"/>
                      </a:moveTo>
                      <a:lnTo>
                        <a:pt x="481560" y="0"/>
                      </a:lnTo>
                      <a:lnTo>
                        <a:pt x="481560" y="3871400"/>
                      </a:lnTo>
                      <a:lnTo>
                        <a:pt x="0" y="3871400"/>
                      </a:lnTo>
                      <a:lnTo>
                        <a:pt x="0" y="736979"/>
                      </a:lnTo>
                      <a:close/>
                    </a:path>
                  </a:pathLst>
                </a:custGeom>
                <a:solidFill>
                  <a:srgbClr val="C00000"/>
                </a:solidFill>
                <a:ln>
                  <a:noFill/>
                </a:ln>
                <a:extLst>
                  <a:ext uri="{91240B29-F687-4F45-9708-019B960494DF}">
                    <a14:hiddenLine xmlns:a14="http://schemas.microsoft.com/office/drawing/2010/main" xmlns="" w="25400" cap="flat" cmpd="sng" algn="ctr">
                      <a:solidFill>
                        <a:srgbClr val="000000"/>
                      </a:solidFill>
                      <a:prstDash val="solid"/>
                      <a:round/>
                      <a:headEnd/>
                      <a:tailEnd/>
                    </a14:hiddenLine>
                  </a:ext>
                </a:extLst>
              </p:spPr>
              <p:txBody>
                <a:bodyPr anchor="ctr"/>
                <a:lstStyle/>
                <a:p>
                  <a:endParaRPr lang="en-US"/>
                </a:p>
              </p:txBody>
            </p:sp>
            <p:sp>
              <p:nvSpPr>
                <p:cNvPr id="30734" name="Rectangle 202"/>
                <p:cNvSpPr>
                  <a:spLocks/>
                </p:cNvSpPr>
                <p:nvPr/>
              </p:nvSpPr>
              <p:spPr bwMode="auto">
                <a:xfrm>
                  <a:off x="1854200" y="4038600"/>
                  <a:ext cx="374650" cy="3198813"/>
                </a:xfrm>
                <a:custGeom>
                  <a:avLst/>
                  <a:gdLst>
                    <a:gd name="T0" fmla="*/ 0 w 481560"/>
                    <a:gd name="T1" fmla="*/ 13732 h 3871400"/>
                    <a:gd name="T2" fmla="*/ 29340 w 481560"/>
                    <a:gd name="T3" fmla="*/ 33015 h 3871400"/>
                    <a:gd name="T4" fmla="*/ 53095 w 481560"/>
                    <a:gd name="T5" fmla="*/ 17943 h 3871400"/>
                    <a:gd name="T6" fmla="*/ 71420 w 481560"/>
                    <a:gd name="T7" fmla="*/ 34450 h 3871400"/>
                    <a:gd name="T8" fmla="*/ 92461 w 481560"/>
                    <a:gd name="T9" fmla="*/ 13636 h 3871400"/>
                    <a:gd name="T10" fmla="*/ 112143 w 481560"/>
                    <a:gd name="T11" fmla="*/ 31578 h 3871400"/>
                    <a:gd name="T12" fmla="*/ 137255 w 481560"/>
                    <a:gd name="T13" fmla="*/ 0 h 3871400"/>
                    <a:gd name="T14" fmla="*/ 137255 w 481560"/>
                    <a:gd name="T15" fmla="*/ 1584719 h 3871400"/>
                    <a:gd name="T16" fmla="*/ 0 w 481560"/>
                    <a:gd name="T17" fmla="*/ 1584719 h 3871400"/>
                    <a:gd name="T18" fmla="*/ 0 w 481560"/>
                    <a:gd name="T19" fmla="*/ 13732 h 38714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1560"/>
                    <a:gd name="T31" fmla="*/ 0 h 3871400"/>
                    <a:gd name="T32" fmla="*/ 481560 w 481560"/>
                    <a:gd name="T33" fmla="*/ 3871400 h 38714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1560" h="3871400">
                      <a:moveTo>
                        <a:pt x="0" y="33545"/>
                      </a:moveTo>
                      <a:lnTo>
                        <a:pt x="102942" y="80655"/>
                      </a:lnTo>
                      <a:lnTo>
                        <a:pt x="186285" y="43834"/>
                      </a:lnTo>
                      <a:lnTo>
                        <a:pt x="250579" y="84161"/>
                      </a:lnTo>
                      <a:lnTo>
                        <a:pt x="324398" y="33314"/>
                      </a:lnTo>
                      <a:lnTo>
                        <a:pt x="393454" y="77147"/>
                      </a:lnTo>
                      <a:lnTo>
                        <a:pt x="481560" y="0"/>
                      </a:lnTo>
                      <a:lnTo>
                        <a:pt x="481560" y="3871400"/>
                      </a:lnTo>
                      <a:lnTo>
                        <a:pt x="0" y="3871400"/>
                      </a:lnTo>
                      <a:lnTo>
                        <a:pt x="0" y="33545"/>
                      </a:lnTo>
                      <a:close/>
                    </a:path>
                  </a:pathLst>
                </a:custGeom>
                <a:solidFill>
                  <a:srgbClr val="C00000"/>
                </a:solidFill>
                <a:ln>
                  <a:noFill/>
                </a:ln>
                <a:extLst>
                  <a:ext uri="{91240B29-F687-4F45-9708-019B960494DF}">
                    <a14:hiddenLine xmlns:a14="http://schemas.microsoft.com/office/drawing/2010/main" xmlns="" w="25400" cap="flat" cmpd="sng" algn="ctr">
                      <a:solidFill>
                        <a:srgbClr val="000000"/>
                      </a:solidFill>
                      <a:prstDash val="solid"/>
                      <a:round/>
                      <a:headEnd/>
                      <a:tailEnd/>
                    </a14:hiddenLine>
                  </a:ext>
                </a:extLst>
              </p:spPr>
              <p:txBody>
                <a:bodyPr anchor="ctr"/>
                <a:lstStyle/>
                <a:p>
                  <a:endParaRPr lang="en-US"/>
                </a:p>
              </p:txBody>
            </p:sp>
            <p:cxnSp>
              <p:nvCxnSpPr>
                <p:cNvPr id="14" name="Straight Connector 209"/>
                <p:cNvCxnSpPr/>
                <p:nvPr/>
              </p:nvCxnSpPr>
              <p:spPr>
                <a:xfrm>
                  <a:off x="2209800" y="7162801"/>
                  <a:ext cx="609600"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5" name="Freeform 14"/>
                <p:cNvSpPr/>
                <p:nvPr/>
              </p:nvSpPr>
              <p:spPr>
                <a:xfrm>
                  <a:off x="2819400" y="4343400"/>
                  <a:ext cx="1062038" cy="1052512"/>
                </a:xfrm>
                <a:custGeom>
                  <a:avLst/>
                  <a:gdLst>
                    <a:gd name="connsiteX0" fmla="*/ 0 w 1364777"/>
                    <a:gd name="connsiteY0" fmla="*/ 138226 h 1352877"/>
                    <a:gd name="connsiteX1" fmla="*/ 750627 w 1364777"/>
                    <a:gd name="connsiteY1" fmla="*/ 110930 h 1352877"/>
                    <a:gd name="connsiteX2" fmla="*/ 1364777 w 1364777"/>
                    <a:gd name="connsiteY2" fmla="*/ 1352877 h 1352877"/>
                  </a:gdLst>
                  <a:ahLst/>
                  <a:cxnLst>
                    <a:cxn ang="0">
                      <a:pos x="connsiteX0" y="connsiteY0"/>
                    </a:cxn>
                    <a:cxn ang="0">
                      <a:pos x="connsiteX1" y="connsiteY1"/>
                    </a:cxn>
                    <a:cxn ang="0">
                      <a:pos x="connsiteX2" y="connsiteY2"/>
                    </a:cxn>
                  </a:cxnLst>
                  <a:rect l="l" t="t" r="r" b="b"/>
                  <a:pathLst>
                    <a:path w="1364777" h="1352877">
                      <a:moveTo>
                        <a:pt x="0" y="138226"/>
                      </a:moveTo>
                      <a:cubicBezTo>
                        <a:pt x="261582" y="23357"/>
                        <a:pt x="523164" y="-91512"/>
                        <a:pt x="750627" y="110930"/>
                      </a:cubicBezTo>
                      <a:cubicBezTo>
                        <a:pt x="978090" y="313372"/>
                        <a:pt x="1171433" y="833124"/>
                        <a:pt x="1364777" y="1352877"/>
                      </a:cubicBezTo>
                    </a:path>
                  </a:pathLst>
                </a:cu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6" name="Freeform 15"/>
                <p:cNvSpPr/>
                <p:nvPr/>
              </p:nvSpPr>
              <p:spPr>
                <a:xfrm>
                  <a:off x="1479550" y="4262437"/>
                  <a:ext cx="996950" cy="595313"/>
                </a:xfrm>
                <a:custGeom>
                  <a:avLst/>
                  <a:gdLst>
                    <a:gd name="connsiteX0" fmla="*/ 0 w 1620570"/>
                    <a:gd name="connsiteY0" fmla="*/ 991350 h 991350"/>
                    <a:gd name="connsiteX1" fmla="*/ 504967 w 1620570"/>
                    <a:gd name="connsiteY1" fmla="*/ 22359 h 991350"/>
                    <a:gd name="connsiteX2" fmla="*/ 1555844 w 1620570"/>
                    <a:gd name="connsiteY2" fmla="*/ 308962 h 991350"/>
                    <a:gd name="connsiteX3" fmla="*/ 1555844 w 1620570"/>
                    <a:gd name="connsiteY3" fmla="*/ 295314 h 991350"/>
                  </a:gdLst>
                  <a:ahLst/>
                  <a:cxnLst>
                    <a:cxn ang="0">
                      <a:pos x="connsiteX0" y="connsiteY0"/>
                    </a:cxn>
                    <a:cxn ang="0">
                      <a:pos x="connsiteX1" y="connsiteY1"/>
                    </a:cxn>
                    <a:cxn ang="0">
                      <a:pos x="connsiteX2" y="connsiteY2"/>
                    </a:cxn>
                    <a:cxn ang="0">
                      <a:pos x="connsiteX3" y="connsiteY3"/>
                    </a:cxn>
                  </a:cxnLst>
                  <a:rect l="l" t="t" r="r" b="b"/>
                  <a:pathLst>
                    <a:path w="1620570" h="991350">
                      <a:moveTo>
                        <a:pt x="0" y="991350"/>
                      </a:moveTo>
                      <a:cubicBezTo>
                        <a:pt x="122830" y="563720"/>
                        <a:pt x="245660" y="136090"/>
                        <a:pt x="504967" y="22359"/>
                      </a:cubicBezTo>
                      <a:cubicBezTo>
                        <a:pt x="764274" y="-91372"/>
                        <a:pt x="1380698" y="263469"/>
                        <a:pt x="1555844" y="308962"/>
                      </a:cubicBezTo>
                      <a:cubicBezTo>
                        <a:pt x="1730990" y="354454"/>
                        <a:pt x="1487605" y="318060"/>
                        <a:pt x="1555844" y="295314"/>
                      </a:cubicBezTo>
                    </a:path>
                  </a:pathLst>
                </a:cu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7" name="Oval 16"/>
                <p:cNvSpPr/>
                <p:nvPr/>
              </p:nvSpPr>
              <p:spPr>
                <a:xfrm>
                  <a:off x="1387475" y="4868862"/>
                  <a:ext cx="130175" cy="119063"/>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Oval 17"/>
                <p:cNvSpPr/>
                <p:nvPr/>
              </p:nvSpPr>
              <p:spPr>
                <a:xfrm>
                  <a:off x="2481263" y="4443412"/>
                  <a:ext cx="130175" cy="11747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Oval 18"/>
                <p:cNvSpPr/>
                <p:nvPr/>
              </p:nvSpPr>
              <p:spPr>
                <a:xfrm>
                  <a:off x="2481263" y="4856162"/>
                  <a:ext cx="130175" cy="11747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Oval 19"/>
                <p:cNvSpPr/>
                <p:nvPr/>
              </p:nvSpPr>
              <p:spPr>
                <a:xfrm>
                  <a:off x="3770313" y="5440362"/>
                  <a:ext cx="130175" cy="11747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Freeform 20"/>
                <p:cNvSpPr/>
                <p:nvPr/>
              </p:nvSpPr>
              <p:spPr>
                <a:xfrm rot="19800000">
                  <a:off x="1074738" y="4095750"/>
                  <a:ext cx="258762" cy="785812"/>
                </a:xfrm>
                <a:custGeom>
                  <a:avLst/>
                  <a:gdLst>
                    <a:gd name="connsiteX0" fmla="*/ 0 w 300307"/>
                    <a:gd name="connsiteY0" fmla="*/ 0 h 1023582"/>
                    <a:gd name="connsiteX1" fmla="*/ 300251 w 300307"/>
                    <a:gd name="connsiteY1" fmla="*/ 191069 h 1023582"/>
                    <a:gd name="connsiteX2" fmla="*/ 27296 w 300307"/>
                    <a:gd name="connsiteY2" fmla="*/ 341194 h 1023582"/>
                    <a:gd name="connsiteX3" fmla="*/ 259308 w 300307"/>
                    <a:gd name="connsiteY3" fmla="*/ 477672 h 1023582"/>
                    <a:gd name="connsiteX4" fmla="*/ 54591 w 300307"/>
                    <a:gd name="connsiteY4" fmla="*/ 641445 h 1023582"/>
                    <a:gd name="connsiteX5" fmla="*/ 259308 w 300307"/>
                    <a:gd name="connsiteY5" fmla="*/ 723332 h 1023582"/>
                    <a:gd name="connsiteX6" fmla="*/ 150126 w 300307"/>
                    <a:gd name="connsiteY6" fmla="*/ 859809 h 1023582"/>
                    <a:gd name="connsiteX7" fmla="*/ 122830 w 300307"/>
                    <a:gd name="connsiteY7" fmla="*/ 1023582 h 1023582"/>
                    <a:gd name="connsiteX0" fmla="*/ 0 w 286617"/>
                    <a:gd name="connsiteY0" fmla="*/ 0 h 955343"/>
                    <a:gd name="connsiteX1" fmla="*/ 286603 w 286617"/>
                    <a:gd name="connsiteY1" fmla="*/ 122830 h 955343"/>
                    <a:gd name="connsiteX2" fmla="*/ 13648 w 286617"/>
                    <a:gd name="connsiteY2" fmla="*/ 272955 h 955343"/>
                    <a:gd name="connsiteX3" fmla="*/ 245660 w 286617"/>
                    <a:gd name="connsiteY3" fmla="*/ 409433 h 955343"/>
                    <a:gd name="connsiteX4" fmla="*/ 40943 w 286617"/>
                    <a:gd name="connsiteY4" fmla="*/ 573206 h 955343"/>
                    <a:gd name="connsiteX5" fmla="*/ 245660 w 286617"/>
                    <a:gd name="connsiteY5" fmla="*/ 655093 h 955343"/>
                    <a:gd name="connsiteX6" fmla="*/ 136478 w 286617"/>
                    <a:gd name="connsiteY6" fmla="*/ 791570 h 955343"/>
                    <a:gd name="connsiteX7" fmla="*/ 109182 w 286617"/>
                    <a:gd name="connsiteY7" fmla="*/ 955343 h 955343"/>
                    <a:gd name="connsiteX0" fmla="*/ 0 w 300312"/>
                    <a:gd name="connsiteY0" fmla="*/ 0 h 955343"/>
                    <a:gd name="connsiteX1" fmla="*/ 286603 w 300312"/>
                    <a:gd name="connsiteY1" fmla="*/ 122830 h 955343"/>
                    <a:gd name="connsiteX2" fmla="*/ 13648 w 300312"/>
                    <a:gd name="connsiteY2" fmla="*/ 272955 h 955343"/>
                    <a:gd name="connsiteX3" fmla="*/ 300252 w 300312"/>
                    <a:gd name="connsiteY3" fmla="*/ 409433 h 955343"/>
                    <a:gd name="connsiteX4" fmla="*/ 40943 w 300312"/>
                    <a:gd name="connsiteY4" fmla="*/ 573206 h 955343"/>
                    <a:gd name="connsiteX5" fmla="*/ 245660 w 300312"/>
                    <a:gd name="connsiteY5" fmla="*/ 655093 h 955343"/>
                    <a:gd name="connsiteX6" fmla="*/ 136478 w 300312"/>
                    <a:gd name="connsiteY6" fmla="*/ 791570 h 955343"/>
                    <a:gd name="connsiteX7" fmla="*/ 109182 w 300312"/>
                    <a:gd name="connsiteY7" fmla="*/ 955343 h 955343"/>
                    <a:gd name="connsiteX0" fmla="*/ 261 w 300526"/>
                    <a:gd name="connsiteY0" fmla="*/ 0 h 955343"/>
                    <a:gd name="connsiteX1" fmla="*/ 286864 w 300526"/>
                    <a:gd name="connsiteY1" fmla="*/ 122830 h 955343"/>
                    <a:gd name="connsiteX2" fmla="*/ 13909 w 300526"/>
                    <a:gd name="connsiteY2" fmla="*/ 272955 h 955343"/>
                    <a:gd name="connsiteX3" fmla="*/ 300513 w 300526"/>
                    <a:gd name="connsiteY3" fmla="*/ 409433 h 955343"/>
                    <a:gd name="connsiteX4" fmla="*/ 260 w 300526"/>
                    <a:gd name="connsiteY4" fmla="*/ 586854 h 955343"/>
                    <a:gd name="connsiteX5" fmla="*/ 245921 w 300526"/>
                    <a:gd name="connsiteY5" fmla="*/ 655093 h 955343"/>
                    <a:gd name="connsiteX6" fmla="*/ 136739 w 300526"/>
                    <a:gd name="connsiteY6" fmla="*/ 791570 h 955343"/>
                    <a:gd name="connsiteX7" fmla="*/ 109443 w 300526"/>
                    <a:gd name="connsiteY7" fmla="*/ 955343 h 955343"/>
                    <a:gd name="connsiteX0" fmla="*/ 14 w 316044"/>
                    <a:gd name="connsiteY0" fmla="*/ 0 h 955343"/>
                    <a:gd name="connsiteX1" fmla="*/ 286617 w 316044"/>
                    <a:gd name="connsiteY1" fmla="*/ 122830 h 955343"/>
                    <a:gd name="connsiteX2" fmla="*/ 13662 w 316044"/>
                    <a:gd name="connsiteY2" fmla="*/ 272955 h 955343"/>
                    <a:gd name="connsiteX3" fmla="*/ 300266 w 316044"/>
                    <a:gd name="connsiteY3" fmla="*/ 409433 h 955343"/>
                    <a:gd name="connsiteX4" fmla="*/ 13 w 316044"/>
                    <a:gd name="connsiteY4" fmla="*/ 586854 h 955343"/>
                    <a:gd name="connsiteX5" fmla="*/ 313913 w 316044"/>
                    <a:gd name="connsiteY5" fmla="*/ 696036 h 955343"/>
                    <a:gd name="connsiteX6" fmla="*/ 136492 w 316044"/>
                    <a:gd name="connsiteY6" fmla="*/ 791570 h 955343"/>
                    <a:gd name="connsiteX7" fmla="*/ 109196 w 316044"/>
                    <a:gd name="connsiteY7" fmla="*/ 955343 h 955343"/>
                    <a:gd name="connsiteX0" fmla="*/ 14 w 316019"/>
                    <a:gd name="connsiteY0" fmla="*/ 0 h 1173707"/>
                    <a:gd name="connsiteX1" fmla="*/ 286617 w 316019"/>
                    <a:gd name="connsiteY1" fmla="*/ 122830 h 1173707"/>
                    <a:gd name="connsiteX2" fmla="*/ 13662 w 316019"/>
                    <a:gd name="connsiteY2" fmla="*/ 272955 h 1173707"/>
                    <a:gd name="connsiteX3" fmla="*/ 300266 w 316019"/>
                    <a:gd name="connsiteY3" fmla="*/ 409433 h 1173707"/>
                    <a:gd name="connsiteX4" fmla="*/ 13 w 316019"/>
                    <a:gd name="connsiteY4" fmla="*/ 586854 h 1173707"/>
                    <a:gd name="connsiteX5" fmla="*/ 313913 w 316019"/>
                    <a:gd name="connsiteY5" fmla="*/ 696036 h 1173707"/>
                    <a:gd name="connsiteX6" fmla="*/ 136492 w 316019"/>
                    <a:gd name="connsiteY6" fmla="*/ 791570 h 1173707"/>
                    <a:gd name="connsiteX7" fmla="*/ 122844 w 316019"/>
                    <a:gd name="connsiteY7" fmla="*/ 1173707 h 1173707"/>
                    <a:gd name="connsiteX0" fmla="*/ 14 w 314329"/>
                    <a:gd name="connsiteY0" fmla="*/ 0 h 1173707"/>
                    <a:gd name="connsiteX1" fmla="*/ 286617 w 314329"/>
                    <a:gd name="connsiteY1" fmla="*/ 122830 h 1173707"/>
                    <a:gd name="connsiteX2" fmla="*/ 13662 w 314329"/>
                    <a:gd name="connsiteY2" fmla="*/ 272955 h 1173707"/>
                    <a:gd name="connsiteX3" fmla="*/ 300266 w 314329"/>
                    <a:gd name="connsiteY3" fmla="*/ 409433 h 1173707"/>
                    <a:gd name="connsiteX4" fmla="*/ 13 w 314329"/>
                    <a:gd name="connsiteY4" fmla="*/ 586854 h 1173707"/>
                    <a:gd name="connsiteX5" fmla="*/ 313913 w 314329"/>
                    <a:gd name="connsiteY5" fmla="*/ 696036 h 1173707"/>
                    <a:gd name="connsiteX6" fmla="*/ 68253 w 314329"/>
                    <a:gd name="connsiteY6" fmla="*/ 873457 h 1173707"/>
                    <a:gd name="connsiteX7" fmla="*/ 122844 w 314329"/>
                    <a:gd name="connsiteY7" fmla="*/ 1173707 h 1173707"/>
                    <a:gd name="connsiteX0" fmla="*/ 14 w 314345"/>
                    <a:gd name="connsiteY0" fmla="*/ 0 h 1187354"/>
                    <a:gd name="connsiteX1" fmla="*/ 286617 w 314345"/>
                    <a:gd name="connsiteY1" fmla="*/ 122830 h 1187354"/>
                    <a:gd name="connsiteX2" fmla="*/ 13662 w 314345"/>
                    <a:gd name="connsiteY2" fmla="*/ 272955 h 1187354"/>
                    <a:gd name="connsiteX3" fmla="*/ 300266 w 314345"/>
                    <a:gd name="connsiteY3" fmla="*/ 409433 h 1187354"/>
                    <a:gd name="connsiteX4" fmla="*/ 13 w 314345"/>
                    <a:gd name="connsiteY4" fmla="*/ 586854 h 1187354"/>
                    <a:gd name="connsiteX5" fmla="*/ 313913 w 314345"/>
                    <a:gd name="connsiteY5" fmla="*/ 696036 h 1187354"/>
                    <a:gd name="connsiteX6" fmla="*/ 68253 w 314345"/>
                    <a:gd name="connsiteY6" fmla="*/ 873457 h 1187354"/>
                    <a:gd name="connsiteX7" fmla="*/ 68253 w 314345"/>
                    <a:gd name="connsiteY7" fmla="*/ 1187354 h 1187354"/>
                    <a:gd name="connsiteX0" fmla="*/ 14 w 316745"/>
                    <a:gd name="connsiteY0" fmla="*/ 0 h 1187354"/>
                    <a:gd name="connsiteX1" fmla="*/ 286617 w 316745"/>
                    <a:gd name="connsiteY1" fmla="*/ 122830 h 1187354"/>
                    <a:gd name="connsiteX2" fmla="*/ 13662 w 316745"/>
                    <a:gd name="connsiteY2" fmla="*/ 272955 h 1187354"/>
                    <a:gd name="connsiteX3" fmla="*/ 300266 w 316745"/>
                    <a:gd name="connsiteY3" fmla="*/ 409433 h 1187354"/>
                    <a:gd name="connsiteX4" fmla="*/ 13 w 316745"/>
                    <a:gd name="connsiteY4" fmla="*/ 586854 h 1187354"/>
                    <a:gd name="connsiteX5" fmla="*/ 313913 w 316745"/>
                    <a:gd name="connsiteY5" fmla="*/ 696036 h 1187354"/>
                    <a:gd name="connsiteX6" fmla="*/ 150139 w 316745"/>
                    <a:gd name="connsiteY6" fmla="*/ 832513 h 1187354"/>
                    <a:gd name="connsiteX7" fmla="*/ 68253 w 316745"/>
                    <a:gd name="connsiteY7" fmla="*/ 1187354 h 1187354"/>
                    <a:gd name="connsiteX0" fmla="*/ 14 w 316602"/>
                    <a:gd name="connsiteY0" fmla="*/ 0 h 1214649"/>
                    <a:gd name="connsiteX1" fmla="*/ 286617 w 316602"/>
                    <a:gd name="connsiteY1" fmla="*/ 122830 h 1214649"/>
                    <a:gd name="connsiteX2" fmla="*/ 13662 w 316602"/>
                    <a:gd name="connsiteY2" fmla="*/ 272955 h 1214649"/>
                    <a:gd name="connsiteX3" fmla="*/ 300266 w 316602"/>
                    <a:gd name="connsiteY3" fmla="*/ 409433 h 1214649"/>
                    <a:gd name="connsiteX4" fmla="*/ 13 w 316602"/>
                    <a:gd name="connsiteY4" fmla="*/ 586854 h 1214649"/>
                    <a:gd name="connsiteX5" fmla="*/ 313913 w 316602"/>
                    <a:gd name="connsiteY5" fmla="*/ 696036 h 1214649"/>
                    <a:gd name="connsiteX6" fmla="*/ 150139 w 316602"/>
                    <a:gd name="connsiteY6" fmla="*/ 832513 h 1214649"/>
                    <a:gd name="connsiteX7" fmla="*/ 122844 w 316602"/>
                    <a:gd name="connsiteY7" fmla="*/ 1214649 h 1214649"/>
                    <a:gd name="connsiteX0" fmla="*/ 14 w 316569"/>
                    <a:gd name="connsiteY0" fmla="*/ 0 h 1078171"/>
                    <a:gd name="connsiteX1" fmla="*/ 286617 w 316569"/>
                    <a:gd name="connsiteY1" fmla="*/ 122830 h 1078171"/>
                    <a:gd name="connsiteX2" fmla="*/ 13662 w 316569"/>
                    <a:gd name="connsiteY2" fmla="*/ 272955 h 1078171"/>
                    <a:gd name="connsiteX3" fmla="*/ 300266 w 316569"/>
                    <a:gd name="connsiteY3" fmla="*/ 409433 h 1078171"/>
                    <a:gd name="connsiteX4" fmla="*/ 13 w 316569"/>
                    <a:gd name="connsiteY4" fmla="*/ 586854 h 1078171"/>
                    <a:gd name="connsiteX5" fmla="*/ 313913 w 316569"/>
                    <a:gd name="connsiteY5" fmla="*/ 696036 h 1078171"/>
                    <a:gd name="connsiteX6" fmla="*/ 150139 w 316569"/>
                    <a:gd name="connsiteY6" fmla="*/ 832513 h 1078171"/>
                    <a:gd name="connsiteX7" fmla="*/ 136492 w 316569"/>
                    <a:gd name="connsiteY7" fmla="*/ 1078171 h 1078171"/>
                    <a:gd name="connsiteX0" fmla="*/ 14 w 316569"/>
                    <a:gd name="connsiteY0" fmla="*/ 119 h 1078290"/>
                    <a:gd name="connsiteX1" fmla="*/ 54606 w 316569"/>
                    <a:gd name="connsiteY1" fmla="*/ 13766 h 1078290"/>
                    <a:gd name="connsiteX2" fmla="*/ 286617 w 316569"/>
                    <a:gd name="connsiteY2" fmla="*/ 122949 h 1078290"/>
                    <a:gd name="connsiteX3" fmla="*/ 13662 w 316569"/>
                    <a:gd name="connsiteY3" fmla="*/ 273074 h 1078290"/>
                    <a:gd name="connsiteX4" fmla="*/ 300266 w 316569"/>
                    <a:gd name="connsiteY4" fmla="*/ 409552 h 1078290"/>
                    <a:gd name="connsiteX5" fmla="*/ 13 w 316569"/>
                    <a:gd name="connsiteY5" fmla="*/ 586973 h 1078290"/>
                    <a:gd name="connsiteX6" fmla="*/ 313913 w 316569"/>
                    <a:gd name="connsiteY6" fmla="*/ 696155 h 1078290"/>
                    <a:gd name="connsiteX7" fmla="*/ 150139 w 316569"/>
                    <a:gd name="connsiteY7" fmla="*/ 832632 h 1078290"/>
                    <a:gd name="connsiteX8" fmla="*/ 136492 w 316569"/>
                    <a:gd name="connsiteY8" fmla="*/ 1078290 h 1078290"/>
                    <a:gd name="connsiteX0" fmla="*/ 14 w 316569"/>
                    <a:gd name="connsiteY0" fmla="*/ 119 h 1078290"/>
                    <a:gd name="connsiteX1" fmla="*/ 54606 w 316569"/>
                    <a:gd name="connsiteY1" fmla="*/ 13766 h 1078290"/>
                    <a:gd name="connsiteX2" fmla="*/ 54606 w 316569"/>
                    <a:gd name="connsiteY2" fmla="*/ 13766 h 1078290"/>
                    <a:gd name="connsiteX3" fmla="*/ 286617 w 316569"/>
                    <a:gd name="connsiteY3" fmla="*/ 122949 h 1078290"/>
                    <a:gd name="connsiteX4" fmla="*/ 13662 w 316569"/>
                    <a:gd name="connsiteY4" fmla="*/ 273074 h 1078290"/>
                    <a:gd name="connsiteX5" fmla="*/ 300266 w 316569"/>
                    <a:gd name="connsiteY5" fmla="*/ 409552 h 1078290"/>
                    <a:gd name="connsiteX6" fmla="*/ 13 w 316569"/>
                    <a:gd name="connsiteY6" fmla="*/ 586973 h 1078290"/>
                    <a:gd name="connsiteX7" fmla="*/ 313913 w 316569"/>
                    <a:gd name="connsiteY7" fmla="*/ 696155 h 1078290"/>
                    <a:gd name="connsiteX8" fmla="*/ 150139 w 316569"/>
                    <a:gd name="connsiteY8" fmla="*/ 832632 h 1078290"/>
                    <a:gd name="connsiteX9" fmla="*/ 136492 w 316569"/>
                    <a:gd name="connsiteY9" fmla="*/ 1078290 h 1078290"/>
                    <a:gd name="connsiteX0" fmla="*/ 150139 w 316569"/>
                    <a:gd name="connsiteY0" fmla="*/ 0 h 1201000"/>
                    <a:gd name="connsiteX1" fmla="*/ 54606 w 316569"/>
                    <a:gd name="connsiteY1" fmla="*/ 136476 h 1201000"/>
                    <a:gd name="connsiteX2" fmla="*/ 54606 w 316569"/>
                    <a:gd name="connsiteY2" fmla="*/ 136476 h 1201000"/>
                    <a:gd name="connsiteX3" fmla="*/ 286617 w 316569"/>
                    <a:gd name="connsiteY3" fmla="*/ 245659 h 1201000"/>
                    <a:gd name="connsiteX4" fmla="*/ 13662 w 316569"/>
                    <a:gd name="connsiteY4" fmla="*/ 395784 h 1201000"/>
                    <a:gd name="connsiteX5" fmla="*/ 300266 w 316569"/>
                    <a:gd name="connsiteY5" fmla="*/ 532262 h 1201000"/>
                    <a:gd name="connsiteX6" fmla="*/ 13 w 316569"/>
                    <a:gd name="connsiteY6" fmla="*/ 709683 h 1201000"/>
                    <a:gd name="connsiteX7" fmla="*/ 313913 w 316569"/>
                    <a:gd name="connsiteY7" fmla="*/ 818865 h 1201000"/>
                    <a:gd name="connsiteX8" fmla="*/ 150139 w 316569"/>
                    <a:gd name="connsiteY8" fmla="*/ 955342 h 1201000"/>
                    <a:gd name="connsiteX9" fmla="*/ 136492 w 316569"/>
                    <a:gd name="connsiteY9" fmla="*/ 1201000 h 1201000"/>
                    <a:gd name="connsiteX0" fmla="*/ 152464 w 318894"/>
                    <a:gd name="connsiteY0" fmla="*/ 0 h 1201000"/>
                    <a:gd name="connsiteX1" fmla="*/ 2340 w 318894"/>
                    <a:gd name="connsiteY1" fmla="*/ 68237 h 1201000"/>
                    <a:gd name="connsiteX2" fmla="*/ 56931 w 318894"/>
                    <a:gd name="connsiteY2" fmla="*/ 136476 h 1201000"/>
                    <a:gd name="connsiteX3" fmla="*/ 56931 w 318894"/>
                    <a:gd name="connsiteY3" fmla="*/ 136476 h 1201000"/>
                    <a:gd name="connsiteX4" fmla="*/ 288942 w 318894"/>
                    <a:gd name="connsiteY4" fmla="*/ 245659 h 1201000"/>
                    <a:gd name="connsiteX5" fmla="*/ 15987 w 318894"/>
                    <a:gd name="connsiteY5" fmla="*/ 395784 h 1201000"/>
                    <a:gd name="connsiteX6" fmla="*/ 302591 w 318894"/>
                    <a:gd name="connsiteY6" fmla="*/ 532262 h 1201000"/>
                    <a:gd name="connsiteX7" fmla="*/ 2338 w 318894"/>
                    <a:gd name="connsiteY7" fmla="*/ 709683 h 1201000"/>
                    <a:gd name="connsiteX8" fmla="*/ 316238 w 318894"/>
                    <a:gd name="connsiteY8" fmla="*/ 818865 h 1201000"/>
                    <a:gd name="connsiteX9" fmla="*/ 152464 w 318894"/>
                    <a:gd name="connsiteY9" fmla="*/ 955342 h 1201000"/>
                    <a:gd name="connsiteX10" fmla="*/ 138817 w 318894"/>
                    <a:gd name="connsiteY10" fmla="*/ 1201000 h 1201000"/>
                    <a:gd name="connsiteX0" fmla="*/ 152464 w 318894"/>
                    <a:gd name="connsiteY0" fmla="*/ 0 h 1201000"/>
                    <a:gd name="connsiteX1" fmla="*/ 2340 w 318894"/>
                    <a:gd name="connsiteY1" fmla="*/ 68237 h 1201000"/>
                    <a:gd name="connsiteX2" fmla="*/ 56931 w 318894"/>
                    <a:gd name="connsiteY2" fmla="*/ 136476 h 1201000"/>
                    <a:gd name="connsiteX3" fmla="*/ 288942 w 318894"/>
                    <a:gd name="connsiteY3" fmla="*/ 245659 h 1201000"/>
                    <a:gd name="connsiteX4" fmla="*/ 15987 w 318894"/>
                    <a:gd name="connsiteY4" fmla="*/ 395784 h 1201000"/>
                    <a:gd name="connsiteX5" fmla="*/ 302591 w 318894"/>
                    <a:gd name="connsiteY5" fmla="*/ 532262 h 1201000"/>
                    <a:gd name="connsiteX6" fmla="*/ 2338 w 318894"/>
                    <a:gd name="connsiteY6" fmla="*/ 709683 h 1201000"/>
                    <a:gd name="connsiteX7" fmla="*/ 316238 w 318894"/>
                    <a:gd name="connsiteY7" fmla="*/ 818865 h 1201000"/>
                    <a:gd name="connsiteX8" fmla="*/ 152464 w 318894"/>
                    <a:gd name="connsiteY8" fmla="*/ 955342 h 1201000"/>
                    <a:gd name="connsiteX9" fmla="*/ 138817 w 318894"/>
                    <a:gd name="connsiteY9" fmla="*/ 1201000 h 1201000"/>
                    <a:gd name="connsiteX0" fmla="*/ 152373 w 318803"/>
                    <a:gd name="connsiteY0" fmla="*/ 0 h 1201000"/>
                    <a:gd name="connsiteX1" fmla="*/ 2249 w 318803"/>
                    <a:gd name="connsiteY1" fmla="*/ 68237 h 1201000"/>
                    <a:gd name="connsiteX2" fmla="*/ 288851 w 318803"/>
                    <a:gd name="connsiteY2" fmla="*/ 245659 h 1201000"/>
                    <a:gd name="connsiteX3" fmla="*/ 15896 w 318803"/>
                    <a:gd name="connsiteY3" fmla="*/ 395784 h 1201000"/>
                    <a:gd name="connsiteX4" fmla="*/ 302500 w 318803"/>
                    <a:gd name="connsiteY4" fmla="*/ 532262 h 1201000"/>
                    <a:gd name="connsiteX5" fmla="*/ 2247 w 318803"/>
                    <a:gd name="connsiteY5" fmla="*/ 709683 h 1201000"/>
                    <a:gd name="connsiteX6" fmla="*/ 316147 w 318803"/>
                    <a:gd name="connsiteY6" fmla="*/ 818865 h 1201000"/>
                    <a:gd name="connsiteX7" fmla="*/ 152373 w 318803"/>
                    <a:gd name="connsiteY7" fmla="*/ 955342 h 1201000"/>
                    <a:gd name="connsiteX8" fmla="*/ 138726 w 318803"/>
                    <a:gd name="connsiteY8" fmla="*/ 1201000 h 1201000"/>
                    <a:gd name="connsiteX0" fmla="*/ 165855 w 332285"/>
                    <a:gd name="connsiteY0" fmla="*/ 0 h 1201000"/>
                    <a:gd name="connsiteX1" fmla="*/ 2084 w 332285"/>
                    <a:gd name="connsiteY1" fmla="*/ 109180 h 1201000"/>
                    <a:gd name="connsiteX2" fmla="*/ 302333 w 332285"/>
                    <a:gd name="connsiteY2" fmla="*/ 245659 h 1201000"/>
                    <a:gd name="connsiteX3" fmla="*/ 29378 w 332285"/>
                    <a:gd name="connsiteY3" fmla="*/ 395784 h 1201000"/>
                    <a:gd name="connsiteX4" fmla="*/ 315982 w 332285"/>
                    <a:gd name="connsiteY4" fmla="*/ 532262 h 1201000"/>
                    <a:gd name="connsiteX5" fmla="*/ 15729 w 332285"/>
                    <a:gd name="connsiteY5" fmla="*/ 709683 h 1201000"/>
                    <a:gd name="connsiteX6" fmla="*/ 329629 w 332285"/>
                    <a:gd name="connsiteY6" fmla="*/ 818865 h 1201000"/>
                    <a:gd name="connsiteX7" fmla="*/ 165855 w 332285"/>
                    <a:gd name="connsiteY7" fmla="*/ 955342 h 1201000"/>
                    <a:gd name="connsiteX8" fmla="*/ 152208 w 332285"/>
                    <a:gd name="connsiteY8" fmla="*/ 1201000 h 1201000"/>
                    <a:gd name="connsiteX0" fmla="*/ 177433 w 343863"/>
                    <a:gd name="connsiteY0" fmla="*/ 0 h 1201000"/>
                    <a:gd name="connsiteX1" fmla="*/ 13662 w 343863"/>
                    <a:gd name="connsiteY1" fmla="*/ 109180 h 1201000"/>
                    <a:gd name="connsiteX2" fmla="*/ 313911 w 343863"/>
                    <a:gd name="connsiteY2" fmla="*/ 245659 h 1201000"/>
                    <a:gd name="connsiteX3" fmla="*/ 12 w 343863"/>
                    <a:gd name="connsiteY3" fmla="*/ 436727 h 1201000"/>
                    <a:gd name="connsiteX4" fmla="*/ 327560 w 343863"/>
                    <a:gd name="connsiteY4" fmla="*/ 532262 h 1201000"/>
                    <a:gd name="connsiteX5" fmla="*/ 27307 w 343863"/>
                    <a:gd name="connsiteY5" fmla="*/ 709683 h 1201000"/>
                    <a:gd name="connsiteX6" fmla="*/ 341207 w 343863"/>
                    <a:gd name="connsiteY6" fmla="*/ 818865 h 1201000"/>
                    <a:gd name="connsiteX7" fmla="*/ 177433 w 343863"/>
                    <a:gd name="connsiteY7" fmla="*/ 955342 h 1201000"/>
                    <a:gd name="connsiteX8" fmla="*/ 163786 w 343863"/>
                    <a:gd name="connsiteY8" fmla="*/ 1201000 h 1201000"/>
                    <a:gd name="connsiteX0" fmla="*/ 177433 w 343863"/>
                    <a:gd name="connsiteY0" fmla="*/ 0 h 1201000"/>
                    <a:gd name="connsiteX1" fmla="*/ 13662 w 343863"/>
                    <a:gd name="connsiteY1" fmla="*/ 109180 h 1201000"/>
                    <a:gd name="connsiteX2" fmla="*/ 313911 w 343863"/>
                    <a:gd name="connsiteY2" fmla="*/ 313898 h 1201000"/>
                    <a:gd name="connsiteX3" fmla="*/ 12 w 343863"/>
                    <a:gd name="connsiteY3" fmla="*/ 436727 h 1201000"/>
                    <a:gd name="connsiteX4" fmla="*/ 327560 w 343863"/>
                    <a:gd name="connsiteY4" fmla="*/ 532262 h 1201000"/>
                    <a:gd name="connsiteX5" fmla="*/ 27307 w 343863"/>
                    <a:gd name="connsiteY5" fmla="*/ 709683 h 1201000"/>
                    <a:gd name="connsiteX6" fmla="*/ 341207 w 343863"/>
                    <a:gd name="connsiteY6" fmla="*/ 818865 h 1201000"/>
                    <a:gd name="connsiteX7" fmla="*/ 177433 w 343863"/>
                    <a:gd name="connsiteY7" fmla="*/ 955342 h 1201000"/>
                    <a:gd name="connsiteX8" fmla="*/ 163786 w 343863"/>
                    <a:gd name="connsiteY8" fmla="*/ 1201000 h 1201000"/>
                    <a:gd name="connsiteX0" fmla="*/ 179360 w 345790"/>
                    <a:gd name="connsiteY0" fmla="*/ 0 h 1201000"/>
                    <a:gd name="connsiteX1" fmla="*/ 1942 w 345790"/>
                    <a:gd name="connsiteY1" fmla="*/ 218362 h 1201000"/>
                    <a:gd name="connsiteX2" fmla="*/ 315838 w 345790"/>
                    <a:gd name="connsiteY2" fmla="*/ 313898 h 1201000"/>
                    <a:gd name="connsiteX3" fmla="*/ 1939 w 345790"/>
                    <a:gd name="connsiteY3" fmla="*/ 436727 h 1201000"/>
                    <a:gd name="connsiteX4" fmla="*/ 329487 w 345790"/>
                    <a:gd name="connsiteY4" fmla="*/ 532262 h 1201000"/>
                    <a:gd name="connsiteX5" fmla="*/ 29234 w 345790"/>
                    <a:gd name="connsiteY5" fmla="*/ 709683 h 1201000"/>
                    <a:gd name="connsiteX6" fmla="*/ 343134 w 345790"/>
                    <a:gd name="connsiteY6" fmla="*/ 818865 h 1201000"/>
                    <a:gd name="connsiteX7" fmla="*/ 179360 w 345790"/>
                    <a:gd name="connsiteY7" fmla="*/ 955342 h 1201000"/>
                    <a:gd name="connsiteX8" fmla="*/ 165713 w 345790"/>
                    <a:gd name="connsiteY8" fmla="*/ 1201000 h 1201000"/>
                    <a:gd name="connsiteX0" fmla="*/ 192885 w 345667"/>
                    <a:gd name="connsiteY0" fmla="*/ 0 h 1132761"/>
                    <a:gd name="connsiteX1" fmla="*/ 1819 w 345667"/>
                    <a:gd name="connsiteY1" fmla="*/ 150123 h 1132761"/>
                    <a:gd name="connsiteX2" fmla="*/ 315715 w 345667"/>
                    <a:gd name="connsiteY2" fmla="*/ 245659 h 1132761"/>
                    <a:gd name="connsiteX3" fmla="*/ 1816 w 345667"/>
                    <a:gd name="connsiteY3" fmla="*/ 368488 h 1132761"/>
                    <a:gd name="connsiteX4" fmla="*/ 329364 w 345667"/>
                    <a:gd name="connsiteY4" fmla="*/ 464023 h 1132761"/>
                    <a:gd name="connsiteX5" fmla="*/ 29111 w 345667"/>
                    <a:gd name="connsiteY5" fmla="*/ 641444 h 1132761"/>
                    <a:gd name="connsiteX6" fmla="*/ 343011 w 345667"/>
                    <a:gd name="connsiteY6" fmla="*/ 750626 h 1132761"/>
                    <a:gd name="connsiteX7" fmla="*/ 179237 w 345667"/>
                    <a:gd name="connsiteY7" fmla="*/ 887103 h 1132761"/>
                    <a:gd name="connsiteX8" fmla="*/ 165590 w 345667"/>
                    <a:gd name="connsiteY8" fmla="*/ 1132761 h 1132761"/>
                    <a:gd name="connsiteX0" fmla="*/ 219974 w 345461"/>
                    <a:gd name="connsiteY0" fmla="*/ 0 h 1078170"/>
                    <a:gd name="connsiteX1" fmla="*/ 1613 w 345461"/>
                    <a:gd name="connsiteY1" fmla="*/ 95532 h 1078170"/>
                    <a:gd name="connsiteX2" fmla="*/ 315509 w 345461"/>
                    <a:gd name="connsiteY2" fmla="*/ 191068 h 1078170"/>
                    <a:gd name="connsiteX3" fmla="*/ 1610 w 345461"/>
                    <a:gd name="connsiteY3" fmla="*/ 313897 h 1078170"/>
                    <a:gd name="connsiteX4" fmla="*/ 329158 w 345461"/>
                    <a:gd name="connsiteY4" fmla="*/ 409432 h 1078170"/>
                    <a:gd name="connsiteX5" fmla="*/ 28905 w 345461"/>
                    <a:gd name="connsiteY5" fmla="*/ 586853 h 1078170"/>
                    <a:gd name="connsiteX6" fmla="*/ 342805 w 345461"/>
                    <a:gd name="connsiteY6" fmla="*/ 696035 h 1078170"/>
                    <a:gd name="connsiteX7" fmla="*/ 179031 w 345461"/>
                    <a:gd name="connsiteY7" fmla="*/ 832512 h 1078170"/>
                    <a:gd name="connsiteX8" fmla="*/ 165384 w 345461"/>
                    <a:gd name="connsiteY8" fmla="*/ 1078170 h 1078170"/>
                    <a:gd name="connsiteX0" fmla="*/ 219974 w 345898"/>
                    <a:gd name="connsiteY0" fmla="*/ 0 h 1078170"/>
                    <a:gd name="connsiteX1" fmla="*/ 1613 w 345898"/>
                    <a:gd name="connsiteY1" fmla="*/ 95532 h 1078170"/>
                    <a:gd name="connsiteX2" fmla="*/ 315509 w 345898"/>
                    <a:gd name="connsiteY2" fmla="*/ 191068 h 1078170"/>
                    <a:gd name="connsiteX3" fmla="*/ 1610 w 345898"/>
                    <a:gd name="connsiteY3" fmla="*/ 313897 h 1078170"/>
                    <a:gd name="connsiteX4" fmla="*/ 329158 w 345898"/>
                    <a:gd name="connsiteY4" fmla="*/ 409432 h 1078170"/>
                    <a:gd name="connsiteX5" fmla="*/ 15257 w 345898"/>
                    <a:gd name="connsiteY5" fmla="*/ 532262 h 1078170"/>
                    <a:gd name="connsiteX6" fmla="*/ 342805 w 345898"/>
                    <a:gd name="connsiteY6" fmla="*/ 696035 h 1078170"/>
                    <a:gd name="connsiteX7" fmla="*/ 179031 w 345898"/>
                    <a:gd name="connsiteY7" fmla="*/ 832512 h 1078170"/>
                    <a:gd name="connsiteX8" fmla="*/ 165384 w 345898"/>
                    <a:gd name="connsiteY8" fmla="*/ 1078170 h 1078170"/>
                    <a:gd name="connsiteX0" fmla="*/ 219974 w 332458"/>
                    <a:gd name="connsiteY0" fmla="*/ 0 h 1078170"/>
                    <a:gd name="connsiteX1" fmla="*/ 1613 w 332458"/>
                    <a:gd name="connsiteY1" fmla="*/ 95532 h 1078170"/>
                    <a:gd name="connsiteX2" fmla="*/ 315509 w 332458"/>
                    <a:gd name="connsiteY2" fmla="*/ 191068 h 1078170"/>
                    <a:gd name="connsiteX3" fmla="*/ 1610 w 332458"/>
                    <a:gd name="connsiteY3" fmla="*/ 313897 h 1078170"/>
                    <a:gd name="connsiteX4" fmla="*/ 329158 w 332458"/>
                    <a:gd name="connsiteY4" fmla="*/ 409432 h 1078170"/>
                    <a:gd name="connsiteX5" fmla="*/ 15257 w 332458"/>
                    <a:gd name="connsiteY5" fmla="*/ 532262 h 1078170"/>
                    <a:gd name="connsiteX6" fmla="*/ 329157 w 332458"/>
                    <a:gd name="connsiteY6" fmla="*/ 627796 h 1078170"/>
                    <a:gd name="connsiteX7" fmla="*/ 179031 w 332458"/>
                    <a:gd name="connsiteY7" fmla="*/ 832512 h 1078170"/>
                    <a:gd name="connsiteX8" fmla="*/ 165384 w 332458"/>
                    <a:gd name="connsiteY8" fmla="*/ 1078170 h 1078170"/>
                    <a:gd name="connsiteX0" fmla="*/ 219974 w 331780"/>
                    <a:gd name="connsiteY0" fmla="*/ 0 h 1078170"/>
                    <a:gd name="connsiteX1" fmla="*/ 1613 w 331780"/>
                    <a:gd name="connsiteY1" fmla="*/ 95532 h 1078170"/>
                    <a:gd name="connsiteX2" fmla="*/ 315509 w 331780"/>
                    <a:gd name="connsiteY2" fmla="*/ 191068 h 1078170"/>
                    <a:gd name="connsiteX3" fmla="*/ 1610 w 331780"/>
                    <a:gd name="connsiteY3" fmla="*/ 313897 h 1078170"/>
                    <a:gd name="connsiteX4" fmla="*/ 329158 w 331780"/>
                    <a:gd name="connsiteY4" fmla="*/ 409432 h 1078170"/>
                    <a:gd name="connsiteX5" fmla="*/ 15257 w 331780"/>
                    <a:gd name="connsiteY5" fmla="*/ 532262 h 1078170"/>
                    <a:gd name="connsiteX6" fmla="*/ 329157 w 331780"/>
                    <a:gd name="connsiteY6" fmla="*/ 627796 h 1078170"/>
                    <a:gd name="connsiteX7" fmla="*/ 165384 w 331780"/>
                    <a:gd name="connsiteY7" fmla="*/ 791569 h 1078170"/>
                    <a:gd name="connsiteX8" fmla="*/ 165384 w 331780"/>
                    <a:gd name="connsiteY8" fmla="*/ 1078170 h 1078170"/>
                    <a:gd name="connsiteX0" fmla="*/ 219974 w 331813"/>
                    <a:gd name="connsiteY0" fmla="*/ 0 h 1009932"/>
                    <a:gd name="connsiteX1" fmla="*/ 1613 w 331813"/>
                    <a:gd name="connsiteY1" fmla="*/ 95532 h 1009932"/>
                    <a:gd name="connsiteX2" fmla="*/ 315509 w 331813"/>
                    <a:gd name="connsiteY2" fmla="*/ 191068 h 1009932"/>
                    <a:gd name="connsiteX3" fmla="*/ 1610 w 331813"/>
                    <a:gd name="connsiteY3" fmla="*/ 313897 h 1009932"/>
                    <a:gd name="connsiteX4" fmla="*/ 329158 w 331813"/>
                    <a:gd name="connsiteY4" fmla="*/ 409432 h 1009932"/>
                    <a:gd name="connsiteX5" fmla="*/ 15257 w 331813"/>
                    <a:gd name="connsiteY5" fmla="*/ 532262 h 1009932"/>
                    <a:gd name="connsiteX6" fmla="*/ 329157 w 331813"/>
                    <a:gd name="connsiteY6" fmla="*/ 627796 h 1009932"/>
                    <a:gd name="connsiteX7" fmla="*/ 165384 w 331813"/>
                    <a:gd name="connsiteY7" fmla="*/ 791569 h 1009932"/>
                    <a:gd name="connsiteX8" fmla="*/ 151737 w 331813"/>
                    <a:gd name="connsiteY8" fmla="*/ 1009932 h 1009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813" h="1009932">
                      <a:moveTo>
                        <a:pt x="219974" y="0"/>
                      </a:moveTo>
                      <a:cubicBezTo>
                        <a:pt x="204052" y="11373"/>
                        <a:pt x="-21133" y="54589"/>
                        <a:pt x="1613" y="95532"/>
                      </a:cubicBezTo>
                      <a:cubicBezTo>
                        <a:pt x="24359" y="136475"/>
                        <a:pt x="315509" y="154674"/>
                        <a:pt x="315509" y="191068"/>
                      </a:cubicBezTo>
                      <a:cubicBezTo>
                        <a:pt x="315509" y="227462"/>
                        <a:pt x="-665" y="277503"/>
                        <a:pt x="1610" y="313897"/>
                      </a:cubicBezTo>
                      <a:cubicBezTo>
                        <a:pt x="3885" y="350291"/>
                        <a:pt x="326884" y="373038"/>
                        <a:pt x="329158" y="409432"/>
                      </a:cubicBezTo>
                      <a:cubicBezTo>
                        <a:pt x="331432" y="445826"/>
                        <a:pt x="15257" y="495868"/>
                        <a:pt x="15257" y="532262"/>
                      </a:cubicBezTo>
                      <a:cubicBezTo>
                        <a:pt x="15257" y="568656"/>
                        <a:pt x="304136" y="584578"/>
                        <a:pt x="329157" y="627796"/>
                      </a:cubicBezTo>
                      <a:cubicBezTo>
                        <a:pt x="354178" y="671014"/>
                        <a:pt x="194954" y="727880"/>
                        <a:pt x="165384" y="791569"/>
                      </a:cubicBezTo>
                      <a:cubicBezTo>
                        <a:pt x="135814" y="855258"/>
                        <a:pt x="154012" y="953066"/>
                        <a:pt x="151737" y="1009932"/>
                      </a:cubicBezTo>
                    </a:path>
                  </a:pathLst>
                </a:custGeom>
                <a:noFill/>
                <a:ln w="38100">
                  <a:solidFill>
                    <a:srgbClr val="FF0000"/>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Freeform 21"/>
                <p:cNvSpPr/>
                <p:nvPr/>
              </p:nvSpPr>
              <p:spPr>
                <a:xfrm>
                  <a:off x="1571625" y="4954587"/>
                  <a:ext cx="763588" cy="63500"/>
                </a:xfrm>
                <a:custGeom>
                  <a:avLst/>
                  <a:gdLst>
                    <a:gd name="connsiteX0" fmla="*/ 0 w 1037230"/>
                    <a:gd name="connsiteY0" fmla="*/ 136478 h 192029"/>
                    <a:gd name="connsiteX1" fmla="*/ 313899 w 1037230"/>
                    <a:gd name="connsiteY1" fmla="*/ 191069 h 192029"/>
                    <a:gd name="connsiteX2" fmla="*/ 641445 w 1037230"/>
                    <a:gd name="connsiteY2" fmla="*/ 95534 h 192029"/>
                    <a:gd name="connsiteX3" fmla="*/ 1037230 w 1037230"/>
                    <a:gd name="connsiteY3" fmla="*/ 0 h 192029"/>
                    <a:gd name="connsiteX0" fmla="*/ 0 w 982639"/>
                    <a:gd name="connsiteY0" fmla="*/ 27296 h 192231"/>
                    <a:gd name="connsiteX1" fmla="*/ 259308 w 982639"/>
                    <a:gd name="connsiteY1" fmla="*/ 191069 h 192231"/>
                    <a:gd name="connsiteX2" fmla="*/ 586854 w 982639"/>
                    <a:gd name="connsiteY2" fmla="*/ 95534 h 192231"/>
                    <a:gd name="connsiteX3" fmla="*/ 982639 w 982639"/>
                    <a:gd name="connsiteY3" fmla="*/ 0 h 192231"/>
                    <a:gd name="connsiteX0" fmla="*/ 0 w 982639"/>
                    <a:gd name="connsiteY0" fmla="*/ 27296 h 114742"/>
                    <a:gd name="connsiteX1" fmla="*/ 286603 w 982639"/>
                    <a:gd name="connsiteY1" fmla="*/ 109182 h 114742"/>
                    <a:gd name="connsiteX2" fmla="*/ 586854 w 982639"/>
                    <a:gd name="connsiteY2" fmla="*/ 95534 h 114742"/>
                    <a:gd name="connsiteX3" fmla="*/ 982639 w 982639"/>
                    <a:gd name="connsiteY3" fmla="*/ 0 h 114742"/>
                    <a:gd name="connsiteX0" fmla="*/ 0 w 982639"/>
                    <a:gd name="connsiteY0" fmla="*/ 57402 h 140213"/>
                    <a:gd name="connsiteX1" fmla="*/ 286603 w 982639"/>
                    <a:gd name="connsiteY1" fmla="*/ 139288 h 140213"/>
                    <a:gd name="connsiteX2" fmla="*/ 586854 w 982639"/>
                    <a:gd name="connsiteY2" fmla="*/ 2810 h 140213"/>
                    <a:gd name="connsiteX3" fmla="*/ 982639 w 982639"/>
                    <a:gd name="connsiteY3" fmla="*/ 30106 h 140213"/>
                    <a:gd name="connsiteX0" fmla="*/ 0 w 982639"/>
                    <a:gd name="connsiteY0" fmla="*/ 109183 h 191994"/>
                    <a:gd name="connsiteX1" fmla="*/ 286603 w 982639"/>
                    <a:gd name="connsiteY1" fmla="*/ 191069 h 191994"/>
                    <a:gd name="connsiteX2" fmla="*/ 586854 w 982639"/>
                    <a:gd name="connsiteY2" fmla="*/ 54591 h 191994"/>
                    <a:gd name="connsiteX3" fmla="*/ 982639 w 982639"/>
                    <a:gd name="connsiteY3" fmla="*/ 0 h 191994"/>
                    <a:gd name="connsiteX0" fmla="*/ 0 w 982639"/>
                    <a:gd name="connsiteY0" fmla="*/ 109183 h 131012"/>
                    <a:gd name="connsiteX1" fmla="*/ 272955 w 982639"/>
                    <a:gd name="connsiteY1" fmla="*/ 122831 h 131012"/>
                    <a:gd name="connsiteX2" fmla="*/ 586854 w 982639"/>
                    <a:gd name="connsiteY2" fmla="*/ 54591 h 131012"/>
                    <a:gd name="connsiteX3" fmla="*/ 982639 w 982639"/>
                    <a:gd name="connsiteY3" fmla="*/ 0 h 131012"/>
                    <a:gd name="connsiteX0" fmla="*/ 0 w 982639"/>
                    <a:gd name="connsiteY0" fmla="*/ 68240 h 122969"/>
                    <a:gd name="connsiteX1" fmla="*/ 272955 w 982639"/>
                    <a:gd name="connsiteY1" fmla="*/ 122831 h 122969"/>
                    <a:gd name="connsiteX2" fmla="*/ 586854 w 982639"/>
                    <a:gd name="connsiteY2" fmla="*/ 54591 h 122969"/>
                    <a:gd name="connsiteX3" fmla="*/ 982639 w 982639"/>
                    <a:gd name="connsiteY3" fmla="*/ 0 h 122969"/>
                    <a:gd name="connsiteX0" fmla="*/ 0 w 982639"/>
                    <a:gd name="connsiteY0" fmla="*/ 27297 h 82026"/>
                    <a:gd name="connsiteX1" fmla="*/ 272955 w 982639"/>
                    <a:gd name="connsiteY1" fmla="*/ 81888 h 82026"/>
                    <a:gd name="connsiteX2" fmla="*/ 586854 w 982639"/>
                    <a:gd name="connsiteY2" fmla="*/ 13648 h 82026"/>
                    <a:gd name="connsiteX3" fmla="*/ 982639 w 982639"/>
                    <a:gd name="connsiteY3" fmla="*/ 0 h 82026"/>
                  </a:gdLst>
                  <a:ahLst/>
                  <a:cxnLst>
                    <a:cxn ang="0">
                      <a:pos x="connsiteX0" y="connsiteY0"/>
                    </a:cxn>
                    <a:cxn ang="0">
                      <a:pos x="connsiteX1" y="connsiteY1"/>
                    </a:cxn>
                    <a:cxn ang="0">
                      <a:pos x="connsiteX2" y="connsiteY2"/>
                    </a:cxn>
                    <a:cxn ang="0">
                      <a:pos x="connsiteX3" y="connsiteY3"/>
                    </a:cxn>
                  </a:cxnLst>
                  <a:rect l="l" t="t" r="r" b="b"/>
                  <a:pathLst>
                    <a:path w="982639" h="82026">
                      <a:moveTo>
                        <a:pt x="0" y="27297"/>
                      </a:moveTo>
                      <a:cubicBezTo>
                        <a:pt x="103496" y="58004"/>
                        <a:pt x="175146" y="84163"/>
                        <a:pt x="272955" y="81888"/>
                      </a:cubicBezTo>
                      <a:cubicBezTo>
                        <a:pt x="370764" y="79613"/>
                        <a:pt x="468573" y="27296"/>
                        <a:pt x="586854" y="13648"/>
                      </a:cubicBezTo>
                      <a:cubicBezTo>
                        <a:pt x="705135" y="0"/>
                        <a:pt x="845024" y="31844"/>
                        <a:pt x="982639" y="0"/>
                      </a:cubicBezTo>
                    </a:path>
                  </a:pathLst>
                </a:cu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23" name="Freeform 22"/>
                <p:cNvSpPr/>
                <p:nvPr/>
              </p:nvSpPr>
              <p:spPr>
                <a:xfrm>
                  <a:off x="2643188" y="5049837"/>
                  <a:ext cx="1019175" cy="414338"/>
                </a:xfrm>
                <a:custGeom>
                  <a:avLst/>
                  <a:gdLst>
                    <a:gd name="connsiteX0" fmla="*/ 0 w 1310185"/>
                    <a:gd name="connsiteY0" fmla="*/ 0 h 532262"/>
                    <a:gd name="connsiteX1" fmla="*/ 272955 w 1310185"/>
                    <a:gd name="connsiteY1" fmla="*/ 259307 h 532262"/>
                    <a:gd name="connsiteX2" fmla="*/ 1310185 w 1310185"/>
                    <a:gd name="connsiteY2" fmla="*/ 532262 h 532262"/>
                  </a:gdLst>
                  <a:ahLst/>
                  <a:cxnLst>
                    <a:cxn ang="0">
                      <a:pos x="connsiteX0" y="connsiteY0"/>
                    </a:cxn>
                    <a:cxn ang="0">
                      <a:pos x="connsiteX1" y="connsiteY1"/>
                    </a:cxn>
                    <a:cxn ang="0">
                      <a:pos x="connsiteX2" y="connsiteY2"/>
                    </a:cxn>
                  </a:cxnLst>
                  <a:rect l="l" t="t" r="r" b="b"/>
                  <a:pathLst>
                    <a:path w="1310185" h="532262">
                      <a:moveTo>
                        <a:pt x="0" y="0"/>
                      </a:moveTo>
                      <a:cubicBezTo>
                        <a:pt x="27295" y="85298"/>
                        <a:pt x="54591" y="170597"/>
                        <a:pt x="272955" y="259307"/>
                      </a:cubicBezTo>
                      <a:cubicBezTo>
                        <a:pt x="491319" y="348017"/>
                        <a:pt x="900752" y="440139"/>
                        <a:pt x="1310185" y="532262"/>
                      </a:cubicBezTo>
                    </a:path>
                  </a:pathLst>
                </a:cu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30745" name="Rectangle 253"/>
                <p:cNvSpPr>
                  <a:spLocks noChangeArrowheads="1"/>
                </p:cNvSpPr>
                <p:nvPr/>
              </p:nvSpPr>
              <p:spPr bwMode="auto">
                <a:xfrm>
                  <a:off x="2355850" y="6629400"/>
                  <a:ext cx="311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a:ea typeface="SimSun" pitchFamily="2" charset="-122"/>
                    </a:rPr>
                    <a:t>0</a:t>
                  </a:r>
                </a:p>
              </p:txBody>
            </p:sp>
            <p:sp>
              <p:nvSpPr>
                <p:cNvPr id="30746" name="Rectangle 254"/>
                <p:cNvSpPr>
                  <a:spLocks noChangeArrowheads="1"/>
                </p:cNvSpPr>
                <p:nvPr/>
              </p:nvSpPr>
              <p:spPr bwMode="auto">
                <a:xfrm>
                  <a:off x="2347913" y="4953000"/>
                  <a:ext cx="395287"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a:ea typeface="SimSun" pitchFamily="2" charset="-122"/>
                    </a:rPr>
                    <a:t>1</a:t>
                  </a:r>
                  <a:r>
                    <a:rPr lang="en-US" altLang="zh-CN" baseline="-25000">
                      <a:ea typeface="SimSun" pitchFamily="2" charset="-122"/>
                    </a:rPr>
                    <a:t>0</a:t>
                  </a:r>
                </a:p>
              </p:txBody>
            </p:sp>
            <p:sp>
              <p:nvSpPr>
                <p:cNvPr id="30747" name="Rectangle 255"/>
                <p:cNvSpPr>
                  <a:spLocks noChangeArrowheads="1"/>
                </p:cNvSpPr>
                <p:nvPr/>
              </p:nvSpPr>
              <p:spPr bwMode="auto">
                <a:xfrm>
                  <a:off x="2352675" y="4051300"/>
                  <a:ext cx="4000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ltLang="zh-CN">
                      <a:ea typeface="SimSun" pitchFamily="2" charset="-122"/>
                    </a:rPr>
                    <a:t>1</a:t>
                  </a:r>
                  <a:r>
                    <a:rPr lang="en-US" altLang="zh-CN" baseline="-25000">
                      <a:ea typeface="SimSun" pitchFamily="2" charset="-122"/>
                    </a:rPr>
                    <a:t>+</a:t>
                  </a:r>
                </a:p>
              </p:txBody>
            </p:sp>
            <p:sp>
              <p:nvSpPr>
                <p:cNvPr id="30748" name="TextBox 280"/>
                <p:cNvSpPr txBox="1">
                  <a:spLocks noChangeArrowheads="1"/>
                </p:cNvSpPr>
                <p:nvPr/>
              </p:nvSpPr>
              <p:spPr bwMode="auto">
                <a:xfrm>
                  <a:off x="457200" y="4067175"/>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endParaRPr lang="en-US">
                    <a:latin typeface="Palatino Linotype" pitchFamily="18" charset="0"/>
                    <a:cs typeface="Arial" charset="0"/>
                  </a:endParaRPr>
                </a:p>
              </p:txBody>
            </p:sp>
            <p:sp>
              <p:nvSpPr>
                <p:cNvPr id="30749" name="Line 91"/>
                <p:cNvSpPr>
                  <a:spLocks noChangeShapeType="1"/>
                </p:cNvSpPr>
                <p:nvPr/>
              </p:nvSpPr>
              <p:spPr bwMode="auto">
                <a:xfrm>
                  <a:off x="2362200" y="4953000"/>
                  <a:ext cx="0" cy="17526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0750" name="Text Box 92"/>
                <p:cNvSpPr txBox="1">
                  <a:spLocks noChangeArrowheads="1"/>
                </p:cNvSpPr>
                <p:nvPr/>
              </p:nvSpPr>
              <p:spPr bwMode="auto">
                <a:xfrm>
                  <a:off x="2085110" y="5715000"/>
                  <a:ext cx="87716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latin typeface="Palatino Linotype" pitchFamily="18" charset="0"/>
                      <a:cs typeface="Arial" charset="0"/>
                    </a:rPr>
                    <a:t>U + </a:t>
                  </a:r>
                  <a:r>
                    <a:rPr lang="en-US">
                      <a:latin typeface="Symbol" pitchFamily="18" charset="2"/>
                      <a:cs typeface="Arial" charset="0"/>
                    </a:rPr>
                    <a:t>D</a:t>
                  </a:r>
                  <a:r>
                    <a:rPr lang="en-US">
                      <a:latin typeface="Palatino Linotype" pitchFamily="18" charset="0"/>
                      <a:cs typeface="Arial" charset="0"/>
                    </a:rPr>
                    <a:t>E</a:t>
                  </a:r>
                </a:p>
              </p:txBody>
            </p:sp>
            <p:sp>
              <p:nvSpPr>
                <p:cNvPr id="30751" name="Line 93"/>
                <p:cNvSpPr>
                  <a:spLocks noChangeShapeType="1"/>
                </p:cNvSpPr>
                <p:nvPr/>
              </p:nvSpPr>
              <p:spPr bwMode="auto">
                <a:xfrm>
                  <a:off x="2378075" y="4543425"/>
                  <a:ext cx="0" cy="38100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0752" name="Text Box 94"/>
                <p:cNvSpPr txBox="1">
                  <a:spLocks noChangeArrowheads="1"/>
                </p:cNvSpPr>
                <p:nvPr/>
              </p:nvSpPr>
              <p:spPr bwMode="auto">
                <a:xfrm>
                  <a:off x="2343150" y="4495800"/>
                  <a:ext cx="4762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latin typeface="Symbol" pitchFamily="18" charset="2"/>
                      <a:cs typeface="Arial" charset="0"/>
                    </a:rPr>
                    <a:t>D</a:t>
                  </a:r>
                  <a:r>
                    <a:rPr lang="en-US">
                      <a:latin typeface="Palatino Linotype" pitchFamily="18" charset="0"/>
                      <a:cs typeface="Arial" charset="0"/>
                    </a:rPr>
                    <a:t>E</a:t>
                  </a:r>
                </a:p>
              </p:txBody>
            </p:sp>
            <p:cxnSp>
              <p:nvCxnSpPr>
                <p:cNvPr id="32" name="Straight Connector 209"/>
                <p:cNvCxnSpPr/>
                <p:nvPr/>
              </p:nvCxnSpPr>
              <p:spPr>
                <a:xfrm>
                  <a:off x="2209800" y="6705601"/>
                  <a:ext cx="609600" cy="0"/>
                </a:xfrm>
                <a:prstGeom prst="line">
                  <a:avLst/>
                </a:prstGeom>
                <a:ln w="2857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30726" name="TextBox 8"/>
              <p:cNvSpPr txBox="1">
                <a:spLocks noChangeArrowheads="1"/>
              </p:cNvSpPr>
              <p:nvPr/>
            </p:nvSpPr>
            <p:spPr bwMode="auto">
              <a:xfrm>
                <a:off x="304800" y="5867399"/>
                <a:ext cx="839978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eaLnBrk="1" hangingPunct="1"/>
                <a:r>
                  <a:rPr lang="en-US" dirty="0" smtClean="0">
                    <a:latin typeface="Palatino Linotype" pitchFamily="18" charset="0"/>
                    <a:cs typeface="Arial" charset="0"/>
                  </a:rPr>
                  <a:t>Non-equilibrium cooling </a:t>
                </a:r>
                <a:r>
                  <a:rPr lang="en-US" dirty="0">
                    <a:latin typeface="Palatino Linotype" pitchFamily="18" charset="0"/>
                    <a:cs typeface="Arial" charset="0"/>
                  </a:rPr>
                  <a:t>of electrons in the CNT-Dot when THz frequency exceeds </a:t>
                </a:r>
                <a:r>
                  <a:rPr lang="el-GR" dirty="0">
                    <a:latin typeface="Palatino Linotype" pitchFamily="18" charset="0"/>
                    <a:cs typeface="Arial" charset="0"/>
                  </a:rPr>
                  <a:t>Δ</a:t>
                </a:r>
                <a:r>
                  <a:rPr lang="en-US" dirty="0">
                    <a:latin typeface="Palatino Linotype" pitchFamily="18" charset="0"/>
                    <a:cs typeface="Arial" charset="0"/>
                  </a:rPr>
                  <a:t>E</a:t>
                </a:r>
              </a:p>
            </p:txBody>
          </p:sp>
        </p:grpSp>
        <p:sp>
          <p:nvSpPr>
            <p:cNvPr id="34" name="TextBox 33"/>
            <p:cNvSpPr txBox="1"/>
            <p:nvPr/>
          </p:nvSpPr>
          <p:spPr>
            <a:xfrm>
              <a:off x="6781800" y="1305697"/>
              <a:ext cx="2092239" cy="461665"/>
            </a:xfrm>
            <a:prstGeom prst="rect">
              <a:avLst/>
            </a:prstGeom>
            <a:noFill/>
          </p:spPr>
          <p:txBody>
            <a:bodyPr wrap="none" rtlCol="0">
              <a:spAutoFit/>
            </a:bodyPr>
            <a:lstStyle/>
            <a:p>
              <a:r>
                <a:rPr lang="en-US" sz="2400" dirty="0" smtClean="0">
                  <a:solidFill>
                    <a:srgbClr val="C00000"/>
                  </a:solidFill>
                  <a:latin typeface="Symbol" pitchFamily="18" charset="2"/>
                </a:rPr>
                <a:t>D</a:t>
              </a:r>
              <a:r>
                <a:rPr lang="en-US" sz="2400" dirty="0" smtClean="0">
                  <a:solidFill>
                    <a:srgbClr val="C00000"/>
                  </a:solidFill>
                </a:rPr>
                <a:t>E </a:t>
              </a:r>
              <a:r>
                <a:rPr lang="en-US" sz="2400" dirty="0">
                  <a:solidFill>
                    <a:srgbClr val="C00000"/>
                  </a:solidFill>
                </a:rPr>
                <a:t>=</a:t>
              </a:r>
              <a:r>
                <a:rPr lang="en-US" sz="2400" dirty="0" smtClean="0">
                  <a:solidFill>
                    <a:srgbClr val="C00000"/>
                  </a:solidFill>
                </a:rPr>
                <a:t> 1.9 </a:t>
              </a:r>
              <a:r>
                <a:rPr lang="en-US" sz="2400" dirty="0" err="1" smtClean="0">
                  <a:solidFill>
                    <a:srgbClr val="C00000"/>
                  </a:solidFill>
                </a:rPr>
                <a:t>meV</a:t>
              </a:r>
              <a:endParaRPr lang="en-US" sz="2400" dirty="0">
                <a:solidFill>
                  <a:srgbClr val="C00000"/>
                </a:solidFill>
              </a:endParaRPr>
            </a:p>
          </p:txBody>
        </p:sp>
      </p:grpSp>
      <p:sp>
        <p:nvSpPr>
          <p:cNvPr id="37"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38"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Graphene </a:t>
            </a:r>
            <a:r>
              <a:rPr lang="en-US" dirty="0" err="1" smtClean="0"/>
              <a:t>QDots</a:t>
            </a:r>
            <a:endParaRPr lang="en-US" dirty="0"/>
          </a:p>
        </p:txBody>
      </p:sp>
      <p:sp>
        <p:nvSpPr>
          <p:cNvPr id="4"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sp>
        <p:nvSpPr>
          <p:cNvPr id="5"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9600" y="1312801"/>
            <a:ext cx="2286000" cy="4557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10"/>
          <p:cNvSpPr txBox="1">
            <a:spLocks noChangeArrowheads="1"/>
          </p:cNvSpPr>
          <p:nvPr/>
        </p:nvSpPr>
        <p:spPr bwMode="auto">
          <a:xfrm>
            <a:off x="141288" y="5948846"/>
            <a:ext cx="3795712"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200" dirty="0"/>
              <a:t>L. A. </a:t>
            </a:r>
            <a:r>
              <a:rPr lang="en-US" altLang="en-US" sz="1200" dirty="0" err="1"/>
              <a:t>Ponomarenko</a:t>
            </a:r>
            <a:r>
              <a:rPr lang="en-US" altLang="en-US" sz="1200" dirty="0"/>
              <a:t> et al.,  Science 320,  5874 (2008)</a:t>
            </a:r>
          </a:p>
        </p:txBody>
      </p:sp>
      <p:sp>
        <p:nvSpPr>
          <p:cNvPr id="8" name="TextBox 11"/>
          <p:cNvSpPr txBox="1">
            <a:spLocks noChangeArrowheads="1"/>
          </p:cNvSpPr>
          <p:nvPr/>
        </p:nvSpPr>
        <p:spPr bwMode="auto">
          <a:xfrm>
            <a:off x="5381625" y="1330264"/>
            <a:ext cx="18669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2000"/>
              <a:t>Our approach</a:t>
            </a:r>
          </a:p>
        </p:txBody>
      </p:sp>
      <p:pic>
        <p:nvPicPr>
          <p:cNvPr id="9" name="Picture 2" descr="C:\Users\Owner\Documents\Fabrication\Graphene\NRL Epitaxial Graphene on SiC substrate\10AP7\Antennas 10nmTi40nmGold\10AP7_Antenna_Top4_1.tif"/>
          <p:cNvPicPr>
            <a:picLocks noChangeAspect="1" noChangeArrowheads="1"/>
          </p:cNvPicPr>
          <p:nvPr/>
        </p:nvPicPr>
        <p:blipFill>
          <a:blip r:embed="rId4">
            <a:extLst>
              <a:ext uri="{28A0092B-C50C-407E-A947-70E740481C1C}">
                <a14:useLocalDpi xmlns:a14="http://schemas.microsoft.com/office/drawing/2010/main" xmlns="" val="0"/>
              </a:ext>
            </a:extLst>
          </a:blip>
          <a:srcRect l="14032" t="5806" r="16290" b="12259"/>
          <a:stretch>
            <a:fillRect/>
          </a:stretch>
        </p:blipFill>
        <p:spPr bwMode="auto">
          <a:xfrm>
            <a:off x="4724400" y="1906526"/>
            <a:ext cx="3200400" cy="282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13"/>
          <p:cNvSpPr txBox="1">
            <a:spLocks noChangeArrowheads="1"/>
          </p:cNvSpPr>
          <p:nvPr/>
        </p:nvSpPr>
        <p:spPr bwMode="auto">
          <a:xfrm>
            <a:off x="4191000" y="5229164"/>
            <a:ext cx="465137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a:t>Graphene on SiC from K. Gaskill’s group</a:t>
            </a:r>
          </a:p>
        </p:txBody>
      </p:sp>
      <p:cxnSp>
        <p:nvCxnSpPr>
          <p:cNvPr id="11" name="Straight Arrow Connector 14"/>
          <p:cNvCxnSpPr>
            <a:cxnSpLocks noChangeShapeType="1"/>
          </p:cNvCxnSpPr>
          <p:nvPr/>
        </p:nvCxnSpPr>
        <p:spPr bwMode="auto">
          <a:xfrm flipV="1">
            <a:off x="6315075" y="4503676"/>
            <a:ext cx="933450" cy="725488"/>
          </a:xfrm>
          <a:prstGeom prst="straightConnector1">
            <a:avLst/>
          </a:prstGeom>
          <a:noFill/>
          <a:ln w="9525" algn="ctr">
            <a:solidFill>
              <a:srgbClr val="C00000"/>
            </a:solidFill>
            <a:round/>
            <a:headEn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xmlns="" val="35244500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5"/>
          <p:cNvSpPr>
            <a:spLocks noChangeArrowheads="1"/>
          </p:cNvSpPr>
          <p:nvPr/>
        </p:nvSpPr>
        <p:spPr bwMode="auto">
          <a:xfrm>
            <a:off x="3657600" y="467380"/>
            <a:ext cx="2287806"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spcBef>
                <a:spcPct val="0"/>
              </a:spcBef>
            </a:pPr>
            <a:r>
              <a:rPr lang="en-US" sz="3600" dirty="0">
                <a:solidFill>
                  <a:srgbClr val="000099"/>
                </a:solidFill>
              </a:rPr>
              <a:t>Summary</a:t>
            </a:r>
          </a:p>
        </p:txBody>
      </p:sp>
      <p:sp>
        <p:nvSpPr>
          <p:cNvPr id="31747" name="Text Box 8"/>
          <p:cNvSpPr txBox="1">
            <a:spLocks noChangeArrowheads="1"/>
          </p:cNvSpPr>
          <p:nvPr/>
        </p:nvSpPr>
        <p:spPr bwMode="auto">
          <a:xfrm>
            <a:off x="800100" y="1987371"/>
            <a:ext cx="7239000" cy="147732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buFontTx/>
              <a:buChar char="•"/>
            </a:pPr>
            <a:r>
              <a:rPr lang="en-US" dirty="0" smtClean="0">
                <a:solidFill>
                  <a:srgbClr val="FF0000"/>
                </a:solidFill>
              </a:rPr>
              <a:t>Broadband detection in </a:t>
            </a:r>
            <a:r>
              <a:rPr lang="en-US" dirty="0">
                <a:solidFill>
                  <a:srgbClr val="FF0000"/>
                </a:solidFill>
              </a:rPr>
              <a:t>the range 0.6 THz - 1.3 </a:t>
            </a:r>
            <a:r>
              <a:rPr lang="en-US" dirty="0" smtClean="0">
                <a:solidFill>
                  <a:srgbClr val="FF0000"/>
                </a:solidFill>
              </a:rPr>
              <a:t>THz</a:t>
            </a:r>
          </a:p>
          <a:p>
            <a:pPr algn="l">
              <a:spcBef>
                <a:spcPct val="0"/>
              </a:spcBef>
              <a:buFontTx/>
              <a:buChar char="•"/>
            </a:pPr>
            <a:r>
              <a:rPr lang="en-US" dirty="0" smtClean="0">
                <a:solidFill>
                  <a:srgbClr val="FF0000"/>
                </a:solidFill>
              </a:rPr>
              <a:t>High sensitivity (NEP &lt; 10</a:t>
            </a:r>
            <a:r>
              <a:rPr lang="en-US" baseline="30000" dirty="0" smtClean="0">
                <a:solidFill>
                  <a:srgbClr val="FF0000"/>
                </a:solidFill>
              </a:rPr>
              <a:t>-15</a:t>
            </a:r>
            <a:r>
              <a:rPr lang="en-US" dirty="0" smtClean="0">
                <a:solidFill>
                  <a:srgbClr val="FF0000"/>
                </a:solidFill>
              </a:rPr>
              <a:t> W/Hz</a:t>
            </a:r>
            <a:r>
              <a:rPr lang="en-US" baseline="30000" dirty="0" smtClean="0">
                <a:solidFill>
                  <a:srgbClr val="FF0000"/>
                </a:solidFill>
              </a:rPr>
              <a:t>-1/2</a:t>
            </a:r>
            <a:r>
              <a:rPr lang="en-US" dirty="0" smtClean="0">
                <a:solidFill>
                  <a:srgbClr val="FF0000"/>
                </a:solidFill>
              </a:rPr>
              <a:t>)</a:t>
            </a:r>
          </a:p>
          <a:p>
            <a:pPr algn="l">
              <a:spcBef>
                <a:spcPct val="0"/>
              </a:spcBef>
              <a:buFontTx/>
              <a:buChar char="•"/>
            </a:pPr>
            <a:r>
              <a:rPr lang="en-US" dirty="0" smtClean="0">
                <a:solidFill>
                  <a:srgbClr val="FF0000"/>
                </a:solidFill>
              </a:rPr>
              <a:t>Spectral resolution (better than 0.1 THz)</a:t>
            </a:r>
            <a:endParaRPr lang="en-US" dirty="0">
              <a:solidFill>
                <a:srgbClr val="FF0000"/>
              </a:solidFill>
            </a:endParaRPr>
          </a:p>
          <a:p>
            <a:pPr algn="l">
              <a:spcBef>
                <a:spcPct val="0"/>
              </a:spcBef>
              <a:buFontTx/>
              <a:buChar char="•"/>
            </a:pPr>
            <a:r>
              <a:rPr lang="en-US" dirty="0">
                <a:solidFill>
                  <a:srgbClr val="FF0000"/>
                </a:solidFill>
              </a:rPr>
              <a:t>Strong signal at 5K (source power </a:t>
            </a:r>
            <a:r>
              <a:rPr lang="en-US" dirty="0" smtClean="0">
                <a:solidFill>
                  <a:srgbClr val="FF0000"/>
                </a:solidFill>
              </a:rPr>
              <a:t>0.02 </a:t>
            </a:r>
            <a:r>
              <a:rPr lang="en-US" dirty="0">
                <a:solidFill>
                  <a:srgbClr val="FF0000"/>
                </a:solidFill>
              </a:rPr>
              <a:t>– 1 </a:t>
            </a:r>
            <a:r>
              <a:rPr lang="en-US" dirty="0" err="1">
                <a:solidFill>
                  <a:srgbClr val="FF0000"/>
                </a:solidFill>
              </a:rPr>
              <a:t>mW</a:t>
            </a:r>
            <a:r>
              <a:rPr lang="en-US" dirty="0">
                <a:solidFill>
                  <a:srgbClr val="FF0000"/>
                </a:solidFill>
              </a:rPr>
              <a:t>)  </a:t>
            </a:r>
          </a:p>
          <a:p>
            <a:pPr algn="l">
              <a:spcBef>
                <a:spcPct val="0"/>
              </a:spcBef>
              <a:buFontTx/>
              <a:buChar char="•"/>
            </a:pPr>
            <a:r>
              <a:rPr lang="en-US" dirty="0">
                <a:solidFill>
                  <a:srgbClr val="FF0000"/>
                </a:solidFill>
              </a:rPr>
              <a:t>THz-induced cooling</a:t>
            </a:r>
          </a:p>
        </p:txBody>
      </p:sp>
      <p:sp>
        <p:nvSpPr>
          <p:cNvPr id="31748" name="Text Box 9"/>
          <p:cNvSpPr txBox="1">
            <a:spLocks noChangeArrowheads="1"/>
          </p:cNvSpPr>
          <p:nvPr/>
        </p:nvSpPr>
        <p:spPr bwMode="auto">
          <a:xfrm>
            <a:off x="952500" y="4286071"/>
            <a:ext cx="7239000" cy="92333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buFontTx/>
              <a:buChar char="•"/>
            </a:pPr>
            <a:r>
              <a:rPr lang="en-US" dirty="0" smtClean="0">
                <a:solidFill>
                  <a:srgbClr val="FF0000"/>
                </a:solidFill>
              </a:rPr>
              <a:t> Better </a:t>
            </a:r>
            <a:r>
              <a:rPr lang="en-US" dirty="0">
                <a:solidFill>
                  <a:srgbClr val="FF0000"/>
                </a:solidFill>
              </a:rPr>
              <a:t>quality quantum dots</a:t>
            </a:r>
            <a:r>
              <a:rPr lang="en-US" dirty="0" smtClean="0">
                <a:solidFill>
                  <a:srgbClr val="FF0000"/>
                </a:solidFill>
              </a:rPr>
              <a:t>.</a:t>
            </a:r>
            <a:endParaRPr lang="en-US" dirty="0">
              <a:solidFill>
                <a:srgbClr val="FF0000"/>
              </a:solidFill>
            </a:endParaRPr>
          </a:p>
          <a:p>
            <a:pPr algn="l">
              <a:spcBef>
                <a:spcPct val="0"/>
              </a:spcBef>
              <a:buFontTx/>
              <a:buChar char="•"/>
            </a:pPr>
            <a:r>
              <a:rPr lang="en-US" dirty="0">
                <a:solidFill>
                  <a:srgbClr val="FF0000"/>
                </a:solidFill>
              </a:rPr>
              <a:t> </a:t>
            </a:r>
            <a:r>
              <a:rPr lang="en-US" dirty="0" smtClean="0">
                <a:solidFill>
                  <a:srgbClr val="FF0000"/>
                </a:solidFill>
              </a:rPr>
              <a:t>Quantum </a:t>
            </a:r>
            <a:r>
              <a:rPr lang="en-US" dirty="0">
                <a:solidFill>
                  <a:srgbClr val="FF0000"/>
                </a:solidFill>
              </a:rPr>
              <a:t>dots with tunable barriers  </a:t>
            </a:r>
          </a:p>
          <a:p>
            <a:pPr algn="l">
              <a:spcBef>
                <a:spcPct val="0"/>
              </a:spcBef>
              <a:buFontTx/>
              <a:buChar char="•"/>
            </a:pPr>
            <a:r>
              <a:rPr lang="en-US" dirty="0" smtClean="0">
                <a:solidFill>
                  <a:srgbClr val="FF0000"/>
                </a:solidFill>
              </a:rPr>
              <a:t> Extend process to </a:t>
            </a:r>
            <a:r>
              <a:rPr lang="en-US" dirty="0" err="1" smtClean="0">
                <a:solidFill>
                  <a:srgbClr val="FF0000"/>
                </a:solidFill>
              </a:rPr>
              <a:t>graphene</a:t>
            </a:r>
            <a:endParaRPr lang="en-US" dirty="0">
              <a:solidFill>
                <a:srgbClr val="FF0000"/>
              </a:solidFill>
            </a:endParaRPr>
          </a:p>
        </p:txBody>
      </p:sp>
      <p:sp>
        <p:nvSpPr>
          <p:cNvPr id="31749" name="Text Box 10"/>
          <p:cNvSpPr txBox="1">
            <a:spLocks noChangeArrowheads="1"/>
          </p:cNvSpPr>
          <p:nvPr/>
        </p:nvSpPr>
        <p:spPr bwMode="auto">
          <a:xfrm>
            <a:off x="854601" y="3900487"/>
            <a:ext cx="3031599" cy="36933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dirty="0"/>
              <a:t>Future </a:t>
            </a:r>
            <a:r>
              <a:rPr lang="en-US" dirty="0" smtClean="0"/>
              <a:t>and ongoing work</a:t>
            </a:r>
            <a:r>
              <a:rPr lang="en-US" dirty="0"/>
              <a:t>:</a:t>
            </a:r>
          </a:p>
        </p:txBody>
      </p:sp>
      <p:sp>
        <p:nvSpPr>
          <p:cNvPr id="2" name="TextBox 1"/>
          <p:cNvSpPr txBox="1"/>
          <p:nvPr/>
        </p:nvSpPr>
        <p:spPr>
          <a:xfrm>
            <a:off x="2882255" y="5802868"/>
            <a:ext cx="2112310" cy="461665"/>
          </a:xfrm>
          <a:prstGeom prst="rect">
            <a:avLst/>
          </a:prstGeom>
          <a:noFill/>
        </p:spPr>
        <p:txBody>
          <a:bodyPr wrap="non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sz="2400" cap="all" dirty="0" smtClean="0">
                <a:ln w="0"/>
                <a:solidFill>
                  <a:schemeClr val="accent2">
                    <a:lumMod val="75000"/>
                  </a:schemeClr>
                </a:solidFill>
                <a:effectLst>
                  <a:reflection blurRad="12700" stA="50000" endPos="50000" dist="5000" dir="5400000" sy="-100000" rotWithShape="0"/>
                </a:effectLst>
              </a:rPr>
              <a:t>Thank you!</a:t>
            </a:r>
            <a:endParaRPr lang="en-US" sz="2400" cap="all" dirty="0">
              <a:ln w="0"/>
              <a:solidFill>
                <a:schemeClr val="accent2">
                  <a:lumMod val="75000"/>
                </a:schemeClr>
              </a:solidFill>
              <a:effectLst>
                <a:reflection blurRad="12700" stA="50000" endPos="50000" dist="5000" dir="5400000" sy="-100000" rotWithShape="0"/>
              </a:effectLst>
            </a:endParaRPr>
          </a:p>
        </p:txBody>
      </p:sp>
      <p:sp>
        <p:nvSpPr>
          <p:cNvPr id="7" name="TextBox 6"/>
          <p:cNvSpPr txBox="1"/>
          <p:nvPr/>
        </p:nvSpPr>
        <p:spPr>
          <a:xfrm>
            <a:off x="838200" y="3429000"/>
            <a:ext cx="4350871" cy="338554"/>
          </a:xfrm>
          <a:prstGeom prst="rect">
            <a:avLst/>
          </a:prstGeom>
          <a:noFill/>
        </p:spPr>
        <p:txBody>
          <a:bodyPr wrap="none" rtlCol="0">
            <a:spAutoFit/>
          </a:bodyPr>
          <a:lstStyle/>
          <a:p>
            <a:r>
              <a:rPr lang="en-US" sz="1600" b="0" dirty="0" smtClean="0"/>
              <a:t>M. </a:t>
            </a:r>
            <a:r>
              <a:rPr lang="en-US" sz="1600" b="0" dirty="0" err="1" smtClean="0"/>
              <a:t>Rinzan</a:t>
            </a:r>
            <a:r>
              <a:rPr lang="en-US" sz="1600" b="0" dirty="0" smtClean="0"/>
              <a:t> et al. Nano Letters </a:t>
            </a:r>
            <a:r>
              <a:rPr lang="en-US" sz="1600" dirty="0" smtClean="0"/>
              <a:t>12,</a:t>
            </a:r>
            <a:r>
              <a:rPr lang="en-US" sz="1600" b="0" dirty="0" smtClean="0"/>
              <a:t> 3097 (2012)</a:t>
            </a:r>
            <a:endParaRPr lang="en-US" sz="1600" b="0" dirty="0"/>
          </a:p>
        </p:txBody>
      </p:sp>
      <p:sp>
        <p:nvSpPr>
          <p:cNvPr id="4" name="Rectangle 3"/>
          <p:cNvSpPr/>
          <p:nvPr/>
        </p:nvSpPr>
        <p:spPr>
          <a:xfrm>
            <a:off x="762000" y="1535668"/>
            <a:ext cx="6400800" cy="369332"/>
          </a:xfrm>
          <a:prstGeom prst="rect">
            <a:avLst/>
          </a:prstGeom>
        </p:spPr>
        <p:txBody>
          <a:bodyPr wrap="square">
            <a:spAutoFit/>
          </a:bodyPr>
          <a:lstStyle/>
          <a:p>
            <a:pPr algn="l">
              <a:spcBef>
                <a:spcPct val="0"/>
              </a:spcBef>
            </a:pPr>
            <a:r>
              <a:rPr lang="en-US" dirty="0" smtClean="0"/>
              <a:t>PAT </a:t>
            </a:r>
            <a:r>
              <a:rPr lang="en-US" dirty="0"/>
              <a:t>in CNT quantum dots with on-chip </a:t>
            </a:r>
            <a:r>
              <a:rPr lang="en-US" dirty="0" smtClean="0"/>
              <a:t>antennas:</a:t>
            </a:r>
            <a:endParaRPr lang="en-US" dirty="0"/>
          </a:p>
        </p:txBody>
      </p:sp>
      <p:sp>
        <p:nvSpPr>
          <p:cNvPr id="10" name="Footer Placeholder 2"/>
          <p:cNvSpPr txBox="1">
            <a:spLocks/>
          </p:cNvSpPr>
          <p:nvPr/>
        </p:nvSpPr>
        <p:spPr bwMode="auto">
          <a:xfrm>
            <a:off x="152400" y="6585102"/>
            <a:ext cx="89154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3</a:t>
            </a:r>
            <a:r>
              <a:rPr lang="en-US" sz="1400" b="1" baseline="30000" dirty="0" smtClean="0"/>
              <a:t>RD</a:t>
            </a:r>
            <a:r>
              <a:rPr lang="en-US" sz="1400" b="1" dirty="0" smtClean="0"/>
              <a:t> International Conference on Material Science and Engineering, </a:t>
            </a:r>
            <a:r>
              <a:rPr lang="en-US" sz="1400" dirty="0" smtClean="0"/>
              <a:t>San Antonio, TX, USA, October 2014</a:t>
            </a:r>
            <a:endParaRPr lang="en-US" sz="1400" dirty="0"/>
          </a:p>
        </p:txBody>
      </p:sp>
      <p:sp>
        <p:nvSpPr>
          <p:cNvPr id="11" name="Rectangle 16"/>
          <p:cNvSpPr>
            <a:spLocks noChangeArrowheads="1"/>
          </p:cNvSpPr>
          <p:nvPr/>
        </p:nvSpPr>
        <p:spPr bwMode="auto">
          <a:xfrm>
            <a:off x="0" y="1219200"/>
            <a:ext cx="9144000" cy="76200"/>
          </a:xfrm>
          <a:prstGeom prst="rect">
            <a:avLst/>
          </a:prstGeom>
          <a:gradFill rotWithShape="1">
            <a:gsLst>
              <a:gs pos="0">
                <a:srgbClr val="FFCC00"/>
              </a:gs>
              <a:gs pos="100000">
                <a:srgbClr val="765E00"/>
              </a:gs>
            </a:gsLst>
            <a:lin ang="5400000" scaled="1"/>
          </a:gradFill>
          <a:ln w="9525">
            <a:solidFill>
              <a:srgbClr val="FFC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en-US"/>
          </a:p>
        </p:txBody>
      </p:sp>
      <p:grpSp>
        <p:nvGrpSpPr>
          <p:cNvPr id="13" name="Group 12"/>
          <p:cNvGrpSpPr/>
          <p:nvPr/>
        </p:nvGrpSpPr>
        <p:grpSpPr>
          <a:xfrm>
            <a:off x="5791200" y="5612514"/>
            <a:ext cx="2853067" cy="788286"/>
            <a:chOff x="6021722" y="5019459"/>
            <a:chExt cx="2853067" cy="788286"/>
          </a:xfrm>
        </p:grpSpPr>
        <p:pic>
          <p:nvPicPr>
            <p:cNvPr id="14" name="Picture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21722" y="5070191"/>
              <a:ext cx="1639303" cy="737554"/>
            </a:xfrm>
            <a:prstGeom prst="rect">
              <a:avLst/>
            </a:prstGeom>
          </p:spPr>
        </p:pic>
        <p:pic>
          <p:nvPicPr>
            <p:cNvPr id="15" name="Picture 78" descr="chrmblue_std"/>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xmlns="" val="0"/>
                </a:ext>
              </a:extLst>
            </a:blip>
            <a:srcRect l="16374" t="2374" r="12500" b="21271"/>
            <a:stretch>
              <a:fillRect/>
            </a:stretch>
          </p:blipFill>
          <p:spPr bwMode="auto">
            <a:xfrm>
              <a:off x="7908132" y="5019459"/>
              <a:ext cx="966657" cy="788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786850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Simulations of cooling effect</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xmlns="" val="0"/>
              </a:ext>
            </a:extLst>
          </a:blip>
          <a:srcRect t="83520" r="45031"/>
          <a:stretch/>
        </p:blipFill>
        <p:spPr>
          <a:xfrm>
            <a:off x="990600" y="1447800"/>
            <a:ext cx="7086600" cy="2749461"/>
          </a:xfrm>
          <a:prstGeom prst="rect">
            <a:avLst/>
          </a:prstGeom>
        </p:spPr>
      </p:pic>
      <p:cxnSp>
        <p:nvCxnSpPr>
          <p:cNvPr id="7" name="Straight Arrow Connector 6"/>
          <p:cNvCxnSpPr/>
          <p:nvPr/>
        </p:nvCxnSpPr>
        <p:spPr bwMode="auto">
          <a:xfrm flipV="1">
            <a:off x="2209800" y="2667000"/>
            <a:ext cx="1219200" cy="1905000"/>
          </a:xfrm>
          <a:prstGeom prst="straightConnector1">
            <a:avLst/>
          </a:prstGeom>
          <a:noFill/>
          <a:ln w="9525" cap="flat" cmpd="sng" algn="ctr">
            <a:solidFill>
              <a:schemeClr val="tx1"/>
            </a:solidFill>
            <a:prstDash val="solid"/>
            <a:round/>
            <a:headEnd type="none" w="med" len="med"/>
            <a:tailEnd type="arrow"/>
          </a:ln>
          <a:effectLst/>
        </p:spPr>
      </p:cxnSp>
      <p:sp>
        <p:nvSpPr>
          <p:cNvPr id="9" name="TextBox 8"/>
          <p:cNvSpPr txBox="1"/>
          <p:nvPr/>
        </p:nvSpPr>
        <p:spPr>
          <a:xfrm>
            <a:off x="1676400" y="4545830"/>
            <a:ext cx="966931" cy="369332"/>
          </a:xfrm>
          <a:prstGeom prst="rect">
            <a:avLst/>
          </a:prstGeom>
          <a:noFill/>
        </p:spPr>
        <p:txBody>
          <a:bodyPr wrap="none" rtlCol="0">
            <a:spAutoFit/>
          </a:bodyPr>
          <a:lstStyle/>
          <a:p>
            <a:r>
              <a:rPr lang="en-US" dirty="0" smtClean="0"/>
              <a:t>THz off</a:t>
            </a:r>
            <a:endParaRPr lang="en-US" dirty="0"/>
          </a:p>
        </p:txBody>
      </p:sp>
      <p:sp>
        <p:nvSpPr>
          <p:cNvPr id="10" name="TextBox 9"/>
          <p:cNvSpPr txBox="1"/>
          <p:nvPr/>
        </p:nvSpPr>
        <p:spPr>
          <a:xfrm>
            <a:off x="762000" y="4903622"/>
            <a:ext cx="3352800" cy="978729"/>
          </a:xfrm>
          <a:prstGeom prst="rect">
            <a:avLst/>
          </a:prstGeom>
          <a:noFill/>
        </p:spPr>
        <p:txBody>
          <a:bodyPr wrap="square" rtlCol="0">
            <a:spAutoFit/>
          </a:bodyPr>
          <a:lstStyle/>
          <a:p>
            <a:pPr algn="l"/>
            <a:r>
              <a:rPr lang="en-US" dirty="0" smtClean="0"/>
              <a:t>Fixed frequency (1.26 THz)</a:t>
            </a:r>
          </a:p>
          <a:p>
            <a:pPr algn="l"/>
            <a:r>
              <a:rPr lang="en-US" dirty="0" smtClean="0"/>
              <a:t>Increasing field intensity from curve 2 to 4</a:t>
            </a:r>
            <a:endParaRPr lang="en-US" dirty="0"/>
          </a:p>
        </p:txBody>
      </p:sp>
      <p:sp>
        <p:nvSpPr>
          <p:cNvPr id="11" name="TextBox 10"/>
          <p:cNvSpPr txBox="1"/>
          <p:nvPr/>
        </p:nvSpPr>
        <p:spPr>
          <a:xfrm>
            <a:off x="4876800" y="4941983"/>
            <a:ext cx="3048000" cy="940367"/>
          </a:xfrm>
          <a:prstGeom prst="rect">
            <a:avLst/>
          </a:prstGeom>
          <a:noFill/>
        </p:spPr>
        <p:txBody>
          <a:bodyPr wrap="square" rtlCol="0">
            <a:spAutoFit/>
          </a:bodyPr>
          <a:lstStyle/>
          <a:p>
            <a:pPr algn="l"/>
            <a:r>
              <a:rPr lang="en-US" dirty="0" smtClean="0"/>
              <a:t>Fixed field intensity. Decreasing frequency from curve 1 to 5.</a:t>
            </a:r>
          </a:p>
        </p:txBody>
      </p:sp>
      <p:sp>
        <p:nvSpPr>
          <p:cNvPr id="8" name="Footer Placeholder 2"/>
          <p:cNvSpPr txBox="1">
            <a:spLocks/>
          </p:cNvSpPr>
          <p:nvPr/>
        </p:nvSpPr>
        <p:spPr bwMode="auto">
          <a:xfrm>
            <a:off x="3276600" y="6585102"/>
            <a:ext cx="57912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NT13, </a:t>
            </a:r>
            <a:r>
              <a:rPr lang="en-US" sz="1400" dirty="0"/>
              <a:t>Aalto University, Espoo, </a:t>
            </a:r>
            <a:r>
              <a:rPr lang="en-US" sz="1400" dirty="0" smtClean="0"/>
              <a:t>Finland, June </a:t>
            </a:r>
            <a:r>
              <a:rPr lang="en-US" sz="1400" dirty="0"/>
              <a:t>24-28, 2013 </a:t>
            </a:r>
            <a:endParaRPr lang="en-US" sz="1400" b="1" dirty="0"/>
          </a:p>
        </p:txBody>
      </p:sp>
    </p:spTree>
    <p:extLst>
      <p:ext uri="{BB962C8B-B14F-4D97-AF65-F5344CB8AC3E}">
        <p14:creationId xmlns:p14="http://schemas.microsoft.com/office/powerpoint/2010/main" xmlns="" val="588770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2700"/>
            <a:ext cx="6324600" cy="1066800"/>
          </a:xfrm>
        </p:spPr>
        <p:txBody>
          <a:bodyPr/>
          <a:lstStyle/>
          <a:p>
            <a:r>
              <a:rPr lang="en-US" dirty="0" err="1" smtClean="0"/>
              <a:t>Graphene</a:t>
            </a:r>
            <a:r>
              <a:rPr lang="en-US" dirty="0" smtClean="0"/>
              <a:t> Q-dots</a:t>
            </a:r>
            <a:endParaRPr lang="en-US" dirty="0"/>
          </a:p>
        </p:txBody>
      </p:sp>
      <p:pic>
        <p:nvPicPr>
          <p:cNvPr id="4198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1295400"/>
            <a:ext cx="2405481" cy="47959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41472" y="6248400"/>
            <a:ext cx="3795783" cy="276999"/>
          </a:xfrm>
          <a:prstGeom prst="rect">
            <a:avLst/>
          </a:prstGeom>
          <a:noFill/>
        </p:spPr>
        <p:txBody>
          <a:bodyPr wrap="none" rtlCol="0">
            <a:spAutoFit/>
          </a:bodyPr>
          <a:lstStyle/>
          <a:p>
            <a:r>
              <a:rPr lang="en-US" sz="1200" b="0" dirty="0"/>
              <a:t>L. A. </a:t>
            </a:r>
            <a:r>
              <a:rPr lang="en-US" sz="1200" b="0" dirty="0" err="1" smtClean="0"/>
              <a:t>Ponomarenko</a:t>
            </a:r>
            <a:r>
              <a:rPr lang="en-US" sz="1200" b="0" dirty="0" smtClean="0"/>
              <a:t> et al.,  Science </a:t>
            </a:r>
            <a:r>
              <a:rPr lang="en-US" sz="1200" dirty="0" smtClean="0"/>
              <a:t>320,</a:t>
            </a:r>
            <a:r>
              <a:rPr lang="en-US" sz="1200" b="0" dirty="0" smtClean="0"/>
              <a:t>  5874 (2008)</a:t>
            </a:r>
            <a:endParaRPr lang="en-US" sz="1200" b="0" dirty="0"/>
          </a:p>
        </p:txBody>
      </p:sp>
      <p:sp>
        <p:nvSpPr>
          <p:cNvPr id="3" name="TextBox 2"/>
          <p:cNvSpPr txBox="1"/>
          <p:nvPr/>
        </p:nvSpPr>
        <p:spPr>
          <a:xfrm>
            <a:off x="5381583" y="1551057"/>
            <a:ext cx="1866217" cy="400110"/>
          </a:xfrm>
          <a:prstGeom prst="rect">
            <a:avLst/>
          </a:prstGeom>
          <a:noFill/>
        </p:spPr>
        <p:txBody>
          <a:bodyPr wrap="none" rtlCol="0">
            <a:spAutoFit/>
          </a:bodyPr>
          <a:lstStyle/>
          <a:p>
            <a:r>
              <a:rPr lang="en-US" sz="2000" dirty="0" smtClean="0"/>
              <a:t>Our approach</a:t>
            </a:r>
            <a:endParaRPr lang="en-US" sz="2000" dirty="0"/>
          </a:p>
        </p:txBody>
      </p:sp>
      <p:pic>
        <p:nvPicPr>
          <p:cNvPr id="41987" name="Picture 2" descr="C:\Users\Owner\Documents\Fabrication\Graphene\NRL Epitaxial Graphene on SiC substrate\10AP7\Antennas 10nmTi40nmGold\10AP7_Antenna_Top4_1.tif"/>
          <p:cNvPicPr>
            <a:picLocks noChangeAspect="1" noChangeArrowheads="1"/>
          </p:cNvPicPr>
          <p:nvPr/>
        </p:nvPicPr>
        <p:blipFill>
          <a:blip r:embed="rId4">
            <a:extLst>
              <a:ext uri="{28A0092B-C50C-407E-A947-70E740481C1C}">
                <a14:useLocalDpi xmlns:a14="http://schemas.microsoft.com/office/drawing/2010/main" xmlns="" val="0"/>
              </a:ext>
            </a:extLst>
          </a:blip>
          <a:srcRect l="14032" t="5806" r="16290" b="12259"/>
          <a:stretch>
            <a:fillRect/>
          </a:stretch>
        </p:blipFill>
        <p:spPr bwMode="auto">
          <a:xfrm>
            <a:off x="4724400" y="2126819"/>
            <a:ext cx="3200400" cy="2826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p:nvPr/>
        </p:nvSpPr>
        <p:spPr>
          <a:xfrm>
            <a:off x="4191000" y="5449332"/>
            <a:ext cx="4651658" cy="369332"/>
          </a:xfrm>
          <a:prstGeom prst="rect">
            <a:avLst/>
          </a:prstGeom>
          <a:noFill/>
        </p:spPr>
        <p:txBody>
          <a:bodyPr wrap="none" rtlCol="0">
            <a:spAutoFit/>
          </a:bodyPr>
          <a:lstStyle/>
          <a:p>
            <a:r>
              <a:rPr lang="en-US" dirty="0" err="1" smtClean="0"/>
              <a:t>Graphene</a:t>
            </a:r>
            <a:r>
              <a:rPr lang="en-US" dirty="0" smtClean="0"/>
              <a:t> on </a:t>
            </a:r>
            <a:r>
              <a:rPr lang="en-US" dirty="0" err="1" smtClean="0"/>
              <a:t>SiC</a:t>
            </a:r>
            <a:r>
              <a:rPr lang="en-US" dirty="0" smtClean="0"/>
              <a:t> from K. </a:t>
            </a:r>
            <a:r>
              <a:rPr lang="en-US" dirty="0" err="1" smtClean="0"/>
              <a:t>Gaskill’s</a:t>
            </a:r>
            <a:r>
              <a:rPr lang="en-US" dirty="0" smtClean="0"/>
              <a:t> group</a:t>
            </a:r>
            <a:endParaRPr lang="en-US" dirty="0"/>
          </a:p>
        </p:txBody>
      </p:sp>
      <p:cxnSp>
        <p:nvCxnSpPr>
          <p:cNvPr id="9" name="Straight Arrow Connector 8"/>
          <p:cNvCxnSpPr/>
          <p:nvPr/>
        </p:nvCxnSpPr>
        <p:spPr bwMode="auto">
          <a:xfrm flipV="1">
            <a:off x="6314692" y="4724400"/>
            <a:ext cx="933109" cy="724932"/>
          </a:xfrm>
          <a:prstGeom prst="straightConnector1">
            <a:avLst/>
          </a:prstGeom>
          <a:noFill/>
          <a:ln w="9525" cap="flat" cmpd="sng" algn="ctr">
            <a:solidFill>
              <a:srgbClr val="C00000"/>
            </a:solidFill>
            <a:prstDash val="solid"/>
            <a:round/>
            <a:headEnd type="none" w="med" len="med"/>
            <a:tailEnd type="arrow"/>
          </a:ln>
          <a:effectLst/>
        </p:spPr>
      </p:cxnSp>
      <p:sp>
        <p:nvSpPr>
          <p:cNvPr id="10" name="Footer Placeholder 2"/>
          <p:cNvSpPr txBox="1">
            <a:spLocks/>
          </p:cNvSpPr>
          <p:nvPr/>
        </p:nvSpPr>
        <p:spPr bwMode="auto">
          <a:xfrm>
            <a:off x="3276600" y="6585102"/>
            <a:ext cx="5791200" cy="320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20000"/>
              </a:spcBef>
              <a:spcAft>
                <a:spcPct val="0"/>
              </a:spcAft>
              <a:defRPr sz="1200" b="0" kern="1200">
                <a:solidFill>
                  <a:schemeClr val="tx1"/>
                </a:solidFill>
                <a:latin typeface="Arial" charset="0"/>
                <a:ea typeface="+mn-ea"/>
                <a:cs typeface="+mn-cs"/>
              </a:defRPr>
            </a:lvl1pPr>
            <a:lvl2pPr marL="457200" algn="r" rtl="0" fontAlgn="base">
              <a:spcBef>
                <a:spcPct val="20000"/>
              </a:spcBef>
              <a:spcAft>
                <a:spcPct val="0"/>
              </a:spcAft>
              <a:defRPr b="1" kern="1200">
                <a:solidFill>
                  <a:schemeClr val="tx1"/>
                </a:solidFill>
                <a:latin typeface="Arial" charset="0"/>
                <a:ea typeface="+mn-ea"/>
                <a:cs typeface="+mn-cs"/>
              </a:defRPr>
            </a:lvl2pPr>
            <a:lvl3pPr marL="914400" algn="r" rtl="0" fontAlgn="base">
              <a:spcBef>
                <a:spcPct val="20000"/>
              </a:spcBef>
              <a:spcAft>
                <a:spcPct val="0"/>
              </a:spcAft>
              <a:defRPr b="1" kern="1200">
                <a:solidFill>
                  <a:schemeClr val="tx1"/>
                </a:solidFill>
                <a:latin typeface="Arial" charset="0"/>
                <a:ea typeface="+mn-ea"/>
                <a:cs typeface="+mn-cs"/>
              </a:defRPr>
            </a:lvl3pPr>
            <a:lvl4pPr marL="1371600" algn="r" rtl="0" fontAlgn="base">
              <a:spcBef>
                <a:spcPct val="20000"/>
              </a:spcBef>
              <a:spcAft>
                <a:spcPct val="0"/>
              </a:spcAft>
              <a:defRPr b="1" kern="1200">
                <a:solidFill>
                  <a:schemeClr val="tx1"/>
                </a:solidFill>
                <a:latin typeface="Arial" charset="0"/>
                <a:ea typeface="+mn-ea"/>
                <a:cs typeface="+mn-cs"/>
              </a:defRPr>
            </a:lvl4pPr>
            <a:lvl5pPr marL="1828800" algn="r" rtl="0" fontAlgn="base">
              <a:spcBef>
                <a:spcPct val="2000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a:lstStyle>
          <a:p>
            <a:pPr>
              <a:defRPr/>
            </a:pPr>
            <a:r>
              <a:rPr lang="en-US" sz="1400" b="1" dirty="0" smtClean="0"/>
              <a:t>NT13, </a:t>
            </a:r>
            <a:r>
              <a:rPr lang="en-US" sz="1400" dirty="0"/>
              <a:t>Aalto University, Espoo, </a:t>
            </a:r>
            <a:r>
              <a:rPr lang="en-US" sz="1400" dirty="0" smtClean="0"/>
              <a:t>Finland, June </a:t>
            </a:r>
            <a:r>
              <a:rPr lang="en-US" sz="1400" dirty="0"/>
              <a:t>24-28, 2013 </a:t>
            </a:r>
            <a:endParaRPr lang="en-US" sz="1400" b="1" dirty="0"/>
          </a:p>
        </p:txBody>
      </p:sp>
    </p:spTree>
    <p:extLst>
      <p:ext uri="{BB962C8B-B14F-4D97-AF65-F5344CB8AC3E}">
        <p14:creationId xmlns:p14="http://schemas.microsoft.com/office/powerpoint/2010/main" xmlns="" val="13210715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228600" y="1371600"/>
            <a:ext cx="5715000" cy="51816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grpSp>
        <p:nvGrpSpPr>
          <p:cNvPr id="9" name="Group 8"/>
          <p:cNvGrpSpPr/>
          <p:nvPr/>
        </p:nvGrpSpPr>
        <p:grpSpPr>
          <a:xfrm>
            <a:off x="246963" y="1295400"/>
            <a:ext cx="3867837" cy="5105400"/>
            <a:chOff x="799109" y="1257837"/>
            <a:chExt cx="3962400" cy="5173835"/>
          </a:xfrm>
        </p:grpSpPr>
        <p:grpSp>
          <p:nvGrpSpPr>
            <p:cNvPr id="8" name="Group 7"/>
            <p:cNvGrpSpPr/>
            <p:nvPr/>
          </p:nvGrpSpPr>
          <p:grpSpPr>
            <a:xfrm>
              <a:off x="799109" y="1257837"/>
              <a:ext cx="3962400" cy="5173835"/>
              <a:chOff x="799109" y="1257837"/>
              <a:chExt cx="3962400" cy="5173835"/>
            </a:xfrm>
          </p:grpSpPr>
          <p:graphicFrame>
            <p:nvGraphicFramePr>
              <p:cNvPr id="3" name="Object 2"/>
              <p:cNvGraphicFramePr>
                <a:graphicFrameLocks noChangeAspect="1"/>
              </p:cNvGraphicFramePr>
              <p:nvPr>
                <p:extLst>
                  <p:ext uri="{D42A27DB-BD31-4B8C-83A1-F6EECF244321}">
                    <p14:modId xmlns:p14="http://schemas.microsoft.com/office/powerpoint/2010/main" xmlns="" val="1650491349"/>
                  </p:ext>
                </p:extLst>
              </p:nvPr>
            </p:nvGraphicFramePr>
            <p:xfrm>
              <a:off x="799109" y="1257837"/>
              <a:ext cx="3962400" cy="5173835"/>
            </p:xfrm>
            <a:graphic>
              <a:graphicData uri="http://schemas.openxmlformats.org/presentationml/2006/ole">
                <p:oleObj spid="_x0000_s25727" name="Graph" r:id="rId4" imgW="2991600" imgH="3906000" progId="">
                  <p:embed/>
                </p:oleObj>
              </a:graphicData>
            </a:graphic>
          </p:graphicFrame>
          <p:sp>
            <p:nvSpPr>
              <p:cNvPr id="25605" name="Text Box 9"/>
              <p:cNvSpPr txBox="1">
                <a:spLocks noChangeArrowheads="1"/>
              </p:cNvSpPr>
              <p:nvPr/>
            </p:nvSpPr>
            <p:spPr bwMode="auto">
              <a:xfrm>
                <a:off x="2005804" y="5044186"/>
                <a:ext cx="1214437" cy="306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dirty="0">
                    <a:latin typeface="Palatino Linotype" pitchFamily="18" charset="0"/>
                    <a:cs typeface="Arial" charset="0"/>
                  </a:rPr>
                  <a:t>THz Blocked</a:t>
                </a:r>
              </a:p>
            </p:txBody>
          </p:sp>
        </p:grpSp>
        <p:cxnSp>
          <p:nvCxnSpPr>
            <p:cNvPr id="5" name="Straight Arrow Connector 4"/>
            <p:cNvCxnSpPr/>
            <p:nvPr/>
          </p:nvCxnSpPr>
          <p:spPr bwMode="auto">
            <a:xfrm flipV="1">
              <a:off x="2613023" y="4677558"/>
              <a:ext cx="226218" cy="441350"/>
            </a:xfrm>
            <a:prstGeom prst="straightConnector1">
              <a:avLst/>
            </a:prstGeom>
            <a:noFill/>
            <a:ln w="15875" cap="flat" cmpd="sng" algn="ctr">
              <a:solidFill>
                <a:schemeClr val="tx1"/>
              </a:solidFill>
              <a:prstDash val="solid"/>
              <a:round/>
              <a:headEnd type="none" w="med" len="med"/>
              <a:tailEnd type="arrow"/>
            </a:ln>
            <a:effectLst/>
          </p:spPr>
        </p:cxnSp>
      </p:grpSp>
      <p:sp>
        <p:nvSpPr>
          <p:cNvPr id="78860" name="Rectangle 2"/>
          <p:cNvSpPr>
            <a:spLocks noChangeArrowheads="1"/>
          </p:cNvSpPr>
          <p:nvPr/>
        </p:nvSpPr>
        <p:spPr bwMode="auto">
          <a:xfrm>
            <a:off x="1219200" y="304800"/>
            <a:ext cx="6705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Device A</a:t>
            </a:r>
            <a:r>
              <a:rPr lang="en-US" sz="2800" dirty="0" smtClean="0">
                <a:solidFill>
                  <a:srgbClr val="0D2B88"/>
                </a:solidFill>
              </a:rPr>
              <a:t> </a:t>
            </a:r>
            <a:r>
              <a:rPr lang="en-US" sz="2800" dirty="0">
                <a:solidFill>
                  <a:srgbClr val="0D2B88"/>
                </a:solidFill>
              </a:rPr>
              <a:t>: Broad band response</a:t>
            </a:r>
            <a:br>
              <a:rPr lang="en-US" sz="2800" dirty="0">
                <a:solidFill>
                  <a:srgbClr val="0D2B88"/>
                </a:solidFill>
              </a:rPr>
            </a:br>
            <a:endParaRPr lang="en-US" sz="1700" dirty="0">
              <a:solidFill>
                <a:srgbClr val="000000"/>
              </a:solidFill>
              <a:effectLst>
                <a:outerShdw blurRad="38100" dist="38100" dir="2700000" algn="tl">
                  <a:srgbClr val="FFFFFF"/>
                </a:outerShdw>
              </a:effectLst>
              <a:latin typeface="eufb10" pitchFamily="34" charset="0"/>
            </a:endParaRPr>
          </a:p>
        </p:txBody>
      </p:sp>
      <p:sp>
        <p:nvSpPr>
          <p:cNvPr id="25604" name="Line 8"/>
          <p:cNvSpPr>
            <a:spLocks noChangeShapeType="1"/>
          </p:cNvSpPr>
          <p:nvPr/>
        </p:nvSpPr>
        <p:spPr bwMode="auto">
          <a:xfrm>
            <a:off x="3810000" y="2026864"/>
            <a:ext cx="0" cy="1828800"/>
          </a:xfrm>
          <a:prstGeom prst="line">
            <a:avLst/>
          </a:prstGeom>
          <a:noFill/>
          <a:ln w="19050">
            <a:gradFill>
              <a:gsLst>
                <a:gs pos="0">
                  <a:srgbClr val="FF0000"/>
                </a:gs>
                <a:gs pos="33000">
                  <a:srgbClr val="00B0F0"/>
                </a:gs>
                <a:gs pos="53000">
                  <a:srgbClr val="156DF8"/>
                </a:gs>
                <a:gs pos="93000">
                  <a:schemeClr val="accent2">
                    <a:lumMod val="60000"/>
                    <a:lumOff val="40000"/>
                  </a:schemeClr>
                </a:gs>
                <a:gs pos="74000">
                  <a:srgbClr val="FF33CC"/>
                </a:gs>
              </a:gsLst>
              <a:lin ang="5400000" scaled="0"/>
            </a:gradFill>
            <a:round/>
            <a:headEnd type="stealth" w="lg" len="lg"/>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5610" name="Rectangle 6"/>
          <p:cNvSpPr>
            <a:spLocks noChangeArrowheads="1"/>
          </p:cNvSpPr>
          <p:nvPr/>
        </p:nvSpPr>
        <p:spPr bwMode="auto">
          <a:xfrm>
            <a:off x="6030308" y="1759651"/>
            <a:ext cx="2895600" cy="1332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marL="285750" indent="-285750" algn="l">
              <a:spcAft>
                <a:spcPts val="600"/>
              </a:spcAft>
              <a:buFont typeface="Arial" charset="0"/>
              <a:buChar char="•"/>
            </a:pPr>
            <a:r>
              <a:rPr lang="en-US" dirty="0" smtClean="0">
                <a:solidFill>
                  <a:srgbClr val="000000"/>
                </a:solidFill>
              </a:rPr>
              <a:t>No clear PAT peaks</a:t>
            </a:r>
            <a:endParaRPr lang="en-US" dirty="0">
              <a:solidFill>
                <a:srgbClr val="000000"/>
              </a:solidFill>
            </a:endParaRPr>
          </a:p>
          <a:p>
            <a:pPr marL="285750" indent="-285750" algn="l">
              <a:spcAft>
                <a:spcPts val="600"/>
              </a:spcAft>
              <a:buFont typeface="Arial" charset="0"/>
              <a:buChar char="•"/>
            </a:pPr>
            <a:r>
              <a:rPr lang="en-US" dirty="0" smtClean="0">
                <a:solidFill>
                  <a:srgbClr val="000000"/>
                </a:solidFill>
              </a:rPr>
              <a:t>Main peak enhanced for frequencies above 0.880 THz </a:t>
            </a:r>
            <a:endParaRPr lang="en-US" dirty="0">
              <a:solidFill>
                <a:srgbClr val="000000"/>
              </a:solidFill>
            </a:endParaRPr>
          </a:p>
        </p:txBody>
      </p:sp>
      <p:sp>
        <p:nvSpPr>
          <p:cNvPr id="25611" name="Rectangle 1"/>
          <p:cNvSpPr>
            <a:spLocks noChangeArrowheads="1"/>
          </p:cNvSpPr>
          <p:nvPr/>
        </p:nvSpPr>
        <p:spPr bwMode="auto">
          <a:xfrm>
            <a:off x="859681" y="1295400"/>
            <a:ext cx="8077200"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round/>
                <a:headEnd/>
                <a:tailEnd/>
              </a14:hiddenLine>
            </a:ext>
          </a:extLst>
        </p:spPr>
        <p:txBody>
          <a:bodyPr>
            <a:spAutoFit/>
          </a:bodyPr>
          <a:lstStyle/>
          <a:p>
            <a:pPr algn="l"/>
            <a:endParaRPr lang="en-US" sz="2000"/>
          </a:p>
        </p:txBody>
      </p:sp>
      <p:grpSp>
        <p:nvGrpSpPr>
          <p:cNvPr id="7" name="Group 6"/>
          <p:cNvGrpSpPr/>
          <p:nvPr/>
        </p:nvGrpSpPr>
        <p:grpSpPr>
          <a:xfrm>
            <a:off x="3988841" y="2133600"/>
            <a:ext cx="1906591" cy="1526210"/>
            <a:chOff x="2895911" y="2436813"/>
            <a:chExt cx="1906591" cy="1526210"/>
          </a:xfrm>
        </p:grpSpPr>
        <p:sp>
          <p:nvSpPr>
            <p:cNvPr id="25606" name="Text Box 10"/>
            <p:cNvSpPr txBox="1">
              <a:spLocks noChangeArrowheads="1"/>
            </p:cNvSpPr>
            <p:nvPr/>
          </p:nvSpPr>
          <p:spPr bwMode="auto">
            <a:xfrm>
              <a:off x="2895911" y="3045490"/>
              <a:ext cx="1904689"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dirty="0" smtClean="0">
                  <a:solidFill>
                    <a:srgbClr val="0000FF"/>
                  </a:solidFill>
                  <a:latin typeface="Palatino Linotype" pitchFamily="18" charset="0"/>
                  <a:cs typeface="Arial" charset="0"/>
                </a:rPr>
                <a:t>0.880 THz (3.65 </a:t>
              </a:r>
              <a:r>
                <a:rPr lang="en-US" sz="1400" dirty="0" err="1" smtClean="0">
                  <a:solidFill>
                    <a:srgbClr val="0000FF"/>
                  </a:solidFill>
                  <a:latin typeface="Palatino Linotype" pitchFamily="18" charset="0"/>
                  <a:cs typeface="Arial" charset="0"/>
                </a:rPr>
                <a:t>meV</a:t>
              </a:r>
              <a:r>
                <a:rPr lang="en-US" sz="1400" dirty="0" smtClean="0">
                  <a:solidFill>
                    <a:srgbClr val="0000FF"/>
                  </a:solidFill>
                  <a:latin typeface="Palatino Linotype" pitchFamily="18" charset="0"/>
                  <a:cs typeface="Arial" charset="0"/>
                </a:rPr>
                <a:t>)</a:t>
              </a:r>
              <a:endParaRPr lang="en-US" sz="1400" dirty="0">
                <a:solidFill>
                  <a:srgbClr val="0000FF"/>
                </a:solidFill>
                <a:latin typeface="Palatino Linotype" pitchFamily="18" charset="0"/>
                <a:cs typeface="Arial" charset="0"/>
              </a:endParaRPr>
            </a:p>
          </p:txBody>
        </p:sp>
        <p:sp>
          <p:nvSpPr>
            <p:cNvPr id="25607" name="Text Box 11"/>
            <p:cNvSpPr txBox="1">
              <a:spLocks noChangeArrowheads="1"/>
            </p:cNvSpPr>
            <p:nvPr/>
          </p:nvSpPr>
          <p:spPr bwMode="auto">
            <a:xfrm>
              <a:off x="2897813" y="3655246"/>
              <a:ext cx="1904689"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dirty="0" smtClean="0">
                  <a:solidFill>
                    <a:srgbClr val="00FF00"/>
                  </a:solidFill>
                  <a:latin typeface="Palatino Linotype" pitchFamily="18" charset="0"/>
                  <a:cs typeface="Arial" charset="0"/>
                </a:rPr>
                <a:t>0.680 THz (2.83 </a:t>
              </a:r>
              <a:r>
                <a:rPr lang="en-US" sz="1400" dirty="0" err="1" smtClean="0">
                  <a:solidFill>
                    <a:srgbClr val="00FF00"/>
                  </a:solidFill>
                  <a:latin typeface="Palatino Linotype" pitchFamily="18" charset="0"/>
                  <a:cs typeface="Arial" charset="0"/>
                </a:rPr>
                <a:t>meV</a:t>
              </a:r>
              <a:r>
                <a:rPr lang="en-US" sz="1400" dirty="0" smtClean="0">
                  <a:solidFill>
                    <a:srgbClr val="00FF00"/>
                  </a:solidFill>
                  <a:latin typeface="Palatino Linotype" pitchFamily="18" charset="0"/>
                  <a:cs typeface="Arial" charset="0"/>
                </a:rPr>
                <a:t>)</a:t>
              </a:r>
              <a:endParaRPr lang="en-US" sz="1400" dirty="0">
                <a:solidFill>
                  <a:srgbClr val="00FF00"/>
                </a:solidFill>
                <a:latin typeface="Palatino Linotype" pitchFamily="18" charset="0"/>
                <a:cs typeface="Arial" charset="0"/>
              </a:endParaRPr>
            </a:p>
          </p:txBody>
        </p:sp>
        <p:sp>
          <p:nvSpPr>
            <p:cNvPr id="25608" name="Text Box 12"/>
            <p:cNvSpPr txBox="1">
              <a:spLocks noChangeArrowheads="1"/>
            </p:cNvSpPr>
            <p:nvPr/>
          </p:nvSpPr>
          <p:spPr bwMode="auto">
            <a:xfrm>
              <a:off x="2897891" y="2436813"/>
              <a:ext cx="181492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dirty="0">
                  <a:solidFill>
                    <a:srgbClr val="FF0000"/>
                  </a:solidFill>
                  <a:latin typeface="Palatino Linotype" pitchFamily="18" charset="0"/>
                  <a:cs typeface="Arial" charset="0"/>
                </a:rPr>
                <a:t>1.08 </a:t>
              </a:r>
              <a:r>
                <a:rPr lang="en-US" sz="1400" dirty="0" smtClean="0">
                  <a:solidFill>
                    <a:srgbClr val="FF0000"/>
                  </a:solidFill>
                  <a:latin typeface="Palatino Linotype" pitchFamily="18" charset="0"/>
                  <a:cs typeface="Arial" charset="0"/>
                </a:rPr>
                <a:t>THz (4.46 </a:t>
              </a:r>
              <a:r>
                <a:rPr lang="en-US" sz="1400" dirty="0" err="1" smtClean="0">
                  <a:solidFill>
                    <a:srgbClr val="FF0000"/>
                  </a:solidFill>
                  <a:latin typeface="Palatino Linotype" pitchFamily="18" charset="0"/>
                  <a:cs typeface="Arial" charset="0"/>
                </a:rPr>
                <a:t>meV</a:t>
              </a:r>
              <a:r>
                <a:rPr lang="en-US" sz="1400" dirty="0" smtClean="0">
                  <a:solidFill>
                    <a:srgbClr val="FF0000"/>
                  </a:solidFill>
                  <a:latin typeface="Palatino Linotype" pitchFamily="18" charset="0"/>
                  <a:cs typeface="Arial" charset="0"/>
                </a:rPr>
                <a:t>)</a:t>
              </a:r>
              <a:endParaRPr lang="en-US" sz="1400" dirty="0">
                <a:solidFill>
                  <a:srgbClr val="FF0000"/>
                </a:solidFill>
                <a:latin typeface="Palatino Linotype" pitchFamily="18" charset="0"/>
                <a:cs typeface="Arial" charset="0"/>
              </a:endParaRPr>
            </a:p>
          </p:txBody>
        </p:sp>
        <p:sp>
          <p:nvSpPr>
            <p:cNvPr id="14" name="Text Box 11"/>
            <p:cNvSpPr txBox="1">
              <a:spLocks noChangeArrowheads="1"/>
            </p:cNvSpPr>
            <p:nvPr/>
          </p:nvSpPr>
          <p:spPr bwMode="auto">
            <a:xfrm>
              <a:off x="2895911" y="3351311"/>
              <a:ext cx="1904689"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dirty="0" smtClean="0">
                  <a:solidFill>
                    <a:srgbClr val="FF33CC"/>
                  </a:solidFill>
                  <a:latin typeface="Palatino Linotype" pitchFamily="18" charset="0"/>
                  <a:cs typeface="Arial" charset="0"/>
                </a:rPr>
                <a:t>0.770 THz (3.19 </a:t>
              </a:r>
              <a:r>
                <a:rPr lang="en-US" sz="1400" dirty="0" err="1" smtClean="0">
                  <a:solidFill>
                    <a:srgbClr val="FF33CC"/>
                  </a:solidFill>
                  <a:latin typeface="Palatino Linotype" pitchFamily="18" charset="0"/>
                  <a:cs typeface="Arial" charset="0"/>
                </a:rPr>
                <a:t>meV</a:t>
              </a:r>
              <a:r>
                <a:rPr lang="en-US" sz="1400" dirty="0" smtClean="0">
                  <a:solidFill>
                    <a:srgbClr val="FF33CC"/>
                  </a:solidFill>
                  <a:latin typeface="Palatino Linotype" pitchFamily="18" charset="0"/>
                  <a:cs typeface="Arial" charset="0"/>
                </a:rPr>
                <a:t>)</a:t>
              </a:r>
              <a:endParaRPr lang="en-US" sz="1400" dirty="0">
                <a:solidFill>
                  <a:srgbClr val="FF33CC"/>
                </a:solidFill>
                <a:latin typeface="Palatino Linotype" pitchFamily="18" charset="0"/>
                <a:cs typeface="Arial" charset="0"/>
              </a:endParaRPr>
            </a:p>
          </p:txBody>
        </p:sp>
        <p:sp>
          <p:nvSpPr>
            <p:cNvPr id="15" name="Text Box 11"/>
            <p:cNvSpPr txBox="1">
              <a:spLocks noChangeArrowheads="1"/>
            </p:cNvSpPr>
            <p:nvPr/>
          </p:nvSpPr>
          <p:spPr bwMode="auto">
            <a:xfrm>
              <a:off x="2895911" y="2743199"/>
              <a:ext cx="1904689"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dirty="0" smtClean="0">
                  <a:solidFill>
                    <a:srgbClr val="00CCFF"/>
                  </a:solidFill>
                  <a:latin typeface="Palatino Linotype" pitchFamily="18" charset="0"/>
                  <a:cs typeface="Arial" charset="0"/>
                </a:rPr>
                <a:t>0.980 THz (4.05 </a:t>
              </a:r>
              <a:r>
                <a:rPr lang="en-US" sz="1400" dirty="0" err="1" smtClean="0">
                  <a:solidFill>
                    <a:srgbClr val="00CCFF"/>
                  </a:solidFill>
                  <a:latin typeface="Palatino Linotype" pitchFamily="18" charset="0"/>
                  <a:cs typeface="Arial" charset="0"/>
                </a:rPr>
                <a:t>meV</a:t>
              </a:r>
              <a:r>
                <a:rPr lang="en-US" sz="1400" dirty="0" smtClean="0">
                  <a:solidFill>
                    <a:srgbClr val="00CCFF"/>
                  </a:solidFill>
                  <a:latin typeface="Palatino Linotype" pitchFamily="18" charset="0"/>
                  <a:cs typeface="Arial" charset="0"/>
                </a:rPr>
                <a:t>)</a:t>
              </a:r>
              <a:endParaRPr lang="en-US" sz="1400" dirty="0">
                <a:solidFill>
                  <a:srgbClr val="00CCFF"/>
                </a:solidFill>
                <a:latin typeface="Palatino Linotype" pitchFamily="18" charset="0"/>
                <a:cs typeface="Arial" charset="0"/>
              </a:endParaRPr>
            </a:p>
          </p:txBody>
        </p:sp>
      </p:grpSp>
      <p:sp>
        <p:nvSpPr>
          <p:cNvPr id="11" name="TextBox 10"/>
          <p:cNvSpPr txBox="1"/>
          <p:nvPr/>
        </p:nvSpPr>
        <p:spPr>
          <a:xfrm>
            <a:off x="900738" y="1524000"/>
            <a:ext cx="2454518" cy="369332"/>
          </a:xfrm>
          <a:prstGeom prst="rect">
            <a:avLst/>
          </a:prstGeom>
          <a:noFill/>
        </p:spPr>
        <p:txBody>
          <a:bodyPr wrap="none" rtlCol="0">
            <a:spAutoFit/>
          </a:bodyPr>
          <a:lstStyle/>
          <a:p>
            <a:r>
              <a:rPr lang="en-US" dirty="0" smtClean="0"/>
              <a:t>BWO tunable source</a:t>
            </a:r>
            <a:endParaRPr lang="en-US" dirty="0"/>
          </a:p>
        </p:txBody>
      </p:sp>
      <p:grpSp>
        <p:nvGrpSpPr>
          <p:cNvPr id="4" name="Group 3"/>
          <p:cNvGrpSpPr/>
          <p:nvPr/>
        </p:nvGrpSpPr>
        <p:grpSpPr>
          <a:xfrm>
            <a:off x="5780149" y="4038600"/>
            <a:ext cx="3244799" cy="1139128"/>
            <a:chOff x="5780149" y="4038600"/>
            <a:chExt cx="3244799" cy="1139128"/>
          </a:xfrm>
        </p:grpSpPr>
        <p:sp>
          <p:nvSpPr>
            <p:cNvPr id="12" name="TextBox 11"/>
            <p:cNvSpPr txBox="1"/>
            <p:nvPr/>
          </p:nvSpPr>
          <p:spPr>
            <a:xfrm>
              <a:off x="6038233" y="4592953"/>
              <a:ext cx="2728632" cy="584775"/>
            </a:xfrm>
            <a:prstGeom prst="rect">
              <a:avLst/>
            </a:prstGeom>
            <a:noFill/>
          </p:spPr>
          <p:txBody>
            <a:bodyPr wrap="none" rtlCol="0">
              <a:spAutoFit/>
            </a:bodyPr>
            <a:lstStyle/>
            <a:p>
              <a:r>
                <a:rPr lang="en-US" sz="3200" dirty="0" smtClean="0">
                  <a:solidFill>
                    <a:srgbClr val="C00000"/>
                  </a:solidFill>
                  <a:latin typeface="Symbol" pitchFamily="18" charset="2"/>
                </a:rPr>
                <a:t>D</a:t>
              </a:r>
              <a:r>
                <a:rPr lang="en-US" sz="3200" dirty="0" smtClean="0">
                  <a:solidFill>
                    <a:srgbClr val="C00000"/>
                  </a:solidFill>
                </a:rPr>
                <a:t>E </a:t>
              </a:r>
              <a:r>
                <a:rPr lang="en-US" sz="3200" dirty="0">
                  <a:solidFill>
                    <a:srgbClr val="C00000"/>
                  </a:solidFill>
                </a:rPr>
                <a:t>=</a:t>
              </a:r>
              <a:r>
                <a:rPr lang="en-US" sz="3200" dirty="0" smtClean="0">
                  <a:solidFill>
                    <a:srgbClr val="C00000"/>
                  </a:solidFill>
                </a:rPr>
                <a:t> 3.3 </a:t>
              </a:r>
              <a:r>
                <a:rPr lang="en-US" sz="3200" dirty="0" err="1" smtClean="0">
                  <a:solidFill>
                    <a:srgbClr val="C00000"/>
                  </a:solidFill>
                </a:rPr>
                <a:t>meV</a:t>
              </a:r>
              <a:endParaRPr lang="en-US" sz="3200" dirty="0">
                <a:solidFill>
                  <a:srgbClr val="C00000"/>
                </a:solidFill>
              </a:endParaRPr>
            </a:p>
          </p:txBody>
        </p:sp>
        <p:sp>
          <p:nvSpPr>
            <p:cNvPr id="2" name="TextBox 1"/>
            <p:cNvSpPr txBox="1"/>
            <p:nvPr/>
          </p:nvSpPr>
          <p:spPr>
            <a:xfrm>
              <a:off x="5780149" y="4038600"/>
              <a:ext cx="3244799" cy="461665"/>
            </a:xfrm>
            <a:prstGeom prst="rect">
              <a:avLst/>
            </a:prstGeom>
            <a:noFill/>
          </p:spPr>
          <p:txBody>
            <a:bodyPr wrap="none" rtlCol="0">
              <a:spAutoFit/>
            </a:bodyPr>
            <a:lstStyle/>
            <a:p>
              <a:r>
                <a:rPr lang="en-US" sz="2400" dirty="0" smtClean="0"/>
                <a:t>Energy level spacing</a:t>
              </a:r>
              <a:endParaRPr lang="en-US" sz="2400"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76200" y="1371599"/>
            <a:ext cx="8839200" cy="5334001"/>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
        <p:nvSpPr>
          <p:cNvPr id="2" name="Title 1"/>
          <p:cNvSpPr>
            <a:spLocks noGrp="1"/>
          </p:cNvSpPr>
          <p:nvPr>
            <p:ph type="title"/>
          </p:nvPr>
        </p:nvSpPr>
        <p:spPr/>
        <p:txBody>
          <a:bodyPr/>
          <a:lstStyle/>
          <a:p>
            <a:r>
              <a:rPr lang="en-US" dirty="0" smtClean="0"/>
              <a:t>Non-equilibrium cooling</a:t>
            </a:r>
            <a:endParaRPr lang="en-US" dirty="0"/>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438400" y="2133600"/>
            <a:ext cx="4191000" cy="676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838200" y="1371599"/>
            <a:ext cx="7635232" cy="646331"/>
          </a:xfrm>
          <a:prstGeom prst="rect">
            <a:avLst/>
          </a:prstGeom>
          <a:noFill/>
        </p:spPr>
        <p:txBody>
          <a:bodyPr wrap="square" rtlCol="0">
            <a:spAutoFit/>
          </a:bodyPr>
          <a:lstStyle/>
          <a:p>
            <a:pPr algn="just"/>
            <a:r>
              <a:rPr lang="en-US" dirty="0" smtClean="0"/>
              <a:t>Quantum kinetic equation for non-equilibrium distribution function </a:t>
            </a:r>
            <a:r>
              <a:rPr lang="en-US" dirty="0" err="1" smtClean="0"/>
              <a:t>g</a:t>
            </a:r>
            <a:r>
              <a:rPr lang="en-US" baseline="-25000" dirty="0" err="1" smtClean="0"/>
              <a:t>n</a:t>
            </a:r>
            <a:r>
              <a:rPr lang="en-US" dirty="0" smtClean="0"/>
              <a:t> , the PASET current and the electron-phonon recombination </a:t>
            </a:r>
            <a:endParaRPr lang="en-US" dirty="0"/>
          </a:p>
        </p:txBody>
      </p:sp>
      <p:pic>
        <p:nvPicPr>
          <p:cNvPr id="4198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71462" y="2971800"/>
            <a:ext cx="8524875" cy="638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88"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65909" y="4905375"/>
            <a:ext cx="1590675" cy="314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89"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57199" y="5219700"/>
            <a:ext cx="5553075" cy="876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90" name="Picture 6"/>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457199" y="6096000"/>
            <a:ext cx="42005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991" name="Picture 7"/>
          <p:cNvPicPr>
            <a:picLocks noChangeAspect="1" noChangeArrowheads="1"/>
          </p:cNvPicPr>
          <p:nvPr/>
        </p:nvPicPr>
        <p:blipFill>
          <a:blip r:embed="rId8">
            <a:extLst>
              <a:ext uri="{28A0092B-C50C-407E-A947-70E740481C1C}">
                <a14:useLocalDpi xmlns:a14="http://schemas.microsoft.com/office/drawing/2010/main" xmlns="" val="0"/>
              </a:ext>
            </a:extLst>
          </a:blip>
          <a:srcRect/>
          <a:stretch>
            <a:fillRect/>
          </a:stretch>
        </p:blipFill>
        <p:spPr bwMode="auto">
          <a:xfrm>
            <a:off x="271462" y="3733800"/>
            <a:ext cx="3295650" cy="83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807704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76200" y="1371599"/>
            <a:ext cx="8839200" cy="5334001"/>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pic>
        <p:nvPicPr>
          <p:cNvPr id="4301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352800" y="2209800"/>
            <a:ext cx="1552575" cy="361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838200" y="1371599"/>
            <a:ext cx="7635232" cy="369332"/>
          </a:xfrm>
          <a:prstGeom prst="rect">
            <a:avLst/>
          </a:prstGeom>
          <a:noFill/>
        </p:spPr>
        <p:txBody>
          <a:bodyPr wrap="square" rtlCol="0">
            <a:spAutoFit/>
          </a:bodyPr>
          <a:lstStyle/>
          <a:p>
            <a:pPr algn="l"/>
            <a:r>
              <a:rPr lang="en-US" dirty="0" smtClean="0"/>
              <a:t>Power balance equation:</a:t>
            </a:r>
            <a:endParaRPr lang="en-US" dirty="0"/>
          </a:p>
        </p:txBody>
      </p:sp>
      <p:pic>
        <p:nvPicPr>
          <p:cNvPr id="4301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38200" y="3214687"/>
            <a:ext cx="2238375" cy="428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609600" y="2678668"/>
            <a:ext cx="7635232" cy="369332"/>
          </a:xfrm>
          <a:prstGeom prst="rect">
            <a:avLst/>
          </a:prstGeom>
          <a:noFill/>
        </p:spPr>
        <p:txBody>
          <a:bodyPr wrap="square" rtlCol="0">
            <a:spAutoFit/>
          </a:bodyPr>
          <a:lstStyle/>
          <a:p>
            <a:pPr algn="l"/>
            <a:r>
              <a:rPr lang="en-US" dirty="0" smtClean="0"/>
              <a:t>With the power PASET tunneling power:</a:t>
            </a:r>
            <a:endParaRPr lang="en-US" dirty="0"/>
          </a:p>
        </p:txBody>
      </p:sp>
      <p:sp>
        <p:nvSpPr>
          <p:cNvPr id="8" name="TextBox 7"/>
          <p:cNvSpPr txBox="1"/>
          <p:nvPr/>
        </p:nvSpPr>
        <p:spPr>
          <a:xfrm>
            <a:off x="533400" y="3810000"/>
            <a:ext cx="7635232" cy="369332"/>
          </a:xfrm>
          <a:prstGeom prst="rect">
            <a:avLst/>
          </a:prstGeom>
          <a:noFill/>
        </p:spPr>
        <p:txBody>
          <a:bodyPr wrap="square" rtlCol="0">
            <a:spAutoFit/>
          </a:bodyPr>
          <a:lstStyle/>
          <a:p>
            <a:pPr algn="l"/>
            <a:r>
              <a:rPr lang="en-US" dirty="0" smtClean="0"/>
              <a:t>And the power dissipated due to electron-phonon collision:</a:t>
            </a:r>
            <a:endParaRPr lang="en-US" dirty="0"/>
          </a:p>
        </p:txBody>
      </p:sp>
      <p:pic>
        <p:nvPicPr>
          <p:cNvPr id="43012" name="Picture 4"/>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38200" y="4343400"/>
            <a:ext cx="2362200" cy="361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3013"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838200" y="5391150"/>
            <a:ext cx="1504950" cy="438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609600" y="4876800"/>
            <a:ext cx="7635232" cy="369332"/>
          </a:xfrm>
          <a:prstGeom prst="rect">
            <a:avLst/>
          </a:prstGeom>
          <a:noFill/>
        </p:spPr>
        <p:txBody>
          <a:bodyPr wrap="square" rtlCol="0">
            <a:spAutoFit/>
          </a:bodyPr>
          <a:lstStyle/>
          <a:p>
            <a:pPr algn="l"/>
            <a:r>
              <a:rPr lang="en-US" dirty="0" smtClean="0"/>
              <a:t>With the number of electrons in the dot given by:</a:t>
            </a:r>
            <a:endParaRPr lang="en-US" dirty="0"/>
          </a:p>
        </p:txBody>
      </p:sp>
      <p:sp>
        <p:nvSpPr>
          <p:cNvPr id="12" name="Title 1"/>
          <p:cNvSpPr>
            <a:spLocks noGrp="1"/>
          </p:cNvSpPr>
          <p:nvPr>
            <p:ph type="title"/>
          </p:nvPr>
        </p:nvSpPr>
        <p:spPr/>
        <p:txBody>
          <a:bodyPr/>
          <a:lstStyle/>
          <a:p>
            <a:r>
              <a:rPr lang="en-US" dirty="0" smtClean="0"/>
              <a:t>Non-equilibrium cooling</a:t>
            </a:r>
            <a:endParaRPr lang="en-US" dirty="0"/>
          </a:p>
        </p:txBody>
      </p:sp>
    </p:spTree>
    <p:extLst>
      <p:ext uri="{BB962C8B-B14F-4D97-AF65-F5344CB8AC3E}">
        <p14:creationId xmlns:p14="http://schemas.microsoft.com/office/powerpoint/2010/main" xmlns="" val="32621721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Non-equilibrium cooling</a:t>
            </a:r>
          </a:p>
        </p:txBody>
      </p:sp>
      <p:pic>
        <p:nvPicPr>
          <p:cNvPr id="33795" name="Picture 4" descr="Fig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0" y="4343400"/>
            <a:ext cx="5562600" cy="2135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796" name="Picture 5" descr="Fig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914400" y="1371600"/>
            <a:ext cx="3314700" cy="246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1" name="Object 4"/>
          <p:cNvGraphicFramePr>
            <a:graphicFrameLocks noChangeAspect="1"/>
          </p:cNvGraphicFramePr>
          <p:nvPr/>
        </p:nvGraphicFramePr>
        <p:xfrm>
          <a:off x="-152400" y="1219200"/>
          <a:ext cx="5592763" cy="4321175"/>
        </p:xfrm>
        <a:graphic>
          <a:graphicData uri="http://schemas.openxmlformats.org/presentationml/2006/ole">
            <p:oleObj spid="_x0000_s38115" name="Graph" r:id="rId4" imgW="4023360" imgH="3108960" progId="">
              <p:embed/>
            </p:oleObj>
          </a:graphicData>
        </a:graphic>
      </p:graphicFrame>
      <p:graphicFrame>
        <p:nvGraphicFramePr>
          <p:cNvPr id="37892" name="Object 5"/>
          <p:cNvGraphicFramePr>
            <a:graphicFrameLocks noChangeAspect="1"/>
          </p:cNvGraphicFramePr>
          <p:nvPr/>
        </p:nvGraphicFramePr>
        <p:xfrm>
          <a:off x="5029200" y="1393825"/>
          <a:ext cx="3409950" cy="4830763"/>
        </p:xfrm>
        <a:graphic>
          <a:graphicData uri="http://schemas.openxmlformats.org/presentationml/2006/ole">
            <p:oleObj spid="_x0000_s38116" name="Graph" r:id="rId5" imgW="2194560" imgH="3108960" progId="">
              <p:embed/>
            </p:oleObj>
          </a:graphicData>
        </a:graphic>
      </p:graphicFrame>
      <p:sp>
        <p:nvSpPr>
          <p:cNvPr id="37893" name="Line 6"/>
          <p:cNvSpPr>
            <a:spLocks noChangeShapeType="1"/>
          </p:cNvSpPr>
          <p:nvPr/>
        </p:nvSpPr>
        <p:spPr bwMode="auto">
          <a:xfrm flipV="1">
            <a:off x="2362200" y="2362200"/>
            <a:ext cx="28194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37894" name="Rectangle 7"/>
          <p:cNvSpPr>
            <a:spLocks noChangeArrowheads="1"/>
          </p:cNvSpPr>
          <p:nvPr/>
        </p:nvSpPr>
        <p:spPr bwMode="auto">
          <a:xfrm>
            <a:off x="1447800" y="304800"/>
            <a:ext cx="5414963"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spcBef>
                <a:spcPct val="0"/>
              </a:spcBef>
            </a:pPr>
            <a:r>
              <a:rPr lang="en-US" sz="2800" b="0" dirty="0">
                <a:solidFill>
                  <a:srgbClr val="000099"/>
                </a:solidFill>
              </a:rPr>
              <a:t>Laser source </a:t>
            </a:r>
            <a:r>
              <a:rPr lang="en-US" sz="2800" b="0" dirty="0" smtClean="0">
                <a:solidFill>
                  <a:srgbClr val="000099"/>
                </a:solidFill>
              </a:rPr>
              <a:t>1.3 </a:t>
            </a:r>
            <a:r>
              <a:rPr lang="en-US" sz="2800" b="0" dirty="0">
                <a:solidFill>
                  <a:srgbClr val="000099"/>
                </a:solidFill>
              </a:rPr>
              <a:t>THz: Device B</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THz attenuation spectrum</a:t>
            </a:r>
            <a:endParaRPr lang="en-US" dirty="0"/>
          </a:p>
        </p:txBody>
      </p:sp>
      <p:pic>
        <p:nvPicPr>
          <p:cNvPr id="4301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1295400"/>
            <a:ext cx="8355898" cy="533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281536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1787525" y="304800"/>
            <a:ext cx="5322888" cy="523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spcBef>
                <a:spcPct val="0"/>
              </a:spcBef>
            </a:pPr>
            <a:r>
              <a:rPr lang="en-US" sz="2800" b="0" dirty="0">
                <a:solidFill>
                  <a:srgbClr val="000099"/>
                </a:solidFill>
              </a:rPr>
              <a:t>Laser source 1.31THz: Device A</a:t>
            </a:r>
          </a:p>
        </p:txBody>
      </p:sp>
      <p:graphicFrame>
        <p:nvGraphicFramePr>
          <p:cNvPr id="29699" name="Object 9"/>
          <p:cNvGraphicFramePr>
            <a:graphicFrameLocks noChangeAspect="1"/>
          </p:cNvGraphicFramePr>
          <p:nvPr/>
        </p:nvGraphicFramePr>
        <p:xfrm>
          <a:off x="1295400" y="1676400"/>
          <a:ext cx="6553200" cy="4576763"/>
        </p:xfrm>
        <a:graphic>
          <a:graphicData uri="http://schemas.openxmlformats.org/presentationml/2006/ole">
            <p:oleObj spid="_x0000_s29809" name="Graph" r:id="rId4" imgW="4155034" imgH="2901696" progId="">
              <p:embed/>
            </p:oleObj>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of detector arrays</a:t>
            </a:r>
            <a:endParaRPr lang="en-US" dirty="0"/>
          </a:p>
        </p:txBody>
      </p:sp>
      <p:pic>
        <p:nvPicPr>
          <p:cNvPr id="4" name="Picture 3"/>
          <p:cNvPicPr/>
          <p:nvPr/>
        </p:nvPicPr>
        <p:blipFill>
          <a:blip r:embed="rId3" cstate="print">
            <a:extLst>
              <a:ext uri="{28A0092B-C50C-407E-A947-70E740481C1C}">
                <a14:useLocalDpi xmlns:a14="http://schemas.microsoft.com/office/drawing/2010/main" xmlns="" val="0"/>
              </a:ext>
            </a:extLst>
          </a:blip>
          <a:stretch>
            <a:fillRect/>
          </a:stretch>
        </p:blipFill>
        <p:spPr>
          <a:xfrm>
            <a:off x="596902" y="2094865"/>
            <a:ext cx="2057400" cy="1219200"/>
          </a:xfrm>
          <a:prstGeom prst="rect">
            <a:avLst/>
          </a:prstGeom>
        </p:spPr>
      </p:pic>
      <p:sp>
        <p:nvSpPr>
          <p:cNvPr id="8" name="TextBox 7"/>
          <p:cNvSpPr txBox="1"/>
          <p:nvPr/>
        </p:nvSpPr>
        <p:spPr>
          <a:xfrm>
            <a:off x="148364" y="1393134"/>
            <a:ext cx="2518638" cy="701731"/>
          </a:xfrm>
          <a:prstGeom prst="rect">
            <a:avLst/>
          </a:prstGeom>
          <a:noFill/>
        </p:spPr>
        <p:txBody>
          <a:bodyPr wrap="none" rtlCol="0">
            <a:spAutoFit/>
          </a:bodyPr>
          <a:lstStyle/>
          <a:p>
            <a:r>
              <a:rPr lang="en-US" dirty="0" smtClean="0"/>
              <a:t>Adhesion problems</a:t>
            </a:r>
          </a:p>
          <a:p>
            <a:pPr algn="l"/>
            <a:r>
              <a:rPr lang="en-US" dirty="0" smtClean="0"/>
              <a:t>for </a:t>
            </a:r>
            <a:r>
              <a:rPr lang="en-US" dirty="0" err="1" smtClean="0"/>
              <a:t>graphene</a:t>
            </a:r>
            <a:r>
              <a:rPr lang="en-US" dirty="0" smtClean="0"/>
              <a:t> on </a:t>
            </a:r>
            <a:r>
              <a:rPr lang="en-US" dirty="0" err="1" smtClean="0"/>
              <a:t>SiC</a:t>
            </a:r>
            <a:r>
              <a:rPr lang="en-US" dirty="0" smtClean="0"/>
              <a:t>  </a:t>
            </a:r>
            <a:endParaRPr lang="en-US" dirty="0"/>
          </a:p>
        </p:txBody>
      </p:sp>
      <p:grpSp>
        <p:nvGrpSpPr>
          <p:cNvPr id="14" name="Group 13"/>
          <p:cNvGrpSpPr/>
          <p:nvPr/>
        </p:nvGrpSpPr>
        <p:grpSpPr>
          <a:xfrm>
            <a:off x="533404" y="1440068"/>
            <a:ext cx="8402976" cy="4311127"/>
            <a:chOff x="533404" y="1440068"/>
            <a:chExt cx="8402976" cy="4311127"/>
          </a:xfrm>
        </p:grpSpPr>
        <p:pic>
          <p:nvPicPr>
            <p:cNvPr id="5" name="Picture 4"/>
            <p:cNvPicPr/>
            <p:nvPr/>
          </p:nvPicPr>
          <p:blipFill>
            <a:blip r:embed="rId4" cstate="print">
              <a:extLst>
                <a:ext uri="{28A0092B-C50C-407E-A947-70E740481C1C}">
                  <a14:useLocalDpi xmlns:a14="http://schemas.microsoft.com/office/drawing/2010/main" xmlns="" val="0"/>
                </a:ext>
              </a:extLst>
            </a:blip>
            <a:stretch>
              <a:fillRect/>
            </a:stretch>
          </p:blipFill>
          <p:spPr>
            <a:xfrm>
              <a:off x="533404" y="3859530"/>
              <a:ext cx="2032000" cy="1371600"/>
            </a:xfrm>
            <a:prstGeom prst="rect">
              <a:avLst/>
            </a:prstGeom>
          </p:spPr>
        </p:pic>
        <p:pic>
          <p:nvPicPr>
            <p:cNvPr id="6" name="Picture 5"/>
            <p:cNvPicPr/>
            <p:nvPr/>
          </p:nvPicPr>
          <p:blipFill>
            <a:blip r:embed="rId5" cstate="print">
              <a:extLst>
                <a:ext uri="{28A0092B-C50C-407E-A947-70E740481C1C}">
                  <a14:useLocalDpi xmlns:a14="http://schemas.microsoft.com/office/drawing/2010/main" xmlns="" val="0"/>
                </a:ext>
              </a:extLst>
            </a:blip>
            <a:stretch>
              <a:fillRect/>
            </a:stretch>
          </p:blipFill>
          <p:spPr>
            <a:xfrm>
              <a:off x="3200399" y="1917065"/>
              <a:ext cx="5598795" cy="3834130"/>
            </a:xfrm>
            <a:prstGeom prst="rect">
              <a:avLst/>
            </a:prstGeom>
          </p:spPr>
        </p:pic>
        <p:sp>
          <p:nvSpPr>
            <p:cNvPr id="9" name="TextBox 8"/>
            <p:cNvSpPr txBox="1"/>
            <p:nvPr/>
          </p:nvSpPr>
          <p:spPr>
            <a:xfrm>
              <a:off x="3275856" y="1440068"/>
              <a:ext cx="5660524" cy="369332"/>
            </a:xfrm>
            <a:prstGeom prst="rect">
              <a:avLst/>
            </a:prstGeom>
            <a:noFill/>
          </p:spPr>
          <p:txBody>
            <a:bodyPr wrap="none" rtlCol="0">
              <a:spAutoFit/>
            </a:bodyPr>
            <a:lstStyle/>
            <a:p>
              <a:r>
                <a:rPr lang="en-US" dirty="0" smtClean="0"/>
                <a:t>Fabrication process for q-dot </a:t>
              </a:r>
              <a:r>
                <a:rPr lang="en-US" dirty="0" err="1" smtClean="0"/>
                <a:t>graphene</a:t>
              </a:r>
              <a:r>
                <a:rPr lang="en-US" dirty="0" smtClean="0"/>
                <a:t> detectors </a:t>
              </a:r>
              <a:endParaRPr lang="en-US" dirty="0"/>
            </a:p>
          </p:txBody>
        </p:sp>
        <p:sp>
          <p:nvSpPr>
            <p:cNvPr id="13" name="Right Arrow 12"/>
            <p:cNvSpPr/>
            <p:nvPr/>
          </p:nvSpPr>
          <p:spPr bwMode="auto">
            <a:xfrm>
              <a:off x="2666998" y="4545330"/>
              <a:ext cx="533401" cy="304800"/>
            </a:xfrm>
            <a:prstGeom prst="rightArrow">
              <a:avLst/>
            </a:prstGeom>
            <a:solidFill>
              <a:srgbClr val="C00000"/>
            </a:solidFill>
            <a:ln w="952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xmlns="" val="132943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63" name="Rectangle 2"/>
          <p:cNvSpPr>
            <a:spLocks noChangeArrowheads="1"/>
          </p:cNvSpPr>
          <p:nvPr/>
        </p:nvSpPr>
        <p:spPr bwMode="auto">
          <a:xfrm>
            <a:off x="1143000" y="304800"/>
            <a:ext cx="69342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Quantum dot for semiconducting CNTs</a:t>
            </a:r>
            <a:endParaRPr lang="en-US" sz="1700" dirty="0">
              <a:solidFill>
                <a:srgbClr val="000000"/>
              </a:solidFill>
              <a:effectLst>
                <a:outerShdw blurRad="38100" dist="38100" dir="2700000" algn="tl">
                  <a:srgbClr val="FFFFFF"/>
                </a:outerShdw>
              </a:effectLst>
              <a:latin typeface="eufb10" pitchFamily="34" charset="0"/>
            </a:endParaRPr>
          </a:p>
        </p:txBody>
      </p:sp>
      <p:graphicFrame>
        <p:nvGraphicFramePr>
          <p:cNvPr id="15363" name="Object 13"/>
          <p:cNvGraphicFramePr>
            <a:graphicFrameLocks noChangeAspect="1"/>
          </p:cNvGraphicFramePr>
          <p:nvPr>
            <p:extLst>
              <p:ext uri="{D42A27DB-BD31-4B8C-83A1-F6EECF244321}">
                <p14:modId xmlns:p14="http://schemas.microsoft.com/office/powerpoint/2010/main" xmlns="" val="1009195174"/>
              </p:ext>
            </p:extLst>
          </p:nvPr>
        </p:nvGraphicFramePr>
        <p:xfrm>
          <a:off x="4724400" y="4635500"/>
          <a:ext cx="4343400" cy="1841500"/>
        </p:xfrm>
        <a:graphic>
          <a:graphicData uri="http://schemas.openxmlformats.org/presentationml/2006/ole">
            <p:oleObj spid="_x0000_s15612" name="Graph" r:id="rId4" imgW="8421014" imgH="3571037" progId="">
              <p:embed/>
            </p:oleObj>
          </a:graphicData>
        </a:graphic>
      </p:graphicFrame>
      <p:grpSp>
        <p:nvGrpSpPr>
          <p:cNvPr id="15365" name="Group 316"/>
          <p:cNvGrpSpPr>
            <a:grpSpLocks/>
          </p:cNvGrpSpPr>
          <p:nvPr/>
        </p:nvGrpSpPr>
        <p:grpSpPr bwMode="auto">
          <a:xfrm>
            <a:off x="4724400" y="1473199"/>
            <a:ext cx="4189412" cy="2924175"/>
            <a:chOff x="74" y="849"/>
            <a:chExt cx="2639" cy="1842"/>
          </a:xfrm>
        </p:grpSpPr>
        <p:graphicFrame>
          <p:nvGraphicFramePr>
            <p:cNvPr id="15371" name="Object 317"/>
            <p:cNvGraphicFramePr>
              <a:graphicFrameLocks noChangeAspect="1"/>
            </p:cNvGraphicFramePr>
            <p:nvPr>
              <p:extLst>
                <p:ext uri="{D42A27DB-BD31-4B8C-83A1-F6EECF244321}">
                  <p14:modId xmlns:p14="http://schemas.microsoft.com/office/powerpoint/2010/main" xmlns="" val="801069654"/>
                </p:ext>
              </p:extLst>
            </p:nvPr>
          </p:nvGraphicFramePr>
          <p:xfrm>
            <a:off x="74" y="849"/>
            <a:ext cx="2639" cy="1842"/>
          </p:xfrm>
          <a:graphic>
            <a:graphicData uri="http://schemas.openxmlformats.org/presentationml/2006/ole">
              <p:oleObj spid="_x0000_s15613" name="Graph" r:id="rId5" imgW="4150157" imgH="2895600" progId="">
                <p:embed/>
              </p:oleObj>
            </a:graphicData>
          </a:graphic>
        </p:graphicFrame>
        <p:sp>
          <p:nvSpPr>
            <p:cNvPr id="15372" name="Line 318"/>
            <p:cNvSpPr>
              <a:spLocks noChangeShapeType="1"/>
            </p:cNvSpPr>
            <p:nvPr/>
          </p:nvSpPr>
          <p:spPr bwMode="auto">
            <a:xfrm flipV="1">
              <a:off x="2064" y="2016"/>
              <a:ext cx="384" cy="96"/>
            </a:xfrm>
            <a:prstGeom prst="line">
              <a:avLst/>
            </a:prstGeom>
            <a:noFill/>
            <a:ln w="25400">
              <a:solidFill>
                <a:srgbClr val="FF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5373" name="Line 319"/>
            <p:cNvSpPr>
              <a:spLocks noChangeShapeType="1"/>
            </p:cNvSpPr>
            <p:nvPr/>
          </p:nvSpPr>
          <p:spPr bwMode="auto">
            <a:xfrm flipH="1" flipV="1">
              <a:off x="1344" y="1968"/>
              <a:ext cx="624" cy="144"/>
            </a:xfrm>
            <a:prstGeom prst="line">
              <a:avLst/>
            </a:prstGeom>
            <a:noFill/>
            <a:ln w="22225">
              <a:solidFill>
                <a:srgbClr val="FF00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endParaRPr lang="en-US"/>
            </a:p>
          </p:txBody>
        </p:sp>
        <p:sp>
          <p:nvSpPr>
            <p:cNvPr id="15374" name="Rectangle 320"/>
            <p:cNvSpPr>
              <a:spLocks noChangeArrowheads="1"/>
            </p:cNvSpPr>
            <p:nvPr/>
          </p:nvSpPr>
          <p:spPr bwMode="auto">
            <a:xfrm>
              <a:off x="1968" y="2112"/>
              <a:ext cx="96" cy="240"/>
            </a:xfrm>
            <a:prstGeom prst="rect">
              <a:avLst/>
            </a:prstGeom>
            <a:noFill/>
            <a:ln w="254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75" name="Text Box 321"/>
            <p:cNvSpPr txBox="1">
              <a:spLocks noChangeArrowheads="1"/>
            </p:cNvSpPr>
            <p:nvPr/>
          </p:nvSpPr>
          <p:spPr bwMode="auto">
            <a:xfrm>
              <a:off x="1584" y="992"/>
              <a:ext cx="677" cy="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sz="1400" b="0"/>
                <a:t>T = 4.2 K</a:t>
              </a:r>
            </a:p>
            <a:p>
              <a:pPr algn="l">
                <a:spcBef>
                  <a:spcPct val="0"/>
                </a:spcBef>
              </a:pPr>
              <a:r>
                <a:rPr lang="en-US" sz="1400" b="0"/>
                <a:t>L = 800 nm</a:t>
              </a:r>
            </a:p>
          </p:txBody>
        </p:sp>
      </p:grpSp>
      <p:pic>
        <p:nvPicPr>
          <p:cNvPr id="26" name="Picture 316" descr="s6"/>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981075" y="2830294"/>
            <a:ext cx="19812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 name="Rectangle 317"/>
          <p:cNvSpPr>
            <a:spLocks noChangeAspect="1" noChangeArrowheads="1"/>
          </p:cNvSpPr>
          <p:nvPr/>
        </p:nvSpPr>
        <p:spPr bwMode="auto">
          <a:xfrm>
            <a:off x="1666875" y="4354294"/>
            <a:ext cx="312738" cy="180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200">
                <a:solidFill>
                  <a:srgbClr val="FF0000"/>
                </a:solidFill>
              </a:rPr>
              <a:t>CNT</a:t>
            </a:r>
          </a:p>
        </p:txBody>
      </p:sp>
      <p:sp>
        <p:nvSpPr>
          <p:cNvPr id="28" name="Rectangle 318"/>
          <p:cNvSpPr>
            <a:spLocks noChangeAspect="1" noChangeArrowheads="1"/>
          </p:cNvSpPr>
          <p:nvPr/>
        </p:nvSpPr>
        <p:spPr bwMode="auto">
          <a:xfrm>
            <a:off x="1209675" y="3897094"/>
            <a:ext cx="1190625" cy="18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l">
              <a:spcBef>
                <a:spcPct val="0"/>
              </a:spcBef>
            </a:pPr>
            <a:r>
              <a:rPr lang="en-US" sz="1200">
                <a:solidFill>
                  <a:srgbClr val="FF0000"/>
                </a:solidFill>
              </a:rPr>
              <a:t>Drain</a:t>
            </a:r>
          </a:p>
        </p:txBody>
      </p:sp>
      <p:sp>
        <p:nvSpPr>
          <p:cNvPr id="29" name="Rectangle 319"/>
          <p:cNvSpPr>
            <a:spLocks noChangeAspect="1" noChangeArrowheads="1"/>
          </p:cNvSpPr>
          <p:nvPr/>
        </p:nvSpPr>
        <p:spPr bwMode="auto">
          <a:xfrm>
            <a:off x="1209675" y="3439894"/>
            <a:ext cx="555625" cy="182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l">
              <a:spcBef>
                <a:spcPct val="0"/>
              </a:spcBef>
            </a:pPr>
            <a:r>
              <a:rPr lang="en-US" sz="1200">
                <a:solidFill>
                  <a:srgbClr val="FF0000"/>
                </a:solidFill>
              </a:rPr>
              <a:t>Source</a:t>
            </a:r>
            <a:r>
              <a:rPr lang="en-US" sz="1200">
                <a:solidFill>
                  <a:srgbClr val="FF0000"/>
                </a:solidFill>
                <a:latin typeface="Times New Roman" pitchFamily="18" charset="0"/>
              </a:rPr>
              <a:t> </a:t>
            </a:r>
            <a:endParaRPr lang="en-US" sz="1200" b="0">
              <a:solidFill>
                <a:srgbClr val="FF0000"/>
              </a:solidFill>
              <a:latin typeface="Times New Roman" pitchFamily="18" charset="0"/>
            </a:endParaRPr>
          </a:p>
        </p:txBody>
      </p:sp>
      <p:sp>
        <p:nvSpPr>
          <p:cNvPr id="30" name="Line 320"/>
          <p:cNvSpPr>
            <a:spLocks noChangeShapeType="1"/>
          </p:cNvSpPr>
          <p:nvPr/>
        </p:nvSpPr>
        <p:spPr bwMode="auto">
          <a:xfrm>
            <a:off x="3267075" y="3058894"/>
            <a:ext cx="0" cy="609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31" name="Line 321"/>
          <p:cNvSpPr>
            <a:spLocks noChangeShapeType="1"/>
          </p:cNvSpPr>
          <p:nvPr/>
        </p:nvSpPr>
        <p:spPr bwMode="auto">
          <a:xfrm flipV="1">
            <a:off x="3267075" y="3820894"/>
            <a:ext cx="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32" name="Line 322"/>
          <p:cNvSpPr>
            <a:spLocks noChangeShapeType="1"/>
          </p:cNvSpPr>
          <p:nvPr/>
        </p:nvSpPr>
        <p:spPr bwMode="auto">
          <a:xfrm>
            <a:off x="2428875" y="3820893"/>
            <a:ext cx="1000125" cy="22225"/>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a:spAutoFit/>
          </a:bodyPr>
          <a:lstStyle/>
          <a:p>
            <a:endParaRPr lang="en-US"/>
          </a:p>
        </p:txBody>
      </p:sp>
      <p:sp>
        <p:nvSpPr>
          <p:cNvPr id="33" name="Line 323"/>
          <p:cNvSpPr>
            <a:spLocks noChangeShapeType="1"/>
          </p:cNvSpPr>
          <p:nvPr/>
        </p:nvSpPr>
        <p:spPr bwMode="auto">
          <a:xfrm>
            <a:off x="2439988" y="3690719"/>
            <a:ext cx="989012" cy="0"/>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a:spAutoFit/>
          </a:bodyPr>
          <a:lstStyle/>
          <a:p>
            <a:endParaRPr lang="en-US"/>
          </a:p>
        </p:txBody>
      </p:sp>
      <p:sp>
        <p:nvSpPr>
          <p:cNvPr id="34" name="Text Box 324"/>
          <p:cNvSpPr txBox="1">
            <a:spLocks noChangeArrowheads="1"/>
          </p:cNvSpPr>
          <p:nvPr/>
        </p:nvSpPr>
        <p:spPr bwMode="auto">
          <a:xfrm>
            <a:off x="3429000" y="3565525"/>
            <a:ext cx="1041400" cy="396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2000" b="0" dirty="0"/>
              <a:t>L&lt; 1</a:t>
            </a:r>
            <a:r>
              <a:rPr lang="en-US" sz="2000" b="0" dirty="0">
                <a:latin typeface="Symbol" pitchFamily="18" charset="2"/>
              </a:rPr>
              <a:t>m</a:t>
            </a:r>
            <a:r>
              <a:rPr lang="en-US" sz="2000" b="0" dirty="0"/>
              <a:t>m</a:t>
            </a:r>
          </a:p>
        </p:txBody>
      </p:sp>
      <p:sp>
        <p:nvSpPr>
          <p:cNvPr id="35" name="Text Box 325"/>
          <p:cNvSpPr txBox="1">
            <a:spLocks noChangeArrowheads="1"/>
          </p:cNvSpPr>
          <p:nvPr/>
        </p:nvSpPr>
        <p:spPr bwMode="auto">
          <a:xfrm>
            <a:off x="228600" y="3476407"/>
            <a:ext cx="387350" cy="3667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t>1)</a:t>
            </a:r>
          </a:p>
        </p:txBody>
      </p:sp>
      <p:sp>
        <p:nvSpPr>
          <p:cNvPr id="36" name="Text Box 326"/>
          <p:cNvSpPr txBox="1">
            <a:spLocks noChangeArrowheads="1"/>
          </p:cNvSpPr>
          <p:nvPr/>
        </p:nvSpPr>
        <p:spPr bwMode="auto">
          <a:xfrm>
            <a:off x="304800" y="5359181"/>
            <a:ext cx="387350" cy="3667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t>2)</a:t>
            </a:r>
          </a:p>
        </p:txBody>
      </p:sp>
      <p:sp>
        <p:nvSpPr>
          <p:cNvPr id="37" name="Text Box 327"/>
          <p:cNvSpPr txBox="1">
            <a:spLocks noChangeArrowheads="1"/>
          </p:cNvSpPr>
          <p:nvPr/>
        </p:nvSpPr>
        <p:spPr bwMode="auto">
          <a:xfrm>
            <a:off x="914400" y="5373469"/>
            <a:ext cx="3810000" cy="646331"/>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dirty="0"/>
              <a:t>Electrode material:</a:t>
            </a:r>
          </a:p>
          <a:p>
            <a:pPr algn="l">
              <a:spcBef>
                <a:spcPct val="0"/>
              </a:spcBef>
            </a:pPr>
            <a:r>
              <a:rPr lang="en-US" b="0" dirty="0">
                <a:solidFill>
                  <a:srgbClr val="FF0000"/>
                </a:solidFill>
              </a:rPr>
              <a:t>Ti, Al  for large contact </a:t>
            </a:r>
            <a:r>
              <a:rPr lang="en-US" b="0" dirty="0" smtClean="0">
                <a:solidFill>
                  <a:srgbClr val="FF0000"/>
                </a:solidFill>
              </a:rPr>
              <a:t>barriers</a:t>
            </a:r>
            <a:endParaRPr lang="en-US" b="0" dirty="0">
              <a:solidFill>
                <a:srgbClr val="FF0000"/>
              </a:solidFill>
            </a:endParaRPr>
          </a:p>
        </p:txBody>
      </p:sp>
      <p:sp>
        <p:nvSpPr>
          <p:cNvPr id="42" name="Text Box 37"/>
          <p:cNvSpPr txBox="1">
            <a:spLocks noChangeArrowheads="1"/>
          </p:cNvSpPr>
          <p:nvPr/>
        </p:nvSpPr>
        <p:spPr bwMode="auto">
          <a:xfrm>
            <a:off x="609600" y="1371600"/>
            <a:ext cx="3216275" cy="641350"/>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dirty="0" smtClean="0"/>
              <a:t>Quantum dots:</a:t>
            </a:r>
            <a:endParaRPr lang="en-US" b="0" dirty="0"/>
          </a:p>
          <a:p>
            <a:pPr algn="l">
              <a:spcBef>
                <a:spcPct val="0"/>
              </a:spcBef>
            </a:pPr>
            <a:r>
              <a:rPr lang="en-US" b="0" dirty="0" smtClean="0">
                <a:solidFill>
                  <a:srgbClr val="FF0000"/>
                </a:solidFill>
              </a:rPr>
              <a:t>Two main ingredients</a:t>
            </a:r>
            <a:endParaRPr lang="en-US" b="0" dirty="0">
              <a:solidFill>
                <a:srgbClr val="FF0000"/>
              </a:solidFill>
              <a:latin typeface="Comic Sans MS" pitchFamily="66" charset="0"/>
            </a:endParaRPr>
          </a:p>
        </p:txBody>
      </p:sp>
      <p:sp>
        <p:nvSpPr>
          <p:cNvPr id="2" name="Down Arrow 1"/>
          <p:cNvSpPr/>
          <p:nvPr/>
        </p:nvSpPr>
        <p:spPr bwMode="auto">
          <a:xfrm>
            <a:off x="1489868" y="2041524"/>
            <a:ext cx="179388" cy="403226"/>
          </a:xfrm>
          <a:prstGeom prst="downArrow">
            <a:avLst/>
          </a:prstGeom>
          <a:solidFill>
            <a:srgbClr val="00C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3"/>
          <p:cNvSpPr>
            <a:spLocks noChangeArrowheads="1"/>
          </p:cNvSpPr>
          <p:nvPr/>
        </p:nvSpPr>
        <p:spPr bwMode="auto">
          <a:xfrm>
            <a:off x="0" y="2438400"/>
            <a:ext cx="4572000" cy="3048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6147" name="Line 4"/>
          <p:cNvSpPr>
            <a:spLocks noChangeShapeType="1"/>
          </p:cNvSpPr>
          <p:nvPr/>
        </p:nvSpPr>
        <p:spPr bwMode="auto">
          <a:xfrm flipH="1">
            <a:off x="2043113" y="2819400"/>
            <a:ext cx="14287" cy="2362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8" name="Line 5"/>
          <p:cNvSpPr>
            <a:spLocks noChangeShapeType="1"/>
          </p:cNvSpPr>
          <p:nvPr/>
        </p:nvSpPr>
        <p:spPr bwMode="auto">
          <a:xfrm>
            <a:off x="976313" y="4267200"/>
            <a:ext cx="1066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49" name="Line 6"/>
          <p:cNvSpPr>
            <a:spLocks noChangeShapeType="1"/>
          </p:cNvSpPr>
          <p:nvPr/>
        </p:nvSpPr>
        <p:spPr bwMode="auto">
          <a:xfrm>
            <a:off x="1128713" y="3657600"/>
            <a:ext cx="914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0" name="Line 7"/>
          <p:cNvSpPr>
            <a:spLocks noChangeShapeType="1"/>
          </p:cNvSpPr>
          <p:nvPr/>
        </p:nvSpPr>
        <p:spPr bwMode="auto">
          <a:xfrm>
            <a:off x="1128713" y="3962400"/>
            <a:ext cx="9144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1" name="Arc 8"/>
          <p:cNvSpPr>
            <a:spLocks/>
          </p:cNvSpPr>
          <p:nvPr/>
        </p:nvSpPr>
        <p:spPr bwMode="auto">
          <a:xfrm>
            <a:off x="976313" y="4267200"/>
            <a:ext cx="627062" cy="838200"/>
          </a:xfrm>
          <a:custGeom>
            <a:avLst/>
            <a:gdLst>
              <a:gd name="T0" fmla="*/ 0 w 22445"/>
              <a:gd name="T1" fmla="*/ 25612 h 21600"/>
              <a:gd name="T2" fmla="*/ 17518679 w 22445"/>
              <a:gd name="T3" fmla="*/ 32526817 h 21600"/>
              <a:gd name="T4" fmla="*/ 659526 w 22445"/>
              <a:gd name="T5" fmla="*/ 32526817 h 21600"/>
              <a:gd name="T6" fmla="*/ 0 60000 65536"/>
              <a:gd name="T7" fmla="*/ 0 60000 65536"/>
              <a:gd name="T8" fmla="*/ 0 60000 65536"/>
            </a:gdLst>
            <a:ahLst/>
            <a:cxnLst>
              <a:cxn ang="T6">
                <a:pos x="T0" y="T1"/>
              </a:cxn>
              <a:cxn ang="T7">
                <a:pos x="T2" y="T3"/>
              </a:cxn>
              <a:cxn ang="T8">
                <a:pos x="T4" y="T5"/>
              </a:cxn>
            </a:cxnLst>
            <a:rect l="0" t="0" r="r" b="b"/>
            <a:pathLst>
              <a:path w="22445" h="21600" fill="none" extrusionOk="0">
                <a:moveTo>
                  <a:pt x="-1" y="16"/>
                </a:moveTo>
                <a:cubicBezTo>
                  <a:pt x="281" y="5"/>
                  <a:pt x="563" y="-1"/>
                  <a:pt x="845" y="0"/>
                </a:cubicBezTo>
                <a:cubicBezTo>
                  <a:pt x="12774" y="0"/>
                  <a:pt x="22445" y="9670"/>
                  <a:pt x="22445" y="21600"/>
                </a:cubicBezTo>
              </a:path>
              <a:path w="22445" h="21600" stroke="0" extrusionOk="0">
                <a:moveTo>
                  <a:pt x="-1" y="16"/>
                </a:moveTo>
                <a:cubicBezTo>
                  <a:pt x="281" y="5"/>
                  <a:pt x="563" y="-1"/>
                  <a:pt x="845" y="0"/>
                </a:cubicBezTo>
                <a:cubicBezTo>
                  <a:pt x="12774" y="0"/>
                  <a:pt x="22445" y="9670"/>
                  <a:pt x="22445" y="21600"/>
                </a:cubicBezTo>
                <a:lnTo>
                  <a:pt x="845" y="21600"/>
                </a:lnTo>
                <a:lnTo>
                  <a:pt x="-1" y="16"/>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2" name="Arc 9"/>
          <p:cNvSpPr>
            <a:spLocks/>
          </p:cNvSpPr>
          <p:nvPr/>
        </p:nvSpPr>
        <p:spPr bwMode="auto">
          <a:xfrm flipV="1">
            <a:off x="990600" y="2895600"/>
            <a:ext cx="627063" cy="762000"/>
          </a:xfrm>
          <a:custGeom>
            <a:avLst/>
            <a:gdLst>
              <a:gd name="T0" fmla="*/ 0 w 22445"/>
              <a:gd name="T1" fmla="*/ 21167 h 21600"/>
              <a:gd name="T2" fmla="*/ 17518735 w 22445"/>
              <a:gd name="T3" fmla="*/ 26881667 h 21600"/>
              <a:gd name="T4" fmla="*/ 659527 w 22445"/>
              <a:gd name="T5" fmla="*/ 26881667 h 21600"/>
              <a:gd name="T6" fmla="*/ 0 60000 65536"/>
              <a:gd name="T7" fmla="*/ 0 60000 65536"/>
              <a:gd name="T8" fmla="*/ 0 60000 65536"/>
            </a:gdLst>
            <a:ahLst/>
            <a:cxnLst>
              <a:cxn ang="T6">
                <a:pos x="T0" y="T1"/>
              </a:cxn>
              <a:cxn ang="T7">
                <a:pos x="T2" y="T3"/>
              </a:cxn>
              <a:cxn ang="T8">
                <a:pos x="T4" y="T5"/>
              </a:cxn>
            </a:cxnLst>
            <a:rect l="0" t="0" r="r" b="b"/>
            <a:pathLst>
              <a:path w="22445" h="21600" fill="none" extrusionOk="0">
                <a:moveTo>
                  <a:pt x="-1" y="16"/>
                </a:moveTo>
                <a:cubicBezTo>
                  <a:pt x="281" y="5"/>
                  <a:pt x="563" y="-1"/>
                  <a:pt x="845" y="0"/>
                </a:cubicBezTo>
                <a:cubicBezTo>
                  <a:pt x="12774" y="0"/>
                  <a:pt x="22445" y="9670"/>
                  <a:pt x="22445" y="21600"/>
                </a:cubicBezTo>
              </a:path>
              <a:path w="22445" h="21600" stroke="0" extrusionOk="0">
                <a:moveTo>
                  <a:pt x="-1" y="16"/>
                </a:moveTo>
                <a:cubicBezTo>
                  <a:pt x="281" y="5"/>
                  <a:pt x="563" y="-1"/>
                  <a:pt x="845" y="0"/>
                </a:cubicBezTo>
                <a:cubicBezTo>
                  <a:pt x="12774" y="0"/>
                  <a:pt x="22445" y="9670"/>
                  <a:pt x="22445" y="21600"/>
                </a:cubicBezTo>
                <a:lnTo>
                  <a:pt x="845" y="21600"/>
                </a:lnTo>
                <a:lnTo>
                  <a:pt x="-1" y="16"/>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3" name="Oval 10"/>
          <p:cNvSpPr>
            <a:spLocks noChangeArrowheads="1"/>
          </p:cNvSpPr>
          <p:nvPr/>
        </p:nvSpPr>
        <p:spPr bwMode="auto">
          <a:xfrm>
            <a:off x="1420813" y="3937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4" name="Oval 11"/>
          <p:cNvSpPr>
            <a:spLocks noChangeArrowheads="1"/>
          </p:cNvSpPr>
          <p:nvPr/>
        </p:nvSpPr>
        <p:spPr bwMode="auto">
          <a:xfrm>
            <a:off x="1522413" y="39370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5" name="Line 13"/>
          <p:cNvSpPr>
            <a:spLocks noChangeShapeType="1"/>
          </p:cNvSpPr>
          <p:nvPr/>
        </p:nvSpPr>
        <p:spPr bwMode="auto">
          <a:xfrm>
            <a:off x="747713" y="3657600"/>
            <a:ext cx="0" cy="304800"/>
          </a:xfrm>
          <a:prstGeom prst="line">
            <a:avLst/>
          </a:prstGeom>
          <a:noFill/>
          <a:ln w="12700">
            <a:solidFill>
              <a:srgbClr val="66FF33"/>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6" name="Text Box 14"/>
          <p:cNvSpPr txBox="1">
            <a:spLocks noChangeArrowheads="1"/>
          </p:cNvSpPr>
          <p:nvPr/>
        </p:nvSpPr>
        <p:spPr bwMode="auto">
          <a:xfrm>
            <a:off x="422275" y="3581400"/>
            <a:ext cx="339725" cy="396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eaLnBrk="1" hangingPunct="1">
              <a:spcBef>
                <a:spcPct val="0"/>
              </a:spcBef>
            </a:pPr>
            <a:r>
              <a:rPr lang="en-US" sz="2000" b="0">
                <a:solidFill>
                  <a:srgbClr val="66FF33"/>
                </a:solidFill>
                <a:latin typeface="Symbol" pitchFamily="18" charset="2"/>
              </a:rPr>
              <a:t>D</a:t>
            </a:r>
          </a:p>
        </p:txBody>
      </p:sp>
      <p:sp>
        <p:nvSpPr>
          <p:cNvPr id="6157" name="Line 15"/>
          <p:cNvSpPr>
            <a:spLocks noChangeShapeType="1"/>
          </p:cNvSpPr>
          <p:nvPr/>
        </p:nvSpPr>
        <p:spPr bwMode="auto">
          <a:xfrm flipH="1">
            <a:off x="2438400" y="2794000"/>
            <a:ext cx="0" cy="2133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8" name="Line 16"/>
          <p:cNvSpPr>
            <a:spLocks noChangeShapeType="1"/>
          </p:cNvSpPr>
          <p:nvPr/>
        </p:nvSpPr>
        <p:spPr bwMode="auto">
          <a:xfrm flipH="1">
            <a:off x="2438400" y="4038600"/>
            <a:ext cx="10668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59" name="Line 17"/>
          <p:cNvSpPr>
            <a:spLocks noChangeShapeType="1"/>
          </p:cNvSpPr>
          <p:nvPr/>
        </p:nvSpPr>
        <p:spPr bwMode="auto">
          <a:xfrm flipH="1">
            <a:off x="2438400" y="3429000"/>
            <a:ext cx="914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60" name="Line 18"/>
          <p:cNvSpPr>
            <a:spLocks noChangeShapeType="1"/>
          </p:cNvSpPr>
          <p:nvPr/>
        </p:nvSpPr>
        <p:spPr bwMode="auto">
          <a:xfrm flipH="1">
            <a:off x="2438400" y="3733800"/>
            <a:ext cx="914400" cy="0"/>
          </a:xfrm>
          <a:prstGeom prst="line">
            <a:avLst/>
          </a:prstGeom>
          <a:noFill/>
          <a:ln w="9525">
            <a:solidFill>
              <a:schemeClr val="tx1"/>
            </a:solidFill>
            <a:prstDash val="lgDash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161" name="Arc 19"/>
          <p:cNvSpPr>
            <a:spLocks/>
          </p:cNvSpPr>
          <p:nvPr/>
        </p:nvSpPr>
        <p:spPr bwMode="auto">
          <a:xfrm flipH="1">
            <a:off x="2895600" y="4038600"/>
            <a:ext cx="627063" cy="838200"/>
          </a:xfrm>
          <a:custGeom>
            <a:avLst/>
            <a:gdLst>
              <a:gd name="T0" fmla="*/ 0 w 22445"/>
              <a:gd name="T1" fmla="*/ 25612 h 21600"/>
              <a:gd name="T2" fmla="*/ 17518735 w 22445"/>
              <a:gd name="T3" fmla="*/ 32526817 h 21600"/>
              <a:gd name="T4" fmla="*/ 659527 w 22445"/>
              <a:gd name="T5" fmla="*/ 32526817 h 21600"/>
              <a:gd name="T6" fmla="*/ 0 60000 65536"/>
              <a:gd name="T7" fmla="*/ 0 60000 65536"/>
              <a:gd name="T8" fmla="*/ 0 60000 65536"/>
            </a:gdLst>
            <a:ahLst/>
            <a:cxnLst>
              <a:cxn ang="T6">
                <a:pos x="T0" y="T1"/>
              </a:cxn>
              <a:cxn ang="T7">
                <a:pos x="T2" y="T3"/>
              </a:cxn>
              <a:cxn ang="T8">
                <a:pos x="T4" y="T5"/>
              </a:cxn>
            </a:cxnLst>
            <a:rect l="0" t="0" r="r" b="b"/>
            <a:pathLst>
              <a:path w="22445" h="21600" fill="none" extrusionOk="0">
                <a:moveTo>
                  <a:pt x="-1" y="16"/>
                </a:moveTo>
                <a:cubicBezTo>
                  <a:pt x="281" y="5"/>
                  <a:pt x="563" y="-1"/>
                  <a:pt x="845" y="0"/>
                </a:cubicBezTo>
                <a:cubicBezTo>
                  <a:pt x="12774" y="0"/>
                  <a:pt x="22445" y="9670"/>
                  <a:pt x="22445" y="21600"/>
                </a:cubicBezTo>
              </a:path>
              <a:path w="22445" h="21600" stroke="0" extrusionOk="0">
                <a:moveTo>
                  <a:pt x="-1" y="16"/>
                </a:moveTo>
                <a:cubicBezTo>
                  <a:pt x="281" y="5"/>
                  <a:pt x="563" y="-1"/>
                  <a:pt x="845" y="0"/>
                </a:cubicBezTo>
                <a:cubicBezTo>
                  <a:pt x="12774" y="0"/>
                  <a:pt x="22445" y="9670"/>
                  <a:pt x="22445" y="21600"/>
                </a:cubicBezTo>
                <a:lnTo>
                  <a:pt x="845" y="21600"/>
                </a:lnTo>
                <a:lnTo>
                  <a:pt x="-1" y="16"/>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62" name="Arc 20"/>
          <p:cNvSpPr>
            <a:spLocks/>
          </p:cNvSpPr>
          <p:nvPr/>
        </p:nvSpPr>
        <p:spPr bwMode="auto">
          <a:xfrm flipH="1" flipV="1">
            <a:off x="2878138" y="2667000"/>
            <a:ext cx="627062" cy="762000"/>
          </a:xfrm>
          <a:custGeom>
            <a:avLst/>
            <a:gdLst>
              <a:gd name="T0" fmla="*/ 0 w 22445"/>
              <a:gd name="T1" fmla="*/ 21167 h 21600"/>
              <a:gd name="T2" fmla="*/ 17518679 w 22445"/>
              <a:gd name="T3" fmla="*/ 26881667 h 21600"/>
              <a:gd name="T4" fmla="*/ 659526 w 22445"/>
              <a:gd name="T5" fmla="*/ 26881667 h 21600"/>
              <a:gd name="T6" fmla="*/ 0 60000 65536"/>
              <a:gd name="T7" fmla="*/ 0 60000 65536"/>
              <a:gd name="T8" fmla="*/ 0 60000 65536"/>
            </a:gdLst>
            <a:ahLst/>
            <a:cxnLst>
              <a:cxn ang="T6">
                <a:pos x="T0" y="T1"/>
              </a:cxn>
              <a:cxn ang="T7">
                <a:pos x="T2" y="T3"/>
              </a:cxn>
              <a:cxn ang="T8">
                <a:pos x="T4" y="T5"/>
              </a:cxn>
            </a:cxnLst>
            <a:rect l="0" t="0" r="r" b="b"/>
            <a:pathLst>
              <a:path w="22445" h="21600" fill="none" extrusionOk="0">
                <a:moveTo>
                  <a:pt x="-1" y="16"/>
                </a:moveTo>
                <a:cubicBezTo>
                  <a:pt x="281" y="5"/>
                  <a:pt x="563" y="-1"/>
                  <a:pt x="845" y="0"/>
                </a:cubicBezTo>
                <a:cubicBezTo>
                  <a:pt x="12774" y="0"/>
                  <a:pt x="22445" y="9670"/>
                  <a:pt x="22445" y="21600"/>
                </a:cubicBezTo>
              </a:path>
              <a:path w="22445" h="21600" stroke="0" extrusionOk="0">
                <a:moveTo>
                  <a:pt x="-1" y="16"/>
                </a:moveTo>
                <a:cubicBezTo>
                  <a:pt x="281" y="5"/>
                  <a:pt x="563" y="-1"/>
                  <a:pt x="845" y="0"/>
                </a:cubicBezTo>
                <a:cubicBezTo>
                  <a:pt x="12774" y="0"/>
                  <a:pt x="22445" y="9670"/>
                  <a:pt x="22445" y="21600"/>
                </a:cubicBezTo>
                <a:lnTo>
                  <a:pt x="845" y="21600"/>
                </a:lnTo>
                <a:lnTo>
                  <a:pt x="-1" y="16"/>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63" name="Oval 21"/>
          <p:cNvSpPr>
            <a:spLocks noChangeArrowheads="1"/>
          </p:cNvSpPr>
          <p:nvPr/>
        </p:nvSpPr>
        <p:spPr bwMode="auto">
          <a:xfrm flipH="1">
            <a:off x="2882900" y="3708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64" name="Oval 22"/>
          <p:cNvSpPr>
            <a:spLocks noChangeArrowheads="1"/>
          </p:cNvSpPr>
          <p:nvPr/>
        </p:nvSpPr>
        <p:spPr bwMode="auto">
          <a:xfrm flipH="1">
            <a:off x="2984500" y="3708400"/>
            <a:ext cx="76200" cy="762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65" name="Line 26"/>
          <p:cNvSpPr>
            <a:spLocks noChangeShapeType="1"/>
          </p:cNvSpPr>
          <p:nvPr/>
        </p:nvSpPr>
        <p:spPr bwMode="auto">
          <a:xfrm>
            <a:off x="3657600" y="3708400"/>
            <a:ext cx="0" cy="228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66" name="Text Box 30"/>
          <p:cNvSpPr txBox="1">
            <a:spLocks noChangeArrowheads="1"/>
          </p:cNvSpPr>
          <p:nvPr/>
        </p:nvSpPr>
        <p:spPr bwMode="auto">
          <a:xfrm>
            <a:off x="3713163" y="3657600"/>
            <a:ext cx="401637"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400" b="0"/>
              <a:t>eV</a:t>
            </a:r>
          </a:p>
        </p:txBody>
      </p:sp>
      <p:sp>
        <p:nvSpPr>
          <p:cNvPr id="6167" name="Line 31"/>
          <p:cNvSpPr>
            <a:spLocks noChangeShapeType="1"/>
          </p:cNvSpPr>
          <p:nvPr/>
        </p:nvSpPr>
        <p:spPr bwMode="auto">
          <a:xfrm>
            <a:off x="2133600" y="3962400"/>
            <a:ext cx="1447800" cy="0"/>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68" name="Text Box 32"/>
          <p:cNvSpPr txBox="1">
            <a:spLocks noChangeArrowheads="1"/>
          </p:cNvSpPr>
          <p:nvPr/>
        </p:nvSpPr>
        <p:spPr bwMode="auto">
          <a:xfrm>
            <a:off x="4800600" y="1371600"/>
            <a:ext cx="3505200" cy="641350"/>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a:t>Photon assisted tunneling:</a:t>
            </a:r>
          </a:p>
          <a:p>
            <a:pPr algn="l">
              <a:spcBef>
                <a:spcPct val="0"/>
              </a:spcBef>
            </a:pPr>
            <a:r>
              <a:rPr lang="en-US" b="0">
                <a:solidFill>
                  <a:srgbClr val="FF3300"/>
                </a:solidFill>
              </a:rPr>
              <a:t>Widely used in SIS detectors</a:t>
            </a:r>
            <a:endParaRPr lang="en-US" b="0">
              <a:solidFill>
                <a:srgbClr val="FF3300"/>
              </a:solidFill>
              <a:latin typeface="Comic Sans MS" pitchFamily="66" charset="0"/>
            </a:endParaRPr>
          </a:p>
        </p:txBody>
      </p:sp>
      <p:graphicFrame>
        <p:nvGraphicFramePr>
          <p:cNvPr id="6169" name="Object 33"/>
          <p:cNvGraphicFramePr>
            <a:graphicFrameLocks noChangeAspect="1"/>
          </p:cNvGraphicFramePr>
          <p:nvPr/>
        </p:nvGraphicFramePr>
        <p:xfrm>
          <a:off x="4572000" y="2238375"/>
          <a:ext cx="4114800" cy="3476625"/>
        </p:xfrm>
        <a:graphic>
          <a:graphicData uri="http://schemas.openxmlformats.org/presentationml/2006/ole">
            <p:oleObj spid="_x0000_s6311" name="Picture" r:id="rId4" imgW="3086100" imgH="2603500" progId="Word.Picture.8">
              <p:embed/>
            </p:oleObj>
          </a:graphicData>
        </a:graphic>
      </p:graphicFrame>
      <p:sp>
        <p:nvSpPr>
          <p:cNvPr id="6170" name="Rectangle 34"/>
          <p:cNvSpPr>
            <a:spLocks noChangeArrowheads="1"/>
          </p:cNvSpPr>
          <p:nvPr/>
        </p:nvSpPr>
        <p:spPr bwMode="auto">
          <a:xfrm>
            <a:off x="4572000" y="5791200"/>
            <a:ext cx="4097338" cy="3968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pPr algn="l" eaLnBrk="0" hangingPunct="0"/>
            <a:r>
              <a:rPr lang="en-US" sz="1200" b="0" dirty="0"/>
              <a:t>P. K. </a:t>
            </a:r>
            <a:r>
              <a:rPr lang="en-US" sz="1200" b="0" dirty="0" err="1"/>
              <a:t>Tien</a:t>
            </a:r>
            <a:r>
              <a:rPr lang="en-US" sz="1200" b="0" dirty="0"/>
              <a:t> and J. P. Gordon, Phys. Rev. 129, 647 (1963).</a:t>
            </a:r>
            <a:r>
              <a:rPr lang="en-US" sz="2000" dirty="0"/>
              <a:t> </a:t>
            </a:r>
          </a:p>
        </p:txBody>
      </p:sp>
      <p:sp>
        <p:nvSpPr>
          <p:cNvPr id="6171" name="AutoShape 36"/>
          <p:cNvSpPr>
            <a:spLocks noChangeArrowheads="1"/>
          </p:cNvSpPr>
          <p:nvPr/>
        </p:nvSpPr>
        <p:spPr bwMode="auto">
          <a:xfrm>
            <a:off x="1905000" y="2020888"/>
            <a:ext cx="1066800" cy="304800"/>
          </a:xfrm>
          <a:prstGeom prst="cube">
            <a:avLst>
              <a:gd name="adj" fmla="val 25000"/>
            </a:avLst>
          </a:prstGeom>
          <a:solidFill>
            <a:srgbClr val="00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6172" name="AutoShape 37"/>
          <p:cNvSpPr>
            <a:spLocks noChangeArrowheads="1"/>
          </p:cNvSpPr>
          <p:nvPr/>
        </p:nvSpPr>
        <p:spPr bwMode="auto">
          <a:xfrm>
            <a:off x="1905000" y="1868488"/>
            <a:ext cx="304800" cy="228600"/>
          </a:xfrm>
          <a:prstGeom prst="cube">
            <a:avLst>
              <a:gd name="adj" fmla="val 25000"/>
            </a:avLst>
          </a:prstGeom>
          <a:solidFill>
            <a:srgbClr val="FF66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6173" name="Text Box 38"/>
          <p:cNvSpPr txBox="1">
            <a:spLocks noChangeArrowheads="1"/>
          </p:cNvSpPr>
          <p:nvPr/>
        </p:nvSpPr>
        <p:spPr bwMode="auto">
          <a:xfrm>
            <a:off x="2362200" y="2065338"/>
            <a:ext cx="338138" cy="336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600"/>
              <a:t>S</a:t>
            </a:r>
          </a:p>
        </p:txBody>
      </p:sp>
      <p:sp>
        <p:nvSpPr>
          <p:cNvPr id="6174" name="AutoShape 39"/>
          <p:cNvSpPr>
            <a:spLocks noChangeArrowheads="1"/>
          </p:cNvSpPr>
          <p:nvPr/>
        </p:nvSpPr>
        <p:spPr bwMode="auto">
          <a:xfrm>
            <a:off x="1143000" y="1639888"/>
            <a:ext cx="1066800" cy="304800"/>
          </a:xfrm>
          <a:prstGeom prst="cube">
            <a:avLst>
              <a:gd name="adj" fmla="val 25000"/>
            </a:avLst>
          </a:prstGeom>
          <a:solidFill>
            <a:srgbClr val="00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6175" name="Text Box 40"/>
          <p:cNvSpPr txBox="1">
            <a:spLocks noChangeArrowheads="1"/>
          </p:cNvSpPr>
          <p:nvPr/>
        </p:nvSpPr>
        <p:spPr bwMode="auto">
          <a:xfrm>
            <a:off x="1414463" y="1684338"/>
            <a:ext cx="338137" cy="336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600"/>
              <a:t>S</a:t>
            </a:r>
          </a:p>
        </p:txBody>
      </p:sp>
      <p:sp>
        <p:nvSpPr>
          <p:cNvPr id="6176" name="Freeform 120"/>
          <p:cNvSpPr>
            <a:spLocks/>
          </p:cNvSpPr>
          <p:nvPr/>
        </p:nvSpPr>
        <p:spPr bwMode="auto">
          <a:xfrm rot="855031">
            <a:off x="2133600" y="1371600"/>
            <a:ext cx="762000" cy="496888"/>
          </a:xfrm>
          <a:custGeom>
            <a:avLst/>
            <a:gdLst>
              <a:gd name="T0" fmla="*/ 2147483647 w 1367"/>
              <a:gd name="T1" fmla="*/ 0 h 703"/>
              <a:gd name="T2" fmla="*/ 2147483647 w 1367"/>
              <a:gd name="T3" fmla="*/ 2147483647 h 703"/>
              <a:gd name="T4" fmla="*/ 2147483647 w 1367"/>
              <a:gd name="T5" fmla="*/ 2147483647 h 703"/>
              <a:gd name="T6" fmla="*/ 2147483647 w 1367"/>
              <a:gd name="T7" fmla="*/ 2147483647 h 703"/>
              <a:gd name="T8" fmla="*/ 2147483647 w 1367"/>
              <a:gd name="T9" fmla="*/ 2147483647 h 703"/>
              <a:gd name="T10" fmla="*/ 2147483647 w 1367"/>
              <a:gd name="T11" fmla="*/ 2147483647 h 703"/>
              <a:gd name="T12" fmla="*/ 0 60000 65536"/>
              <a:gd name="T13" fmla="*/ 0 60000 65536"/>
              <a:gd name="T14" fmla="*/ 0 60000 65536"/>
              <a:gd name="T15" fmla="*/ 0 60000 65536"/>
              <a:gd name="T16" fmla="*/ 0 60000 65536"/>
              <a:gd name="T17" fmla="*/ 0 60000 65536"/>
              <a:gd name="T18" fmla="*/ 0 w 1367"/>
              <a:gd name="T19" fmla="*/ 0 h 703"/>
              <a:gd name="T20" fmla="*/ 1367 w 1367"/>
              <a:gd name="T21" fmla="*/ 703 h 703"/>
            </a:gdLst>
            <a:ahLst/>
            <a:cxnLst>
              <a:cxn ang="T12">
                <a:pos x="T0" y="T1"/>
              </a:cxn>
              <a:cxn ang="T13">
                <a:pos x="T2" y="T3"/>
              </a:cxn>
              <a:cxn ang="T14">
                <a:pos x="T4" y="T5"/>
              </a:cxn>
              <a:cxn ang="T15">
                <a:pos x="T6" y="T7"/>
              </a:cxn>
              <a:cxn ang="T16">
                <a:pos x="T8" y="T9"/>
              </a:cxn>
              <a:cxn ang="T17">
                <a:pos x="T10" y="T11"/>
              </a:cxn>
            </a:cxnLst>
            <a:rect l="T18" t="T19" r="T20" b="T21"/>
            <a:pathLst>
              <a:path w="1367" h="703">
                <a:moveTo>
                  <a:pt x="1201" y="0"/>
                </a:moveTo>
                <a:cubicBezTo>
                  <a:pt x="666" y="9"/>
                  <a:pt x="132" y="19"/>
                  <a:pt x="158" y="68"/>
                </a:cubicBezTo>
                <a:cubicBezTo>
                  <a:pt x="184" y="117"/>
                  <a:pt x="1367" y="254"/>
                  <a:pt x="1360" y="295"/>
                </a:cubicBezTo>
                <a:cubicBezTo>
                  <a:pt x="1353" y="336"/>
                  <a:pt x="226" y="287"/>
                  <a:pt x="113" y="317"/>
                </a:cubicBezTo>
                <a:cubicBezTo>
                  <a:pt x="0" y="347"/>
                  <a:pt x="608" y="412"/>
                  <a:pt x="680" y="476"/>
                </a:cubicBezTo>
                <a:cubicBezTo>
                  <a:pt x="752" y="540"/>
                  <a:pt x="567" y="665"/>
                  <a:pt x="544" y="703"/>
                </a:cubicBezTo>
              </a:path>
            </a:pathLst>
          </a:custGeom>
          <a:noFill/>
          <a:ln w="63500">
            <a:solidFill>
              <a:srgbClr val="003300"/>
            </a:solidFill>
            <a:miter lim="800000"/>
            <a:headEnd/>
            <a:tailEnd type="stealth" w="med" len="med"/>
          </a:ln>
          <a:extLst>
            <a:ext uri="{909E8E84-426E-40DD-AFC4-6F175D3DCCD1}">
              <a14:hiddenFill xmlns:a14="http://schemas.microsoft.com/office/drawing/2010/main" xmlns="">
                <a:solidFill>
                  <a:srgbClr val="FFFFFF"/>
                </a:solidFill>
              </a14:hiddenFill>
            </a:ext>
          </a:extLst>
        </p:spPr>
        <p:txBody>
          <a:bodyPr wrap="none"/>
          <a:lstStyle/>
          <a:p>
            <a:endParaRPr lang="en-US"/>
          </a:p>
        </p:txBody>
      </p:sp>
      <p:sp>
        <p:nvSpPr>
          <p:cNvPr id="6177" name="Rectangle 42"/>
          <p:cNvSpPr>
            <a:spLocks noChangeArrowheads="1"/>
          </p:cNvSpPr>
          <p:nvPr/>
        </p:nvSpPr>
        <p:spPr bwMode="auto">
          <a:xfrm>
            <a:off x="5502275" y="2514600"/>
            <a:ext cx="1050925" cy="76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pPr algn="l" eaLnBrk="0" hangingPunct="0"/>
            <a:r>
              <a:rPr lang="en-US" sz="1200" b="0"/>
              <a:t>P</a:t>
            </a:r>
            <a:r>
              <a:rPr lang="en-US" sz="1200" b="0" baseline="-25000"/>
              <a:t>ac</a:t>
            </a:r>
            <a:r>
              <a:rPr lang="en-US" sz="1200" b="0"/>
              <a:t> = 82 nW </a:t>
            </a:r>
          </a:p>
          <a:p>
            <a:pPr algn="l" eaLnBrk="0" hangingPunct="0">
              <a:spcBef>
                <a:spcPct val="0"/>
              </a:spcBef>
            </a:pPr>
            <a:r>
              <a:rPr lang="en-US" sz="1200" b="0"/>
              <a:t>f = 148 GHz</a:t>
            </a:r>
          </a:p>
          <a:p>
            <a:pPr algn="l" eaLnBrk="0" hangingPunct="0">
              <a:spcBef>
                <a:spcPct val="0"/>
              </a:spcBef>
            </a:pPr>
            <a:r>
              <a:rPr lang="en-US" sz="1200" b="0"/>
              <a:t>T = 4.2K</a:t>
            </a:r>
            <a:r>
              <a:rPr lang="en-US" sz="2000"/>
              <a:t> </a:t>
            </a:r>
          </a:p>
        </p:txBody>
      </p:sp>
      <p:sp>
        <p:nvSpPr>
          <p:cNvPr id="6178" name="Line 43"/>
          <p:cNvSpPr>
            <a:spLocks noChangeShapeType="1"/>
          </p:cNvSpPr>
          <p:nvPr/>
        </p:nvSpPr>
        <p:spPr bwMode="auto">
          <a:xfrm flipV="1">
            <a:off x="1295400" y="4267200"/>
            <a:ext cx="76200" cy="76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79" name="Line 44"/>
          <p:cNvSpPr>
            <a:spLocks noChangeShapeType="1"/>
          </p:cNvSpPr>
          <p:nvPr/>
        </p:nvSpPr>
        <p:spPr bwMode="auto">
          <a:xfrm flipV="1">
            <a:off x="1371600" y="4267200"/>
            <a:ext cx="15240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0" name="Line 45"/>
          <p:cNvSpPr>
            <a:spLocks noChangeShapeType="1"/>
          </p:cNvSpPr>
          <p:nvPr/>
        </p:nvSpPr>
        <p:spPr bwMode="auto">
          <a:xfrm flipV="1">
            <a:off x="1443038" y="4262438"/>
            <a:ext cx="22860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1" name="Line 54"/>
          <p:cNvSpPr>
            <a:spLocks noChangeShapeType="1"/>
          </p:cNvSpPr>
          <p:nvPr/>
        </p:nvSpPr>
        <p:spPr bwMode="auto">
          <a:xfrm flipV="1">
            <a:off x="1524000" y="4267200"/>
            <a:ext cx="30480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2" name="Line 55"/>
          <p:cNvSpPr>
            <a:spLocks noChangeShapeType="1"/>
          </p:cNvSpPr>
          <p:nvPr/>
        </p:nvSpPr>
        <p:spPr bwMode="auto">
          <a:xfrm flipV="1">
            <a:off x="1524000" y="4267200"/>
            <a:ext cx="45720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3" name="Line 56"/>
          <p:cNvSpPr>
            <a:spLocks noChangeShapeType="1"/>
          </p:cNvSpPr>
          <p:nvPr/>
        </p:nvSpPr>
        <p:spPr bwMode="auto">
          <a:xfrm flipV="1">
            <a:off x="1600200" y="4343400"/>
            <a:ext cx="45720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4" name="Line 57"/>
          <p:cNvSpPr>
            <a:spLocks noChangeShapeType="1"/>
          </p:cNvSpPr>
          <p:nvPr/>
        </p:nvSpPr>
        <p:spPr bwMode="auto">
          <a:xfrm flipV="1">
            <a:off x="1600200" y="4495800"/>
            <a:ext cx="45720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5" name="Line 58"/>
          <p:cNvSpPr>
            <a:spLocks noChangeShapeType="1"/>
          </p:cNvSpPr>
          <p:nvPr/>
        </p:nvSpPr>
        <p:spPr bwMode="auto">
          <a:xfrm flipV="1">
            <a:off x="1600200" y="4648200"/>
            <a:ext cx="45720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6" name="Line 59"/>
          <p:cNvSpPr>
            <a:spLocks noChangeShapeType="1"/>
          </p:cNvSpPr>
          <p:nvPr/>
        </p:nvSpPr>
        <p:spPr bwMode="auto">
          <a:xfrm flipV="1">
            <a:off x="1600200" y="4800600"/>
            <a:ext cx="457200" cy="457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7" name="Line 60"/>
          <p:cNvSpPr>
            <a:spLocks noChangeShapeType="1"/>
          </p:cNvSpPr>
          <p:nvPr/>
        </p:nvSpPr>
        <p:spPr bwMode="auto">
          <a:xfrm flipV="1">
            <a:off x="2438400" y="4038600"/>
            <a:ext cx="152400" cy="762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8" name="Line 61"/>
          <p:cNvSpPr>
            <a:spLocks noChangeShapeType="1"/>
          </p:cNvSpPr>
          <p:nvPr/>
        </p:nvSpPr>
        <p:spPr bwMode="auto">
          <a:xfrm flipV="1">
            <a:off x="2438400" y="40386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89" name="Line 62"/>
          <p:cNvSpPr>
            <a:spLocks noChangeShapeType="1"/>
          </p:cNvSpPr>
          <p:nvPr/>
        </p:nvSpPr>
        <p:spPr bwMode="auto">
          <a:xfrm flipV="1">
            <a:off x="2476500" y="4064000"/>
            <a:ext cx="45720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90" name="Line 65"/>
          <p:cNvSpPr>
            <a:spLocks noChangeShapeType="1"/>
          </p:cNvSpPr>
          <p:nvPr/>
        </p:nvSpPr>
        <p:spPr bwMode="auto">
          <a:xfrm flipV="1">
            <a:off x="2438400" y="4038600"/>
            <a:ext cx="762000" cy="38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91" name="Line 67"/>
          <p:cNvSpPr>
            <a:spLocks noChangeShapeType="1"/>
          </p:cNvSpPr>
          <p:nvPr/>
        </p:nvSpPr>
        <p:spPr bwMode="auto">
          <a:xfrm flipV="1">
            <a:off x="2438400" y="4267200"/>
            <a:ext cx="60960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92" name="Line 68"/>
          <p:cNvSpPr>
            <a:spLocks noChangeShapeType="1"/>
          </p:cNvSpPr>
          <p:nvPr/>
        </p:nvSpPr>
        <p:spPr bwMode="auto">
          <a:xfrm flipV="1">
            <a:off x="2438400" y="4419600"/>
            <a:ext cx="609600" cy="304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6193" name="Line 69"/>
          <p:cNvSpPr>
            <a:spLocks noChangeShapeType="1"/>
          </p:cNvSpPr>
          <p:nvPr/>
        </p:nvSpPr>
        <p:spPr bwMode="auto">
          <a:xfrm flipV="1">
            <a:off x="2438400" y="4648200"/>
            <a:ext cx="533400" cy="228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51270"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PAT in superconducting detectors</a:t>
            </a:r>
            <a:endParaRPr lang="en-US" sz="1700" dirty="0">
              <a:solidFill>
                <a:srgbClr val="000000"/>
              </a:solidFill>
              <a:effectLst>
                <a:outerShdw blurRad="38100" dist="38100" dir="2700000" algn="tl">
                  <a:srgbClr val="FFFFFF"/>
                </a:outerShdw>
              </a:effectLst>
              <a:latin typeface="eufb10" pitchFamily="34" charset="0"/>
            </a:endParaRPr>
          </a:p>
        </p:txBody>
      </p:sp>
      <p:sp>
        <p:nvSpPr>
          <p:cNvPr id="6195" name="Text Box 71"/>
          <p:cNvSpPr txBox="1">
            <a:spLocks noChangeArrowheads="1"/>
          </p:cNvSpPr>
          <p:nvPr/>
        </p:nvSpPr>
        <p:spPr bwMode="auto">
          <a:xfrm>
            <a:off x="76200" y="2514600"/>
            <a:ext cx="19812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a:solidFill>
                  <a:srgbClr val="66FF33"/>
                </a:solidFill>
                <a:latin typeface="Comic Sans MS" pitchFamily="66" charset="0"/>
              </a:rPr>
              <a:t>Superconductor</a:t>
            </a:r>
          </a:p>
        </p:txBody>
      </p:sp>
      <p:sp>
        <p:nvSpPr>
          <p:cNvPr id="6196" name="Text Box 72"/>
          <p:cNvSpPr txBox="1">
            <a:spLocks noChangeArrowheads="1"/>
          </p:cNvSpPr>
          <p:nvPr/>
        </p:nvSpPr>
        <p:spPr bwMode="auto">
          <a:xfrm>
            <a:off x="2590800" y="2528888"/>
            <a:ext cx="1981200"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a:solidFill>
                  <a:srgbClr val="66FF33"/>
                </a:solidFill>
                <a:latin typeface="Comic Sans MS" pitchFamily="66" charset="0"/>
              </a:rPr>
              <a:t>Superconductor</a:t>
            </a:r>
          </a:p>
        </p:txBody>
      </p:sp>
      <p:sp>
        <p:nvSpPr>
          <p:cNvPr id="6197" name="AutoShape 74"/>
          <p:cNvSpPr>
            <a:spLocks noChangeArrowheads="1"/>
          </p:cNvSpPr>
          <p:nvPr/>
        </p:nvSpPr>
        <p:spPr bwMode="auto">
          <a:xfrm flipH="1">
            <a:off x="2133600" y="4953000"/>
            <a:ext cx="533400" cy="381000"/>
          </a:xfrm>
          <a:custGeom>
            <a:avLst/>
            <a:gdLst>
              <a:gd name="T0" fmla="*/ 9408855 w 21600"/>
              <a:gd name="T1" fmla="*/ 0 h 21600"/>
              <a:gd name="T2" fmla="*/ 5645051 w 21600"/>
              <a:gd name="T3" fmla="*/ 2240139 h 21600"/>
              <a:gd name="T4" fmla="*/ 0 w 21600"/>
              <a:gd name="T5" fmla="*/ 5600665 h 21600"/>
              <a:gd name="T6" fmla="*/ 5645051 w 21600"/>
              <a:gd name="T7" fmla="*/ 6720417 h 21600"/>
              <a:gd name="T8" fmla="*/ 11290127 w 21600"/>
              <a:gd name="T9" fmla="*/ 4666950 h 21600"/>
              <a:gd name="T10" fmla="*/ 13172017 w 21600"/>
              <a:gd name="T11" fmla="*/ 2240139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lnTo>
                  <a:pt x="15429" y="0"/>
                </a:lnTo>
                <a:close/>
              </a:path>
            </a:pathLst>
          </a:custGeom>
          <a:noFill/>
          <a:ln w="9525">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spAutoFit/>
          </a:bodyPr>
          <a:lstStyle/>
          <a:p>
            <a:endParaRPr lang="en-US"/>
          </a:p>
        </p:txBody>
      </p:sp>
      <p:sp>
        <p:nvSpPr>
          <p:cNvPr id="6198" name="Text Box 75"/>
          <p:cNvSpPr txBox="1">
            <a:spLocks noChangeArrowheads="1"/>
          </p:cNvSpPr>
          <p:nvPr/>
        </p:nvSpPr>
        <p:spPr bwMode="auto">
          <a:xfrm>
            <a:off x="2590800" y="5029200"/>
            <a:ext cx="1371600"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a:solidFill>
                  <a:srgbClr val="FF0000"/>
                </a:solidFill>
                <a:latin typeface="Comic Sans MS" pitchFamily="66" charset="0"/>
              </a:rPr>
              <a:t>Insulator</a:t>
            </a:r>
          </a:p>
        </p:txBody>
      </p:sp>
      <p:sp>
        <p:nvSpPr>
          <p:cNvPr id="6199" name="Freeform 120"/>
          <p:cNvSpPr>
            <a:spLocks/>
          </p:cNvSpPr>
          <p:nvPr/>
        </p:nvSpPr>
        <p:spPr bwMode="auto">
          <a:xfrm rot="6993490">
            <a:off x="2033588" y="3376612"/>
            <a:ext cx="338138" cy="747713"/>
          </a:xfrm>
          <a:custGeom>
            <a:avLst/>
            <a:gdLst>
              <a:gd name="T0" fmla="*/ 2147483647 w 1367"/>
              <a:gd name="T1" fmla="*/ 0 h 703"/>
              <a:gd name="T2" fmla="*/ 2147483647 w 1367"/>
              <a:gd name="T3" fmla="*/ 2147483647 h 703"/>
              <a:gd name="T4" fmla="*/ 2147483647 w 1367"/>
              <a:gd name="T5" fmla="*/ 2147483647 h 703"/>
              <a:gd name="T6" fmla="*/ 2147483647 w 1367"/>
              <a:gd name="T7" fmla="*/ 2147483647 h 703"/>
              <a:gd name="T8" fmla="*/ 2147483647 w 1367"/>
              <a:gd name="T9" fmla="*/ 2147483647 h 703"/>
              <a:gd name="T10" fmla="*/ 2147483647 w 1367"/>
              <a:gd name="T11" fmla="*/ 2147483647 h 703"/>
              <a:gd name="T12" fmla="*/ 0 60000 65536"/>
              <a:gd name="T13" fmla="*/ 0 60000 65536"/>
              <a:gd name="T14" fmla="*/ 0 60000 65536"/>
              <a:gd name="T15" fmla="*/ 0 60000 65536"/>
              <a:gd name="T16" fmla="*/ 0 60000 65536"/>
              <a:gd name="T17" fmla="*/ 0 60000 65536"/>
              <a:gd name="T18" fmla="*/ 0 w 1367"/>
              <a:gd name="T19" fmla="*/ 0 h 703"/>
              <a:gd name="T20" fmla="*/ 1367 w 1367"/>
              <a:gd name="T21" fmla="*/ 703 h 703"/>
            </a:gdLst>
            <a:ahLst/>
            <a:cxnLst>
              <a:cxn ang="T12">
                <a:pos x="T0" y="T1"/>
              </a:cxn>
              <a:cxn ang="T13">
                <a:pos x="T2" y="T3"/>
              </a:cxn>
              <a:cxn ang="T14">
                <a:pos x="T4" y="T5"/>
              </a:cxn>
              <a:cxn ang="T15">
                <a:pos x="T6" y="T7"/>
              </a:cxn>
              <a:cxn ang="T16">
                <a:pos x="T8" y="T9"/>
              </a:cxn>
              <a:cxn ang="T17">
                <a:pos x="T10" y="T11"/>
              </a:cxn>
            </a:cxnLst>
            <a:rect l="T18" t="T19" r="T20" b="T21"/>
            <a:pathLst>
              <a:path w="1367" h="703">
                <a:moveTo>
                  <a:pt x="1201" y="0"/>
                </a:moveTo>
                <a:cubicBezTo>
                  <a:pt x="666" y="9"/>
                  <a:pt x="132" y="19"/>
                  <a:pt x="158" y="68"/>
                </a:cubicBezTo>
                <a:cubicBezTo>
                  <a:pt x="184" y="117"/>
                  <a:pt x="1367" y="254"/>
                  <a:pt x="1360" y="295"/>
                </a:cubicBezTo>
                <a:cubicBezTo>
                  <a:pt x="1353" y="336"/>
                  <a:pt x="226" y="287"/>
                  <a:pt x="113" y="317"/>
                </a:cubicBezTo>
                <a:cubicBezTo>
                  <a:pt x="0" y="347"/>
                  <a:pt x="608" y="412"/>
                  <a:pt x="680" y="476"/>
                </a:cubicBezTo>
                <a:cubicBezTo>
                  <a:pt x="752" y="540"/>
                  <a:pt x="567" y="665"/>
                  <a:pt x="544" y="703"/>
                </a:cubicBezTo>
              </a:path>
            </a:pathLst>
          </a:custGeom>
          <a:noFill/>
          <a:ln w="63500">
            <a:solidFill>
              <a:srgbClr val="1F3E00"/>
            </a:solidFill>
            <a:miter lim="800000"/>
            <a:headEnd/>
            <a:tailEnd type="stealth" w="med" len="med"/>
          </a:ln>
          <a:extLst>
            <a:ext uri="{909E8E84-426E-40DD-AFC4-6F175D3DCCD1}">
              <a14:hiddenFill xmlns:a14="http://schemas.microsoft.com/office/drawing/2010/main" xmlns="">
                <a:solidFill>
                  <a:srgbClr val="FFFFFF"/>
                </a:solidFill>
              </a14:hiddenFill>
            </a:ext>
          </a:extLst>
        </p:spPr>
        <p:txBody>
          <a:bodyPr rot="10800000" vert="eaVert" wrap="none"/>
          <a:lstStyle/>
          <a:p>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p:cNvSpPr>
            <a:spLocks noChangeArrowheads="1"/>
          </p:cNvSpPr>
          <p:nvPr/>
        </p:nvSpPr>
        <p:spPr bwMode="auto">
          <a:xfrm>
            <a:off x="1295400" y="228600"/>
            <a:ext cx="6248400"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PAT in quantum dots</a:t>
            </a:r>
            <a:endParaRPr lang="en-US" sz="1700" dirty="0">
              <a:solidFill>
                <a:srgbClr val="000000"/>
              </a:solidFill>
              <a:effectLst>
                <a:outerShdw blurRad="38100" dist="38100" dir="2700000" algn="tl">
                  <a:srgbClr val="FFFFFF"/>
                </a:outerShdw>
              </a:effectLst>
              <a:latin typeface="eufb10" pitchFamily="34" charset="0"/>
            </a:endParaRPr>
          </a:p>
        </p:txBody>
      </p:sp>
      <p:sp>
        <p:nvSpPr>
          <p:cNvPr id="7171" name="Text Box 104"/>
          <p:cNvSpPr txBox="1">
            <a:spLocks noChangeArrowheads="1"/>
          </p:cNvSpPr>
          <p:nvPr/>
        </p:nvSpPr>
        <p:spPr bwMode="auto">
          <a:xfrm>
            <a:off x="4800600" y="1371600"/>
            <a:ext cx="4191000" cy="914400"/>
          </a:xfrm>
          <a:prstGeom prst="rect">
            <a:avLst/>
          </a:prstGeom>
          <a:noFill/>
          <a:ln>
            <a:noFill/>
          </a:ln>
          <a:effectLst/>
          <a:extLst>
            <a:ext uri="{909E8E84-426E-40DD-AFC4-6F175D3DCCD1}">
              <a14:hiddenFill xmlns:a14="http://schemas.microsoft.com/office/drawing/2010/main" xmlns="">
                <a:solidFill>
                  <a:srgbClr val="FFCC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a:spcBef>
                <a:spcPct val="0"/>
              </a:spcBef>
            </a:pPr>
            <a:r>
              <a:rPr lang="en-US" b="0"/>
              <a:t>Photon assisted tunneling:</a:t>
            </a:r>
          </a:p>
          <a:p>
            <a:pPr algn="l">
              <a:spcBef>
                <a:spcPct val="0"/>
              </a:spcBef>
            </a:pPr>
            <a:r>
              <a:rPr lang="en-US" b="0">
                <a:solidFill>
                  <a:srgbClr val="FF3300"/>
                </a:solidFill>
              </a:rPr>
              <a:t>For quantum dots  first observed in 2DEG, </a:t>
            </a:r>
            <a:r>
              <a:rPr lang="en-US" sz="1400" b="0"/>
              <a:t>Kouwenhoven et al., 1994</a:t>
            </a:r>
          </a:p>
        </p:txBody>
      </p:sp>
      <p:sp>
        <p:nvSpPr>
          <p:cNvPr id="7172" name="Rectangle 107"/>
          <p:cNvSpPr>
            <a:spLocks noChangeArrowheads="1"/>
          </p:cNvSpPr>
          <p:nvPr/>
        </p:nvSpPr>
        <p:spPr bwMode="auto">
          <a:xfrm>
            <a:off x="3657600" y="5715000"/>
            <a:ext cx="5432425" cy="5794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spAutoFit/>
          </a:bodyPr>
          <a:lstStyle/>
          <a:p>
            <a:pPr algn="l" eaLnBrk="0" hangingPunct="0"/>
            <a:r>
              <a:rPr lang="en-US" sz="1200" b="0" dirty="0"/>
              <a:t>D.V. </a:t>
            </a:r>
            <a:r>
              <a:rPr lang="en-US" sz="1200" b="0" dirty="0" err="1"/>
              <a:t>Averin</a:t>
            </a:r>
            <a:r>
              <a:rPr lang="en-US" sz="1200" b="0" dirty="0"/>
              <a:t>, A. N. </a:t>
            </a:r>
            <a:r>
              <a:rPr lang="en-US" sz="1200" b="0" dirty="0" err="1"/>
              <a:t>Korotkov</a:t>
            </a:r>
            <a:r>
              <a:rPr lang="en-US" sz="1200" b="0" dirty="0"/>
              <a:t> and K. K. </a:t>
            </a:r>
            <a:r>
              <a:rPr lang="en-US" sz="1200" b="0" dirty="0" err="1"/>
              <a:t>Likharev</a:t>
            </a:r>
            <a:r>
              <a:rPr lang="en-US" sz="1200" b="0" dirty="0"/>
              <a:t>, Phys. Rev. B </a:t>
            </a:r>
            <a:r>
              <a:rPr lang="en-US" sz="1200" dirty="0"/>
              <a:t>43</a:t>
            </a:r>
            <a:r>
              <a:rPr lang="en-US" sz="1200" b="0" dirty="0"/>
              <a:t>, 6199 (1991).</a:t>
            </a:r>
          </a:p>
          <a:p>
            <a:pPr algn="l" eaLnBrk="0" hangingPunct="0">
              <a:spcBef>
                <a:spcPct val="0"/>
              </a:spcBef>
            </a:pPr>
            <a:r>
              <a:rPr lang="en-US" sz="1200" b="0" dirty="0"/>
              <a:t>P. K. </a:t>
            </a:r>
            <a:r>
              <a:rPr lang="en-US" sz="1200" b="0" dirty="0" err="1"/>
              <a:t>Tien</a:t>
            </a:r>
            <a:r>
              <a:rPr lang="en-US" sz="1200" b="0" dirty="0"/>
              <a:t> and J. P. Gordon, Phys. Rev. </a:t>
            </a:r>
            <a:r>
              <a:rPr lang="en-US" sz="1200" dirty="0"/>
              <a:t>129</a:t>
            </a:r>
            <a:r>
              <a:rPr lang="en-US" sz="1200" b="0" dirty="0"/>
              <a:t>, 647 (1963).</a:t>
            </a:r>
            <a:r>
              <a:rPr lang="en-US" sz="2000" dirty="0"/>
              <a:t> </a:t>
            </a:r>
          </a:p>
        </p:txBody>
      </p:sp>
      <p:pic>
        <p:nvPicPr>
          <p:cNvPr id="7173" name="Picture 12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48200" y="2554288"/>
            <a:ext cx="4343400" cy="2932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7174" name="Text Box 127"/>
          <p:cNvSpPr txBox="1">
            <a:spLocks noChangeArrowheads="1"/>
          </p:cNvSpPr>
          <p:nvPr/>
        </p:nvSpPr>
        <p:spPr bwMode="auto">
          <a:xfrm>
            <a:off x="4495800" y="2286000"/>
            <a:ext cx="2209800" cy="336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sz="1600"/>
              <a:t>9-36GHz, T = 100mK</a:t>
            </a:r>
          </a:p>
        </p:txBody>
      </p:sp>
      <p:pic>
        <p:nvPicPr>
          <p:cNvPr id="7175" name="Picture 12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38150" y="1524000"/>
            <a:ext cx="3295650" cy="4343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7176" name="Line 129"/>
          <p:cNvSpPr>
            <a:spLocks noChangeShapeType="1"/>
          </p:cNvSpPr>
          <p:nvPr/>
        </p:nvSpPr>
        <p:spPr bwMode="auto">
          <a:xfrm>
            <a:off x="7239000" y="2286000"/>
            <a:ext cx="2286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
        <p:nvSpPr>
          <p:cNvPr id="7177" name="Line 130"/>
          <p:cNvSpPr>
            <a:spLocks noChangeShapeType="1"/>
          </p:cNvSpPr>
          <p:nvPr/>
        </p:nvSpPr>
        <p:spPr bwMode="auto">
          <a:xfrm flipH="1">
            <a:off x="3886200" y="2057400"/>
            <a:ext cx="990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spAutoFit/>
          </a:bodyP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31"/>
          <p:cNvPicPr>
            <a:picLocks noChangeAspect="1" noChangeArrowheads="1"/>
          </p:cNvPicPr>
          <p:nvPr/>
        </p:nvPicPr>
        <p:blipFill>
          <a:blip r:embed="rId3">
            <a:extLst>
              <a:ext uri="{28A0092B-C50C-407E-A947-70E740481C1C}">
                <a14:useLocalDpi xmlns:a14="http://schemas.microsoft.com/office/drawing/2010/main" xmlns="" val="0"/>
              </a:ext>
            </a:extLst>
          </a:blip>
          <a:srcRect l="30501" t="25778" r="28000" b="13777"/>
          <a:stretch>
            <a:fillRect/>
          </a:stretch>
        </p:blipFill>
        <p:spPr bwMode="auto">
          <a:xfrm>
            <a:off x="533400" y="1447800"/>
            <a:ext cx="6705600" cy="4598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76939" name="Group 139"/>
          <p:cNvGraphicFramePr>
            <a:graphicFrameLocks noGrp="1"/>
          </p:cNvGraphicFramePr>
          <p:nvPr/>
        </p:nvGraphicFramePr>
        <p:xfrm>
          <a:off x="6248400" y="2286000"/>
          <a:ext cx="2713038" cy="1498600"/>
        </p:xfrm>
        <a:graphic>
          <a:graphicData uri="http://schemas.openxmlformats.org/drawingml/2006/table">
            <a:tbl>
              <a:tblPr/>
              <a:tblGrid>
                <a:gridCol w="1543050"/>
                <a:gridCol w="1169988"/>
              </a:tblGrid>
              <a:tr h="546100">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dirty="0" smtClean="0">
                          <a:ln>
                            <a:noFill/>
                          </a:ln>
                          <a:solidFill>
                            <a:schemeClr val="tx1"/>
                          </a:solidFill>
                          <a:effectLst/>
                          <a:latin typeface="Arial" charset="0"/>
                        </a:rPr>
                        <a:t>Frequency (GHz)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smtClean="0">
                          <a:ln>
                            <a:noFill/>
                          </a:ln>
                          <a:solidFill>
                            <a:schemeClr val="tx1"/>
                          </a:solidFill>
                          <a:effectLst/>
                          <a:latin typeface="Arial" charset="0"/>
                        </a:rPr>
                        <a:t>Power (mW)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smtClean="0">
                          <a:ln>
                            <a:noFill/>
                          </a:ln>
                          <a:solidFill>
                            <a:schemeClr val="tx1"/>
                          </a:solidFill>
                          <a:effectLst/>
                          <a:latin typeface="Arial" charset="0"/>
                        </a:rPr>
                        <a:t>100-180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smtClean="0">
                          <a:ln>
                            <a:noFill/>
                          </a:ln>
                          <a:solidFill>
                            <a:schemeClr val="tx1"/>
                          </a:solidFill>
                          <a:effectLst/>
                          <a:latin typeface="Arial" charset="0"/>
                        </a:rPr>
                        <a:t>10-100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smtClean="0">
                          <a:ln>
                            <a:noFill/>
                          </a:ln>
                          <a:solidFill>
                            <a:schemeClr val="tx1"/>
                          </a:solidFill>
                          <a:effectLst/>
                          <a:latin typeface="Arial" charset="0"/>
                        </a:rPr>
                        <a:t>200-360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smtClean="0">
                          <a:ln>
                            <a:noFill/>
                          </a:ln>
                          <a:solidFill>
                            <a:schemeClr val="tx1"/>
                          </a:solidFill>
                          <a:effectLst/>
                          <a:latin typeface="Arial" charset="0"/>
                        </a:rPr>
                        <a:t>1-10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7500">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dirty="0" smtClean="0">
                          <a:ln>
                            <a:noFill/>
                          </a:ln>
                          <a:solidFill>
                            <a:schemeClr val="tx1"/>
                          </a:solidFill>
                          <a:effectLst/>
                          <a:latin typeface="Arial" charset="0"/>
                        </a:rPr>
                        <a:t>600-1080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50000"/>
                        </a:spcBef>
                        <a:spcAft>
                          <a:spcPct val="0"/>
                        </a:spcAft>
                        <a:buClrTx/>
                        <a:buSzPct val="125000"/>
                        <a:buFontTx/>
                        <a:buNone/>
                        <a:tabLst/>
                      </a:pPr>
                      <a:r>
                        <a:rPr kumimoji="0" lang="en-US" sz="1400" b="1" i="0" u="none" strike="noStrike" cap="none" normalizeH="0" baseline="0" smtClean="0">
                          <a:ln>
                            <a:noFill/>
                          </a:ln>
                          <a:solidFill>
                            <a:schemeClr val="tx1"/>
                          </a:solidFill>
                          <a:effectLst/>
                          <a:latin typeface="Arial" charset="0"/>
                        </a:rPr>
                        <a:t>.02-0.1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6404" name="Oval 133"/>
          <p:cNvSpPr>
            <a:spLocks noChangeArrowheads="1"/>
          </p:cNvSpPr>
          <p:nvPr/>
        </p:nvSpPr>
        <p:spPr bwMode="auto">
          <a:xfrm>
            <a:off x="6019800" y="3429000"/>
            <a:ext cx="2590800" cy="381000"/>
          </a:xfrm>
          <a:prstGeom prst="ellipse">
            <a:avLst/>
          </a:prstGeom>
          <a:noFill/>
          <a:ln w="2857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405" name="Line 134"/>
          <p:cNvSpPr>
            <a:spLocks noChangeShapeType="1"/>
          </p:cNvSpPr>
          <p:nvPr/>
        </p:nvSpPr>
        <p:spPr bwMode="auto">
          <a:xfrm flipH="1">
            <a:off x="5105400" y="3581400"/>
            <a:ext cx="990600" cy="76200"/>
          </a:xfrm>
          <a:prstGeom prst="line">
            <a:avLst/>
          </a:prstGeom>
          <a:noFill/>
          <a:ln w="9525">
            <a:solidFill>
              <a:srgbClr val="FF0000"/>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935" name="Rectangle 2"/>
          <p:cNvSpPr>
            <a:spLocks noChangeArrowheads="1"/>
          </p:cNvSpPr>
          <p:nvPr/>
        </p:nvSpPr>
        <p:spPr bwMode="auto">
          <a:xfrm>
            <a:off x="1219200" y="304800"/>
            <a:ext cx="6705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BWO source</a:t>
            </a:r>
            <a:endParaRPr lang="en-US" sz="1700" dirty="0">
              <a:solidFill>
                <a:srgbClr val="000000"/>
              </a:solidFill>
              <a:effectLst>
                <a:outerShdw blurRad="38100" dist="38100" dir="2700000" algn="tl">
                  <a:srgbClr val="FFFFFF"/>
                </a:outerShdw>
              </a:effectLst>
              <a:latin typeface="eufb10"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2"/>
          <p:cNvSpPr>
            <a:spLocks noChangeArrowheads="1"/>
          </p:cNvSpPr>
          <p:nvPr/>
        </p:nvSpPr>
        <p:spPr bwMode="auto">
          <a:xfrm>
            <a:off x="2819400" y="304800"/>
            <a:ext cx="312457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l">
              <a:spcBef>
                <a:spcPct val="0"/>
              </a:spcBef>
            </a:pPr>
            <a:r>
              <a:rPr lang="en-US" sz="2800" dirty="0" err="1">
                <a:solidFill>
                  <a:srgbClr val="000099"/>
                </a:solidFill>
              </a:rPr>
              <a:t>C</a:t>
            </a:r>
            <a:r>
              <a:rPr lang="en-US" sz="2800" dirty="0" err="1" smtClean="0">
                <a:solidFill>
                  <a:srgbClr val="000099"/>
                </a:solidFill>
              </a:rPr>
              <a:t>ryo</a:t>
            </a:r>
            <a:r>
              <a:rPr lang="en-US" sz="2800" dirty="0" smtClean="0">
                <a:solidFill>
                  <a:srgbClr val="000099"/>
                </a:solidFill>
              </a:rPr>
              <a:t>-free </a:t>
            </a:r>
            <a:r>
              <a:rPr lang="en-US" sz="2800" dirty="0">
                <a:solidFill>
                  <a:srgbClr val="000099"/>
                </a:solidFill>
              </a:rPr>
              <a:t>system</a:t>
            </a:r>
          </a:p>
        </p:txBody>
      </p:sp>
      <p:pic>
        <p:nvPicPr>
          <p:cNvPr id="18435" name="Picture 434" descr="IMG_179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0" y="2057400"/>
            <a:ext cx="3149600"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36" name="Text Box 436"/>
          <p:cNvSpPr txBox="1">
            <a:spLocks noChangeArrowheads="1"/>
          </p:cNvSpPr>
          <p:nvPr/>
        </p:nvSpPr>
        <p:spPr bwMode="auto">
          <a:xfrm>
            <a:off x="152400" y="1284288"/>
            <a:ext cx="4343400" cy="925512"/>
          </a:xfrm>
          <a:prstGeom prst="rect">
            <a:avLst/>
          </a:prstGeom>
          <a:solidFill>
            <a:srgbClr val="00FFFF"/>
          </a:solidFill>
          <a:ln w="9525">
            <a:solidFill>
              <a:schemeClr val="hlink"/>
            </a:solidFill>
            <a:miter lim="800000"/>
            <a:headEnd/>
            <a:tailEnd/>
          </a:ln>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solidFill>
                  <a:srgbClr val="CC3300"/>
                </a:solidFill>
              </a:rPr>
              <a:t>Improving noise level of a commercial close cycle cryostat for quantum dot spectrometer measurements.</a:t>
            </a:r>
          </a:p>
        </p:txBody>
      </p:sp>
      <p:graphicFrame>
        <p:nvGraphicFramePr>
          <p:cNvPr id="18437" name="Object 3"/>
          <p:cNvGraphicFramePr>
            <a:graphicFrameLocks noChangeAspect="1"/>
          </p:cNvGraphicFramePr>
          <p:nvPr/>
        </p:nvGraphicFramePr>
        <p:xfrm>
          <a:off x="4724400" y="3505200"/>
          <a:ext cx="4419600" cy="3325813"/>
        </p:xfrm>
        <a:graphic>
          <a:graphicData uri="http://schemas.openxmlformats.org/presentationml/2006/ole">
            <p:oleObj spid="_x0000_s18663" name="Graph" r:id="rId5" imgW="3901440" imgH="2935834" progId="">
              <p:embed/>
            </p:oleObj>
          </a:graphicData>
        </a:graphic>
      </p:graphicFrame>
      <p:graphicFrame>
        <p:nvGraphicFramePr>
          <p:cNvPr id="18438" name="Object 476"/>
          <p:cNvGraphicFramePr>
            <a:graphicFrameLocks noChangeAspect="1"/>
          </p:cNvGraphicFramePr>
          <p:nvPr/>
        </p:nvGraphicFramePr>
        <p:xfrm>
          <a:off x="5334000" y="1346200"/>
          <a:ext cx="3200400" cy="2235200"/>
        </p:xfrm>
        <a:graphic>
          <a:graphicData uri="http://schemas.openxmlformats.org/presentationml/2006/ole">
            <p:oleObj spid="_x0000_s18664" name="Graph" r:id="rId6" imgW="4155034" imgH="2901696" progId="">
              <p:embed/>
            </p:oleObj>
          </a:graphicData>
        </a:graphic>
      </p:graphicFrame>
      <p:sp>
        <p:nvSpPr>
          <p:cNvPr id="18439" name="Text Box 479"/>
          <p:cNvSpPr txBox="1">
            <a:spLocks noChangeArrowheads="1"/>
          </p:cNvSpPr>
          <p:nvPr/>
        </p:nvSpPr>
        <p:spPr bwMode="auto">
          <a:xfrm>
            <a:off x="6248400" y="1300163"/>
            <a:ext cx="1981200" cy="369887"/>
          </a:xfrm>
          <a:prstGeom prst="rect">
            <a:avLst/>
          </a:prstGeom>
          <a:solidFill>
            <a:schemeClr val="bg1"/>
          </a:solidFill>
          <a:ln w="9525">
            <a:solidFill>
              <a:schemeClr val="hlink"/>
            </a:solidFill>
            <a:miter lim="800000"/>
            <a:headEnd/>
            <a:tailEnd/>
          </a:ln>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solidFill>
                  <a:srgbClr val="CC3300"/>
                </a:solidFill>
              </a:rPr>
              <a:t>System “as is”</a:t>
            </a:r>
            <a:endParaRPr lang="en-US" sz="1600">
              <a:solidFill>
                <a:srgbClr val="CC3300"/>
              </a:solidFill>
            </a:endParaRPr>
          </a:p>
        </p:txBody>
      </p:sp>
      <p:sp>
        <p:nvSpPr>
          <p:cNvPr id="18440" name="Text Box 480"/>
          <p:cNvSpPr txBox="1">
            <a:spLocks noChangeArrowheads="1"/>
          </p:cNvSpPr>
          <p:nvPr/>
        </p:nvSpPr>
        <p:spPr bwMode="auto">
          <a:xfrm>
            <a:off x="5029200" y="3657600"/>
            <a:ext cx="2590800" cy="376238"/>
          </a:xfrm>
          <a:prstGeom prst="rect">
            <a:avLst/>
          </a:prstGeom>
          <a:solidFill>
            <a:schemeClr val="bg1"/>
          </a:solidFill>
          <a:ln w="9525">
            <a:solidFill>
              <a:schemeClr val="hlink"/>
            </a:solidFill>
            <a:miter lim="800000"/>
            <a:headEnd/>
            <a:tailEnd/>
          </a:ln>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eaLnBrk="1" hangingPunct="1"/>
            <a:r>
              <a:rPr lang="en-US">
                <a:solidFill>
                  <a:srgbClr val="CC3300"/>
                </a:solidFill>
              </a:rPr>
              <a:t>After improvements</a:t>
            </a:r>
            <a:endParaRPr lang="en-US" sz="1600">
              <a:solidFill>
                <a:srgbClr val="CC3300"/>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9"/>
          <p:cNvGrpSpPr>
            <a:grpSpLocks/>
          </p:cNvGrpSpPr>
          <p:nvPr/>
        </p:nvGrpSpPr>
        <p:grpSpPr bwMode="auto">
          <a:xfrm>
            <a:off x="131763" y="1503363"/>
            <a:ext cx="8666162" cy="4249737"/>
            <a:chOff x="83" y="501"/>
            <a:chExt cx="5459" cy="2677"/>
          </a:xfrm>
        </p:grpSpPr>
        <p:sp>
          <p:nvSpPr>
            <p:cNvPr id="27654" name="Rectangle 10"/>
            <p:cNvSpPr>
              <a:spLocks noChangeArrowheads="1"/>
            </p:cNvSpPr>
            <p:nvPr/>
          </p:nvSpPr>
          <p:spPr bwMode="auto">
            <a:xfrm>
              <a:off x="4059" y="1586"/>
              <a:ext cx="23" cy="230"/>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55" name="Text Box 11"/>
            <p:cNvSpPr txBox="1">
              <a:spLocks noChangeArrowheads="1"/>
            </p:cNvSpPr>
            <p:nvPr/>
          </p:nvSpPr>
          <p:spPr bwMode="auto">
            <a:xfrm>
              <a:off x="2199" y="2144"/>
              <a:ext cx="820"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Laser Cavity control</a:t>
              </a:r>
            </a:p>
          </p:txBody>
        </p:sp>
        <p:grpSp>
          <p:nvGrpSpPr>
            <p:cNvPr id="27656" name="Group 12"/>
            <p:cNvGrpSpPr>
              <a:grpSpLocks/>
            </p:cNvGrpSpPr>
            <p:nvPr/>
          </p:nvGrpSpPr>
          <p:grpSpPr bwMode="auto">
            <a:xfrm>
              <a:off x="4464" y="1770"/>
              <a:ext cx="240" cy="144"/>
              <a:chOff x="4464" y="1770"/>
              <a:chExt cx="240" cy="144"/>
            </a:xfrm>
          </p:grpSpPr>
          <p:sp>
            <p:nvSpPr>
              <p:cNvPr id="27866" name="Line 13"/>
              <p:cNvSpPr>
                <a:spLocks noChangeShapeType="1"/>
              </p:cNvSpPr>
              <p:nvPr/>
            </p:nvSpPr>
            <p:spPr bwMode="auto">
              <a:xfrm>
                <a:off x="4464" y="1770"/>
                <a:ext cx="48" cy="0"/>
              </a:xfrm>
              <a:prstGeom prst="line">
                <a:avLst/>
              </a:prstGeom>
              <a:noFill/>
              <a:ln w="1905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67" name="Line 14"/>
              <p:cNvSpPr>
                <a:spLocks noChangeShapeType="1"/>
              </p:cNvSpPr>
              <p:nvPr/>
            </p:nvSpPr>
            <p:spPr bwMode="auto">
              <a:xfrm>
                <a:off x="4512" y="1770"/>
                <a:ext cx="0" cy="144"/>
              </a:xfrm>
              <a:prstGeom prst="line">
                <a:avLst/>
              </a:prstGeom>
              <a:noFill/>
              <a:ln w="1905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68" name="Line 15"/>
              <p:cNvSpPr>
                <a:spLocks noChangeShapeType="1"/>
              </p:cNvSpPr>
              <p:nvPr/>
            </p:nvSpPr>
            <p:spPr bwMode="auto">
              <a:xfrm>
                <a:off x="4512" y="1914"/>
                <a:ext cx="192" cy="0"/>
              </a:xfrm>
              <a:prstGeom prst="line">
                <a:avLst/>
              </a:prstGeom>
              <a:noFill/>
              <a:ln w="1905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657" name="Group 16"/>
            <p:cNvGrpSpPr>
              <a:grpSpLocks/>
            </p:cNvGrpSpPr>
            <p:nvPr/>
          </p:nvGrpSpPr>
          <p:grpSpPr bwMode="auto">
            <a:xfrm>
              <a:off x="4449" y="1722"/>
              <a:ext cx="231" cy="144"/>
              <a:chOff x="4449" y="1722"/>
              <a:chExt cx="231" cy="144"/>
            </a:xfrm>
          </p:grpSpPr>
          <p:sp>
            <p:nvSpPr>
              <p:cNvPr id="27863" name="Line 17"/>
              <p:cNvSpPr>
                <a:spLocks noChangeShapeType="1"/>
              </p:cNvSpPr>
              <p:nvPr/>
            </p:nvSpPr>
            <p:spPr bwMode="auto">
              <a:xfrm>
                <a:off x="4449" y="1729"/>
                <a:ext cx="104" cy="0"/>
              </a:xfrm>
              <a:prstGeom prst="line">
                <a:avLst/>
              </a:prstGeom>
              <a:noFill/>
              <a:ln w="1905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64" name="Line 18"/>
              <p:cNvSpPr>
                <a:spLocks noChangeShapeType="1"/>
              </p:cNvSpPr>
              <p:nvPr/>
            </p:nvSpPr>
            <p:spPr bwMode="auto">
              <a:xfrm>
                <a:off x="4553" y="1722"/>
                <a:ext cx="0" cy="144"/>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65" name="Line 19"/>
              <p:cNvSpPr>
                <a:spLocks noChangeShapeType="1"/>
              </p:cNvSpPr>
              <p:nvPr/>
            </p:nvSpPr>
            <p:spPr bwMode="auto">
              <a:xfrm>
                <a:off x="4553" y="1866"/>
                <a:ext cx="127" cy="0"/>
              </a:xfrm>
              <a:prstGeom prst="line">
                <a:avLst/>
              </a:prstGeom>
              <a:noFill/>
              <a:ln w="190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658" name="Group 20"/>
            <p:cNvGrpSpPr>
              <a:grpSpLocks/>
            </p:cNvGrpSpPr>
            <p:nvPr/>
          </p:nvGrpSpPr>
          <p:grpSpPr bwMode="auto">
            <a:xfrm>
              <a:off x="83" y="501"/>
              <a:ext cx="5459" cy="2677"/>
              <a:chOff x="83" y="501"/>
              <a:chExt cx="5459" cy="2677"/>
            </a:xfrm>
          </p:grpSpPr>
          <p:sp>
            <p:nvSpPr>
              <p:cNvPr id="27659" name="Rectangle 21"/>
              <p:cNvSpPr>
                <a:spLocks noChangeArrowheads="1"/>
              </p:cNvSpPr>
              <p:nvPr/>
            </p:nvSpPr>
            <p:spPr bwMode="auto">
              <a:xfrm>
                <a:off x="1674" y="1038"/>
                <a:ext cx="1584" cy="192"/>
              </a:xfrm>
              <a:prstGeom prst="rect">
                <a:avLst/>
              </a:prstGeom>
              <a:gradFill rotWithShape="1">
                <a:gsLst>
                  <a:gs pos="0">
                    <a:srgbClr val="FF33CC"/>
                  </a:gs>
                  <a:gs pos="50000">
                    <a:srgbClr val="76185E"/>
                  </a:gs>
                  <a:gs pos="100000">
                    <a:srgbClr val="FF33CC"/>
                  </a:gs>
                </a:gsLst>
                <a:lin ang="5400000" scaled="1"/>
              </a:gradFill>
              <a:ln w="9525">
                <a:solidFill>
                  <a:srgbClr val="FF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0"/>
                  </a:spcBef>
                </a:pPr>
                <a:r>
                  <a:rPr lang="en-US" sz="1400" b="0"/>
                  <a:t>CO</a:t>
                </a:r>
                <a:r>
                  <a:rPr lang="en-US" sz="1400" b="0" baseline="-25000"/>
                  <a:t>2</a:t>
                </a:r>
                <a:r>
                  <a:rPr lang="en-US" sz="1400" b="0"/>
                  <a:t> Laser</a:t>
                </a:r>
              </a:p>
            </p:txBody>
          </p:sp>
          <p:sp>
            <p:nvSpPr>
              <p:cNvPr id="27660" name="Line 22"/>
              <p:cNvSpPr>
                <a:spLocks noChangeShapeType="1"/>
              </p:cNvSpPr>
              <p:nvPr/>
            </p:nvSpPr>
            <p:spPr bwMode="auto">
              <a:xfrm flipH="1">
                <a:off x="570" y="1134"/>
                <a:ext cx="1104" cy="0"/>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61" name="Line 23"/>
              <p:cNvSpPr>
                <a:spLocks noChangeShapeType="1"/>
              </p:cNvSpPr>
              <p:nvPr/>
            </p:nvSpPr>
            <p:spPr bwMode="auto">
              <a:xfrm flipV="1">
                <a:off x="1014" y="1141"/>
                <a:ext cx="8" cy="559"/>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62" name="Line 24"/>
              <p:cNvSpPr>
                <a:spLocks noChangeShapeType="1"/>
              </p:cNvSpPr>
              <p:nvPr/>
            </p:nvSpPr>
            <p:spPr bwMode="auto">
              <a:xfrm flipH="1">
                <a:off x="938" y="1052"/>
                <a:ext cx="152" cy="161"/>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63" name="AutoShape 25"/>
              <p:cNvSpPr>
                <a:spLocks noChangeArrowheads="1"/>
              </p:cNvSpPr>
              <p:nvPr/>
            </p:nvSpPr>
            <p:spPr bwMode="auto">
              <a:xfrm>
                <a:off x="240" y="1034"/>
                <a:ext cx="336" cy="192"/>
              </a:xfrm>
              <a:prstGeom prst="roundRect">
                <a:avLst>
                  <a:gd name="adj" fmla="val 16667"/>
                </a:avLst>
              </a:prstGeom>
              <a:solidFill>
                <a:srgbClr val="0080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664" name="Group 26"/>
              <p:cNvGrpSpPr>
                <a:grpSpLocks/>
              </p:cNvGrpSpPr>
              <p:nvPr/>
            </p:nvGrpSpPr>
            <p:grpSpPr bwMode="auto">
              <a:xfrm>
                <a:off x="698" y="1031"/>
                <a:ext cx="48" cy="192"/>
                <a:chOff x="1536" y="1008"/>
                <a:chExt cx="48" cy="336"/>
              </a:xfrm>
            </p:grpSpPr>
            <p:sp>
              <p:nvSpPr>
                <p:cNvPr id="27861" name="AutoShape 27"/>
                <p:cNvSpPr>
                  <a:spLocks noChangeArrowheads="1"/>
                </p:cNvSpPr>
                <p:nvPr/>
              </p:nvSpPr>
              <p:spPr bwMode="auto">
                <a:xfrm>
                  <a:off x="1536" y="1152"/>
                  <a:ext cx="48" cy="192"/>
                </a:xfrm>
                <a:prstGeom prst="triangle">
                  <a:avLst>
                    <a:gd name="adj" fmla="val 50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62" name="AutoShape 28"/>
                <p:cNvSpPr>
                  <a:spLocks noChangeArrowheads="1"/>
                </p:cNvSpPr>
                <p:nvPr/>
              </p:nvSpPr>
              <p:spPr bwMode="auto">
                <a:xfrm flipH="1" flipV="1">
                  <a:off x="1536" y="1008"/>
                  <a:ext cx="48" cy="192"/>
                </a:xfrm>
                <a:prstGeom prst="triangle">
                  <a:avLst>
                    <a:gd name="adj" fmla="val 50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87069" name="Freeform 29"/>
              <p:cNvSpPr>
                <a:spLocks/>
              </p:cNvSpPr>
              <p:nvPr/>
            </p:nvSpPr>
            <p:spPr bwMode="auto">
              <a:xfrm>
                <a:off x="1626" y="1614"/>
                <a:ext cx="1632" cy="192"/>
              </a:xfrm>
              <a:custGeom>
                <a:avLst/>
                <a:gdLst>
                  <a:gd name="T0" fmla="*/ 0 w 1632"/>
                  <a:gd name="T1" fmla="*/ 192 h 192"/>
                  <a:gd name="T2" fmla="*/ 240 w 1632"/>
                  <a:gd name="T3" fmla="*/ 0 h 192"/>
                  <a:gd name="T4" fmla="*/ 1632 w 1632"/>
                  <a:gd name="T5" fmla="*/ 0 h 192"/>
                  <a:gd name="T6" fmla="*/ 1632 w 1632"/>
                  <a:gd name="T7" fmla="*/ 192 h 192"/>
                  <a:gd name="T8" fmla="*/ 0 w 1632"/>
                  <a:gd name="T9" fmla="*/ 192 h 192"/>
                </a:gdLst>
                <a:ahLst/>
                <a:cxnLst>
                  <a:cxn ang="0">
                    <a:pos x="T0" y="T1"/>
                  </a:cxn>
                  <a:cxn ang="0">
                    <a:pos x="T2" y="T3"/>
                  </a:cxn>
                  <a:cxn ang="0">
                    <a:pos x="T4" y="T5"/>
                  </a:cxn>
                  <a:cxn ang="0">
                    <a:pos x="T6" y="T7"/>
                  </a:cxn>
                  <a:cxn ang="0">
                    <a:pos x="T8" y="T9"/>
                  </a:cxn>
                </a:cxnLst>
                <a:rect l="0" t="0" r="r" b="b"/>
                <a:pathLst>
                  <a:path w="1632" h="192">
                    <a:moveTo>
                      <a:pt x="0" y="192"/>
                    </a:moveTo>
                    <a:lnTo>
                      <a:pt x="240" y="0"/>
                    </a:lnTo>
                    <a:lnTo>
                      <a:pt x="1632" y="0"/>
                    </a:lnTo>
                    <a:lnTo>
                      <a:pt x="1632" y="192"/>
                    </a:lnTo>
                    <a:lnTo>
                      <a:pt x="0" y="192"/>
                    </a:lnTo>
                    <a:close/>
                  </a:path>
                </a:pathLst>
              </a:custGeom>
              <a:gradFill rotWithShape="1">
                <a:gsLst>
                  <a:gs pos="0">
                    <a:schemeClr val="bg1"/>
                  </a:gs>
                  <a:gs pos="50000">
                    <a:srgbClr val="FF0064"/>
                  </a:gs>
                  <a:gs pos="100000">
                    <a:schemeClr val="bg1"/>
                  </a:gs>
                </a:gsLst>
                <a:lin ang="5400000" scaled="1"/>
              </a:gradFill>
              <a:ln w="28575" cmpd="sng">
                <a:solidFill>
                  <a:srgbClr val="FF33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a:p>
            </p:txBody>
          </p:sp>
          <p:sp>
            <p:nvSpPr>
              <p:cNvPr id="27666" name="Rectangle 30"/>
              <p:cNvSpPr>
                <a:spLocks noChangeArrowheads="1"/>
              </p:cNvSpPr>
              <p:nvPr/>
            </p:nvSpPr>
            <p:spPr bwMode="auto">
              <a:xfrm>
                <a:off x="2258" y="1614"/>
                <a:ext cx="672" cy="192"/>
              </a:xfrm>
              <a:prstGeom prst="rect">
                <a:avLst/>
              </a:prstGeom>
              <a:noFill/>
              <a:ln>
                <a:noFill/>
              </a:ln>
              <a:effectLst/>
              <a:extLst>
                <a:ext uri="{909E8E84-426E-40DD-AFC4-6F175D3DCCD1}">
                  <a14:hiddenFill xmlns:a14="http://schemas.microsoft.com/office/drawing/2010/main" xmlns="">
                    <a:solidFill>
                      <a:srgbClr val="EE7AE6"/>
                    </a:solidFill>
                  </a14:hiddenFill>
                </a:ext>
                <a:ext uri="{91240B29-F687-4F45-9708-019B960494DF}">
                  <a14:hiddenLine xmlns:a14="http://schemas.microsoft.com/office/drawing/2010/main" xmlns="" w="2857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400" b="0"/>
                  <a:t>THz Laser</a:t>
                </a:r>
              </a:p>
            </p:txBody>
          </p:sp>
          <p:sp>
            <p:nvSpPr>
              <p:cNvPr id="27667" name="Line 31"/>
              <p:cNvSpPr>
                <a:spLocks noChangeShapeType="1"/>
              </p:cNvSpPr>
              <p:nvPr/>
            </p:nvSpPr>
            <p:spPr bwMode="auto">
              <a:xfrm flipH="1">
                <a:off x="1004" y="1707"/>
                <a:ext cx="752" cy="0"/>
              </a:xfrm>
              <a:prstGeom prst="line">
                <a:avLst/>
              </a:prstGeom>
              <a:noFill/>
              <a:ln w="28575">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68" name="Line 32"/>
              <p:cNvSpPr>
                <a:spLocks noChangeShapeType="1"/>
              </p:cNvSpPr>
              <p:nvPr/>
            </p:nvSpPr>
            <p:spPr bwMode="auto">
              <a:xfrm flipV="1">
                <a:off x="1596" y="1581"/>
                <a:ext cx="297" cy="240"/>
              </a:xfrm>
              <a:prstGeom prst="line">
                <a:avLst/>
              </a:prstGeom>
              <a:noFill/>
              <a:ln w="57150">
                <a:solidFill>
                  <a:srgbClr val="DEB4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69" name="Line 33"/>
              <p:cNvSpPr>
                <a:spLocks noChangeShapeType="1"/>
              </p:cNvSpPr>
              <p:nvPr/>
            </p:nvSpPr>
            <p:spPr bwMode="auto">
              <a:xfrm flipV="1">
                <a:off x="330" y="894"/>
                <a:ext cx="0" cy="144"/>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0" name="Line 34"/>
              <p:cNvSpPr>
                <a:spLocks noChangeShapeType="1"/>
              </p:cNvSpPr>
              <p:nvPr/>
            </p:nvSpPr>
            <p:spPr bwMode="auto">
              <a:xfrm>
                <a:off x="330" y="894"/>
                <a:ext cx="336"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1" name="Line 35"/>
              <p:cNvSpPr>
                <a:spLocks noChangeShapeType="1"/>
              </p:cNvSpPr>
              <p:nvPr/>
            </p:nvSpPr>
            <p:spPr bwMode="auto">
              <a:xfrm flipV="1">
                <a:off x="666" y="798"/>
                <a:ext cx="0" cy="9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2" name="Line 36"/>
              <p:cNvSpPr>
                <a:spLocks noChangeShapeType="1"/>
              </p:cNvSpPr>
              <p:nvPr/>
            </p:nvSpPr>
            <p:spPr bwMode="auto">
              <a:xfrm flipV="1">
                <a:off x="1536" y="747"/>
                <a:ext cx="0" cy="144"/>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3" name="Rectangle 37"/>
              <p:cNvSpPr>
                <a:spLocks noChangeArrowheads="1"/>
              </p:cNvSpPr>
              <p:nvPr/>
            </p:nvSpPr>
            <p:spPr bwMode="auto">
              <a:xfrm>
                <a:off x="1354" y="654"/>
                <a:ext cx="288" cy="96"/>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74" name="Line 38"/>
              <p:cNvSpPr>
                <a:spLocks noChangeShapeType="1"/>
              </p:cNvSpPr>
              <p:nvPr/>
            </p:nvSpPr>
            <p:spPr bwMode="auto">
              <a:xfrm>
                <a:off x="762" y="846"/>
                <a:ext cx="672"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5" name="Line 39"/>
              <p:cNvSpPr>
                <a:spLocks noChangeShapeType="1"/>
              </p:cNvSpPr>
              <p:nvPr/>
            </p:nvSpPr>
            <p:spPr bwMode="auto">
              <a:xfrm flipV="1">
                <a:off x="1434" y="750"/>
                <a:ext cx="0" cy="9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6" name="Line 40"/>
              <p:cNvSpPr>
                <a:spLocks noChangeShapeType="1"/>
              </p:cNvSpPr>
              <p:nvPr/>
            </p:nvSpPr>
            <p:spPr bwMode="auto">
              <a:xfrm flipV="1">
                <a:off x="762" y="798"/>
                <a:ext cx="0"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7" name="Line 41"/>
              <p:cNvSpPr>
                <a:spLocks noChangeShapeType="1"/>
              </p:cNvSpPr>
              <p:nvPr/>
            </p:nvSpPr>
            <p:spPr bwMode="auto">
              <a:xfrm flipV="1">
                <a:off x="720" y="891"/>
                <a:ext cx="0" cy="144"/>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8" name="Line 42"/>
              <p:cNvSpPr>
                <a:spLocks noChangeShapeType="1"/>
              </p:cNvSpPr>
              <p:nvPr/>
            </p:nvSpPr>
            <p:spPr bwMode="auto">
              <a:xfrm>
                <a:off x="720" y="891"/>
                <a:ext cx="816"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79" name="Oval 43"/>
              <p:cNvSpPr>
                <a:spLocks noChangeArrowheads="1"/>
              </p:cNvSpPr>
              <p:nvPr/>
            </p:nvSpPr>
            <p:spPr bwMode="auto">
              <a:xfrm>
                <a:off x="1566" y="672"/>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0" name="Line 44"/>
              <p:cNvSpPr>
                <a:spLocks noChangeShapeType="1"/>
              </p:cNvSpPr>
              <p:nvPr/>
            </p:nvSpPr>
            <p:spPr bwMode="auto">
              <a:xfrm flipH="1" flipV="1">
                <a:off x="926" y="1637"/>
                <a:ext cx="152" cy="161"/>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81" name="Oval 45"/>
              <p:cNvSpPr>
                <a:spLocks noChangeAspect="1" noChangeArrowheads="1"/>
              </p:cNvSpPr>
              <p:nvPr/>
            </p:nvSpPr>
            <p:spPr bwMode="auto">
              <a:xfrm>
                <a:off x="1422" y="708"/>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2" name="Oval 46"/>
              <p:cNvSpPr>
                <a:spLocks noChangeAspect="1" noChangeArrowheads="1"/>
              </p:cNvSpPr>
              <p:nvPr/>
            </p:nvSpPr>
            <p:spPr bwMode="auto">
              <a:xfrm>
                <a:off x="1521" y="709"/>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683" name="Group 47"/>
              <p:cNvGrpSpPr>
                <a:grpSpLocks/>
              </p:cNvGrpSpPr>
              <p:nvPr/>
            </p:nvGrpSpPr>
            <p:grpSpPr bwMode="auto">
              <a:xfrm>
                <a:off x="640" y="501"/>
                <a:ext cx="648" cy="288"/>
                <a:chOff x="542" y="7"/>
                <a:chExt cx="648" cy="288"/>
              </a:xfrm>
            </p:grpSpPr>
            <p:sp>
              <p:nvSpPr>
                <p:cNvPr id="27809" name="Rectangle 48"/>
                <p:cNvSpPr>
                  <a:spLocks noChangeArrowheads="1"/>
                </p:cNvSpPr>
                <p:nvPr/>
              </p:nvSpPr>
              <p:spPr bwMode="auto">
                <a:xfrm>
                  <a:off x="542" y="7"/>
                  <a:ext cx="648" cy="288"/>
                </a:xfrm>
                <a:prstGeom prst="rect">
                  <a:avLst/>
                </a:prstGeom>
                <a:solidFill>
                  <a:schemeClr val="bg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810" name="Group 49"/>
                <p:cNvGrpSpPr>
                  <a:grpSpLocks/>
                </p:cNvGrpSpPr>
                <p:nvPr/>
              </p:nvGrpSpPr>
              <p:grpSpPr bwMode="auto">
                <a:xfrm>
                  <a:off x="594" y="58"/>
                  <a:ext cx="160" cy="160"/>
                  <a:chOff x="2016" y="192"/>
                  <a:chExt cx="160" cy="160"/>
                </a:xfrm>
              </p:grpSpPr>
              <p:sp>
                <p:nvSpPr>
                  <p:cNvPr id="27857" name="Oval 50"/>
                  <p:cNvSpPr>
                    <a:spLocks noChangeArrowheads="1"/>
                  </p:cNvSpPr>
                  <p:nvPr/>
                </p:nvSpPr>
                <p:spPr bwMode="auto">
                  <a:xfrm>
                    <a:off x="2016" y="192"/>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58" name="Oval 51"/>
                  <p:cNvSpPr>
                    <a:spLocks noChangeArrowheads="1"/>
                  </p:cNvSpPr>
                  <p:nvPr/>
                </p:nvSpPr>
                <p:spPr bwMode="auto">
                  <a:xfrm>
                    <a:off x="2016" y="304"/>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59" name="Oval 52"/>
                  <p:cNvSpPr>
                    <a:spLocks noChangeArrowheads="1"/>
                  </p:cNvSpPr>
                  <p:nvPr/>
                </p:nvSpPr>
                <p:spPr bwMode="auto">
                  <a:xfrm>
                    <a:off x="2128" y="192"/>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60" name="Oval 53"/>
                  <p:cNvSpPr>
                    <a:spLocks noChangeArrowheads="1"/>
                  </p:cNvSpPr>
                  <p:nvPr/>
                </p:nvSpPr>
                <p:spPr bwMode="auto">
                  <a:xfrm>
                    <a:off x="2128" y="304"/>
                    <a:ext cx="48" cy="4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27811" name="Group 54"/>
                <p:cNvGrpSpPr>
                  <a:grpSpLocks/>
                </p:cNvGrpSpPr>
                <p:nvPr/>
              </p:nvGrpSpPr>
              <p:grpSpPr bwMode="auto">
                <a:xfrm>
                  <a:off x="831" y="42"/>
                  <a:ext cx="294" cy="165"/>
                  <a:chOff x="3216" y="351"/>
                  <a:chExt cx="294" cy="165"/>
                </a:xfrm>
              </p:grpSpPr>
              <p:sp>
                <p:nvSpPr>
                  <p:cNvPr id="27816" name="Rectangle 55" descr="Large grid"/>
                  <p:cNvSpPr>
                    <a:spLocks noChangeArrowheads="1"/>
                  </p:cNvSpPr>
                  <p:nvPr/>
                </p:nvSpPr>
                <p:spPr bwMode="auto">
                  <a:xfrm>
                    <a:off x="3216" y="351"/>
                    <a:ext cx="294" cy="165"/>
                  </a:xfrm>
                  <a:prstGeom prst="rect">
                    <a:avLst/>
                  </a:prstGeom>
                  <a:pattFill prst="lgGrid">
                    <a:fgClr>
                      <a:schemeClr val="accent1"/>
                    </a:fgClr>
                    <a:bgClr>
                      <a:schemeClr val="bg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817" name="Group 56"/>
                  <p:cNvGrpSpPr>
                    <a:grpSpLocks/>
                  </p:cNvGrpSpPr>
                  <p:nvPr/>
                </p:nvGrpSpPr>
                <p:grpSpPr bwMode="auto">
                  <a:xfrm>
                    <a:off x="3219" y="378"/>
                    <a:ext cx="288" cy="114"/>
                    <a:chOff x="3264" y="126"/>
                    <a:chExt cx="288" cy="114"/>
                  </a:xfrm>
                </p:grpSpPr>
                <p:grpSp>
                  <p:nvGrpSpPr>
                    <p:cNvPr id="27818" name="Group 57"/>
                    <p:cNvGrpSpPr>
                      <a:grpSpLocks/>
                    </p:cNvGrpSpPr>
                    <p:nvPr/>
                  </p:nvGrpSpPr>
                  <p:grpSpPr bwMode="auto">
                    <a:xfrm>
                      <a:off x="3264" y="192"/>
                      <a:ext cx="288" cy="48"/>
                      <a:chOff x="2272" y="240"/>
                      <a:chExt cx="288" cy="96"/>
                    </a:xfrm>
                  </p:grpSpPr>
                  <p:grpSp>
                    <p:nvGrpSpPr>
                      <p:cNvPr id="27847" name="Group 58"/>
                      <p:cNvGrpSpPr>
                        <a:grpSpLocks/>
                      </p:cNvGrpSpPr>
                      <p:nvPr/>
                    </p:nvGrpSpPr>
                    <p:grpSpPr bwMode="auto">
                      <a:xfrm>
                        <a:off x="2272" y="240"/>
                        <a:ext cx="192" cy="96"/>
                        <a:chOff x="816" y="1488"/>
                        <a:chExt cx="192" cy="96"/>
                      </a:xfrm>
                    </p:grpSpPr>
                    <p:grpSp>
                      <p:nvGrpSpPr>
                        <p:cNvPr id="27851" name="Group 59"/>
                        <p:cNvGrpSpPr>
                          <a:grpSpLocks/>
                        </p:cNvGrpSpPr>
                        <p:nvPr/>
                      </p:nvGrpSpPr>
                      <p:grpSpPr bwMode="auto">
                        <a:xfrm>
                          <a:off x="816" y="1488"/>
                          <a:ext cx="96" cy="96"/>
                          <a:chOff x="432" y="1392"/>
                          <a:chExt cx="288" cy="142"/>
                        </a:xfrm>
                      </p:grpSpPr>
                      <p:sp>
                        <p:nvSpPr>
                          <p:cNvPr id="27855" name="Arc 60"/>
                          <p:cNvSpPr>
                            <a:spLocks/>
                          </p:cNvSpPr>
                          <p:nvPr/>
                        </p:nvSpPr>
                        <p:spPr bwMode="auto">
                          <a:xfrm>
                            <a:off x="432" y="1392"/>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56" name="Arc 61"/>
                          <p:cNvSpPr>
                            <a:spLocks/>
                          </p:cNvSpPr>
                          <p:nvPr/>
                        </p:nvSpPr>
                        <p:spPr bwMode="auto">
                          <a:xfrm flipV="1">
                            <a:off x="576" y="1464"/>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27852" name="Group 62"/>
                        <p:cNvGrpSpPr>
                          <a:grpSpLocks/>
                        </p:cNvGrpSpPr>
                        <p:nvPr/>
                      </p:nvGrpSpPr>
                      <p:grpSpPr bwMode="auto">
                        <a:xfrm>
                          <a:off x="912" y="1488"/>
                          <a:ext cx="96" cy="96"/>
                          <a:chOff x="432" y="1392"/>
                          <a:chExt cx="288" cy="142"/>
                        </a:xfrm>
                      </p:grpSpPr>
                      <p:sp>
                        <p:nvSpPr>
                          <p:cNvPr id="27853" name="Arc 63"/>
                          <p:cNvSpPr>
                            <a:spLocks/>
                          </p:cNvSpPr>
                          <p:nvPr/>
                        </p:nvSpPr>
                        <p:spPr bwMode="auto">
                          <a:xfrm>
                            <a:off x="432" y="1392"/>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54" name="Arc 64"/>
                          <p:cNvSpPr>
                            <a:spLocks/>
                          </p:cNvSpPr>
                          <p:nvPr/>
                        </p:nvSpPr>
                        <p:spPr bwMode="auto">
                          <a:xfrm flipV="1">
                            <a:off x="576" y="1464"/>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nvGrpSpPr>
                      <p:cNvPr id="27848" name="Group 65"/>
                      <p:cNvGrpSpPr>
                        <a:grpSpLocks/>
                      </p:cNvGrpSpPr>
                      <p:nvPr/>
                    </p:nvGrpSpPr>
                    <p:grpSpPr bwMode="auto">
                      <a:xfrm>
                        <a:off x="2464" y="240"/>
                        <a:ext cx="96" cy="96"/>
                        <a:chOff x="432" y="1392"/>
                        <a:chExt cx="288" cy="142"/>
                      </a:xfrm>
                    </p:grpSpPr>
                    <p:sp>
                      <p:nvSpPr>
                        <p:cNvPr id="27849" name="Arc 66"/>
                        <p:cNvSpPr>
                          <a:spLocks/>
                        </p:cNvSpPr>
                        <p:nvPr/>
                      </p:nvSpPr>
                      <p:spPr bwMode="auto">
                        <a:xfrm>
                          <a:off x="432" y="1392"/>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50" name="Arc 67"/>
                        <p:cNvSpPr>
                          <a:spLocks/>
                        </p:cNvSpPr>
                        <p:nvPr/>
                      </p:nvSpPr>
                      <p:spPr bwMode="auto">
                        <a:xfrm flipV="1">
                          <a:off x="576" y="1464"/>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nvGrpSpPr>
                    <p:cNvPr id="27819" name="Group 68"/>
                    <p:cNvGrpSpPr>
                      <a:grpSpLocks/>
                    </p:cNvGrpSpPr>
                    <p:nvPr/>
                  </p:nvGrpSpPr>
                  <p:grpSpPr bwMode="auto">
                    <a:xfrm>
                      <a:off x="3264" y="126"/>
                      <a:ext cx="288" cy="48"/>
                      <a:chOff x="3264" y="96"/>
                      <a:chExt cx="252" cy="48"/>
                    </a:xfrm>
                  </p:grpSpPr>
                  <p:grpSp>
                    <p:nvGrpSpPr>
                      <p:cNvPr id="27820" name="Group 69"/>
                      <p:cNvGrpSpPr>
                        <a:grpSpLocks/>
                      </p:cNvGrpSpPr>
                      <p:nvPr/>
                    </p:nvGrpSpPr>
                    <p:grpSpPr bwMode="auto">
                      <a:xfrm>
                        <a:off x="3264" y="96"/>
                        <a:ext cx="84" cy="48"/>
                        <a:chOff x="2160" y="1536"/>
                        <a:chExt cx="576" cy="576"/>
                      </a:xfrm>
                    </p:grpSpPr>
                    <p:grpSp>
                      <p:nvGrpSpPr>
                        <p:cNvPr id="27839" name="Group 70"/>
                        <p:cNvGrpSpPr>
                          <a:grpSpLocks/>
                        </p:cNvGrpSpPr>
                        <p:nvPr/>
                      </p:nvGrpSpPr>
                      <p:grpSpPr bwMode="auto">
                        <a:xfrm>
                          <a:off x="2160" y="1536"/>
                          <a:ext cx="288" cy="288"/>
                          <a:chOff x="2160" y="1536"/>
                          <a:chExt cx="288" cy="288"/>
                        </a:xfrm>
                      </p:grpSpPr>
                      <p:sp>
                        <p:nvSpPr>
                          <p:cNvPr id="27844" name="Line 71"/>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45" name="Line 72"/>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46" name="Line 73"/>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840" name="Group 74"/>
                        <p:cNvGrpSpPr>
                          <a:grpSpLocks/>
                        </p:cNvGrpSpPr>
                        <p:nvPr/>
                      </p:nvGrpSpPr>
                      <p:grpSpPr bwMode="auto">
                        <a:xfrm flipV="1">
                          <a:off x="2448" y="1824"/>
                          <a:ext cx="288" cy="288"/>
                          <a:chOff x="2160" y="1536"/>
                          <a:chExt cx="288" cy="288"/>
                        </a:xfrm>
                      </p:grpSpPr>
                      <p:sp>
                        <p:nvSpPr>
                          <p:cNvPr id="27841" name="Line 75"/>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42" name="Line 76"/>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43" name="Line 77"/>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7821" name="Group 78"/>
                      <p:cNvGrpSpPr>
                        <a:grpSpLocks/>
                      </p:cNvGrpSpPr>
                      <p:nvPr/>
                    </p:nvGrpSpPr>
                    <p:grpSpPr bwMode="auto">
                      <a:xfrm>
                        <a:off x="3348" y="96"/>
                        <a:ext cx="84" cy="48"/>
                        <a:chOff x="2160" y="1536"/>
                        <a:chExt cx="576" cy="576"/>
                      </a:xfrm>
                    </p:grpSpPr>
                    <p:grpSp>
                      <p:nvGrpSpPr>
                        <p:cNvPr id="27831" name="Group 79"/>
                        <p:cNvGrpSpPr>
                          <a:grpSpLocks/>
                        </p:cNvGrpSpPr>
                        <p:nvPr/>
                      </p:nvGrpSpPr>
                      <p:grpSpPr bwMode="auto">
                        <a:xfrm>
                          <a:off x="2160" y="1536"/>
                          <a:ext cx="288" cy="288"/>
                          <a:chOff x="2160" y="1536"/>
                          <a:chExt cx="288" cy="288"/>
                        </a:xfrm>
                      </p:grpSpPr>
                      <p:sp>
                        <p:nvSpPr>
                          <p:cNvPr id="27836" name="Line 80"/>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37" name="Line 81"/>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38" name="Line 82"/>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832" name="Group 83"/>
                        <p:cNvGrpSpPr>
                          <a:grpSpLocks/>
                        </p:cNvGrpSpPr>
                        <p:nvPr/>
                      </p:nvGrpSpPr>
                      <p:grpSpPr bwMode="auto">
                        <a:xfrm flipV="1">
                          <a:off x="2448" y="1824"/>
                          <a:ext cx="288" cy="288"/>
                          <a:chOff x="2160" y="1536"/>
                          <a:chExt cx="288" cy="288"/>
                        </a:xfrm>
                      </p:grpSpPr>
                      <p:sp>
                        <p:nvSpPr>
                          <p:cNvPr id="27833" name="Line 84"/>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34" name="Line 85"/>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35" name="Line 86"/>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7822" name="Group 87"/>
                      <p:cNvGrpSpPr>
                        <a:grpSpLocks/>
                      </p:cNvGrpSpPr>
                      <p:nvPr/>
                    </p:nvGrpSpPr>
                    <p:grpSpPr bwMode="auto">
                      <a:xfrm>
                        <a:off x="3432" y="96"/>
                        <a:ext cx="84" cy="48"/>
                        <a:chOff x="2160" y="1536"/>
                        <a:chExt cx="576" cy="576"/>
                      </a:xfrm>
                    </p:grpSpPr>
                    <p:grpSp>
                      <p:nvGrpSpPr>
                        <p:cNvPr id="27823" name="Group 88"/>
                        <p:cNvGrpSpPr>
                          <a:grpSpLocks/>
                        </p:cNvGrpSpPr>
                        <p:nvPr/>
                      </p:nvGrpSpPr>
                      <p:grpSpPr bwMode="auto">
                        <a:xfrm>
                          <a:off x="2160" y="1536"/>
                          <a:ext cx="288" cy="288"/>
                          <a:chOff x="2160" y="1536"/>
                          <a:chExt cx="288" cy="288"/>
                        </a:xfrm>
                      </p:grpSpPr>
                      <p:sp>
                        <p:nvSpPr>
                          <p:cNvPr id="27828" name="Line 89"/>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29" name="Line 90"/>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30" name="Line 91"/>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824" name="Group 92"/>
                        <p:cNvGrpSpPr>
                          <a:grpSpLocks/>
                        </p:cNvGrpSpPr>
                        <p:nvPr/>
                      </p:nvGrpSpPr>
                      <p:grpSpPr bwMode="auto">
                        <a:xfrm flipV="1">
                          <a:off x="2448" y="1824"/>
                          <a:ext cx="288" cy="288"/>
                          <a:chOff x="2160" y="1536"/>
                          <a:chExt cx="288" cy="288"/>
                        </a:xfrm>
                      </p:grpSpPr>
                      <p:sp>
                        <p:nvSpPr>
                          <p:cNvPr id="27825" name="Line 93"/>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26" name="Line 94"/>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27" name="Line 95"/>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grpSp>
            </p:grpSp>
            <p:sp>
              <p:nvSpPr>
                <p:cNvPr id="27812" name="Oval 96"/>
                <p:cNvSpPr>
                  <a:spLocks noChangeAspect="1" noChangeArrowheads="1"/>
                </p:cNvSpPr>
                <p:nvPr/>
              </p:nvSpPr>
              <p:spPr bwMode="auto">
                <a:xfrm>
                  <a:off x="810" y="239"/>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13" name="Oval 97"/>
                <p:cNvSpPr>
                  <a:spLocks noChangeAspect="1" noChangeArrowheads="1"/>
                </p:cNvSpPr>
                <p:nvPr/>
              </p:nvSpPr>
              <p:spPr bwMode="auto">
                <a:xfrm>
                  <a:off x="909" y="240"/>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14" name="Oval 98"/>
                <p:cNvSpPr>
                  <a:spLocks noChangeAspect="1" noChangeArrowheads="1"/>
                </p:cNvSpPr>
                <p:nvPr/>
              </p:nvSpPr>
              <p:spPr bwMode="auto">
                <a:xfrm>
                  <a:off x="999" y="240"/>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15" name="Oval 99"/>
                <p:cNvSpPr>
                  <a:spLocks noChangeAspect="1" noChangeArrowheads="1"/>
                </p:cNvSpPr>
                <p:nvPr/>
              </p:nvSpPr>
              <p:spPr bwMode="auto">
                <a:xfrm>
                  <a:off x="1098" y="241"/>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7684" name="Rectangle 100"/>
              <p:cNvSpPr>
                <a:spLocks noChangeArrowheads="1"/>
              </p:cNvSpPr>
              <p:nvPr/>
            </p:nvSpPr>
            <p:spPr bwMode="auto">
              <a:xfrm>
                <a:off x="3240" y="1551"/>
                <a:ext cx="63" cy="336"/>
              </a:xfrm>
              <a:prstGeom prst="rect">
                <a:avLst/>
              </a:prstGeom>
              <a:solidFill>
                <a:srgbClr val="DEB400"/>
              </a:solidFill>
              <a:ln w="9525">
                <a:solidFill>
                  <a:srgbClr val="C0BC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5" name="Rectangle 101"/>
              <p:cNvSpPr>
                <a:spLocks noChangeArrowheads="1"/>
              </p:cNvSpPr>
              <p:nvPr/>
            </p:nvSpPr>
            <p:spPr bwMode="auto">
              <a:xfrm>
                <a:off x="2408" y="1959"/>
                <a:ext cx="384" cy="144"/>
              </a:xfrm>
              <a:prstGeom prst="rect">
                <a:avLst/>
              </a:prstGeom>
              <a:solidFill>
                <a:srgbClr val="0080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86" name="Line 102"/>
              <p:cNvSpPr>
                <a:spLocks noChangeShapeType="1"/>
              </p:cNvSpPr>
              <p:nvPr/>
            </p:nvSpPr>
            <p:spPr bwMode="auto">
              <a:xfrm>
                <a:off x="2788" y="2029"/>
                <a:ext cx="487"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87" name="Line 103"/>
              <p:cNvSpPr>
                <a:spLocks noChangeShapeType="1"/>
              </p:cNvSpPr>
              <p:nvPr/>
            </p:nvSpPr>
            <p:spPr bwMode="auto">
              <a:xfrm flipV="1">
                <a:off x="3279" y="1889"/>
                <a:ext cx="0" cy="144"/>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88" name="Line 104"/>
              <p:cNvSpPr>
                <a:spLocks noChangeShapeType="1"/>
              </p:cNvSpPr>
              <p:nvPr/>
            </p:nvSpPr>
            <p:spPr bwMode="auto">
              <a:xfrm flipH="1">
                <a:off x="3303" y="1707"/>
                <a:ext cx="873" cy="0"/>
              </a:xfrm>
              <a:prstGeom prst="line">
                <a:avLst/>
              </a:prstGeom>
              <a:noFill/>
              <a:ln w="28575">
                <a:solidFill>
                  <a:srgbClr val="FF006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89" name="Line 105"/>
              <p:cNvSpPr>
                <a:spLocks noChangeShapeType="1"/>
              </p:cNvSpPr>
              <p:nvPr/>
            </p:nvSpPr>
            <p:spPr bwMode="auto">
              <a:xfrm flipV="1">
                <a:off x="3758" y="1052"/>
                <a:ext cx="8" cy="651"/>
              </a:xfrm>
              <a:prstGeom prst="line">
                <a:avLst/>
              </a:prstGeom>
              <a:noFill/>
              <a:ln w="28575">
                <a:solidFill>
                  <a:srgbClr val="FF006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90" name="Line 106"/>
              <p:cNvSpPr>
                <a:spLocks noChangeShapeType="1"/>
              </p:cNvSpPr>
              <p:nvPr/>
            </p:nvSpPr>
            <p:spPr bwMode="auto">
              <a:xfrm flipH="1">
                <a:off x="3690" y="1625"/>
                <a:ext cx="152" cy="161"/>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7691" name="Group 107"/>
              <p:cNvGrpSpPr>
                <a:grpSpLocks/>
              </p:cNvGrpSpPr>
              <p:nvPr/>
            </p:nvGrpSpPr>
            <p:grpSpPr bwMode="auto">
              <a:xfrm>
                <a:off x="4166" y="1309"/>
                <a:ext cx="331" cy="515"/>
                <a:chOff x="4166" y="1309"/>
                <a:chExt cx="331" cy="515"/>
              </a:xfrm>
            </p:grpSpPr>
            <p:sp>
              <p:nvSpPr>
                <p:cNvPr id="27803" name="Rectangle 108" descr="Zig zag"/>
                <p:cNvSpPr>
                  <a:spLocks noChangeArrowheads="1"/>
                </p:cNvSpPr>
                <p:nvPr/>
              </p:nvSpPr>
              <p:spPr bwMode="auto">
                <a:xfrm>
                  <a:off x="4303" y="1309"/>
                  <a:ext cx="48" cy="35"/>
                </a:xfrm>
                <a:prstGeom prst="rect">
                  <a:avLst/>
                </a:prstGeom>
                <a:pattFill prst="zigZag">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04" name="Rectangle 109" descr="Zig zag"/>
                <p:cNvSpPr>
                  <a:spLocks noChangeArrowheads="1"/>
                </p:cNvSpPr>
                <p:nvPr/>
              </p:nvSpPr>
              <p:spPr bwMode="auto">
                <a:xfrm>
                  <a:off x="4214" y="1310"/>
                  <a:ext cx="48" cy="35"/>
                </a:xfrm>
                <a:prstGeom prst="rect">
                  <a:avLst/>
                </a:prstGeom>
                <a:pattFill prst="zigZag">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05" name="Rectangle 110"/>
                <p:cNvSpPr>
                  <a:spLocks noChangeArrowheads="1"/>
                </p:cNvSpPr>
                <p:nvPr/>
              </p:nvSpPr>
              <p:spPr bwMode="auto">
                <a:xfrm>
                  <a:off x="4174" y="1344"/>
                  <a:ext cx="288" cy="480"/>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06" name="Line 111"/>
                <p:cNvSpPr>
                  <a:spLocks noChangeShapeType="1"/>
                </p:cNvSpPr>
                <p:nvPr/>
              </p:nvSpPr>
              <p:spPr bwMode="auto">
                <a:xfrm>
                  <a:off x="4475" y="1355"/>
                  <a:ext cx="17"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07" name="Rectangle 112" descr="Small checker board"/>
                <p:cNvSpPr>
                  <a:spLocks noChangeArrowheads="1"/>
                </p:cNvSpPr>
                <p:nvPr/>
              </p:nvSpPr>
              <p:spPr bwMode="auto">
                <a:xfrm>
                  <a:off x="4462" y="1365"/>
                  <a:ext cx="35" cy="35"/>
                </a:xfrm>
                <a:prstGeom prst="rect">
                  <a:avLst/>
                </a:prstGeom>
                <a:pattFill prst="smCheck">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08" name="Rectangle 113"/>
                <p:cNvSpPr>
                  <a:spLocks noChangeArrowheads="1"/>
                </p:cNvSpPr>
                <p:nvPr/>
              </p:nvSpPr>
              <p:spPr bwMode="auto">
                <a:xfrm>
                  <a:off x="4166" y="1632"/>
                  <a:ext cx="23" cy="14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7692" name="Line 114"/>
              <p:cNvSpPr>
                <a:spLocks noChangeShapeType="1"/>
              </p:cNvSpPr>
              <p:nvPr/>
            </p:nvSpPr>
            <p:spPr bwMode="auto">
              <a:xfrm flipH="1">
                <a:off x="3744" y="1063"/>
                <a:ext cx="453" cy="0"/>
              </a:xfrm>
              <a:prstGeom prst="line">
                <a:avLst/>
              </a:prstGeom>
              <a:noFill/>
              <a:ln w="28575">
                <a:solidFill>
                  <a:srgbClr val="FF3399"/>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93" name="Line 115"/>
              <p:cNvSpPr>
                <a:spLocks noChangeShapeType="1"/>
              </p:cNvSpPr>
              <p:nvPr/>
            </p:nvSpPr>
            <p:spPr bwMode="auto">
              <a:xfrm flipH="1">
                <a:off x="3683" y="981"/>
                <a:ext cx="152" cy="161"/>
              </a:xfrm>
              <a:prstGeom prst="line">
                <a:avLst/>
              </a:prstGeom>
              <a:noFill/>
              <a:ln w="5715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7694" name="Group 116"/>
              <p:cNvGrpSpPr>
                <a:grpSpLocks/>
              </p:cNvGrpSpPr>
              <p:nvPr/>
            </p:nvGrpSpPr>
            <p:grpSpPr bwMode="auto">
              <a:xfrm>
                <a:off x="4180" y="666"/>
                <a:ext cx="331" cy="515"/>
                <a:chOff x="4180" y="666"/>
                <a:chExt cx="331" cy="515"/>
              </a:xfrm>
            </p:grpSpPr>
            <p:sp>
              <p:nvSpPr>
                <p:cNvPr id="27797" name="Rectangle 117" descr="Zig zag"/>
                <p:cNvSpPr>
                  <a:spLocks noChangeArrowheads="1"/>
                </p:cNvSpPr>
                <p:nvPr/>
              </p:nvSpPr>
              <p:spPr bwMode="auto">
                <a:xfrm>
                  <a:off x="4317" y="666"/>
                  <a:ext cx="48" cy="35"/>
                </a:xfrm>
                <a:prstGeom prst="rect">
                  <a:avLst/>
                </a:prstGeom>
                <a:pattFill prst="zigZag">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98" name="Rectangle 118" descr="Zig zag"/>
                <p:cNvSpPr>
                  <a:spLocks noChangeArrowheads="1"/>
                </p:cNvSpPr>
                <p:nvPr/>
              </p:nvSpPr>
              <p:spPr bwMode="auto">
                <a:xfrm>
                  <a:off x="4228" y="667"/>
                  <a:ext cx="48" cy="35"/>
                </a:xfrm>
                <a:prstGeom prst="rect">
                  <a:avLst/>
                </a:prstGeom>
                <a:pattFill prst="zigZag">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99" name="Rectangle 119"/>
                <p:cNvSpPr>
                  <a:spLocks noChangeArrowheads="1"/>
                </p:cNvSpPr>
                <p:nvPr/>
              </p:nvSpPr>
              <p:spPr bwMode="auto">
                <a:xfrm>
                  <a:off x="4188" y="701"/>
                  <a:ext cx="288" cy="480"/>
                </a:xfrm>
                <a:prstGeom prst="rect">
                  <a:avLst/>
                </a:prstGeom>
                <a:solidFill>
                  <a:srgbClr val="ACA8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00" name="Line 120"/>
                <p:cNvSpPr>
                  <a:spLocks noChangeShapeType="1"/>
                </p:cNvSpPr>
                <p:nvPr/>
              </p:nvSpPr>
              <p:spPr bwMode="auto">
                <a:xfrm>
                  <a:off x="4489" y="712"/>
                  <a:ext cx="17"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801" name="Rectangle 121" descr="Small checker board"/>
                <p:cNvSpPr>
                  <a:spLocks noChangeArrowheads="1"/>
                </p:cNvSpPr>
                <p:nvPr/>
              </p:nvSpPr>
              <p:spPr bwMode="auto">
                <a:xfrm>
                  <a:off x="4476" y="722"/>
                  <a:ext cx="35" cy="35"/>
                </a:xfrm>
                <a:prstGeom prst="rect">
                  <a:avLst/>
                </a:prstGeom>
                <a:pattFill prst="smCheck">
                  <a:fgClr>
                    <a:schemeClr val="tx1"/>
                  </a:fgClr>
                  <a:bgClr>
                    <a:schemeClr val="accent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802" name="Rectangle 122"/>
                <p:cNvSpPr>
                  <a:spLocks noChangeArrowheads="1"/>
                </p:cNvSpPr>
                <p:nvPr/>
              </p:nvSpPr>
              <p:spPr bwMode="auto">
                <a:xfrm>
                  <a:off x="4180" y="989"/>
                  <a:ext cx="23" cy="144"/>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7695" name="Line 123"/>
              <p:cNvSpPr>
                <a:spLocks noChangeShapeType="1"/>
              </p:cNvSpPr>
              <p:nvPr/>
            </p:nvSpPr>
            <p:spPr bwMode="auto">
              <a:xfrm>
                <a:off x="1292" y="570"/>
                <a:ext cx="3364"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96" name="Line 124"/>
              <p:cNvSpPr>
                <a:spLocks noChangeShapeType="1"/>
              </p:cNvSpPr>
              <p:nvPr/>
            </p:nvSpPr>
            <p:spPr bwMode="auto">
              <a:xfrm flipV="1">
                <a:off x="4662" y="562"/>
                <a:ext cx="7" cy="495"/>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697" name="Line 125"/>
              <p:cNvSpPr>
                <a:spLocks noChangeShapeType="1"/>
              </p:cNvSpPr>
              <p:nvPr/>
            </p:nvSpPr>
            <p:spPr bwMode="auto">
              <a:xfrm>
                <a:off x="4476" y="1063"/>
                <a:ext cx="184"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27698" name="Group 126"/>
              <p:cNvGrpSpPr>
                <a:grpSpLocks/>
              </p:cNvGrpSpPr>
              <p:nvPr/>
            </p:nvGrpSpPr>
            <p:grpSpPr bwMode="auto">
              <a:xfrm>
                <a:off x="336" y="824"/>
                <a:ext cx="288" cy="48"/>
                <a:chOff x="2272" y="240"/>
                <a:chExt cx="288" cy="96"/>
              </a:xfrm>
            </p:grpSpPr>
            <p:grpSp>
              <p:nvGrpSpPr>
                <p:cNvPr id="27787" name="Group 127"/>
                <p:cNvGrpSpPr>
                  <a:grpSpLocks/>
                </p:cNvGrpSpPr>
                <p:nvPr/>
              </p:nvGrpSpPr>
              <p:grpSpPr bwMode="auto">
                <a:xfrm>
                  <a:off x="2272" y="240"/>
                  <a:ext cx="192" cy="96"/>
                  <a:chOff x="816" y="1488"/>
                  <a:chExt cx="192" cy="96"/>
                </a:xfrm>
              </p:grpSpPr>
              <p:grpSp>
                <p:nvGrpSpPr>
                  <p:cNvPr id="27791" name="Group 128"/>
                  <p:cNvGrpSpPr>
                    <a:grpSpLocks/>
                  </p:cNvGrpSpPr>
                  <p:nvPr/>
                </p:nvGrpSpPr>
                <p:grpSpPr bwMode="auto">
                  <a:xfrm>
                    <a:off x="816" y="1488"/>
                    <a:ext cx="96" cy="96"/>
                    <a:chOff x="432" y="1392"/>
                    <a:chExt cx="288" cy="142"/>
                  </a:xfrm>
                </p:grpSpPr>
                <p:sp>
                  <p:nvSpPr>
                    <p:cNvPr id="27795" name="Arc 129"/>
                    <p:cNvSpPr>
                      <a:spLocks/>
                    </p:cNvSpPr>
                    <p:nvPr/>
                  </p:nvSpPr>
                  <p:spPr bwMode="auto">
                    <a:xfrm>
                      <a:off x="432" y="1392"/>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96" name="Arc 130"/>
                    <p:cNvSpPr>
                      <a:spLocks/>
                    </p:cNvSpPr>
                    <p:nvPr/>
                  </p:nvSpPr>
                  <p:spPr bwMode="auto">
                    <a:xfrm flipV="1">
                      <a:off x="576" y="1464"/>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27792" name="Group 131"/>
                  <p:cNvGrpSpPr>
                    <a:grpSpLocks/>
                  </p:cNvGrpSpPr>
                  <p:nvPr/>
                </p:nvGrpSpPr>
                <p:grpSpPr bwMode="auto">
                  <a:xfrm>
                    <a:off x="912" y="1488"/>
                    <a:ext cx="96" cy="96"/>
                    <a:chOff x="432" y="1392"/>
                    <a:chExt cx="288" cy="142"/>
                  </a:xfrm>
                </p:grpSpPr>
                <p:sp>
                  <p:nvSpPr>
                    <p:cNvPr id="27793" name="Arc 132"/>
                    <p:cNvSpPr>
                      <a:spLocks/>
                    </p:cNvSpPr>
                    <p:nvPr/>
                  </p:nvSpPr>
                  <p:spPr bwMode="auto">
                    <a:xfrm>
                      <a:off x="432" y="1392"/>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94" name="Arc 133"/>
                    <p:cNvSpPr>
                      <a:spLocks/>
                    </p:cNvSpPr>
                    <p:nvPr/>
                  </p:nvSpPr>
                  <p:spPr bwMode="auto">
                    <a:xfrm flipV="1">
                      <a:off x="576" y="1464"/>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nvGrpSpPr>
                <p:cNvPr id="27788" name="Group 134"/>
                <p:cNvGrpSpPr>
                  <a:grpSpLocks/>
                </p:cNvGrpSpPr>
                <p:nvPr/>
              </p:nvGrpSpPr>
              <p:grpSpPr bwMode="auto">
                <a:xfrm>
                  <a:off x="2464" y="240"/>
                  <a:ext cx="96" cy="96"/>
                  <a:chOff x="432" y="1392"/>
                  <a:chExt cx="288" cy="142"/>
                </a:xfrm>
              </p:grpSpPr>
              <p:sp>
                <p:nvSpPr>
                  <p:cNvPr id="27789" name="Arc 135"/>
                  <p:cNvSpPr>
                    <a:spLocks/>
                  </p:cNvSpPr>
                  <p:nvPr/>
                </p:nvSpPr>
                <p:spPr bwMode="auto">
                  <a:xfrm>
                    <a:off x="432" y="1392"/>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90" name="Arc 136"/>
                  <p:cNvSpPr>
                    <a:spLocks/>
                  </p:cNvSpPr>
                  <p:nvPr/>
                </p:nvSpPr>
                <p:spPr bwMode="auto">
                  <a:xfrm flipV="1">
                    <a:off x="576" y="1464"/>
                    <a:ext cx="144" cy="70"/>
                  </a:xfrm>
                  <a:custGeom>
                    <a:avLst/>
                    <a:gdLst>
                      <a:gd name="T0" fmla="*/ 0 w 43200"/>
                      <a:gd name="T1" fmla="*/ 0 h 22399"/>
                      <a:gd name="T2" fmla="*/ 0 w 43200"/>
                      <a:gd name="T3" fmla="*/ 0 h 22399"/>
                      <a:gd name="T4" fmla="*/ 0 w 43200"/>
                      <a:gd name="T5" fmla="*/ 0 h 22399"/>
                      <a:gd name="T6" fmla="*/ 0 60000 65536"/>
                      <a:gd name="T7" fmla="*/ 0 60000 65536"/>
                      <a:gd name="T8" fmla="*/ 0 60000 65536"/>
                    </a:gdLst>
                    <a:ahLst/>
                    <a:cxnLst>
                      <a:cxn ang="T6">
                        <a:pos x="T0" y="T1"/>
                      </a:cxn>
                      <a:cxn ang="T7">
                        <a:pos x="T2" y="T3"/>
                      </a:cxn>
                      <a:cxn ang="T8">
                        <a:pos x="T4" y="T5"/>
                      </a:cxn>
                    </a:cxnLst>
                    <a:rect l="0" t="0" r="r" b="b"/>
                    <a:pathLst>
                      <a:path w="43200" h="22399" fill="none" extrusionOk="0">
                        <a:moveTo>
                          <a:pt x="14" y="22399"/>
                        </a:moveTo>
                        <a:cubicBezTo>
                          <a:pt x="4" y="22132"/>
                          <a:pt x="0" y="21866"/>
                          <a:pt x="0" y="21600"/>
                        </a:cubicBezTo>
                        <a:cubicBezTo>
                          <a:pt x="0" y="9670"/>
                          <a:pt x="9670" y="0"/>
                          <a:pt x="21600" y="0"/>
                        </a:cubicBezTo>
                        <a:cubicBezTo>
                          <a:pt x="33529" y="-1"/>
                          <a:pt x="43199" y="9670"/>
                          <a:pt x="43200" y="21599"/>
                        </a:cubicBezTo>
                      </a:path>
                      <a:path w="43200" h="22399" stroke="0" extrusionOk="0">
                        <a:moveTo>
                          <a:pt x="14" y="22399"/>
                        </a:moveTo>
                        <a:cubicBezTo>
                          <a:pt x="4" y="22132"/>
                          <a:pt x="0" y="21866"/>
                          <a:pt x="0" y="21600"/>
                        </a:cubicBezTo>
                        <a:cubicBezTo>
                          <a:pt x="0" y="9670"/>
                          <a:pt x="9670" y="0"/>
                          <a:pt x="21600" y="0"/>
                        </a:cubicBezTo>
                        <a:cubicBezTo>
                          <a:pt x="33529" y="-1"/>
                          <a:pt x="43199" y="9670"/>
                          <a:pt x="43200" y="21599"/>
                        </a:cubicBezTo>
                        <a:lnTo>
                          <a:pt x="21600" y="21600"/>
                        </a:lnTo>
                        <a:lnTo>
                          <a:pt x="14" y="22399"/>
                        </a:lnTo>
                        <a:close/>
                      </a:path>
                    </a:pathLst>
                  </a:cu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nvGrpSpPr>
              <p:cNvPr id="27699" name="Group 137"/>
              <p:cNvGrpSpPr>
                <a:grpSpLocks/>
              </p:cNvGrpSpPr>
              <p:nvPr/>
            </p:nvGrpSpPr>
            <p:grpSpPr bwMode="auto">
              <a:xfrm>
                <a:off x="2461" y="501"/>
                <a:ext cx="288" cy="48"/>
                <a:chOff x="3264" y="96"/>
                <a:chExt cx="252" cy="48"/>
              </a:xfrm>
            </p:grpSpPr>
            <p:grpSp>
              <p:nvGrpSpPr>
                <p:cNvPr id="27760" name="Group 138"/>
                <p:cNvGrpSpPr>
                  <a:grpSpLocks/>
                </p:cNvGrpSpPr>
                <p:nvPr/>
              </p:nvGrpSpPr>
              <p:grpSpPr bwMode="auto">
                <a:xfrm>
                  <a:off x="3264" y="96"/>
                  <a:ext cx="84" cy="48"/>
                  <a:chOff x="2160" y="1536"/>
                  <a:chExt cx="576" cy="576"/>
                </a:xfrm>
              </p:grpSpPr>
              <p:grpSp>
                <p:nvGrpSpPr>
                  <p:cNvPr id="27779" name="Group 139"/>
                  <p:cNvGrpSpPr>
                    <a:grpSpLocks/>
                  </p:cNvGrpSpPr>
                  <p:nvPr/>
                </p:nvGrpSpPr>
                <p:grpSpPr bwMode="auto">
                  <a:xfrm>
                    <a:off x="2160" y="1536"/>
                    <a:ext cx="288" cy="288"/>
                    <a:chOff x="2160" y="1536"/>
                    <a:chExt cx="288" cy="288"/>
                  </a:xfrm>
                </p:grpSpPr>
                <p:sp>
                  <p:nvSpPr>
                    <p:cNvPr id="27784" name="Line 140"/>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85" name="Line 141"/>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86" name="Line 142"/>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780" name="Group 143"/>
                  <p:cNvGrpSpPr>
                    <a:grpSpLocks/>
                  </p:cNvGrpSpPr>
                  <p:nvPr/>
                </p:nvGrpSpPr>
                <p:grpSpPr bwMode="auto">
                  <a:xfrm flipV="1">
                    <a:off x="2448" y="1824"/>
                    <a:ext cx="288" cy="288"/>
                    <a:chOff x="2160" y="1536"/>
                    <a:chExt cx="288" cy="288"/>
                  </a:xfrm>
                </p:grpSpPr>
                <p:sp>
                  <p:nvSpPr>
                    <p:cNvPr id="27781" name="Line 144"/>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82" name="Line 145"/>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83" name="Line 146"/>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7761" name="Group 147"/>
                <p:cNvGrpSpPr>
                  <a:grpSpLocks/>
                </p:cNvGrpSpPr>
                <p:nvPr/>
              </p:nvGrpSpPr>
              <p:grpSpPr bwMode="auto">
                <a:xfrm>
                  <a:off x="3348" y="96"/>
                  <a:ext cx="84" cy="48"/>
                  <a:chOff x="2160" y="1536"/>
                  <a:chExt cx="576" cy="576"/>
                </a:xfrm>
              </p:grpSpPr>
              <p:grpSp>
                <p:nvGrpSpPr>
                  <p:cNvPr id="27771" name="Group 148"/>
                  <p:cNvGrpSpPr>
                    <a:grpSpLocks/>
                  </p:cNvGrpSpPr>
                  <p:nvPr/>
                </p:nvGrpSpPr>
                <p:grpSpPr bwMode="auto">
                  <a:xfrm>
                    <a:off x="2160" y="1536"/>
                    <a:ext cx="288" cy="288"/>
                    <a:chOff x="2160" y="1536"/>
                    <a:chExt cx="288" cy="288"/>
                  </a:xfrm>
                </p:grpSpPr>
                <p:sp>
                  <p:nvSpPr>
                    <p:cNvPr id="27776" name="Line 149"/>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77" name="Line 150"/>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78" name="Line 151"/>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772" name="Group 152"/>
                  <p:cNvGrpSpPr>
                    <a:grpSpLocks/>
                  </p:cNvGrpSpPr>
                  <p:nvPr/>
                </p:nvGrpSpPr>
                <p:grpSpPr bwMode="auto">
                  <a:xfrm flipV="1">
                    <a:off x="2448" y="1824"/>
                    <a:ext cx="288" cy="288"/>
                    <a:chOff x="2160" y="1536"/>
                    <a:chExt cx="288" cy="288"/>
                  </a:xfrm>
                </p:grpSpPr>
                <p:sp>
                  <p:nvSpPr>
                    <p:cNvPr id="27773" name="Line 153"/>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74" name="Line 154"/>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75" name="Line 155"/>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nvGrpSpPr>
                <p:cNvPr id="27762" name="Group 156"/>
                <p:cNvGrpSpPr>
                  <a:grpSpLocks/>
                </p:cNvGrpSpPr>
                <p:nvPr/>
              </p:nvGrpSpPr>
              <p:grpSpPr bwMode="auto">
                <a:xfrm>
                  <a:off x="3432" y="96"/>
                  <a:ext cx="84" cy="48"/>
                  <a:chOff x="2160" y="1536"/>
                  <a:chExt cx="576" cy="576"/>
                </a:xfrm>
              </p:grpSpPr>
              <p:grpSp>
                <p:nvGrpSpPr>
                  <p:cNvPr id="27763" name="Group 157"/>
                  <p:cNvGrpSpPr>
                    <a:grpSpLocks/>
                  </p:cNvGrpSpPr>
                  <p:nvPr/>
                </p:nvGrpSpPr>
                <p:grpSpPr bwMode="auto">
                  <a:xfrm>
                    <a:off x="2160" y="1536"/>
                    <a:ext cx="288" cy="288"/>
                    <a:chOff x="2160" y="1536"/>
                    <a:chExt cx="288" cy="288"/>
                  </a:xfrm>
                </p:grpSpPr>
                <p:sp>
                  <p:nvSpPr>
                    <p:cNvPr id="27768" name="Line 158"/>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69" name="Line 159"/>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70" name="Line 160"/>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27764" name="Group 161"/>
                  <p:cNvGrpSpPr>
                    <a:grpSpLocks/>
                  </p:cNvGrpSpPr>
                  <p:nvPr/>
                </p:nvGrpSpPr>
                <p:grpSpPr bwMode="auto">
                  <a:xfrm flipV="1">
                    <a:off x="2448" y="1824"/>
                    <a:ext cx="288" cy="288"/>
                    <a:chOff x="2160" y="1536"/>
                    <a:chExt cx="288" cy="288"/>
                  </a:xfrm>
                </p:grpSpPr>
                <p:sp>
                  <p:nvSpPr>
                    <p:cNvPr id="27765" name="Line 162"/>
                    <p:cNvSpPr>
                      <a:spLocks noChangeShapeType="1"/>
                    </p:cNvSpPr>
                    <p:nvPr/>
                  </p:nvSpPr>
                  <p:spPr bwMode="auto">
                    <a:xfrm>
                      <a:off x="2160"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66" name="Line 163"/>
                    <p:cNvSpPr>
                      <a:spLocks noChangeShapeType="1"/>
                    </p:cNvSpPr>
                    <p:nvPr/>
                  </p:nvSpPr>
                  <p:spPr bwMode="auto">
                    <a:xfrm>
                      <a:off x="2448" y="1536"/>
                      <a:ext cx="0" cy="288"/>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67" name="Line 164"/>
                    <p:cNvSpPr>
                      <a:spLocks noChangeShapeType="1"/>
                    </p:cNvSpPr>
                    <p:nvPr/>
                  </p:nvSpPr>
                  <p:spPr bwMode="auto">
                    <a:xfrm>
                      <a:off x="2160" y="1536"/>
                      <a:ext cx="288" cy="0"/>
                    </a:xfrm>
                    <a:prstGeom prst="line">
                      <a:avLst/>
                    </a:prstGeom>
                    <a:noFill/>
                    <a:ln w="9525">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grpSp>
          <p:sp>
            <p:nvSpPr>
              <p:cNvPr id="27700" name="Oval 165"/>
              <p:cNvSpPr>
                <a:spLocks noChangeArrowheads="1"/>
              </p:cNvSpPr>
              <p:nvPr/>
            </p:nvSpPr>
            <p:spPr bwMode="auto">
              <a:xfrm>
                <a:off x="2680" y="2000"/>
                <a:ext cx="58" cy="58"/>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01" name="Text Box 166"/>
              <p:cNvSpPr txBox="1">
                <a:spLocks noChangeArrowheads="1"/>
              </p:cNvSpPr>
              <p:nvPr/>
            </p:nvSpPr>
            <p:spPr bwMode="auto">
              <a:xfrm>
                <a:off x="3854" y="1830"/>
                <a:ext cx="482"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Attenuator</a:t>
                </a:r>
              </a:p>
            </p:txBody>
          </p:sp>
          <p:sp>
            <p:nvSpPr>
              <p:cNvPr id="27702" name="Text Box 167"/>
              <p:cNvSpPr txBox="1">
                <a:spLocks noChangeArrowheads="1"/>
              </p:cNvSpPr>
              <p:nvPr/>
            </p:nvSpPr>
            <p:spPr bwMode="auto">
              <a:xfrm>
                <a:off x="769" y="1811"/>
                <a:ext cx="51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Gold Mirror</a:t>
                </a:r>
              </a:p>
            </p:txBody>
          </p:sp>
          <p:sp>
            <p:nvSpPr>
              <p:cNvPr id="27703" name="Text Box 168"/>
              <p:cNvSpPr txBox="1">
                <a:spLocks noChangeArrowheads="1"/>
              </p:cNvSpPr>
              <p:nvPr/>
            </p:nvSpPr>
            <p:spPr bwMode="auto">
              <a:xfrm>
                <a:off x="1007" y="1145"/>
                <a:ext cx="334"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Mylar </a:t>
                </a:r>
              </a:p>
              <a:p>
                <a:pPr algn="ctr" eaLnBrk="1" hangingPunct="1">
                  <a:spcBef>
                    <a:spcPct val="0"/>
                  </a:spcBef>
                </a:pPr>
                <a:r>
                  <a:rPr lang="en-US" sz="1000" b="0"/>
                  <a:t>BS</a:t>
                </a:r>
              </a:p>
            </p:txBody>
          </p:sp>
          <p:sp>
            <p:nvSpPr>
              <p:cNvPr id="27704" name="Text Box 169"/>
              <p:cNvSpPr txBox="1">
                <a:spLocks noChangeArrowheads="1"/>
              </p:cNvSpPr>
              <p:nvPr/>
            </p:nvSpPr>
            <p:spPr bwMode="auto">
              <a:xfrm>
                <a:off x="3529" y="1810"/>
                <a:ext cx="334"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Mylar </a:t>
                </a:r>
              </a:p>
              <a:p>
                <a:pPr algn="ctr" eaLnBrk="1" hangingPunct="1">
                  <a:spcBef>
                    <a:spcPct val="0"/>
                  </a:spcBef>
                </a:pPr>
                <a:r>
                  <a:rPr lang="en-US" sz="1000" b="0"/>
                  <a:t>BS</a:t>
                </a:r>
              </a:p>
            </p:txBody>
          </p:sp>
          <p:sp>
            <p:nvSpPr>
              <p:cNvPr id="27705" name="Text Box 170"/>
              <p:cNvSpPr txBox="1">
                <a:spLocks noChangeArrowheads="1"/>
              </p:cNvSpPr>
              <p:nvPr/>
            </p:nvSpPr>
            <p:spPr bwMode="auto">
              <a:xfrm>
                <a:off x="4420" y="1434"/>
                <a:ext cx="921"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CNT-QDOT mounted</a:t>
                </a:r>
              </a:p>
              <a:p>
                <a:pPr algn="ctr" eaLnBrk="1" hangingPunct="1">
                  <a:spcBef>
                    <a:spcPct val="0"/>
                  </a:spcBef>
                </a:pPr>
                <a:r>
                  <a:rPr lang="en-US" sz="1000" b="0"/>
                  <a:t>Cryogenic Dewar</a:t>
                </a:r>
              </a:p>
            </p:txBody>
          </p:sp>
          <p:sp>
            <p:nvSpPr>
              <p:cNvPr id="27706" name="Text Box 171"/>
              <p:cNvSpPr txBox="1">
                <a:spLocks noChangeArrowheads="1"/>
              </p:cNvSpPr>
              <p:nvPr/>
            </p:nvSpPr>
            <p:spPr bwMode="auto">
              <a:xfrm>
                <a:off x="4512" y="841"/>
                <a:ext cx="921"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AC coupled </a:t>
                </a:r>
              </a:p>
              <a:p>
                <a:pPr algn="ctr" eaLnBrk="1" hangingPunct="1">
                  <a:spcBef>
                    <a:spcPct val="0"/>
                  </a:spcBef>
                </a:pPr>
                <a:r>
                  <a:rPr lang="en-US" sz="1000" b="0"/>
                  <a:t>Si-Bolometer</a:t>
                </a:r>
              </a:p>
            </p:txBody>
          </p:sp>
          <p:sp>
            <p:nvSpPr>
              <p:cNvPr id="27707" name="Text Box 172"/>
              <p:cNvSpPr txBox="1">
                <a:spLocks noChangeArrowheads="1"/>
              </p:cNvSpPr>
              <p:nvPr/>
            </p:nvSpPr>
            <p:spPr bwMode="auto">
              <a:xfrm>
                <a:off x="1117" y="952"/>
                <a:ext cx="464"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eaLnBrk="1" hangingPunct="1">
                  <a:spcBef>
                    <a:spcPct val="0"/>
                  </a:spcBef>
                </a:pPr>
                <a:r>
                  <a:rPr lang="en-US" sz="1200" b="0"/>
                  <a:t>10.6 </a:t>
                </a:r>
                <a:r>
                  <a:rPr lang="en-US" sz="1200" b="0">
                    <a:latin typeface="Gulim" pitchFamily="34" charset="-127"/>
                    <a:ea typeface="Gulim" pitchFamily="34" charset="-127"/>
                    <a:sym typeface="Symbol" pitchFamily="18" charset="2"/>
                  </a:rPr>
                  <a:t></a:t>
                </a:r>
                <a:r>
                  <a:rPr lang="en-US" sz="1200" b="0"/>
                  <a:t>m</a:t>
                </a:r>
              </a:p>
            </p:txBody>
          </p:sp>
          <p:sp>
            <p:nvSpPr>
              <p:cNvPr id="27708" name="Text Box 173"/>
              <p:cNvSpPr txBox="1">
                <a:spLocks noChangeArrowheads="1"/>
              </p:cNvSpPr>
              <p:nvPr/>
            </p:nvSpPr>
            <p:spPr bwMode="auto">
              <a:xfrm>
                <a:off x="3279" y="1524"/>
                <a:ext cx="505"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eaLnBrk="1" hangingPunct="1">
                  <a:spcBef>
                    <a:spcPct val="0"/>
                  </a:spcBef>
                </a:pPr>
                <a:r>
                  <a:rPr lang="en-US" sz="1200" b="0"/>
                  <a:t>1.27 THz</a:t>
                </a:r>
              </a:p>
            </p:txBody>
          </p:sp>
          <p:sp>
            <p:nvSpPr>
              <p:cNvPr id="27709" name="AutoShape 174"/>
              <p:cNvSpPr>
                <a:spLocks noChangeArrowheads="1"/>
              </p:cNvSpPr>
              <p:nvPr/>
            </p:nvSpPr>
            <p:spPr bwMode="auto">
              <a:xfrm>
                <a:off x="3727" y="1325"/>
                <a:ext cx="69" cy="96"/>
              </a:xfrm>
              <a:prstGeom prst="triangle">
                <a:avLst>
                  <a:gd name="adj" fmla="val 50000"/>
                </a:avLst>
              </a:prstGeom>
              <a:solidFill>
                <a:srgbClr val="FF0064"/>
              </a:solidFill>
              <a:ln w="9525">
                <a:solidFill>
                  <a:srgbClr val="FF0064"/>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0" name="AutoShape 175"/>
              <p:cNvSpPr>
                <a:spLocks noChangeArrowheads="1"/>
              </p:cNvSpPr>
              <p:nvPr/>
            </p:nvSpPr>
            <p:spPr bwMode="auto">
              <a:xfrm rot="-5400000">
                <a:off x="816" y="1085"/>
                <a:ext cx="69" cy="96"/>
              </a:xfrm>
              <a:prstGeom prst="triangle">
                <a:avLst>
                  <a:gd name="adj" fmla="val 50000"/>
                </a:avLst>
              </a:prstGeom>
              <a:solidFill>
                <a:srgbClr val="FF33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1" name="AutoShape 176"/>
              <p:cNvSpPr>
                <a:spLocks noChangeArrowheads="1"/>
              </p:cNvSpPr>
              <p:nvPr/>
            </p:nvSpPr>
            <p:spPr bwMode="auto">
              <a:xfrm flipV="1">
                <a:off x="980" y="1392"/>
                <a:ext cx="69" cy="96"/>
              </a:xfrm>
              <a:prstGeom prst="triangle">
                <a:avLst>
                  <a:gd name="adj" fmla="val 50000"/>
                </a:avLst>
              </a:prstGeom>
              <a:solidFill>
                <a:srgbClr val="FF33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2" name="AutoShape 177"/>
              <p:cNvSpPr>
                <a:spLocks noChangeArrowheads="1"/>
              </p:cNvSpPr>
              <p:nvPr/>
            </p:nvSpPr>
            <p:spPr bwMode="auto">
              <a:xfrm rot="5400000" flipH="1">
                <a:off x="3924" y="1658"/>
                <a:ext cx="69" cy="96"/>
              </a:xfrm>
              <a:prstGeom prst="triangle">
                <a:avLst>
                  <a:gd name="adj" fmla="val 50000"/>
                </a:avLst>
              </a:prstGeom>
              <a:solidFill>
                <a:srgbClr val="FF0064"/>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3" name="AutoShape 178"/>
              <p:cNvSpPr>
                <a:spLocks noChangeArrowheads="1"/>
              </p:cNvSpPr>
              <p:nvPr/>
            </p:nvSpPr>
            <p:spPr bwMode="auto">
              <a:xfrm rot="-5400000">
                <a:off x="1305" y="1085"/>
                <a:ext cx="69" cy="96"/>
              </a:xfrm>
              <a:prstGeom prst="triangle">
                <a:avLst>
                  <a:gd name="adj" fmla="val 50000"/>
                </a:avLst>
              </a:prstGeom>
              <a:solidFill>
                <a:srgbClr val="FF33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4" name="AutoShape 179"/>
              <p:cNvSpPr>
                <a:spLocks noChangeArrowheads="1"/>
              </p:cNvSpPr>
              <p:nvPr/>
            </p:nvSpPr>
            <p:spPr bwMode="auto">
              <a:xfrm rot="5400000" flipH="1">
                <a:off x="1326" y="1655"/>
                <a:ext cx="69" cy="96"/>
              </a:xfrm>
              <a:prstGeom prst="triangle">
                <a:avLst>
                  <a:gd name="adj" fmla="val 50000"/>
                </a:avLst>
              </a:prstGeom>
              <a:solidFill>
                <a:srgbClr val="FF33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5" name="Text Box 180"/>
              <p:cNvSpPr txBox="1">
                <a:spLocks noChangeArrowheads="1"/>
              </p:cNvSpPr>
              <p:nvPr/>
            </p:nvSpPr>
            <p:spPr bwMode="auto">
              <a:xfrm>
                <a:off x="1332" y="1860"/>
                <a:ext cx="643"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ZnSe Brewster</a:t>
                </a:r>
              </a:p>
              <a:p>
                <a:pPr algn="ctr" eaLnBrk="1" hangingPunct="1">
                  <a:spcBef>
                    <a:spcPct val="0"/>
                  </a:spcBef>
                </a:pPr>
                <a:r>
                  <a:rPr lang="en-US" sz="1000" b="0"/>
                  <a:t> window</a:t>
                </a:r>
              </a:p>
            </p:txBody>
          </p:sp>
          <p:sp>
            <p:nvSpPr>
              <p:cNvPr id="27716" name="Text Box 181"/>
              <p:cNvSpPr txBox="1">
                <a:spLocks noChangeArrowheads="1"/>
              </p:cNvSpPr>
              <p:nvPr/>
            </p:nvSpPr>
            <p:spPr bwMode="auto">
              <a:xfrm>
                <a:off x="1628" y="624"/>
                <a:ext cx="421"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Chopper</a:t>
                </a:r>
              </a:p>
              <a:p>
                <a:pPr algn="ctr" eaLnBrk="1" hangingPunct="1">
                  <a:spcBef>
                    <a:spcPct val="0"/>
                  </a:spcBef>
                </a:pPr>
                <a:r>
                  <a:rPr lang="en-US" sz="1000" b="0"/>
                  <a:t>Control</a:t>
                </a:r>
              </a:p>
            </p:txBody>
          </p:sp>
          <p:sp>
            <p:nvSpPr>
              <p:cNvPr id="27717" name="AutoShape 182"/>
              <p:cNvSpPr>
                <a:spLocks noChangeArrowheads="1"/>
              </p:cNvSpPr>
              <p:nvPr/>
            </p:nvSpPr>
            <p:spPr bwMode="auto">
              <a:xfrm rot="5400000" flipH="1">
                <a:off x="3484" y="1658"/>
                <a:ext cx="69" cy="96"/>
              </a:xfrm>
              <a:prstGeom prst="triangle">
                <a:avLst>
                  <a:gd name="adj" fmla="val 50000"/>
                </a:avLst>
              </a:prstGeom>
              <a:solidFill>
                <a:srgbClr val="FF0064"/>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18" name="Text Box 183"/>
              <p:cNvSpPr txBox="1">
                <a:spLocks noChangeArrowheads="1"/>
              </p:cNvSpPr>
              <p:nvPr/>
            </p:nvSpPr>
            <p:spPr bwMode="auto">
              <a:xfrm>
                <a:off x="4719" y="1774"/>
                <a:ext cx="823"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l" eaLnBrk="1" hangingPunct="1">
                  <a:spcBef>
                    <a:spcPct val="0"/>
                  </a:spcBef>
                </a:pPr>
                <a:r>
                  <a:rPr lang="en-US" sz="1000" b="0"/>
                  <a:t>Bias voltage</a:t>
                </a:r>
              </a:p>
              <a:p>
                <a:pPr algn="l" eaLnBrk="1" hangingPunct="1">
                  <a:spcBef>
                    <a:spcPct val="0"/>
                  </a:spcBef>
                </a:pPr>
                <a:r>
                  <a:rPr lang="en-US" sz="1000" b="0">
                    <a:solidFill>
                      <a:srgbClr val="FF0000"/>
                    </a:solidFill>
                  </a:rPr>
                  <a:t>Terahertz signal</a:t>
                </a:r>
              </a:p>
            </p:txBody>
          </p:sp>
          <p:sp>
            <p:nvSpPr>
              <p:cNvPr id="27719" name="Text Box 184"/>
              <p:cNvSpPr txBox="1">
                <a:spLocks noChangeArrowheads="1"/>
              </p:cNvSpPr>
              <p:nvPr/>
            </p:nvSpPr>
            <p:spPr bwMode="auto">
              <a:xfrm>
                <a:off x="83" y="1213"/>
                <a:ext cx="533"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Pyroelectric</a:t>
                </a:r>
              </a:p>
              <a:p>
                <a:pPr algn="ctr" eaLnBrk="1" hangingPunct="1">
                  <a:spcBef>
                    <a:spcPct val="0"/>
                  </a:spcBef>
                </a:pPr>
                <a:r>
                  <a:rPr lang="en-US" sz="1000" b="0"/>
                  <a:t> Detector</a:t>
                </a:r>
              </a:p>
            </p:txBody>
          </p:sp>
          <p:sp>
            <p:nvSpPr>
              <p:cNvPr id="27720" name="Text Box 185"/>
              <p:cNvSpPr txBox="1">
                <a:spLocks noChangeArrowheads="1"/>
              </p:cNvSpPr>
              <p:nvPr/>
            </p:nvSpPr>
            <p:spPr bwMode="auto">
              <a:xfrm>
                <a:off x="554" y="1220"/>
                <a:ext cx="421"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Chopper</a:t>
                </a:r>
              </a:p>
            </p:txBody>
          </p:sp>
          <p:sp>
            <p:nvSpPr>
              <p:cNvPr id="27721" name="Text Box 186"/>
              <p:cNvSpPr txBox="1">
                <a:spLocks noChangeArrowheads="1"/>
              </p:cNvSpPr>
              <p:nvPr/>
            </p:nvSpPr>
            <p:spPr bwMode="auto">
              <a:xfrm>
                <a:off x="3360" y="810"/>
                <a:ext cx="51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Gold Mirror</a:t>
                </a:r>
              </a:p>
            </p:txBody>
          </p:sp>
          <p:sp>
            <p:nvSpPr>
              <p:cNvPr id="27722" name="Oval 187"/>
              <p:cNvSpPr>
                <a:spLocks noChangeArrowheads="1"/>
              </p:cNvSpPr>
              <p:nvPr/>
            </p:nvSpPr>
            <p:spPr bwMode="auto">
              <a:xfrm flipV="1">
                <a:off x="2464" y="2044"/>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3" name="Oval 188"/>
              <p:cNvSpPr>
                <a:spLocks noChangeArrowheads="1"/>
              </p:cNvSpPr>
              <p:nvPr/>
            </p:nvSpPr>
            <p:spPr bwMode="auto">
              <a:xfrm flipV="1">
                <a:off x="2569" y="2043"/>
                <a:ext cx="23" cy="23"/>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724" name="Group 189"/>
              <p:cNvGrpSpPr>
                <a:grpSpLocks/>
              </p:cNvGrpSpPr>
              <p:nvPr/>
            </p:nvGrpSpPr>
            <p:grpSpPr bwMode="auto">
              <a:xfrm>
                <a:off x="4320" y="2160"/>
                <a:ext cx="1024" cy="988"/>
                <a:chOff x="4032" y="2928"/>
                <a:chExt cx="1024" cy="988"/>
              </a:xfrm>
            </p:grpSpPr>
            <p:pic>
              <p:nvPicPr>
                <p:cNvPr id="27752" name="Picture 190"/>
                <p:cNvPicPr>
                  <a:picLocks noChangeAspect="1" noChangeArrowheads="1"/>
                </p:cNvPicPr>
                <p:nvPr/>
              </p:nvPicPr>
              <p:blipFill>
                <a:blip r:embed="rId3" cstate="print">
                  <a:extLst>
                    <a:ext uri="{28A0092B-C50C-407E-A947-70E740481C1C}">
                      <a14:useLocalDpi xmlns:a14="http://schemas.microsoft.com/office/drawing/2010/main" xmlns="" val="0"/>
                    </a:ext>
                  </a:extLst>
                </a:blip>
                <a:srcRect l="32773" t="5263" r="30252"/>
                <a:stretch>
                  <a:fillRect/>
                </a:stretch>
              </p:blipFill>
              <p:spPr bwMode="auto">
                <a:xfrm>
                  <a:off x="4124" y="2976"/>
                  <a:ext cx="836" cy="8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753" name="AutoShape 191"/>
                <p:cNvSpPr>
                  <a:spLocks noChangeArrowheads="1"/>
                </p:cNvSpPr>
                <p:nvPr/>
              </p:nvSpPr>
              <p:spPr bwMode="auto">
                <a:xfrm>
                  <a:off x="4104" y="3072"/>
                  <a:ext cx="344" cy="816"/>
                </a:xfrm>
                <a:prstGeom prst="rtTriangle">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4" name="AutoShape 192"/>
                <p:cNvSpPr>
                  <a:spLocks noChangeArrowheads="1"/>
                </p:cNvSpPr>
                <p:nvPr/>
              </p:nvSpPr>
              <p:spPr bwMode="auto">
                <a:xfrm rot="-5400000" flipH="1" flipV="1">
                  <a:off x="4316" y="2696"/>
                  <a:ext cx="344" cy="816"/>
                </a:xfrm>
                <a:prstGeom prst="rtTriangle">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5" name="AutoShape 193"/>
                <p:cNvSpPr>
                  <a:spLocks noChangeArrowheads="1"/>
                </p:cNvSpPr>
                <p:nvPr/>
              </p:nvSpPr>
              <p:spPr bwMode="auto">
                <a:xfrm flipH="1" flipV="1">
                  <a:off x="4640" y="2928"/>
                  <a:ext cx="344" cy="816"/>
                </a:xfrm>
                <a:prstGeom prst="rtTriangle">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6" name="AutoShape 194"/>
                <p:cNvSpPr>
                  <a:spLocks noChangeArrowheads="1"/>
                </p:cNvSpPr>
                <p:nvPr/>
              </p:nvSpPr>
              <p:spPr bwMode="auto">
                <a:xfrm rot="5400000" flipH="1" flipV="1">
                  <a:off x="4322" y="3182"/>
                  <a:ext cx="444" cy="1024"/>
                </a:xfrm>
                <a:prstGeom prst="rtTriangle">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27757" name="Group 195"/>
                <p:cNvGrpSpPr>
                  <a:grpSpLocks/>
                </p:cNvGrpSpPr>
                <p:nvPr/>
              </p:nvGrpSpPr>
              <p:grpSpPr bwMode="auto">
                <a:xfrm>
                  <a:off x="4495" y="3337"/>
                  <a:ext cx="95" cy="92"/>
                  <a:chOff x="4656" y="2880"/>
                  <a:chExt cx="95" cy="92"/>
                </a:xfrm>
              </p:grpSpPr>
              <p:pic>
                <p:nvPicPr>
                  <p:cNvPr id="27758" name="Picture 196"/>
                  <p:cNvPicPr>
                    <a:picLocks noChangeArrowheads="1"/>
                  </p:cNvPicPr>
                  <p:nvPr/>
                </p:nvPicPr>
                <p:blipFill>
                  <a:blip r:embed="rId4" cstate="print">
                    <a:extLst>
                      <a:ext uri="{28A0092B-C50C-407E-A947-70E740481C1C}">
                        <a14:useLocalDpi xmlns:a14="http://schemas.microsoft.com/office/drawing/2010/main" xmlns="" val="0"/>
                      </a:ext>
                    </a:extLst>
                  </a:blip>
                  <a:srcRect l="56064" t="78357" r="22849" b="4843"/>
                  <a:stretch>
                    <a:fillRect/>
                  </a:stretch>
                </p:blipFill>
                <p:spPr bwMode="auto">
                  <a:xfrm>
                    <a:off x="4656" y="2892"/>
                    <a:ext cx="86" cy="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759" name="Oval 197"/>
                  <p:cNvSpPr>
                    <a:spLocks noChangeArrowheads="1"/>
                  </p:cNvSpPr>
                  <p:nvPr/>
                </p:nvSpPr>
                <p:spPr bwMode="auto">
                  <a:xfrm>
                    <a:off x="4659" y="2880"/>
                    <a:ext cx="92" cy="92"/>
                  </a:xfrm>
                  <a:prstGeom prst="ellipse">
                    <a:avLst/>
                  </a:prstGeom>
                  <a:noFill/>
                  <a:ln w="38100">
                    <a:pattFill prst="pct70">
                      <a:fgClr>
                        <a:srgbClr val="FFFF00"/>
                      </a:fgClr>
                      <a:bgClr>
                        <a:srgbClr val="FFFFFF"/>
                      </a:bgClr>
                    </a:patt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sp>
            <p:nvSpPr>
              <p:cNvPr id="27725" name="Text Box 198"/>
              <p:cNvSpPr txBox="1">
                <a:spLocks noChangeArrowheads="1"/>
              </p:cNvSpPr>
              <p:nvPr/>
            </p:nvSpPr>
            <p:spPr bwMode="auto">
              <a:xfrm>
                <a:off x="4224" y="3024"/>
                <a:ext cx="598"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Winston cone</a:t>
                </a:r>
              </a:p>
            </p:txBody>
          </p:sp>
          <p:sp>
            <p:nvSpPr>
              <p:cNvPr id="27726" name="Line 199"/>
              <p:cNvSpPr>
                <a:spLocks noChangeShapeType="1"/>
              </p:cNvSpPr>
              <p:nvPr/>
            </p:nvSpPr>
            <p:spPr bwMode="auto">
              <a:xfrm flipH="1" flipV="1">
                <a:off x="4848" y="2640"/>
                <a:ext cx="240" cy="28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27" name="Text Box 200"/>
              <p:cNvSpPr txBox="1">
                <a:spLocks noChangeArrowheads="1"/>
              </p:cNvSpPr>
              <p:nvPr/>
            </p:nvSpPr>
            <p:spPr bwMode="auto">
              <a:xfrm>
                <a:off x="4882" y="2921"/>
                <a:ext cx="477"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CNT-DOT</a:t>
                </a:r>
              </a:p>
              <a:p>
                <a:pPr algn="ctr" eaLnBrk="1" hangingPunct="1">
                  <a:spcBef>
                    <a:spcPct val="0"/>
                  </a:spcBef>
                </a:pPr>
                <a:r>
                  <a:rPr lang="en-US" sz="1000" b="0"/>
                  <a:t>detector</a:t>
                </a:r>
              </a:p>
            </p:txBody>
          </p:sp>
          <p:sp>
            <p:nvSpPr>
              <p:cNvPr id="27728" name="AutoShape 201"/>
              <p:cNvSpPr>
                <a:spLocks noChangeArrowheads="1"/>
              </p:cNvSpPr>
              <p:nvPr/>
            </p:nvSpPr>
            <p:spPr bwMode="auto">
              <a:xfrm rot="-4600558">
                <a:off x="4416" y="2640"/>
                <a:ext cx="240" cy="240"/>
              </a:xfrm>
              <a:prstGeom prst="lightningBol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29" name="Line 202"/>
              <p:cNvSpPr>
                <a:spLocks noChangeShapeType="1"/>
              </p:cNvSpPr>
              <p:nvPr/>
            </p:nvSpPr>
            <p:spPr bwMode="auto">
              <a:xfrm flipV="1">
                <a:off x="4608" y="2784"/>
                <a:ext cx="96" cy="24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30" name="Text Box 203"/>
              <p:cNvSpPr txBox="1">
                <a:spLocks noChangeArrowheads="1"/>
              </p:cNvSpPr>
              <p:nvPr/>
            </p:nvSpPr>
            <p:spPr bwMode="auto">
              <a:xfrm>
                <a:off x="4055" y="2516"/>
                <a:ext cx="45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r" eaLnBrk="0" fontAlgn="base" hangingPunct="0">
                  <a:spcBef>
                    <a:spcPct val="20000"/>
                  </a:spcBef>
                  <a:spcAft>
                    <a:spcPct val="0"/>
                  </a:spcAft>
                  <a:defRPr b="1">
                    <a:solidFill>
                      <a:schemeClr val="tx1"/>
                    </a:solidFill>
                    <a:latin typeface="Arial" charset="0"/>
                  </a:defRPr>
                </a:lvl6pPr>
                <a:lvl7pPr marL="2971800" indent="-228600" algn="r" eaLnBrk="0" fontAlgn="base" hangingPunct="0">
                  <a:spcBef>
                    <a:spcPct val="20000"/>
                  </a:spcBef>
                  <a:spcAft>
                    <a:spcPct val="0"/>
                  </a:spcAft>
                  <a:defRPr b="1">
                    <a:solidFill>
                      <a:schemeClr val="tx1"/>
                    </a:solidFill>
                    <a:latin typeface="Arial" charset="0"/>
                  </a:defRPr>
                </a:lvl7pPr>
                <a:lvl8pPr marL="3429000" indent="-228600" algn="r" eaLnBrk="0" fontAlgn="base" hangingPunct="0">
                  <a:spcBef>
                    <a:spcPct val="20000"/>
                  </a:spcBef>
                  <a:spcAft>
                    <a:spcPct val="0"/>
                  </a:spcAft>
                  <a:defRPr b="1">
                    <a:solidFill>
                      <a:schemeClr val="tx1"/>
                    </a:solidFill>
                    <a:latin typeface="Arial" charset="0"/>
                  </a:defRPr>
                </a:lvl8pPr>
                <a:lvl9pPr marL="3886200" indent="-228600" algn="r" eaLnBrk="0" fontAlgn="base" hangingPunct="0">
                  <a:spcBef>
                    <a:spcPct val="20000"/>
                  </a:spcBef>
                  <a:spcAft>
                    <a:spcPct val="0"/>
                  </a:spcAft>
                  <a:defRPr b="1">
                    <a:solidFill>
                      <a:schemeClr val="tx1"/>
                    </a:solidFill>
                    <a:latin typeface="Arial" charset="0"/>
                  </a:defRPr>
                </a:lvl9pPr>
              </a:lstStyle>
              <a:p>
                <a:pPr algn="ctr" eaLnBrk="1" hangingPunct="1">
                  <a:spcBef>
                    <a:spcPct val="0"/>
                  </a:spcBef>
                </a:pPr>
                <a:r>
                  <a:rPr lang="en-US" sz="1000" b="0"/>
                  <a:t>THz</a:t>
                </a:r>
              </a:p>
              <a:p>
                <a:pPr algn="ctr" eaLnBrk="1" hangingPunct="1">
                  <a:spcBef>
                    <a:spcPct val="0"/>
                  </a:spcBef>
                </a:pPr>
                <a:r>
                  <a:rPr lang="en-US" sz="1000" b="0"/>
                  <a:t>Radiation</a:t>
                </a:r>
              </a:p>
            </p:txBody>
          </p:sp>
          <p:grpSp>
            <p:nvGrpSpPr>
              <p:cNvPr id="27731" name="Group 204"/>
              <p:cNvGrpSpPr>
                <a:grpSpLocks noChangeAspect="1"/>
              </p:cNvGrpSpPr>
              <p:nvPr/>
            </p:nvGrpSpPr>
            <p:grpSpPr bwMode="auto">
              <a:xfrm>
                <a:off x="4203" y="1620"/>
                <a:ext cx="155" cy="175"/>
                <a:chOff x="4272" y="3408"/>
                <a:chExt cx="584" cy="662"/>
              </a:xfrm>
            </p:grpSpPr>
            <p:grpSp>
              <p:nvGrpSpPr>
                <p:cNvPr id="27743" name="Group 205"/>
                <p:cNvGrpSpPr>
                  <a:grpSpLocks noChangeAspect="1"/>
                </p:cNvGrpSpPr>
                <p:nvPr/>
              </p:nvGrpSpPr>
              <p:grpSpPr bwMode="auto">
                <a:xfrm>
                  <a:off x="4272" y="3408"/>
                  <a:ext cx="584" cy="662"/>
                  <a:chOff x="4272" y="3408"/>
                  <a:chExt cx="584" cy="662"/>
                </a:xfrm>
              </p:grpSpPr>
              <p:pic>
                <p:nvPicPr>
                  <p:cNvPr id="27745" name="Picture 206"/>
                  <p:cNvPicPr>
                    <a:picLocks noChangeAspect="1" noChangeArrowheads="1"/>
                  </p:cNvPicPr>
                  <p:nvPr/>
                </p:nvPicPr>
                <p:blipFill>
                  <a:blip r:embed="rId5">
                    <a:extLst>
                      <a:ext uri="{28A0092B-C50C-407E-A947-70E740481C1C}">
                        <a14:useLocalDpi xmlns:a14="http://schemas.microsoft.com/office/drawing/2010/main" xmlns="" val="0"/>
                      </a:ext>
                    </a:extLst>
                  </a:blip>
                  <a:srcRect l="54831" t="21182" r="26192" b="29514"/>
                  <a:stretch>
                    <a:fillRect/>
                  </a:stretch>
                </p:blipFill>
                <p:spPr bwMode="auto">
                  <a:xfrm>
                    <a:off x="4280" y="3444"/>
                    <a:ext cx="549"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746" name="Freeform 207"/>
                  <p:cNvSpPr>
                    <a:spLocks noChangeAspect="1"/>
                  </p:cNvSpPr>
                  <p:nvPr/>
                </p:nvSpPr>
                <p:spPr bwMode="auto">
                  <a:xfrm>
                    <a:off x="4272" y="3440"/>
                    <a:ext cx="415" cy="177"/>
                  </a:xfrm>
                  <a:custGeom>
                    <a:avLst/>
                    <a:gdLst>
                      <a:gd name="T0" fmla="*/ 62 w 415"/>
                      <a:gd name="T1" fmla="*/ 128 h 177"/>
                      <a:gd name="T2" fmla="*/ 94 w 415"/>
                      <a:gd name="T3" fmla="*/ 130 h 177"/>
                      <a:gd name="T4" fmla="*/ 160 w 415"/>
                      <a:gd name="T5" fmla="*/ 134 h 177"/>
                      <a:gd name="T6" fmla="*/ 222 w 415"/>
                      <a:gd name="T7" fmla="*/ 140 h 177"/>
                      <a:gd name="T8" fmla="*/ 290 w 415"/>
                      <a:gd name="T9" fmla="*/ 150 h 177"/>
                      <a:gd name="T10" fmla="*/ 346 w 415"/>
                      <a:gd name="T11" fmla="*/ 158 h 177"/>
                      <a:gd name="T12" fmla="*/ 382 w 415"/>
                      <a:gd name="T13" fmla="*/ 168 h 177"/>
                      <a:gd name="T14" fmla="*/ 415 w 415"/>
                      <a:gd name="T15" fmla="*/ 177 h 177"/>
                      <a:gd name="T16" fmla="*/ 415 w 415"/>
                      <a:gd name="T17" fmla="*/ 6 h 177"/>
                      <a:gd name="T18" fmla="*/ 2 w 415"/>
                      <a:gd name="T19" fmla="*/ 0 h 177"/>
                      <a:gd name="T20" fmla="*/ 0 w 415"/>
                      <a:gd name="T21" fmla="*/ 126 h 177"/>
                      <a:gd name="T22" fmla="*/ 34 w 415"/>
                      <a:gd name="T23" fmla="*/ 126 h 1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5" h="177">
                        <a:moveTo>
                          <a:pt x="62" y="128"/>
                        </a:moveTo>
                        <a:lnTo>
                          <a:pt x="94" y="130"/>
                        </a:lnTo>
                        <a:lnTo>
                          <a:pt x="160" y="134"/>
                        </a:lnTo>
                        <a:lnTo>
                          <a:pt x="222" y="140"/>
                        </a:lnTo>
                        <a:lnTo>
                          <a:pt x="290" y="150"/>
                        </a:lnTo>
                        <a:lnTo>
                          <a:pt x="346" y="158"/>
                        </a:lnTo>
                        <a:lnTo>
                          <a:pt x="382" y="168"/>
                        </a:lnTo>
                        <a:lnTo>
                          <a:pt x="415" y="177"/>
                        </a:lnTo>
                        <a:lnTo>
                          <a:pt x="415" y="6"/>
                        </a:lnTo>
                        <a:lnTo>
                          <a:pt x="2" y="0"/>
                        </a:lnTo>
                        <a:lnTo>
                          <a:pt x="0" y="126"/>
                        </a:lnTo>
                        <a:lnTo>
                          <a:pt x="34" y="126"/>
                        </a:lnTo>
                      </a:path>
                    </a:pathLst>
                  </a:custGeom>
                  <a:solidFill>
                    <a:srgbClr val="ACA800"/>
                  </a:solidFill>
                  <a:ln w="9525">
                    <a:solidFill>
                      <a:srgbClr val="ACA8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47" name="Freeform 208"/>
                  <p:cNvSpPr>
                    <a:spLocks noChangeAspect="1"/>
                  </p:cNvSpPr>
                  <p:nvPr/>
                </p:nvSpPr>
                <p:spPr bwMode="auto">
                  <a:xfrm flipV="1">
                    <a:off x="4272" y="3852"/>
                    <a:ext cx="415" cy="177"/>
                  </a:xfrm>
                  <a:custGeom>
                    <a:avLst/>
                    <a:gdLst>
                      <a:gd name="T0" fmla="*/ 62 w 415"/>
                      <a:gd name="T1" fmla="*/ 128 h 177"/>
                      <a:gd name="T2" fmla="*/ 94 w 415"/>
                      <a:gd name="T3" fmla="*/ 130 h 177"/>
                      <a:gd name="T4" fmla="*/ 160 w 415"/>
                      <a:gd name="T5" fmla="*/ 134 h 177"/>
                      <a:gd name="T6" fmla="*/ 222 w 415"/>
                      <a:gd name="T7" fmla="*/ 140 h 177"/>
                      <a:gd name="T8" fmla="*/ 290 w 415"/>
                      <a:gd name="T9" fmla="*/ 150 h 177"/>
                      <a:gd name="T10" fmla="*/ 346 w 415"/>
                      <a:gd name="T11" fmla="*/ 158 h 177"/>
                      <a:gd name="T12" fmla="*/ 382 w 415"/>
                      <a:gd name="T13" fmla="*/ 168 h 177"/>
                      <a:gd name="T14" fmla="*/ 415 w 415"/>
                      <a:gd name="T15" fmla="*/ 177 h 177"/>
                      <a:gd name="T16" fmla="*/ 415 w 415"/>
                      <a:gd name="T17" fmla="*/ 6 h 177"/>
                      <a:gd name="T18" fmla="*/ 2 w 415"/>
                      <a:gd name="T19" fmla="*/ 0 h 177"/>
                      <a:gd name="T20" fmla="*/ 0 w 415"/>
                      <a:gd name="T21" fmla="*/ 126 h 177"/>
                      <a:gd name="T22" fmla="*/ 34 w 415"/>
                      <a:gd name="T23" fmla="*/ 126 h 1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5" h="177">
                        <a:moveTo>
                          <a:pt x="62" y="128"/>
                        </a:moveTo>
                        <a:lnTo>
                          <a:pt x="94" y="130"/>
                        </a:lnTo>
                        <a:lnTo>
                          <a:pt x="160" y="134"/>
                        </a:lnTo>
                        <a:lnTo>
                          <a:pt x="222" y="140"/>
                        </a:lnTo>
                        <a:lnTo>
                          <a:pt x="290" y="150"/>
                        </a:lnTo>
                        <a:lnTo>
                          <a:pt x="346" y="158"/>
                        </a:lnTo>
                        <a:lnTo>
                          <a:pt x="382" y="168"/>
                        </a:lnTo>
                        <a:lnTo>
                          <a:pt x="415" y="177"/>
                        </a:lnTo>
                        <a:lnTo>
                          <a:pt x="415" y="6"/>
                        </a:lnTo>
                        <a:lnTo>
                          <a:pt x="2" y="0"/>
                        </a:lnTo>
                        <a:lnTo>
                          <a:pt x="0" y="126"/>
                        </a:lnTo>
                        <a:lnTo>
                          <a:pt x="34" y="126"/>
                        </a:lnTo>
                      </a:path>
                    </a:pathLst>
                  </a:custGeom>
                  <a:solidFill>
                    <a:srgbClr val="ACA800"/>
                  </a:solidFill>
                  <a:ln w="9525">
                    <a:solidFill>
                      <a:srgbClr val="ACA8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48" name="Rectangle 209"/>
                  <p:cNvSpPr>
                    <a:spLocks noChangeAspect="1" noChangeArrowheads="1"/>
                  </p:cNvSpPr>
                  <p:nvPr/>
                </p:nvSpPr>
                <p:spPr bwMode="auto">
                  <a:xfrm>
                    <a:off x="4664" y="3408"/>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9" name="Rectangle 210"/>
                  <p:cNvSpPr>
                    <a:spLocks noChangeAspect="1" noChangeArrowheads="1"/>
                  </p:cNvSpPr>
                  <p:nvPr/>
                </p:nvSpPr>
                <p:spPr bwMode="auto">
                  <a:xfrm>
                    <a:off x="4664" y="4016"/>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0" name="Rectangle 211"/>
                  <p:cNvSpPr>
                    <a:spLocks noChangeAspect="1" noChangeArrowheads="1"/>
                  </p:cNvSpPr>
                  <p:nvPr/>
                </p:nvSpPr>
                <p:spPr bwMode="auto">
                  <a:xfrm rot="-5400000">
                    <a:off x="4736" y="3486"/>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51" name="Rectangle 212"/>
                  <p:cNvSpPr>
                    <a:spLocks noChangeAspect="1" noChangeArrowheads="1"/>
                  </p:cNvSpPr>
                  <p:nvPr/>
                </p:nvSpPr>
                <p:spPr bwMode="auto">
                  <a:xfrm rot="-5400000">
                    <a:off x="4736" y="3950"/>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7744" name="Rectangle 213"/>
                <p:cNvSpPr>
                  <a:spLocks noChangeAspect="1" noChangeArrowheads="1"/>
                </p:cNvSpPr>
                <p:nvPr/>
              </p:nvSpPr>
              <p:spPr bwMode="auto">
                <a:xfrm flipH="1">
                  <a:off x="4806" y="3582"/>
                  <a:ext cx="23" cy="299"/>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27732" name="Group 214"/>
              <p:cNvGrpSpPr>
                <a:grpSpLocks noChangeAspect="1"/>
              </p:cNvGrpSpPr>
              <p:nvPr/>
            </p:nvGrpSpPr>
            <p:grpSpPr bwMode="auto">
              <a:xfrm>
                <a:off x="4215" y="969"/>
                <a:ext cx="155" cy="175"/>
                <a:chOff x="4272" y="3408"/>
                <a:chExt cx="584" cy="662"/>
              </a:xfrm>
            </p:grpSpPr>
            <p:grpSp>
              <p:nvGrpSpPr>
                <p:cNvPr id="27734" name="Group 215"/>
                <p:cNvGrpSpPr>
                  <a:grpSpLocks noChangeAspect="1"/>
                </p:cNvGrpSpPr>
                <p:nvPr/>
              </p:nvGrpSpPr>
              <p:grpSpPr bwMode="auto">
                <a:xfrm>
                  <a:off x="4272" y="3408"/>
                  <a:ext cx="584" cy="662"/>
                  <a:chOff x="4272" y="3408"/>
                  <a:chExt cx="584" cy="662"/>
                </a:xfrm>
              </p:grpSpPr>
              <p:pic>
                <p:nvPicPr>
                  <p:cNvPr id="27736" name="Picture 216"/>
                  <p:cNvPicPr>
                    <a:picLocks noChangeAspect="1" noChangeArrowheads="1"/>
                  </p:cNvPicPr>
                  <p:nvPr/>
                </p:nvPicPr>
                <p:blipFill>
                  <a:blip r:embed="rId5">
                    <a:extLst>
                      <a:ext uri="{28A0092B-C50C-407E-A947-70E740481C1C}">
                        <a14:useLocalDpi xmlns:a14="http://schemas.microsoft.com/office/drawing/2010/main" xmlns="" val="0"/>
                      </a:ext>
                    </a:extLst>
                  </a:blip>
                  <a:srcRect l="54831" t="21182" r="26192" b="29514"/>
                  <a:stretch>
                    <a:fillRect/>
                  </a:stretch>
                </p:blipFill>
                <p:spPr bwMode="auto">
                  <a:xfrm>
                    <a:off x="4280" y="3444"/>
                    <a:ext cx="549" cy="5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7737" name="Freeform 217"/>
                  <p:cNvSpPr>
                    <a:spLocks noChangeAspect="1"/>
                  </p:cNvSpPr>
                  <p:nvPr/>
                </p:nvSpPr>
                <p:spPr bwMode="auto">
                  <a:xfrm>
                    <a:off x="4272" y="3440"/>
                    <a:ext cx="415" cy="177"/>
                  </a:xfrm>
                  <a:custGeom>
                    <a:avLst/>
                    <a:gdLst>
                      <a:gd name="T0" fmla="*/ 62 w 415"/>
                      <a:gd name="T1" fmla="*/ 128 h 177"/>
                      <a:gd name="T2" fmla="*/ 94 w 415"/>
                      <a:gd name="T3" fmla="*/ 130 h 177"/>
                      <a:gd name="T4" fmla="*/ 160 w 415"/>
                      <a:gd name="T5" fmla="*/ 134 h 177"/>
                      <a:gd name="T6" fmla="*/ 222 w 415"/>
                      <a:gd name="T7" fmla="*/ 140 h 177"/>
                      <a:gd name="T8" fmla="*/ 290 w 415"/>
                      <a:gd name="T9" fmla="*/ 150 h 177"/>
                      <a:gd name="T10" fmla="*/ 346 w 415"/>
                      <a:gd name="T11" fmla="*/ 158 h 177"/>
                      <a:gd name="T12" fmla="*/ 382 w 415"/>
                      <a:gd name="T13" fmla="*/ 168 h 177"/>
                      <a:gd name="T14" fmla="*/ 415 w 415"/>
                      <a:gd name="T15" fmla="*/ 177 h 177"/>
                      <a:gd name="T16" fmla="*/ 415 w 415"/>
                      <a:gd name="T17" fmla="*/ 6 h 177"/>
                      <a:gd name="T18" fmla="*/ 2 w 415"/>
                      <a:gd name="T19" fmla="*/ 0 h 177"/>
                      <a:gd name="T20" fmla="*/ 0 w 415"/>
                      <a:gd name="T21" fmla="*/ 126 h 177"/>
                      <a:gd name="T22" fmla="*/ 34 w 415"/>
                      <a:gd name="T23" fmla="*/ 126 h 1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5" h="177">
                        <a:moveTo>
                          <a:pt x="62" y="128"/>
                        </a:moveTo>
                        <a:lnTo>
                          <a:pt x="94" y="130"/>
                        </a:lnTo>
                        <a:lnTo>
                          <a:pt x="160" y="134"/>
                        </a:lnTo>
                        <a:lnTo>
                          <a:pt x="222" y="140"/>
                        </a:lnTo>
                        <a:lnTo>
                          <a:pt x="290" y="150"/>
                        </a:lnTo>
                        <a:lnTo>
                          <a:pt x="346" y="158"/>
                        </a:lnTo>
                        <a:lnTo>
                          <a:pt x="382" y="168"/>
                        </a:lnTo>
                        <a:lnTo>
                          <a:pt x="415" y="177"/>
                        </a:lnTo>
                        <a:lnTo>
                          <a:pt x="415" y="6"/>
                        </a:lnTo>
                        <a:lnTo>
                          <a:pt x="2" y="0"/>
                        </a:lnTo>
                        <a:lnTo>
                          <a:pt x="0" y="126"/>
                        </a:lnTo>
                        <a:lnTo>
                          <a:pt x="34" y="126"/>
                        </a:lnTo>
                      </a:path>
                    </a:pathLst>
                  </a:custGeom>
                  <a:solidFill>
                    <a:srgbClr val="ACA800"/>
                  </a:solidFill>
                  <a:ln w="9525">
                    <a:solidFill>
                      <a:srgbClr val="ACA8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38" name="Freeform 218"/>
                  <p:cNvSpPr>
                    <a:spLocks noChangeAspect="1"/>
                  </p:cNvSpPr>
                  <p:nvPr/>
                </p:nvSpPr>
                <p:spPr bwMode="auto">
                  <a:xfrm flipV="1">
                    <a:off x="4272" y="3852"/>
                    <a:ext cx="415" cy="177"/>
                  </a:xfrm>
                  <a:custGeom>
                    <a:avLst/>
                    <a:gdLst>
                      <a:gd name="T0" fmla="*/ 62 w 415"/>
                      <a:gd name="T1" fmla="*/ 128 h 177"/>
                      <a:gd name="T2" fmla="*/ 94 w 415"/>
                      <a:gd name="T3" fmla="*/ 130 h 177"/>
                      <a:gd name="T4" fmla="*/ 160 w 415"/>
                      <a:gd name="T5" fmla="*/ 134 h 177"/>
                      <a:gd name="T6" fmla="*/ 222 w 415"/>
                      <a:gd name="T7" fmla="*/ 140 h 177"/>
                      <a:gd name="T8" fmla="*/ 290 w 415"/>
                      <a:gd name="T9" fmla="*/ 150 h 177"/>
                      <a:gd name="T10" fmla="*/ 346 w 415"/>
                      <a:gd name="T11" fmla="*/ 158 h 177"/>
                      <a:gd name="T12" fmla="*/ 382 w 415"/>
                      <a:gd name="T13" fmla="*/ 168 h 177"/>
                      <a:gd name="T14" fmla="*/ 415 w 415"/>
                      <a:gd name="T15" fmla="*/ 177 h 177"/>
                      <a:gd name="T16" fmla="*/ 415 w 415"/>
                      <a:gd name="T17" fmla="*/ 6 h 177"/>
                      <a:gd name="T18" fmla="*/ 2 w 415"/>
                      <a:gd name="T19" fmla="*/ 0 h 177"/>
                      <a:gd name="T20" fmla="*/ 0 w 415"/>
                      <a:gd name="T21" fmla="*/ 126 h 177"/>
                      <a:gd name="T22" fmla="*/ 34 w 415"/>
                      <a:gd name="T23" fmla="*/ 126 h 17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5" h="177">
                        <a:moveTo>
                          <a:pt x="62" y="128"/>
                        </a:moveTo>
                        <a:lnTo>
                          <a:pt x="94" y="130"/>
                        </a:lnTo>
                        <a:lnTo>
                          <a:pt x="160" y="134"/>
                        </a:lnTo>
                        <a:lnTo>
                          <a:pt x="222" y="140"/>
                        </a:lnTo>
                        <a:lnTo>
                          <a:pt x="290" y="150"/>
                        </a:lnTo>
                        <a:lnTo>
                          <a:pt x="346" y="158"/>
                        </a:lnTo>
                        <a:lnTo>
                          <a:pt x="382" y="168"/>
                        </a:lnTo>
                        <a:lnTo>
                          <a:pt x="415" y="177"/>
                        </a:lnTo>
                        <a:lnTo>
                          <a:pt x="415" y="6"/>
                        </a:lnTo>
                        <a:lnTo>
                          <a:pt x="2" y="0"/>
                        </a:lnTo>
                        <a:lnTo>
                          <a:pt x="0" y="126"/>
                        </a:lnTo>
                        <a:lnTo>
                          <a:pt x="34" y="126"/>
                        </a:lnTo>
                      </a:path>
                    </a:pathLst>
                  </a:custGeom>
                  <a:solidFill>
                    <a:srgbClr val="ACA800"/>
                  </a:solidFill>
                  <a:ln w="9525">
                    <a:solidFill>
                      <a:srgbClr val="ACA8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7739" name="Rectangle 219"/>
                  <p:cNvSpPr>
                    <a:spLocks noChangeAspect="1" noChangeArrowheads="1"/>
                  </p:cNvSpPr>
                  <p:nvPr/>
                </p:nvSpPr>
                <p:spPr bwMode="auto">
                  <a:xfrm>
                    <a:off x="4664" y="3408"/>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0" name="Rectangle 220"/>
                  <p:cNvSpPr>
                    <a:spLocks noChangeAspect="1" noChangeArrowheads="1"/>
                  </p:cNvSpPr>
                  <p:nvPr/>
                </p:nvSpPr>
                <p:spPr bwMode="auto">
                  <a:xfrm>
                    <a:off x="4664" y="4016"/>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1" name="Rectangle 221"/>
                  <p:cNvSpPr>
                    <a:spLocks noChangeAspect="1" noChangeArrowheads="1"/>
                  </p:cNvSpPr>
                  <p:nvPr/>
                </p:nvSpPr>
                <p:spPr bwMode="auto">
                  <a:xfrm rot="-5400000">
                    <a:off x="4736" y="3486"/>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742" name="Rectangle 222"/>
                  <p:cNvSpPr>
                    <a:spLocks noChangeAspect="1" noChangeArrowheads="1"/>
                  </p:cNvSpPr>
                  <p:nvPr/>
                </p:nvSpPr>
                <p:spPr bwMode="auto">
                  <a:xfrm rot="-5400000">
                    <a:off x="4736" y="3950"/>
                    <a:ext cx="192" cy="48"/>
                  </a:xfrm>
                  <a:prstGeom prst="rect">
                    <a:avLst/>
                  </a:prstGeom>
                  <a:solidFill>
                    <a:srgbClr val="ACA800"/>
                  </a:solidFill>
                  <a:ln w="9525">
                    <a:solidFill>
                      <a:srgbClr val="ACA8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7735" name="Rectangle 223"/>
                <p:cNvSpPr>
                  <a:spLocks noChangeAspect="1" noChangeArrowheads="1"/>
                </p:cNvSpPr>
                <p:nvPr/>
              </p:nvSpPr>
              <p:spPr bwMode="auto">
                <a:xfrm flipH="1">
                  <a:off x="4806" y="3582"/>
                  <a:ext cx="23" cy="299"/>
                </a:xfrm>
                <a:prstGeom prst="rect">
                  <a:avLst/>
                </a:prstGeom>
                <a:solidFill>
                  <a:schemeClr val="accent2"/>
                </a:solidFill>
                <a:ln w="9525">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7733" name="AutoShape 224"/>
              <p:cNvSpPr>
                <a:spLocks noChangeArrowheads="1"/>
              </p:cNvSpPr>
              <p:nvPr/>
            </p:nvSpPr>
            <p:spPr bwMode="auto">
              <a:xfrm rot="5400000" flipH="1">
                <a:off x="3950" y="1015"/>
                <a:ext cx="69" cy="96"/>
              </a:xfrm>
              <a:prstGeom prst="triangle">
                <a:avLst>
                  <a:gd name="adj" fmla="val 50000"/>
                </a:avLst>
              </a:prstGeom>
              <a:solidFill>
                <a:srgbClr val="FF0064"/>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sp>
        <p:nvSpPr>
          <p:cNvPr id="27651" name="AutoShape 225"/>
          <p:cNvSpPr>
            <a:spLocks noChangeArrowheads="1"/>
          </p:cNvSpPr>
          <p:nvPr/>
        </p:nvSpPr>
        <p:spPr bwMode="auto">
          <a:xfrm rot="7998568">
            <a:off x="6318250" y="4054475"/>
            <a:ext cx="2292350" cy="2400300"/>
          </a:xfrm>
          <a:prstGeom prst="wedgeEllipseCallout">
            <a:avLst>
              <a:gd name="adj1" fmla="val -38157"/>
              <a:gd name="adj2" fmla="val 63944"/>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vert="eaVert"/>
          <a:lstStyle/>
          <a:p>
            <a:pPr algn="ctr">
              <a:spcBef>
                <a:spcPct val="0"/>
              </a:spcBef>
            </a:pPr>
            <a:endParaRPr lang="en-US" b="0"/>
          </a:p>
        </p:txBody>
      </p:sp>
      <p:pic>
        <p:nvPicPr>
          <p:cNvPr id="27652" name="Picture 226" descr="DSCN0202"/>
          <p:cNvPicPr>
            <a:picLocks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066800" y="4343400"/>
            <a:ext cx="4191000" cy="203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7267" name="Rectangle 2"/>
          <p:cNvSpPr>
            <a:spLocks noChangeArrowheads="1"/>
          </p:cNvSpPr>
          <p:nvPr/>
        </p:nvSpPr>
        <p:spPr bwMode="auto">
          <a:xfrm>
            <a:off x="1219200" y="304800"/>
            <a:ext cx="67056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tIns="47625" bIns="47625" anchor="ctr"/>
          <a:lstStyle/>
          <a:p>
            <a:pPr algn="ctr" defTabSz="960438">
              <a:lnSpc>
                <a:spcPct val="90000"/>
              </a:lnSpc>
              <a:spcBef>
                <a:spcPct val="0"/>
              </a:spcBef>
              <a:defRPr/>
            </a:pPr>
            <a:r>
              <a:rPr lang="en-US" sz="2800" dirty="0">
                <a:solidFill>
                  <a:srgbClr val="0D2B88"/>
                </a:solidFill>
              </a:rPr>
              <a:t>THz laser source @ UMD</a:t>
            </a:r>
            <a:endParaRPr lang="en-US" sz="1700" dirty="0">
              <a:solidFill>
                <a:srgbClr val="000000"/>
              </a:solidFill>
              <a:effectLst>
                <a:outerShdw blurRad="38100" dist="38100" dir="2700000" algn="tl">
                  <a:srgbClr val="FFFFFF"/>
                </a:outerShdw>
              </a:effectLst>
              <a:latin typeface="eufb10" pitchFamily="34"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28600" y="1447800"/>
            <a:ext cx="8763000" cy="48006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a:t>
            </a:r>
            <a:r>
              <a:rPr lang="en-US" sz="1800" dirty="0" smtClean="0">
                <a:effectLst>
                  <a:outerShdw blurRad="38100" dist="38100" dir="2700000" algn="tl">
                    <a:srgbClr val="000000">
                      <a:alpha val="43137"/>
                    </a:srgbClr>
                  </a:outerShdw>
                </a:effectLst>
                <a:latin typeface="Georgia" pitchFamily="18" charset="0"/>
              </a:rPr>
              <a:t>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dirty="0" smtClean="0">
                <a:effectLst>
                  <a:outerShdw blurRad="38100" dist="38100" dir="2700000" algn="tl">
                    <a:srgbClr val="000000">
                      <a:alpha val="43137"/>
                    </a:srgbClr>
                  </a:outerShdw>
                </a:effectLst>
                <a:latin typeface="Georgia" pitchFamily="18" charset="0"/>
                <a:hlinkClick r:id="rId2"/>
              </a:rPr>
              <a:t>http</a:t>
            </a:r>
            <a:r>
              <a:rPr lang="en-US" dirty="0">
                <a:effectLst>
                  <a:outerShdw blurRad="38100" dist="38100" dir="2700000" algn="tl">
                    <a:srgbClr val="000000">
                      <a:alpha val="43137"/>
                    </a:srgbClr>
                  </a:outerShdw>
                </a:effectLst>
                <a:latin typeface="Georgia" pitchFamily="18" charset="0"/>
                <a:hlinkClick r:id="rId2"/>
              </a:rPr>
              <a:t>://materialsscience.conferenceseries.com</a:t>
            </a:r>
            <a:r>
              <a:rPr lang="en-US" dirty="0" smtClean="0">
                <a:effectLst>
                  <a:outerShdw blurRad="38100" dist="38100" dir="2700000" algn="tl">
                    <a:srgbClr val="000000">
                      <a:alpha val="43137"/>
                    </a:srgbClr>
                  </a:outerShdw>
                </a:effectLst>
                <a:latin typeface="Georgia" pitchFamily="18" charset="0"/>
                <a:hlinkClick r:id="rId2"/>
              </a:rPr>
              <a:t>/</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Default Design">
  <a:themeElements>
    <a:clrScheme name="Default Design 8">
      <a:dk1>
        <a:srgbClr val="000000"/>
      </a:dk1>
      <a:lt1>
        <a:srgbClr val="FFFFFF"/>
      </a:lt1>
      <a:dk2>
        <a:srgbClr val="000099"/>
      </a:dk2>
      <a:lt2>
        <a:srgbClr val="808080"/>
      </a:lt2>
      <a:accent1>
        <a:srgbClr val="618FFD"/>
      </a:accent1>
      <a:accent2>
        <a:srgbClr val="00AE00"/>
      </a:accent2>
      <a:accent3>
        <a:srgbClr val="FFFFFF"/>
      </a:accent3>
      <a:accent4>
        <a:srgbClr val="000000"/>
      </a:accent4>
      <a:accent5>
        <a:srgbClr val="B7C6FE"/>
      </a:accent5>
      <a:accent6>
        <a:srgbClr val="009D00"/>
      </a:accent6>
      <a:hlink>
        <a:srgbClr val="0000FF"/>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Tx/>
          <a:buSzTx/>
          <a:buFontTx/>
          <a:buNone/>
          <a:tabLst/>
          <a:defRPr kumimoji="0" sz="2000" b="1" i="0" u="none" strike="noStrike" cap="none" normalizeH="0" baseline="0" smtClean="0">
            <a:ln>
              <a:noFill/>
            </a:ln>
            <a:solidFill>
              <a:schemeClr val="tx1"/>
            </a:solidFill>
            <a:effectLst/>
            <a:latin typeface="Arial" charset="0"/>
          </a:defRPr>
        </a:defPPr>
      </a:lstStyle>
    </a:spDef>
    <a:lnDef>
      <a:spPr bwMode="auto">
        <a:noFill/>
        <a:ln w="9525" cap="flat" cmpd="sng" algn="ctr">
          <a:solidFill>
            <a:schemeClr val="tx1"/>
          </a:solidFill>
          <a:prstDash val="solid"/>
          <a:round/>
          <a:headEnd type="none" w="med" len="med"/>
          <a:tailEnd type="none"/>
        </a:ln>
        <a:effectLst/>
      </a:spPr>
      <a:body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99"/>
        </a:dk2>
        <a:lt2>
          <a:srgbClr val="808080"/>
        </a:lt2>
        <a:accent1>
          <a:srgbClr val="618FFD"/>
        </a:accent1>
        <a:accent2>
          <a:srgbClr val="00AE00"/>
        </a:accent2>
        <a:accent3>
          <a:srgbClr val="FFFFFF"/>
        </a:accent3>
        <a:accent4>
          <a:srgbClr val="000000"/>
        </a:accent4>
        <a:accent5>
          <a:srgbClr val="B7C6FE"/>
        </a:accent5>
        <a:accent6>
          <a:srgbClr val="009D00"/>
        </a:accent6>
        <a:hlink>
          <a:srgbClr val="0000FF"/>
        </a:hlink>
        <a:folHlink>
          <a:srgbClr val="CECEC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12379</TotalTime>
  <Pages>50</Pages>
  <Words>2148</Words>
  <Application>Microsoft Office PowerPoint</Application>
  <PresentationFormat>On-screen Show (4:3)</PresentationFormat>
  <Paragraphs>441</Paragraphs>
  <Slides>41</Slides>
  <Notes>38</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41</vt:i4>
      </vt:variant>
    </vt:vector>
  </HeadingPairs>
  <TitlesOfParts>
    <vt:vector size="45" baseType="lpstr">
      <vt:lpstr>Default Design</vt:lpstr>
      <vt:lpstr>Custom Design</vt:lpstr>
      <vt:lpstr>Graph</vt:lpstr>
      <vt:lpstr>Picture</vt:lpstr>
      <vt:lpstr>About OMICS Group</vt:lpstr>
      <vt:lpstr>About OMICS Group Conferences</vt:lpstr>
      <vt:lpstr>Slide 3</vt:lpstr>
      <vt:lpstr>T-Rays</vt:lpstr>
      <vt:lpstr>THz Applications</vt:lpstr>
      <vt:lpstr>THz Applications</vt:lpstr>
      <vt:lpstr>Quantum Dot Detectors</vt:lpstr>
      <vt:lpstr>Slide 8</vt:lpstr>
      <vt:lpstr>Slide 9</vt:lpstr>
      <vt:lpstr>Slide 10</vt:lpstr>
      <vt:lpstr>Slide 11</vt:lpstr>
      <vt:lpstr>Slide 12</vt:lpstr>
      <vt:lpstr>Slide 13</vt:lpstr>
      <vt:lpstr>Slide 14</vt:lpstr>
      <vt:lpstr>Slide 15</vt:lpstr>
      <vt:lpstr>Slide 16</vt:lpstr>
      <vt:lpstr>Characteristic parameters</vt:lpstr>
      <vt:lpstr>Slide 18</vt:lpstr>
      <vt:lpstr>Device B: BWO response and T dependence</vt:lpstr>
      <vt:lpstr>Device B: BWO response and T dependence</vt:lpstr>
      <vt:lpstr>Device B: 1.3 THz response (1 mW laser source at UMD)</vt:lpstr>
      <vt:lpstr>Graphene QDots</vt:lpstr>
      <vt:lpstr>Slide 23</vt:lpstr>
      <vt:lpstr>Slide 24</vt:lpstr>
      <vt:lpstr>Simulations of cooling effect</vt:lpstr>
      <vt:lpstr>Graphene Q-dots</vt:lpstr>
      <vt:lpstr>Slide 27</vt:lpstr>
      <vt:lpstr>Non-equilibrium cooling</vt:lpstr>
      <vt:lpstr>Non-equilibrium cooling</vt:lpstr>
      <vt:lpstr>Non-equilibrium cooling</vt:lpstr>
      <vt:lpstr>Slide 31</vt:lpstr>
      <vt:lpstr>THz attenuation spectrum</vt:lpstr>
      <vt:lpstr>Slide 33</vt:lpstr>
      <vt:lpstr>Development of detector arrays</vt:lpstr>
      <vt:lpstr>Slide 35</vt:lpstr>
      <vt:lpstr>Slide 36</vt:lpstr>
      <vt:lpstr>Slide 37</vt:lpstr>
      <vt:lpstr>Slide 38</vt:lpstr>
      <vt:lpstr>Slide 39</vt:lpstr>
      <vt:lpstr>Slide 40</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BRIEFING TITLE - ALL CAPS 30 Jan 01</dc:title>
  <dc:creator>Paola Barbara</dc:creator>
  <cp:lastModifiedBy>swetha-g</cp:lastModifiedBy>
  <cp:revision>311</cp:revision>
  <cp:lastPrinted>2014-10-04T18:31:09Z</cp:lastPrinted>
  <dcterms:created xsi:type="dcterms:W3CDTF">2001-02-23T20:23:17Z</dcterms:created>
  <dcterms:modified xsi:type="dcterms:W3CDTF">2014-11-17T14:50:13Z</dcterms:modified>
</cp:coreProperties>
</file>