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38"/>
  </p:notesMasterIdLst>
  <p:sldIdLst>
    <p:sldId id="257" r:id="rId2"/>
    <p:sldId id="276" r:id="rId3"/>
    <p:sldId id="287" r:id="rId4"/>
    <p:sldId id="288" r:id="rId5"/>
    <p:sldId id="289" r:id="rId6"/>
    <p:sldId id="297" r:id="rId7"/>
    <p:sldId id="290" r:id="rId8"/>
    <p:sldId id="298" r:id="rId9"/>
    <p:sldId id="258" r:id="rId10"/>
    <p:sldId id="259" r:id="rId11"/>
    <p:sldId id="275" r:id="rId12"/>
    <p:sldId id="285" r:id="rId13"/>
    <p:sldId id="262" r:id="rId14"/>
    <p:sldId id="263" r:id="rId15"/>
    <p:sldId id="264" r:id="rId16"/>
    <p:sldId id="282" r:id="rId17"/>
    <p:sldId id="286" r:id="rId18"/>
    <p:sldId id="265" r:id="rId19"/>
    <p:sldId id="294" r:id="rId20"/>
    <p:sldId id="266" r:id="rId21"/>
    <p:sldId id="279" r:id="rId22"/>
    <p:sldId id="278" r:id="rId23"/>
    <p:sldId id="277" r:id="rId24"/>
    <p:sldId id="283" r:id="rId25"/>
    <p:sldId id="293" r:id="rId26"/>
    <p:sldId id="295" r:id="rId27"/>
    <p:sldId id="281" r:id="rId28"/>
    <p:sldId id="280" r:id="rId29"/>
    <p:sldId id="296" r:id="rId30"/>
    <p:sldId id="284" r:id="rId31"/>
    <p:sldId id="267" r:id="rId32"/>
    <p:sldId id="292" r:id="rId33"/>
    <p:sldId id="268" r:id="rId34"/>
    <p:sldId id="269" r:id="rId35"/>
    <p:sldId id="270" r:id="rId36"/>
    <p:sldId id="27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94660"/>
  </p:normalViewPr>
  <p:slideViewPr>
    <p:cSldViewPr>
      <p:cViewPr>
        <p:scale>
          <a:sx n="60" d="100"/>
          <a:sy n="60" d="100"/>
        </p:scale>
        <p:origin x="-1662" y="-28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plotArea>
      <c:layout/>
      <c:lineChart>
        <c:grouping val="standard"/>
        <c:ser>
          <c:idx val="0"/>
          <c:order val="0"/>
          <c:tx>
            <c:strRef>
              <c:f>Sheet1!$B$1</c:f>
              <c:strCache>
                <c:ptCount val="1"/>
                <c:pt idx="0">
                  <c:v>Edible oil</c:v>
                </c:pt>
              </c:strCache>
            </c:strRef>
          </c:tx>
          <c:cat>
            <c:strRef>
              <c:f>Sheet1!$A$2:$A$5</c:f>
              <c:strCache>
                <c:ptCount val="4"/>
                <c:pt idx="0">
                  <c:v>10⁻⁵</c:v>
                </c:pt>
                <c:pt idx="1">
                  <c:v>10⁻⁶</c:v>
                </c:pt>
                <c:pt idx="2">
                  <c:v>10⁻⁷</c:v>
                </c:pt>
                <c:pt idx="3">
                  <c:v>10⁻⁸</c:v>
                </c:pt>
              </c:strCache>
            </c:strRef>
          </c:cat>
          <c:val>
            <c:numRef>
              <c:f>Sheet1!$B$2:$B$5</c:f>
              <c:numCache>
                <c:formatCode>General</c:formatCode>
                <c:ptCount val="4"/>
                <c:pt idx="0">
                  <c:v>134</c:v>
                </c:pt>
                <c:pt idx="1">
                  <c:v>62.6</c:v>
                </c:pt>
                <c:pt idx="2">
                  <c:v>10.6</c:v>
                </c:pt>
                <c:pt idx="3">
                  <c:v>3</c:v>
                </c:pt>
              </c:numCache>
            </c:numRef>
          </c:val>
        </c:ser>
        <c:ser>
          <c:idx val="1"/>
          <c:order val="1"/>
          <c:tx>
            <c:strRef>
              <c:f>Sheet1!$C$1</c:f>
              <c:strCache>
                <c:ptCount val="1"/>
                <c:pt idx="0">
                  <c:v>Lubricating oil</c:v>
                </c:pt>
              </c:strCache>
            </c:strRef>
          </c:tx>
          <c:cat>
            <c:strRef>
              <c:f>Sheet1!$A$2:$A$5</c:f>
              <c:strCache>
                <c:ptCount val="4"/>
                <c:pt idx="0">
                  <c:v>10⁻⁵</c:v>
                </c:pt>
                <c:pt idx="1">
                  <c:v>10⁻⁶</c:v>
                </c:pt>
                <c:pt idx="2">
                  <c:v>10⁻⁷</c:v>
                </c:pt>
                <c:pt idx="3">
                  <c:v>10⁻⁸</c:v>
                </c:pt>
              </c:strCache>
            </c:strRef>
          </c:cat>
          <c:val>
            <c:numRef>
              <c:f>Sheet1!$C$2:$C$5</c:f>
              <c:numCache>
                <c:formatCode>General</c:formatCode>
                <c:ptCount val="4"/>
                <c:pt idx="0">
                  <c:v>75</c:v>
                </c:pt>
                <c:pt idx="1">
                  <c:v>48.6</c:v>
                </c:pt>
                <c:pt idx="2">
                  <c:v>28.6</c:v>
                </c:pt>
                <c:pt idx="3">
                  <c:v>26</c:v>
                </c:pt>
              </c:numCache>
            </c:numRef>
          </c:val>
        </c:ser>
        <c:ser>
          <c:idx val="2"/>
          <c:order val="2"/>
          <c:tx>
            <c:strRef>
              <c:f>Sheet1!$D$1</c:f>
              <c:strCache>
                <c:ptCount val="1"/>
                <c:pt idx="0">
                  <c:v>Column1</c:v>
                </c:pt>
              </c:strCache>
            </c:strRef>
          </c:tx>
          <c:cat>
            <c:strRef>
              <c:f>Sheet1!$A$2:$A$5</c:f>
              <c:strCache>
                <c:ptCount val="4"/>
                <c:pt idx="0">
                  <c:v>10⁻⁵</c:v>
                </c:pt>
                <c:pt idx="1">
                  <c:v>10⁻⁶</c:v>
                </c:pt>
                <c:pt idx="2">
                  <c:v>10⁻⁷</c:v>
                </c:pt>
                <c:pt idx="3">
                  <c:v>10⁻⁸</c:v>
                </c:pt>
              </c:strCache>
            </c:strRef>
          </c:cat>
          <c:val>
            <c:numRef>
              <c:f>Sheet1!$D$2:$D$5</c:f>
              <c:numCache>
                <c:formatCode>General</c:formatCode>
                <c:ptCount val="4"/>
              </c:numCache>
            </c:numRef>
          </c:val>
        </c:ser>
        <c:marker val="1"/>
        <c:axId val="86755200"/>
        <c:axId val="86765568"/>
      </c:lineChart>
      <c:catAx>
        <c:axId val="86755200"/>
        <c:scaling>
          <c:orientation val="minMax"/>
        </c:scaling>
        <c:axPos val="b"/>
        <c:title>
          <c:tx>
            <c:rich>
              <a:bodyPr/>
              <a:lstStyle/>
              <a:p>
                <a:pPr>
                  <a:defRPr sz="1800"/>
                </a:pPr>
                <a:r>
                  <a:rPr lang="en-IN" sz="1800"/>
                  <a:t>Dilution</a:t>
                </a:r>
              </a:p>
            </c:rich>
          </c:tx>
          <c:layout>
            <c:manualLayout>
              <c:xMode val="edge"/>
              <c:yMode val="edge"/>
              <c:x val="0.42978674540682432"/>
              <c:y val="0.89601174853143362"/>
            </c:manualLayout>
          </c:layout>
        </c:title>
        <c:numFmt formatCode="General" sourceLinked="1"/>
        <c:tickLblPos val="nextTo"/>
        <c:txPr>
          <a:bodyPr/>
          <a:lstStyle/>
          <a:p>
            <a:pPr>
              <a:defRPr baseline="0"/>
            </a:pPr>
            <a:endParaRPr lang="en-US"/>
          </a:p>
        </c:txPr>
        <c:crossAx val="86765568"/>
        <c:crosses val="autoZero"/>
        <c:auto val="1"/>
        <c:lblAlgn val="ctr"/>
        <c:lblOffset val="100"/>
      </c:catAx>
      <c:valAx>
        <c:axId val="86765568"/>
        <c:scaling>
          <c:orientation val="minMax"/>
        </c:scaling>
        <c:axPos val="l"/>
        <c:title>
          <c:tx>
            <c:rich>
              <a:bodyPr rot="-5400000" vert="horz"/>
              <a:lstStyle/>
              <a:p>
                <a:pPr>
                  <a:defRPr sz="1800"/>
                </a:pPr>
                <a:r>
                  <a:rPr lang="en-IN" sz="1800"/>
                  <a:t>CFU(/ml)</a:t>
                </a:r>
              </a:p>
            </c:rich>
          </c:tx>
          <c:layout/>
        </c:title>
        <c:numFmt formatCode="General" sourceLinked="1"/>
        <c:tickLblPos val="nextTo"/>
        <c:crossAx val="86755200"/>
        <c:crosses val="autoZero"/>
        <c:crossBetween val="between"/>
      </c:valAx>
    </c:plotArea>
    <c:legend>
      <c:legendPos val="r"/>
      <c:legendEntry>
        <c:idx val="2"/>
        <c:delete val="1"/>
      </c:legendEntry>
      <c:layout/>
    </c:legend>
    <c:plotVisOnly val="1"/>
  </c:chart>
  <c:txPr>
    <a:bodyPr/>
    <a:lstStyle/>
    <a:p>
      <a:pPr>
        <a:defRPr baseline="300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15873622047244107"/>
          <c:y val="7.4593488313960787E-2"/>
          <c:w val="0.54764698162729653"/>
          <c:h val="0.71584024036469174"/>
        </c:manualLayout>
      </c:layout>
      <c:lineChart>
        <c:grouping val="standard"/>
        <c:ser>
          <c:idx val="0"/>
          <c:order val="0"/>
          <c:tx>
            <c:strRef>
              <c:f>Sheet1!$B$1</c:f>
              <c:strCache>
                <c:ptCount val="1"/>
                <c:pt idx="0">
                  <c:v>Edible oil</c:v>
                </c:pt>
              </c:strCache>
            </c:strRef>
          </c:tx>
          <c:cat>
            <c:strRef>
              <c:f>Sheet1!$A$2:$A$8</c:f>
              <c:strCache>
                <c:ptCount val="4"/>
                <c:pt idx="0">
                  <c:v>EO1</c:v>
                </c:pt>
                <c:pt idx="1">
                  <c:v>EO4</c:v>
                </c:pt>
                <c:pt idx="2">
                  <c:v>EO5</c:v>
                </c:pt>
                <c:pt idx="3">
                  <c:v>EO7</c:v>
                </c:pt>
              </c:strCache>
            </c:strRef>
          </c:cat>
          <c:val>
            <c:numRef>
              <c:f>Sheet1!$B$2:$B$8</c:f>
              <c:numCache>
                <c:formatCode>General</c:formatCode>
                <c:ptCount val="7"/>
                <c:pt idx="0">
                  <c:v>41.7</c:v>
                </c:pt>
                <c:pt idx="1">
                  <c:v>34.720000000000013</c:v>
                </c:pt>
                <c:pt idx="2">
                  <c:v>29.4</c:v>
                </c:pt>
                <c:pt idx="3">
                  <c:v>25.919999999999987</c:v>
                </c:pt>
              </c:numCache>
            </c:numRef>
          </c:val>
        </c:ser>
        <c:ser>
          <c:idx val="1"/>
          <c:order val="1"/>
          <c:tx>
            <c:strRef>
              <c:f>Sheet1!$C$1</c:f>
              <c:strCache>
                <c:ptCount val="1"/>
                <c:pt idx="0">
                  <c:v>Column2</c:v>
                </c:pt>
              </c:strCache>
            </c:strRef>
          </c:tx>
          <c:cat>
            <c:strRef>
              <c:f>Sheet1!$A$2:$A$8</c:f>
              <c:strCache>
                <c:ptCount val="4"/>
                <c:pt idx="0">
                  <c:v>EO1</c:v>
                </c:pt>
                <c:pt idx="1">
                  <c:v>EO4</c:v>
                </c:pt>
                <c:pt idx="2">
                  <c:v>EO5</c:v>
                </c:pt>
                <c:pt idx="3">
                  <c:v>EO7</c:v>
                </c:pt>
              </c:strCache>
            </c:strRef>
          </c:cat>
          <c:val>
            <c:numRef>
              <c:f>Sheet1!$C$2:$C$8</c:f>
              <c:numCache>
                <c:formatCode>General</c:formatCode>
                <c:ptCount val="7"/>
              </c:numCache>
            </c:numRef>
          </c:val>
        </c:ser>
        <c:ser>
          <c:idx val="2"/>
          <c:order val="2"/>
          <c:tx>
            <c:strRef>
              <c:f>Sheet1!$D$1</c:f>
              <c:strCache>
                <c:ptCount val="1"/>
                <c:pt idx="0">
                  <c:v>Column1</c:v>
                </c:pt>
              </c:strCache>
            </c:strRef>
          </c:tx>
          <c:cat>
            <c:strRef>
              <c:f>Sheet1!$A$2:$A$8</c:f>
              <c:strCache>
                <c:ptCount val="4"/>
                <c:pt idx="0">
                  <c:v>EO1</c:v>
                </c:pt>
                <c:pt idx="1">
                  <c:v>EO4</c:v>
                </c:pt>
                <c:pt idx="2">
                  <c:v>EO5</c:v>
                </c:pt>
                <c:pt idx="3">
                  <c:v>EO7</c:v>
                </c:pt>
              </c:strCache>
            </c:strRef>
          </c:cat>
          <c:val>
            <c:numRef>
              <c:f>Sheet1!$D$2:$D$8</c:f>
              <c:numCache>
                <c:formatCode>General</c:formatCode>
                <c:ptCount val="7"/>
              </c:numCache>
            </c:numRef>
          </c:val>
        </c:ser>
        <c:marker val="1"/>
        <c:axId val="90485888"/>
        <c:axId val="90487808"/>
      </c:lineChart>
      <c:catAx>
        <c:axId val="90485888"/>
        <c:scaling>
          <c:orientation val="minMax"/>
        </c:scaling>
        <c:axPos val="b"/>
        <c:title>
          <c:tx>
            <c:rich>
              <a:bodyPr/>
              <a:lstStyle/>
              <a:p>
                <a:pPr>
                  <a:defRPr/>
                </a:pPr>
                <a:r>
                  <a:rPr lang="en-IN"/>
                  <a:t>Isolates of Edible</a:t>
                </a:r>
                <a:r>
                  <a:rPr lang="en-IN" baseline="0"/>
                  <a:t> oil </a:t>
                </a:r>
                <a:endParaRPr lang="en-IN"/>
              </a:p>
            </c:rich>
          </c:tx>
          <c:layout/>
        </c:title>
        <c:tickLblPos val="nextTo"/>
        <c:crossAx val="90487808"/>
        <c:crosses val="autoZero"/>
        <c:auto val="1"/>
        <c:lblAlgn val="ctr"/>
        <c:lblOffset val="100"/>
      </c:catAx>
      <c:valAx>
        <c:axId val="90487808"/>
        <c:scaling>
          <c:orientation val="minMax"/>
        </c:scaling>
        <c:axPos val="l"/>
        <c:title>
          <c:tx>
            <c:rich>
              <a:bodyPr rot="-5400000" vert="horz"/>
              <a:lstStyle/>
              <a:p>
                <a:pPr>
                  <a:defRPr/>
                </a:pPr>
                <a:r>
                  <a:rPr lang="en-IN"/>
                  <a:t>PHB(%)</a:t>
                </a:r>
              </a:p>
            </c:rich>
          </c:tx>
          <c:layout/>
        </c:title>
        <c:numFmt formatCode="General" sourceLinked="1"/>
        <c:tickLblPos val="nextTo"/>
        <c:crossAx val="90485888"/>
        <c:crosses val="autoZero"/>
        <c:crossBetween val="between"/>
      </c:valAx>
      <c:spPr>
        <a:noFill/>
        <a:ln w="25400">
          <a:noFill/>
        </a:ln>
      </c:spPr>
    </c:plotArea>
    <c:legend>
      <c:legendPos val="r"/>
      <c:legendEntry>
        <c:idx val="2"/>
        <c:delete val="1"/>
      </c:legendEntry>
      <c:legendEntry>
        <c:idx val="1"/>
        <c:delete val="1"/>
      </c:legendEntry>
      <c:layout/>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3738716254218224"/>
          <c:y val="0.16715485564304455"/>
          <c:w val="0.53611337645294321"/>
          <c:h val="0.69148368953880768"/>
        </c:manualLayout>
      </c:layout>
      <c:lineChart>
        <c:grouping val="standard"/>
        <c:ser>
          <c:idx val="0"/>
          <c:order val="0"/>
          <c:tx>
            <c:strRef>
              <c:f>Sheet1!$B$1</c:f>
              <c:strCache>
                <c:ptCount val="1"/>
                <c:pt idx="0">
                  <c:v>Lubricating oil</c:v>
                </c:pt>
              </c:strCache>
            </c:strRef>
          </c:tx>
          <c:cat>
            <c:strRef>
              <c:f>Sheet1!$A$2:$A$5</c:f>
              <c:strCache>
                <c:ptCount val="3"/>
                <c:pt idx="0">
                  <c:v>LO1</c:v>
                </c:pt>
                <c:pt idx="1">
                  <c:v>LO5</c:v>
                </c:pt>
                <c:pt idx="2">
                  <c:v>LO8</c:v>
                </c:pt>
              </c:strCache>
            </c:strRef>
          </c:cat>
          <c:val>
            <c:numRef>
              <c:f>Sheet1!$B$2:$B$5</c:f>
              <c:numCache>
                <c:formatCode>General</c:formatCode>
                <c:ptCount val="4"/>
                <c:pt idx="0">
                  <c:v>45.88</c:v>
                </c:pt>
                <c:pt idx="1">
                  <c:v>35.89</c:v>
                </c:pt>
                <c:pt idx="2">
                  <c:v>33.33</c:v>
                </c:pt>
              </c:numCache>
            </c:numRef>
          </c:val>
        </c:ser>
        <c:ser>
          <c:idx val="1"/>
          <c:order val="1"/>
          <c:tx>
            <c:strRef>
              <c:f>Sheet1!$C$1</c:f>
              <c:strCache>
                <c:ptCount val="1"/>
                <c:pt idx="0">
                  <c:v>Column2</c:v>
                </c:pt>
              </c:strCache>
            </c:strRef>
          </c:tx>
          <c:cat>
            <c:strRef>
              <c:f>Sheet1!$A$2:$A$5</c:f>
              <c:strCache>
                <c:ptCount val="3"/>
                <c:pt idx="0">
                  <c:v>LO1</c:v>
                </c:pt>
                <c:pt idx="1">
                  <c:v>LO5</c:v>
                </c:pt>
                <c:pt idx="2">
                  <c:v>LO8</c:v>
                </c:pt>
              </c:strCache>
            </c:strRef>
          </c:cat>
          <c:val>
            <c:numRef>
              <c:f>Sheet1!$C$2:$C$5</c:f>
              <c:numCache>
                <c:formatCode>General</c:formatCode>
                <c:ptCount val="4"/>
              </c:numCache>
            </c:numRef>
          </c:val>
        </c:ser>
        <c:ser>
          <c:idx val="2"/>
          <c:order val="2"/>
          <c:tx>
            <c:strRef>
              <c:f>Sheet1!$D$1</c:f>
              <c:strCache>
                <c:ptCount val="1"/>
                <c:pt idx="0">
                  <c:v>Column1</c:v>
                </c:pt>
              </c:strCache>
            </c:strRef>
          </c:tx>
          <c:cat>
            <c:strRef>
              <c:f>Sheet1!$A$2:$A$5</c:f>
              <c:strCache>
                <c:ptCount val="3"/>
                <c:pt idx="0">
                  <c:v>LO1</c:v>
                </c:pt>
                <c:pt idx="1">
                  <c:v>LO5</c:v>
                </c:pt>
                <c:pt idx="2">
                  <c:v>LO8</c:v>
                </c:pt>
              </c:strCache>
            </c:strRef>
          </c:cat>
          <c:val>
            <c:numRef>
              <c:f>Sheet1!$D$2:$D$5</c:f>
              <c:numCache>
                <c:formatCode>General</c:formatCode>
                <c:ptCount val="4"/>
              </c:numCache>
            </c:numRef>
          </c:val>
        </c:ser>
        <c:marker val="1"/>
        <c:axId val="80835712"/>
        <c:axId val="80837632"/>
      </c:lineChart>
      <c:catAx>
        <c:axId val="80835712"/>
        <c:scaling>
          <c:orientation val="minMax"/>
        </c:scaling>
        <c:axPos val="b"/>
        <c:title>
          <c:tx>
            <c:rich>
              <a:bodyPr/>
              <a:lstStyle/>
              <a:p>
                <a:pPr>
                  <a:defRPr/>
                </a:pPr>
                <a:r>
                  <a:rPr lang="en-IN"/>
                  <a:t>Isolates</a:t>
                </a:r>
                <a:r>
                  <a:rPr lang="en-IN" baseline="0"/>
                  <a:t> of lubricating oil</a:t>
                </a:r>
                <a:endParaRPr lang="en-IN"/>
              </a:p>
            </c:rich>
          </c:tx>
          <c:layout/>
        </c:title>
        <c:tickLblPos val="nextTo"/>
        <c:crossAx val="80837632"/>
        <c:crosses val="autoZero"/>
        <c:auto val="1"/>
        <c:lblAlgn val="ctr"/>
        <c:lblOffset val="100"/>
      </c:catAx>
      <c:valAx>
        <c:axId val="80837632"/>
        <c:scaling>
          <c:orientation val="minMax"/>
        </c:scaling>
        <c:axPos val="l"/>
        <c:title>
          <c:tx>
            <c:rich>
              <a:bodyPr rot="-5400000" vert="horz"/>
              <a:lstStyle/>
              <a:p>
                <a:pPr>
                  <a:defRPr/>
                </a:pPr>
                <a:r>
                  <a:rPr lang="en-IN"/>
                  <a:t>PHB(%)</a:t>
                </a:r>
              </a:p>
            </c:rich>
          </c:tx>
          <c:layout/>
        </c:title>
        <c:numFmt formatCode="General" sourceLinked="1"/>
        <c:tickLblPos val="nextTo"/>
        <c:crossAx val="80835712"/>
        <c:crosses val="autoZero"/>
        <c:crossBetween val="between"/>
      </c:valAx>
    </c:plotArea>
    <c:legend>
      <c:legendPos val="r"/>
      <c:legendEntry>
        <c:idx val="2"/>
        <c:delete val="1"/>
      </c:legendEntry>
      <c:legendEntry>
        <c:idx val="1"/>
        <c:delete val="1"/>
      </c:legendEntry>
      <c:layout/>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chart>
    <c:plotArea>
      <c:layout/>
      <c:lineChart>
        <c:grouping val="standard"/>
        <c:ser>
          <c:idx val="0"/>
          <c:order val="0"/>
          <c:tx>
            <c:strRef>
              <c:f>Sheet1!$B$1</c:f>
              <c:strCache>
                <c:ptCount val="1"/>
                <c:pt idx="0">
                  <c:v>EO1</c:v>
                </c:pt>
              </c:strCache>
            </c:strRef>
          </c:tx>
          <c:cat>
            <c:numRef>
              <c:f>Sheet1!$A$2:$A$5</c:f>
              <c:numCache>
                <c:formatCode>General</c:formatCode>
                <c:ptCount val="4"/>
                <c:pt idx="0">
                  <c:v>25</c:v>
                </c:pt>
                <c:pt idx="1">
                  <c:v>30</c:v>
                </c:pt>
                <c:pt idx="2">
                  <c:v>35</c:v>
                </c:pt>
                <c:pt idx="3">
                  <c:v>40</c:v>
                </c:pt>
              </c:numCache>
            </c:numRef>
          </c:cat>
          <c:val>
            <c:numRef>
              <c:f>Sheet1!$B$2:$B$5</c:f>
              <c:numCache>
                <c:formatCode>General</c:formatCode>
                <c:ptCount val="4"/>
                <c:pt idx="0">
                  <c:v>35.200000000000003</c:v>
                </c:pt>
                <c:pt idx="1">
                  <c:v>50</c:v>
                </c:pt>
                <c:pt idx="2">
                  <c:v>51</c:v>
                </c:pt>
                <c:pt idx="3">
                  <c:v>48.3</c:v>
                </c:pt>
              </c:numCache>
            </c:numRef>
          </c:val>
        </c:ser>
        <c:ser>
          <c:idx val="1"/>
          <c:order val="1"/>
          <c:tx>
            <c:strRef>
              <c:f>Sheet1!$C$1</c:f>
              <c:strCache>
                <c:ptCount val="1"/>
                <c:pt idx="0">
                  <c:v>LO1</c:v>
                </c:pt>
              </c:strCache>
            </c:strRef>
          </c:tx>
          <c:cat>
            <c:numRef>
              <c:f>Sheet1!$A$2:$A$5</c:f>
              <c:numCache>
                <c:formatCode>General</c:formatCode>
                <c:ptCount val="4"/>
                <c:pt idx="0">
                  <c:v>25</c:v>
                </c:pt>
                <c:pt idx="1">
                  <c:v>30</c:v>
                </c:pt>
                <c:pt idx="2">
                  <c:v>35</c:v>
                </c:pt>
                <c:pt idx="3">
                  <c:v>40</c:v>
                </c:pt>
              </c:numCache>
            </c:numRef>
          </c:cat>
          <c:val>
            <c:numRef>
              <c:f>Sheet1!$C$2:$C$5</c:f>
              <c:numCache>
                <c:formatCode>General</c:formatCode>
                <c:ptCount val="4"/>
                <c:pt idx="0">
                  <c:v>38.090000000000003</c:v>
                </c:pt>
                <c:pt idx="1">
                  <c:v>53.8</c:v>
                </c:pt>
                <c:pt idx="2">
                  <c:v>54.28</c:v>
                </c:pt>
                <c:pt idx="3">
                  <c:v>37.700000000000003</c:v>
                </c:pt>
              </c:numCache>
            </c:numRef>
          </c:val>
        </c:ser>
        <c:ser>
          <c:idx val="2"/>
          <c:order val="2"/>
          <c:tx>
            <c:strRef>
              <c:f>Sheet1!$D$1</c:f>
              <c:strCache>
                <c:ptCount val="1"/>
                <c:pt idx="0">
                  <c:v>Column1</c:v>
                </c:pt>
              </c:strCache>
            </c:strRef>
          </c:tx>
          <c:cat>
            <c:numRef>
              <c:f>Sheet1!$A$2:$A$5</c:f>
              <c:numCache>
                <c:formatCode>General</c:formatCode>
                <c:ptCount val="4"/>
                <c:pt idx="0">
                  <c:v>25</c:v>
                </c:pt>
                <c:pt idx="1">
                  <c:v>30</c:v>
                </c:pt>
                <c:pt idx="2">
                  <c:v>35</c:v>
                </c:pt>
                <c:pt idx="3">
                  <c:v>40</c:v>
                </c:pt>
              </c:numCache>
            </c:numRef>
          </c:cat>
          <c:val>
            <c:numRef>
              <c:f>Sheet1!$D$2:$D$5</c:f>
              <c:numCache>
                <c:formatCode>General</c:formatCode>
                <c:ptCount val="4"/>
              </c:numCache>
            </c:numRef>
          </c:val>
        </c:ser>
        <c:marker val="1"/>
        <c:axId val="81250560"/>
        <c:axId val="81334656"/>
      </c:lineChart>
      <c:catAx>
        <c:axId val="81250560"/>
        <c:scaling>
          <c:orientation val="minMax"/>
        </c:scaling>
        <c:axPos val="b"/>
        <c:title>
          <c:tx>
            <c:rich>
              <a:bodyPr/>
              <a:lstStyle/>
              <a:p>
                <a:pPr>
                  <a:defRPr/>
                </a:pPr>
                <a:r>
                  <a:rPr lang="en-IN"/>
                  <a:t>Temperature</a:t>
                </a:r>
                <a:r>
                  <a:rPr lang="en-IN" baseline="0"/>
                  <a:t> (</a:t>
                </a:r>
                <a:r>
                  <a:rPr lang="en-IN" baseline="0">
                    <a:latin typeface="Times New Roman"/>
                    <a:cs typeface="Times New Roman"/>
                  </a:rPr>
                  <a:t>ºC</a:t>
                </a:r>
                <a:r>
                  <a:rPr lang="en-IN" baseline="0"/>
                  <a:t>)</a:t>
                </a:r>
                <a:endParaRPr lang="en-IN"/>
              </a:p>
            </c:rich>
          </c:tx>
          <c:layout/>
        </c:title>
        <c:numFmt formatCode="General" sourceLinked="1"/>
        <c:tickLblPos val="nextTo"/>
        <c:crossAx val="81334656"/>
        <c:crosses val="autoZero"/>
        <c:auto val="1"/>
        <c:lblAlgn val="ctr"/>
        <c:lblOffset val="100"/>
      </c:catAx>
      <c:valAx>
        <c:axId val="81334656"/>
        <c:scaling>
          <c:orientation val="minMax"/>
        </c:scaling>
        <c:axPos val="l"/>
        <c:title>
          <c:tx>
            <c:rich>
              <a:bodyPr rot="-5400000" vert="horz"/>
              <a:lstStyle/>
              <a:p>
                <a:pPr>
                  <a:defRPr/>
                </a:pPr>
                <a:r>
                  <a:rPr lang="en-IN"/>
                  <a:t>%</a:t>
                </a:r>
                <a:r>
                  <a:rPr lang="en-IN" baseline="0"/>
                  <a:t> PHB (w/w)</a:t>
                </a:r>
                <a:endParaRPr lang="en-IN"/>
              </a:p>
            </c:rich>
          </c:tx>
          <c:layout/>
        </c:title>
        <c:numFmt formatCode="General" sourceLinked="1"/>
        <c:tickLblPos val="nextTo"/>
        <c:crossAx val="81250560"/>
        <c:crosses val="autoZero"/>
        <c:crossBetween val="between"/>
      </c:valAx>
    </c:plotArea>
    <c:legend>
      <c:legendPos val="r"/>
      <c:legendEntry>
        <c:idx val="2"/>
        <c:delete val="1"/>
      </c:legendEntry>
      <c:layout/>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16642874501798391"/>
          <c:y val="0.10962474285308942"/>
          <c:w val="0.66897728301203752"/>
          <c:h val="0.71584024036469174"/>
        </c:manualLayout>
      </c:layout>
      <c:lineChart>
        <c:grouping val="standard"/>
        <c:ser>
          <c:idx val="0"/>
          <c:order val="0"/>
          <c:tx>
            <c:strRef>
              <c:f>Sheet1!$B$1</c:f>
              <c:strCache>
                <c:ptCount val="1"/>
                <c:pt idx="0">
                  <c:v>EO1</c:v>
                </c:pt>
              </c:strCache>
            </c:strRef>
          </c:tx>
          <c:cat>
            <c:numRef>
              <c:f>Sheet1!$A$2:$A$5</c:f>
              <c:numCache>
                <c:formatCode>General</c:formatCode>
                <c:ptCount val="4"/>
                <c:pt idx="0">
                  <c:v>5</c:v>
                </c:pt>
                <c:pt idx="1">
                  <c:v>6</c:v>
                </c:pt>
                <c:pt idx="2">
                  <c:v>7</c:v>
                </c:pt>
                <c:pt idx="3">
                  <c:v>8</c:v>
                </c:pt>
              </c:numCache>
            </c:numRef>
          </c:cat>
          <c:val>
            <c:numRef>
              <c:f>Sheet1!$B$2:$B$5</c:f>
              <c:numCache>
                <c:formatCode>General</c:formatCode>
                <c:ptCount val="4"/>
                <c:pt idx="0">
                  <c:v>40</c:v>
                </c:pt>
                <c:pt idx="1">
                  <c:v>50</c:v>
                </c:pt>
                <c:pt idx="2">
                  <c:v>51.25</c:v>
                </c:pt>
                <c:pt idx="3">
                  <c:v>50.7</c:v>
                </c:pt>
              </c:numCache>
            </c:numRef>
          </c:val>
        </c:ser>
        <c:ser>
          <c:idx val="1"/>
          <c:order val="1"/>
          <c:tx>
            <c:strRef>
              <c:f>Sheet1!$C$1</c:f>
              <c:strCache>
                <c:ptCount val="1"/>
                <c:pt idx="0">
                  <c:v>LO1</c:v>
                </c:pt>
              </c:strCache>
            </c:strRef>
          </c:tx>
          <c:cat>
            <c:numRef>
              <c:f>Sheet1!$A$2:$A$5</c:f>
              <c:numCache>
                <c:formatCode>General</c:formatCode>
                <c:ptCount val="4"/>
                <c:pt idx="0">
                  <c:v>5</c:v>
                </c:pt>
                <c:pt idx="1">
                  <c:v>6</c:v>
                </c:pt>
                <c:pt idx="2">
                  <c:v>7</c:v>
                </c:pt>
                <c:pt idx="3">
                  <c:v>8</c:v>
                </c:pt>
              </c:numCache>
            </c:numRef>
          </c:cat>
          <c:val>
            <c:numRef>
              <c:f>Sheet1!$C$2:$C$5</c:f>
              <c:numCache>
                <c:formatCode>General</c:formatCode>
                <c:ptCount val="4"/>
                <c:pt idx="0">
                  <c:v>40.300000000000004</c:v>
                </c:pt>
                <c:pt idx="1">
                  <c:v>43.8</c:v>
                </c:pt>
                <c:pt idx="2">
                  <c:v>48.9</c:v>
                </c:pt>
                <c:pt idx="3">
                  <c:v>44.7</c:v>
                </c:pt>
              </c:numCache>
            </c:numRef>
          </c:val>
        </c:ser>
        <c:ser>
          <c:idx val="2"/>
          <c:order val="2"/>
          <c:tx>
            <c:strRef>
              <c:f>Sheet1!$D$1</c:f>
              <c:strCache>
                <c:ptCount val="1"/>
                <c:pt idx="0">
                  <c:v>Column1</c:v>
                </c:pt>
              </c:strCache>
            </c:strRef>
          </c:tx>
          <c:cat>
            <c:numRef>
              <c:f>Sheet1!$A$2:$A$5</c:f>
              <c:numCache>
                <c:formatCode>General</c:formatCode>
                <c:ptCount val="4"/>
                <c:pt idx="0">
                  <c:v>5</c:v>
                </c:pt>
                <c:pt idx="1">
                  <c:v>6</c:v>
                </c:pt>
                <c:pt idx="2">
                  <c:v>7</c:v>
                </c:pt>
                <c:pt idx="3">
                  <c:v>8</c:v>
                </c:pt>
              </c:numCache>
            </c:numRef>
          </c:cat>
          <c:val>
            <c:numRef>
              <c:f>Sheet1!$D$2:$D$5</c:f>
              <c:numCache>
                <c:formatCode>General</c:formatCode>
                <c:ptCount val="4"/>
              </c:numCache>
            </c:numRef>
          </c:val>
        </c:ser>
        <c:marker val="1"/>
        <c:axId val="81368960"/>
        <c:axId val="81375232"/>
      </c:lineChart>
      <c:catAx>
        <c:axId val="81368960"/>
        <c:scaling>
          <c:orientation val="minMax"/>
        </c:scaling>
        <c:axPos val="b"/>
        <c:title>
          <c:tx>
            <c:rich>
              <a:bodyPr/>
              <a:lstStyle/>
              <a:p>
                <a:pPr>
                  <a:defRPr/>
                </a:pPr>
                <a:r>
                  <a:rPr lang="en-IN"/>
                  <a:t>pH</a:t>
                </a:r>
              </a:p>
            </c:rich>
          </c:tx>
          <c:layout/>
        </c:title>
        <c:numFmt formatCode="General" sourceLinked="1"/>
        <c:tickLblPos val="nextTo"/>
        <c:crossAx val="81375232"/>
        <c:crosses val="autoZero"/>
        <c:auto val="1"/>
        <c:lblAlgn val="ctr"/>
        <c:lblOffset val="100"/>
      </c:catAx>
      <c:valAx>
        <c:axId val="81375232"/>
        <c:scaling>
          <c:orientation val="minMax"/>
        </c:scaling>
        <c:axPos val="l"/>
        <c:title>
          <c:tx>
            <c:rich>
              <a:bodyPr rot="-5400000" vert="horz"/>
              <a:lstStyle/>
              <a:p>
                <a:pPr>
                  <a:defRPr/>
                </a:pPr>
                <a:r>
                  <a:rPr lang="en-IN"/>
                  <a:t>%</a:t>
                </a:r>
                <a:r>
                  <a:rPr lang="en-IN" baseline="0"/>
                  <a:t> PHB(w/w)</a:t>
                </a:r>
                <a:endParaRPr lang="en-IN"/>
              </a:p>
            </c:rich>
          </c:tx>
          <c:layout/>
        </c:title>
        <c:numFmt formatCode="General" sourceLinked="1"/>
        <c:tickLblPos val="nextTo"/>
        <c:crossAx val="81368960"/>
        <c:crosses val="autoZero"/>
        <c:crossBetween val="between"/>
      </c:valAx>
    </c:plotArea>
    <c:legend>
      <c:legendPos val="r"/>
      <c:legendEntry>
        <c:idx val="2"/>
        <c:delete val="1"/>
      </c:legendEntry>
      <c:layout/>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IN"/>
  <c:chart>
    <c:plotArea>
      <c:layout/>
      <c:lineChart>
        <c:grouping val="standard"/>
        <c:ser>
          <c:idx val="0"/>
          <c:order val="0"/>
          <c:tx>
            <c:strRef>
              <c:f>Sheet1!$B$1</c:f>
              <c:strCache>
                <c:ptCount val="1"/>
                <c:pt idx="0">
                  <c:v>EO1</c:v>
                </c:pt>
              </c:strCache>
            </c:strRef>
          </c:tx>
          <c:cat>
            <c:numRef>
              <c:f>Sheet1!$A$2:$A$5</c:f>
              <c:numCache>
                <c:formatCode>General</c:formatCode>
                <c:ptCount val="4"/>
                <c:pt idx="0">
                  <c:v>24</c:v>
                </c:pt>
                <c:pt idx="1">
                  <c:v>48</c:v>
                </c:pt>
                <c:pt idx="2">
                  <c:v>72</c:v>
                </c:pt>
                <c:pt idx="3">
                  <c:v>96</c:v>
                </c:pt>
              </c:numCache>
            </c:numRef>
          </c:cat>
          <c:val>
            <c:numRef>
              <c:f>Sheet1!$B$2:$B$5</c:f>
              <c:numCache>
                <c:formatCode>General</c:formatCode>
                <c:ptCount val="4"/>
                <c:pt idx="0">
                  <c:v>44.230000000000011</c:v>
                </c:pt>
                <c:pt idx="1">
                  <c:v>46.15</c:v>
                </c:pt>
                <c:pt idx="2">
                  <c:v>52.87</c:v>
                </c:pt>
                <c:pt idx="3">
                  <c:v>49.2</c:v>
                </c:pt>
              </c:numCache>
            </c:numRef>
          </c:val>
        </c:ser>
        <c:ser>
          <c:idx val="1"/>
          <c:order val="1"/>
          <c:tx>
            <c:strRef>
              <c:f>Sheet1!$C$1</c:f>
              <c:strCache>
                <c:ptCount val="1"/>
                <c:pt idx="0">
                  <c:v>LO1</c:v>
                </c:pt>
              </c:strCache>
            </c:strRef>
          </c:tx>
          <c:cat>
            <c:numRef>
              <c:f>Sheet1!$A$2:$A$5</c:f>
              <c:numCache>
                <c:formatCode>General</c:formatCode>
                <c:ptCount val="4"/>
                <c:pt idx="0">
                  <c:v>24</c:v>
                </c:pt>
                <c:pt idx="1">
                  <c:v>48</c:v>
                </c:pt>
                <c:pt idx="2">
                  <c:v>72</c:v>
                </c:pt>
                <c:pt idx="3">
                  <c:v>96</c:v>
                </c:pt>
              </c:numCache>
            </c:numRef>
          </c:cat>
          <c:val>
            <c:numRef>
              <c:f>Sheet1!$C$2:$C$5</c:f>
              <c:numCache>
                <c:formatCode>General</c:formatCode>
                <c:ptCount val="4"/>
                <c:pt idx="0">
                  <c:v>41.89</c:v>
                </c:pt>
                <c:pt idx="1">
                  <c:v>48.42</c:v>
                </c:pt>
                <c:pt idx="2">
                  <c:v>52.04</c:v>
                </c:pt>
                <c:pt idx="3">
                  <c:v>40.32</c:v>
                </c:pt>
              </c:numCache>
            </c:numRef>
          </c:val>
        </c:ser>
        <c:ser>
          <c:idx val="2"/>
          <c:order val="2"/>
          <c:tx>
            <c:strRef>
              <c:f>Sheet1!$D$1</c:f>
              <c:strCache>
                <c:ptCount val="1"/>
                <c:pt idx="0">
                  <c:v>Column1</c:v>
                </c:pt>
              </c:strCache>
            </c:strRef>
          </c:tx>
          <c:cat>
            <c:numRef>
              <c:f>Sheet1!$A$2:$A$5</c:f>
              <c:numCache>
                <c:formatCode>General</c:formatCode>
                <c:ptCount val="4"/>
                <c:pt idx="0">
                  <c:v>24</c:v>
                </c:pt>
                <c:pt idx="1">
                  <c:v>48</c:v>
                </c:pt>
                <c:pt idx="2">
                  <c:v>72</c:v>
                </c:pt>
                <c:pt idx="3">
                  <c:v>96</c:v>
                </c:pt>
              </c:numCache>
            </c:numRef>
          </c:cat>
          <c:val>
            <c:numRef>
              <c:f>Sheet1!$D$2:$D$5</c:f>
              <c:numCache>
                <c:formatCode>General</c:formatCode>
                <c:ptCount val="4"/>
              </c:numCache>
            </c:numRef>
          </c:val>
        </c:ser>
        <c:marker val="1"/>
        <c:axId val="86644224"/>
        <c:axId val="86646144"/>
      </c:lineChart>
      <c:catAx>
        <c:axId val="86644224"/>
        <c:scaling>
          <c:orientation val="minMax"/>
        </c:scaling>
        <c:axPos val="b"/>
        <c:title>
          <c:tx>
            <c:rich>
              <a:bodyPr/>
              <a:lstStyle/>
              <a:p>
                <a:pPr>
                  <a:defRPr/>
                </a:pPr>
                <a:r>
                  <a:rPr lang="en-IN"/>
                  <a:t>Incubation</a:t>
                </a:r>
                <a:r>
                  <a:rPr lang="en-IN" baseline="0"/>
                  <a:t> period (h)</a:t>
                </a:r>
                <a:endParaRPr lang="en-IN"/>
              </a:p>
            </c:rich>
          </c:tx>
          <c:layout/>
        </c:title>
        <c:numFmt formatCode="General" sourceLinked="1"/>
        <c:tickLblPos val="nextTo"/>
        <c:crossAx val="86646144"/>
        <c:crosses val="autoZero"/>
        <c:auto val="1"/>
        <c:lblAlgn val="ctr"/>
        <c:lblOffset val="100"/>
      </c:catAx>
      <c:valAx>
        <c:axId val="86646144"/>
        <c:scaling>
          <c:orientation val="minMax"/>
        </c:scaling>
        <c:axPos val="l"/>
        <c:title>
          <c:tx>
            <c:rich>
              <a:bodyPr rot="-5400000" vert="horz"/>
              <a:lstStyle/>
              <a:p>
                <a:pPr>
                  <a:defRPr/>
                </a:pPr>
                <a:r>
                  <a:rPr lang="en-IN"/>
                  <a:t>%</a:t>
                </a:r>
                <a:r>
                  <a:rPr lang="en-IN" baseline="0"/>
                  <a:t> PHB (w/w)</a:t>
                </a:r>
                <a:endParaRPr lang="en-IN"/>
              </a:p>
            </c:rich>
          </c:tx>
          <c:layout/>
        </c:title>
        <c:numFmt formatCode="General" sourceLinked="1"/>
        <c:tickLblPos val="nextTo"/>
        <c:crossAx val="86644224"/>
        <c:crosses val="autoZero"/>
        <c:crossBetween val="between"/>
      </c:valAx>
    </c:plotArea>
    <c:legend>
      <c:legendPos val="r"/>
      <c:legendEntry>
        <c:idx val="2"/>
        <c:delete val="1"/>
      </c:legendEntry>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B18393-1CD6-49F5-A095-CF7BF5AA2F87}" type="datetimeFigureOut">
              <a:rPr lang="en-US" smtClean="0"/>
              <a:pPr/>
              <a:t>9/8/2017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6EE8D9-04F7-417C-B29A-3B59D28E489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6EE8D9-04F7-417C-B29A-3B59D28E489D}"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A880FBE-5206-48A9-AD48-86FC0B21BDC8}"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A880FBE-5206-48A9-AD48-86FC0B21BDC8}"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880FBE-5206-48A9-AD48-86FC0B21BDC8}"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A880FBE-5206-48A9-AD48-86FC0B21BDC8}" type="datetimeFigureOut">
              <a:rPr lang="en-US" smtClean="0"/>
              <a:pPr/>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A880FBE-5206-48A9-AD48-86FC0B21BDC8}" type="datetimeFigureOut">
              <a:rPr lang="en-US" smtClean="0"/>
              <a:pPr/>
              <a:t>9/8/2017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A880FBE-5206-48A9-AD48-86FC0B21BDC8}" type="datetimeFigureOut">
              <a:rPr lang="en-US" smtClean="0"/>
              <a:pPr/>
              <a:t>9/8/2017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880FBE-5206-48A9-AD48-86FC0B21BDC8}" type="datetimeFigureOut">
              <a:rPr lang="en-US" smtClean="0"/>
              <a:pPr/>
              <a:t>9/8/2017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880FBE-5206-48A9-AD48-86FC0B21BDC8}" type="datetimeFigureOut">
              <a:rPr lang="en-US" smtClean="0"/>
              <a:pPr/>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880FBE-5206-48A9-AD48-86FC0B21BDC8}" type="datetimeFigureOut">
              <a:rPr lang="en-US" smtClean="0"/>
              <a:pPr/>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A880FBE-5206-48A9-AD48-86FC0B21BDC8}"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A880FBE-5206-48A9-AD48-86FC0B21BDC8}"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8A462-132C-4180-9A66-38A3683465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880FBE-5206-48A9-AD48-86FC0B21BDC8}" type="datetimeFigureOut">
              <a:rPr lang="en-US" smtClean="0"/>
              <a:pPr/>
              <a:t>9/8/2017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68A462-132C-4180-9A66-38A36834657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3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0"/>
            <a:ext cx="7924800" cy="1676400"/>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200" dirty="0" smtClean="0"/>
              <a:t>SCREENING OF BACTERIA FOR BIOPLASTIC PRODUCTION</a:t>
            </a:r>
            <a:br>
              <a:rPr lang="en-US" sz="3200" dirty="0" smtClean="0"/>
            </a:b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Rectangle 2"/>
          <p:cNvSpPr/>
          <p:nvPr/>
        </p:nvSpPr>
        <p:spPr>
          <a:xfrm>
            <a:off x="1905000" y="1752600"/>
            <a:ext cx="5638800" cy="5262979"/>
          </a:xfrm>
          <a:prstGeom prst="rect">
            <a:avLst/>
          </a:prstGeom>
        </p:spPr>
        <p:txBody>
          <a:bodyPr wrap="square">
            <a:spAutoFit/>
          </a:bodyPr>
          <a:lstStyle/>
          <a:p>
            <a:pPr algn="ctr"/>
            <a:endParaRPr lang="en-US" dirty="0" smtClean="0">
              <a:latin typeface="Times New Roman" pitchFamily="18" charset="0"/>
              <a:cs typeface="Times New Roman" pitchFamily="18" charset="0"/>
            </a:endParaRPr>
          </a:p>
          <a:p>
            <a:pPr algn="ctr">
              <a:buNone/>
            </a:pPr>
            <a:endParaRPr lang="en-US" dirty="0" smtClean="0">
              <a:latin typeface="Times New Roman" pitchFamily="18" charset="0"/>
              <a:cs typeface="Times New Roman" pitchFamily="18" charset="0"/>
            </a:endParaRPr>
          </a:p>
          <a:p>
            <a:pPr algn="ctr">
              <a:buNone/>
            </a:pPr>
            <a:endParaRPr lang="en-US" b="1" u="sng" dirty="0" smtClean="0">
              <a:latin typeface="Times New Roman" pitchFamily="18" charset="0"/>
              <a:cs typeface="Times New Roman" pitchFamily="18" charset="0"/>
            </a:endParaRPr>
          </a:p>
          <a:p>
            <a:pPr algn="ctr">
              <a:buNone/>
            </a:pPr>
            <a:endParaRPr lang="en-US" b="1" u="sng" dirty="0" smtClean="0">
              <a:latin typeface="Times New Roman" pitchFamily="18" charset="0"/>
              <a:cs typeface="Times New Roman" pitchFamily="18" charset="0"/>
            </a:endParaRPr>
          </a:p>
          <a:p>
            <a:pPr algn="ctr">
              <a:buNone/>
            </a:pPr>
            <a:endParaRPr lang="en-US" b="1" u="sng" dirty="0" smtClean="0">
              <a:latin typeface="Times New Roman" pitchFamily="18" charset="0"/>
              <a:cs typeface="Times New Roman" pitchFamily="18" charset="0"/>
            </a:endParaRPr>
          </a:p>
          <a:p>
            <a:pPr algn="ctr">
              <a:buNone/>
            </a:pPr>
            <a:endParaRPr lang="en-US" b="1" u="sng" dirty="0" smtClean="0">
              <a:latin typeface="Times New Roman" pitchFamily="18" charset="0"/>
              <a:cs typeface="Times New Roman" pitchFamily="18" charset="0"/>
            </a:endParaRPr>
          </a:p>
          <a:p>
            <a:pPr algn="ctr">
              <a:buNone/>
            </a:pPr>
            <a:endParaRPr lang="en-US" b="1" u="sng" dirty="0" smtClean="0">
              <a:latin typeface="Times New Roman" pitchFamily="18" charset="0"/>
              <a:cs typeface="Times New Roman" pitchFamily="18" charset="0"/>
            </a:endParaRP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Presented by</a:t>
            </a:r>
          </a:p>
          <a:p>
            <a:pPr algn="ctr">
              <a:buNone/>
            </a:pPr>
            <a:r>
              <a:rPr lang="en-US" b="1" dirty="0" smtClean="0">
                <a:latin typeface="Times New Roman" pitchFamily="18" charset="0"/>
                <a:cs typeface="Times New Roman" pitchFamily="18" charset="0"/>
              </a:rPr>
              <a:t>Prof. PADMA SINGH </a:t>
            </a:r>
          </a:p>
          <a:p>
            <a:pPr algn="ctr">
              <a:buNone/>
            </a:pPr>
            <a:r>
              <a:rPr lang="en-US" dirty="0" smtClean="0">
                <a:latin typeface="Times New Roman" pitchFamily="18" charset="0"/>
                <a:cs typeface="Times New Roman" pitchFamily="18" charset="0"/>
              </a:rPr>
              <a:t> </a:t>
            </a:r>
          </a:p>
          <a:p>
            <a:pPr algn="ctr">
              <a:buNone/>
            </a:pPr>
            <a:r>
              <a:rPr lang="en-US" dirty="0" smtClean="0">
                <a:latin typeface="Times New Roman" pitchFamily="18" charset="0"/>
                <a:cs typeface="Times New Roman" pitchFamily="18" charset="0"/>
              </a:rPr>
              <a:t>Department of Microbiology</a:t>
            </a:r>
          </a:p>
          <a:p>
            <a:pPr algn="ctr">
              <a:buNone/>
            </a:pPr>
            <a:r>
              <a:rPr lang="en-US" dirty="0" smtClean="0">
                <a:latin typeface="Times New Roman" pitchFamily="18" charset="0"/>
                <a:cs typeface="Times New Roman" pitchFamily="18" charset="0"/>
              </a:rPr>
              <a:t>KANYA GURUKUL CAMPUS </a:t>
            </a:r>
          </a:p>
          <a:p>
            <a:pPr algn="ctr">
              <a:buNone/>
            </a:pPr>
            <a:r>
              <a:rPr lang="en-US" dirty="0" smtClean="0">
                <a:latin typeface="Times New Roman" pitchFamily="18" charset="0"/>
                <a:cs typeface="Times New Roman" pitchFamily="18" charset="0"/>
              </a:rPr>
              <a:t>GURUKUL KANGRI UNIVERSITY</a:t>
            </a:r>
          </a:p>
          <a:p>
            <a:pPr algn="ctr">
              <a:buNone/>
            </a:pPr>
            <a:r>
              <a:rPr lang="en-US" dirty="0" smtClean="0">
                <a:latin typeface="Times New Roman" pitchFamily="18" charset="0"/>
                <a:cs typeface="Times New Roman" pitchFamily="18" charset="0"/>
              </a:rPr>
              <a:t>HARIDWAR-249407, INDIA</a:t>
            </a:r>
          </a:p>
          <a:p>
            <a:pPr>
              <a:buNone/>
            </a:pPr>
            <a:endParaRPr lang="en-US" dirty="0" smtClean="0">
              <a:latin typeface="Times New Roman" pitchFamily="18" charset="0"/>
              <a:cs typeface="Times New Roman" pitchFamily="18" charset="0"/>
            </a:endParaRPr>
          </a:p>
          <a:p>
            <a:pPr>
              <a:buNone/>
            </a:pPr>
            <a:endParaRPr lang="en-US" sz="2000" b="1" dirty="0" smtClean="0">
              <a:latin typeface="Times New Roman" pitchFamily="18" charset="0"/>
              <a:cs typeface="Times New Roman" pitchFamily="18" charset="0"/>
            </a:endParaRPr>
          </a:p>
          <a:p>
            <a:pPr algn="ctr">
              <a:buNone/>
            </a:pPr>
            <a:r>
              <a:rPr lang="en-US" sz="1400" b="1" dirty="0" smtClean="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pPr algn="ctr">
              <a:buNone/>
            </a:pPr>
            <a:endParaRPr lang="en-US" sz="1400" b="1" dirty="0" smtClean="0">
              <a:latin typeface="Times New Roman" pitchFamily="18" charset="0"/>
              <a:cs typeface="Times New Roman" pitchFamily="18" charset="0"/>
            </a:endParaRPr>
          </a:p>
        </p:txBody>
      </p:sp>
      <p:pic>
        <p:nvPicPr>
          <p:cNvPr id="6" name="Picture 2" descr="C:\Users\Dell pc\Documents\Bluetooth Folder\Gurukul_Kangri_Vishwavidyalaya_logo.jpg"/>
          <p:cNvPicPr>
            <a:picLocks noChangeAspect="1" noChangeArrowheads="1"/>
          </p:cNvPicPr>
          <p:nvPr/>
        </p:nvPicPr>
        <p:blipFill>
          <a:blip r:embed="rId2" cstate="print"/>
          <a:srcRect/>
          <a:stretch>
            <a:fillRect/>
          </a:stretch>
        </p:blipFill>
        <p:spPr bwMode="auto">
          <a:xfrm>
            <a:off x="3657600" y="2286000"/>
            <a:ext cx="1790700" cy="1524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077200" cy="685800"/>
          </a:xfrm>
        </p:spPr>
        <p:txBody>
          <a:bodyPr>
            <a:noAutofit/>
          </a:bodyPr>
          <a:lstStyle/>
          <a:p>
            <a:r>
              <a:rPr lang="en-US" sz="3200" b="1" dirty="0" smtClean="0">
                <a:latin typeface="Times New Roman" pitchFamily="18" charset="0"/>
                <a:cs typeface="Times New Roman" pitchFamily="18" charset="0"/>
              </a:rPr>
              <a:t>ABSTRACT</a:t>
            </a:r>
            <a:r>
              <a:rPr lang="en-US" sz="3200" dirty="0" smtClean="0"/>
              <a:t/>
            </a:r>
            <a:br>
              <a:rPr lang="en-US" sz="3200" dirty="0" smtClean="0"/>
            </a:br>
            <a:endParaRPr lang="en-US" sz="3200" dirty="0"/>
          </a:p>
        </p:txBody>
      </p:sp>
      <p:sp>
        <p:nvSpPr>
          <p:cNvPr id="3" name="Content Placeholder 2"/>
          <p:cNvSpPr>
            <a:spLocks noGrp="1"/>
          </p:cNvSpPr>
          <p:nvPr>
            <p:ph idx="1"/>
          </p:nvPr>
        </p:nvSpPr>
        <p:spPr>
          <a:xfrm>
            <a:off x="0" y="762000"/>
            <a:ext cx="8991600" cy="6096000"/>
          </a:xfrm>
        </p:spPr>
        <p:txBody>
          <a:bodyPr>
            <a:normAutofit fontScale="47500" lnSpcReduction="20000"/>
          </a:bodyPr>
          <a:lstStyle/>
          <a:p>
            <a:pPr algn="just">
              <a:buNone/>
            </a:pPr>
            <a:r>
              <a:rPr lang="en-US" sz="3800" dirty="0" smtClean="0">
                <a:solidFill>
                  <a:schemeClr val="accent4">
                    <a:lumMod val="75000"/>
                  </a:schemeClr>
                </a:solidFill>
                <a:latin typeface="Times New Roman" pitchFamily="18" charset="0"/>
                <a:cs typeface="Times New Roman" pitchFamily="18" charset="0"/>
              </a:rPr>
              <a:t>       </a:t>
            </a:r>
            <a:r>
              <a:rPr lang="en-US" sz="3800" dirty="0" smtClean="0">
                <a:solidFill>
                  <a:srgbClr val="7030A0"/>
                </a:solidFill>
                <a:latin typeface="Times New Roman" pitchFamily="18" charset="0"/>
                <a:cs typeface="Times New Roman" pitchFamily="18" charset="0"/>
              </a:rPr>
              <a:t>About 140 million tons of plastic are consumed every year worldwide, which necessitates the processing of approximately 150 million tons of fossil fuels and directly causes immense amounts of waste that can take thousands of years to naturally deteriorate, if it degrades at all. Bacteria have the ability to produce </a:t>
            </a:r>
            <a:r>
              <a:rPr lang="en-US" sz="3800" dirty="0" err="1" smtClean="0">
                <a:solidFill>
                  <a:srgbClr val="7030A0"/>
                </a:solidFill>
                <a:latin typeface="Times New Roman" pitchFamily="18" charset="0"/>
                <a:cs typeface="Times New Roman" pitchFamily="18" charset="0"/>
              </a:rPr>
              <a:t>bioplastics</a:t>
            </a:r>
            <a:r>
              <a:rPr lang="en-US" sz="3800" dirty="0" smtClean="0">
                <a:solidFill>
                  <a:srgbClr val="7030A0"/>
                </a:solidFill>
                <a:latin typeface="Times New Roman" pitchFamily="18" charset="0"/>
                <a:cs typeface="Times New Roman" pitchFamily="18" charset="0"/>
              </a:rPr>
              <a:t> in the form of </a:t>
            </a:r>
            <a:r>
              <a:rPr lang="en-US" sz="3800" b="1" dirty="0" smtClean="0">
                <a:solidFill>
                  <a:srgbClr val="7030A0"/>
                </a:solidFill>
                <a:latin typeface="Times New Roman" pitchFamily="18" charset="0"/>
                <a:cs typeface="Times New Roman" pitchFamily="18" charset="0"/>
              </a:rPr>
              <a:t>polyhydroxyalkanoates (PHAs)</a:t>
            </a:r>
            <a:r>
              <a:rPr lang="en-US" sz="3800" dirty="0" smtClean="0">
                <a:solidFill>
                  <a:srgbClr val="7030A0"/>
                </a:solidFill>
                <a:latin typeface="Times New Roman" pitchFamily="18" charset="0"/>
                <a:cs typeface="Times New Roman" pitchFamily="18" charset="0"/>
              </a:rPr>
              <a:t> &amp; they are capable of producing PHA from various carbon sources ranging from inexpensive, complex waste effluents to </a:t>
            </a:r>
            <a:r>
              <a:rPr lang="en-US" sz="3800" dirty="0" err="1" smtClean="0">
                <a:solidFill>
                  <a:srgbClr val="7030A0"/>
                </a:solidFill>
                <a:latin typeface="Times New Roman" pitchFamily="18" charset="0"/>
                <a:cs typeface="Times New Roman" pitchFamily="18" charset="0"/>
              </a:rPr>
              <a:t>alkanes</a:t>
            </a:r>
            <a:r>
              <a:rPr lang="en-US" sz="3800" dirty="0" smtClean="0">
                <a:solidFill>
                  <a:srgbClr val="7030A0"/>
                </a:solidFill>
                <a:latin typeface="Times New Roman" pitchFamily="18" charset="0"/>
                <a:cs typeface="Times New Roman" pitchFamily="18" charset="0"/>
              </a:rPr>
              <a:t>, fatty acids, plant oils and as well as simple carbohydrates. The major barrier to wide acceptance of </a:t>
            </a:r>
            <a:r>
              <a:rPr lang="en-US" sz="3800" dirty="0" err="1" smtClean="0">
                <a:solidFill>
                  <a:srgbClr val="7030A0"/>
                </a:solidFill>
                <a:latin typeface="Times New Roman" pitchFamily="18" charset="0"/>
                <a:cs typeface="Times New Roman" pitchFamily="18" charset="0"/>
              </a:rPr>
              <a:t>bioplastic</a:t>
            </a:r>
            <a:r>
              <a:rPr lang="en-US" sz="3800" dirty="0" smtClean="0">
                <a:solidFill>
                  <a:srgbClr val="7030A0"/>
                </a:solidFill>
                <a:latin typeface="Times New Roman" pitchFamily="18" charset="0"/>
                <a:cs typeface="Times New Roman" pitchFamily="18" charset="0"/>
              </a:rPr>
              <a:t> is the high cost, particularly carbonaceous raw materials (40%) and polymer recovery (26%). Therefore, the aim of the present study is to focusing on identification of alternative cost effective substrate for the production of PHA. Isolation of bacterial strains for the screening of PHA producing ability carried out by using different oils as carbon source.</a:t>
            </a:r>
            <a:r>
              <a:rPr lang="en-US" sz="3800" b="1" dirty="0" smtClean="0">
                <a:solidFill>
                  <a:srgbClr val="7030A0"/>
                </a:solidFill>
                <a:latin typeface="Times New Roman" pitchFamily="18" charset="0"/>
                <a:cs typeface="Times New Roman" pitchFamily="18" charset="0"/>
              </a:rPr>
              <a:t> </a:t>
            </a:r>
            <a:r>
              <a:rPr lang="en-US" sz="3800" dirty="0" smtClean="0">
                <a:solidFill>
                  <a:srgbClr val="7030A0"/>
                </a:solidFill>
                <a:latin typeface="Times New Roman" pitchFamily="18" charset="0"/>
                <a:cs typeface="Times New Roman" pitchFamily="18" charset="0"/>
              </a:rPr>
              <a:t>The samples were collected from edible &amp; lubricating oil contaminated soil from garage &amp; workshop. Isolation of bacterial strain was performed by serial dilution, spread plate &amp; enrichment technique. Screening was carried out by the Nile Blue A (</a:t>
            </a:r>
            <a:r>
              <a:rPr lang="en-US" sz="3800" dirty="0" err="1" smtClean="0">
                <a:solidFill>
                  <a:srgbClr val="7030A0"/>
                </a:solidFill>
                <a:latin typeface="Times New Roman" pitchFamily="18" charset="0"/>
                <a:cs typeface="Times New Roman" pitchFamily="18" charset="0"/>
              </a:rPr>
              <a:t>Spiekermann</a:t>
            </a:r>
            <a:r>
              <a:rPr lang="en-US" sz="3800" dirty="0" smtClean="0">
                <a:solidFill>
                  <a:srgbClr val="7030A0"/>
                </a:solidFill>
                <a:latin typeface="Times New Roman" pitchFamily="18" charset="0"/>
                <a:cs typeface="Times New Roman" pitchFamily="18" charset="0"/>
              </a:rPr>
              <a:t> </a:t>
            </a:r>
            <a:r>
              <a:rPr lang="en-US" sz="3800" i="1" dirty="0" smtClean="0">
                <a:solidFill>
                  <a:srgbClr val="7030A0"/>
                </a:solidFill>
                <a:latin typeface="Times New Roman" pitchFamily="18" charset="0"/>
                <a:cs typeface="Times New Roman" pitchFamily="18" charset="0"/>
              </a:rPr>
              <a:t>et al</a:t>
            </a:r>
            <a:r>
              <a:rPr lang="en-US" sz="3800" dirty="0" smtClean="0">
                <a:solidFill>
                  <a:srgbClr val="7030A0"/>
                </a:solidFill>
                <a:latin typeface="Times New Roman" pitchFamily="18" charset="0"/>
                <a:cs typeface="Times New Roman" pitchFamily="18" charset="0"/>
              </a:rPr>
              <a:t>., 1999) &amp; Sudan Black B staining (</a:t>
            </a:r>
            <a:r>
              <a:rPr lang="en-US" sz="3800" dirty="0" err="1" smtClean="0">
                <a:solidFill>
                  <a:srgbClr val="7030A0"/>
                </a:solidFill>
                <a:latin typeface="Times New Roman" pitchFamily="18" charset="0"/>
                <a:cs typeface="Times New Roman" pitchFamily="18" charset="0"/>
              </a:rPr>
              <a:t>Wani</a:t>
            </a:r>
            <a:r>
              <a:rPr lang="en-US" sz="3800" dirty="0" smtClean="0">
                <a:solidFill>
                  <a:srgbClr val="7030A0"/>
                </a:solidFill>
                <a:latin typeface="Times New Roman" pitchFamily="18" charset="0"/>
                <a:cs typeface="Times New Roman" pitchFamily="18" charset="0"/>
              </a:rPr>
              <a:t> </a:t>
            </a:r>
            <a:r>
              <a:rPr lang="en-US" sz="3800" i="1" dirty="0" smtClean="0">
                <a:solidFill>
                  <a:srgbClr val="7030A0"/>
                </a:solidFill>
                <a:latin typeface="Times New Roman" pitchFamily="18" charset="0"/>
                <a:cs typeface="Times New Roman" pitchFamily="18" charset="0"/>
              </a:rPr>
              <a:t>et al</a:t>
            </a:r>
            <a:r>
              <a:rPr lang="en-US" sz="3800" dirty="0" smtClean="0">
                <a:solidFill>
                  <a:srgbClr val="7030A0"/>
                </a:solidFill>
                <a:latin typeface="Times New Roman" pitchFamily="18" charset="0"/>
                <a:cs typeface="Times New Roman" pitchFamily="18" charset="0"/>
              </a:rPr>
              <a:t>., 2015).</a:t>
            </a:r>
            <a:r>
              <a:rPr lang="en-US" sz="3800" b="1" dirty="0" smtClean="0">
                <a:solidFill>
                  <a:srgbClr val="7030A0"/>
                </a:solidFill>
                <a:latin typeface="Times New Roman" pitchFamily="18" charset="0"/>
                <a:cs typeface="Times New Roman" pitchFamily="18" charset="0"/>
              </a:rPr>
              <a:t> </a:t>
            </a:r>
            <a:r>
              <a:rPr lang="en-US" sz="3800" dirty="0" smtClean="0">
                <a:solidFill>
                  <a:srgbClr val="7030A0"/>
                </a:solidFill>
                <a:latin typeface="Times New Roman" pitchFamily="18" charset="0"/>
                <a:cs typeface="Times New Roman" pitchFamily="18" charset="0"/>
              </a:rPr>
              <a:t>The total no. of colony forming unit was 134×10</a:t>
            </a:r>
            <a:r>
              <a:rPr lang="en-US" sz="3800" baseline="30000" dirty="0" smtClean="0">
                <a:solidFill>
                  <a:srgbClr val="7030A0"/>
                </a:solidFill>
                <a:latin typeface="Times New Roman" pitchFamily="18" charset="0"/>
                <a:cs typeface="Times New Roman" pitchFamily="18" charset="0"/>
              </a:rPr>
              <a:t>5 </a:t>
            </a:r>
            <a:r>
              <a:rPr lang="en-US" sz="3800" dirty="0" smtClean="0">
                <a:solidFill>
                  <a:srgbClr val="7030A0"/>
                </a:solidFill>
                <a:latin typeface="Times New Roman" pitchFamily="18" charset="0"/>
                <a:cs typeface="Times New Roman" pitchFamily="18" charset="0"/>
              </a:rPr>
              <a:t>̶ 3×10</a:t>
            </a:r>
            <a:r>
              <a:rPr lang="en-US" sz="3800" baseline="30000" dirty="0" smtClean="0">
                <a:solidFill>
                  <a:srgbClr val="7030A0"/>
                </a:solidFill>
                <a:latin typeface="Times New Roman" pitchFamily="18" charset="0"/>
                <a:cs typeface="Times New Roman" pitchFamily="18" charset="0"/>
              </a:rPr>
              <a:t>8 </a:t>
            </a:r>
            <a:r>
              <a:rPr lang="en-US" sz="3800" dirty="0" smtClean="0">
                <a:solidFill>
                  <a:srgbClr val="7030A0"/>
                </a:solidFill>
                <a:latin typeface="Times New Roman" pitchFamily="18" charset="0"/>
                <a:cs typeface="Times New Roman" pitchFamily="18" charset="0"/>
              </a:rPr>
              <a:t>(Edible oil)</a:t>
            </a:r>
            <a:r>
              <a:rPr lang="en-US" sz="3800" baseline="30000" dirty="0" smtClean="0">
                <a:solidFill>
                  <a:srgbClr val="7030A0"/>
                </a:solidFill>
                <a:latin typeface="Times New Roman" pitchFamily="18" charset="0"/>
                <a:cs typeface="Times New Roman" pitchFamily="18" charset="0"/>
              </a:rPr>
              <a:t> </a:t>
            </a:r>
            <a:r>
              <a:rPr lang="en-US" sz="3800" dirty="0" smtClean="0">
                <a:solidFill>
                  <a:srgbClr val="7030A0"/>
                </a:solidFill>
                <a:latin typeface="Times New Roman" pitchFamily="18" charset="0"/>
                <a:cs typeface="Times New Roman" pitchFamily="18" charset="0"/>
              </a:rPr>
              <a:t>&amp; 75×10</a:t>
            </a:r>
            <a:r>
              <a:rPr lang="en-US" sz="3800" baseline="30000" dirty="0" smtClean="0">
                <a:solidFill>
                  <a:srgbClr val="7030A0"/>
                </a:solidFill>
                <a:latin typeface="Times New Roman" pitchFamily="18" charset="0"/>
                <a:cs typeface="Times New Roman" pitchFamily="18" charset="0"/>
              </a:rPr>
              <a:t>5</a:t>
            </a:r>
            <a:r>
              <a:rPr lang="en-US" sz="3800" dirty="0" smtClean="0">
                <a:solidFill>
                  <a:srgbClr val="7030A0"/>
                </a:solidFill>
                <a:latin typeface="Times New Roman" pitchFamily="18" charset="0"/>
                <a:cs typeface="Times New Roman" pitchFamily="18" charset="0"/>
              </a:rPr>
              <a:t> ̶ 26×10</a:t>
            </a:r>
            <a:r>
              <a:rPr lang="en-US" sz="3800" baseline="30000" dirty="0" smtClean="0">
                <a:solidFill>
                  <a:srgbClr val="7030A0"/>
                </a:solidFill>
                <a:latin typeface="Times New Roman" pitchFamily="18" charset="0"/>
                <a:cs typeface="Times New Roman" pitchFamily="18" charset="0"/>
              </a:rPr>
              <a:t>8</a:t>
            </a:r>
            <a:r>
              <a:rPr lang="en-US" sz="3800" dirty="0" smtClean="0">
                <a:solidFill>
                  <a:srgbClr val="7030A0"/>
                </a:solidFill>
                <a:latin typeface="Times New Roman" pitchFamily="18" charset="0"/>
                <a:cs typeface="Times New Roman" pitchFamily="18" charset="0"/>
              </a:rPr>
              <a:t> (Lubricating oil). Out of 21 isolates from edible oil &amp; lubricating oil, 2 bacterial strain (E.O 1 &amp; L.O 1) were fluoresce on plate with Nile blue A indicates the positive result (Fig. 1) and show characteristic granule with Sudan Black B, indicating the presence of PHAs. Bacterial strains were identified as </a:t>
            </a:r>
            <a:r>
              <a:rPr lang="en-US" sz="3800" i="1" dirty="0" smtClean="0">
                <a:solidFill>
                  <a:srgbClr val="7030A0"/>
                </a:solidFill>
                <a:latin typeface="Times New Roman" pitchFamily="18" charset="0"/>
                <a:cs typeface="Times New Roman" pitchFamily="18" charset="0"/>
              </a:rPr>
              <a:t>Pseudomonas</a:t>
            </a:r>
            <a:r>
              <a:rPr lang="en-US" sz="3800" dirty="0" smtClean="0">
                <a:solidFill>
                  <a:srgbClr val="7030A0"/>
                </a:solidFill>
                <a:latin typeface="Times New Roman" pitchFamily="18" charset="0"/>
                <a:cs typeface="Times New Roman" pitchFamily="18" charset="0"/>
              </a:rPr>
              <a:t> sp., (edible oil), -rods and</a:t>
            </a:r>
            <a:r>
              <a:rPr lang="en-US" sz="3800" i="1" dirty="0" smtClean="0">
                <a:solidFill>
                  <a:srgbClr val="7030A0"/>
                </a:solidFill>
                <a:latin typeface="Times New Roman" pitchFamily="18" charset="0"/>
                <a:cs typeface="Times New Roman" pitchFamily="18" charset="0"/>
              </a:rPr>
              <a:t> Bacillus</a:t>
            </a:r>
            <a:r>
              <a:rPr lang="en-US" sz="3800" dirty="0" smtClean="0">
                <a:solidFill>
                  <a:srgbClr val="7030A0"/>
                </a:solidFill>
                <a:latin typeface="Times New Roman" pitchFamily="18" charset="0"/>
                <a:cs typeface="Times New Roman" pitchFamily="18" charset="0"/>
              </a:rPr>
              <a:t> sp. (Lubricating oil), +rods. Production of PHA through these strains will be carried out to get the sufficient amount of bioplastic.</a:t>
            </a:r>
          </a:p>
          <a:p>
            <a:endParaRPr lang="en-US" dirty="0" smtClean="0"/>
          </a:p>
          <a:p>
            <a:pPr algn="just">
              <a:buNone/>
            </a:pPr>
            <a:r>
              <a:rPr lang="en-US" b="1" dirty="0" smtClean="0">
                <a:latin typeface="Times New Roman" pitchFamily="18" charset="0"/>
                <a:cs typeface="Times New Roman" pitchFamily="18" charset="0"/>
              </a:rPr>
              <a:t>       KEY WORDS</a:t>
            </a:r>
            <a:r>
              <a:rPr lang="en-US" sz="3800" b="1" dirty="0" smtClean="0">
                <a:latin typeface="Times New Roman" pitchFamily="18" charset="0"/>
                <a:cs typeface="Times New Roman" pitchFamily="18" charset="0"/>
              </a:rPr>
              <a:t>: </a:t>
            </a:r>
            <a:r>
              <a:rPr lang="en-US" sz="3800" dirty="0" err="1" smtClean="0">
                <a:solidFill>
                  <a:schemeClr val="accent2">
                    <a:lumMod val="75000"/>
                  </a:schemeClr>
                </a:solidFill>
                <a:latin typeface="Times New Roman" pitchFamily="18" charset="0"/>
                <a:cs typeface="Times New Roman" pitchFamily="18" charset="0"/>
              </a:rPr>
              <a:t>Bioplastic</a:t>
            </a:r>
            <a:r>
              <a:rPr lang="en-US" sz="3800" dirty="0" smtClean="0">
                <a:solidFill>
                  <a:schemeClr val="accent2">
                    <a:lumMod val="75000"/>
                  </a:schemeClr>
                </a:solidFill>
                <a:latin typeface="Times New Roman" pitchFamily="18" charset="0"/>
                <a:cs typeface="Times New Roman" pitchFamily="18" charset="0"/>
              </a:rPr>
              <a:t>, Edible oil, Lubricating oil,, PHA, Sudan Black, Nile Blue, Optimization,  FTIR </a:t>
            </a:r>
          </a:p>
          <a:p>
            <a:endParaRPr lang="en-US"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27" name="Picture 3" descr="C:\Users\kgm\Desktop\Har_ki_pauri_panoramic_view1.jpg"/>
          <p:cNvPicPr>
            <a:picLocks noGrp="1" noChangeAspect="1" noChangeArrowheads="1"/>
          </p:cNvPicPr>
          <p:nvPr>
            <p:ph idx="1"/>
          </p:nvPr>
        </p:nvPicPr>
        <p:blipFill>
          <a:blip r:embed="rId3"/>
          <a:srcRect/>
          <a:stretch>
            <a:fillRect/>
          </a:stretch>
        </p:blipFill>
        <p:spPr bwMode="auto">
          <a:xfrm>
            <a:off x="0" y="1371600"/>
            <a:ext cx="9144000" cy="3886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kgm\Desktop\maxresdefault.jpg"/>
          <p:cNvPicPr>
            <a:picLocks noChangeAspect="1" noChangeArrowheads="1"/>
          </p:cNvPicPr>
          <p:nvPr/>
        </p:nvPicPr>
        <p:blipFill>
          <a:blip r:embed="rId2"/>
          <a:srcRect/>
          <a:stretch>
            <a:fillRect/>
          </a:stretch>
        </p:blipFill>
        <p:spPr bwMode="auto">
          <a:xfrm>
            <a:off x="-152400" y="0"/>
            <a:ext cx="9296400" cy="6858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3075" name="Picture 3" descr="G:\banner04.jpg"/>
          <p:cNvPicPr>
            <a:picLocks noChangeAspect="1" noChangeArrowheads="1"/>
          </p:cNvPicPr>
          <p:nvPr/>
        </p:nvPicPr>
        <p:blipFill>
          <a:blip r:embed="rId3"/>
          <a:srcRect/>
          <a:stretch>
            <a:fillRect/>
          </a:stretch>
        </p:blipFill>
        <p:spPr bwMode="auto">
          <a:xfrm>
            <a:off x="0" y="1676401"/>
            <a:ext cx="9144000" cy="35814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R.PADMA SINGH\Desktop\IMG-20170908-WA000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26" name="Picture 2" descr="C:\Users\kgm\Desktop\233648Plastic_Waste.jpg"/>
          <p:cNvPicPr>
            <a:picLocks noChangeAspect="1" noChangeArrowheads="1"/>
          </p:cNvPicPr>
          <p:nvPr/>
        </p:nvPicPr>
        <p:blipFill>
          <a:blip r:embed="rId3"/>
          <a:srcRect/>
          <a:stretch>
            <a:fillRect/>
          </a:stretch>
        </p:blipFill>
        <p:spPr bwMode="auto">
          <a:xfrm rot="169880">
            <a:off x="4723399" y="104845"/>
            <a:ext cx="4334208" cy="3605084"/>
          </a:xfrm>
          <a:prstGeom prst="rect">
            <a:avLst/>
          </a:prstGeom>
          <a:noFill/>
        </p:spPr>
      </p:pic>
      <p:pic>
        <p:nvPicPr>
          <p:cNvPr id="1027" name="Picture 3" descr="C:\Users\kgm\Desktop\plastic-in-water1.jpg"/>
          <p:cNvPicPr>
            <a:picLocks noChangeAspect="1" noChangeArrowheads="1"/>
          </p:cNvPicPr>
          <p:nvPr/>
        </p:nvPicPr>
        <p:blipFill>
          <a:blip r:embed="rId4"/>
          <a:srcRect/>
          <a:stretch>
            <a:fillRect/>
          </a:stretch>
        </p:blipFill>
        <p:spPr bwMode="auto">
          <a:xfrm rot="21370769">
            <a:off x="341569" y="134508"/>
            <a:ext cx="4155075" cy="3529483"/>
          </a:xfrm>
          <a:prstGeom prst="rect">
            <a:avLst/>
          </a:prstGeom>
          <a:noFill/>
        </p:spPr>
      </p:pic>
      <p:pic>
        <p:nvPicPr>
          <p:cNvPr id="1028" name="Picture 4" descr="C:\Users\kgm\Desktop\Worlds-plastic-waste-could-bury-Manhattan-2-miles-deep-01.jpg"/>
          <p:cNvPicPr>
            <a:picLocks noChangeAspect="1" noChangeArrowheads="1"/>
          </p:cNvPicPr>
          <p:nvPr/>
        </p:nvPicPr>
        <p:blipFill>
          <a:blip r:embed="rId5"/>
          <a:srcRect/>
          <a:stretch>
            <a:fillRect/>
          </a:stretch>
        </p:blipFill>
        <p:spPr bwMode="auto">
          <a:xfrm>
            <a:off x="533400" y="3810000"/>
            <a:ext cx="8153400" cy="3048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kgm\Desktop\How Bio Plastic are Made.jpg"/>
          <p:cNvPicPr>
            <a:picLocks noChangeAspect="1" noChangeArrowheads="1"/>
          </p:cNvPicPr>
          <p:nvPr/>
        </p:nvPicPr>
        <p:blipFill>
          <a:blip r:embed="rId2"/>
          <a:srcRect/>
          <a:stretch>
            <a:fillRect/>
          </a:stretch>
        </p:blipFill>
        <p:spPr bwMode="auto">
          <a:xfrm>
            <a:off x="0" y="0"/>
            <a:ext cx="8991600" cy="4495800"/>
          </a:xfrm>
          <a:prstGeom prst="rect">
            <a:avLst/>
          </a:prstGeom>
          <a:noFill/>
        </p:spPr>
      </p:pic>
      <p:pic>
        <p:nvPicPr>
          <p:cNvPr id="3" name="Picture 3" descr="G:\Screenshot-17.png"/>
          <p:cNvPicPr>
            <a:picLocks noChangeAspect="1" noChangeArrowheads="1"/>
          </p:cNvPicPr>
          <p:nvPr/>
        </p:nvPicPr>
        <p:blipFill>
          <a:blip r:embed="rId3"/>
          <a:srcRect/>
          <a:stretch>
            <a:fillRect/>
          </a:stretch>
        </p:blipFill>
        <p:spPr bwMode="auto">
          <a:xfrm>
            <a:off x="304800" y="4800600"/>
            <a:ext cx="8610600" cy="178117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563562"/>
          </a:xfrm>
        </p:spPr>
        <p:txBody>
          <a:bodyPr>
            <a:noAutofit/>
          </a:bodyPr>
          <a:lstStyle/>
          <a:p>
            <a:r>
              <a:rPr lang="en-US" sz="3200" b="1" dirty="0" smtClean="0">
                <a:latin typeface="Times New Roman" pitchFamily="18" charset="0"/>
                <a:cs typeface="Times New Roman" pitchFamily="18" charset="0"/>
              </a:rPr>
              <a:t>BACKGROUND</a:t>
            </a:r>
            <a:endParaRPr lang="en-US" sz="3200" dirty="0"/>
          </a:p>
        </p:txBody>
      </p:sp>
      <p:sp>
        <p:nvSpPr>
          <p:cNvPr id="4" name="Content Placeholder 3"/>
          <p:cNvSpPr>
            <a:spLocks noGrp="1"/>
          </p:cNvSpPr>
          <p:nvPr>
            <p:ph idx="1"/>
          </p:nvPr>
        </p:nvSpPr>
        <p:spPr>
          <a:xfrm>
            <a:off x="0" y="762000"/>
            <a:ext cx="8915400" cy="5486400"/>
          </a:xfrm>
        </p:spPr>
        <p:txBody>
          <a:bodyPr>
            <a:normAutofit fontScale="92500" lnSpcReduction="20000"/>
          </a:bodyPr>
          <a:lstStyle/>
          <a:p>
            <a:pPr algn="just">
              <a:buFont typeface="Arial" pitchFamily="34" charset="0"/>
              <a:buChar char="•"/>
            </a:pPr>
            <a:r>
              <a:rPr lang="en-US" sz="1900" dirty="0" smtClean="0">
                <a:solidFill>
                  <a:srgbClr val="7030A0"/>
                </a:solidFill>
                <a:latin typeface="Times New Roman" pitchFamily="18" charset="0"/>
                <a:cs typeface="Times New Roman" pitchFamily="18" charset="0"/>
              </a:rPr>
              <a:t>Conventional petrochemical plastics are recalcitrant to microbial degradation and accumulate in environment at a rate of 28 million tons per year (</a:t>
            </a:r>
            <a:r>
              <a:rPr lang="en-US" sz="1900" dirty="0" err="1" smtClean="0">
                <a:solidFill>
                  <a:srgbClr val="7030A0"/>
                </a:solidFill>
                <a:latin typeface="Times New Roman" pitchFamily="18" charset="0"/>
                <a:cs typeface="Times New Roman" pitchFamily="18" charset="0"/>
              </a:rPr>
              <a:t>Kalaivani</a:t>
            </a:r>
            <a:r>
              <a:rPr lang="en-US" sz="1900" dirty="0" smtClean="0">
                <a:solidFill>
                  <a:srgbClr val="7030A0"/>
                </a:solidFill>
                <a:latin typeface="Times New Roman" pitchFamily="18" charset="0"/>
                <a:cs typeface="Times New Roman" pitchFamily="18" charset="0"/>
              </a:rPr>
              <a:t> and </a:t>
            </a:r>
            <a:r>
              <a:rPr lang="en-US" sz="1900" dirty="0" err="1" smtClean="0">
                <a:solidFill>
                  <a:srgbClr val="7030A0"/>
                </a:solidFill>
                <a:latin typeface="Times New Roman" pitchFamily="18" charset="0"/>
                <a:cs typeface="Times New Roman" pitchFamily="18" charset="0"/>
              </a:rPr>
              <a:t>Sukumaran</a:t>
            </a:r>
            <a:r>
              <a:rPr lang="en-US" sz="1900" dirty="0" smtClean="0">
                <a:solidFill>
                  <a:srgbClr val="7030A0"/>
                </a:solidFill>
                <a:latin typeface="Times New Roman" pitchFamily="18" charset="0"/>
                <a:cs typeface="Times New Roman" pitchFamily="18" charset="0"/>
              </a:rPr>
              <a:t>, 2013). In 2011, nearly 280 million tons of petrochemicals-based polymers were produced with expected increased in 4% per annum to 2016.</a:t>
            </a:r>
          </a:p>
          <a:p>
            <a:pPr algn="just">
              <a:buFont typeface="Arial" pitchFamily="34" charset="0"/>
              <a:buChar char="•"/>
            </a:pPr>
            <a:endParaRPr lang="en-US" sz="1900" dirty="0" smtClean="0">
              <a:latin typeface="Times New Roman" pitchFamily="18" charset="0"/>
              <a:cs typeface="Times New Roman" pitchFamily="18" charset="0"/>
            </a:endParaRPr>
          </a:p>
          <a:p>
            <a:pPr algn="just">
              <a:buFont typeface="Arial" pitchFamily="34" charset="0"/>
              <a:buChar char="•"/>
            </a:pPr>
            <a:r>
              <a:rPr lang="en-US" sz="1900" dirty="0" smtClean="0">
                <a:solidFill>
                  <a:schemeClr val="accent2">
                    <a:lumMod val="75000"/>
                  </a:schemeClr>
                </a:solidFill>
                <a:latin typeface="Times New Roman" pitchFamily="18" charset="0"/>
                <a:cs typeface="Times New Roman" pitchFamily="18" charset="0"/>
              </a:rPr>
              <a:t>Their applications are nearly universal: components in automobiles, home appliances, computer equipments, packages and even medical applications are areas, where plastics clearly have become indispensable. However, its properties of durability have caused serious problems since plastic waste accumulates in the environment. </a:t>
            </a:r>
          </a:p>
          <a:p>
            <a:pPr algn="just">
              <a:buFont typeface="Arial" pitchFamily="34" charset="0"/>
              <a:buChar char="•"/>
            </a:pPr>
            <a:endParaRPr lang="en-US" sz="1900" dirty="0" smtClean="0">
              <a:latin typeface="Times New Roman" pitchFamily="18" charset="0"/>
              <a:cs typeface="Times New Roman" pitchFamily="18" charset="0"/>
            </a:endParaRPr>
          </a:p>
          <a:p>
            <a:pPr algn="just">
              <a:buFont typeface="Arial" pitchFamily="34" charset="0"/>
              <a:buChar char="•"/>
            </a:pPr>
            <a:r>
              <a:rPr lang="en-US" sz="1900" dirty="0" smtClean="0">
                <a:solidFill>
                  <a:srgbClr val="7030A0"/>
                </a:solidFill>
                <a:latin typeface="Times New Roman" pitchFamily="18" charset="0"/>
                <a:cs typeface="Times New Roman" pitchFamily="18" charset="0"/>
              </a:rPr>
              <a:t>The accumulation of abandoned plastics has caused a global environmental problem. Nature usually cannot handle plastic waste, since the majority of plastics are not degraded by microorganisms. With the imminent fossil fuel crisis, the alarming rate of petroleum prices and environmental impact associated with the products, the search for alternatives is essential in reducing mankind’s dependencies in non-renewable resources (</a:t>
            </a:r>
            <a:r>
              <a:rPr lang="en-US" sz="1900" dirty="0" err="1" smtClean="0">
                <a:solidFill>
                  <a:srgbClr val="7030A0"/>
                </a:solidFill>
                <a:latin typeface="Times New Roman" pitchFamily="18" charset="0"/>
                <a:cs typeface="Times New Roman" pitchFamily="18" charset="0"/>
              </a:rPr>
              <a:t>Giin</a:t>
            </a:r>
            <a:r>
              <a:rPr lang="en-US" sz="1900" dirty="0" smtClean="0">
                <a:solidFill>
                  <a:srgbClr val="7030A0"/>
                </a:solidFill>
                <a:latin typeface="Times New Roman" pitchFamily="18" charset="0"/>
                <a:cs typeface="Times New Roman" pitchFamily="18" charset="0"/>
              </a:rPr>
              <a:t>-Yu </a:t>
            </a:r>
            <a:r>
              <a:rPr lang="en-US" sz="1900" i="1" dirty="0" smtClean="0">
                <a:solidFill>
                  <a:srgbClr val="7030A0"/>
                </a:solidFill>
                <a:latin typeface="Times New Roman" pitchFamily="18" charset="0"/>
                <a:cs typeface="Times New Roman" pitchFamily="18" charset="0"/>
              </a:rPr>
              <a:t>et al.,</a:t>
            </a:r>
            <a:r>
              <a:rPr lang="en-US" sz="1900" dirty="0" smtClean="0">
                <a:solidFill>
                  <a:srgbClr val="7030A0"/>
                </a:solidFill>
                <a:latin typeface="Times New Roman" pitchFamily="18" charset="0"/>
                <a:cs typeface="Times New Roman" pitchFamily="18" charset="0"/>
              </a:rPr>
              <a:t> 2014). </a:t>
            </a:r>
          </a:p>
          <a:p>
            <a:pPr algn="just">
              <a:buFont typeface="Arial" pitchFamily="34" charset="0"/>
              <a:buChar char="•"/>
            </a:pPr>
            <a:endParaRPr lang="en-US" sz="1900" dirty="0" smtClean="0">
              <a:latin typeface="Times New Roman" pitchFamily="18" charset="0"/>
              <a:cs typeface="Times New Roman" pitchFamily="18" charset="0"/>
            </a:endParaRPr>
          </a:p>
          <a:p>
            <a:pPr algn="just">
              <a:buFont typeface="Arial" pitchFamily="34" charset="0"/>
              <a:buChar char="•"/>
            </a:pPr>
            <a:r>
              <a:rPr lang="en-US" sz="1900" dirty="0" smtClean="0">
                <a:solidFill>
                  <a:schemeClr val="accent2">
                    <a:lumMod val="75000"/>
                  </a:schemeClr>
                </a:solidFill>
                <a:latin typeface="Times New Roman" pitchFamily="18" charset="0"/>
                <a:cs typeface="Times New Roman" pitchFamily="18" charset="0"/>
              </a:rPr>
              <a:t>Biodegradable plastics offer the best solution to protect the environment from hazards caused by conventional petroleum based plastics, as they are ‘eco-friendly’ in nature. There are many types of biodegradable plastics with different degrees of biodegradability. PHA  was the first main kinds of biomaterial as biodegradable plastic discovered in </a:t>
            </a:r>
            <a:r>
              <a:rPr lang="en-US" sz="1900" i="1" dirty="0" smtClean="0">
                <a:solidFill>
                  <a:schemeClr val="accent2">
                    <a:lumMod val="75000"/>
                  </a:schemeClr>
                </a:solidFill>
                <a:latin typeface="Times New Roman" pitchFamily="18" charset="0"/>
                <a:cs typeface="Times New Roman" pitchFamily="18" charset="0"/>
              </a:rPr>
              <a:t>Bacillus</a:t>
            </a:r>
            <a:r>
              <a:rPr lang="en-US" sz="1900" dirty="0" smtClean="0">
                <a:solidFill>
                  <a:schemeClr val="accent2">
                    <a:lumMod val="75000"/>
                  </a:schemeClr>
                </a:solidFill>
                <a:latin typeface="Times New Roman" pitchFamily="18" charset="0"/>
                <a:cs typeface="Times New Roman" pitchFamily="18" charset="0"/>
              </a:rPr>
              <a:t> </a:t>
            </a:r>
            <a:r>
              <a:rPr lang="en-US" sz="1900" i="1" dirty="0" err="1" smtClean="0">
                <a:solidFill>
                  <a:schemeClr val="accent2">
                    <a:lumMod val="75000"/>
                  </a:schemeClr>
                </a:solidFill>
                <a:latin typeface="Times New Roman" pitchFamily="18" charset="0"/>
                <a:cs typeface="Times New Roman" pitchFamily="18" charset="0"/>
              </a:rPr>
              <a:t>megaterium</a:t>
            </a:r>
            <a:r>
              <a:rPr lang="en-US" sz="1900" dirty="0" smtClean="0">
                <a:solidFill>
                  <a:schemeClr val="accent2">
                    <a:lumMod val="75000"/>
                  </a:schemeClr>
                </a:solidFill>
                <a:latin typeface="Times New Roman" pitchFamily="18" charset="0"/>
                <a:cs typeface="Times New Roman" pitchFamily="18" charset="0"/>
              </a:rPr>
              <a:t> and characterized by French microbiologist </a:t>
            </a:r>
            <a:r>
              <a:rPr lang="en-US" sz="1900" dirty="0" err="1" smtClean="0">
                <a:solidFill>
                  <a:schemeClr val="accent2">
                    <a:lumMod val="75000"/>
                  </a:schemeClr>
                </a:solidFill>
                <a:latin typeface="Times New Roman" pitchFamily="18" charset="0"/>
                <a:cs typeface="Times New Roman" pitchFamily="18" charset="0"/>
              </a:rPr>
              <a:t>Lemoeigne</a:t>
            </a:r>
            <a:r>
              <a:rPr lang="en-US" sz="1900" dirty="0" smtClean="0">
                <a:solidFill>
                  <a:schemeClr val="accent2">
                    <a:lumMod val="75000"/>
                  </a:schemeClr>
                </a:solidFill>
                <a:latin typeface="Times New Roman" pitchFamily="18" charset="0"/>
                <a:cs typeface="Times New Roman" pitchFamily="18" charset="0"/>
              </a:rPr>
              <a:t> in 1926.</a:t>
            </a:r>
          </a:p>
          <a:p>
            <a:pPr algn="just">
              <a:buFont typeface="Arial" pitchFamily="34" charset="0"/>
              <a:buChar char="•"/>
            </a:pPr>
            <a:endParaRPr lang="en-US" sz="1900" dirty="0" smtClean="0">
              <a:latin typeface="Times New Roman" pitchFamily="18" charset="0"/>
              <a:cs typeface="Times New Roman" pitchFamily="18" charset="0"/>
            </a:endParaRPr>
          </a:p>
          <a:p>
            <a:pPr algn="just">
              <a:buFont typeface="Arial" pitchFamily="34" charset="0"/>
              <a:buChar char="•"/>
            </a:pPr>
            <a:endParaRPr lang="en-US" sz="1800" dirty="0" smtClean="0">
              <a:latin typeface="Times New Roman" pitchFamily="18" charset="0"/>
              <a:cs typeface="Times New Roman" pitchFamily="18" charset="0"/>
            </a:endParaRPr>
          </a:p>
          <a:p>
            <a:pPr algn="just">
              <a:buFont typeface="Arial" pitchFamily="34" charset="0"/>
              <a:buChar char="•"/>
            </a:pPr>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idx="1"/>
          </p:nvPr>
        </p:nvSpPr>
        <p:spPr>
          <a:xfrm>
            <a:off x="457200" y="228600"/>
            <a:ext cx="8458200" cy="6248400"/>
          </a:xfrm>
        </p:spPr>
        <p:txBody>
          <a:bodyPr>
            <a:normAutofit/>
          </a:bodyPr>
          <a:lstStyle/>
          <a:p>
            <a:pPr algn="just">
              <a:buFont typeface="Arial" pitchFamily="34" charset="0"/>
              <a:buChar char="•"/>
            </a:pPr>
            <a:endParaRPr lang="en-US" sz="1800" dirty="0" smtClean="0">
              <a:latin typeface="Times New Roman" pitchFamily="18" charset="0"/>
              <a:cs typeface="Times New Roman" pitchFamily="18" charset="0"/>
            </a:endParaRPr>
          </a:p>
          <a:p>
            <a:pPr algn="just"/>
            <a:r>
              <a:rPr lang="en-US" sz="1800" dirty="0" smtClean="0">
                <a:solidFill>
                  <a:schemeClr val="accent2"/>
                </a:solidFill>
                <a:latin typeface="Times New Roman" pitchFamily="18" charset="0"/>
                <a:cs typeface="Times New Roman" pitchFamily="18" charset="0"/>
              </a:rPr>
              <a:t>PHAs have drawn much attention due to their complete biodegradability and the similarity of their material properties to conventional plastics (</a:t>
            </a:r>
            <a:r>
              <a:rPr lang="en-US" sz="1800" dirty="0" err="1" smtClean="0">
                <a:solidFill>
                  <a:schemeClr val="accent2"/>
                </a:solidFill>
                <a:latin typeface="Times New Roman" pitchFamily="18" charset="0"/>
                <a:cs typeface="Times New Roman" pitchFamily="18" charset="0"/>
              </a:rPr>
              <a:t>Luengo</a:t>
            </a:r>
            <a:r>
              <a:rPr lang="en-US" sz="1800" dirty="0" smtClean="0">
                <a:solidFill>
                  <a:schemeClr val="accent2"/>
                </a:solidFill>
                <a:latin typeface="Times New Roman" pitchFamily="18" charset="0"/>
                <a:cs typeface="Times New Roman" pitchFamily="18" charset="0"/>
              </a:rPr>
              <a:t> </a:t>
            </a:r>
            <a:r>
              <a:rPr lang="en-US" sz="1800" i="1" dirty="0" smtClean="0">
                <a:solidFill>
                  <a:schemeClr val="accent2"/>
                </a:solidFill>
                <a:latin typeface="Times New Roman" pitchFamily="18" charset="0"/>
                <a:cs typeface="Times New Roman" pitchFamily="18" charset="0"/>
              </a:rPr>
              <a:t>et al.,</a:t>
            </a:r>
            <a:r>
              <a:rPr lang="en-US" sz="1800" dirty="0" smtClean="0">
                <a:solidFill>
                  <a:schemeClr val="accent2"/>
                </a:solidFill>
                <a:latin typeface="Times New Roman" pitchFamily="18" charset="0"/>
                <a:cs typeface="Times New Roman" pitchFamily="18" charset="0"/>
              </a:rPr>
              <a:t> 2003).</a:t>
            </a:r>
          </a:p>
          <a:p>
            <a:pPr algn="just">
              <a:buFont typeface="Arial" pitchFamily="34" charset="0"/>
              <a:buChar char="•"/>
            </a:pPr>
            <a:endParaRPr lang="en-US" sz="1800" dirty="0" smtClean="0">
              <a:latin typeface="Times New Roman" pitchFamily="18" charset="0"/>
              <a:cs typeface="Times New Roman" pitchFamily="18" charset="0"/>
            </a:endParaRPr>
          </a:p>
          <a:p>
            <a:pPr algn="just"/>
            <a:r>
              <a:rPr lang="en-US" sz="1800" dirty="0" smtClean="0">
                <a:solidFill>
                  <a:srgbClr val="7030A0"/>
                </a:solidFill>
                <a:latin typeface="Times New Roman" pitchFamily="18" charset="0"/>
                <a:cs typeface="Times New Roman" pitchFamily="18" charset="0"/>
              </a:rPr>
              <a:t>Polyhydroxyalkanoates (PHAs) is a natural polyesteric biological macromolecules that is synthesized and accumulated by prokaryotes in the form of intracellular granules in response to nutritional limitation or the presence of excess carbon source in the growth environment (</a:t>
            </a:r>
            <a:r>
              <a:rPr lang="en-US" sz="1800" dirty="0" err="1" smtClean="0">
                <a:solidFill>
                  <a:srgbClr val="7030A0"/>
                </a:solidFill>
                <a:latin typeface="Times New Roman" pitchFamily="18" charset="0"/>
                <a:cs typeface="Times New Roman" pitchFamily="18" charset="0"/>
              </a:rPr>
              <a:t>Keshavarz</a:t>
            </a:r>
            <a:r>
              <a:rPr lang="en-US" sz="1800" dirty="0" smtClean="0">
                <a:solidFill>
                  <a:srgbClr val="7030A0"/>
                </a:solidFill>
                <a:latin typeface="Times New Roman" pitchFamily="18" charset="0"/>
                <a:cs typeface="Times New Roman" pitchFamily="18" charset="0"/>
              </a:rPr>
              <a:t> and Roy, 2010 and </a:t>
            </a:r>
            <a:r>
              <a:rPr lang="en-US" sz="1800" dirty="0" err="1" smtClean="0">
                <a:solidFill>
                  <a:srgbClr val="7030A0"/>
                </a:solidFill>
                <a:latin typeface="Times New Roman" pitchFamily="18" charset="0"/>
                <a:cs typeface="Times New Roman" pitchFamily="18" charset="0"/>
              </a:rPr>
              <a:t>Cheema</a:t>
            </a:r>
            <a:r>
              <a:rPr lang="en-US" sz="1800" dirty="0" smtClean="0">
                <a:solidFill>
                  <a:srgbClr val="7030A0"/>
                </a:solidFill>
                <a:latin typeface="Times New Roman" pitchFamily="18" charset="0"/>
                <a:cs typeface="Times New Roman" pitchFamily="18" charset="0"/>
              </a:rPr>
              <a:t> </a:t>
            </a:r>
            <a:r>
              <a:rPr lang="en-US" sz="1800" i="1" dirty="0" smtClean="0">
                <a:solidFill>
                  <a:srgbClr val="7030A0"/>
                </a:solidFill>
                <a:latin typeface="Times New Roman" pitchFamily="18" charset="0"/>
                <a:cs typeface="Times New Roman" pitchFamily="18" charset="0"/>
              </a:rPr>
              <a:t>et al.,</a:t>
            </a:r>
            <a:r>
              <a:rPr lang="en-US" sz="1800" dirty="0" smtClean="0">
                <a:solidFill>
                  <a:srgbClr val="7030A0"/>
                </a:solidFill>
                <a:latin typeface="Times New Roman" pitchFamily="18" charset="0"/>
                <a:cs typeface="Times New Roman" pitchFamily="18" charset="0"/>
              </a:rPr>
              <a:t> 2012). </a:t>
            </a:r>
          </a:p>
          <a:p>
            <a:pPr algn="just">
              <a:buFont typeface="Arial" pitchFamily="34" charset="0"/>
              <a:buChar char="•"/>
            </a:pPr>
            <a:endParaRPr lang="en-US" sz="1800" dirty="0" smtClean="0">
              <a:latin typeface="Times New Roman" pitchFamily="18" charset="0"/>
              <a:cs typeface="Times New Roman" pitchFamily="18" charset="0"/>
            </a:endParaRPr>
          </a:p>
          <a:p>
            <a:pPr algn="just">
              <a:buFont typeface="Arial" pitchFamily="34" charset="0"/>
              <a:buChar char="•"/>
            </a:pPr>
            <a:r>
              <a:rPr lang="en-US" sz="1800" dirty="0" smtClean="0">
                <a:solidFill>
                  <a:schemeClr val="accent2"/>
                </a:solidFill>
                <a:latin typeface="Times New Roman" pitchFamily="18" charset="0"/>
                <a:cs typeface="Times New Roman" pitchFamily="18" charset="0"/>
              </a:rPr>
              <a:t>Among the members of PHA family, polyhydroxybutyrate (PHB) is the most common biodegradable polymer and promising alternative to synthetic </a:t>
            </a:r>
            <a:r>
              <a:rPr lang="en-US" sz="1800" dirty="0" err="1" smtClean="0">
                <a:solidFill>
                  <a:schemeClr val="accent2"/>
                </a:solidFill>
                <a:latin typeface="Times New Roman" pitchFamily="18" charset="0"/>
                <a:cs typeface="Times New Roman" pitchFamily="18" charset="0"/>
              </a:rPr>
              <a:t>nondegradable</a:t>
            </a:r>
            <a:r>
              <a:rPr lang="en-US" sz="1800" dirty="0" smtClean="0">
                <a:solidFill>
                  <a:schemeClr val="accent2"/>
                </a:solidFill>
                <a:latin typeface="Times New Roman" pitchFamily="18" charset="0"/>
                <a:cs typeface="Times New Roman" pitchFamily="18" charset="0"/>
              </a:rPr>
              <a:t> plastics. These polymers are accumulated as inclusion in intracellular membrane up to 90% of the cell dry weight under conditions of nutrient stress and act as energy reserve material.</a:t>
            </a:r>
          </a:p>
          <a:p>
            <a:pPr algn="just">
              <a:buFont typeface="Arial" pitchFamily="34" charset="0"/>
              <a:buChar char="•"/>
            </a:pPr>
            <a:endParaRPr lang="en-US" sz="1800" dirty="0" smtClean="0">
              <a:latin typeface="Times New Roman" pitchFamily="18" charset="0"/>
              <a:cs typeface="Times New Roman" pitchFamily="18" charset="0"/>
            </a:endParaRPr>
          </a:p>
          <a:p>
            <a:pPr algn="just">
              <a:buFont typeface="Arial" pitchFamily="34" charset="0"/>
              <a:buChar char="•"/>
            </a:pPr>
            <a:r>
              <a:rPr lang="en-US" sz="1800" dirty="0" smtClean="0">
                <a:solidFill>
                  <a:srgbClr val="7030A0"/>
                </a:solidFill>
                <a:latin typeface="Times New Roman" pitchFamily="18" charset="0"/>
                <a:cs typeface="Times New Roman" pitchFamily="18" charset="0"/>
              </a:rPr>
              <a:t>Among the candidates for biodegradable plastics , It has similar mechanical properties as those of the oil-derived conventional plastics like polypropylene or polyethylene which can be molded, made into films, spun into monofilaments, and used to make heteropolymers with other synthetic polymers and many more applications in agriculture, packaging, and medical field being biodegradable and also immunologically compatible with human tissue (Hazer and Steinbuchel, 2007).</a:t>
            </a:r>
          </a:p>
          <a:p>
            <a:pPr algn="just">
              <a:buFont typeface="Arial" pitchFamily="34" charset="0"/>
              <a:buChar char="•"/>
            </a:pPr>
            <a:endParaRPr lang="en-US" sz="1800" dirty="0" smtClean="0">
              <a:latin typeface="Times New Roman" pitchFamily="18" charset="0"/>
              <a:cs typeface="Times New Roman" pitchFamily="18" charset="0"/>
            </a:endParaRPr>
          </a:p>
          <a:p>
            <a:pPr algn="just">
              <a:buFont typeface="Arial" pitchFamily="34" charset="0"/>
              <a:buChar char="•"/>
            </a:pPr>
            <a:endParaRPr lang="en-US" sz="18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458200" cy="5663089"/>
          </a:xfrm>
          <a:prstGeom prst="rect">
            <a:avLst/>
          </a:prstGeom>
        </p:spPr>
        <p:txBody>
          <a:bodyPr wrap="square">
            <a:spAutoFit/>
          </a:bodyPr>
          <a:lstStyle/>
          <a:p>
            <a:pPr algn="just"/>
            <a:r>
              <a:rPr lang="en-US" sz="2000" dirty="0" smtClean="0">
                <a:latin typeface="Times New Roman" pitchFamily="18" charset="0"/>
                <a:cs typeface="Times New Roman" pitchFamily="18" charset="0"/>
              </a:rPr>
              <a:t> </a:t>
            </a:r>
          </a:p>
          <a:p>
            <a:pPr algn="just">
              <a:buFont typeface="Arial" pitchFamily="34" charset="0"/>
              <a:buChar char="•"/>
            </a:pPr>
            <a:r>
              <a:rPr lang="en-US" dirty="0" smtClean="0">
                <a:solidFill>
                  <a:srgbClr val="7030A0"/>
                </a:solidFill>
                <a:latin typeface="Times New Roman" pitchFamily="18" charset="0"/>
                <a:cs typeface="Times New Roman" pitchFamily="18" charset="0"/>
              </a:rPr>
              <a:t>Recently, PHA has been found useful as a new type of </a:t>
            </a:r>
            <a:r>
              <a:rPr lang="en-US" dirty="0" err="1" smtClean="0">
                <a:solidFill>
                  <a:srgbClr val="7030A0"/>
                </a:solidFill>
                <a:latin typeface="Times New Roman" pitchFamily="18" charset="0"/>
                <a:cs typeface="Times New Roman" pitchFamily="18" charset="0"/>
              </a:rPr>
              <a:t>biofuel</a:t>
            </a:r>
            <a:r>
              <a:rPr lang="en-US" dirty="0" smtClean="0">
                <a:solidFill>
                  <a:srgbClr val="7030A0"/>
                </a:solidFill>
                <a:latin typeface="Times New Roman" pitchFamily="18" charset="0"/>
                <a:cs typeface="Times New Roman" pitchFamily="18" charset="0"/>
              </a:rPr>
              <a:t> (</a:t>
            </a:r>
            <a:r>
              <a:rPr lang="en-US" dirty="0" err="1" smtClean="0">
                <a:solidFill>
                  <a:srgbClr val="7030A0"/>
                </a:solidFill>
                <a:latin typeface="Times New Roman" pitchFamily="18" charset="0"/>
                <a:cs typeface="Times New Roman" pitchFamily="18" charset="0"/>
              </a:rPr>
              <a:t>Choi</a:t>
            </a:r>
            <a:r>
              <a:rPr lang="en-US" dirty="0" smtClean="0">
                <a:solidFill>
                  <a:srgbClr val="7030A0"/>
                </a:solidFill>
                <a:latin typeface="Times New Roman" pitchFamily="18" charset="0"/>
                <a:cs typeface="Times New Roman" pitchFamily="18" charset="0"/>
              </a:rPr>
              <a:t> and Lee, 1997 and </a:t>
            </a:r>
            <a:r>
              <a:rPr lang="en-US" dirty="0" err="1" smtClean="0">
                <a:solidFill>
                  <a:srgbClr val="7030A0"/>
                </a:solidFill>
                <a:latin typeface="Times New Roman" pitchFamily="18" charset="0"/>
                <a:cs typeface="Times New Roman" pitchFamily="18" charset="0"/>
              </a:rPr>
              <a:t>Gao</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a:t>
            </a:r>
            <a:r>
              <a:rPr lang="en-US" dirty="0" smtClean="0">
                <a:solidFill>
                  <a:srgbClr val="7030A0"/>
                </a:solidFill>
                <a:latin typeface="Times New Roman" pitchFamily="18" charset="0"/>
                <a:cs typeface="Times New Roman" pitchFamily="18" charset="0"/>
              </a:rPr>
              <a:t>., 2011). Besides all these properties and applications, wider use of PHAs is prevented mainly due to their high production cost compared with the oil-derived plastics (Yamane </a:t>
            </a:r>
            <a:r>
              <a:rPr lang="en-US" i="1" dirty="0" smtClean="0">
                <a:solidFill>
                  <a:srgbClr val="7030A0"/>
                </a:solidFill>
                <a:latin typeface="Times New Roman" pitchFamily="18" charset="0"/>
                <a:cs typeface="Times New Roman" pitchFamily="18" charset="0"/>
              </a:rPr>
              <a:t>et al.,</a:t>
            </a:r>
            <a:r>
              <a:rPr lang="en-US" dirty="0" smtClean="0">
                <a:solidFill>
                  <a:srgbClr val="7030A0"/>
                </a:solidFill>
                <a:latin typeface="Times New Roman" pitchFamily="18" charset="0"/>
                <a:cs typeface="Times New Roman" pitchFamily="18" charset="0"/>
              </a:rPr>
              <a:t> 1996). High production cost of PHB production is mainly devoted to the expensive carbon substrates and tedious production procedures (</a:t>
            </a:r>
            <a:r>
              <a:rPr lang="en-US" dirty="0" err="1" smtClean="0">
                <a:solidFill>
                  <a:srgbClr val="7030A0"/>
                </a:solidFill>
                <a:latin typeface="Times New Roman" pitchFamily="18" charset="0"/>
                <a:cs typeface="Times New Roman" pitchFamily="18" charset="0"/>
              </a:rPr>
              <a:t>Grothe</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a:t>
            </a:r>
            <a:r>
              <a:rPr lang="en-US" dirty="0" smtClean="0">
                <a:solidFill>
                  <a:srgbClr val="7030A0"/>
                </a:solidFill>
                <a:latin typeface="Times New Roman" pitchFamily="18" charset="0"/>
                <a:cs typeface="Times New Roman" pitchFamily="18" charset="0"/>
              </a:rPr>
              <a:t> 1999). </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Much attempt has been devoted to reduce the cost of PHA by the isolation of better bacterial strains to produce PHAs from a cheap carbon source such as agriculture waste, edible and lubricating oil waste.</a:t>
            </a:r>
          </a:p>
          <a:p>
            <a:pPr algn="just"/>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These bacteria can be isolated from various sources such as water and soil environments using a simple method that can monitor the accumulation of PHAs.</a:t>
            </a:r>
          </a:p>
          <a:p>
            <a:pPr algn="just"/>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The main objective of this study was to isolate and characterize PHA-producing bacteria in oil contaminated soils where by oil may be a better carbon source to produce sufficient amount of polymer as a microbial novel end product PHA which is cost effective and </a:t>
            </a:r>
            <a:r>
              <a:rPr lang="en-US" dirty="0" err="1" smtClean="0">
                <a:solidFill>
                  <a:schemeClr val="accent2">
                    <a:lumMod val="75000"/>
                  </a:schemeClr>
                </a:solidFill>
                <a:latin typeface="Times New Roman" pitchFamily="18" charset="0"/>
                <a:cs typeface="Times New Roman" pitchFamily="18" charset="0"/>
              </a:rPr>
              <a:t>ecofriendly</a:t>
            </a:r>
            <a:r>
              <a:rPr lang="en-US" dirty="0" smtClean="0">
                <a:solidFill>
                  <a:schemeClr val="accent2">
                    <a:lumMod val="75000"/>
                  </a:schemeClr>
                </a:solidFill>
                <a:latin typeface="Times New Roman" pitchFamily="18" charset="0"/>
                <a:cs typeface="Times New Roman" pitchFamily="18" charset="0"/>
              </a:rPr>
              <a:t>.</a:t>
            </a:r>
          </a:p>
          <a:p>
            <a:pPr algn="just">
              <a:buFont typeface="Arial" pitchFamily="34" charset="0"/>
              <a:buChar char="•"/>
            </a:pPr>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AIM &amp; OBJECTIVE</a:t>
            </a:r>
            <a:endParaRPr lang="en-IN" sz="3200" dirty="0"/>
          </a:p>
        </p:txBody>
      </p:sp>
      <p:sp>
        <p:nvSpPr>
          <p:cNvPr id="3" name="Content Placeholder 2"/>
          <p:cNvSpPr>
            <a:spLocks noGrp="1"/>
          </p:cNvSpPr>
          <p:nvPr>
            <p:ph idx="1"/>
          </p:nvPr>
        </p:nvSpPr>
        <p:spPr>
          <a:xfrm>
            <a:off x="533400" y="1524000"/>
            <a:ext cx="8229600" cy="4525963"/>
          </a:xfrm>
        </p:spPr>
        <p:txBody>
          <a:bodyPr>
            <a:normAutofit/>
          </a:bodyPr>
          <a:lstStyle/>
          <a:p>
            <a:pPr>
              <a:buNone/>
            </a:pPr>
            <a:r>
              <a:rPr lang="en-US" sz="1800" dirty="0" smtClean="0">
                <a:solidFill>
                  <a:srgbClr val="7030A0"/>
                </a:solidFill>
                <a:latin typeface="Times New Roman" pitchFamily="18" charset="0"/>
                <a:cs typeface="Times New Roman" pitchFamily="18" charset="0"/>
              </a:rPr>
              <a:t>The present study is based on following experiments:</a:t>
            </a:r>
          </a:p>
          <a:p>
            <a:pPr>
              <a:buNone/>
            </a:pPr>
            <a:endParaRPr lang="en-US" sz="1800" dirty="0" smtClean="0">
              <a:solidFill>
                <a:srgbClr val="7030A0"/>
              </a:solidFill>
              <a:latin typeface="Times New Roman" pitchFamily="18" charset="0"/>
              <a:cs typeface="Times New Roman" pitchFamily="18" charset="0"/>
            </a:endParaRPr>
          </a:p>
          <a:p>
            <a:r>
              <a:rPr lang="en-US" sz="1800" dirty="0" smtClean="0">
                <a:solidFill>
                  <a:srgbClr val="7030A0"/>
                </a:solidFill>
                <a:latin typeface="Times New Roman" pitchFamily="18" charset="0"/>
                <a:cs typeface="Times New Roman" pitchFamily="18" charset="0"/>
              </a:rPr>
              <a:t>Isolation of bacteria from oil contaminated soil.</a:t>
            </a:r>
          </a:p>
          <a:p>
            <a:r>
              <a:rPr lang="en-US" sz="1800" dirty="0" smtClean="0">
                <a:solidFill>
                  <a:srgbClr val="7030A0"/>
                </a:solidFill>
                <a:latin typeface="Times New Roman" pitchFamily="18" charset="0"/>
                <a:cs typeface="Times New Roman" pitchFamily="18" charset="0"/>
              </a:rPr>
              <a:t>Screening of PHA  producers.</a:t>
            </a:r>
          </a:p>
          <a:p>
            <a:r>
              <a:rPr lang="en-US" sz="1800" dirty="0" smtClean="0">
                <a:solidFill>
                  <a:srgbClr val="7030A0"/>
                </a:solidFill>
                <a:latin typeface="Times New Roman" pitchFamily="18" charset="0"/>
                <a:cs typeface="Times New Roman" pitchFamily="18" charset="0"/>
              </a:rPr>
              <a:t>Morphological and biochemical characterization of  PHA  producing  bacteria.</a:t>
            </a:r>
          </a:p>
          <a:p>
            <a:r>
              <a:rPr lang="en-US" sz="1800" dirty="0" smtClean="0">
                <a:solidFill>
                  <a:srgbClr val="7030A0"/>
                </a:solidFill>
                <a:latin typeface="Times New Roman" pitchFamily="18" charset="0"/>
                <a:cs typeface="Times New Roman" pitchFamily="18" charset="0"/>
              </a:rPr>
              <a:t>Optimization of growth conditions for the maximum PHA  production such as pH, temperature and incubation period.</a:t>
            </a:r>
          </a:p>
          <a:p>
            <a:r>
              <a:rPr lang="en-US" sz="1800" dirty="0" smtClean="0">
                <a:solidFill>
                  <a:srgbClr val="7030A0"/>
                </a:solidFill>
                <a:latin typeface="Times New Roman" pitchFamily="18" charset="0"/>
                <a:cs typeface="Times New Roman" pitchFamily="18" charset="0"/>
              </a:rPr>
              <a:t>FTIR spectrophotometer analysis of extracted sample of PHA.</a:t>
            </a:r>
          </a:p>
          <a:p>
            <a:pPr>
              <a:buNone/>
            </a:pP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304800"/>
            <a:ext cx="3733800" cy="584775"/>
          </a:xfrm>
          <a:prstGeom prst="rect">
            <a:avLst/>
          </a:prstGeom>
        </p:spPr>
        <p:txBody>
          <a:bodyPr wrap="square">
            <a:spAutoFit/>
          </a:bodyPr>
          <a:lstStyle/>
          <a:p>
            <a:r>
              <a:rPr lang="en-US" sz="3200" b="1" dirty="0" smtClean="0">
                <a:latin typeface="Times New Roman" pitchFamily="18" charset="0"/>
                <a:cs typeface="Times New Roman" pitchFamily="18" charset="0"/>
              </a:rPr>
              <a:t>EXPERIMENTAL</a:t>
            </a:r>
            <a:endParaRPr lang="en-US" sz="3200" dirty="0"/>
          </a:p>
        </p:txBody>
      </p:sp>
      <p:sp>
        <p:nvSpPr>
          <p:cNvPr id="5" name="Rectangle 4"/>
          <p:cNvSpPr/>
          <p:nvPr/>
        </p:nvSpPr>
        <p:spPr>
          <a:xfrm>
            <a:off x="0" y="1143000"/>
            <a:ext cx="8839200" cy="5109091"/>
          </a:xfrm>
          <a:prstGeom prst="rect">
            <a:avLst/>
          </a:prstGeom>
        </p:spPr>
        <p:txBody>
          <a:bodyPr wrap="square">
            <a:spAutoFit/>
          </a:bodyPr>
          <a:lstStyle/>
          <a:p>
            <a:pPr marL="457200" indent="-457200" algn="just"/>
            <a:r>
              <a:rPr lang="en-US" b="1" dirty="0" smtClean="0">
                <a:latin typeface="Times New Roman" pitchFamily="18" charset="0"/>
                <a:cs typeface="Times New Roman" pitchFamily="18" charset="0"/>
              </a:rPr>
              <a:t>1. Collection of oil contaminated soil sample.</a:t>
            </a:r>
            <a:endParaRPr lang="en-US" dirty="0" smtClean="0">
              <a:latin typeface="Times New Roman" pitchFamily="18" charset="0"/>
              <a:cs typeface="Times New Roman" pitchFamily="18" charset="0"/>
            </a:endParaRPr>
          </a:p>
          <a:p>
            <a:pPr algn="just">
              <a:buNone/>
            </a:pPr>
            <a:r>
              <a:rPr lang="en-US" dirty="0" smtClean="0">
                <a:solidFill>
                  <a:srgbClr val="7030A0"/>
                </a:solidFill>
                <a:latin typeface="Times New Roman" pitchFamily="18" charset="0"/>
                <a:cs typeface="Times New Roman" pitchFamily="18" charset="0"/>
              </a:rPr>
              <a:t>Soil samples were collected from </a:t>
            </a:r>
            <a:r>
              <a:rPr lang="en-US" dirty="0">
                <a:solidFill>
                  <a:srgbClr val="7030A0"/>
                </a:solidFill>
                <a:latin typeface="Times New Roman" pitchFamily="18" charset="0"/>
                <a:cs typeface="Times New Roman" pitchFamily="18" charset="0"/>
              </a:rPr>
              <a:t>edible oil &amp; lubricating oil contaminated soil from garage &amp; </a:t>
            </a:r>
            <a:r>
              <a:rPr lang="en-US" dirty="0" smtClean="0">
                <a:solidFill>
                  <a:srgbClr val="7030A0"/>
                </a:solidFill>
                <a:latin typeface="Times New Roman" pitchFamily="18" charset="0"/>
                <a:cs typeface="Times New Roman" pitchFamily="18" charset="0"/>
              </a:rPr>
              <a:t>workshop located in the </a:t>
            </a:r>
            <a:r>
              <a:rPr lang="en-US" dirty="0" err="1" smtClean="0">
                <a:solidFill>
                  <a:srgbClr val="7030A0"/>
                </a:solidFill>
                <a:latin typeface="Times New Roman" pitchFamily="18" charset="0"/>
                <a:cs typeface="Times New Roman" pitchFamily="18" charset="0"/>
              </a:rPr>
              <a:t>Haridwar</a:t>
            </a:r>
            <a:r>
              <a:rPr lang="en-US" dirty="0" smtClean="0">
                <a:solidFill>
                  <a:srgbClr val="7030A0"/>
                </a:solidFill>
                <a:latin typeface="Times New Roman" pitchFamily="18" charset="0"/>
                <a:cs typeface="Times New Roman" pitchFamily="18" charset="0"/>
              </a:rPr>
              <a:t> (India) region and which was supposed to be rich of  oil degrading microorganisms. </a:t>
            </a:r>
          </a:p>
          <a:p>
            <a:pPr algn="just">
              <a:buFont typeface="Arial" pitchFamily="34" charset="0"/>
              <a:buChar char="•"/>
            </a:pPr>
            <a:r>
              <a:rPr lang="en-US" dirty="0" smtClean="0">
                <a:solidFill>
                  <a:srgbClr val="7030A0"/>
                </a:solidFill>
                <a:latin typeface="Times New Roman" pitchFamily="18" charset="0"/>
                <a:cs typeface="Times New Roman" pitchFamily="18" charset="0"/>
              </a:rPr>
              <a:t>The samples were collected and kept in sterilized plastic bags, marked with collection details.</a:t>
            </a:r>
          </a:p>
          <a:p>
            <a:pPr algn="just">
              <a:buNone/>
            </a:pPr>
            <a:endParaRPr lang="en-US" dirty="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2. Isolation of microorganism from oil contaminated soil.</a:t>
            </a:r>
          </a:p>
          <a:p>
            <a:pPr algn="just"/>
            <a:r>
              <a:rPr lang="en-US" dirty="0" smtClean="0">
                <a:solidFill>
                  <a:schemeClr val="accent2">
                    <a:lumMod val="75000"/>
                  </a:schemeClr>
                </a:solidFill>
                <a:latin typeface="Times New Roman" pitchFamily="18" charset="0"/>
                <a:cs typeface="Times New Roman" pitchFamily="18" charset="0"/>
              </a:rPr>
              <a:t>For the present study a total of two soil sampling were conducted. The isolation of bacterial strain was performed by serial dilution technique, spread plate technique and enrichment technique. </a:t>
            </a:r>
          </a:p>
          <a:p>
            <a:pPr algn="just"/>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1 gram of soil sample was transferred to sterile nutrient broth (NB) and incubated at 30° for 24 h. </a:t>
            </a:r>
          </a:p>
          <a:p>
            <a:pPr algn="just"/>
            <a:r>
              <a:rPr lang="en-US" dirty="0" smtClean="0">
                <a:latin typeface="Times New Roman" pitchFamily="18" charset="0"/>
                <a:cs typeface="Times New Roman" pitchFamily="18" charset="0"/>
              </a:rPr>
              <a:t>   </a:t>
            </a: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The culture was diluted in 0.9% normal saline with different dilutions (10</a:t>
            </a:r>
            <a:r>
              <a:rPr lang="en-US" baseline="30000" dirty="0" smtClean="0">
                <a:solidFill>
                  <a:schemeClr val="accent2">
                    <a:lumMod val="75000"/>
                  </a:schemeClr>
                </a:solidFill>
                <a:latin typeface="Times New Roman" pitchFamily="18" charset="0"/>
                <a:cs typeface="Times New Roman" pitchFamily="18" charset="0"/>
              </a:rPr>
              <a:t>-4</a:t>
            </a:r>
            <a:r>
              <a:rPr lang="en-US" dirty="0" smtClean="0">
                <a:solidFill>
                  <a:schemeClr val="accent2">
                    <a:lumMod val="75000"/>
                  </a:schemeClr>
                </a:solidFill>
                <a:latin typeface="Times New Roman" pitchFamily="18" charset="0"/>
                <a:cs typeface="Times New Roman" pitchFamily="18" charset="0"/>
              </a:rPr>
              <a:t>, 10</a:t>
            </a:r>
            <a:r>
              <a:rPr lang="en-US" baseline="30000" dirty="0" smtClean="0">
                <a:solidFill>
                  <a:schemeClr val="accent2">
                    <a:lumMod val="75000"/>
                  </a:schemeClr>
                </a:solidFill>
                <a:latin typeface="Times New Roman" pitchFamily="18" charset="0"/>
                <a:cs typeface="Times New Roman" pitchFamily="18" charset="0"/>
              </a:rPr>
              <a:t>-5</a:t>
            </a:r>
            <a:r>
              <a:rPr lang="en-US" dirty="0" smtClean="0">
                <a:solidFill>
                  <a:schemeClr val="accent2">
                    <a:lumMod val="75000"/>
                  </a:schemeClr>
                </a:solidFill>
                <a:latin typeface="Times New Roman" pitchFamily="18" charset="0"/>
                <a:cs typeface="Times New Roman" pitchFamily="18" charset="0"/>
              </a:rPr>
              <a:t>, 10</a:t>
            </a:r>
            <a:r>
              <a:rPr lang="en-US" baseline="30000" dirty="0" smtClean="0">
                <a:solidFill>
                  <a:schemeClr val="accent2">
                    <a:lumMod val="75000"/>
                  </a:schemeClr>
                </a:solidFill>
                <a:latin typeface="Times New Roman" pitchFamily="18" charset="0"/>
                <a:cs typeface="Times New Roman" pitchFamily="18" charset="0"/>
              </a:rPr>
              <a:t>-6</a:t>
            </a:r>
            <a:r>
              <a:rPr lang="en-US" dirty="0" smtClean="0">
                <a:solidFill>
                  <a:schemeClr val="accent2">
                    <a:lumMod val="75000"/>
                  </a:schemeClr>
                </a:solidFill>
                <a:latin typeface="Times New Roman" pitchFamily="18" charset="0"/>
                <a:cs typeface="Times New Roman" pitchFamily="18" charset="0"/>
              </a:rPr>
              <a:t>, 10</a:t>
            </a:r>
            <a:r>
              <a:rPr lang="en-US" baseline="30000" dirty="0" smtClean="0">
                <a:solidFill>
                  <a:schemeClr val="accent2">
                    <a:lumMod val="75000"/>
                  </a:schemeClr>
                </a:solidFill>
                <a:latin typeface="Times New Roman" pitchFamily="18" charset="0"/>
                <a:cs typeface="Times New Roman" pitchFamily="18" charset="0"/>
              </a:rPr>
              <a:t>-7</a:t>
            </a:r>
            <a:r>
              <a:rPr lang="en-US" dirty="0" smtClean="0">
                <a:solidFill>
                  <a:schemeClr val="accent2">
                    <a:lumMod val="75000"/>
                  </a:schemeClr>
                </a:solidFill>
                <a:latin typeface="Times New Roman" pitchFamily="18" charset="0"/>
                <a:cs typeface="Times New Roman" pitchFamily="18" charset="0"/>
              </a:rPr>
              <a:t>&amp; 10</a:t>
            </a:r>
            <a:r>
              <a:rPr lang="en-US" baseline="30000" dirty="0" smtClean="0">
                <a:solidFill>
                  <a:schemeClr val="accent2">
                    <a:lumMod val="75000"/>
                  </a:schemeClr>
                </a:solidFill>
                <a:latin typeface="Times New Roman" pitchFamily="18" charset="0"/>
                <a:cs typeface="Times New Roman" pitchFamily="18" charset="0"/>
              </a:rPr>
              <a:t>-8</a:t>
            </a:r>
            <a:r>
              <a:rPr lang="en-US" dirty="0" smtClean="0">
                <a:solidFill>
                  <a:schemeClr val="accent2">
                    <a:lumMod val="75000"/>
                  </a:schemeClr>
                </a:solidFill>
                <a:latin typeface="Times New Roman" pitchFamily="18" charset="0"/>
                <a:cs typeface="Times New Roman" pitchFamily="18" charset="0"/>
              </a:rPr>
              <a:t> ) &amp; spread on sterile nutrient agar (NA). </a:t>
            </a:r>
          </a:p>
          <a:p>
            <a:pPr algn="just">
              <a:buFont typeface="Arial" pitchFamily="34" charset="0"/>
              <a:buChar char="•"/>
            </a:pPr>
            <a:endParaRPr lang="en-US" dirty="0" smtClean="0">
              <a:solidFill>
                <a:schemeClr val="tx2">
                  <a:lumMod val="50000"/>
                </a:schemeClr>
              </a:solidFill>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p:txBody>
      </p:sp>
      <p:sp>
        <p:nvSpPr>
          <p:cNvPr id="6" name="Down Arrow 5"/>
          <p:cNvSpPr/>
          <p:nvPr/>
        </p:nvSpPr>
        <p:spPr>
          <a:xfrm>
            <a:off x="4191000" y="4572000"/>
            <a:ext cx="484632"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4191000" y="5638800"/>
            <a:ext cx="457200" cy="533400"/>
          </a:xfrm>
          <a:prstGeom prst="downArrow">
            <a:avLst>
              <a:gd name="adj1" fmla="val 50000"/>
              <a:gd name="adj2" fmla="val 523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763000" cy="121664075"/>
          </a:xfrm>
          <a:prstGeom prst="rect">
            <a:avLst/>
          </a:prstGeom>
        </p:spPr>
        <p:txBody>
          <a:bodyPr wrap="square">
            <a:spAutoFit/>
          </a:bodyPr>
          <a:lstStyle/>
          <a:p>
            <a:pPr algn="just">
              <a:buFont typeface="Arial" pitchFamily="34" charset="0"/>
              <a:buChar char="•"/>
            </a:pPr>
            <a:r>
              <a:rPr lang="en-US" dirty="0" smtClean="0">
                <a:solidFill>
                  <a:srgbClr val="7030A0"/>
                </a:solidFill>
                <a:latin typeface="Times New Roman" pitchFamily="18" charset="0"/>
                <a:cs typeface="Times New Roman" pitchFamily="18" charset="0"/>
              </a:rPr>
              <a:t>The plates were incubated at 30 </a:t>
            </a:r>
            <a:r>
              <a:rPr lang="en-US" u="sng" dirty="0" smtClean="0">
                <a:solidFill>
                  <a:srgbClr val="7030A0"/>
                </a:solidFill>
                <a:latin typeface="Times New Roman" pitchFamily="18" charset="0"/>
                <a:cs typeface="Times New Roman" pitchFamily="18" charset="0"/>
              </a:rPr>
              <a:t>+</a:t>
            </a:r>
            <a:r>
              <a:rPr lang="en-US" dirty="0" smtClean="0">
                <a:solidFill>
                  <a:srgbClr val="7030A0"/>
                </a:solidFill>
                <a:latin typeface="Times New Roman" pitchFamily="18" charset="0"/>
                <a:cs typeface="Times New Roman" pitchFamily="18" charset="0"/>
              </a:rPr>
              <a:t> 2°C for 24 h. Distinct colonies were purified  by streaking to obtain single colonies on mineral salt agar (MSA) consist of (g/l); 20 g Sucrose, 1.5 g KH</a:t>
            </a:r>
            <a:r>
              <a:rPr lang="en-US" baseline="-25000" dirty="0" smtClean="0">
                <a:solidFill>
                  <a:srgbClr val="7030A0"/>
                </a:solidFill>
                <a:latin typeface="Times New Roman" pitchFamily="18" charset="0"/>
                <a:cs typeface="Times New Roman" pitchFamily="18" charset="0"/>
              </a:rPr>
              <a:t>2</a:t>
            </a:r>
            <a:r>
              <a:rPr lang="en-US" dirty="0" smtClean="0">
                <a:solidFill>
                  <a:srgbClr val="7030A0"/>
                </a:solidFill>
                <a:latin typeface="Times New Roman" pitchFamily="18" charset="0"/>
                <a:cs typeface="Times New Roman" pitchFamily="18" charset="0"/>
              </a:rPr>
              <a:t>PO</a:t>
            </a:r>
            <a:r>
              <a:rPr lang="en-US" baseline="-25000" dirty="0" smtClean="0">
                <a:solidFill>
                  <a:srgbClr val="7030A0"/>
                </a:solidFill>
                <a:latin typeface="Times New Roman" pitchFamily="18" charset="0"/>
                <a:cs typeface="Times New Roman" pitchFamily="18" charset="0"/>
              </a:rPr>
              <a:t>4</a:t>
            </a:r>
            <a:r>
              <a:rPr lang="en-US" dirty="0" smtClean="0">
                <a:solidFill>
                  <a:srgbClr val="7030A0"/>
                </a:solidFill>
                <a:latin typeface="Times New Roman" pitchFamily="18" charset="0"/>
                <a:cs typeface="Times New Roman" pitchFamily="18" charset="0"/>
              </a:rPr>
              <a:t>, 3.57 g Na</a:t>
            </a:r>
            <a:r>
              <a:rPr lang="en-US" baseline="-25000" dirty="0" smtClean="0">
                <a:solidFill>
                  <a:srgbClr val="7030A0"/>
                </a:solidFill>
                <a:latin typeface="Times New Roman" pitchFamily="18" charset="0"/>
                <a:cs typeface="Times New Roman" pitchFamily="18" charset="0"/>
              </a:rPr>
              <a:t>2</a:t>
            </a:r>
            <a:r>
              <a:rPr lang="en-US" dirty="0" smtClean="0">
                <a:solidFill>
                  <a:srgbClr val="7030A0"/>
                </a:solidFill>
                <a:latin typeface="Times New Roman" pitchFamily="18" charset="0"/>
                <a:cs typeface="Times New Roman" pitchFamily="18" charset="0"/>
              </a:rPr>
              <a:t>HPO</a:t>
            </a:r>
            <a:r>
              <a:rPr lang="en-US" baseline="-25000" dirty="0" smtClean="0">
                <a:solidFill>
                  <a:srgbClr val="7030A0"/>
                </a:solidFill>
                <a:latin typeface="Times New Roman" pitchFamily="18" charset="0"/>
                <a:cs typeface="Times New Roman" pitchFamily="18" charset="0"/>
              </a:rPr>
              <a:t>4</a:t>
            </a:r>
            <a:r>
              <a:rPr lang="en-US" dirty="0" smtClean="0">
                <a:solidFill>
                  <a:srgbClr val="7030A0"/>
                </a:solidFill>
                <a:latin typeface="Times New Roman" pitchFamily="18" charset="0"/>
                <a:cs typeface="Times New Roman" pitchFamily="18" charset="0"/>
              </a:rPr>
              <a:t>, 0.2 g MgSO</a:t>
            </a:r>
            <a:r>
              <a:rPr lang="en-US" baseline="-25000" dirty="0" smtClean="0">
                <a:solidFill>
                  <a:srgbClr val="7030A0"/>
                </a:solidFill>
                <a:latin typeface="Times New Roman" pitchFamily="18" charset="0"/>
                <a:cs typeface="Times New Roman" pitchFamily="18" charset="0"/>
              </a:rPr>
              <a:t>4</a:t>
            </a:r>
            <a:r>
              <a:rPr lang="en-US" dirty="0" smtClean="0">
                <a:solidFill>
                  <a:srgbClr val="7030A0"/>
                </a:solidFill>
                <a:latin typeface="Times New Roman" pitchFamily="18" charset="0"/>
                <a:cs typeface="Times New Roman" pitchFamily="18" charset="0"/>
              </a:rPr>
              <a:t> 7H</a:t>
            </a:r>
            <a:r>
              <a:rPr lang="en-US" baseline="-25000" dirty="0" smtClean="0">
                <a:solidFill>
                  <a:srgbClr val="7030A0"/>
                </a:solidFill>
                <a:latin typeface="Times New Roman" pitchFamily="18" charset="0"/>
                <a:cs typeface="Times New Roman" pitchFamily="18" charset="0"/>
              </a:rPr>
              <a:t>2</a:t>
            </a:r>
            <a:r>
              <a:rPr lang="en-US" dirty="0" smtClean="0">
                <a:solidFill>
                  <a:srgbClr val="7030A0"/>
                </a:solidFill>
                <a:latin typeface="Times New Roman" pitchFamily="18" charset="0"/>
                <a:cs typeface="Times New Roman" pitchFamily="18" charset="0"/>
              </a:rPr>
              <a:t>O, 1 g (NH</a:t>
            </a:r>
            <a:r>
              <a:rPr lang="en-US" baseline="-25000" dirty="0" smtClean="0">
                <a:solidFill>
                  <a:srgbClr val="7030A0"/>
                </a:solidFill>
                <a:latin typeface="Times New Roman" pitchFamily="18" charset="0"/>
                <a:cs typeface="Times New Roman" pitchFamily="18" charset="0"/>
              </a:rPr>
              <a:t>4</a:t>
            </a:r>
            <a:r>
              <a:rPr lang="en-US" dirty="0" smtClean="0">
                <a:solidFill>
                  <a:srgbClr val="7030A0"/>
                </a:solidFill>
                <a:latin typeface="Times New Roman" pitchFamily="18" charset="0"/>
                <a:cs typeface="Times New Roman" pitchFamily="18" charset="0"/>
              </a:rPr>
              <a:t>)SO</a:t>
            </a:r>
            <a:r>
              <a:rPr lang="en-US" baseline="-25000" dirty="0" smtClean="0">
                <a:solidFill>
                  <a:srgbClr val="7030A0"/>
                </a:solidFill>
                <a:latin typeface="Times New Roman" pitchFamily="18" charset="0"/>
                <a:cs typeface="Times New Roman" pitchFamily="18" charset="0"/>
              </a:rPr>
              <a:t>4</a:t>
            </a:r>
            <a:r>
              <a:rPr lang="en-US" dirty="0" smtClean="0">
                <a:solidFill>
                  <a:srgbClr val="7030A0"/>
                </a:solidFill>
                <a:latin typeface="Times New Roman" pitchFamily="18" charset="0"/>
                <a:cs typeface="Times New Roman" pitchFamily="18" charset="0"/>
              </a:rPr>
              <a:t>, 1 g and 1 ml trace element solution prepared following the method described by (</a:t>
            </a:r>
            <a:r>
              <a:rPr lang="en-US" dirty="0" err="1" smtClean="0">
                <a:solidFill>
                  <a:srgbClr val="7030A0"/>
                </a:solidFill>
                <a:latin typeface="Times New Roman" pitchFamily="18" charset="0"/>
                <a:cs typeface="Times New Roman" pitchFamily="18" charset="0"/>
              </a:rPr>
              <a:t>Grothe</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 </a:t>
            </a:r>
            <a:r>
              <a:rPr lang="en-US" dirty="0" smtClean="0">
                <a:solidFill>
                  <a:srgbClr val="7030A0"/>
                </a:solidFill>
                <a:latin typeface="Times New Roman" pitchFamily="18" charset="0"/>
                <a:cs typeface="Times New Roman" pitchFamily="18" charset="0"/>
              </a:rPr>
              <a:t>1999).</a:t>
            </a:r>
          </a:p>
          <a:p>
            <a:pPr algn="just">
              <a:buFont typeface="Arial" pitchFamily="34" charset="0"/>
              <a:buChar char="•"/>
            </a:pPr>
            <a:endParaRPr lang="en-US"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3. Screening of PHA producing bacteria.</a:t>
            </a: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Screening were carried out by the </a:t>
            </a:r>
            <a:r>
              <a:rPr lang="en-US" b="1" dirty="0" smtClean="0">
                <a:solidFill>
                  <a:schemeClr val="accent2">
                    <a:lumMod val="75000"/>
                  </a:schemeClr>
                </a:solidFill>
                <a:latin typeface="Times New Roman" pitchFamily="18" charset="0"/>
                <a:cs typeface="Times New Roman" pitchFamily="18" charset="0"/>
              </a:rPr>
              <a:t>Sudan black B </a:t>
            </a:r>
            <a:r>
              <a:rPr lang="en-US" dirty="0" smtClean="0">
                <a:solidFill>
                  <a:schemeClr val="accent2">
                    <a:lumMod val="75000"/>
                  </a:schemeClr>
                </a:solidFill>
                <a:latin typeface="Times New Roman" pitchFamily="18" charset="0"/>
                <a:cs typeface="Times New Roman" pitchFamily="18" charset="0"/>
              </a:rPr>
              <a:t>staining (Juan </a:t>
            </a:r>
            <a:r>
              <a:rPr lang="en-US" i="1" dirty="0" smtClean="0">
                <a:solidFill>
                  <a:schemeClr val="accent2">
                    <a:lumMod val="75000"/>
                  </a:schemeClr>
                </a:solidFill>
                <a:latin typeface="Times New Roman" pitchFamily="18" charset="0"/>
                <a:cs typeface="Times New Roman" pitchFamily="18" charset="0"/>
              </a:rPr>
              <a:t>et al</a:t>
            </a:r>
            <a:r>
              <a:rPr lang="en-US" dirty="0" smtClean="0">
                <a:solidFill>
                  <a:schemeClr val="accent2">
                    <a:lumMod val="75000"/>
                  </a:schemeClr>
                </a:solidFill>
                <a:latin typeface="Times New Roman" pitchFamily="18" charset="0"/>
                <a:cs typeface="Times New Roman" pitchFamily="18" charset="0"/>
              </a:rPr>
              <a:t>., 1998) &amp; </a:t>
            </a:r>
            <a:r>
              <a:rPr lang="en-US" b="1" dirty="0" smtClean="0">
                <a:solidFill>
                  <a:schemeClr val="accent2">
                    <a:lumMod val="75000"/>
                  </a:schemeClr>
                </a:solidFill>
                <a:latin typeface="Times New Roman" pitchFamily="18" charset="0"/>
                <a:cs typeface="Times New Roman" pitchFamily="18" charset="0"/>
              </a:rPr>
              <a:t>Nile blue  A</a:t>
            </a:r>
            <a:r>
              <a:rPr lang="en-US" dirty="0" smtClean="0">
                <a:solidFill>
                  <a:schemeClr val="accent2">
                    <a:lumMod val="75000"/>
                  </a:schemeClr>
                </a:solidFill>
                <a:latin typeface="Times New Roman" pitchFamily="18" charset="0"/>
                <a:cs typeface="Times New Roman" pitchFamily="18" charset="0"/>
              </a:rPr>
              <a:t> staining. Staining of cultures, grown under PHA accumulation conditions, was performed with Nile Blue A using a modified method.</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 </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To select PHA-accumulating bacteria, colonies of isolates were stained with Nile blue A on  MSB agar media using a modified method (</a:t>
            </a:r>
            <a:r>
              <a:rPr lang="en-US" dirty="0" err="1" smtClean="0">
                <a:solidFill>
                  <a:srgbClr val="7030A0"/>
                </a:solidFill>
                <a:latin typeface="Times New Roman" pitchFamily="18" charset="0"/>
                <a:cs typeface="Times New Roman" pitchFamily="18" charset="0"/>
              </a:rPr>
              <a:t>Spiekermann</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a:t>
            </a:r>
            <a:r>
              <a:rPr lang="en-US" dirty="0" smtClean="0">
                <a:solidFill>
                  <a:srgbClr val="7030A0"/>
                </a:solidFill>
                <a:latin typeface="Times New Roman" pitchFamily="18" charset="0"/>
                <a:cs typeface="Times New Roman" pitchFamily="18" charset="0"/>
              </a:rPr>
              <a:t>., 1999). Briefly, Nile blue A, dissolved in dimethyl sulfoxide (DMSO), was added at a concentration of 0.5 µg/ml to the agar media for viable colony staining. After overnight incubation, plates were observed under UV light. Colonies producing fluorescence were purified and the isolates were further confirmed by Sudan black B staining.</a:t>
            </a: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ng</a:t>
            </a:r>
            <a:r>
              <a:rPr lang="en-US" sz="2000" dirty="0" smtClean="0">
                <a:latin typeface="Times New Roman" pitchFamily="18" charset="0"/>
                <a:cs typeface="Times New Roman" pitchFamily="18" charset="0"/>
              </a:rPr>
              <a:t> fluorescence were purified and the isolates were further confirmed by Sudan black B staining.</a:t>
            </a:r>
            <a:endParaRPr lang="en-US" sz="2000" b="1"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p:txBody>
      </p:sp>
      <p:sp>
        <p:nvSpPr>
          <p:cNvPr id="3" name="Down Arrow 2"/>
          <p:cNvSpPr/>
          <p:nvPr/>
        </p:nvSpPr>
        <p:spPr>
          <a:xfrm>
            <a:off x="4267200" y="2971800"/>
            <a:ext cx="484632"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304800"/>
            <a:ext cx="8686800" cy="6324600"/>
          </a:xfrm>
        </p:spPr>
        <p:txBody>
          <a:bodyPr>
            <a:normAutofit lnSpcReduction="10000"/>
          </a:bodyPr>
          <a:lstStyle/>
          <a:p>
            <a:pPr algn="just">
              <a:buNone/>
            </a:pPr>
            <a:r>
              <a:rPr lang="en-US" sz="2000" b="1" dirty="0" smtClean="0">
                <a:solidFill>
                  <a:schemeClr val="tx2">
                    <a:lumMod val="50000"/>
                  </a:schemeClr>
                </a:solidFill>
                <a:latin typeface="Times New Roman" pitchFamily="18" charset="0"/>
                <a:cs typeface="Times New Roman" pitchFamily="18" charset="0"/>
              </a:rPr>
              <a:t>4</a:t>
            </a:r>
            <a:r>
              <a:rPr lang="en-US" sz="1900" b="1" dirty="0" smtClean="0">
                <a:solidFill>
                  <a:schemeClr val="tx2">
                    <a:lumMod val="50000"/>
                  </a:schemeClr>
                </a:solidFill>
                <a:latin typeface="Times New Roman" pitchFamily="18" charset="0"/>
                <a:cs typeface="Times New Roman" pitchFamily="18" charset="0"/>
              </a:rPr>
              <a:t>.  Identification &amp; characterization of PHA synthesizing microorganism.</a:t>
            </a:r>
            <a:endParaRPr lang="en-US" sz="1900" dirty="0" smtClean="0">
              <a:solidFill>
                <a:schemeClr val="tx2">
                  <a:lumMod val="50000"/>
                </a:schemeClr>
              </a:solidFill>
              <a:latin typeface="Times New Roman" pitchFamily="18" charset="0"/>
              <a:cs typeface="Times New Roman" pitchFamily="18" charset="0"/>
            </a:endParaRPr>
          </a:p>
          <a:p>
            <a:pPr algn="just">
              <a:buFont typeface="Arial" pitchFamily="34" charset="0"/>
              <a:buChar char="•"/>
            </a:pPr>
            <a:r>
              <a:rPr lang="en-US" sz="1900" dirty="0" smtClean="0">
                <a:solidFill>
                  <a:schemeClr val="accent2">
                    <a:lumMod val="75000"/>
                  </a:schemeClr>
                </a:solidFill>
                <a:latin typeface="Times New Roman" pitchFamily="18" charset="0"/>
                <a:cs typeface="Times New Roman" pitchFamily="18" charset="0"/>
              </a:rPr>
              <a:t>Characterization and identification of PHA producing bacterial isolates were carried out by morphological as well as biochemical test according to </a:t>
            </a:r>
            <a:r>
              <a:rPr lang="en-US" sz="1900" dirty="0" err="1" smtClean="0">
                <a:solidFill>
                  <a:schemeClr val="accent2">
                    <a:lumMod val="75000"/>
                  </a:schemeClr>
                </a:solidFill>
                <a:latin typeface="Times New Roman" pitchFamily="18" charset="0"/>
                <a:cs typeface="Times New Roman" pitchFamily="18" charset="0"/>
              </a:rPr>
              <a:t>Bergey’s</a:t>
            </a:r>
            <a:r>
              <a:rPr lang="en-US" sz="1900" dirty="0" smtClean="0">
                <a:solidFill>
                  <a:schemeClr val="accent2">
                    <a:lumMod val="75000"/>
                  </a:schemeClr>
                </a:solidFill>
                <a:latin typeface="Times New Roman" pitchFamily="18" charset="0"/>
                <a:cs typeface="Times New Roman" pitchFamily="18" charset="0"/>
              </a:rPr>
              <a:t> manual of determinative bacteriology (Holt </a:t>
            </a:r>
            <a:r>
              <a:rPr lang="en-US" sz="1900" i="1" dirty="0" smtClean="0">
                <a:solidFill>
                  <a:schemeClr val="accent2">
                    <a:lumMod val="75000"/>
                  </a:schemeClr>
                </a:solidFill>
                <a:latin typeface="Times New Roman" pitchFamily="18" charset="0"/>
                <a:cs typeface="Times New Roman" pitchFamily="18" charset="0"/>
              </a:rPr>
              <a:t>et al</a:t>
            </a:r>
            <a:r>
              <a:rPr lang="en-US" sz="1900" dirty="0" smtClean="0">
                <a:solidFill>
                  <a:schemeClr val="accent2">
                    <a:lumMod val="75000"/>
                  </a:schemeClr>
                </a:solidFill>
                <a:latin typeface="Times New Roman" pitchFamily="18" charset="0"/>
                <a:cs typeface="Times New Roman" pitchFamily="18" charset="0"/>
              </a:rPr>
              <a:t>., 1994).</a:t>
            </a:r>
          </a:p>
          <a:p>
            <a:pPr algn="just">
              <a:buFont typeface="Arial" pitchFamily="34" charset="0"/>
              <a:buChar char="•"/>
            </a:pPr>
            <a:endParaRPr lang="en-US" sz="1900" dirty="0" smtClean="0">
              <a:latin typeface="Times New Roman" pitchFamily="18" charset="0"/>
              <a:cs typeface="Times New Roman" pitchFamily="18" charset="0"/>
            </a:endParaRPr>
          </a:p>
          <a:p>
            <a:pPr algn="just">
              <a:buFont typeface="Arial" pitchFamily="34" charset="0"/>
              <a:buChar char="•"/>
            </a:pPr>
            <a:endParaRPr lang="en-US" sz="1900" dirty="0" smtClean="0">
              <a:latin typeface="Times New Roman" pitchFamily="18" charset="0"/>
              <a:cs typeface="Times New Roman" pitchFamily="18" charset="0"/>
            </a:endParaRPr>
          </a:p>
          <a:p>
            <a:pPr algn="just">
              <a:buFont typeface="Arial" pitchFamily="34" charset="0"/>
              <a:buChar char="•"/>
            </a:pPr>
            <a:r>
              <a:rPr lang="en-US" sz="1900" dirty="0" smtClean="0">
                <a:solidFill>
                  <a:srgbClr val="7030A0"/>
                </a:solidFill>
                <a:latin typeface="Times New Roman" pitchFamily="18" charset="0"/>
                <a:cs typeface="Times New Roman" pitchFamily="18" charset="0"/>
              </a:rPr>
              <a:t>The growth characteristics such as structure, shape, colour, cell’s arrangement and Gram staining of the bacterial colonies were observed to characterize the bacterial colonies. </a:t>
            </a:r>
          </a:p>
          <a:p>
            <a:pPr algn="just">
              <a:buFont typeface="Arial" pitchFamily="34" charset="0"/>
              <a:buChar char="•"/>
            </a:pPr>
            <a:endParaRPr lang="en-US" sz="1900" dirty="0" smtClean="0">
              <a:latin typeface="Times New Roman" pitchFamily="18" charset="0"/>
              <a:cs typeface="Times New Roman" pitchFamily="18" charset="0"/>
            </a:endParaRPr>
          </a:p>
          <a:p>
            <a:pPr algn="just">
              <a:buFont typeface="Arial" pitchFamily="34" charset="0"/>
              <a:buChar char="•"/>
            </a:pPr>
            <a:r>
              <a:rPr lang="en-US" sz="1900" dirty="0" smtClean="0">
                <a:solidFill>
                  <a:schemeClr val="accent2">
                    <a:lumMod val="75000"/>
                  </a:schemeClr>
                </a:solidFill>
                <a:latin typeface="Times New Roman" pitchFamily="18" charset="0"/>
                <a:cs typeface="Times New Roman" pitchFamily="18" charset="0"/>
              </a:rPr>
              <a:t>Various biochemical tests were performed in selected PHA-producing bacteria, namely, methyl red and </a:t>
            </a:r>
            <a:r>
              <a:rPr lang="en-US" sz="1900" dirty="0" err="1" smtClean="0">
                <a:solidFill>
                  <a:schemeClr val="accent2">
                    <a:lumMod val="75000"/>
                  </a:schemeClr>
                </a:solidFill>
                <a:latin typeface="Times New Roman" pitchFamily="18" charset="0"/>
                <a:cs typeface="Times New Roman" pitchFamily="18" charset="0"/>
              </a:rPr>
              <a:t>Voges-Proskauer</a:t>
            </a:r>
            <a:r>
              <a:rPr lang="en-US" sz="1900" dirty="0" smtClean="0">
                <a:solidFill>
                  <a:schemeClr val="accent2">
                    <a:lumMod val="75000"/>
                  </a:schemeClr>
                </a:solidFill>
                <a:latin typeface="Times New Roman" pitchFamily="18" charset="0"/>
                <a:cs typeface="Times New Roman" pitchFamily="18" charset="0"/>
              </a:rPr>
              <a:t>, citrate utilization test, amylase and H</a:t>
            </a:r>
            <a:r>
              <a:rPr lang="en-US" sz="1900" baseline="-25000" dirty="0" smtClean="0">
                <a:solidFill>
                  <a:schemeClr val="accent2">
                    <a:lumMod val="75000"/>
                  </a:schemeClr>
                </a:solidFill>
                <a:latin typeface="Times New Roman" pitchFamily="18" charset="0"/>
                <a:cs typeface="Times New Roman" pitchFamily="18" charset="0"/>
              </a:rPr>
              <a:t>2</a:t>
            </a:r>
            <a:r>
              <a:rPr lang="en-US" sz="1900" dirty="0" smtClean="0">
                <a:solidFill>
                  <a:schemeClr val="accent2">
                    <a:lumMod val="75000"/>
                  </a:schemeClr>
                </a:solidFill>
                <a:latin typeface="Times New Roman" pitchFamily="18" charset="0"/>
                <a:cs typeface="Times New Roman" pitchFamily="18" charset="0"/>
              </a:rPr>
              <a:t>S production. The fermentative utilization of various carbohydrates (sucrose, dextrose, and lactose) were also carried out for 48 h at 37 </a:t>
            </a:r>
            <a:r>
              <a:rPr lang="en-US" sz="1900" u="sng" dirty="0" smtClean="0">
                <a:solidFill>
                  <a:schemeClr val="accent2">
                    <a:lumMod val="75000"/>
                  </a:schemeClr>
                </a:solidFill>
                <a:latin typeface="Times New Roman" pitchFamily="18" charset="0"/>
                <a:cs typeface="Times New Roman" pitchFamily="18" charset="0"/>
              </a:rPr>
              <a:t>+</a:t>
            </a:r>
            <a:r>
              <a:rPr lang="en-US" sz="1900" dirty="0" smtClean="0">
                <a:solidFill>
                  <a:schemeClr val="accent2">
                    <a:lumMod val="75000"/>
                  </a:schemeClr>
                </a:solidFill>
                <a:latin typeface="Times New Roman" pitchFamily="18" charset="0"/>
                <a:cs typeface="Times New Roman" pitchFamily="18" charset="0"/>
              </a:rPr>
              <a:t> 2°C.</a:t>
            </a:r>
          </a:p>
          <a:p>
            <a:pPr algn="just">
              <a:buFont typeface="Arial" pitchFamily="34" charset="0"/>
              <a:buChar char="•"/>
            </a:pPr>
            <a:endParaRPr lang="en-US" sz="1900" dirty="0" smtClean="0">
              <a:latin typeface="Times New Roman" pitchFamily="18" charset="0"/>
              <a:cs typeface="Times New Roman" pitchFamily="18" charset="0"/>
            </a:endParaRPr>
          </a:p>
          <a:p>
            <a:pPr algn="just">
              <a:buNone/>
            </a:pPr>
            <a:r>
              <a:rPr lang="en-US" sz="1900" b="1" dirty="0" smtClean="0">
                <a:solidFill>
                  <a:schemeClr val="tx2">
                    <a:lumMod val="50000"/>
                  </a:schemeClr>
                </a:solidFill>
                <a:latin typeface="Times New Roman" pitchFamily="18" charset="0"/>
                <a:cs typeface="Times New Roman" pitchFamily="18" charset="0"/>
              </a:rPr>
              <a:t>5.    Production of PHA by selected isolates</a:t>
            </a:r>
          </a:p>
          <a:p>
            <a:pPr algn="just">
              <a:buFont typeface="Arial" pitchFamily="34" charset="0"/>
              <a:buChar char="•"/>
            </a:pPr>
            <a:r>
              <a:rPr lang="en-US" sz="1900" dirty="0" smtClean="0">
                <a:solidFill>
                  <a:srgbClr val="7030A0"/>
                </a:solidFill>
                <a:latin typeface="Times New Roman" pitchFamily="18" charset="0"/>
                <a:cs typeface="Times New Roman" pitchFamily="18" charset="0"/>
              </a:rPr>
              <a:t>The selected strains were maintained in nutrient broth and incubated in orbital shaking  incubator at 200 rpm, 35 </a:t>
            </a:r>
            <a:r>
              <a:rPr lang="en-US" sz="1900" u="sng" dirty="0" smtClean="0">
                <a:solidFill>
                  <a:srgbClr val="7030A0"/>
                </a:solidFill>
                <a:latin typeface="Times New Roman" pitchFamily="18" charset="0"/>
                <a:cs typeface="Times New Roman" pitchFamily="18" charset="0"/>
              </a:rPr>
              <a:t>+</a:t>
            </a:r>
            <a:r>
              <a:rPr lang="en-US" sz="1900" dirty="0" smtClean="0">
                <a:solidFill>
                  <a:srgbClr val="7030A0"/>
                </a:solidFill>
                <a:latin typeface="Times New Roman" pitchFamily="18" charset="0"/>
                <a:cs typeface="Times New Roman" pitchFamily="18" charset="0"/>
              </a:rPr>
              <a:t> 2°C for 24 h prior to use. </a:t>
            </a:r>
          </a:p>
          <a:p>
            <a:pPr algn="just">
              <a:buFont typeface="Arial" pitchFamily="34" charset="0"/>
              <a:buChar char="•"/>
            </a:pPr>
            <a:endParaRPr lang="en-US" sz="1900" dirty="0" smtClean="0">
              <a:latin typeface="Times New Roman" pitchFamily="18" charset="0"/>
              <a:cs typeface="Times New Roman" pitchFamily="18" charset="0"/>
            </a:endParaRPr>
          </a:p>
          <a:p>
            <a:pPr algn="just">
              <a:buFont typeface="Arial" pitchFamily="34" charset="0"/>
              <a:buChar char="•"/>
            </a:pPr>
            <a:r>
              <a:rPr lang="en-US" sz="1900" dirty="0" smtClean="0">
                <a:solidFill>
                  <a:schemeClr val="accent2">
                    <a:lumMod val="75000"/>
                  </a:schemeClr>
                </a:solidFill>
                <a:latin typeface="Times New Roman" pitchFamily="18" charset="0"/>
                <a:cs typeface="Times New Roman" pitchFamily="18" charset="0"/>
              </a:rPr>
              <a:t>The 5% (v/v) inoculums of the pre-culture was used to inoculate in 250 </a:t>
            </a:r>
            <a:r>
              <a:rPr lang="en-US" sz="1900" dirty="0" err="1" smtClean="0">
                <a:solidFill>
                  <a:schemeClr val="accent2">
                    <a:lumMod val="75000"/>
                  </a:schemeClr>
                </a:solidFill>
                <a:latin typeface="Times New Roman" pitchFamily="18" charset="0"/>
                <a:cs typeface="Times New Roman" pitchFamily="18" charset="0"/>
              </a:rPr>
              <a:t>mL</a:t>
            </a:r>
            <a:r>
              <a:rPr lang="en-US" sz="1900" dirty="0" smtClean="0">
                <a:solidFill>
                  <a:schemeClr val="accent2">
                    <a:lumMod val="75000"/>
                  </a:schemeClr>
                </a:solidFill>
                <a:latin typeface="Times New Roman" pitchFamily="18" charset="0"/>
                <a:cs typeface="Times New Roman" pitchFamily="18" charset="0"/>
              </a:rPr>
              <a:t> Erlenmeyer flask containing 50 </a:t>
            </a:r>
            <a:r>
              <a:rPr lang="en-US" sz="1900" dirty="0" err="1" smtClean="0">
                <a:solidFill>
                  <a:schemeClr val="accent2">
                    <a:lumMod val="75000"/>
                  </a:schemeClr>
                </a:solidFill>
                <a:latin typeface="Times New Roman" pitchFamily="18" charset="0"/>
                <a:cs typeface="Times New Roman" pitchFamily="18" charset="0"/>
              </a:rPr>
              <a:t>mL</a:t>
            </a:r>
            <a:r>
              <a:rPr lang="en-US" sz="1900" dirty="0" smtClean="0">
                <a:solidFill>
                  <a:schemeClr val="accent2">
                    <a:lumMod val="75000"/>
                  </a:schemeClr>
                </a:solidFill>
                <a:latin typeface="Times New Roman" pitchFamily="18" charset="0"/>
                <a:cs typeface="Times New Roman" pitchFamily="18" charset="0"/>
              </a:rPr>
              <a:t> sterilized mineral salt medium.</a:t>
            </a:r>
            <a:endParaRPr lang="en-US" sz="2000" dirty="0" smtClean="0">
              <a:solidFill>
                <a:schemeClr val="accent2">
                  <a:lumMod val="75000"/>
                </a:schemeClr>
              </a:solidFill>
              <a:latin typeface="Times New Roman" pitchFamily="18" charset="0"/>
              <a:cs typeface="Times New Roman" pitchFamily="18" charset="0"/>
            </a:endParaRPr>
          </a:p>
          <a:p>
            <a:pPr>
              <a:buNone/>
            </a:pPr>
            <a:endParaRPr lang="en-US" sz="2000" dirty="0">
              <a:latin typeface="Times New Roman" pitchFamily="18" charset="0"/>
              <a:cs typeface="Times New Roman" pitchFamily="18" charset="0"/>
            </a:endParaRPr>
          </a:p>
        </p:txBody>
      </p:sp>
      <p:sp>
        <p:nvSpPr>
          <p:cNvPr id="3" name="Down Arrow 2"/>
          <p:cNvSpPr/>
          <p:nvPr/>
        </p:nvSpPr>
        <p:spPr>
          <a:xfrm>
            <a:off x="4343400" y="1676400"/>
            <a:ext cx="484632"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Down Arrow 5"/>
          <p:cNvSpPr/>
          <p:nvPr/>
        </p:nvSpPr>
        <p:spPr>
          <a:xfrm>
            <a:off x="4343400" y="2743200"/>
            <a:ext cx="484632"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4343400" y="5638800"/>
            <a:ext cx="484632"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25689"/>
            <a:ext cx="8458200" cy="5355312"/>
          </a:xfrm>
          <a:prstGeom prst="rect">
            <a:avLst/>
          </a:prstGeom>
        </p:spPr>
        <p:txBody>
          <a:bodyPr wrap="square">
            <a:spAutoFit/>
          </a:bodyPr>
          <a:lstStyle/>
          <a:p>
            <a:pPr algn="just"/>
            <a:r>
              <a:rPr lang="en-US" b="1" dirty="0" smtClean="0">
                <a:solidFill>
                  <a:schemeClr val="tx2">
                    <a:lumMod val="50000"/>
                  </a:schemeClr>
                </a:solidFill>
                <a:latin typeface="Times New Roman" pitchFamily="18" charset="0"/>
                <a:cs typeface="Times New Roman" pitchFamily="18" charset="0"/>
              </a:rPr>
              <a:t>7. Extraction and Quantitative Analysis of PHA. </a:t>
            </a:r>
          </a:p>
          <a:p>
            <a:pPr algn="just"/>
            <a:r>
              <a:rPr lang="en-US" dirty="0" smtClean="0">
                <a:solidFill>
                  <a:schemeClr val="accent2">
                    <a:lumMod val="75000"/>
                  </a:schemeClr>
                </a:solidFill>
                <a:latin typeface="Times New Roman" pitchFamily="18" charset="0"/>
                <a:cs typeface="Times New Roman" pitchFamily="18" charset="0"/>
              </a:rPr>
              <a:t>For extraction  and quantitative analysis of PHB, 2.5 </a:t>
            </a:r>
            <a:r>
              <a:rPr lang="en-US" dirty="0" err="1" smtClean="0">
                <a:solidFill>
                  <a:schemeClr val="accent2">
                    <a:lumMod val="75000"/>
                  </a:schemeClr>
                </a:solidFill>
                <a:latin typeface="Times New Roman" pitchFamily="18" charset="0"/>
                <a:cs typeface="Times New Roman" pitchFamily="18" charset="0"/>
              </a:rPr>
              <a:t>mL</a:t>
            </a:r>
            <a:r>
              <a:rPr lang="en-US" dirty="0" smtClean="0">
                <a:solidFill>
                  <a:schemeClr val="accent2">
                    <a:lumMod val="75000"/>
                  </a:schemeClr>
                </a:solidFill>
                <a:latin typeface="Times New Roman" pitchFamily="18" charset="0"/>
                <a:cs typeface="Times New Roman" pitchFamily="18" charset="0"/>
              </a:rPr>
              <a:t> culture broth was inoculated in 50 </a:t>
            </a:r>
            <a:r>
              <a:rPr lang="en-US" dirty="0" err="1" smtClean="0">
                <a:solidFill>
                  <a:schemeClr val="accent2">
                    <a:lumMod val="75000"/>
                  </a:schemeClr>
                </a:solidFill>
                <a:latin typeface="Times New Roman" pitchFamily="18" charset="0"/>
                <a:cs typeface="Times New Roman" pitchFamily="18" charset="0"/>
              </a:rPr>
              <a:t>mL</a:t>
            </a:r>
            <a:r>
              <a:rPr lang="en-US" dirty="0" smtClean="0">
                <a:solidFill>
                  <a:schemeClr val="accent2">
                    <a:lumMod val="75000"/>
                  </a:schemeClr>
                </a:solidFill>
                <a:latin typeface="Times New Roman" pitchFamily="18" charset="0"/>
                <a:cs typeface="Times New Roman" pitchFamily="18" charset="0"/>
              </a:rPr>
              <a:t> of MSM medium for 72 h of incubation at 37 ° C. </a:t>
            </a: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1.5 ml of culture was centrifuged at 8000 rpm for 15 </a:t>
            </a:r>
            <a:r>
              <a:rPr lang="en-US" dirty="0" err="1" smtClean="0">
                <a:solidFill>
                  <a:srgbClr val="7030A0"/>
                </a:solidFill>
                <a:latin typeface="Times New Roman" pitchFamily="18" charset="0"/>
                <a:cs typeface="Times New Roman" pitchFamily="18" charset="0"/>
              </a:rPr>
              <a:t>mins</a:t>
            </a:r>
            <a:r>
              <a:rPr lang="en-US" dirty="0" smtClean="0">
                <a:solidFill>
                  <a:srgbClr val="7030A0"/>
                </a:solidFill>
                <a:latin typeface="Times New Roman" pitchFamily="18" charset="0"/>
                <a:cs typeface="Times New Roman" pitchFamily="18" charset="0"/>
              </a:rPr>
              <a:t>. The pellet dissolved in 1.5 </a:t>
            </a:r>
            <a:r>
              <a:rPr lang="en-US" dirty="0" err="1" smtClean="0">
                <a:solidFill>
                  <a:srgbClr val="7030A0"/>
                </a:solidFill>
                <a:latin typeface="Times New Roman" pitchFamily="18" charset="0"/>
                <a:cs typeface="Times New Roman" pitchFamily="18" charset="0"/>
              </a:rPr>
              <a:t>mL</a:t>
            </a:r>
            <a:r>
              <a:rPr lang="en-US" dirty="0" smtClean="0">
                <a:solidFill>
                  <a:srgbClr val="7030A0"/>
                </a:solidFill>
                <a:latin typeface="Times New Roman" pitchFamily="18" charset="0"/>
                <a:cs typeface="Times New Roman" pitchFamily="18" charset="0"/>
              </a:rPr>
              <a:t> sodium hypochlorite was incubated at 50°C for 1 h for lyses of cells. </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The cell extract obtained was centrifuged at 12000 rpm for 30 min and then washed sequentially with distilled water, acetone, and absolute ethanol. </a:t>
            </a:r>
          </a:p>
          <a:p>
            <a:pPr algn="just">
              <a:buFont typeface="Arial" pitchFamily="34" charset="0"/>
              <a:buChar char="•"/>
            </a:pPr>
            <a:endParaRPr lang="en-US" dirty="0" smtClean="0">
              <a:solidFill>
                <a:schemeClr val="accent2">
                  <a:lumMod val="75000"/>
                </a:schemeClr>
              </a:solidFill>
              <a:latin typeface="Times New Roman" pitchFamily="18" charset="0"/>
              <a:cs typeface="Times New Roman" pitchFamily="18" charset="0"/>
            </a:endParaRP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After washing, the pellet was dissolved in 1.5 </a:t>
            </a:r>
            <a:r>
              <a:rPr lang="en-US" dirty="0" err="1" smtClean="0">
                <a:solidFill>
                  <a:srgbClr val="7030A0"/>
                </a:solidFill>
                <a:latin typeface="Times New Roman" pitchFamily="18" charset="0"/>
                <a:cs typeface="Times New Roman" pitchFamily="18" charset="0"/>
              </a:rPr>
              <a:t>mL</a:t>
            </a:r>
            <a:r>
              <a:rPr lang="en-US" dirty="0" smtClean="0">
                <a:solidFill>
                  <a:srgbClr val="7030A0"/>
                </a:solidFill>
                <a:latin typeface="Times New Roman" pitchFamily="18" charset="0"/>
                <a:cs typeface="Times New Roman" pitchFamily="18" charset="0"/>
              </a:rPr>
              <a:t> chloroform and incubated overnight at 50°C and was evaporated at room temperature and kept at 4°C and weighed. </a:t>
            </a: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The relative PHB accumulation by the different isolates was compared to help in identification of the best producer.</a:t>
            </a:r>
          </a:p>
        </p:txBody>
      </p:sp>
      <p:sp>
        <p:nvSpPr>
          <p:cNvPr id="3" name="Rectangle 2"/>
          <p:cNvSpPr/>
          <p:nvPr/>
        </p:nvSpPr>
        <p:spPr>
          <a:xfrm>
            <a:off x="304800" y="228600"/>
            <a:ext cx="8305800" cy="954107"/>
          </a:xfrm>
          <a:prstGeom prst="rect">
            <a:avLst/>
          </a:prstGeom>
        </p:spPr>
        <p:txBody>
          <a:bodyPr wrap="square">
            <a:spAutoFit/>
          </a:bodyPr>
          <a:lstStyle/>
          <a:p>
            <a:pPr algn="just"/>
            <a:r>
              <a:rPr lang="en-US" sz="2000" b="1" dirty="0" smtClean="0">
                <a:solidFill>
                  <a:schemeClr val="tx2">
                    <a:lumMod val="50000"/>
                  </a:schemeClr>
                </a:solidFill>
                <a:latin typeface="Times New Roman" pitchFamily="18" charset="0"/>
                <a:cs typeface="Times New Roman" pitchFamily="18" charset="0"/>
              </a:rPr>
              <a:t>6. Measurement of dry biomass</a:t>
            </a:r>
          </a:p>
          <a:p>
            <a:pPr algn="just"/>
            <a:r>
              <a:rPr lang="en-US" dirty="0" smtClean="0">
                <a:solidFill>
                  <a:srgbClr val="7030A0"/>
                </a:solidFill>
                <a:latin typeface="Times New Roman" pitchFamily="18" charset="0"/>
                <a:cs typeface="Times New Roman" pitchFamily="18" charset="0"/>
              </a:rPr>
              <a:t>Dry biomass measurement, the cultures were centrifuged at 10,000 rpm for 15 min,  and the pellets were dried in an oven at 55 °C to constant weight (</a:t>
            </a:r>
            <a:r>
              <a:rPr lang="en-US" dirty="0" err="1" smtClean="0">
                <a:solidFill>
                  <a:srgbClr val="7030A0"/>
                </a:solidFill>
                <a:latin typeface="Times New Roman" pitchFamily="18" charset="0"/>
                <a:cs typeface="Times New Roman" pitchFamily="18" charset="0"/>
              </a:rPr>
              <a:t>Basavaraj</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 </a:t>
            </a:r>
            <a:r>
              <a:rPr lang="en-US" dirty="0" smtClean="0">
                <a:solidFill>
                  <a:srgbClr val="7030A0"/>
                </a:solidFill>
                <a:latin typeface="Times New Roman" pitchFamily="18" charset="0"/>
                <a:cs typeface="Times New Roman" pitchFamily="18" charset="0"/>
              </a:rPr>
              <a:t>2013).</a:t>
            </a:r>
            <a:endParaRPr lang="en-US" dirty="0">
              <a:solidFill>
                <a:srgbClr val="7030A0"/>
              </a:solidFill>
              <a:latin typeface="Times New Roman" pitchFamily="18" charset="0"/>
              <a:cs typeface="Times New Roman" pitchFamily="18" charset="0"/>
            </a:endParaRPr>
          </a:p>
        </p:txBody>
      </p:sp>
      <p:sp>
        <p:nvSpPr>
          <p:cNvPr id="4" name="Down Arrow 3"/>
          <p:cNvSpPr/>
          <p:nvPr/>
        </p:nvSpPr>
        <p:spPr>
          <a:xfrm>
            <a:off x="3886200" y="2133600"/>
            <a:ext cx="484632"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Down Arrow 4"/>
          <p:cNvSpPr/>
          <p:nvPr/>
        </p:nvSpPr>
        <p:spPr>
          <a:xfrm>
            <a:off x="3962400" y="3276600"/>
            <a:ext cx="484632"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Down Arrow 5"/>
          <p:cNvSpPr/>
          <p:nvPr/>
        </p:nvSpPr>
        <p:spPr>
          <a:xfrm>
            <a:off x="3962400" y="5486400"/>
            <a:ext cx="484632"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3886200" y="4419600"/>
            <a:ext cx="484632"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p:spPr>
        <p:txBody>
          <a:bodyPr>
            <a:normAutofit/>
          </a:bodyPr>
          <a:lstStyle/>
          <a:p>
            <a:pPr algn="just">
              <a:buNone/>
            </a:pPr>
            <a:r>
              <a:rPr lang="en-US" sz="1800" b="1" dirty="0" smtClean="0">
                <a:solidFill>
                  <a:schemeClr val="tx2">
                    <a:lumMod val="50000"/>
                  </a:schemeClr>
                </a:solidFill>
                <a:latin typeface="Times New Roman" pitchFamily="18" charset="0"/>
                <a:cs typeface="Times New Roman" pitchFamily="18" charset="0"/>
              </a:rPr>
              <a:t>      8. Effect of growth conditions on PHB production by selected isolate</a:t>
            </a:r>
          </a:p>
          <a:p>
            <a:pPr algn="just"/>
            <a:r>
              <a:rPr lang="en-US" sz="1800" dirty="0" smtClean="0">
                <a:solidFill>
                  <a:srgbClr val="7030A0"/>
                </a:solidFill>
                <a:latin typeface="Times New Roman" pitchFamily="18" charset="0"/>
                <a:cs typeface="Times New Roman" pitchFamily="18" charset="0"/>
              </a:rPr>
              <a:t>The effect of different pH (6.0, 7.0, 8.0 and 9.0), temperature (25, 30, 35 and 40 °C) and incubation period (24, 48, 72 and 96 h) on PHB production by the selected isolates supplemented with MSM incubated in rotary shaker at 150 rpm. The pH of the medium were adjusted by 1N hydrochloric acid or sodium hydroxide. The result were then compared by measuring the dry biomass and the weight of extracted PHA as described above.</a:t>
            </a:r>
          </a:p>
          <a:p>
            <a:pPr algn="just"/>
            <a:endParaRPr lang="en-US" sz="1800" dirty="0">
              <a:latin typeface="Times New Roman" pitchFamily="18" charset="0"/>
              <a:cs typeface="Times New Roman" pitchFamily="18" charset="0"/>
            </a:endParaRPr>
          </a:p>
          <a:p>
            <a:pPr algn="just">
              <a:buNone/>
            </a:pPr>
            <a:r>
              <a:rPr lang="en-US" sz="1800" b="1" dirty="0" smtClean="0">
                <a:solidFill>
                  <a:schemeClr val="tx2">
                    <a:lumMod val="50000"/>
                  </a:schemeClr>
                </a:solidFill>
                <a:latin typeface="Times New Roman" pitchFamily="18" charset="0"/>
                <a:cs typeface="Times New Roman" pitchFamily="18" charset="0"/>
              </a:rPr>
              <a:t>      9.  FTIR spectrophotometer analysis of PHB</a:t>
            </a:r>
          </a:p>
          <a:p>
            <a:pPr algn="just"/>
            <a:r>
              <a:rPr lang="en-US" sz="1800" dirty="0" smtClean="0">
                <a:solidFill>
                  <a:schemeClr val="accent2">
                    <a:lumMod val="75000"/>
                  </a:schemeClr>
                </a:solidFill>
                <a:latin typeface="Times New Roman" pitchFamily="18" charset="0"/>
                <a:cs typeface="Times New Roman" pitchFamily="18" charset="0"/>
              </a:rPr>
              <a:t>1 mg extracted sample of PHB was mixed with </a:t>
            </a:r>
            <a:r>
              <a:rPr lang="en-US" sz="1800" dirty="0" err="1" smtClean="0">
                <a:solidFill>
                  <a:schemeClr val="accent2">
                    <a:lumMod val="75000"/>
                  </a:schemeClr>
                </a:solidFill>
                <a:latin typeface="Times New Roman" pitchFamily="18" charset="0"/>
                <a:cs typeface="Times New Roman" pitchFamily="18" charset="0"/>
              </a:rPr>
              <a:t>KBr</a:t>
            </a:r>
            <a:r>
              <a:rPr lang="en-US" sz="1800" dirty="0" smtClean="0">
                <a:solidFill>
                  <a:schemeClr val="accent2">
                    <a:lumMod val="75000"/>
                  </a:schemeClr>
                </a:solidFill>
                <a:latin typeface="Times New Roman" pitchFamily="18" charset="0"/>
                <a:cs typeface="Times New Roman" pitchFamily="18" charset="0"/>
              </a:rPr>
              <a:t>. FTIR analysis of the polymer sample was carried out on FTIR-8400S, (Shimadzu) Fourier transform infrared  spectrophotometer in the range 4,000 to 500 cm−1.</a:t>
            </a:r>
            <a:endParaRPr lang="en-US" sz="1800" b="1" dirty="0" smtClean="0">
              <a:solidFill>
                <a:schemeClr val="accent2">
                  <a:lumMod val="75000"/>
                </a:schemeClr>
              </a:solidFill>
              <a:latin typeface="Times New Roman" pitchFamily="18" charset="0"/>
              <a:cs typeface="Times New Roman" pitchFamily="18" charset="0"/>
            </a:endParaRPr>
          </a:p>
          <a:p>
            <a:pPr algn="just"/>
            <a:endParaRPr lang="en-US" sz="1800" dirty="0" smtClean="0">
              <a:latin typeface="Times New Roman" pitchFamily="18" charset="0"/>
              <a:cs typeface="Times New Roman" pitchFamily="18" charset="0"/>
            </a:endParaRPr>
          </a:p>
          <a:p>
            <a:pPr>
              <a:buNone/>
            </a:pPr>
            <a:endParaRPr lang="en-IN" sz="18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324600"/>
          </a:xfrm>
        </p:spPr>
        <p:txBody>
          <a:bodyPr/>
          <a:lstStyle/>
          <a:p>
            <a:pPr algn="just">
              <a:buNone/>
            </a:pPr>
            <a:endParaRPr lang="en-US" sz="2000" b="1" dirty="0" smtClean="0">
              <a:latin typeface="Times New Roman" pitchFamily="18" charset="0"/>
              <a:cs typeface="Times New Roman" pitchFamily="18" charset="0"/>
            </a:endParaRPr>
          </a:p>
          <a:p>
            <a:pPr algn="just">
              <a:buNone/>
            </a:pPr>
            <a:r>
              <a:rPr lang="en-US" sz="20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RESULT &amp; DISCUSSION</a:t>
            </a:r>
          </a:p>
          <a:p>
            <a:pPr algn="just">
              <a:buNone/>
            </a:pPr>
            <a:endParaRPr lang="en-US" sz="2000" b="1" dirty="0" smtClean="0">
              <a:latin typeface="Times New Roman" pitchFamily="18" charset="0"/>
              <a:cs typeface="Times New Roman" pitchFamily="18" charset="0"/>
            </a:endParaRPr>
          </a:p>
          <a:p>
            <a:pPr algn="just">
              <a:buNone/>
            </a:pPr>
            <a:r>
              <a:rPr lang="en-US" sz="1800" b="1" dirty="0" smtClean="0">
                <a:solidFill>
                  <a:srgbClr val="0070C0"/>
                </a:solidFill>
                <a:latin typeface="Times New Roman" pitchFamily="18" charset="0"/>
                <a:cs typeface="Times New Roman" pitchFamily="18" charset="0"/>
              </a:rPr>
              <a:t>       Isolation of  bacteria from oil contaminated soil.</a:t>
            </a:r>
          </a:p>
          <a:p>
            <a:pPr algn="just">
              <a:buNone/>
            </a:pPr>
            <a:r>
              <a:rPr lang="en-US" sz="1800" dirty="0" smtClean="0">
                <a:solidFill>
                  <a:schemeClr val="accent2">
                    <a:lumMod val="75000"/>
                  </a:schemeClr>
                </a:solidFill>
                <a:latin typeface="Times New Roman" pitchFamily="18" charset="0"/>
                <a:cs typeface="Times New Roman" pitchFamily="18" charset="0"/>
              </a:rPr>
              <a:t>      After isolation of bacteria from edible oil &amp; lubricating oil contaminated soil, the total no. of colony forming unit was 134×10</a:t>
            </a:r>
            <a:r>
              <a:rPr lang="en-US" sz="1800" baseline="30000" dirty="0" smtClean="0">
                <a:solidFill>
                  <a:schemeClr val="accent2">
                    <a:lumMod val="75000"/>
                  </a:schemeClr>
                </a:solidFill>
                <a:latin typeface="Times New Roman" pitchFamily="18" charset="0"/>
                <a:cs typeface="Times New Roman" pitchFamily="18" charset="0"/>
              </a:rPr>
              <a:t>5 </a:t>
            </a:r>
            <a:r>
              <a:rPr lang="en-US" sz="1800" dirty="0" smtClean="0">
                <a:solidFill>
                  <a:schemeClr val="accent2">
                    <a:lumMod val="75000"/>
                  </a:schemeClr>
                </a:solidFill>
                <a:latin typeface="Times New Roman" pitchFamily="18" charset="0"/>
                <a:cs typeface="Times New Roman" pitchFamily="18" charset="0"/>
              </a:rPr>
              <a:t>̶ 3×10</a:t>
            </a:r>
            <a:r>
              <a:rPr lang="en-US" sz="1800" baseline="30000" dirty="0" smtClean="0">
                <a:solidFill>
                  <a:schemeClr val="accent2">
                    <a:lumMod val="75000"/>
                  </a:schemeClr>
                </a:solidFill>
                <a:latin typeface="Times New Roman" pitchFamily="18" charset="0"/>
                <a:cs typeface="Times New Roman" pitchFamily="18" charset="0"/>
              </a:rPr>
              <a:t>8 </a:t>
            </a:r>
            <a:r>
              <a:rPr lang="en-US" sz="1800" dirty="0" smtClean="0">
                <a:solidFill>
                  <a:schemeClr val="accent2">
                    <a:lumMod val="75000"/>
                  </a:schemeClr>
                </a:solidFill>
                <a:latin typeface="Times New Roman" pitchFamily="18" charset="0"/>
                <a:cs typeface="Times New Roman" pitchFamily="18" charset="0"/>
              </a:rPr>
              <a:t>(Edible oil)</a:t>
            </a:r>
            <a:r>
              <a:rPr lang="en-US" sz="1800" baseline="30000" dirty="0" smtClean="0">
                <a:solidFill>
                  <a:schemeClr val="accent2">
                    <a:lumMod val="75000"/>
                  </a:schemeClr>
                </a:solidFill>
                <a:latin typeface="Times New Roman" pitchFamily="18" charset="0"/>
                <a:cs typeface="Times New Roman" pitchFamily="18" charset="0"/>
              </a:rPr>
              <a:t> </a:t>
            </a:r>
            <a:r>
              <a:rPr lang="en-US" sz="1800" dirty="0" smtClean="0">
                <a:solidFill>
                  <a:schemeClr val="accent2">
                    <a:lumMod val="75000"/>
                  </a:schemeClr>
                </a:solidFill>
                <a:latin typeface="Times New Roman" pitchFamily="18" charset="0"/>
                <a:cs typeface="Times New Roman" pitchFamily="18" charset="0"/>
              </a:rPr>
              <a:t>&amp; 75×10</a:t>
            </a:r>
            <a:r>
              <a:rPr lang="en-US" sz="1800" baseline="30000" dirty="0" smtClean="0">
                <a:solidFill>
                  <a:schemeClr val="accent2">
                    <a:lumMod val="75000"/>
                  </a:schemeClr>
                </a:solidFill>
                <a:latin typeface="Times New Roman" pitchFamily="18" charset="0"/>
                <a:cs typeface="Times New Roman" pitchFamily="18" charset="0"/>
              </a:rPr>
              <a:t>5</a:t>
            </a:r>
            <a:r>
              <a:rPr lang="en-US" sz="1800" dirty="0" smtClean="0">
                <a:solidFill>
                  <a:schemeClr val="accent2">
                    <a:lumMod val="75000"/>
                  </a:schemeClr>
                </a:solidFill>
                <a:latin typeface="Times New Roman" pitchFamily="18" charset="0"/>
                <a:cs typeface="Times New Roman" pitchFamily="18" charset="0"/>
              </a:rPr>
              <a:t> ̶ 26×10</a:t>
            </a:r>
            <a:r>
              <a:rPr lang="en-US" sz="1800" baseline="30000" dirty="0" smtClean="0">
                <a:solidFill>
                  <a:schemeClr val="accent2">
                    <a:lumMod val="75000"/>
                  </a:schemeClr>
                </a:solidFill>
                <a:latin typeface="Times New Roman" pitchFamily="18" charset="0"/>
                <a:cs typeface="Times New Roman" pitchFamily="18" charset="0"/>
              </a:rPr>
              <a:t>8</a:t>
            </a:r>
            <a:r>
              <a:rPr lang="en-US" sz="1800" dirty="0" smtClean="0">
                <a:solidFill>
                  <a:schemeClr val="accent2">
                    <a:lumMod val="75000"/>
                  </a:schemeClr>
                </a:solidFill>
                <a:latin typeface="Times New Roman" pitchFamily="18" charset="0"/>
                <a:cs typeface="Times New Roman" pitchFamily="18" charset="0"/>
              </a:rPr>
              <a:t> (Lubricating oil) respectively  (Table 1).</a:t>
            </a:r>
          </a:p>
          <a:p>
            <a:pPr algn="ctr">
              <a:buNone/>
            </a:pPr>
            <a:r>
              <a:rPr lang="en-IN" sz="1800" b="1" dirty="0" smtClean="0">
                <a:latin typeface="Times New Roman" pitchFamily="18" charset="0"/>
                <a:cs typeface="Times New Roman" pitchFamily="18" charset="0"/>
              </a:rPr>
              <a:t>Table 1.  Isolation of bacteria from edible oil and lubricating oil soil sample</a:t>
            </a:r>
            <a:r>
              <a:rPr lang="en-IN" sz="1800" b="1" i="1" dirty="0" smtClean="0">
                <a:latin typeface="Times New Roman" pitchFamily="18" charset="0"/>
                <a:cs typeface="Times New Roman" pitchFamily="18" charset="0"/>
              </a:rPr>
              <a:t> </a:t>
            </a:r>
            <a:r>
              <a:rPr lang="en-IN" sz="1800" b="1" dirty="0" smtClean="0">
                <a:latin typeface="Times New Roman" pitchFamily="18" charset="0"/>
                <a:cs typeface="Times New Roman" pitchFamily="18" charset="0"/>
              </a:rPr>
              <a:t>(Average of triplicates)</a:t>
            </a:r>
            <a:endParaRPr lang="en-US" sz="1800" dirty="0" smtClean="0">
              <a:latin typeface="Times New Roman" pitchFamily="18" charset="0"/>
              <a:cs typeface="Times New Roman" pitchFamily="18" charset="0"/>
            </a:endParaRPr>
          </a:p>
          <a:p>
            <a:pPr algn="just">
              <a:buNone/>
            </a:pPr>
            <a:endParaRPr lang="en-US" sz="1800" dirty="0" smtClean="0">
              <a:latin typeface="Times New Roman" pitchFamily="18" charset="0"/>
              <a:cs typeface="Times New Roman" pitchFamily="18" charset="0"/>
            </a:endParaRPr>
          </a:p>
          <a:p>
            <a:pPr algn="just">
              <a:buNone/>
            </a:pPr>
            <a:endParaRPr lang="en-US"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1524000" y="3352800"/>
          <a:ext cx="6476999" cy="2468880"/>
        </p:xfrm>
        <a:graphic>
          <a:graphicData uri="http://schemas.openxmlformats.org/drawingml/2006/table">
            <a:tbl>
              <a:tblPr firstRow="1" bandRow="1">
                <a:tableStyleId>{5C22544A-7EE6-4342-B048-85BDC9FD1C3A}</a:tableStyleId>
              </a:tblPr>
              <a:tblGrid>
                <a:gridCol w="1116693"/>
                <a:gridCol w="2066601"/>
                <a:gridCol w="3293705"/>
              </a:tblGrid>
              <a:tr h="265853">
                <a:tc>
                  <a:txBody>
                    <a:bodyPr/>
                    <a:lstStyle/>
                    <a:p>
                      <a:pPr algn="ctr"/>
                      <a:r>
                        <a:rPr lang="en-US" sz="1200" dirty="0" smtClean="0">
                          <a:latin typeface="Times New Roman" pitchFamily="18" charset="0"/>
                          <a:cs typeface="Times New Roman" pitchFamily="18" charset="0"/>
                        </a:rPr>
                        <a:t>SAMPLE</a:t>
                      </a:r>
                      <a:endParaRPr lang="en-US" sz="1200" dirty="0">
                        <a:latin typeface="Times New Roman" pitchFamily="18" charset="0"/>
                        <a:cs typeface="Times New Roman" pitchFamily="18" charset="0"/>
                      </a:endParaRPr>
                    </a:p>
                  </a:txBody>
                  <a:tcPr/>
                </a:tc>
                <a:tc>
                  <a:txBody>
                    <a:bodyPr/>
                    <a:lstStyle/>
                    <a:p>
                      <a:pPr algn="ctr"/>
                      <a:r>
                        <a:rPr lang="en-US" sz="1200" dirty="0" smtClean="0">
                          <a:latin typeface="Times New Roman" pitchFamily="18" charset="0"/>
                          <a:cs typeface="Times New Roman" pitchFamily="18" charset="0"/>
                        </a:rPr>
                        <a:t>DILUTIONS</a:t>
                      </a:r>
                      <a:endParaRPr lang="en-US" sz="1200" dirty="0">
                        <a:latin typeface="Times New Roman" pitchFamily="18" charset="0"/>
                        <a:cs typeface="Times New Roman" pitchFamily="18" charset="0"/>
                      </a:endParaRPr>
                    </a:p>
                  </a:txBody>
                  <a:tcPr/>
                </a:tc>
                <a:tc>
                  <a:txBody>
                    <a:bodyPr/>
                    <a:lstStyle/>
                    <a:p>
                      <a:pPr algn="ctr"/>
                      <a:r>
                        <a:rPr lang="en-US" sz="1200" dirty="0" smtClean="0">
                          <a:latin typeface="Times New Roman" pitchFamily="18" charset="0"/>
                          <a:cs typeface="Times New Roman" pitchFamily="18" charset="0"/>
                        </a:rPr>
                        <a:t>CFU±SEM</a:t>
                      </a:r>
                      <a:endParaRPr lang="en-US" sz="1200" dirty="0">
                        <a:latin typeface="Times New Roman" pitchFamily="18" charset="0"/>
                        <a:cs typeface="Times New Roman" pitchFamily="18" charset="0"/>
                      </a:endParaRPr>
                    </a:p>
                  </a:txBody>
                  <a:tcPr/>
                </a:tc>
              </a:tr>
              <a:tr h="2658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Edible</a:t>
                      </a:r>
                      <a:r>
                        <a:rPr lang="en-US" sz="1200" baseline="0" dirty="0" smtClean="0">
                          <a:latin typeface="Times New Roman" pitchFamily="18" charset="0"/>
                          <a:cs typeface="Times New Roman" pitchFamily="18" charset="0"/>
                        </a:rPr>
                        <a:t> oil </a:t>
                      </a:r>
                      <a:endParaRPr lang="en-US" sz="1200" dirty="0" smtClean="0">
                        <a:latin typeface="Times New Roman" pitchFamily="18" charset="0"/>
                        <a:cs typeface="Times New Roman" pitchFamily="18" charset="0"/>
                      </a:endParaRPr>
                    </a:p>
                  </a:txBody>
                  <a:tcPr/>
                </a:tc>
                <a:tc>
                  <a:txBody>
                    <a:bodyPr/>
                    <a:lstStyle/>
                    <a:p>
                      <a:pPr algn="ctr"/>
                      <a:r>
                        <a:rPr kumimoji="0" lang="en-IN" sz="1200" kern="1200" dirty="0" smtClean="0">
                          <a:solidFill>
                            <a:schemeClr val="dk1"/>
                          </a:solidFill>
                          <a:latin typeface="Times New Roman" pitchFamily="18" charset="0"/>
                          <a:ea typeface="+mn-ea"/>
                          <a:cs typeface="Times New Roman" pitchFamily="18" charset="0"/>
                        </a:rPr>
                        <a:t>10</a:t>
                      </a:r>
                      <a:r>
                        <a:rPr kumimoji="0" lang="en-IN" sz="1200" kern="1200" baseline="30000" dirty="0" smtClean="0">
                          <a:solidFill>
                            <a:schemeClr val="dk1"/>
                          </a:solidFill>
                          <a:latin typeface="Times New Roman" pitchFamily="18" charset="0"/>
                          <a:ea typeface="+mn-ea"/>
                          <a:cs typeface="Times New Roman" pitchFamily="18" charset="0"/>
                        </a:rPr>
                        <a:t>-5</a:t>
                      </a:r>
                      <a:endParaRPr lang="en-US" sz="1200" dirty="0">
                        <a:latin typeface="Times New Roman" pitchFamily="18" charset="0"/>
                        <a:cs typeface="Times New Roman" pitchFamily="18" charset="0"/>
                      </a:endParaRPr>
                    </a:p>
                  </a:txBody>
                  <a:tcPr/>
                </a:tc>
                <a:tc>
                  <a:txBody>
                    <a:bodyPr/>
                    <a:lstStyle/>
                    <a:p>
                      <a:pPr algn="ctr"/>
                      <a:r>
                        <a:rPr kumimoji="0" lang="en-IN" sz="1200" b="1" kern="1200" dirty="0" smtClean="0">
                          <a:solidFill>
                            <a:schemeClr val="dk1"/>
                          </a:solidFill>
                          <a:latin typeface="Times New Roman" pitchFamily="18" charset="0"/>
                          <a:ea typeface="+mn-ea"/>
                          <a:cs typeface="Times New Roman" pitchFamily="18" charset="0"/>
                        </a:rPr>
                        <a:t>134×10</a:t>
                      </a:r>
                      <a:r>
                        <a:rPr kumimoji="0" lang="en-IN" sz="1200" b="1" kern="1200" baseline="30000" dirty="0" smtClean="0">
                          <a:solidFill>
                            <a:schemeClr val="dk1"/>
                          </a:solidFill>
                          <a:latin typeface="Times New Roman" pitchFamily="18" charset="0"/>
                          <a:ea typeface="+mn-ea"/>
                          <a:cs typeface="Times New Roman" pitchFamily="18" charset="0"/>
                        </a:rPr>
                        <a:t>5  </a:t>
                      </a:r>
                      <a:r>
                        <a:rPr lang="en-US" sz="1200" b="1" dirty="0" smtClean="0">
                          <a:latin typeface="Times New Roman" pitchFamily="18" charset="0"/>
                          <a:cs typeface="Times New Roman" pitchFamily="18" charset="0"/>
                        </a:rPr>
                        <a:t> ±  0.255</a:t>
                      </a:r>
                      <a:endParaRPr lang="en-US" sz="1200" b="1" dirty="0">
                        <a:latin typeface="Times New Roman" pitchFamily="18" charset="0"/>
                        <a:cs typeface="Times New Roman" pitchFamily="18" charset="0"/>
                      </a:endParaRPr>
                    </a:p>
                  </a:txBody>
                  <a:tcPr/>
                </a:tc>
              </a:tr>
              <a:tr h="265853">
                <a:tc>
                  <a:txBody>
                    <a:bodyPr/>
                    <a:lstStyle/>
                    <a:p>
                      <a:pPr algn="ctr"/>
                      <a:endParaRPr lang="en-US" sz="1200" dirty="0">
                        <a:latin typeface="Times New Roman" pitchFamily="18" charset="0"/>
                        <a:cs typeface="Times New Roman" pitchFamily="18" charset="0"/>
                      </a:endParaRPr>
                    </a:p>
                  </a:txBody>
                  <a:tcPr/>
                </a:tc>
                <a:tc>
                  <a:txBody>
                    <a:bodyPr/>
                    <a:lstStyle/>
                    <a:p>
                      <a:pPr algn="ctr"/>
                      <a:r>
                        <a:rPr kumimoji="0" lang="en-IN" sz="1200" kern="1200" dirty="0" smtClean="0">
                          <a:solidFill>
                            <a:schemeClr val="dk1"/>
                          </a:solidFill>
                          <a:latin typeface="Times New Roman" pitchFamily="18" charset="0"/>
                          <a:ea typeface="+mn-ea"/>
                          <a:cs typeface="Times New Roman" pitchFamily="18" charset="0"/>
                        </a:rPr>
                        <a:t>10</a:t>
                      </a:r>
                      <a:r>
                        <a:rPr kumimoji="0" lang="en-IN" sz="1200" kern="1200" baseline="30000" dirty="0" smtClean="0">
                          <a:solidFill>
                            <a:schemeClr val="dk1"/>
                          </a:solidFill>
                          <a:latin typeface="Times New Roman" pitchFamily="18" charset="0"/>
                          <a:ea typeface="+mn-ea"/>
                          <a:cs typeface="Times New Roman" pitchFamily="18" charset="0"/>
                        </a:rPr>
                        <a:t>-6</a:t>
                      </a:r>
                      <a:endParaRPr lang="en-US" sz="1200" dirty="0">
                        <a:latin typeface="Times New Roman" pitchFamily="18" charset="0"/>
                        <a:cs typeface="Times New Roman" pitchFamily="18" charset="0"/>
                      </a:endParaRPr>
                    </a:p>
                  </a:txBody>
                  <a:tcPr/>
                </a:tc>
                <a:tc>
                  <a:txBody>
                    <a:bodyPr/>
                    <a:lstStyle/>
                    <a:p>
                      <a:pPr algn="ctr"/>
                      <a:r>
                        <a:rPr kumimoji="0" lang="en-IN" sz="1200" kern="1200" dirty="0" smtClean="0">
                          <a:solidFill>
                            <a:schemeClr val="dk1"/>
                          </a:solidFill>
                          <a:latin typeface="Times New Roman" pitchFamily="18" charset="0"/>
                          <a:ea typeface="+mn-ea"/>
                          <a:cs typeface="Times New Roman" pitchFamily="18" charset="0"/>
                        </a:rPr>
                        <a:t>62.6×10</a:t>
                      </a:r>
                      <a:r>
                        <a:rPr kumimoji="0" lang="en-IN" sz="1200" kern="1200" baseline="30000" dirty="0" smtClean="0">
                          <a:solidFill>
                            <a:schemeClr val="dk1"/>
                          </a:solidFill>
                          <a:latin typeface="Times New Roman" pitchFamily="18" charset="0"/>
                          <a:ea typeface="+mn-ea"/>
                          <a:cs typeface="Times New Roman" pitchFamily="18" charset="0"/>
                        </a:rPr>
                        <a:t>6  </a:t>
                      </a:r>
                      <a:r>
                        <a:rPr lang="en-US" sz="1200" dirty="0" smtClean="0">
                          <a:latin typeface="Times New Roman" pitchFamily="18" charset="0"/>
                          <a:cs typeface="Times New Roman" pitchFamily="18" charset="0"/>
                        </a:rPr>
                        <a:t> ±  0.22</a:t>
                      </a:r>
                      <a:endParaRPr lang="en-US" sz="1200" dirty="0">
                        <a:latin typeface="Times New Roman" pitchFamily="18" charset="0"/>
                        <a:cs typeface="Times New Roman" pitchFamily="18" charset="0"/>
                      </a:endParaRPr>
                    </a:p>
                  </a:txBody>
                  <a:tcPr/>
                </a:tc>
              </a:tr>
              <a:tr h="265853">
                <a:tc>
                  <a:txBody>
                    <a:bodyPr/>
                    <a:lstStyle/>
                    <a:p>
                      <a:pPr algn="ctr"/>
                      <a:endParaRPr lang="en-US" sz="1200" dirty="0">
                        <a:latin typeface="Times New Roman" pitchFamily="18" charset="0"/>
                        <a:cs typeface="Times New Roman" pitchFamily="18" charset="0"/>
                      </a:endParaRPr>
                    </a:p>
                  </a:txBody>
                  <a:tcPr/>
                </a:tc>
                <a:tc>
                  <a:txBody>
                    <a:bodyPr/>
                    <a:lstStyle/>
                    <a:p>
                      <a:pPr algn="ctr"/>
                      <a:r>
                        <a:rPr kumimoji="0" lang="en-IN" sz="1200" kern="1200" dirty="0" smtClean="0">
                          <a:solidFill>
                            <a:schemeClr val="dk1"/>
                          </a:solidFill>
                          <a:latin typeface="Times New Roman" pitchFamily="18" charset="0"/>
                          <a:ea typeface="+mn-ea"/>
                          <a:cs typeface="Times New Roman" pitchFamily="18" charset="0"/>
                        </a:rPr>
                        <a:t>10</a:t>
                      </a:r>
                      <a:r>
                        <a:rPr kumimoji="0" lang="en-IN" sz="1200" kern="1200" baseline="30000" dirty="0" smtClean="0">
                          <a:solidFill>
                            <a:schemeClr val="dk1"/>
                          </a:solidFill>
                          <a:latin typeface="Times New Roman" pitchFamily="18" charset="0"/>
                          <a:ea typeface="+mn-ea"/>
                          <a:cs typeface="Times New Roman" pitchFamily="18" charset="0"/>
                        </a:rPr>
                        <a:t>-7</a:t>
                      </a:r>
                      <a:endParaRPr lang="en-US" sz="1200" dirty="0">
                        <a:latin typeface="Times New Roman" pitchFamily="18" charset="0"/>
                        <a:cs typeface="Times New Roman" pitchFamily="18" charset="0"/>
                      </a:endParaRPr>
                    </a:p>
                  </a:txBody>
                  <a:tcPr/>
                </a:tc>
                <a:tc>
                  <a:txBody>
                    <a:bodyPr/>
                    <a:lstStyle/>
                    <a:p>
                      <a:pPr marL="0" marR="0" algn="ctr">
                        <a:lnSpc>
                          <a:spcPct val="115000"/>
                        </a:lnSpc>
                        <a:spcBef>
                          <a:spcPts val="0"/>
                        </a:spcBef>
                        <a:spcAft>
                          <a:spcPts val="0"/>
                        </a:spcAft>
                      </a:pPr>
                      <a:r>
                        <a:rPr lang="en-IN" sz="1200" dirty="0" smtClean="0">
                          <a:latin typeface="Times New Roman" pitchFamily="18" charset="0"/>
                          <a:ea typeface="Times New Roman"/>
                          <a:cs typeface="Times New Roman" pitchFamily="18" charset="0"/>
                        </a:rPr>
                        <a:t>10.6×10</a:t>
                      </a:r>
                      <a:r>
                        <a:rPr lang="en-IN" sz="1200" baseline="30000" dirty="0" smtClean="0">
                          <a:latin typeface="Times New Roman" pitchFamily="18" charset="0"/>
                          <a:ea typeface="Times New Roman"/>
                          <a:cs typeface="Times New Roman" pitchFamily="18" charset="0"/>
                        </a:rPr>
                        <a:t>7</a:t>
                      </a:r>
                      <a:r>
                        <a:rPr lang="en-US" sz="1200" dirty="0" smtClean="0">
                          <a:latin typeface="Times New Roman" pitchFamily="18" charset="0"/>
                          <a:cs typeface="Times New Roman" pitchFamily="18" charset="0"/>
                        </a:rPr>
                        <a:t> ±  0.63</a:t>
                      </a:r>
                      <a:endParaRPr lang="en-US" sz="1200" dirty="0">
                        <a:latin typeface="Times New Roman" pitchFamily="18" charset="0"/>
                        <a:ea typeface="Times New Roman"/>
                        <a:cs typeface="Times New Roman" pitchFamily="18" charset="0"/>
                      </a:endParaRPr>
                    </a:p>
                  </a:txBody>
                  <a:tcPr marL="68580" marR="68580" marT="0" marB="0"/>
                </a:tc>
              </a:tr>
              <a:tr h="265853">
                <a:tc>
                  <a:txBody>
                    <a:bodyPr/>
                    <a:lstStyle/>
                    <a:p>
                      <a:pPr algn="ctr"/>
                      <a:endParaRPr lang="en-US" sz="1200" dirty="0">
                        <a:latin typeface="Times New Roman" pitchFamily="18" charset="0"/>
                        <a:cs typeface="Times New Roman" pitchFamily="18" charset="0"/>
                      </a:endParaRPr>
                    </a:p>
                  </a:txBody>
                  <a:tcPr/>
                </a:tc>
                <a:tc>
                  <a:txBody>
                    <a:bodyPr/>
                    <a:lstStyle/>
                    <a:p>
                      <a:pPr algn="ctr"/>
                      <a:r>
                        <a:rPr kumimoji="0" lang="en-IN" sz="1200" kern="1200" dirty="0" smtClean="0">
                          <a:solidFill>
                            <a:schemeClr val="dk1"/>
                          </a:solidFill>
                          <a:latin typeface="Times New Roman" pitchFamily="18" charset="0"/>
                          <a:ea typeface="+mn-ea"/>
                          <a:cs typeface="Times New Roman" pitchFamily="18" charset="0"/>
                        </a:rPr>
                        <a:t>10</a:t>
                      </a:r>
                      <a:r>
                        <a:rPr kumimoji="0" lang="en-IN" sz="1200" kern="1200" baseline="30000" dirty="0" smtClean="0">
                          <a:solidFill>
                            <a:schemeClr val="dk1"/>
                          </a:solidFill>
                          <a:latin typeface="Times New Roman" pitchFamily="18" charset="0"/>
                          <a:ea typeface="+mn-ea"/>
                          <a:cs typeface="Times New Roman" pitchFamily="18" charset="0"/>
                        </a:rPr>
                        <a:t>-8</a:t>
                      </a:r>
                      <a:endParaRPr lang="en-US" sz="1200" dirty="0">
                        <a:latin typeface="Times New Roman" pitchFamily="18" charset="0"/>
                        <a:cs typeface="Times New Roman" pitchFamily="18" charset="0"/>
                      </a:endParaRPr>
                    </a:p>
                  </a:txBody>
                  <a:tcPr/>
                </a:tc>
                <a:tc>
                  <a:txBody>
                    <a:bodyPr/>
                    <a:lstStyle/>
                    <a:p>
                      <a:pPr algn="ctr"/>
                      <a:r>
                        <a:rPr kumimoji="0" lang="en-IN" sz="1200" kern="1200" dirty="0" smtClean="0">
                          <a:solidFill>
                            <a:schemeClr val="dk1"/>
                          </a:solidFill>
                          <a:latin typeface="Times New Roman" pitchFamily="18" charset="0"/>
                          <a:ea typeface="+mn-ea"/>
                          <a:cs typeface="Times New Roman" pitchFamily="18" charset="0"/>
                        </a:rPr>
                        <a:t>3×10</a:t>
                      </a:r>
                      <a:r>
                        <a:rPr kumimoji="0" lang="en-IN" sz="1200" kern="1200" baseline="30000" dirty="0" smtClean="0">
                          <a:solidFill>
                            <a:schemeClr val="dk1"/>
                          </a:solidFill>
                          <a:latin typeface="Times New Roman" pitchFamily="18" charset="0"/>
                          <a:ea typeface="+mn-ea"/>
                          <a:cs typeface="Times New Roman" pitchFamily="18" charset="0"/>
                        </a:rPr>
                        <a:t>8</a:t>
                      </a:r>
                      <a:r>
                        <a:rPr lang="en-US" sz="1200" dirty="0" smtClean="0">
                          <a:latin typeface="Times New Roman" pitchFamily="18" charset="0"/>
                          <a:cs typeface="Times New Roman" pitchFamily="18" charset="0"/>
                        </a:rPr>
                        <a:t> ±  0.577</a:t>
                      </a:r>
                      <a:endParaRPr lang="en-US" sz="1200" dirty="0">
                        <a:latin typeface="Times New Roman" pitchFamily="18" charset="0"/>
                        <a:cs typeface="Times New Roman" pitchFamily="18" charset="0"/>
                      </a:endParaRPr>
                    </a:p>
                  </a:txBody>
                  <a:tcPr/>
                </a:tc>
              </a:tr>
              <a:tr h="2658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Lubricating</a:t>
                      </a:r>
                      <a:r>
                        <a:rPr lang="en-US" sz="1200" baseline="0" dirty="0" smtClean="0">
                          <a:latin typeface="Times New Roman" pitchFamily="18" charset="0"/>
                          <a:cs typeface="Times New Roman" pitchFamily="18" charset="0"/>
                        </a:rPr>
                        <a:t> oil</a:t>
                      </a:r>
                      <a:endParaRPr lang="en-US" sz="1200" dirty="0" smtClean="0">
                        <a:latin typeface="Times New Roman" pitchFamily="18" charset="0"/>
                        <a:cs typeface="Times New Roman" pitchFamily="18" charset="0"/>
                      </a:endParaRPr>
                    </a:p>
                  </a:txBody>
                  <a:tcPr/>
                </a:tc>
                <a:tc>
                  <a:txBody>
                    <a:bodyPr/>
                    <a:lstStyle/>
                    <a:p>
                      <a:pPr algn="ctr"/>
                      <a:r>
                        <a:rPr kumimoji="0" lang="en-IN" sz="1200" kern="1200" dirty="0" smtClean="0">
                          <a:solidFill>
                            <a:schemeClr val="dk1"/>
                          </a:solidFill>
                          <a:latin typeface="Times New Roman" pitchFamily="18" charset="0"/>
                          <a:ea typeface="+mn-ea"/>
                          <a:cs typeface="Times New Roman" pitchFamily="18" charset="0"/>
                        </a:rPr>
                        <a:t>10</a:t>
                      </a:r>
                      <a:r>
                        <a:rPr kumimoji="0" lang="en-IN" sz="1200" kern="1200" baseline="30000" dirty="0" smtClean="0">
                          <a:solidFill>
                            <a:schemeClr val="dk1"/>
                          </a:solidFill>
                          <a:latin typeface="Times New Roman" pitchFamily="18" charset="0"/>
                          <a:ea typeface="+mn-ea"/>
                          <a:cs typeface="Times New Roman" pitchFamily="18" charset="0"/>
                        </a:rPr>
                        <a:t>-5</a:t>
                      </a:r>
                      <a:endParaRPr lang="en-US" sz="1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IN" sz="1200" b="1" kern="1200" dirty="0" smtClean="0">
                          <a:solidFill>
                            <a:schemeClr val="dk1"/>
                          </a:solidFill>
                          <a:latin typeface="Times New Roman" pitchFamily="18" charset="0"/>
                          <a:ea typeface="+mn-ea"/>
                          <a:cs typeface="Times New Roman" pitchFamily="18" charset="0"/>
                        </a:rPr>
                        <a:t>75×10</a:t>
                      </a:r>
                      <a:r>
                        <a:rPr kumimoji="0" lang="en-IN" sz="1200" b="1" kern="1200" baseline="30000" dirty="0" smtClean="0">
                          <a:solidFill>
                            <a:schemeClr val="dk1"/>
                          </a:solidFill>
                          <a:latin typeface="Times New Roman" pitchFamily="18" charset="0"/>
                          <a:ea typeface="+mn-ea"/>
                          <a:cs typeface="Times New Roman" pitchFamily="18" charset="0"/>
                        </a:rPr>
                        <a:t>5</a:t>
                      </a:r>
                      <a:r>
                        <a:rPr kumimoji="0" lang="en-IN" sz="1200" b="1" kern="1200" dirty="0" smtClean="0">
                          <a:solidFill>
                            <a:schemeClr val="dk1"/>
                          </a:solidFill>
                          <a:latin typeface="Times New Roman" pitchFamily="18" charset="0"/>
                          <a:ea typeface="+mn-ea"/>
                          <a:cs typeface="Times New Roman" pitchFamily="18" charset="0"/>
                        </a:rPr>
                        <a:t> </a:t>
                      </a:r>
                      <a:r>
                        <a:rPr lang="en-US" sz="1200" b="1" dirty="0" smtClean="0">
                          <a:latin typeface="Times New Roman" pitchFamily="18" charset="0"/>
                          <a:cs typeface="Times New Roman" pitchFamily="18" charset="0"/>
                        </a:rPr>
                        <a:t> ±  0.04</a:t>
                      </a:r>
                    </a:p>
                  </a:txBody>
                  <a:tcPr/>
                </a:tc>
              </a:tr>
              <a:tr h="265853">
                <a:tc>
                  <a:txBody>
                    <a:bodyPr/>
                    <a:lstStyle/>
                    <a:p>
                      <a:pPr algn="ctr"/>
                      <a:endParaRPr lang="en-US" sz="1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IN" sz="1200" kern="1200" dirty="0" smtClean="0">
                          <a:solidFill>
                            <a:schemeClr val="dk1"/>
                          </a:solidFill>
                          <a:latin typeface="Times New Roman" pitchFamily="18" charset="0"/>
                          <a:ea typeface="+mn-ea"/>
                          <a:cs typeface="Times New Roman" pitchFamily="18" charset="0"/>
                        </a:rPr>
                        <a:t>10</a:t>
                      </a:r>
                      <a:r>
                        <a:rPr kumimoji="0" lang="en-IN" sz="1200" kern="1200" baseline="30000" dirty="0" smtClean="0">
                          <a:solidFill>
                            <a:schemeClr val="dk1"/>
                          </a:solidFill>
                          <a:latin typeface="Times New Roman" pitchFamily="18" charset="0"/>
                          <a:ea typeface="+mn-ea"/>
                          <a:cs typeface="Times New Roman" pitchFamily="18" charset="0"/>
                        </a:rPr>
                        <a:t>-6</a:t>
                      </a:r>
                      <a:endParaRPr lang="en-US" sz="1200" dirty="0" smtClean="0">
                        <a:latin typeface="Times New Roman" pitchFamily="18" charset="0"/>
                        <a:cs typeface="Times New Roman" pitchFamily="18" charset="0"/>
                      </a:endParaRPr>
                    </a:p>
                  </a:txBody>
                  <a:tcPr/>
                </a:tc>
                <a:tc>
                  <a:txBody>
                    <a:bodyPr/>
                    <a:lstStyle/>
                    <a:p>
                      <a:pPr marL="0" marR="0" algn="ctr">
                        <a:lnSpc>
                          <a:spcPct val="115000"/>
                        </a:lnSpc>
                        <a:spcBef>
                          <a:spcPts val="0"/>
                        </a:spcBef>
                        <a:spcAft>
                          <a:spcPts val="0"/>
                        </a:spcAft>
                      </a:pPr>
                      <a:r>
                        <a:rPr lang="en-IN" sz="1200" dirty="0" smtClean="0">
                          <a:latin typeface="Times New Roman" pitchFamily="18" charset="0"/>
                          <a:ea typeface="Times New Roman"/>
                          <a:cs typeface="Times New Roman" pitchFamily="18" charset="0"/>
                        </a:rPr>
                        <a:t>48.6×10</a:t>
                      </a:r>
                      <a:r>
                        <a:rPr lang="en-IN" sz="1200" baseline="30000" dirty="0" smtClean="0">
                          <a:latin typeface="Times New Roman" pitchFamily="18" charset="0"/>
                          <a:ea typeface="Times New Roman"/>
                          <a:cs typeface="Times New Roman" pitchFamily="18" charset="0"/>
                        </a:rPr>
                        <a:t>6</a:t>
                      </a:r>
                      <a:r>
                        <a:rPr lang="en-US" sz="1200" dirty="0" smtClean="0">
                          <a:latin typeface="Times New Roman" pitchFamily="18" charset="0"/>
                          <a:cs typeface="Times New Roman" pitchFamily="18" charset="0"/>
                        </a:rPr>
                        <a:t> ±  0.48</a:t>
                      </a:r>
                      <a:endParaRPr lang="en-US" sz="1200" dirty="0">
                        <a:latin typeface="Times New Roman" pitchFamily="18" charset="0"/>
                        <a:ea typeface="Times New Roman"/>
                        <a:cs typeface="Times New Roman" pitchFamily="18" charset="0"/>
                      </a:endParaRPr>
                    </a:p>
                  </a:txBody>
                  <a:tcPr marL="68580" marR="68580" marT="0" marB="0"/>
                </a:tc>
              </a:tr>
              <a:tr h="265853">
                <a:tc>
                  <a:txBody>
                    <a:bodyPr/>
                    <a:lstStyle/>
                    <a:p>
                      <a:pPr algn="ctr"/>
                      <a:endParaRPr lang="en-US" sz="1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IN" sz="1200" kern="1200" dirty="0" smtClean="0">
                          <a:solidFill>
                            <a:schemeClr val="dk1"/>
                          </a:solidFill>
                          <a:latin typeface="Times New Roman" pitchFamily="18" charset="0"/>
                          <a:ea typeface="+mn-ea"/>
                          <a:cs typeface="Times New Roman" pitchFamily="18" charset="0"/>
                        </a:rPr>
                        <a:t>10</a:t>
                      </a:r>
                      <a:r>
                        <a:rPr kumimoji="0" lang="en-IN" sz="1200" kern="1200" baseline="30000" dirty="0" smtClean="0">
                          <a:solidFill>
                            <a:schemeClr val="dk1"/>
                          </a:solidFill>
                          <a:latin typeface="Times New Roman" pitchFamily="18" charset="0"/>
                          <a:ea typeface="+mn-ea"/>
                          <a:cs typeface="Times New Roman" pitchFamily="18" charset="0"/>
                        </a:rPr>
                        <a:t>-7</a:t>
                      </a:r>
                      <a:endParaRPr lang="en-US" sz="1200" dirty="0" smtClean="0">
                        <a:latin typeface="Times New Roman" pitchFamily="18" charset="0"/>
                        <a:cs typeface="Times New Roman" pitchFamily="18" charset="0"/>
                      </a:endParaRPr>
                    </a:p>
                  </a:txBody>
                  <a:tcPr/>
                </a:tc>
                <a:tc>
                  <a:txBody>
                    <a:bodyPr/>
                    <a:lstStyle/>
                    <a:p>
                      <a:pPr marL="0" marR="0" algn="ctr">
                        <a:lnSpc>
                          <a:spcPct val="115000"/>
                        </a:lnSpc>
                        <a:spcBef>
                          <a:spcPts val="0"/>
                        </a:spcBef>
                        <a:spcAft>
                          <a:spcPts val="0"/>
                        </a:spcAft>
                      </a:pPr>
                      <a:r>
                        <a:rPr lang="en-IN" sz="1200" dirty="0" smtClean="0">
                          <a:latin typeface="Times New Roman" pitchFamily="18" charset="0"/>
                          <a:ea typeface="Times New Roman"/>
                          <a:cs typeface="Times New Roman" pitchFamily="18" charset="0"/>
                        </a:rPr>
                        <a:t>28.6×10</a:t>
                      </a:r>
                      <a:r>
                        <a:rPr lang="en-IN" sz="1200" baseline="30000" dirty="0" smtClean="0">
                          <a:latin typeface="Times New Roman" pitchFamily="18" charset="0"/>
                          <a:ea typeface="Times New Roman"/>
                          <a:cs typeface="Times New Roman" pitchFamily="18" charset="0"/>
                        </a:rPr>
                        <a:t>7</a:t>
                      </a:r>
                      <a:r>
                        <a:rPr lang="en-US" sz="1200" dirty="0" smtClean="0">
                          <a:latin typeface="Times New Roman" pitchFamily="18" charset="0"/>
                          <a:cs typeface="Times New Roman" pitchFamily="18" charset="0"/>
                        </a:rPr>
                        <a:t> ± 0.85</a:t>
                      </a:r>
                      <a:endParaRPr lang="en-US" sz="1200" dirty="0">
                        <a:latin typeface="Times New Roman" pitchFamily="18" charset="0"/>
                        <a:ea typeface="Times New Roman"/>
                        <a:cs typeface="Times New Roman" pitchFamily="18" charset="0"/>
                      </a:endParaRPr>
                    </a:p>
                  </a:txBody>
                  <a:tcPr marL="68580" marR="68580" marT="0" marB="0"/>
                </a:tc>
              </a:tr>
              <a:tr h="265853">
                <a:tc>
                  <a:txBody>
                    <a:bodyPr/>
                    <a:lstStyle/>
                    <a:p>
                      <a:pPr algn="ctr"/>
                      <a:endParaRPr lang="en-US" sz="12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IN" sz="1200" kern="1200" dirty="0" smtClean="0">
                          <a:solidFill>
                            <a:schemeClr val="dk1"/>
                          </a:solidFill>
                          <a:latin typeface="Times New Roman" pitchFamily="18" charset="0"/>
                          <a:ea typeface="+mn-ea"/>
                          <a:cs typeface="Times New Roman" pitchFamily="18" charset="0"/>
                        </a:rPr>
                        <a:t>10</a:t>
                      </a:r>
                      <a:r>
                        <a:rPr kumimoji="0" lang="en-IN" sz="1200" kern="1200" baseline="30000" dirty="0" smtClean="0">
                          <a:solidFill>
                            <a:schemeClr val="dk1"/>
                          </a:solidFill>
                          <a:latin typeface="Times New Roman" pitchFamily="18" charset="0"/>
                          <a:ea typeface="+mn-ea"/>
                          <a:cs typeface="Times New Roman" pitchFamily="18" charset="0"/>
                        </a:rPr>
                        <a:t>-8</a:t>
                      </a:r>
                      <a:endParaRPr lang="en-US" sz="1200" dirty="0" smtClean="0">
                        <a:latin typeface="Times New Roman" pitchFamily="18" charset="0"/>
                        <a:cs typeface="Times New Roman" pitchFamily="18" charset="0"/>
                      </a:endParaRPr>
                    </a:p>
                  </a:txBody>
                  <a:tcPr/>
                </a:tc>
                <a:tc>
                  <a:txBody>
                    <a:bodyPr/>
                    <a:lstStyle/>
                    <a:p>
                      <a:pPr algn="ctr"/>
                      <a:r>
                        <a:rPr kumimoji="0" lang="en-IN" sz="1200" kern="1200" dirty="0" smtClean="0">
                          <a:solidFill>
                            <a:schemeClr val="dk1"/>
                          </a:solidFill>
                          <a:latin typeface="Times New Roman" pitchFamily="18" charset="0"/>
                          <a:ea typeface="+mn-ea"/>
                          <a:cs typeface="Times New Roman" pitchFamily="18" charset="0"/>
                        </a:rPr>
                        <a:t>26×10</a:t>
                      </a:r>
                      <a:r>
                        <a:rPr kumimoji="0" lang="en-IN" sz="1200" kern="1200" baseline="30000" dirty="0" smtClean="0">
                          <a:solidFill>
                            <a:schemeClr val="dk1"/>
                          </a:solidFill>
                          <a:latin typeface="Times New Roman" pitchFamily="18" charset="0"/>
                          <a:ea typeface="+mn-ea"/>
                          <a:cs typeface="Times New Roman" pitchFamily="18" charset="0"/>
                        </a:rPr>
                        <a:t>8</a:t>
                      </a:r>
                      <a:r>
                        <a:rPr lang="en-US" sz="1200" dirty="0" smtClean="0">
                          <a:latin typeface="Times New Roman" pitchFamily="18" charset="0"/>
                          <a:cs typeface="Times New Roman" pitchFamily="18" charset="0"/>
                        </a:rPr>
                        <a:t> ± 0.403</a:t>
                      </a:r>
                      <a:endParaRPr lang="en-US" sz="1200" dirty="0">
                        <a:latin typeface="Times New Roman" pitchFamily="18" charset="0"/>
                        <a:cs typeface="Times New Roman" pitchFamily="18" charset="0"/>
                      </a:endParaRPr>
                    </a:p>
                  </a:txBody>
                  <a:tcPr/>
                </a:tc>
              </a:tr>
            </a:tbl>
          </a:graphicData>
        </a:graphic>
      </p:graphicFrame>
      <p:sp>
        <p:nvSpPr>
          <p:cNvPr id="11" name="Rectangle 10"/>
          <p:cNvSpPr/>
          <p:nvPr/>
        </p:nvSpPr>
        <p:spPr>
          <a:xfrm>
            <a:off x="457200" y="5867400"/>
            <a:ext cx="8001000" cy="369332"/>
          </a:xfrm>
          <a:prstGeom prst="rect">
            <a:avLst/>
          </a:prstGeom>
        </p:spPr>
        <p:txBody>
          <a:bodyPr wrap="square">
            <a:spAutoFit/>
          </a:bodyPr>
          <a:lstStyle/>
          <a:p>
            <a:r>
              <a:rPr lang="en-US" dirty="0" err="1" smtClean="0">
                <a:solidFill>
                  <a:srgbClr val="7030A0"/>
                </a:solidFill>
                <a:latin typeface="Times New Roman" pitchFamily="18" charset="0"/>
                <a:cs typeface="Times New Roman" pitchFamily="18" charset="0"/>
              </a:rPr>
              <a:t>Cfu</a:t>
            </a:r>
            <a:r>
              <a:rPr lang="en-US" dirty="0" smtClean="0">
                <a:solidFill>
                  <a:srgbClr val="7030A0"/>
                </a:solidFill>
                <a:latin typeface="Times New Roman" pitchFamily="18" charset="0"/>
                <a:cs typeface="Times New Roman" pitchFamily="18" charset="0"/>
              </a:rPr>
              <a:t>= colony forming unit, SEM=standard error mean </a:t>
            </a:r>
            <a:endParaRPr lang="en-US" dirty="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143000" y="838200"/>
          <a:ext cx="71628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81000" y="5410200"/>
            <a:ext cx="7391400" cy="646331"/>
          </a:xfrm>
          <a:prstGeom prst="rect">
            <a:avLst/>
          </a:prstGeom>
        </p:spPr>
        <p:txBody>
          <a:bodyPr wrap="square">
            <a:spAutoFit/>
          </a:bodyPr>
          <a:lstStyle/>
          <a:p>
            <a:pPr algn="ctr">
              <a:buNone/>
            </a:pPr>
            <a:r>
              <a:rPr lang="en-IN" b="1" dirty="0" smtClean="0">
                <a:latin typeface="Times New Roman" pitchFamily="18" charset="0"/>
                <a:cs typeface="Times New Roman" pitchFamily="18" charset="0"/>
              </a:rPr>
              <a:t>Isolation of bacteria from edible oil and lubricating oil soil sample</a:t>
            </a:r>
            <a:r>
              <a:rPr lang="en-IN" b="1" i="1" dirty="0" smtClean="0">
                <a:latin typeface="Times New Roman" pitchFamily="18" charset="0"/>
                <a:cs typeface="Times New Roman" pitchFamily="18" charset="0"/>
              </a:rPr>
              <a:t> </a:t>
            </a:r>
            <a:r>
              <a:rPr lang="en-IN" b="1" dirty="0" smtClean="0">
                <a:latin typeface="Times New Roman" pitchFamily="18" charset="0"/>
                <a:cs typeface="Times New Roman" pitchFamily="18" charset="0"/>
              </a:rPr>
              <a:t>(Average of triplicates)</a:t>
            </a:r>
            <a:endParaRPr lang="en-US" dirty="0" smtClean="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629400"/>
          </a:xfrm>
        </p:spPr>
        <p:txBody>
          <a:bodyPr>
            <a:normAutofit fontScale="92500" lnSpcReduction="20000"/>
          </a:bodyPr>
          <a:lstStyle/>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ctr">
              <a:buNone/>
            </a:pPr>
            <a:endParaRPr lang="en-US" sz="2000" dirty="0" smtClean="0">
              <a:latin typeface="Times New Roman" pitchFamily="18" charset="0"/>
              <a:cs typeface="Times New Roman" pitchFamily="18" charset="0"/>
            </a:endParaRPr>
          </a:p>
          <a:p>
            <a:pPr algn="ctr">
              <a:buNone/>
            </a:pPr>
            <a:endParaRPr lang="en-US" sz="2000" dirty="0" smtClean="0">
              <a:latin typeface="Times New Roman" pitchFamily="18" charset="0"/>
              <a:cs typeface="Times New Roman" pitchFamily="18" charset="0"/>
            </a:endParaRPr>
          </a:p>
          <a:p>
            <a:pPr algn="ctr">
              <a:buNone/>
            </a:pPr>
            <a:endParaRPr lang="en-US" sz="2000" dirty="0" smtClean="0">
              <a:latin typeface="Times New Roman" pitchFamily="18" charset="0"/>
              <a:cs typeface="Times New Roman" pitchFamily="18" charset="0"/>
            </a:endParaRPr>
          </a:p>
          <a:p>
            <a:pPr algn="ctr">
              <a:buNone/>
            </a:pPr>
            <a:endParaRPr lang="en-US" sz="1800" dirty="0" smtClean="0">
              <a:latin typeface="Times New Roman" pitchFamily="18" charset="0"/>
              <a:cs typeface="Times New Roman" pitchFamily="18" charset="0"/>
            </a:endParaRPr>
          </a:p>
          <a:p>
            <a:pPr algn="ctr">
              <a:buNone/>
            </a:pPr>
            <a:endParaRPr lang="en-US" sz="1800" dirty="0" smtClean="0">
              <a:latin typeface="Times New Roman" pitchFamily="18" charset="0"/>
              <a:cs typeface="Times New Roman" pitchFamily="18" charset="0"/>
            </a:endParaRPr>
          </a:p>
          <a:p>
            <a:pPr algn="ctr">
              <a:buNone/>
            </a:pPr>
            <a:endParaRPr lang="en-US" sz="1800" dirty="0" smtClean="0">
              <a:latin typeface="Times New Roman" pitchFamily="18" charset="0"/>
              <a:cs typeface="Times New Roman" pitchFamily="18" charset="0"/>
            </a:endParaRPr>
          </a:p>
          <a:p>
            <a:pPr algn="ctr">
              <a:buNone/>
            </a:pPr>
            <a:endParaRPr lang="en-US" sz="1800" dirty="0" smtClean="0">
              <a:latin typeface="Times New Roman" pitchFamily="18" charset="0"/>
              <a:cs typeface="Times New Roman" pitchFamily="18" charset="0"/>
            </a:endParaRPr>
          </a:p>
          <a:p>
            <a:pPr algn="ctr">
              <a:buNone/>
            </a:pPr>
            <a:endParaRPr lang="en-US" sz="1800" dirty="0" smtClean="0">
              <a:latin typeface="Times New Roman" pitchFamily="18" charset="0"/>
              <a:cs typeface="Times New Roman" pitchFamily="18" charset="0"/>
            </a:endParaRPr>
          </a:p>
          <a:p>
            <a:pPr algn="ctr">
              <a:buNone/>
            </a:pPr>
            <a:endParaRPr lang="en-US" sz="1800" dirty="0" smtClean="0">
              <a:latin typeface="Times New Roman" pitchFamily="18" charset="0"/>
              <a:cs typeface="Times New Roman" pitchFamily="18" charset="0"/>
            </a:endParaRPr>
          </a:p>
          <a:p>
            <a:pPr algn="ctr">
              <a:buNone/>
            </a:pPr>
            <a:endParaRPr lang="en-US" sz="1800" b="1" dirty="0" smtClean="0">
              <a:latin typeface="Times New Roman" pitchFamily="18" charset="0"/>
              <a:cs typeface="Times New Roman" pitchFamily="18" charset="0"/>
            </a:endParaRPr>
          </a:p>
          <a:p>
            <a:pPr algn="ctr">
              <a:buNone/>
            </a:pPr>
            <a:endParaRPr lang="en-US" sz="1800" b="1" dirty="0" smtClean="0">
              <a:latin typeface="Times New Roman" pitchFamily="18" charset="0"/>
              <a:cs typeface="Times New Roman" pitchFamily="18" charset="0"/>
            </a:endParaRPr>
          </a:p>
          <a:p>
            <a:pPr algn="ctr">
              <a:buNone/>
            </a:pPr>
            <a:endParaRPr lang="en-US" sz="1800" b="1" dirty="0" smtClean="0">
              <a:latin typeface="Times New Roman" pitchFamily="18" charset="0"/>
              <a:cs typeface="Times New Roman" pitchFamily="18" charset="0"/>
            </a:endParaRPr>
          </a:p>
          <a:p>
            <a:pPr algn="ctr">
              <a:buNone/>
            </a:pPr>
            <a:r>
              <a:rPr lang="en-US" sz="1800" b="1" dirty="0" smtClean="0">
                <a:latin typeface="Times New Roman" pitchFamily="18" charset="0"/>
                <a:cs typeface="Times New Roman" pitchFamily="18" charset="0"/>
              </a:rPr>
              <a:t>Fig 2. Isolates E.O 1 (Left) &amp; L.O1 (Right) fluorescence under UV light on Nile Blue plate</a:t>
            </a:r>
            <a:r>
              <a:rPr lang="en-US" sz="1800" dirty="0" smtClean="0">
                <a:latin typeface="Times New Roman" pitchFamily="18" charset="0"/>
                <a:cs typeface="Times New Roman" pitchFamily="18" charset="0"/>
              </a:rPr>
              <a:t>.</a:t>
            </a: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p:txBody>
      </p:sp>
      <p:pic>
        <p:nvPicPr>
          <p:cNvPr id="7" name="Picture 6" descr="DSCN5556.JPG"/>
          <p:cNvPicPr>
            <a:picLocks noChangeAspect="1"/>
          </p:cNvPicPr>
          <p:nvPr/>
        </p:nvPicPr>
        <p:blipFill>
          <a:blip r:embed="rId2" cstate="print"/>
          <a:stretch>
            <a:fillRect/>
          </a:stretch>
        </p:blipFill>
        <p:spPr>
          <a:xfrm>
            <a:off x="3505200" y="4648200"/>
            <a:ext cx="2438400" cy="1447800"/>
          </a:xfrm>
          <a:prstGeom prst="rect">
            <a:avLst/>
          </a:prstGeom>
        </p:spPr>
      </p:pic>
      <p:sp>
        <p:nvSpPr>
          <p:cNvPr id="8" name="Rectangle 7"/>
          <p:cNvSpPr/>
          <p:nvPr/>
        </p:nvSpPr>
        <p:spPr>
          <a:xfrm>
            <a:off x="457200" y="0"/>
            <a:ext cx="3914533" cy="369332"/>
          </a:xfrm>
          <a:prstGeom prst="rect">
            <a:avLst/>
          </a:prstGeom>
        </p:spPr>
        <p:txBody>
          <a:bodyPr wrap="none">
            <a:spAutoFit/>
          </a:bodyPr>
          <a:lstStyle/>
          <a:p>
            <a:r>
              <a:rPr lang="en-US" b="1" dirty="0" smtClean="0">
                <a:solidFill>
                  <a:srgbClr val="0070C0"/>
                </a:solidFill>
                <a:latin typeface="Times New Roman" pitchFamily="18" charset="0"/>
                <a:cs typeface="Times New Roman" pitchFamily="18" charset="0"/>
              </a:rPr>
              <a:t>Screening of PHA-Producing bacteria</a:t>
            </a:r>
            <a:endParaRPr lang="en-US" dirty="0"/>
          </a:p>
        </p:txBody>
      </p:sp>
      <p:sp>
        <p:nvSpPr>
          <p:cNvPr id="9" name="Rectangle 8"/>
          <p:cNvSpPr/>
          <p:nvPr/>
        </p:nvSpPr>
        <p:spPr>
          <a:xfrm>
            <a:off x="381000" y="304800"/>
            <a:ext cx="8382000" cy="2862322"/>
          </a:xfrm>
          <a:prstGeom prst="rect">
            <a:avLst/>
          </a:prstGeom>
        </p:spPr>
        <p:txBody>
          <a:bodyPr wrap="square">
            <a:spAutoFit/>
          </a:bodyPr>
          <a:lstStyle/>
          <a:p>
            <a:pPr algn="just"/>
            <a:r>
              <a:rPr lang="en-US" dirty="0" smtClean="0">
                <a:solidFill>
                  <a:schemeClr val="accent2">
                    <a:lumMod val="75000"/>
                  </a:schemeClr>
                </a:solidFill>
                <a:latin typeface="Times New Roman" pitchFamily="18" charset="0"/>
                <a:cs typeface="Times New Roman" pitchFamily="18" charset="0"/>
              </a:rPr>
              <a:t>Out of 21 isolates from 2 oil soil sample, 8 strains showed black blue granules when stained with Sudan Black B, a preliminary screening agent for </a:t>
            </a:r>
            <a:r>
              <a:rPr lang="en-US" dirty="0" err="1" smtClean="0">
                <a:solidFill>
                  <a:schemeClr val="accent2">
                    <a:lumMod val="75000"/>
                  </a:schemeClr>
                </a:solidFill>
                <a:latin typeface="Times New Roman" pitchFamily="18" charset="0"/>
                <a:cs typeface="Times New Roman" pitchFamily="18" charset="0"/>
              </a:rPr>
              <a:t>lipophilic</a:t>
            </a:r>
            <a:r>
              <a:rPr lang="en-US" dirty="0" smtClean="0">
                <a:solidFill>
                  <a:schemeClr val="accent2">
                    <a:lumMod val="75000"/>
                  </a:schemeClr>
                </a:solidFill>
                <a:latin typeface="Times New Roman" pitchFamily="18" charset="0"/>
                <a:cs typeface="Times New Roman" pitchFamily="18" charset="0"/>
              </a:rPr>
              <a:t> compound and a total of 8 isolates showed positive result with Nile blue A staining, a specific dye for the presence of PHA granules. Two isolates EO1 &amp; LO1 showed strong fluorescence for Nile blue and  strong blue black granules for Sudan black (Table 2) &amp; (Fig  1 &amp; 2).</a:t>
            </a:r>
          </a:p>
          <a:p>
            <a:pPr algn="just"/>
            <a:r>
              <a:rPr lang="en-US" dirty="0" err="1" smtClean="0">
                <a:solidFill>
                  <a:srgbClr val="7030A0"/>
                </a:solidFill>
                <a:latin typeface="Times New Roman" pitchFamily="18" charset="0"/>
                <a:cs typeface="Times New Roman" pitchFamily="18" charset="0"/>
              </a:rPr>
              <a:t>Tanamool</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 </a:t>
            </a:r>
            <a:r>
              <a:rPr lang="en-US" dirty="0" smtClean="0">
                <a:solidFill>
                  <a:srgbClr val="7030A0"/>
                </a:solidFill>
                <a:latin typeface="Times New Roman" pitchFamily="18" charset="0"/>
                <a:cs typeface="Times New Roman" pitchFamily="18" charset="0"/>
              </a:rPr>
              <a:t>2011</a:t>
            </a:r>
            <a:r>
              <a:rPr lang="en-US" i="1" dirty="0" smtClean="0">
                <a:solidFill>
                  <a:srgbClr val="7030A0"/>
                </a:solidFill>
                <a:latin typeface="Times New Roman" pitchFamily="18" charset="0"/>
                <a:cs typeface="Times New Roman" pitchFamily="18" charset="0"/>
              </a:rPr>
              <a:t> </a:t>
            </a:r>
            <a:r>
              <a:rPr lang="en-US" dirty="0" smtClean="0">
                <a:solidFill>
                  <a:srgbClr val="7030A0"/>
                </a:solidFill>
                <a:latin typeface="Times New Roman" pitchFamily="18" charset="0"/>
                <a:cs typeface="Times New Roman" pitchFamily="18" charset="0"/>
              </a:rPr>
              <a:t>used this method to screen the potential PHA producing bacteria from soil and also observed colonies formed on nutrient deficient medium under UV light to screen for the fluorescence which indicated the presence of PHA producers. </a:t>
            </a:r>
            <a:r>
              <a:rPr lang="en-US" dirty="0" err="1" smtClean="0">
                <a:solidFill>
                  <a:schemeClr val="accent2">
                    <a:lumMod val="75000"/>
                  </a:schemeClr>
                </a:solidFill>
                <a:latin typeface="Times New Roman" pitchFamily="18" charset="0"/>
                <a:cs typeface="Times New Roman" pitchFamily="18" charset="0"/>
              </a:rPr>
              <a:t>Lathwal</a:t>
            </a:r>
            <a:r>
              <a:rPr lang="en-US" dirty="0" smtClean="0">
                <a:solidFill>
                  <a:schemeClr val="accent2">
                    <a:lumMod val="75000"/>
                  </a:schemeClr>
                </a:solidFill>
                <a:latin typeface="Times New Roman" pitchFamily="18" charset="0"/>
                <a:cs typeface="Times New Roman" pitchFamily="18" charset="0"/>
              </a:rPr>
              <a:t> </a:t>
            </a:r>
            <a:r>
              <a:rPr lang="en-US" i="1" dirty="0" smtClean="0">
                <a:solidFill>
                  <a:schemeClr val="accent2">
                    <a:lumMod val="75000"/>
                  </a:schemeClr>
                </a:solidFill>
                <a:latin typeface="Times New Roman" pitchFamily="18" charset="0"/>
                <a:cs typeface="Times New Roman" pitchFamily="18" charset="0"/>
              </a:rPr>
              <a:t>et al </a:t>
            </a:r>
            <a:r>
              <a:rPr lang="en-US" dirty="0" smtClean="0">
                <a:solidFill>
                  <a:schemeClr val="accent2">
                    <a:lumMod val="75000"/>
                  </a:schemeClr>
                </a:solidFill>
                <a:latin typeface="Times New Roman" pitchFamily="18" charset="0"/>
                <a:cs typeface="Times New Roman" pitchFamily="18" charset="0"/>
              </a:rPr>
              <a:t>2015 also screened the isolates with Sudan Black B to obtain positive PHB producing bacteria.</a:t>
            </a:r>
          </a:p>
        </p:txBody>
      </p:sp>
      <p:sp>
        <p:nvSpPr>
          <p:cNvPr id="12" name="Rectangle 11"/>
          <p:cNvSpPr/>
          <p:nvPr/>
        </p:nvSpPr>
        <p:spPr>
          <a:xfrm>
            <a:off x="762000" y="4114800"/>
            <a:ext cx="8001000" cy="646331"/>
          </a:xfrm>
          <a:prstGeom prst="rect">
            <a:avLst/>
          </a:prstGeom>
        </p:spPr>
        <p:txBody>
          <a:bodyPr wrap="square">
            <a:spAutoFit/>
          </a:bodyPr>
          <a:lstStyle/>
          <a:p>
            <a:pPr algn="ctr">
              <a:buNone/>
            </a:pPr>
            <a:r>
              <a:rPr lang="en-US" b="1" dirty="0" smtClean="0">
                <a:latin typeface="Times New Roman" pitchFamily="18" charset="0"/>
                <a:cs typeface="Times New Roman" pitchFamily="18" charset="0"/>
              </a:rPr>
              <a:t>Fig 1. Photomicrograph of bacteria E.O 1 (Left) &amp; L.O1(Right) containing PHA inclusions</a:t>
            </a:r>
          </a:p>
        </p:txBody>
      </p:sp>
      <p:pic>
        <p:nvPicPr>
          <p:cNvPr id="1026" name="Picture 2" descr="C:\Users\Dell pc\Desktop\printout7777\pendrive\DSCN4253 - Copy.JPG"/>
          <p:cNvPicPr>
            <a:picLocks noChangeAspect="1" noChangeArrowheads="1"/>
          </p:cNvPicPr>
          <p:nvPr/>
        </p:nvPicPr>
        <p:blipFill>
          <a:blip r:embed="rId3" cstate="print"/>
          <a:srcRect/>
          <a:stretch>
            <a:fillRect/>
          </a:stretch>
        </p:blipFill>
        <p:spPr bwMode="auto">
          <a:xfrm>
            <a:off x="2743200" y="3048000"/>
            <a:ext cx="2057400" cy="1066800"/>
          </a:xfrm>
          <a:prstGeom prst="rect">
            <a:avLst/>
          </a:prstGeom>
          <a:noFill/>
        </p:spPr>
      </p:pic>
      <p:pic>
        <p:nvPicPr>
          <p:cNvPr id="1027" name="Picture 3" descr="C:\Users\Dell pc\Desktop\printout7777\pendrive\DSCN4257 - Copy.JPG"/>
          <p:cNvPicPr>
            <a:picLocks noChangeAspect="1" noChangeArrowheads="1"/>
          </p:cNvPicPr>
          <p:nvPr/>
        </p:nvPicPr>
        <p:blipFill>
          <a:blip r:embed="rId4" cstate="print"/>
          <a:srcRect/>
          <a:stretch>
            <a:fillRect/>
          </a:stretch>
        </p:blipFill>
        <p:spPr bwMode="auto">
          <a:xfrm>
            <a:off x="4953000" y="3048000"/>
            <a:ext cx="2146300" cy="1066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0" y="533401"/>
          <a:ext cx="6019800" cy="5486398"/>
        </p:xfrm>
        <a:graphic>
          <a:graphicData uri="http://schemas.openxmlformats.org/drawingml/2006/table">
            <a:tbl>
              <a:tblPr>
                <a:tableStyleId>{69C7853C-536D-4A76-A0AE-DD22124D55A5}</a:tableStyleId>
              </a:tblPr>
              <a:tblGrid>
                <a:gridCol w="1636226"/>
                <a:gridCol w="1380804"/>
                <a:gridCol w="3002770"/>
              </a:tblGrid>
              <a:tr h="318051">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Strain</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Sudan Black stain</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Nile Blue stain</a:t>
                      </a:r>
                      <a:endParaRPr lang="en-US" sz="1200">
                        <a:latin typeface="Times New Roman" pitchFamily="18" charset="0"/>
                        <a:ea typeface="Times New Roman"/>
                        <a:cs typeface="Times New Roman" pitchFamily="18" charset="0"/>
                      </a:endParaRPr>
                    </a:p>
                  </a:txBody>
                  <a:tcPr marL="55870" marR="55870" marT="0" marB="0"/>
                </a:tc>
              </a:tr>
              <a:tr h="219633">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1</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2</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3</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4</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5</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E O 6</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7</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8</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9</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E O 10</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E O 11</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19633">
                <a:tc>
                  <a:txBody>
                    <a:bodyPr/>
                    <a:lstStyle/>
                    <a:p>
                      <a:pPr marL="0" marR="0" algn="ctr">
                        <a:lnSpc>
                          <a:spcPct val="115000"/>
                        </a:lnSpc>
                        <a:spcBef>
                          <a:spcPts val="0"/>
                        </a:spcBef>
                        <a:spcAft>
                          <a:spcPts val="0"/>
                        </a:spcAft>
                      </a:pPr>
                      <a:r>
                        <a:rPr lang="en-IN" sz="1200" dirty="0" smtClean="0">
                          <a:latin typeface="Times New Roman" pitchFamily="18" charset="0"/>
                          <a:cs typeface="Times New Roman" pitchFamily="18" charset="0"/>
                        </a:rPr>
                        <a:t>L O 1</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dirty="0" smtClean="0">
                          <a:latin typeface="Times New Roman" pitchFamily="18" charset="0"/>
                          <a:cs typeface="Times New Roman" pitchFamily="18" charset="0"/>
                        </a:rPr>
                        <a:t>L </a:t>
                      </a:r>
                      <a:r>
                        <a:rPr lang="en-IN" sz="1200" dirty="0">
                          <a:latin typeface="Times New Roman" pitchFamily="18" charset="0"/>
                          <a:cs typeface="Times New Roman" pitchFamily="18" charset="0"/>
                        </a:rPr>
                        <a:t>O </a:t>
                      </a:r>
                      <a:r>
                        <a:rPr lang="en-IN" sz="1200" dirty="0" smtClean="0">
                          <a:latin typeface="Times New Roman" pitchFamily="18" charset="0"/>
                          <a:cs typeface="Times New Roman" pitchFamily="18" charset="0"/>
                        </a:rPr>
                        <a:t>2</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dirty="0" smtClean="0">
                          <a:latin typeface="Times New Roman" pitchFamily="18" charset="0"/>
                          <a:cs typeface="Times New Roman" pitchFamily="18" charset="0"/>
                        </a:rPr>
                        <a:t>L </a:t>
                      </a:r>
                      <a:r>
                        <a:rPr lang="en-IN" sz="1200" dirty="0">
                          <a:latin typeface="Times New Roman" pitchFamily="18" charset="0"/>
                          <a:cs typeface="Times New Roman" pitchFamily="18" charset="0"/>
                        </a:rPr>
                        <a:t>O </a:t>
                      </a:r>
                      <a:r>
                        <a:rPr lang="en-IN" sz="1200" dirty="0" smtClean="0">
                          <a:latin typeface="Times New Roman" pitchFamily="18" charset="0"/>
                          <a:cs typeface="Times New Roman" pitchFamily="18" charset="0"/>
                        </a:rPr>
                        <a:t>3</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dirty="0" smtClean="0">
                          <a:latin typeface="Times New Roman" pitchFamily="18" charset="0"/>
                          <a:cs typeface="Times New Roman" pitchFamily="18" charset="0"/>
                        </a:rPr>
                        <a:t>L O </a:t>
                      </a:r>
                      <a:r>
                        <a:rPr lang="en-IN" sz="1200" dirty="0">
                          <a:latin typeface="Times New Roman" pitchFamily="18" charset="0"/>
                          <a:cs typeface="Times New Roman" pitchFamily="18" charset="0"/>
                        </a:rPr>
                        <a:t>4</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L O 5</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L O 6</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50804">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L O 7</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L O 8</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235221">
                <a:tc>
                  <a:txBody>
                    <a:bodyPr/>
                    <a:lstStyle/>
                    <a:p>
                      <a:pPr marL="0" marR="0" algn="ctr">
                        <a:lnSpc>
                          <a:spcPct val="115000"/>
                        </a:lnSpc>
                        <a:spcBef>
                          <a:spcPts val="0"/>
                        </a:spcBef>
                        <a:spcAft>
                          <a:spcPts val="0"/>
                        </a:spcAft>
                      </a:pPr>
                      <a:r>
                        <a:rPr lang="en-IN" sz="1200">
                          <a:latin typeface="Times New Roman" pitchFamily="18" charset="0"/>
                          <a:cs typeface="Times New Roman" pitchFamily="18" charset="0"/>
                        </a:rPr>
                        <a:t>L O 9</a:t>
                      </a:r>
                      <a:endParaRPr lang="en-US" sz="120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r h="354856">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L O 10</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c>
                  <a:txBody>
                    <a:bodyPr/>
                    <a:lstStyle/>
                    <a:p>
                      <a:pPr marL="0" marR="0" algn="ctr">
                        <a:lnSpc>
                          <a:spcPct val="115000"/>
                        </a:lnSpc>
                        <a:spcBef>
                          <a:spcPts val="0"/>
                        </a:spcBef>
                        <a:spcAft>
                          <a:spcPts val="0"/>
                        </a:spcAft>
                      </a:pPr>
                      <a:r>
                        <a:rPr lang="en-IN" sz="1200" dirty="0">
                          <a:latin typeface="Times New Roman" pitchFamily="18" charset="0"/>
                          <a:cs typeface="Times New Roman" pitchFamily="18" charset="0"/>
                        </a:rPr>
                        <a:t>-  ve</a:t>
                      </a:r>
                      <a:endParaRPr lang="en-US" sz="1200" dirty="0">
                        <a:latin typeface="Times New Roman" pitchFamily="18" charset="0"/>
                        <a:ea typeface="Times New Roman"/>
                        <a:cs typeface="Times New Roman" pitchFamily="18" charset="0"/>
                      </a:endParaRPr>
                    </a:p>
                  </a:txBody>
                  <a:tcPr marL="55870" marR="55870" marT="0" marB="0"/>
                </a:tc>
              </a:tr>
            </a:tbl>
          </a:graphicData>
        </a:graphic>
      </p:graphicFrame>
      <p:sp>
        <p:nvSpPr>
          <p:cNvPr id="34817" name="Rectangle 1"/>
          <p:cNvSpPr>
            <a:spLocks noChangeArrowheads="1"/>
          </p:cNvSpPr>
          <p:nvPr/>
        </p:nvSpPr>
        <p:spPr bwMode="auto">
          <a:xfrm>
            <a:off x="2077808" y="106234"/>
            <a:ext cx="516526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Table 2: Screening  for potential  PHA producers*</a:t>
            </a:r>
            <a:endParaRPr kumimoji="0" lang="en-US" b="1"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304800" y="6172200"/>
            <a:ext cx="8382000" cy="584775"/>
          </a:xfrm>
          <a:prstGeom prst="rect">
            <a:avLst/>
          </a:prstGeom>
        </p:spPr>
        <p:txBody>
          <a:bodyPr wrap="square">
            <a:spAutoFit/>
          </a:bodyPr>
          <a:lstStyle/>
          <a:p>
            <a:pPr lvl="0" eaLnBrk="0" fontAlgn="base" hangingPunct="0">
              <a:spcBef>
                <a:spcPct val="0"/>
              </a:spcBef>
              <a:spcAft>
                <a:spcPct val="0"/>
              </a:spcAft>
            </a:pPr>
            <a:r>
              <a:rPr lang="en-US" sz="1600" dirty="0" smtClean="0">
                <a:latin typeface="Times New Roman" pitchFamily="18" charset="0"/>
                <a:ea typeface="Times New Roman" pitchFamily="18" charset="0"/>
                <a:cs typeface="Times New Roman" pitchFamily="18" charset="0"/>
              </a:rPr>
              <a:t>*Legend : +++ </a:t>
            </a:r>
            <a:r>
              <a:rPr lang="en-US" sz="1600" dirty="0" err="1" smtClean="0">
                <a:latin typeface="Times New Roman" pitchFamily="18" charset="0"/>
                <a:ea typeface="Times New Roman" pitchFamily="18" charset="0"/>
                <a:cs typeface="Times New Roman" pitchFamily="18" charset="0"/>
              </a:rPr>
              <a:t>ve</a:t>
            </a:r>
            <a:r>
              <a:rPr lang="en-US" sz="1600" dirty="0" smtClean="0">
                <a:latin typeface="Times New Roman" pitchFamily="18" charset="0"/>
                <a:ea typeface="Times New Roman" pitchFamily="18" charset="0"/>
                <a:cs typeface="Times New Roman" pitchFamily="18" charset="0"/>
              </a:rPr>
              <a:t> = granules fully observed, ++ </a:t>
            </a:r>
            <a:r>
              <a:rPr lang="en-US" sz="1600" dirty="0" err="1" smtClean="0">
                <a:latin typeface="Times New Roman" pitchFamily="18" charset="0"/>
                <a:ea typeface="Times New Roman" pitchFamily="18" charset="0"/>
                <a:cs typeface="Times New Roman" pitchFamily="18" charset="0"/>
              </a:rPr>
              <a:t>ve</a:t>
            </a:r>
            <a:r>
              <a:rPr lang="en-US" sz="1600" dirty="0" smtClean="0">
                <a:latin typeface="Times New Roman" pitchFamily="18" charset="0"/>
                <a:ea typeface="Times New Roman" pitchFamily="18" charset="0"/>
                <a:cs typeface="Times New Roman" pitchFamily="18" charset="0"/>
              </a:rPr>
              <a:t> = granules slightly observed, + </a:t>
            </a:r>
            <a:r>
              <a:rPr lang="en-US" sz="1600" dirty="0" err="1" smtClean="0">
                <a:latin typeface="Times New Roman" pitchFamily="18" charset="0"/>
                <a:ea typeface="Times New Roman" pitchFamily="18" charset="0"/>
                <a:cs typeface="Times New Roman" pitchFamily="18" charset="0"/>
              </a:rPr>
              <a:t>ve</a:t>
            </a:r>
            <a:r>
              <a:rPr lang="en-US" sz="1600" dirty="0" smtClean="0">
                <a:latin typeface="Times New Roman" pitchFamily="18" charset="0"/>
                <a:ea typeface="Times New Roman" pitchFamily="18" charset="0"/>
                <a:cs typeface="Times New Roman" pitchFamily="18" charset="0"/>
              </a:rPr>
              <a:t>= granules very slightly observed, - </a:t>
            </a:r>
            <a:r>
              <a:rPr lang="en-US" sz="1600" dirty="0" err="1" smtClean="0">
                <a:latin typeface="Times New Roman" pitchFamily="18" charset="0"/>
                <a:ea typeface="Times New Roman" pitchFamily="18" charset="0"/>
                <a:cs typeface="Times New Roman" pitchFamily="18" charset="0"/>
              </a:rPr>
              <a:t>ve</a:t>
            </a:r>
            <a:r>
              <a:rPr lang="en-US" sz="1600" dirty="0" smtClean="0">
                <a:latin typeface="Times New Roman" pitchFamily="18" charset="0"/>
                <a:ea typeface="Times New Roman" pitchFamily="18" charset="0"/>
                <a:cs typeface="Times New Roman" pitchFamily="18" charset="0"/>
              </a:rPr>
              <a:t> = no granules observed</a:t>
            </a:r>
            <a:endParaRPr lang="en-US" sz="16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10600" cy="2862322"/>
          </a:xfrm>
          <a:prstGeom prst="rect">
            <a:avLst/>
          </a:prstGeom>
        </p:spPr>
        <p:txBody>
          <a:bodyPr wrap="square">
            <a:spAutoFit/>
          </a:bodyPr>
          <a:lstStyle/>
          <a:p>
            <a:pPr lvl="0" fontAlgn="base">
              <a:spcBef>
                <a:spcPct val="0"/>
              </a:spcBef>
              <a:spcAft>
                <a:spcPct val="0"/>
              </a:spcAft>
            </a:pPr>
            <a:r>
              <a:rPr lang="en-US" b="1" dirty="0" smtClean="0">
                <a:latin typeface="Times New Roman" pitchFamily="18" charset="0"/>
                <a:ea typeface="Calibri" pitchFamily="34" charset="0"/>
                <a:cs typeface="Times New Roman" pitchFamily="18" charset="0"/>
              </a:rPr>
              <a:t>Identification of Polyhydroxyalkanoate (PHA) producing bacteria</a:t>
            </a:r>
            <a:endParaRPr lang="en-US" b="1" dirty="0" smtClean="0">
              <a:latin typeface="Arial" pitchFamily="34" charset="0"/>
              <a:cs typeface="Arial" pitchFamily="34" charset="0"/>
            </a:endParaRPr>
          </a:p>
          <a:p>
            <a:pPr lvl="0" algn="just" eaLnBrk="0" fontAlgn="base" hangingPunct="0">
              <a:spcBef>
                <a:spcPct val="0"/>
              </a:spcBef>
              <a:spcAft>
                <a:spcPct val="0"/>
              </a:spcAft>
            </a:pPr>
            <a:r>
              <a:rPr lang="en-US" dirty="0" smtClean="0">
                <a:solidFill>
                  <a:srgbClr val="7030A0"/>
                </a:solidFill>
                <a:latin typeface="Times New Roman" pitchFamily="18" charset="0"/>
                <a:ea typeface="Calibri" pitchFamily="34" charset="0"/>
                <a:cs typeface="Times New Roman" pitchFamily="18" charset="0"/>
              </a:rPr>
              <a:t>Out of 11 isolates from edible oil soil, 9 Gram negative &amp; 2 Gram positive rods whereas from lubricating oil soil 10 bacteria were isolated, out of which 5 Gram positive cocci, 3 Gram positive rods &amp; 2 Gram negative rods were observed. Two best PHA producer E.O1 from edible oil and L.O1 from lubricating oil were identified as Gram negative &amp; Gram positive rods (Fig.3). The selected isolates were identified  up to genus level by  morphological and biochemical characteristics (Table 3a and 3b) and were appeared as </a:t>
            </a:r>
            <a:r>
              <a:rPr lang="en-US" i="1" dirty="0" smtClean="0">
                <a:solidFill>
                  <a:srgbClr val="7030A0"/>
                </a:solidFill>
                <a:latin typeface="Times New Roman" pitchFamily="18" charset="0"/>
                <a:ea typeface="Calibri" pitchFamily="34" charset="0"/>
                <a:cs typeface="Times New Roman" pitchFamily="18" charset="0"/>
              </a:rPr>
              <a:t>Bacillus</a:t>
            </a:r>
            <a:r>
              <a:rPr lang="en-US" dirty="0" smtClean="0">
                <a:solidFill>
                  <a:srgbClr val="7030A0"/>
                </a:solidFill>
                <a:latin typeface="Times New Roman" pitchFamily="18" charset="0"/>
                <a:ea typeface="Calibri" pitchFamily="34" charset="0"/>
                <a:cs typeface="Times New Roman" pitchFamily="18" charset="0"/>
              </a:rPr>
              <a:t> sp. and </a:t>
            </a:r>
            <a:r>
              <a:rPr lang="en-US" i="1" dirty="0" smtClean="0">
                <a:solidFill>
                  <a:srgbClr val="7030A0"/>
                </a:solidFill>
                <a:latin typeface="Times New Roman" pitchFamily="18" charset="0"/>
                <a:ea typeface="Calibri" pitchFamily="34" charset="0"/>
                <a:cs typeface="Times New Roman" pitchFamily="18" charset="0"/>
              </a:rPr>
              <a:t>Pseudomonas</a:t>
            </a:r>
            <a:r>
              <a:rPr lang="en-US" dirty="0" smtClean="0">
                <a:solidFill>
                  <a:srgbClr val="7030A0"/>
                </a:solidFill>
                <a:latin typeface="Times New Roman" pitchFamily="18" charset="0"/>
                <a:ea typeface="Calibri" pitchFamily="34" charset="0"/>
                <a:cs typeface="Times New Roman" pitchFamily="18" charset="0"/>
              </a:rPr>
              <a:t> sp. </a:t>
            </a:r>
          </a:p>
          <a:p>
            <a:pPr lvl="0" algn="just" eaLnBrk="0" fontAlgn="base" hangingPunct="0">
              <a:spcBef>
                <a:spcPct val="0"/>
              </a:spcBef>
              <a:spcAft>
                <a:spcPct val="0"/>
              </a:spcAft>
              <a:buFont typeface="Arial" pitchFamily="34" charset="0"/>
              <a:buChar char="•"/>
            </a:pPr>
            <a:r>
              <a:rPr lang="en-US" dirty="0" smtClean="0">
                <a:solidFill>
                  <a:schemeClr val="accent2">
                    <a:lumMod val="75000"/>
                  </a:schemeClr>
                </a:solidFill>
                <a:latin typeface="Times New Roman" pitchFamily="18" charset="0"/>
                <a:ea typeface="Calibri" pitchFamily="34" charset="0"/>
                <a:cs typeface="Times New Roman" pitchFamily="18" charset="0"/>
              </a:rPr>
              <a:t>Previous studies also reported both the isolates from edible and lubricating oil (</a:t>
            </a:r>
            <a:r>
              <a:rPr lang="en-US" dirty="0" err="1" smtClean="0">
                <a:solidFill>
                  <a:schemeClr val="accent2">
                    <a:lumMod val="75000"/>
                  </a:schemeClr>
                </a:solidFill>
                <a:latin typeface="Times New Roman" pitchFamily="18" charset="0"/>
                <a:ea typeface="Calibri" pitchFamily="34" charset="0"/>
                <a:cs typeface="Times New Roman" pitchFamily="18" charset="0"/>
              </a:rPr>
              <a:t>Marjadi</a:t>
            </a:r>
            <a:r>
              <a:rPr lang="en-US" dirty="0" smtClean="0">
                <a:solidFill>
                  <a:schemeClr val="accent2">
                    <a:lumMod val="75000"/>
                  </a:schemeClr>
                </a:solidFill>
                <a:latin typeface="Times New Roman" pitchFamily="18" charset="0"/>
                <a:ea typeface="Calibri" pitchFamily="34" charset="0"/>
                <a:cs typeface="Times New Roman" pitchFamily="18" charset="0"/>
              </a:rPr>
              <a:t> and </a:t>
            </a:r>
            <a:r>
              <a:rPr lang="en-US" dirty="0" err="1" smtClean="0">
                <a:solidFill>
                  <a:schemeClr val="accent2">
                    <a:lumMod val="75000"/>
                  </a:schemeClr>
                </a:solidFill>
                <a:latin typeface="Times New Roman" pitchFamily="18" charset="0"/>
                <a:ea typeface="Calibri" pitchFamily="34" charset="0"/>
                <a:cs typeface="Times New Roman" pitchFamily="18" charset="0"/>
              </a:rPr>
              <a:t>Dharaiya</a:t>
            </a:r>
            <a:r>
              <a:rPr lang="en-US" dirty="0" smtClean="0">
                <a:solidFill>
                  <a:schemeClr val="accent2">
                    <a:lumMod val="75000"/>
                  </a:schemeClr>
                </a:solidFill>
                <a:latin typeface="Times New Roman" pitchFamily="18" charset="0"/>
                <a:ea typeface="Calibri" pitchFamily="34" charset="0"/>
                <a:cs typeface="Times New Roman" pitchFamily="18" charset="0"/>
              </a:rPr>
              <a:t>, 2011) and </a:t>
            </a:r>
            <a:r>
              <a:rPr lang="en-US" dirty="0" err="1" smtClean="0">
                <a:solidFill>
                  <a:schemeClr val="accent2">
                    <a:lumMod val="75000"/>
                  </a:schemeClr>
                </a:solidFill>
                <a:latin typeface="Times New Roman" pitchFamily="18" charset="0"/>
                <a:ea typeface="Calibri" pitchFamily="34" charset="0"/>
                <a:cs typeface="Times New Roman" pitchFamily="18" charset="0"/>
              </a:rPr>
              <a:t>Lathwal</a:t>
            </a:r>
            <a:r>
              <a:rPr lang="en-US" dirty="0" smtClean="0">
                <a:solidFill>
                  <a:schemeClr val="accent2">
                    <a:lumMod val="75000"/>
                  </a:schemeClr>
                </a:solidFill>
                <a:latin typeface="Times New Roman" pitchFamily="18" charset="0"/>
                <a:ea typeface="Calibri" pitchFamily="34" charset="0"/>
                <a:cs typeface="Times New Roman" pitchFamily="18" charset="0"/>
              </a:rPr>
              <a:t> </a:t>
            </a:r>
            <a:r>
              <a:rPr lang="en-US" i="1" dirty="0" smtClean="0">
                <a:solidFill>
                  <a:schemeClr val="accent2">
                    <a:lumMod val="75000"/>
                  </a:schemeClr>
                </a:solidFill>
                <a:latin typeface="Times New Roman" pitchFamily="18" charset="0"/>
                <a:ea typeface="Calibri" pitchFamily="34" charset="0"/>
                <a:cs typeface="Times New Roman" pitchFamily="18" charset="0"/>
              </a:rPr>
              <a:t>et al</a:t>
            </a:r>
            <a:r>
              <a:rPr lang="en-US" dirty="0" smtClean="0">
                <a:solidFill>
                  <a:schemeClr val="accent2">
                    <a:lumMod val="75000"/>
                  </a:schemeClr>
                </a:solidFill>
                <a:latin typeface="Times New Roman" pitchFamily="18" charset="0"/>
                <a:ea typeface="Calibri" pitchFamily="34" charset="0"/>
                <a:cs typeface="Times New Roman" pitchFamily="18" charset="0"/>
              </a:rPr>
              <a:t>., 2015.</a:t>
            </a:r>
          </a:p>
        </p:txBody>
      </p:sp>
      <p:sp>
        <p:nvSpPr>
          <p:cNvPr id="3" name="Rectangle 2"/>
          <p:cNvSpPr/>
          <p:nvPr/>
        </p:nvSpPr>
        <p:spPr>
          <a:xfrm>
            <a:off x="609600" y="5181600"/>
            <a:ext cx="8153400" cy="584775"/>
          </a:xfrm>
          <a:prstGeom prst="rect">
            <a:avLst/>
          </a:prstGeom>
        </p:spPr>
        <p:txBody>
          <a:bodyPr wrap="square">
            <a:spAutoFit/>
          </a:bodyPr>
          <a:lstStyle/>
          <a:p>
            <a:pPr lvl="0" algn="ctr" fontAlgn="base">
              <a:spcBef>
                <a:spcPct val="0"/>
              </a:spcBef>
              <a:spcAft>
                <a:spcPct val="0"/>
              </a:spcAft>
            </a:pPr>
            <a:r>
              <a:rPr lang="en-US" sz="1600" b="1" dirty="0" smtClean="0">
                <a:latin typeface="Times New Roman" pitchFamily="18" charset="0"/>
                <a:ea typeface="Calibri" pitchFamily="34" charset="0"/>
                <a:cs typeface="Times New Roman" pitchFamily="18" charset="0"/>
              </a:rPr>
              <a:t>Fig 3. Microphotograph of Gram stain shows E.O 1 is Gram negative rod (left) &amp; L.O 1 is Gram positive rod (right)</a:t>
            </a:r>
            <a:endParaRPr lang="en-US" sz="1600" b="1" dirty="0" smtClean="0">
              <a:latin typeface="Arial" pitchFamily="34" charset="0"/>
              <a:cs typeface="Arial" pitchFamily="34" charset="0"/>
            </a:endParaRPr>
          </a:p>
        </p:txBody>
      </p:sp>
      <p:pic>
        <p:nvPicPr>
          <p:cNvPr id="4" name="Picture 2" descr="I:\pictures\10-5 pour-dry-layery colony 1 (2).JPG"/>
          <p:cNvPicPr>
            <a:picLocks noChangeAspect="1" noChangeArrowheads="1"/>
          </p:cNvPicPr>
          <p:nvPr/>
        </p:nvPicPr>
        <p:blipFill>
          <a:blip r:embed="rId2" cstate="print"/>
          <a:srcRect/>
          <a:stretch>
            <a:fillRect/>
          </a:stretch>
        </p:blipFill>
        <p:spPr bwMode="auto">
          <a:xfrm>
            <a:off x="2057400" y="3733800"/>
            <a:ext cx="2057400" cy="1219200"/>
          </a:xfrm>
          <a:prstGeom prst="rect">
            <a:avLst/>
          </a:prstGeom>
          <a:noFill/>
        </p:spPr>
      </p:pic>
      <p:pic>
        <p:nvPicPr>
          <p:cNvPr id="5" name="Picture 3" descr="F:\bioplastic\pictures\DSCN8662.JPG"/>
          <p:cNvPicPr>
            <a:picLocks noChangeAspect="1" noChangeArrowheads="1"/>
          </p:cNvPicPr>
          <p:nvPr/>
        </p:nvPicPr>
        <p:blipFill>
          <a:blip r:embed="rId3" cstate="print"/>
          <a:srcRect/>
          <a:stretch>
            <a:fillRect/>
          </a:stretch>
        </p:blipFill>
        <p:spPr bwMode="auto">
          <a:xfrm>
            <a:off x="4495800" y="3733800"/>
            <a:ext cx="2133600" cy="12192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nvGraphicFramePr>
        <p:xfrm>
          <a:off x="914400" y="762000"/>
          <a:ext cx="6629401" cy="2225040"/>
        </p:xfrm>
        <a:graphic>
          <a:graphicData uri="http://schemas.openxmlformats.org/drawingml/2006/table">
            <a:tbl>
              <a:tblPr firstRow="1" bandRow="1">
                <a:tableStyleId>{5C22544A-7EE6-4342-B048-85BDC9FD1C3A}</a:tableStyleId>
              </a:tblPr>
              <a:tblGrid>
                <a:gridCol w="2403158"/>
                <a:gridCol w="2154555"/>
                <a:gridCol w="2071688"/>
              </a:tblGrid>
              <a:tr h="370840">
                <a:tc>
                  <a:txBody>
                    <a:bodyPr/>
                    <a:lstStyle/>
                    <a:p>
                      <a:r>
                        <a:rPr lang="en-US" sz="1400" dirty="0" smtClean="0">
                          <a:latin typeface="Times New Roman" pitchFamily="18" charset="0"/>
                          <a:cs typeface="Times New Roman" pitchFamily="18" charset="0"/>
                        </a:rPr>
                        <a:t>Morphological Characters</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EO1</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LO1</a:t>
                      </a:r>
                      <a:endParaRPr lang="en-US" sz="1400" dirty="0">
                        <a:latin typeface="Times New Roman" pitchFamily="18" charset="0"/>
                        <a:cs typeface="Times New Roman" pitchFamily="18" charset="0"/>
                      </a:endParaRPr>
                    </a:p>
                  </a:txBody>
                  <a:tcPr/>
                </a:tc>
              </a:tr>
              <a:tr h="370840">
                <a:tc>
                  <a:txBody>
                    <a:bodyPr/>
                    <a:lstStyle/>
                    <a:p>
                      <a:r>
                        <a:rPr lang="en-US" sz="1400" dirty="0" smtClean="0">
                          <a:latin typeface="Times New Roman" pitchFamily="18" charset="0"/>
                          <a:cs typeface="Times New Roman" pitchFamily="18" charset="0"/>
                        </a:rPr>
                        <a:t>Colony color</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Blue-Green</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White</a:t>
                      </a:r>
                      <a:endParaRPr lang="en-US" sz="1400" dirty="0">
                        <a:latin typeface="Times New Roman" pitchFamily="18" charset="0"/>
                        <a:cs typeface="Times New Roman" pitchFamily="18" charset="0"/>
                      </a:endParaRPr>
                    </a:p>
                  </a:txBody>
                  <a:tcPr/>
                </a:tc>
              </a:tr>
              <a:tr h="370840">
                <a:tc>
                  <a:txBody>
                    <a:bodyPr/>
                    <a:lstStyle/>
                    <a:p>
                      <a:r>
                        <a:rPr lang="en-US" sz="1400" dirty="0" smtClean="0">
                          <a:latin typeface="Times New Roman" pitchFamily="18" charset="0"/>
                          <a:cs typeface="Times New Roman" pitchFamily="18" charset="0"/>
                        </a:rPr>
                        <a:t>Gram reaction</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r>
              <a:tr h="370840">
                <a:tc>
                  <a:txBody>
                    <a:bodyPr/>
                    <a:lstStyle/>
                    <a:p>
                      <a:r>
                        <a:rPr lang="en-US" sz="1400" dirty="0" smtClean="0">
                          <a:latin typeface="Times New Roman" pitchFamily="18" charset="0"/>
                          <a:cs typeface="Times New Roman" pitchFamily="18" charset="0"/>
                        </a:rPr>
                        <a:t>Cell</a:t>
                      </a:r>
                      <a:r>
                        <a:rPr lang="en-US" sz="1400" baseline="0" dirty="0" smtClean="0">
                          <a:latin typeface="Times New Roman" pitchFamily="18" charset="0"/>
                          <a:cs typeface="Times New Roman" pitchFamily="18" charset="0"/>
                        </a:rPr>
                        <a:t> shape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Rod shape</a:t>
                      </a:r>
                      <a:endParaRPr lang="en-US"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Times New Roman" pitchFamily="18" charset="0"/>
                          <a:cs typeface="Times New Roman" pitchFamily="18" charset="0"/>
                        </a:rPr>
                        <a:t>Rod shape</a:t>
                      </a:r>
                    </a:p>
                  </a:txBody>
                  <a:tcPr/>
                </a:tc>
              </a:tr>
              <a:tr h="370840">
                <a:tc>
                  <a:txBody>
                    <a:bodyPr/>
                    <a:lstStyle/>
                    <a:p>
                      <a:r>
                        <a:rPr lang="en-US" sz="1400" dirty="0" smtClean="0">
                          <a:latin typeface="Times New Roman" pitchFamily="18" charset="0"/>
                          <a:cs typeface="Times New Roman" pitchFamily="18" charset="0"/>
                        </a:rPr>
                        <a:t>Cell arrangement</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Abundant colonies</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Isolated colonies</a:t>
                      </a:r>
                      <a:endParaRPr lang="en-US" sz="1400" dirty="0">
                        <a:latin typeface="Times New Roman" pitchFamily="18" charset="0"/>
                        <a:cs typeface="Times New Roman" pitchFamily="18" charset="0"/>
                      </a:endParaRPr>
                    </a:p>
                  </a:txBody>
                  <a:tcPr/>
                </a:tc>
              </a:tr>
              <a:tr h="370840">
                <a:tc>
                  <a:txBody>
                    <a:bodyPr/>
                    <a:lstStyle/>
                    <a:p>
                      <a:r>
                        <a:rPr lang="en-US" sz="1400" dirty="0" smtClean="0">
                          <a:latin typeface="Times New Roman" pitchFamily="18" charset="0"/>
                          <a:cs typeface="Times New Roman" pitchFamily="18" charset="0"/>
                        </a:rPr>
                        <a:t>Spore formation</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r>
            </a:tbl>
          </a:graphicData>
        </a:graphic>
      </p:graphicFrame>
      <p:sp>
        <p:nvSpPr>
          <p:cNvPr id="3" name="Rectangle 2"/>
          <p:cNvSpPr/>
          <p:nvPr/>
        </p:nvSpPr>
        <p:spPr>
          <a:xfrm>
            <a:off x="990600" y="304800"/>
            <a:ext cx="6858000" cy="369332"/>
          </a:xfrm>
          <a:prstGeom prst="rect">
            <a:avLst/>
          </a:prstGeom>
        </p:spPr>
        <p:txBody>
          <a:bodyPr wrap="square">
            <a:spAutoFit/>
          </a:bodyPr>
          <a:lstStyle/>
          <a:p>
            <a:pPr algn="ctr"/>
            <a:r>
              <a:rPr lang="en-IN" b="1" dirty="0" smtClean="0">
                <a:latin typeface="Times New Roman" pitchFamily="18" charset="0"/>
                <a:cs typeface="Times New Roman" pitchFamily="18" charset="0"/>
              </a:rPr>
              <a:t>Table 3a. Morphological characteristics of selected isolates</a:t>
            </a:r>
            <a:endParaRPr lang="en-US" dirty="0">
              <a:latin typeface="Times New Roman" pitchFamily="18" charset="0"/>
              <a:cs typeface="Times New Roman" pitchFamily="18" charset="0"/>
            </a:endParaRPr>
          </a:p>
        </p:txBody>
      </p:sp>
      <p:graphicFrame>
        <p:nvGraphicFramePr>
          <p:cNvPr id="6" name="Table 5"/>
          <p:cNvGraphicFramePr>
            <a:graphicFrameLocks noGrp="1"/>
          </p:cNvGraphicFramePr>
          <p:nvPr/>
        </p:nvGraphicFramePr>
        <p:xfrm>
          <a:off x="304800" y="4038600"/>
          <a:ext cx="8534402" cy="1814732"/>
        </p:xfrm>
        <a:graphic>
          <a:graphicData uri="http://schemas.openxmlformats.org/drawingml/2006/table">
            <a:tbl>
              <a:tblPr>
                <a:tableStyleId>{3C2FFA5D-87B4-456A-9821-1D502468CF0F}</a:tableStyleId>
              </a:tblPr>
              <a:tblGrid>
                <a:gridCol w="806636"/>
                <a:gridCol w="793564"/>
                <a:gridCol w="609600"/>
                <a:gridCol w="609600"/>
                <a:gridCol w="838200"/>
                <a:gridCol w="685800"/>
                <a:gridCol w="838200"/>
                <a:gridCol w="1066800"/>
                <a:gridCol w="838200"/>
                <a:gridCol w="1447802"/>
              </a:tblGrid>
              <a:tr h="308317">
                <a:tc rowSpan="2">
                  <a:txBody>
                    <a:bodyPr/>
                    <a:lstStyle/>
                    <a:p>
                      <a:r>
                        <a:rPr lang="en-US" sz="1400" dirty="0" smtClean="0">
                          <a:latin typeface="Times New Roman" pitchFamily="18" charset="0"/>
                          <a:cs typeface="Times New Roman" pitchFamily="18" charset="0"/>
                        </a:rPr>
                        <a:t>Isolates</a:t>
                      </a:r>
                      <a:endParaRPr lang="en-US" sz="1400" dirty="0">
                        <a:latin typeface="Times New Roman" pitchFamily="18" charset="0"/>
                        <a:cs typeface="Times New Roman" pitchFamily="18" charset="0"/>
                      </a:endParaRPr>
                    </a:p>
                  </a:txBody>
                  <a:tcPr/>
                </a:tc>
                <a:tc gridSpan="8">
                  <a:txBody>
                    <a:bodyPr/>
                    <a:lstStyle/>
                    <a:p>
                      <a:pPr algn="ctr"/>
                      <a:r>
                        <a:rPr lang="en-US" sz="1400" dirty="0" smtClean="0">
                          <a:latin typeface="Times New Roman" pitchFamily="18" charset="0"/>
                          <a:cs typeface="Times New Roman" pitchFamily="18" charset="0"/>
                        </a:rPr>
                        <a:t>Biochemical </a:t>
                      </a:r>
                      <a:r>
                        <a:rPr lang="en-US" sz="1400" baseline="0" dirty="0" smtClean="0">
                          <a:latin typeface="Times New Roman" pitchFamily="18" charset="0"/>
                          <a:cs typeface="Times New Roman" pitchFamily="18" charset="0"/>
                        </a:rPr>
                        <a:t> Properties</a:t>
                      </a:r>
                      <a:endParaRPr lang="en-US" sz="1400" dirty="0">
                        <a:latin typeface="Times New Roman" pitchFamily="18" charset="0"/>
                        <a:cs typeface="Times New Roman" pitchFamily="18" charset="0"/>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r>
                        <a:rPr lang="en-US" sz="1400" dirty="0" smtClean="0">
                          <a:latin typeface="Times New Roman" pitchFamily="18" charset="0"/>
                          <a:cs typeface="Times New Roman" pitchFamily="18" charset="0"/>
                        </a:rPr>
                        <a:t>Probable  Genus</a:t>
                      </a:r>
                      <a:r>
                        <a:rPr lang="en-US" sz="1400" dirty="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txBody>
                  <a:tcPr/>
                </a:tc>
              </a:tr>
              <a:tr h="378655">
                <a:tc vMerge="1">
                  <a:txBody>
                    <a:bodyPr/>
                    <a:lstStyle/>
                    <a:p>
                      <a:endParaRPr lang="en-US"/>
                    </a:p>
                  </a:txBody>
                  <a:tcPr/>
                </a:tc>
                <a:tc>
                  <a:txBody>
                    <a:bodyPr/>
                    <a:lstStyle/>
                    <a:p>
                      <a:r>
                        <a:rPr lang="en-US" sz="1400" dirty="0" smtClean="0">
                          <a:latin typeface="Times New Roman" pitchFamily="18" charset="0"/>
                          <a:cs typeface="Times New Roman" pitchFamily="18" charset="0"/>
                        </a:rPr>
                        <a:t>Citrate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MR</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VP</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Amylase</a:t>
                      </a:r>
                      <a:endParaRPr lang="en-US" sz="1400" dirty="0">
                        <a:latin typeface="Times New Roman" pitchFamily="18" charset="0"/>
                        <a:cs typeface="Times New Roman" pitchFamily="18" charset="0"/>
                      </a:endParaRPr>
                    </a:p>
                  </a:txBody>
                  <a:tcPr/>
                </a:tc>
                <a:tc>
                  <a:txBody>
                    <a:bodyPr/>
                    <a:lstStyle/>
                    <a:p>
                      <a:r>
                        <a:rPr kumimoji="0" lang="en-US" sz="1400" kern="1200" dirty="0" smtClean="0">
                          <a:latin typeface="Times New Roman" pitchFamily="18" charset="0"/>
                          <a:cs typeface="Times New Roman" pitchFamily="18" charset="0"/>
                        </a:rPr>
                        <a:t>H</a:t>
                      </a:r>
                      <a:r>
                        <a:rPr kumimoji="0" lang="en-US" sz="1400" kern="1200" baseline="-25000" dirty="0" smtClean="0">
                          <a:latin typeface="Times New Roman" pitchFamily="18" charset="0"/>
                          <a:cs typeface="Times New Roman" pitchFamily="18" charset="0"/>
                        </a:rPr>
                        <a:t>2</a:t>
                      </a:r>
                      <a:r>
                        <a:rPr kumimoji="0" lang="en-US" sz="1400" kern="1200" dirty="0" smtClean="0">
                          <a:latin typeface="Times New Roman" pitchFamily="18" charset="0"/>
                          <a:cs typeface="Times New Roman" pitchFamily="18" charset="0"/>
                        </a:rPr>
                        <a:t>S</a:t>
                      </a:r>
                      <a:endParaRPr lang="en-US" sz="1400" dirty="0">
                        <a:latin typeface="Times New Roman" pitchFamily="18" charset="0"/>
                        <a:cs typeface="Times New Roman" pitchFamily="18" charset="0"/>
                      </a:endParaRPr>
                    </a:p>
                  </a:txBody>
                  <a:tcPr/>
                </a:tc>
                <a:tc>
                  <a:txBody>
                    <a:bodyPr/>
                    <a:lstStyle/>
                    <a:p>
                      <a:r>
                        <a:rPr kumimoji="0" lang="en-US" sz="1400" kern="1200" dirty="0" smtClean="0">
                          <a:latin typeface="Times New Roman" pitchFamily="18" charset="0"/>
                          <a:cs typeface="Times New Roman" pitchFamily="18" charset="0"/>
                        </a:rPr>
                        <a:t>Sucrose</a:t>
                      </a:r>
                      <a:endParaRPr lang="en-US" sz="1400" dirty="0">
                        <a:latin typeface="Times New Roman" pitchFamily="18" charset="0"/>
                        <a:cs typeface="Times New Roman" pitchFamily="18" charset="0"/>
                      </a:endParaRPr>
                    </a:p>
                  </a:txBody>
                  <a:tcPr/>
                </a:tc>
                <a:tc>
                  <a:txBody>
                    <a:bodyPr/>
                    <a:lstStyle/>
                    <a:p>
                      <a:r>
                        <a:rPr kumimoji="0" lang="en-US" sz="1400" kern="1200" dirty="0" smtClean="0">
                          <a:latin typeface="Times New Roman" pitchFamily="18" charset="0"/>
                          <a:cs typeface="Times New Roman" pitchFamily="18" charset="0"/>
                        </a:rPr>
                        <a:t>Dextrose</a:t>
                      </a:r>
                      <a:endParaRPr lang="en-US" sz="1400" dirty="0">
                        <a:latin typeface="Times New Roman" pitchFamily="18" charset="0"/>
                        <a:cs typeface="Times New Roman" pitchFamily="18" charset="0"/>
                      </a:endParaRPr>
                    </a:p>
                  </a:txBody>
                  <a:tcPr/>
                </a:tc>
                <a:tc>
                  <a:txBody>
                    <a:bodyPr/>
                    <a:lstStyle/>
                    <a:p>
                      <a:r>
                        <a:rPr kumimoji="0" lang="en-US" sz="1400" kern="1200" dirty="0" smtClean="0">
                          <a:latin typeface="Times New Roman" pitchFamily="18" charset="0"/>
                          <a:cs typeface="Times New Roman" pitchFamily="18" charset="0"/>
                        </a:rPr>
                        <a:t>Lactose</a:t>
                      </a:r>
                      <a:endParaRPr lang="en-US" sz="1400" dirty="0">
                        <a:latin typeface="Times New Roman" pitchFamily="18" charset="0"/>
                        <a:cs typeface="Times New Roman" pitchFamily="18" charset="0"/>
                      </a:endParaRPr>
                    </a:p>
                  </a:txBody>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6437">
                <a:tc>
                  <a:txBody>
                    <a:bodyPr/>
                    <a:lstStyle/>
                    <a:p>
                      <a:r>
                        <a:rPr lang="en-US" sz="1400" dirty="0" smtClean="0">
                          <a:latin typeface="Times New Roman" pitchFamily="18" charset="0"/>
                          <a:cs typeface="Times New Roman" pitchFamily="18" charset="0"/>
                        </a:rPr>
                        <a:t>E.O 1</a:t>
                      </a:r>
                      <a:endParaRPr lang="en-US" sz="1400" dirty="0">
                        <a:latin typeface="Times New Roman" pitchFamily="18" charset="0"/>
                        <a:cs typeface="Times New Roman" pitchFamily="18" charset="0"/>
                      </a:endParaRPr>
                    </a:p>
                  </a:txBody>
                  <a:tcPr/>
                </a:tc>
                <a:tc>
                  <a:txBody>
                    <a:bodyPr/>
                    <a:lstStyle/>
                    <a:p>
                      <a:r>
                        <a:rPr lang="en-US" sz="1400"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i="1" dirty="0" smtClean="0">
                          <a:latin typeface="Times New Roman" pitchFamily="18" charset="0"/>
                          <a:cs typeface="Times New Roman" pitchFamily="18" charset="0"/>
                        </a:rPr>
                        <a:t>Pseudomonas</a:t>
                      </a:r>
                      <a:endParaRPr lang="en-US" sz="1400" i="1" dirty="0">
                        <a:latin typeface="Times New Roman" pitchFamily="18" charset="0"/>
                        <a:cs typeface="Times New Roman" pitchFamily="18" charset="0"/>
                      </a:endParaRPr>
                    </a:p>
                  </a:txBody>
                  <a:tcPr/>
                </a:tc>
              </a:tr>
              <a:tr h="621323">
                <a:tc>
                  <a:txBody>
                    <a:bodyPr/>
                    <a:lstStyle/>
                    <a:p>
                      <a:r>
                        <a:rPr lang="en-US" sz="1400" dirty="0" smtClean="0">
                          <a:latin typeface="Times New Roman" pitchFamily="18" charset="0"/>
                          <a:cs typeface="Times New Roman" pitchFamily="18" charset="0"/>
                        </a:rPr>
                        <a:t>L.O 1</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ve</a:t>
                      </a:r>
                      <a:endParaRPr lang="en-US" sz="1400" dirty="0">
                        <a:latin typeface="Times New Roman" pitchFamily="18" charset="0"/>
                        <a:cs typeface="Times New Roman" pitchFamily="18" charset="0"/>
                      </a:endParaRPr>
                    </a:p>
                  </a:txBody>
                  <a:tcPr/>
                </a:tc>
                <a:tc>
                  <a:txBody>
                    <a:bodyPr/>
                    <a:lstStyle/>
                    <a:p>
                      <a:r>
                        <a:rPr lang="en-US" sz="1400" i="1" dirty="0" smtClean="0">
                          <a:latin typeface="Times New Roman" pitchFamily="18" charset="0"/>
                          <a:cs typeface="Times New Roman" pitchFamily="18" charset="0"/>
                        </a:rPr>
                        <a:t>Bacillus</a:t>
                      </a:r>
                      <a:endParaRPr lang="en-US" sz="1400" i="1" dirty="0">
                        <a:latin typeface="Times New Roman" pitchFamily="18" charset="0"/>
                        <a:cs typeface="Times New Roman" pitchFamily="18" charset="0"/>
                      </a:endParaRPr>
                    </a:p>
                  </a:txBody>
                  <a:tcPr/>
                </a:tc>
              </a:tr>
            </a:tbl>
          </a:graphicData>
        </a:graphic>
      </p:graphicFrame>
      <p:sp>
        <p:nvSpPr>
          <p:cNvPr id="5" name="Rectangle 4"/>
          <p:cNvSpPr/>
          <p:nvPr/>
        </p:nvSpPr>
        <p:spPr>
          <a:xfrm>
            <a:off x="1295400" y="3505200"/>
            <a:ext cx="5791200" cy="369332"/>
          </a:xfrm>
          <a:prstGeom prst="rect">
            <a:avLst/>
          </a:prstGeom>
        </p:spPr>
        <p:txBody>
          <a:bodyPr wrap="square">
            <a:spAutoFit/>
          </a:bodyPr>
          <a:lstStyle/>
          <a:p>
            <a:pPr algn="ctr"/>
            <a:r>
              <a:rPr lang="en-IN" b="1" dirty="0" smtClean="0">
                <a:latin typeface="Times New Roman" pitchFamily="18" charset="0"/>
                <a:cs typeface="Times New Roman" pitchFamily="18" charset="0"/>
              </a:rPr>
              <a:t>Table 3b. Biochemical characteristics of selected isolates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5309146"/>
          </a:xfrm>
          <a:prstGeom prst="rect">
            <a:avLst/>
          </a:prstGeom>
        </p:spPr>
        <p:txBody>
          <a:bodyPr wrap="square">
            <a:spAutoFit/>
          </a:bodyPr>
          <a:lstStyle/>
          <a:p>
            <a:pPr algn="just"/>
            <a:r>
              <a:rPr lang="en-US" b="1" dirty="0" smtClean="0">
                <a:solidFill>
                  <a:schemeClr val="tx2">
                    <a:lumMod val="50000"/>
                  </a:schemeClr>
                </a:solidFill>
                <a:latin typeface="Times New Roman" pitchFamily="18" charset="0"/>
                <a:cs typeface="Times New Roman" pitchFamily="18" charset="0"/>
              </a:rPr>
              <a:t>Production of PHB polymer in shake flask</a:t>
            </a:r>
          </a:p>
          <a:p>
            <a:pPr algn="just"/>
            <a:endParaRPr lang="en-US" b="1" dirty="0" smtClean="0">
              <a:solidFill>
                <a:schemeClr val="tx2">
                  <a:lumMod val="50000"/>
                </a:schemeClr>
              </a:solidFill>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Maximum cell density were reached at 48 h of cultivation of EO1 &amp; LO1in shake flask culture. </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The PHB accumulation was started at the log phase and continued up to 48 h of incubation of EO1 &amp; LO1. </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The maximum synthesis of PHB was reached at stationary phase of growth and it was slightly decreased after the stationary phase due to the intracellular utilization of the PHB as energy and carbon reserves.</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The PHB productivity was increased in nitrogen source limiting condition. </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Maximum PHB production in terms of biomass (DCW) of 9.1 &amp; 8.9 g/L, PHB contents 3.8 &amp; 3.5 g/L and % PHB production  41.7% &amp; 45.88% obtained for the isolates EO1 and LO1 respectively (Table 4).</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err="1" smtClean="0">
                <a:solidFill>
                  <a:schemeClr val="accent2">
                    <a:lumMod val="75000"/>
                  </a:schemeClr>
                </a:solidFill>
                <a:latin typeface="Times New Roman" pitchFamily="18" charset="0"/>
                <a:cs typeface="Times New Roman" pitchFamily="18" charset="0"/>
              </a:rPr>
              <a:t>Tanamool</a:t>
            </a:r>
            <a:r>
              <a:rPr lang="en-US" dirty="0" smtClean="0">
                <a:solidFill>
                  <a:schemeClr val="accent2">
                    <a:lumMod val="75000"/>
                  </a:schemeClr>
                </a:solidFill>
                <a:latin typeface="Times New Roman" pitchFamily="18" charset="0"/>
                <a:cs typeface="Times New Roman" pitchFamily="18" charset="0"/>
              </a:rPr>
              <a:t> </a:t>
            </a:r>
            <a:r>
              <a:rPr lang="en-US" i="1" dirty="0" smtClean="0">
                <a:solidFill>
                  <a:schemeClr val="accent2">
                    <a:lumMod val="75000"/>
                  </a:schemeClr>
                </a:solidFill>
                <a:latin typeface="Times New Roman" pitchFamily="18" charset="0"/>
                <a:cs typeface="Times New Roman" pitchFamily="18" charset="0"/>
              </a:rPr>
              <a:t>et al., </a:t>
            </a:r>
            <a:r>
              <a:rPr lang="en-US" dirty="0" smtClean="0">
                <a:solidFill>
                  <a:schemeClr val="accent2">
                    <a:lumMod val="75000"/>
                  </a:schemeClr>
                </a:solidFill>
                <a:latin typeface="Times New Roman" pitchFamily="18" charset="0"/>
                <a:cs typeface="Times New Roman" pitchFamily="18" charset="0"/>
              </a:rPr>
              <a:t>2011 and  </a:t>
            </a:r>
            <a:r>
              <a:rPr lang="en-US" dirty="0" err="1" smtClean="0">
                <a:solidFill>
                  <a:schemeClr val="accent2">
                    <a:lumMod val="75000"/>
                  </a:schemeClr>
                </a:solidFill>
                <a:latin typeface="Times New Roman" pitchFamily="18" charset="0"/>
                <a:cs typeface="Times New Roman" pitchFamily="18" charset="0"/>
              </a:rPr>
              <a:t>Getachew</a:t>
            </a:r>
            <a:r>
              <a:rPr lang="en-US" dirty="0" smtClean="0">
                <a:solidFill>
                  <a:schemeClr val="accent2">
                    <a:lumMod val="75000"/>
                  </a:schemeClr>
                </a:solidFill>
                <a:latin typeface="Times New Roman" pitchFamily="18" charset="0"/>
                <a:cs typeface="Times New Roman" pitchFamily="18" charset="0"/>
              </a:rPr>
              <a:t> &amp; </a:t>
            </a:r>
            <a:r>
              <a:rPr lang="en-US" dirty="0" err="1" smtClean="0">
                <a:solidFill>
                  <a:schemeClr val="accent2">
                    <a:lumMod val="75000"/>
                  </a:schemeClr>
                </a:solidFill>
                <a:latin typeface="Times New Roman" pitchFamily="18" charset="0"/>
                <a:cs typeface="Times New Roman" pitchFamily="18" charset="0"/>
              </a:rPr>
              <a:t>Woldesenbet</a:t>
            </a:r>
            <a:r>
              <a:rPr lang="en-US" dirty="0" smtClean="0">
                <a:solidFill>
                  <a:schemeClr val="accent2">
                    <a:lumMod val="75000"/>
                  </a:schemeClr>
                </a:solidFill>
                <a:latin typeface="Times New Roman" pitchFamily="18" charset="0"/>
                <a:cs typeface="Times New Roman" pitchFamily="18" charset="0"/>
              </a:rPr>
              <a:t>, 2016 also observed production of PHA .</a:t>
            </a:r>
          </a:p>
          <a:p>
            <a:pPr algn="just">
              <a:buFont typeface="Arial" pitchFamily="34" charset="0"/>
              <a:buChar char="•"/>
            </a:pPr>
            <a:endParaRPr lang="en-US" sz="15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143000"/>
          <a:ext cx="8763000" cy="3627120"/>
        </p:xfrm>
        <a:graphic>
          <a:graphicData uri="http://schemas.openxmlformats.org/drawingml/2006/table">
            <a:tbl>
              <a:tblPr firstRow="1" bandRow="1">
                <a:tableStyleId>{5C22544A-7EE6-4342-B048-85BDC9FD1C3A}</a:tableStyleId>
              </a:tblPr>
              <a:tblGrid>
                <a:gridCol w="2743200"/>
                <a:gridCol w="1981200"/>
                <a:gridCol w="1905000"/>
                <a:gridCol w="2133600"/>
              </a:tblGrid>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bg1"/>
                          </a:solidFill>
                          <a:latin typeface="Times New Roman" pitchFamily="18" charset="0"/>
                          <a:cs typeface="Times New Roman" pitchFamily="18" charset="0"/>
                        </a:rPr>
                        <a:t>Name of Isolate</a:t>
                      </a:r>
                    </a:p>
                    <a:p>
                      <a:endParaRPr lang="en-IN" sz="105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DCW (g/L)</a:t>
                      </a:r>
                    </a:p>
                    <a:p>
                      <a:endParaRPr lang="en-IN" sz="105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PHB</a:t>
                      </a:r>
                      <a:r>
                        <a:rPr lang="en-US" sz="1050" baseline="0" dirty="0" smtClean="0">
                          <a:latin typeface="Times New Roman" pitchFamily="18" charset="0"/>
                          <a:cs typeface="Times New Roman" pitchFamily="18" charset="0"/>
                        </a:rPr>
                        <a:t> (g/L)</a:t>
                      </a:r>
                      <a:endParaRPr lang="en-US" sz="1050" dirty="0" smtClean="0">
                        <a:latin typeface="Times New Roman" pitchFamily="18" charset="0"/>
                        <a:cs typeface="Times New Roman" pitchFamily="18" charset="0"/>
                      </a:endParaRPr>
                    </a:p>
                    <a:p>
                      <a:endParaRPr lang="en-IN" sz="105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PHB (%)</a:t>
                      </a:r>
                    </a:p>
                    <a:p>
                      <a:endParaRPr lang="en-IN" sz="1050" dirty="0"/>
                    </a:p>
                  </a:txBody>
                  <a:tcPr/>
                </a:tc>
              </a:tr>
              <a:tr h="320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Edible oil</a:t>
                      </a:r>
                      <a:r>
                        <a:rPr lang="en-US" sz="1050" baseline="0" dirty="0" smtClean="0">
                          <a:latin typeface="Times New Roman" pitchFamily="18" charset="0"/>
                          <a:cs typeface="Times New Roman" pitchFamily="18" charset="0"/>
                        </a:rPr>
                        <a:t> </a:t>
                      </a:r>
                      <a:r>
                        <a:rPr lang="en-US" sz="1050" dirty="0" smtClean="0">
                          <a:latin typeface="Times New Roman" pitchFamily="18" charset="0"/>
                          <a:cs typeface="Times New Roman" pitchFamily="18" charset="0"/>
                        </a:rPr>
                        <a:t>contaminated soil</a:t>
                      </a:r>
                    </a:p>
                  </a:txBody>
                  <a:tcPr/>
                </a:tc>
                <a:tc>
                  <a:txBody>
                    <a:bodyPr/>
                    <a:lstStyle/>
                    <a:p>
                      <a:endParaRPr lang="en-IN" sz="1050" dirty="0"/>
                    </a:p>
                  </a:txBody>
                  <a:tcPr/>
                </a:tc>
                <a:tc>
                  <a:txBody>
                    <a:bodyPr/>
                    <a:lstStyle/>
                    <a:p>
                      <a:endParaRPr lang="en-IN" sz="1050" dirty="0"/>
                    </a:p>
                  </a:txBody>
                  <a:tcPr/>
                </a:tc>
                <a:tc>
                  <a:txBody>
                    <a:bodyPr/>
                    <a:lstStyle/>
                    <a:p>
                      <a:endParaRPr lang="en-US" sz="1050" dirty="0">
                        <a:latin typeface="Times New Roman" pitchFamily="18" charset="0"/>
                        <a:cs typeface="Times New Roman" pitchFamily="18" charset="0"/>
                      </a:endParaRPr>
                    </a:p>
                  </a:txBody>
                  <a:tcPr/>
                </a:tc>
              </a:tr>
              <a:tr h="370840">
                <a:tc>
                  <a:txBody>
                    <a:bodyPr/>
                    <a:lstStyle/>
                    <a:p>
                      <a:r>
                        <a:rPr lang="en-US" sz="1050" b="0" dirty="0" smtClean="0">
                          <a:solidFill>
                            <a:schemeClr val="tx1"/>
                          </a:solidFill>
                          <a:latin typeface="Times New Roman" pitchFamily="18" charset="0"/>
                          <a:cs typeface="Times New Roman" pitchFamily="18" charset="0"/>
                        </a:rPr>
                        <a:t>EO1</a:t>
                      </a:r>
                      <a:endParaRPr lang="en-US" sz="1050" b="0" dirty="0">
                        <a:solidFill>
                          <a:schemeClr val="tx1"/>
                        </a:solidFill>
                        <a:latin typeface="Times New Roman" pitchFamily="18" charset="0"/>
                        <a:cs typeface="Times New Roman" pitchFamily="18" charset="0"/>
                      </a:endParaRPr>
                    </a:p>
                  </a:txBody>
                  <a:tcPr/>
                </a:tc>
                <a:tc>
                  <a:txBody>
                    <a:bodyPr/>
                    <a:lstStyle/>
                    <a:p>
                      <a:r>
                        <a:rPr lang="en-US" sz="1050" dirty="0" smtClean="0">
                          <a:latin typeface="Times New Roman" pitchFamily="18" charset="0"/>
                          <a:cs typeface="Times New Roman" pitchFamily="18" charset="0"/>
                        </a:rPr>
                        <a:t>9.1 ± 0.05</a:t>
                      </a:r>
                      <a:endParaRPr lang="en-US" sz="1050" dirty="0">
                        <a:latin typeface="Times New Roman" pitchFamily="18" charset="0"/>
                        <a:cs typeface="Times New Roman" pitchFamily="18" charset="0"/>
                      </a:endParaRPr>
                    </a:p>
                  </a:txBody>
                  <a:tcPr/>
                </a:tc>
                <a:tc>
                  <a:txBody>
                    <a:bodyPr/>
                    <a:lstStyle/>
                    <a:p>
                      <a:r>
                        <a:rPr lang="en-US" sz="1050" dirty="0" smtClean="0">
                          <a:latin typeface="Times New Roman" pitchFamily="18" charset="0"/>
                          <a:cs typeface="Times New Roman" pitchFamily="18" charset="0"/>
                        </a:rPr>
                        <a:t>3.8 ± 0.12</a:t>
                      </a:r>
                      <a:endParaRPr lang="en-US" sz="105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1" dirty="0" smtClean="0">
                          <a:latin typeface="Times New Roman" pitchFamily="18" charset="0"/>
                          <a:cs typeface="Times New Roman" pitchFamily="18" charset="0"/>
                        </a:rPr>
                        <a:t>41.7</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tx1"/>
                          </a:solidFill>
                          <a:latin typeface="Times New Roman" pitchFamily="18" charset="0"/>
                          <a:cs typeface="Times New Roman" pitchFamily="18" charset="0"/>
                        </a:rPr>
                        <a:t>EO4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7.2 ± 0.02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2.5 ± 0.05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34.72</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tx1"/>
                          </a:solidFill>
                          <a:latin typeface="Times New Roman" pitchFamily="18" charset="0"/>
                          <a:cs typeface="Times New Roman" pitchFamily="18" charset="0"/>
                        </a:rPr>
                        <a:t>EO5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6.8 ± 0.03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2.0</a:t>
                      </a:r>
                      <a:r>
                        <a:rPr lang="en-US" sz="1050" baseline="0" dirty="0" smtClean="0">
                          <a:latin typeface="Times New Roman" pitchFamily="18" charset="0"/>
                          <a:cs typeface="Times New Roman" pitchFamily="18" charset="0"/>
                        </a:rPr>
                        <a:t> </a:t>
                      </a:r>
                      <a:r>
                        <a:rPr lang="en-US" sz="1050" dirty="0" smtClean="0">
                          <a:latin typeface="Times New Roman" pitchFamily="18" charset="0"/>
                          <a:cs typeface="Times New Roman" pitchFamily="18" charset="0"/>
                        </a:rPr>
                        <a:t>± 0.01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29.4</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tx1"/>
                          </a:solidFill>
                          <a:latin typeface="Times New Roman" pitchFamily="18" charset="0"/>
                          <a:cs typeface="Times New Roman" pitchFamily="18" charset="0"/>
                        </a:rPr>
                        <a:t>EO7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5.4 ± 0.13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1.4 ± 0.31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25.92</a:t>
                      </a:r>
                    </a:p>
                  </a:txBody>
                  <a:tcPr/>
                </a:tc>
              </a:tr>
              <a:tr h="2997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Lubricating oil contaminated </a:t>
                      </a:r>
                      <a:r>
                        <a:rPr lang="en-US" sz="1050" baseline="0" dirty="0" smtClean="0">
                          <a:latin typeface="Times New Roman" pitchFamily="18" charset="0"/>
                          <a:cs typeface="Times New Roman" pitchFamily="18" charset="0"/>
                        </a:rPr>
                        <a:t> soil</a:t>
                      </a:r>
                      <a:endParaRPr lang="en-US" sz="1050" dirty="0" smtClean="0">
                        <a:latin typeface="Times New Roman" pitchFamily="18" charset="0"/>
                        <a:cs typeface="Times New Roman" pitchFamily="18" charset="0"/>
                      </a:endParaRPr>
                    </a:p>
                  </a:txBody>
                  <a:tcPr/>
                </a:tc>
                <a:tc>
                  <a:txBody>
                    <a:bodyPr/>
                    <a:lstStyle/>
                    <a:p>
                      <a:endParaRPr lang="en-IN" sz="1050" dirty="0"/>
                    </a:p>
                  </a:txBody>
                  <a:tcPr/>
                </a:tc>
                <a:tc>
                  <a:txBody>
                    <a:bodyPr/>
                    <a:lstStyle/>
                    <a:p>
                      <a:endParaRPr lang="en-IN" sz="1050" dirty="0"/>
                    </a:p>
                  </a:txBody>
                  <a:tcPr/>
                </a:tc>
                <a:tc>
                  <a:txBody>
                    <a:bodyPr/>
                    <a:lstStyle/>
                    <a:p>
                      <a:endParaRPr lang="en-IN" sz="1050" dirty="0"/>
                    </a:p>
                  </a:txBody>
                  <a:tcPr/>
                </a:tc>
              </a:tr>
              <a:tr h="370840">
                <a:tc>
                  <a:txBody>
                    <a:bodyPr/>
                    <a:lstStyle/>
                    <a:p>
                      <a:r>
                        <a:rPr lang="en-US" sz="1050" b="0" dirty="0" smtClean="0">
                          <a:solidFill>
                            <a:schemeClr val="tx1"/>
                          </a:solidFill>
                          <a:latin typeface="Times New Roman" pitchFamily="18" charset="0"/>
                          <a:cs typeface="Times New Roman" pitchFamily="18" charset="0"/>
                        </a:rPr>
                        <a:t>LO1</a:t>
                      </a:r>
                      <a:endParaRPr lang="en-US" sz="1050" b="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8.9 ± 0.04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3.5 ± 0.23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1" dirty="0" smtClean="0">
                          <a:latin typeface="Times New Roman" pitchFamily="18" charset="0"/>
                          <a:cs typeface="Times New Roman" pitchFamily="18" charset="0"/>
                        </a:rPr>
                        <a:t>45.88</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tx1"/>
                          </a:solidFill>
                          <a:latin typeface="Times New Roman" pitchFamily="18" charset="0"/>
                          <a:cs typeface="Times New Roman" pitchFamily="18" charset="0"/>
                        </a:rPr>
                        <a:t>LO5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7.8 ± 0.03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2.8 ± 0.04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35.89</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0" dirty="0" smtClean="0">
                          <a:solidFill>
                            <a:schemeClr val="tx1"/>
                          </a:solidFill>
                          <a:latin typeface="Times New Roman" pitchFamily="18" charset="0"/>
                          <a:cs typeface="Times New Roman" pitchFamily="18" charset="0"/>
                        </a:rPr>
                        <a:t>LO8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6.9 ± 0.12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2.9 ± 0.06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latin typeface="Times New Roman" pitchFamily="18" charset="0"/>
                          <a:cs typeface="Times New Roman" pitchFamily="18" charset="0"/>
                        </a:rPr>
                        <a:t>33.33</a:t>
                      </a:r>
                    </a:p>
                  </a:txBody>
                  <a:tcPr/>
                </a:tc>
              </a:tr>
            </a:tbl>
          </a:graphicData>
        </a:graphic>
      </p:graphicFrame>
      <p:sp>
        <p:nvSpPr>
          <p:cNvPr id="3" name="Rectangle 2"/>
          <p:cNvSpPr/>
          <p:nvPr/>
        </p:nvSpPr>
        <p:spPr>
          <a:xfrm>
            <a:off x="0" y="5181600"/>
            <a:ext cx="5486400" cy="584775"/>
          </a:xfrm>
          <a:prstGeom prst="rect">
            <a:avLst/>
          </a:prstGeom>
        </p:spPr>
        <p:txBody>
          <a:bodyPr wrap="square">
            <a:spAutoFit/>
          </a:bodyPr>
          <a:lstStyle/>
          <a:p>
            <a:pPr algn="just"/>
            <a:r>
              <a:rPr lang="en-US" sz="1600" dirty="0" smtClean="0">
                <a:latin typeface="Times New Roman" pitchFamily="18" charset="0"/>
                <a:cs typeface="Times New Roman" pitchFamily="18" charset="0"/>
              </a:rPr>
              <a:t>Data represent Two trials in Triplicates </a:t>
            </a:r>
            <a:r>
              <a:rPr lang="en-US" sz="1600" u="sng"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SEM</a:t>
            </a:r>
          </a:p>
          <a:p>
            <a:pPr algn="just"/>
            <a:r>
              <a:rPr lang="en-US" sz="1600" dirty="0" smtClean="0">
                <a:latin typeface="Times New Roman" pitchFamily="18" charset="0"/>
                <a:cs typeface="Times New Roman" pitchFamily="18" charset="0"/>
              </a:rPr>
              <a:t>DCW- Dry Cell Weight, PHB- </a:t>
            </a:r>
            <a:r>
              <a:rPr lang="en-US" sz="1600" dirty="0" err="1" smtClean="0">
                <a:latin typeface="Times New Roman" pitchFamily="18" charset="0"/>
                <a:cs typeface="Times New Roman" pitchFamily="18" charset="0"/>
              </a:rPr>
              <a:t>Polyhydroxybutyrate</a:t>
            </a:r>
            <a:endParaRPr lang="en-US" sz="1600" dirty="0" smtClean="0">
              <a:latin typeface="Times New Roman" pitchFamily="18" charset="0"/>
              <a:cs typeface="Times New Roman" pitchFamily="18" charset="0"/>
            </a:endParaRPr>
          </a:p>
        </p:txBody>
      </p:sp>
      <p:sp>
        <p:nvSpPr>
          <p:cNvPr id="5" name="Rectangle 4"/>
          <p:cNvSpPr/>
          <p:nvPr/>
        </p:nvSpPr>
        <p:spPr>
          <a:xfrm>
            <a:off x="0" y="457200"/>
            <a:ext cx="8458200" cy="338554"/>
          </a:xfrm>
          <a:prstGeom prst="rect">
            <a:avLst/>
          </a:prstGeom>
        </p:spPr>
        <p:txBody>
          <a:bodyPr wrap="square">
            <a:spAutoFit/>
          </a:bodyPr>
          <a:lstStyle/>
          <a:p>
            <a:pPr algn="ctr"/>
            <a:r>
              <a:rPr lang="en-US" sz="1600" b="1" dirty="0" smtClean="0">
                <a:solidFill>
                  <a:schemeClr val="tx2">
                    <a:lumMod val="50000"/>
                  </a:schemeClr>
                </a:solidFill>
                <a:latin typeface="Times New Roman" pitchFamily="18" charset="0"/>
                <a:cs typeface="Times New Roman" pitchFamily="18" charset="0"/>
              </a:rPr>
              <a:t>Table 4. PHB accumulation by selected isolates at pH 7.0, 35</a:t>
            </a:r>
            <a:r>
              <a:rPr lang="en-US" sz="1600" b="1" u="sng" dirty="0" smtClean="0">
                <a:solidFill>
                  <a:schemeClr val="tx2">
                    <a:lumMod val="50000"/>
                  </a:schemeClr>
                </a:solidFill>
                <a:latin typeface="Times New Roman" pitchFamily="18" charset="0"/>
                <a:cs typeface="Times New Roman" pitchFamily="18" charset="0"/>
              </a:rPr>
              <a:t> + </a:t>
            </a:r>
            <a:r>
              <a:rPr lang="en-US" sz="1600" b="1" dirty="0" smtClean="0">
                <a:solidFill>
                  <a:schemeClr val="tx2">
                    <a:lumMod val="50000"/>
                  </a:schemeClr>
                </a:solidFill>
                <a:latin typeface="Times New Roman" pitchFamily="18" charset="0"/>
                <a:cs typeface="Times New Roman" pitchFamily="18" charset="0"/>
              </a:rPr>
              <a:t>2 °C after 48 h and 150 rpm</a:t>
            </a:r>
            <a:endParaRPr lang="en-US" sz="1600" dirty="0">
              <a:solidFill>
                <a:schemeClr val="tx2">
                  <a:lumMod val="50000"/>
                </a:schemeClr>
              </a:solidFill>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0" y="990600"/>
          <a:ext cx="3810000"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p:nvPr/>
        </p:nvGraphicFramePr>
        <p:xfrm>
          <a:off x="3886200" y="685800"/>
          <a:ext cx="4267200" cy="33528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609600" y="4343400"/>
            <a:ext cx="7696200" cy="646331"/>
          </a:xfrm>
          <a:prstGeom prst="rect">
            <a:avLst/>
          </a:prstGeom>
        </p:spPr>
        <p:txBody>
          <a:bodyPr wrap="square">
            <a:spAutoFit/>
          </a:bodyPr>
          <a:lstStyle/>
          <a:p>
            <a:r>
              <a:rPr lang="en-US" b="1" dirty="0" smtClean="0">
                <a:solidFill>
                  <a:schemeClr val="tx2">
                    <a:lumMod val="50000"/>
                  </a:schemeClr>
                </a:solidFill>
                <a:latin typeface="Times New Roman" pitchFamily="18" charset="0"/>
                <a:cs typeface="Times New Roman" pitchFamily="18" charset="0"/>
              </a:rPr>
              <a:t>PHB accumulation by selected isolates at pH 7.0, 35</a:t>
            </a:r>
            <a:r>
              <a:rPr lang="en-US" b="1" u="sng" dirty="0" smtClean="0">
                <a:solidFill>
                  <a:schemeClr val="tx2">
                    <a:lumMod val="50000"/>
                  </a:schemeClr>
                </a:solidFill>
                <a:latin typeface="Times New Roman" pitchFamily="18" charset="0"/>
                <a:cs typeface="Times New Roman" pitchFamily="18" charset="0"/>
              </a:rPr>
              <a:t> + </a:t>
            </a:r>
            <a:r>
              <a:rPr lang="en-US" b="1" dirty="0" smtClean="0">
                <a:solidFill>
                  <a:schemeClr val="tx2">
                    <a:lumMod val="50000"/>
                  </a:schemeClr>
                </a:solidFill>
                <a:latin typeface="Times New Roman" pitchFamily="18" charset="0"/>
                <a:cs typeface="Times New Roman" pitchFamily="18" charset="0"/>
              </a:rPr>
              <a:t>2 °C after 48 h and 150 rpm</a:t>
            </a:r>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228600"/>
            <a:ext cx="8763000" cy="5416868"/>
          </a:xfrm>
          <a:prstGeom prst="rect">
            <a:avLst/>
          </a:prstGeom>
        </p:spPr>
        <p:txBody>
          <a:bodyPr wrap="square">
            <a:spAutoFit/>
          </a:bodyPr>
          <a:lstStyle/>
          <a:p>
            <a:pPr algn="just"/>
            <a:r>
              <a:rPr lang="en-US" sz="2000" b="1" dirty="0" smtClean="0">
                <a:solidFill>
                  <a:schemeClr val="tx2">
                    <a:lumMod val="50000"/>
                  </a:schemeClr>
                </a:solidFill>
                <a:latin typeface="Times New Roman" pitchFamily="18" charset="0"/>
                <a:cs typeface="Times New Roman" pitchFamily="18" charset="0"/>
              </a:rPr>
              <a:t>Influence of physical parameters on PHB polymer production</a:t>
            </a: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EO1  and LO1 had grown at a wide range of pH (5,6,7 and 8 ) and the maximum polymer</a:t>
            </a:r>
          </a:p>
          <a:p>
            <a:pPr algn="just"/>
            <a:r>
              <a:rPr lang="en-US" dirty="0" smtClean="0">
                <a:solidFill>
                  <a:schemeClr val="accent2">
                    <a:lumMod val="75000"/>
                  </a:schemeClr>
                </a:solidFill>
                <a:latin typeface="Times New Roman" pitchFamily="18" charset="0"/>
                <a:cs typeface="Times New Roman" pitchFamily="18" charset="0"/>
              </a:rPr>
              <a:t>accumulation (51.25%  and 48.9% dry cell weight respectively) was observed at </a:t>
            </a:r>
            <a:r>
              <a:rPr lang="en-US" b="1" dirty="0" smtClean="0">
                <a:solidFill>
                  <a:schemeClr val="accent2">
                    <a:lumMod val="75000"/>
                  </a:schemeClr>
                </a:solidFill>
                <a:latin typeface="Times New Roman" pitchFamily="18" charset="0"/>
                <a:cs typeface="Times New Roman" pitchFamily="18" charset="0"/>
              </a:rPr>
              <a:t>pH 7.</a:t>
            </a:r>
          </a:p>
          <a:p>
            <a:pPr algn="just"/>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rgbClr val="7030A0"/>
                </a:solidFill>
                <a:latin typeface="Times New Roman" pitchFamily="18" charset="0"/>
                <a:cs typeface="Times New Roman" pitchFamily="18" charset="0"/>
              </a:rPr>
              <a:t>Effect of varying incubation temperature (25, 30, 35 and 40°C) were observed and maximum PHB production  were obtained at 35 </a:t>
            </a:r>
            <a:r>
              <a:rPr lang="en-US" u="sng" dirty="0" smtClean="0">
                <a:solidFill>
                  <a:srgbClr val="7030A0"/>
                </a:solidFill>
                <a:latin typeface="Times New Roman" pitchFamily="18" charset="0"/>
                <a:cs typeface="Times New Roman" pitchFamily="18" charset="0"/>
              </a:rPr>
              <a:t>+</a:t>
            </a:r>
            <a:r>
              <a:rPr lang="en-US" dirty="0" smtClean="0">
                <a:solidFill>
                  <a:srgbClr val="7030A0"/>
                </a:solidFill>
                <a:latin typeface="Times New Roman" pitchFamily="18" charset="0"/>
                <a:cs typeface="Times New Roman" pitchFamily="18" charset="0"/>
              </a:rPr>
              <a:t> 2°C as 51% (EO1) and 54.28 % (LO1). At extremes of the temperature, the accumulation of PHB was decreased i.e., (&gt;15 ◦C and &lt;50◦C).</a:t>
            </a:r>
          </a:p>
          <a:p>
            <a:pPr algn="just">
              <a:buFont typeface="Arial" pitchFamily="34" charset="0"/>
              <a:buChar char="•"/>
            </a:pPr>
            <a:endParaRPr lang="en-US" dirty="0" smtClean="0">
              <a:latin typeface="Times New Roman" pitchFamily="18" charset="0"/>
              <a:cs typeface="Times New Roman" pitchFamily="18" charset="0"/>
            </a:endParaRP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The PHB production by EO1 and LO1were observed by growing from 24, 48, 72 and 96 h of incubation. It was observed that PHB accumulation was maximum at 72 h 52.87% (EO1) and 52.04% (LO1). The production of PHB increased up to 72 h (4.9 and 5.1 g/L respectively) and, thereafter, got reduced (3.1 and 2.5 g/L after 72 h). This reduction in PHB production after 72 h may be due to lack of micronutrients as well as increase in metabolites that might have negative effect on the PHB production (Table 5).</a:t>
            </a:r>
          </a:p>
          <a:p>
            <a:pPr algn="just">
              <a:buFont typeface="Arial" pitchFamily="34" charset="0"/>
              <a:buChar char="•"/>
            </a:pPr>
            <a:endParaRPr lang="en-US" dirty="0" smtClean="0">
              <a:solidFill>
                <a:schemeClr val="accent2">
                  <a:lumMod val="75000"/>
                </a:schemeClr>
              </a:solidFill>
              <a:latin typeface="Times New Roman" pitchFamily="18" charset="0"/>
              <a:cs typeface="Times New Roman" pitchFamily="18" charset="0"/>
            </a:endParaRPr>
          </a:p>
          <a:p>
            <a:pPr algn="just">
              <a:buFont typeface="Arial" pitchFamily="34" charset="0"/>
              <a:buChar char="•"/>
            </a:pPr>
            <a:r>
              <a:rPr lang="en-US" dirty="0" err="1" smtClean="0">
                <a:solidFill>
                  <a:srgbClr val="7030A0"/>
                </a:solidFill>
                <a:latin typeface="Times New Roman" pitchFamily="18" charset="0"/>
                <a:cs typeface="Times New Roman" pitchFamily="18" charset="0"/>
              </a:rPr>
              <a:t>Bhuwal</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a:t>
            </a:r>
            <a:r>
              <a:rPr lang="en-US" dirty="0" smtClean="0">
                <a:solidFill>
                  <a:srgbClr val="7030A0"/>
                </a:solidFill>
                <a:latin typeface="Times New Roman" pitchFamily="18" charset="0"/>
                <a:cs typeface="Times New Roman" pitchFamily="18" charset="0"/>
              </a:rPr>
              <a:t>, 2014  and </a:t>
            </a:r>
            <a:r>
              <a:rPr lang="en-US" dirty="0" err="1" smtClean="0">
                <a:solidFill>
                  <a:srgbClr val="7030A0"/>
                </a:solidFill>
                <a:latin typeface="Times New Roman" pitchFamily="18" charset="0"/>
                <a:cs typeface="Times New Roman" pitchFamily="18" charset="0"/>
              </a:rPr>
              <a:t>Lathwal</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 </a:t>
            </a:r>
            <a:r>
              <a:rPr lang="en-US" dirty="0" smtClean="0">
                <a:solidFill>
                  <a:srgbClr val="7030A0"/>
                </a:solidFill>
                <a:latin typeface="Times New Roman" pitchFamily="18" charset="0"/>
                <a:cs typeface="Times New Roman" pitchFamily="18" charset="0"/>
              </a:rPr>
              <a:t>2015 reported same findings.</a:t>
            </a:r>
          </a:p>
          <a:p>
            <a:pPr algn="just"/>
            <a:endParaRPr lang="en-US" dirty="0" smtClean="0">
              <a:latin typeface="Times New Roman" pitchFamily="18" charset="0"/>
              <a:cs typeface="Times New Roman" pitchFamily="18" charset="0"/>
            </a:endParaRPr>
          </a:p>
          <a:p>
            <a:pPr algn="just"/>
            <a:endParaRPr lang="en-US" sz="2000" b="1" dirty="0" smtClean="0">
              <a:solidFill>
                <a:schemeClr val="tx2">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838200" y="838200"/>
          <a:ext cx="7400925" cy="5402594"/>
        </p:xfrm>
        <a:graphic>
          <a:graphicData uri="http://schemas.openxmlformats.org/drawingml/2006/table">
            <a:tbl>
              <a:tblPr firstRow="1" bandRow="1">
                <a:tableStyleId>{5C22544A-7EE6-4342-B048-85BDC9FD1C3A}</a:tableStyleId>
              </a:tblPr>
              <a:tblGrid>
                <a:gridCol w="1057275"/>
                <a:gridCol w="1057275"/>
                <a:gridCol w="1057275"/>
                <a:gridCol w="1057275"/>
                <a:gridCol w="1057275"/>
                <a:gridCol w="1057275"/>
                <a:gridCol w="1057275"/>
              </a:tblGrid>
              <a:tr h="473912">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Times New Roman" pitchFamily="18" charset="0"/>
                          <a:cs typeface="Times New Roman" pitchFamily="18" charset="0"/>
                        </a:rPr>
                        <a:t>EO 1</a:t>
                      </a: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latin typeface="Times New Roman" pitchFamily="18" charset="0"/>
                          <a:cs typeface="Times New Roman" pitchFamily="18" charset="0"/>
                        </a:rPr>
                        <a:t>LO 1</a:t>
                      </a:r>
                    </a:p>
                    <a:p>
                      <a:pPr algn="l"/>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r>
              <a:tr h="473912">
                <a:tc>
                  <a:txBody>
                    <a:bodyPr/>
                    <a:lstStyle/>
                    <a:p>
                      <a:pPr algn="l"/>
                      <a:r>
                        <a:rPr lang="en-US" sz="1200" b="0" dirty="0" smtClean="0">
                          <a:latin typeface="Times New Roman" pitchFamily="18" charset="0"/>
                          <a:cs typeface="Times New Roman" pitchFamily="18" charset="0"/>
                        </a:rPr>
                        <a:t>Parameter</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Dry Biomass</a:t>
                      </a:r>
                      <a:r>
                        <a:rPr lang="en-US" sz="1200" baseline="0" dirty="0" smtClean="0">
                          <a:latin typeface="Times New Roman" pitchFamily="18" charset="0"/>
                          <a:cs typeface="Times New Roman" pitchFamily="18" charset="0"/>
                        </a:rPr>
                        <a:t> (g/L)</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PHB (g/L) </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 PHB  (w/w)</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Dry Biomass (g/L)</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PHB (g/L)</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 PHB (w/w)</a:t>
                      </a:r>
                      <a:endParaRPr lang="en-US" sz="1200" dirty="0">
                        <a:latin typeface="Times New Roman" pitchFamily="18" charset="0"/>
                        <a:cs typeface="Times New Roman" pitchFamily="18" charset="0"/>
                      </a:endParaRPr>
                    </a:p>
                  </a:txBody>
                  <a:tcPr/>
                </a:tc>
              </a:tr>
              <a:tr h="473912">
                <a:tc gridSpan="7">
                  <a:txBody>
                    <a:bodyPr/>
                    <a:lstStyle/>
                    <a:p>
                      <a:pPr algn="l"/>
                      <a:r>
                        <a:rPr lang="en-US" sz="1200" b="1" dirty="0" smtClean="0">
                          <a:latin typeface="Times New Roman" pitchFamily="18" charset="0"/>
                          <a:cs typeface="Times New Roman" pitchFamily="18" charset="0"/>
                        </a:rPr>
                        <a:t>Temperature (˚C)</a:t>
                      </a:r>
                    </a:p>
                    <a:p>
                      <a:pPr algn="l"/>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25</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7.1 ± 0.04</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2.5  ± 0.01                                     </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35.2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8.4 ± 0.02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3.2  ± 0.01                                                         </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38.09</a:t>
                      </a:r>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30</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8.2 ± 0.06</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4.1  ± 0.21</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50</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9.1 ± 0.01</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4.9 ± 0.1</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53.8</a:t>
                      </a:r>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35</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9.3 ± 0.13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4.8 ± 0.01</a:t>
                      </a:r>
                      <a:endParaRPr lang="en-US" sz="1200" dirty="0">
                        <a:latin typeface="Times New Roman" pitchFamily="18" charset="0"/>
                        <a:cs typeface="Times New Roman" pitchFamily="18" charset="0"/>
                      </a:endParaRPr>
                    </a:p>
                  </a:txBody>
                  <a:tcPr/>
                </a:tc>
                <a:tc>
                  <a:txBody>
                    <a:bodyPr/>
                    <a:lstStyle/>
                    <a:p>
                      <a:pPr algn="l"/>
                      <a:r>
                        <a:rPr lang="en-US" sz="1200" b="1" dirty="0" smtClean="0">
                          <a:latin typeface="Times New Roman" pitchFamily="18" charset="0"/>
                          <a:cs typeface="Times New Roman" pitchFamily="18" charset="0"/>
                        </a:rPr>
                        <a:t>51</a:t>
                      </a:r>
                      <a:endParaRPr lang="en-US" sz="1200" b="1"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10.5  ± 0.12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5.7 ± 0.20</a:t>
                      </a:r>
                      <a:endParaRPr lang="en-US" sz="1200" dirty="0">
                        <a:latin typeface="Times New Roman" pitchFamily="18" charset="0"/>
                        <a:cs typeface="Times New Roman" pitchFamily="18" charset="0"/>
                      </a:endParaRPr>
                    </a:p>
                  </a:txBody>
                  <a:tcPr/>
                </a:tc>
                <a:tc>
                  <a:txBody>
                    <a:bodyPr/>
                    <a:lstStyle/>
                    <a:p>
                      <a:pPr algn="l"/>
                      <a:r>
                        <a:rPr lang="en-US" sz="1200" b="1" dirty="0" smtClean="0">
                          <a:solidFill>
                            <a:schemeClr val="tx2">
                              <a:lumMod val="50000"/>
                            </a:schemeClr>
                          </a:solidFill>
                          <a:latin typeface="Times New Roman" pitchFamily="18" charset="0"/>
                          <a:cs typeface="Times New Roman" pitchFamily="18" charset="0"/>
                        </a:rPr>
                        <a:t>54.28</a:t>
                      </a:r>
                      <a:endParaRPr lang="en-US" sz="1200" b="1" dirty="0">
                        <a:solidFill>
                          <a:schemeClr val="tx2">
                            <a:lumMod val="50000"/>
                          </a:schemeClr>
                        </a:solidFill>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40</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6.0 ± 0.15</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2.9  ± 0.12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48.3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6.1 ± 0.04</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2.3 ± 0.03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37.7</a:t>
                      </a:r>
                      <a:endParaRPr lang="en-US" sz="1200" dirty="0">
                        <a:latin typeface="Times New Roman" pitchFamily="18" charset="0"/>
                        <a:cs typeface="Times New Roman" pitchFamily="18" charset="0"/>
                      </a:endParaRPr>
                    </a:p>
                  </a:txBody>
                  <a:tcPr/>
                </a:tc>
              </a:tr>
              <a:tr h="284347">
                <a:tc gridSpan="4">
                  <a:txBody>
                    <a:bodyPr/>
                    <a:lstStyle/>
                    <a:p>
                      <a:pPr algn="l"/>
                      <a:r>
                        <a:rPr lang="en-US" sz="1200" b="1" dirty="0" smtClean="0">
                          <a:latin typeface="Times New Roman" pitchFamily="18" charset="0"/>
                          <a:cs typeface="Times New Roman" pitchFamily="18" charset="0"/>
                        </a:rPr>
                        <a:t>pH</a:t>
                      </a:r>
                      <a:endParaRPr lang="en-US" sz="1200" b="1"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gridSpan="3">
                  <a:txBody>
                    <a:bodyPr/>
                    <a:lstStyle/>
                    <a:p>
                      <a:pPr algn="l"/>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5</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 ± 0.12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1.6 ± 0.03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40</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6.2 ± 0.03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2.5 ± 0.01</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40.3</a:t>
                      </a:r>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6</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6.2 ± 0.03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3.1 ± 0.12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50</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7.3 ± 0.02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3.2 ± 0.12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43.8</a:t>
                      </a:r>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7</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8.01 ± 0.05</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4.1 ± 0.04</a:t>
                      </a:r>
                      <a:endParaRPr lang="en-US" sz="1200" dirty="0">
                        <a:latin typeface="Times New Roman" pitchFamily="18" charset="0"/>
                        <a:cs typeface="Times New Roman" pitchFamily="18" charset="0"/>
                      </a:endParaRPr>
                    </a:p>
                  </a:txBody>
                  <a:tcPr/>
                </a:tc>
                <a:tc>
                  <a:txBody>
                    <a:bodyPr/>
                    <a:lstStyle/>
                    <a:p>
                      <a:pPr algn="l"/>
                      <a:r>
                        <a:rPr lang="en-US" sz="1200" b="1" dirty="0" smtClean="0">
                          <a:latin typeface="Times New Roman" pitchFamily="18" charset="0"/>
                          <a:cs typeface="Times New Roman" pitchFamily="18" charset="0"/>
                        </a:rPr>
                        <a:t>51.25</a:t>
                      </a:r>
                      <a:endParaRPr lang="en-US" sz="1200" b="1"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9.2 ± 0.10</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4.5 ± 0.04</a:t>
                      </a:r>
                      <a:endParaRPr lang="en-US" sz="1200" dirty="0">
                        <a:latin typeface="Times New Roman" pitchFamily="18" charset="0"/>
                        <a:cs typeface="Times New Roman" pitchFamily="18" charset="0"/>
                      </a:endParaRPr>
                    </a:p>
                  </a:txBody>
                  <a:tcPr/>
                </a:tc>
                <a:tc>
                  <a:txBody>
                    <a:bodyPr/>
                    <a:lstStyle/>
                    <a:p>
                      <a:pPr algn="l"/>
                      <a:r>
                        <a:rPr lang="en-US" sz="1200" b="1" dirty="0" smtClean="0">
                          <a:latin typeface="Times New Roman" pitchFamily="18" charset="0"/>
                          <a:cs typeface="Times New Roman" pitchFamily="18" charset="0"/>
                        </a:rPr>
                        <a:t>48.9</a:t>
                      </a:r>
                      <a:endParaRPr lang="en-US" sz="1200" b="1"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8</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7.1 ± 0.2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3.6 ± 0.02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50.7</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8.5 ± 0.04</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3.8 ± 0.03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44.7</a:t>
                      </a:r>
                      <a:endParaRPr lang="en-US" sz="1200" dirty="0">
                        <a:latin typeface="Times New Roman" pitchFamily="18" charset="0"/>
                        <a:cs typeface="Times New Roman" pitchFamily="18" charset="0"/>
                      </a:endParaRPr>
                    </a:p>
                  </a:txBody>
                  <a:tcPr/>
                </a:tc>
              </a:tr>
              <a:tr h="284347">
                <a:tc gridSpan="7">
                  <a:txBody>
                    <a:bodyPr/>
                    <a:lstStyle/>
                    <a:p>
                      <a:pPr algn="l"/>
                      <a:r>
                        <a:rPr lang="en-US" sz="1200" b="1" dirty="0" smtClean="0">
                          <a:latin typeface="Times New Roman" pitchFamily="18" charset="0"/>
                          <a:cs typeface="Times New Roman" pitchFamily="18" charset="0"/>
                        </a:rPr>
                        <a:t>Incubation period (h)</a:t>
                      </a:r>
                      <a:endParaRPr lang="en-US" sz="1200" b="1"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c hMerge="1">
                  <a:txBody>
                    <a:bodyPr/>
                    <a:lstStyle/>
                    <a:p>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24</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5.2  ± 0.12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2.3 ± 0.03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44.23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7.4 ± 0.02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31 ± 0.12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41.89</a:t>
                      </a:r>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48</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9.1</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 0.04</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4.2 ± 0.02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46. 15</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9.5 ± 0.04</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4.6</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 0.04</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48.42</a:t>
                      </a:r>
                      <a:endParaRPr lang="en-US" sz="1200"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72</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9.4 ± 0.12</a:t>
                      </a:r>
                      <a:endParaRPr lang="en-US" sz="1200" dirty="0">
                        <a:latin typeface="Times New Roman" pitchFamily="18" charset="0"/>
                        <a:cs typeface="Times New Roman" pitchFamily="18" charset="0"/>
                      </a:endParaRPr>
                    </a:p>
                  </a:txBody>
                  <a:tcPr/>
                </a:tc>
                <a:tc>
                  <a:txBody>
                    <a:bodyPr/>
                    <a:lstStyle/>
                    <a:p>
                      <a:pPr algn="l"/>
                      <a:r>
                        <a:rPr lang="en-US" sz="1200" baseline="0" dirty="0" smtClean="0">
                          <a:latin typeface="Times New Roman" pitchFamily="18" charset="0"/>
                          <a:cs typeface="Times New Roman" pitchFamily="18" charset="0"/>
                        </a:rPr>
                        <a:t>4.9 ± 0.10</a:t>
                      </a:r>
                      <a:endParaRPr lang="en-US" sz="1200" dirty="0">
                        <a:latin typeface="Times New Roman" pitchFamily="18" charset="0"/>
                        <a:cs typeface="Times New Roman" pitchFamily="18" charset="0"/>
                      </a:endParaRPr>
                    </a:p>
                  </a:txBody>
                  <a:tcPr/>
                </a:tc>
                <a:tc>
                  <a:txBody>
                    <a:bodyPr/>
                    <a:lstStyle/>
                    <a:p>
                      <a:pPr algn="l"/>
                      <a:r>
                        <a:rPr lang="en-US" sz="1200" b="1" dirty="0" smtClean="0">
                          <a:latin typeface="Times New Roman" pitchFamily="18" charset="0"/>
                          <a:cs typeface="Times New Roman" pitchFamily="18" charset="0"/>
                        </a:rPr>
                        <a:t>52.87</a:t>
                      </a:r>
                      <a:endParaRPr lang="en-US" sz="1200" b="1"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9.8 ± 0.11</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5.1 ± 0.10</a:t>
                      </a:r>
                      <a:endParaRPr lang="en-US" sz="1200" dirty="0">
                        <a:latin typeface="Times New Roman" pitchFamily="18" charset="0"/>
                        <a:cs typeface="Times New Roman" pitchFamily="18" charset="0"/>
                      </a:endParaRPr>
                    </a:p>
                  </a:txBody>
                  <a:tcPr/>
                </a:tc>
                <a:tc>
                  <a:txBody>
                    <a:bodyPr/>
                    <a:lstStyle/>
                    <a:p>
                      <a:pPr algn="l"/>
                      <a:r>
                        <a:rPr lang="en-US" sz="1200" b="1" dirty="0" smtClean="0">
                          <a:latin typeface="Times New Roman" pitchFamily="18" charset="0"/>
                          <a:cs typeface="Times New Roman" pitchFamily="18" charset="0"/>
                        </a:rPr>
                        <a:t>52.04</a:t>
                      </a:r>
                      <a:endParaRPr lang="en-US" sz="1200" b="1" dirty="0">
                        <a:latin typeface="Times New Roman" pitchFamily="18" charset="0"/>
                        <a:cs typeface="Times New Roman" pitchFamily="18" charset="0"/>
                      </a:endParaRPr>
                    </a:p>
                  </a:txBody>
                  <a:tcPr/>
                </a:tc>
              </a:tr>
              <a:tr h="284347">
                <a:tc>
                  <a:txBody>
                    <a:bodyPr/>
                    <a:lstStyle/>
                    <a:p>
                      <a:pPr algn="l"/>
                      <a:r>
                        <a:rPr lang="en-US" sz="1200" b="0" dirty="0" smtClean="0">
                          <a:latin typeface="Times New Roman" pitchFamily="18" charset="0"/>
                          <a:cs typeface="Times New Roman" pitchFamily="18" charset="0"/>
                        </a:rPr>
                        <a:t>96</a:t>
                      </a:r>
                      <a:endParaRPr lang="en-US" sz="1200" b="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6.3 ± 0.05</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3.1 ± 0.04</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49.2</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6.2 ± 0.03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2.5 ± 0.03</a:t>
                      </a:r>
                      <a:endParaRPr lang="en-US" sz="1200" dirty="0">
                        <a:latin typeface="Times New Roman" pitchFamily="18" charset="0"/>
                        <a:cs typeface="Times New Roman" pitchFamily="18" charset="0"/>
                      </a:endParaRPr>
                    </a:p>
                  </a:txBody>
                  <a:tcPr/>
                </a:tc>
                <a:tc>
                  <a:txBody>
                    <a:bodyPr/>
                    <a:lstStyle/>
                    <a:p>
                      <a:pPr algn="l"/>
                      <a:r>
                        <a:rPr lang="en-US" sz="1200" dirty="0" smtClean="0">
                          <a:latin typeface="Times New Roman" pitchFamily="18" charset="0"/>
                          <a:cs typeface="Times New Roman" pitchFamily="18" charset="0"/>
                        </a:rPr>
                        <a:t>40.32</a:t>
                      </a:r>
                      <a:endParaRPr lang="en-US" sz="1200" dirty="0">
                        <a:latin typeface="Times New Roman" pitchFamily="18" charset="0"/>
                        <a:cs typeface="Times New Roman" pitchFamily="18" charset="0"/>
                      </a:endParaRPr>
                    </a:p>
                  </a:txBody>
                  <a:tcPr/>
                </a:tc>
              </a:tr>
            </a:tbl>
          </a:graphicData>
        </a:graphic>
      </p:graphicFrame>
      <p:sp>
        <p:nvSpPr>
          <p:cNvPr id="4" name="Rectangle 3"/>
          <p:cNvSpPr/>
          <p:nvPr/>
        </p:nvSpPr>
        <p:spPr>
          <a:xfrm>
            <a:off x="228600" y="228600"/>
            <a:ext cx="8534400" cy="584775"/>
          </a:xfrm>
          <a:prstGeom prst="rect">
            <a:avLst/>
          </a:prstGeom>
        </p:spPr>
        <p:txBody>
          <a:bodyPr wrap="square">
            <a:spAutoFit/>
          </a:bodyPr>
          <a:lstStyle/>
          <a:p>
            <a:pPr algn="ctr"/>
            <a:r>
              <a:rPr lang="en-US" sz="1600" b="1" dirty="0" smtClean="0">
                <a:latin typeface="Times New Roman" pitchFamily="18" charset="0"/>
                <a:cs typeface="Times New Roman" pitchFamily="18" charset="0"/>
              </a:rPr>
              <a:t>Table 5. Effect of pH, temperature and incubation period on production of </a:t>
            </a:r>
            <a:r>
              <a:rPr lang="en-US" sz="1600" b="1" dirty="0" err="1" smtClean="0">
                <a:latin typeface="Times New Roman" pitchFamily="18" charset="0"/>
                <a:cs typeface="Times New Roman" pitchFamily="18" charset="0"/>
              </a:rPr>
              <a:t>Polyhydroxybutyrate</a:t>
            </a:r>
            <a:r>
              <a:rPr lang="en-US" sz="1600" b="1" dirty="0" smtClean="0">
                <a:latin typeface="Times New Roman" pitchFamily="18" charset="0"/>
                <a:cs typeface="Times New Roman" pitchFamily="18" charset="0"/>
              </a:rPr>
              <a:t> (PHB) by selected isolates</a:t>
            </a:r>
            <a:endParaRPr lang="en-US" sz="1600" dirty="0">
              <a:latin typeface="Times New Roman" pitchFamily="18" charset="0"/>
              <a:cs typeface="Times New Roman" pitchFamily="18" charset="0"/>
            </a:endParaRPr>
          </a:p>
        </p:txBody>
      </p:sp>
      <p:sp>
        <p:nvSpPr>
          <p:cNvPr id="5" name="Rectangle 4"/>
          <p:cNvSpPr/>
          <p:nvPr/>
        </p:nvSpPr>
        <p:spPr>
          <a:xfrm>
            <a:off x="381000" y="6324600"/>
            <a:ext cx="6553200" cy="369332"/>
          </a:xfrm>
          <a:prstGeom prst="rect">
            <a:avLst/>
          </a:prstGeom>
        </p:spPr>
        <p:txBody>
          <a:bodyPr wrap="square">
            <a:spAutoFit/>
          </a:bodyPr>
          <a:lstStyle/>
          <a:p>
            <a:pPr algn="just"/>
            <a:r>
              <a:rPr lang="en-US" dirty="0" smtClean="0">
                <a:latin typeface="Times New Roman" pitchFamily="18" charset="0"/>
                <a:cs typeface="Times New Roman" pitchFamily="18" charset="0"/>
              </a:rPr>
              <a:t>Data represent Two trials in Triplicates </a:t>
            </a:r>
            <a:r>
              <a:rPr lang="en-US" u="sng"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SEM</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228600" y="381000"/>
          <a:ext cx="3657600" cy="2819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p:cNvGraphicFramePr/>
          <p:nvPr/>
        </p:nvGraphicFramePr>
        <p:xfrm>
          <a:off x="4191000" y="304800"/>
          <a:ext cx="4114800" cy="2819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p:cNvGraphicFramePr/>
          <p:nvPr/>
        </p:nvGraphicFramePr>
        <p:xfrm>
          <a:off x="2057400" y="3276600"/>
          <a:ext cx="4419600" cy="2590800"/>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914400" y="5943600"/>
            <a:ext cx="7467600" cy="646331"/>
          </a:xfrm>
          <a:prstGeom prst="rect">
            <a:avLst/>
          </a:prstGeom>
        </p:spPr>
        <p:txBody>
          <a:bodyPr wrap="square">
            <a:spAutoFit/>
          </a:bodyPr>
          <a:lstStyle/>
          <a:p>
            <a:r>
              <a:rPr lang="en-US" b="1" dirty="0" smtClean="0">
                <a:latin typeface="Times New Roman" pitchFamily="18" charset="0"/>
                <a:cs typeface="Times New Roman" pitchFamily="18" charset="0"/>
              </a:rPr>
              <a:t>Effect of pH, temperature and incubation period on production of </a:t>
            </a:r>
            <a:r>
              <a:rPr lang="en-US" b="1" dirty="0" err="1" smtClean="0">
                <a:latin typeface="Times New Roman" pitchFamily="18" charset="0"/>
                <a:cs typeface="Times New Roman" pitchFamily="18" charset="0"/>
              </a:rPr>
              <a:t>Polyhydroxybutyrate</a:t>
            </a:r>
            <a:r>
              <a:rPr lang="en-US" b="1" dirty="0" smtClean="0">
                <a:latin typeface="Times New Roman" pitchFamily="18" charset="0"/>
                <a:cs typeface="Times New Roman" pitchFamily="18" charset="0"/>
              </a:rPr>
              <a:t> (PHB) by selected isolates</a:t>
            </a:r>
            <a:endParaRPr lang="en-I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2616101"/>
          </a:xfrm>
          <a:prstGeom prst="rect">
            <a:avLst/>
          </a:prstGeom>
        </p:spPr>
        <p:txBody>
          <a:bodyPr wrap="square">
            <a:spAutoFit/>
          </a:bodyPr>
          <a:lstStyle/>
          <a:p>
            <a:pPr algn="just"/>
            <a:r>
              <a:rPr lang="en-US" sz="2000" b="1" dirty="0" smtClean="0">
                <a:solidFill>
                  <a:schemeClr val="tx2">
                    <a:lumMod val="50000"/>
                  </a:schemeClr>
                </a:solidFill>
                <a:latin typeface="Times New Roman" pitchFamily="18" charset="0"/>
                <a:cs typeface="Times New Roman" pitchFamily="18" charset="0"/>
              </a:rPr>
              <a:t>FTIR  analysis of PHB</a:t>
            </a:r>
          </a:p>
          <a:p>
            <a:pPr algn="just">
              <a:buFont typeface="Arial" pitchFamily="34" charset="0"/>
              <a:buChar char="•"/>
            </a:pPr>
            <a:r>
              <a:rPr lang="en-US" dirty="0" smtClean="0">
                <a:solidFill>
                  <a:srgbClr val="7030A0"/>
                </a:solidFill>
                <a:latin typeface="Times New Roman" pitchFamily="18" charset="0"/>
                <a:cs typeface="Times New Roman" pitchFamily="18" charset="0"/>
              </a:rPr>
              <a:t>Polymer extracted from (EO 1) </a:t>
            </a:r>
            <a:r>
              <a:rPr lang="en-US" i="1" dirty="0" smtClean="0">
                <a:solidFill>
                  <a:srgbClr val="7030A0"/>
                </a:solidFill>
                <a:latin typeface="Times New Roman" pitchFamily="18" charset="0"/>
                <a:cs typeface="Times New Roman" pitchFamily="18" charset="0"/>
              </a:rPr>
              <a:t>Pseudomonas</a:t>
            </a:r>
            <a:r>
              <a:rPr lang="en-US" dirty="0" smtClean="0">
                <a:solidFill>
                  <a:srgbClr val="7030A0"/>
                </a:solidFill>
                <a:latin typeface="Times New Roman" pitchFamily="18" charset="0"/>
                <a:cs typeface="Times New Roman" pitchFamily="18" charset="0"/>
              </a:rPr>
              <a:t> strain was used for recording IR spectra in the range of 4000 to 500 </a:t>
            </a:r>
            <a:r>
              <a:rPr lang="en-US" dirty="0" smtClean="0">
                <a:solidFill>
                  <a:srgbClr val="7030A0"/>
                </a:solidFill>
              </a:rPr>
              <a:t>cm</a:t>
            </a:r>
            <a:r>
              <a:rPr lang="en-US" baseline="30000" dirty="0" smtClean="0">
                <a:solidFill>
                  <a:srgbClr val="7030A0"/>
                </a:solidFill>
              </a:rPr>
              <a:t>-1</a:t>
            </a:r>
            <a:r>
              <a:rPr lang="en-US" dirty="0" smtClean="0">
                <a:solidFill>
                  <a:srgbClr val="7030A0"/>
                </a:solidFill>
              </a:rPr>
              <a:t> </a:t>
            </a:r>
            <a:r>
              <a:rPr lang="en-US" dirty="0" smtClean="0">
                <a:solidFill>
                  <a:srgbClr val="7030A0"/>
                </a:solidFill>
                <a:latin typeface="Times New Roman" pitchFamily="18" charset="0"/>
                <a:cs typeface="Times New Roman" pitchFamily="18" charset="0"/>
              </a:rPr>
              <a:t>(Fig 4).</a:t>
            </a: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IR spectra showed  two intense absorption band at 2891 and 2763 </a:t>
            </a:r>
            <a:r>
              <a:rPr lang="en-US" dirty="0" smtClean="0">
                <a:solidFill>
                  <a:schemeClr val="accent2">
                    <a:lumMod val="75000"/>
                  </a:schemeClr>
                </a:solidFill>
              </a:rPr>
              <a:t>cm</a:t>
            </a:r>
            <a:r>
              <a:rPr lang="en-US" baseline="30000" dirty="0" smtClean="0">
                <a:solidFill>
                  <a:schemeClr val="accent2">
                    <a:lumMod val="75000"/>
                  </a:schemeClr>
                </a:solidFill>
              </a:rPr>
              <a:t>-1</a:t>
            </a:r>
            <a:r>
              <a:rPr lang="en-US" dirty="0" smtClean="0">
                <a:solidFill>
                  <a:schemeClr val="accent2">
                    <a:lumMod val="75000"/>
                  </a:schemeClr>
                </a:solidFill>
              </a:rPr>
              <a:t> </a:t>
            </a:r>
            <a:r>
              <a:rPr lang="en-US" dirty="0" smtClean="0">
                <a:solidFill>
                  <a:schemeClr val="accent2">
                    <a:lumMod val="75000"/>
                  </a:schemeClr>
                </a:solidFill>
                <a:latin typeface="Times New Roman" pitchFamily="18" charset="0"/>
                <a:cs typeface="Times New Roman" pitchFamily="18" charset="0"/>
              </a:rPr>
              <a:t>are due to C-H stretching vibrations of methyl and methylene groups. </a:t>
            </a:r>
          </a:p>
          <a:p>
            <a:pPr algn="just">
              <a:buFont typeface="Arial" pitchFamily="34" charset="0"/>
              <a:buChar char="•"/>
            </a:pPr>
            <a:r>
              <a:rPr lang="en-US" dirty="0" smtClean="0">
                <a:solidFill>
                  <a:srgbClr val="7030A0"/>
                </a:solidFill>
                <a:latin typeface="Times New Roman" pitchFamily="18" charset="0"/>
                <a:cs typeface="Times New Roman" pitchFamily="18" charset="0"/>
              </a:rPr>
              <a:t>The absorption bands at 1274 </a:t>
            </a:r>
            <a:r>
              <a:rPr lang="en-US" dirty="0" smtClean="0">
                <a:solidFill>
                  <a:srgbClr val="7030A0"/>
                </a:solidFill>
              </a:rPr>
              <a:t>cm</a:t>
            </a:r>
            <a:r>
              <a:rPr lang="en-US" baseline="30000" dirty="0" smtClean="0">
                <a:solidFill>
                  <a:srgbClr val="7030A0"/>
                </a:solidFill>
              </a:rPr>
              <a:t>-1</a:t>
            </a:r>
            <a:r>
              <a:rPr lang="en-US" dirty="0" smtClean="0">
                <a:solidFill>
                  <a:srgbClr val="7030A0"/>
                </a:solidFill>
              </a:rPr>
              <a:t> </a:t>
            </a:r>
            <a:r>
              <a:rPr lang="en-US" dirty="0" smtClean="0">
                <a:solidFill>
                  <a:srgbClr val="7030A0"/>
                </a:solidFill>
                <a:latin typeface="Times New Roman" pitchFamily="18" charset="0"/>
                <a:cs typeface="Times New Roman" pitchFamily="18" charset="0"/>
              </a:rPr>
              <a:t>which are specific for C-O stretching vibrations.</a:t>
            </a:r>
          </a:p>
          <a:p>
            <a:pPr algn="just">
              <a:buFont typeface="Arial" pitchFamily="34" charset="0"/>
              <a:buChar char="•"/>
            </a:pPr>
            <a:r>
              <a:rPr lang="en-US" dirty="0" smtClean="0">
                <a:solidFill>
                  <a:schemeClr val="accent2">
                    <a:lumMod val="75000"/>
                  </a:schemeClr>
                </a:solidFill>
                <a:latin typeface="Times New Roman" pitchFamily="18" charset="0"/>
                <a:cs typeface="Times New Roman" pitchFamily="18" charset="0"/>
              </a:rPr>
              <a:t>These prominent absorption bands confirm the structure of poly-β-</a:t>
            </a:r>
            <a:r>
              <a:rPr lang="en-US" dirty="0" err="1" smtClean="0">
                <a:solidFill>
                  <a:schemeClr val="accent2">
                    <a:lumMod val="75000"/>
                  </a:schemeClr>
                </a:solidFill>
                <a:latin typeface="Times New Roman" pitchFamily="18" charset="0"/>
                <a:cs typeface="Times New Roman" pitchFamily="18" charset="0"/>
              </a:rPr>
              <a:t>hydroxybutyrate</a:t>
            </a:r>
            <a:r>
              <a:rPr lang="en-US" dirty="0" smtClean="0">
                <a:solidFill>
                  <a:schemeClr val="accent2">
                    <a:lumMod val="75000"/>
                  </a:schemeClr>
                </a:solidFill>
                <a:latin typeface="Times New Roman" pitchFamily="18" charset="0"/>
                <a:cs typeface="Times New Roman" pitchFamily="18" charset="0"/>
              </a:rPr>
              <a:t>.</a:t>
            </a:r>
          </a:p>
          <a:p>
            <a:pPr algn="just">
              <a:buFont typeface="Arial" pitchFamily="34" charset="0"/>
              <a:buChar char="•"/>
            </a:pPr>
            <a:r>
              <a:rPr lang="en-US" dirty="0" err="1" smtClean="0">
                <a:solidFill>
                  <a:srgbClr val="7030A0"/>
                </a:solidFill>
                <a:latin typeface="Times New Roman" pitchFamily="18" charset="0"/>
                <a:cs typeface="Times New Roman" pitchFamily="18" charset="0"/>
              </a:rPr>
              <a:t>Bhuwal</a:t>
            </a:r>
            <a:r>
              <a:rPr lang="en-US" dirty="0" smtClean="0">
                <a:solidFill>
                  <a:srgbClr val="7030A0"/>
                </a:solidFill>
                <a:latin typeface="Times New Roman" pitchFamily="18" charset="0"/>
                <a:cs typeface="Times New Roman" pitchFamily="18" charset="0"/>
              </a:rPr>
              <a:t> </a:t>
            </a:r>
            <a:r>
              <a:rPr lang="en-US" i="1" dirty="0" smtClean="0">
                <a:solidFill>
                  <a:srgbClr val="7030A0"/>
                </a:solidFill>
                <a:latin typeface="Times New Roman" pitchFamily="18" charset="0"/>
                <a:cs typeface="Times New Roman" pitchFamily="18" charset="0"/>
              </a:rPr>
              <a:t>et al</a:t>
            </a:r>
            <a:r>
              <a:rPr lang="en-US" dirty="0" smtClean="0">
                <a:solidFill>
                  <a:srgbClr val="7030A0"/>
                </a:solidFill>
                <a:latin typeface="Times New Roman" pitchFamily="18" charset="0"/>
                <a:cs typeface="Times New Roman" pitchFamily="18" charset="0"/>
              </a:rPr>
              <a:t>., 2014 and  </a:t>
            </a:r>
            <a:r>
              <a:rPr lang="en-US" dirty="0" err="1" smtClean="0">
                <a:solidFill>
                  <a:srgbClr val="7030A0"/>
                </a:solidFill>
                <a:latin typeface="Times New Roman" pitchFamily="18" charset="0"/>
                <a:cs typeface="Times New Roman" pitchFamily="18" charset="0"/>
              </a:rPr>
              <a:t>Getachew</a:t>
            </a:r>
            <a:r>
              <a:rPr lang="en-US" dirty="0" smtClean="0">
                <a:solidFill>
                  <a:srgbClr val="7030A0"/>
                </a:solidFill>
                <a:latin typeface="Times New Roman" pitchFamily="18" charset="0"/>
                <a:cs typeface="Times New Roman" pitchFamily="18" charset="0"/>
              </a:rPr>
              <a:t> &amp; </a:t>
            </a:r>
            <a:r>
              <a:rPr lang="en-US" dirty="0" err="1" smtClean="0">
                <a:solidFill>
                  <a:srgbClr val="7030A0"/>
                </a:solidFill>
                <a:latin typeface="Times New Roman" pitchFamily="18" charset="0"/>
                <a:cs typeface="Times New Roman" pitchFamily="18" charset="0"/>
              </a:rPr>
              <a:t>Woldesenbet</a:t>
            </a:r>
            <a:r>
              <a:rPr lang="en-US" dirty="0" smtClean="0">
                <a:solidFill>
                  <a:srgbClr val="7030A0"/>
                </a:solidFill>
                <a:latin typeface="Times New Roman" pitchFamily="18" charset="0"/>
                <a:cs typeface="Times New Roman" pitchFamily="18" charset="0"/>
              </a:rPr>
              <a:t> 2016 also have been reported the similar results.</a:t>
            </a:r>
          </a:p>
        </p:txBody>
      </p:sp>
      <p:pic>
        <p:nvPicPr>
          <p:cNvPr id="3" name="Picture 2"/>
          <p:cNvPicPr/>
          <p:nvPr/>
        </p:nvPicPr>
        <p:blipFill>
          <a:blip r:embed="rId2" cstate="print"/>
          <a:srcRect/>
          <a:stretch>
            <a:fillRect/>
          </a:stretch>
        </p:blipFill>
        <p:spPr bwMode="auto">
          <a:xfrm>
            <a:off x="762000" y="2895600"/>
            <a:ext cx="7391400" cy="3448050"/>
          </a:xfrm>
          <a:prstGeom prst="rect">
            <a:avLst/>
          </a:prstGeom>
          <a:noFill/>
          <a:ln w="9525">
            <a:noFill/>
            <a:miter lim="800000"/>
            <a:headEnd/>
            <a:tailEnd/>
          </a:ln>
        </p:spPr>
      </p:pic>
      <p:sp>
        <p:nvSpPr>
          <p:cNvPr id="4" name="Rectangle 3"/>
          <p:cNvSpPr/>
          <p:nvPr/>
        </p:nvSpPr>
        <p:spPr>
          <a:xfrm>
            <a:off x="685800" y="6248400"/>
            <a:ext cx="8001000" cy="646331"/>
          </a:xfrm>
          <a:prstGeom prst="rect">
            <a:avLst/>
          </a:prstGeom>
        </p:spPr>
        <p:txBody>
          <a:bodyPr wrap="square">
            <a:spAutoFit/>
          </a:bodyPr>
          <a:lstStyle/>
          <a:p>
            <a:pPr algn="ctr"/>
            <a:r>
              <a:rPr lang="en-US" b="1" dirty="0" smtClean="0">
                <a:latin typeface="Times New Roman" pitchFamily="18" charset="0"/>
                <a:cs typeface="Times New Roman" pitchFamily="18" charset="0"/>
              </a:rPr>
              <a:t>Fig 4. FTIR analysis of polyhydroxybutyrate polymer extracted from isolate EO1</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848600" cy="457200"/>
          </a:xfrm>
        </p:spPr>
        <p:txBody>
          <a:bodyPr>
            <a:noAutofit/>
          </a:bodyPr>
          <a:lstStyle/>
          <a:p>
            <a:r>
              <a:rPr lang="en-US" sz="3200" b="1" dirty="0" smtClean="0">
                <a:latin typeface="Times New Roman" pitchFamily="18" charset="0"/>
                <a:cs typeface="Times New Roman" pitchFamily="18" charset="0"/>
              </a:rPr>
              <a:t>CONCLUSION</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381000" y="609600"/>
            <a:ext cx="8305800" cy="6019800"/>
          </a:xfrm>
        </p:spPr>
        <p:txBody>
          <a:bodyPr>
            <a:normAutofit lnSpcReduction="10000"/>
          </a:bodyPr>
          <a:lstStyle/>
          <a:p>
            <a:pPr algn="just">
              <a:buNone/>
            </a:pPr>
            <a:r>
              <a:rPr lang="en-IN" sz="2000" dirty="0" smtClean="0"/>
              <a:t>      </a:t>
            </a:r>
            <a:r>
              <a:rPr lang="en-IN" sz="1800" dirty="0" smtClean="0">
                <a:solidFill>
                  <a:srgbClr val="7030A0"/>
                </a:solidFill>
                <a:latin typeface="Times New Roman" pitchFamily="18" charset="0"/>
                <a:cs typeface="Times New Roman" pitchFamily="18" charset="0"/>
              </a:rPr>
              <a:t>The major objective of the present study was to isolate effective PHA producers and to optimize their culture conditions so as to obtain the maximum PHA yield. According to present findings the optimum culture conditions for maximum PHA production include supplementation of sucrose as a carbon source along with pH, temp and incubation period. The best screened isolates EO. 1 &amp; LO1 were found to accumulate high level of PHA at the optimized culture condition. FTIR analysis indicated the strong C-H stretching vibrations of methyl and </a:t>
            </a:r>
            <a:r>
              <a:rPr lang="en-IN" sz="1800" dirty="0" err="1" smtClean="0">
                <a:solidFill>
                  <a:srgbClr val="7030A0"/>
                </a:solidFill>
                <a:latin typeface="Times New Roman" pitchFamily="18" charset="0"/>
                <a:cs typeface="Times New Roman" pitchFamily="18" charset="0"/>
              </a:rPr>
              <a:t>methylene</a:t>
            </a:r>
            <a:r>
              <a:rPr lang="en-IN" sz="1800" dirty="0" smtClean="0">
                <a:solidFill>
                  <a:srgbClr val="7030A0"/>
                </a:solidFill>
                <a:latin typeface="Times New Roman" pitchFamily="18" charset="0"/>
                <a:cs typeface="Times New Roman" pitchFamily="18" charset="0"/>
              </a:rPr>
              <a:t> groups and C-O stretching vibrations. </a:t>
            </a:r>
            <a:r>
              <a:rPr lang="en-US" sz="1800" dirty="0" smtClean="0">
                <a:solidFill>
                  <a:srgbClr val="7030A0"/>
                </a:solidFill>
                <a:latin typeface="Times New Roman" pitchFamily="18" charset="0"/>
                <a:cs typeface="Times New Roman" pitchFamily="18" charset="0"/>
              </a:rPr>
              <a:t>These prominent absorption bands identified as PHA marker to confirm the structure of poly-β-</a:t>
            </a:r>
            <a:r>
              <a:rPr lang="en-US" sz="1800" dirty="0" err="1" smtClean="0">
                <a:solidFill>
                  <a:srgbClr val="7030A0"/>
                </a:solidFill>
                <a:latin typeface="Times New Roman" pitchFamily="18" charset="0"/>
                <a:cs typeface="Times New Roman" pitchFamily="18" charset="0"/>
              </a:rPr>
              <a:t>hydroxybutyrate</a:t>
            </a:r>
            <a:r>
              <a:rPr lang="en-US" sz="1800" dirty="0" smtClean="0">
                <a:solidFill>
                  <a:srgbClr val="7030A0"/>
                </a:solidFill>
                <a:latin typeface="Times New Roman" pitchFamily="18" charset="0"/>
                <a:cs typeface="Times New Roman" pitchFamily="18" charset="0"/>
              </a:rPr>
              <a:t>.</a:t>
            </a:r>
            <a:r>
              <a:rPr lang="en-IN" sz="1800" dirty="0" smtClean="0">
                <a:solidFill>
                  <a:srgbClr val="7030A0"/>
                </a:solidFill>
                <a:latin typeface="Times New Roman" pitchFamily="18" charset="0"/>
                <a:cs typeface="Times New Roman" pitchFamily="18" charset="0"/>
              </a:rPr>
              <a:t> Both isolates EO1 (Edible oil) &amp; LO1 (Lubricating oil) can be regarded as potential strains for the production of PHA.</a:t>
            </a:r>
          </a:p>
          <a:p>
            <a:pPr algn="just">
              <a:buNone/>
            </a:pPr>
            <a:r>
              <a:rPr lang="en-IN" sz="1800" b="1" dirty="0" smtClean="0">
                <a:solidFill>
                  <a:schemeClr val="tx2">
                    <a:lumMod val="50000"/>
                  </a:schemeClr>
                </a:solidFill>
                <a:latin typeface="Times New Roman" pitchFamily="18" charset="0"/>
                <a:cs typeface="Times New Roman" pitchFamily="18" charset="0"/>
              </a:rPr>
              <a:t>      </a:t>
            </a:r>
            <a:r>
              <a:rPr lang="en-IN" sz="2000" b="1" dirty="0" smtClean="0">
                <a:latin typeface="Times New Roman" pitchFamily="18" charset="0"/>
                <a:cs typeface="Times New Roman" pitchFamily="18" charset="0"/>
              </a:rPr>
              <a:t>Future Prospects:</a:t>
            </a:r>
            <a:endParaRPr lang="en-US" sz="2000" dirty="0" smtClean="0">
              <a:latin typeface="Times New Roman" pitchFamily="18" charset="0"/>
              <a:cs typeface="Times New Roman" pitchFamily="18" charset="0"/>
            </a:endParaRPr>
          </a:p>
          <a:p>
            <a:pPr lvl="0" algn="just">
              <a:buFont typeface="Arial" pitchFamily="34" charset="0"/>
              <a:buChar char="•"/>
            </a:pPr>
            <a:r>
              <a:rPr lang="en-IN" sz="1800" dirty="0" smtClean="0">
                <a:solidFill>
                  <a:schemeClr val="accent2">
                    <a:lumMod val="75000"/>
                  </a:schemeClr>
                </a:solidFill>
                <a:latin typeface="Times New Roman" pitchFamily="18" charset="0"/>
                <a:cs typeface="Times New Roman" pitchFamily="18" charset="0"/>
              </a:rPr>
              <a:t>PHA as a replacement to plastic is still limited. The high production cost can be reduced by exploring the cheaper C- sources as the substrate.</a:t>
            </a:r>
          </a:p>
          <a:p>
            <a:pPr lvl="0" algn="just">
              <a:buFont typeface="Arial" pitchFamily="34" charset="0"/>
              <a:buChar char="•"/>
            </a:pPr>
            <a:endParaRPr lang="en-US" sz="1800" dirty="0" smtClean="0">
              <a:latin typeface="Times New Roman" pitchFamily="18" charset="0"/>
              <a:cs typeface="Times New Roman" pitchFamily="18" charset="0"/>
            </a:endParaRPr>
          </a:p>
          <a:p>
            <a:pPr algn="just">
              <a:buFont typeface="Arial" pitchFamily="34" charset="0"/>
              <a:buChar char="•"/>
            </a:pPr>
            <a:r>
              <a:rPr lang="en-IN" sz="1800" dirty="0" smtClean="0">
                <a:solidFill>
                  <a:srgbClr val="7030A0"/>
                </a:solidFill>
                <a:latin typeface="Times New Roman" pitchFamily="18" charset="0"/>
                <a:cs typeface="Times New Roman" pitchFamily="18" charset="0"/>
              </a:rPr>
              <a:t>As PHA has a very high potential due to their properties of biocompatibility, chemical diversity, manufacture from renewable carbon sources non-toxicity and release of non-polluting products on degradation. With the progress in research and development of new technologies to favour optimized production of PHA and improvements in its mechanical properties we could soon replace synthetic plastics with PHA . A fast emerging alternative of non- degradable plastic to make a greener world.</a:t>
            </a:r>
            <a:endParaRPr lang="en-US" sz="1800" dirty="0" smtClean="0">
              <a:solidFill>
                <a:srgbClr val="7030A0"/>
              </a:solidFill>
              <a:latin typeface="Times New Roman" pitchFamily="18" charset="0"/>
              <a:cs typeface="Times New Roman" pitchFamily="18" charset="0"/>
            </a:endParaRPr>
          </a:p>
          <a:p>
            <a:pPr algn="just">
              <a:buNone/>
            </a:pPr>
            <a:endParaRPr lang="en-US" sz="1800" dirty="0" smtClean="0">
              <a:latin typeface="Times New Roman" pitchFamily="18" charset="0"/>
              <a:cs typeface="Times New Roman" pitchFamily="18" charset="0"/>
            </a:endParaRPr>
          </a:p>
          <a:p>
            <a:pPr algn="just">
              <a:buNone/>
            </a:pPr>
            <a:endParaRPr lang="en-US" sz="2000"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Acknowledgement</a:t>
            </a:r>
            <a:br>
              <a:rPr lang="en-US" sz="3200" b="1" dirty="0" smtClean="0">
                <a:latin typeface="Times New Roman" pitchFamily="18" charset="0"/>
                <a:cs typeface="Times New Roman" pitchFamily="18" charset="0"/>
              </a:rPr>
            </a:br>
            <a:endParaRPr lang="en-IN" sz="3200" dirty="0"/>
          </a:p>
        </p:txBody>
      </p:sp>
      <p:sp>
        <p:nvSpPr>
          <p:cNvPr id="3" name="Content Placeholder 2"/>
          <p:cNvSpPr>
            <a:spLocks noGrp="1"/>
          </p:cNvSpPr>
          <p:nvPr>
            <p:ph idx="1"/>
          </p:nvPr>
        </p:nvSpPr>
        <p:spPr>
          <a:xfrm>
            <a:off x="457200" y="1143000"/>
            <a:ext cx="8229600" cy="4983163"/>
          </a:xfrm>
        </p:spPr>
        <p:txBody>
          <a:bodyPr>
            <a:normAutofit/>
          </a:bodyPr>
          <a:lstStyle/>
          <a:p>
            <a:pPr algn="just">
              <a:buNone/>
            </a:pPr>
            <a:r>
              <a:rPr lang="en-US" sz="2800" dirty="0" smtClean="0">
                <a:latin typeface="Times New Roman" pitchFamily="18" charset="0"/>
                <a:cs typeface="Times New Roman" pitchFamily="18" charset="0"/>
              </a:rPr>
              <a:t>    </a:t>
            </a:r>
            <a:r>
              <a:rPr lang="en-US" sz="1900" dirty="0" smtClean="0">
                <a:solidFill>
                  <a:srgbClr val="7030A0"/>
                </a:solidFill>
                <a:latin typeface="Times New Roman" pitchFamily="18" charset="0"/>
                <a:cs typeface="Times New Roman" pitchFamily="18" charset="0"/>
              </a:rPr>
              <a:t>Authors wish to express their sincere gratitude to </a:t>
            </a:r>
            <a:r>
              <a:rPr lang="en-US" sz="1900" dirty="0" err="1" smtClean="0">
                <a:solidFill>
                  <a:srgbClr val="7030A0"/>
                </a:solidFill>
                <a:latin typeface="Times New Roman" pitchFamily="18" charset="0"/>
                <a:cs typeface="Times New Roman" pitchFamily="18" charset="0"/>
              </a:rPr>
              <a:t>Gurukul</a:t>
            </a:r>
            <a:r>
              <a:rPr lang="en-US" sz="1900" dirty="0" smtClean="0">
                <a:solidFill>
                  <a:srgbClr val="7030A0"/>
                </a:solidFill>
                <a:latin typeface="Times New Roman" pitchFamily="18" charset="0"/>
                <a:cs typeface="Times New Roman" pitchFamily="18" charset="0"/>
              </a:rPr>
              <a:t> </a:t>
            </a:r>
            <a:r>
              <a:rPr lang="en-US" sz="1900" dirty="0" err="1" smtClean="0">
                <a:solidFill>
                  <a:srgbClr val="7030A0"/>
                </a:solidFill>
                <a:latin typeface="Times New Roman" pitchFamily="18" charset="0"/>
                <a:cs typeface="Times New Roman" pitchFamily="18" charset="0"/>
              </a:rPr>
              <a:t>Kangri</a:t>
            </a:r>
            <a:r>
              <a:rPr lang="en-US" sz="1900" dirty="0" smtClean="0">
                <a:solidFill>
                  <a:srgbClr val="7030A0"/>
                </a:solidFill>
                <a:latin typeface="Times New Roman" pitchFamily="18" charset="0"/>
                <a:cs typeface="Times New Roman" pitchFamily="18" charset="0"/>
              </a:rPr>
              <a:t> University, </a:t>
            </a:r>
            <a:r>
              <a:rPr lang="en-US" sz="1900" dirty="0" err="1" smtClean="0">
                <a:solidFill>
                  <a:srgbClr val="7030A0"/>
                </a:solidFill>
                <a:latin typeface="Times New Roman" pitchFamily="18" charset="0"/>
                <a:cs typeface="Times New Roman" pitchFamily="18" charset="0"/>
              </a:rPr>
              <a:t>Haridwar</a:t>
            </a:r>
            <a:r>
              <a:rPr lang="en-US" sz="1900" dirty="0" smtClean="0">
                <a:solidFill>
                  <a:srgbClr val="7030A0"/>
                </a:solidFill>
                <a:latin typeface="Times New Roman" pitchFamily="18" charset="0"/>
                <a:cs typeface="Times New Roman" pitchFamily="18" charset="0"/>
              </a:rPr>
              <a:t> (India) for providing research facilities and financial support for carrying out this work.</a:t>
            </a:r>
          </a:p>
          <a:p>
            <a:pPr algn="just">
              <a:buNone/>
            </a:pPr>
            <a:r>
              <a:rPr lang="en-US" sz="1900" b="1" dirty="0" smtClean="0">
                <a:solidFill>
                  <a:srgbClr val="00B0F0"/>
                </a:solidFill>
                <a:latin typeface="Times New Roman" pitchFamily="18" charset="0"/>
                <a:cs typeface="Times New Roman" pitchFamily="18" charset="0"/>
              </a:rPr>
              <a:t>      </a:t>
            </a:r>
          </a:p>
          <a:p>
            <a:pPr algn="just">
              <a:buNone/>
            </a:pPr>
            <a:r>
              <a:rPr lang="en-US" sz="1900" b="1" dirty="0" smtClean="0">
                <a:solidFill>
                  <a:srgbClr val="00B0F0"/>
                </a:solidFill>
                <a:latin typeface="Times New Roman" pitchFamily="18" charset="0"/>
                <a:cs typeface="Times New Roman" pitchFamily="18" charset="0"/>
              </a:rPr>
              <a:t>      </a:t>
            </a:r>
            <a:r>
              <a:rPr lang="en-US" sz="1900" b="1" dirty="0" smtClean="0">
                <a:latin typeface="Times New Roman" pitchFamily="18" charset="0"/>
                <a:cs typeface="Times New Roman" pitchFamily="18" charset="0"/>
              </a:rPr>
              <a:t>Authors Contributions: </a:t>
            </a:r>
            <a:r>
              <a:rPr lang="en-IN" sz="1900" dirty="0" smtClean="0">
                <a:solidFill>
                  <a:srgbClr val="7030A0"/>
                </a:solidFill>
                <a:latin typeface="Times New Roman" pitchFamily="18" charset="0"/>
                <a:cs typeface="Times New Roman" pitchFamily="18" charset="0"/>
              </a:rPr>
              <a:t>PS as a supervisor designed the research. PS and RP </a:t>
            </a:r>
          </a:p>
          <a:p>
            <a:pPr algn="just">
              <a:buNone/>
            </a:pPr>
            <a:r>
              <a:rPr lang="en-IN" sz="1900" dirty="0" smtClean="0">
                <a:solidFill>
                  <a:srgbClr val="7030A0"/>
                </a:solidFill>
                <a:latin typeface="Times New Roman" pitchFamily="18" charset="0"/>
                <a:cs typeface="Times New Roman" pitchFamily="18" charset="0"/>
              </a:rPr>
              <a:t>      developed the research experiments and carried out the research work, data research and analysis. Both contributed for the preparation of presentation</a:t>
            </a:r>
            <a:r>
              <a:rPr lang="en-IN" dirty="0" smtClean="0">
                <a:solidFill>
                  <a:srgbClr val="7030A0"/>
                </a:solidFill>
                <a:latin typeface="Times New Roman" pitchFamily="18" charset="0"/>
                <a:cs typeface="Times New Roman" pitchFamily="18" charset="0"/>
              </a:rPr>
              <a:t>.</a:t>
            </a:r>
            <a:endParaRPr lang="en-IN" dirty="0">
              <a:solidFill>
                <a:srgbClr val="7030A0"/>
              </a:solidFill>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457200"/>
          </a:xfrm>
        </p:spPr>
        <p:txBody>
          <a:bodyPr>
            <a:noAutofit/>
          </a:bodyPr>
          <a:lstStyle/>
          <a:p>
            <a:r>
              <a:rPr lang="en-US" sz="3200" b="1" dirty="0" smtClean="0">
                <a:latin typeface="Times New Roman" pitchFamily="18" charset="0"/>
                <a:cs typeface="Times New Roman" pitchFamily="18" charset="0"/>
              </a:rPr>
              <a:t>REFERENCES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152400" y="609600"/>
            <a:ext cx="8686800" cy="6248400"/>
          </a:xfrm>
        </p:spPr>
        <p:txBody>
          <a:bodyPr>
            <a:noAutofit/>
          </a:bodyPr>
          <a:lstStyle/>
          <a:p>
            <a:pPr algn="just"/>
            <a:r>
              <a:rPr lang="en-US" sz="1800" dirty="0" smtClean="0">
                <a:latin typeface="Times New Roman" pitchFamily="18" charset="0"/>
                <a:cs typeface="Times New Roman" pitchFamily="18" charset="0"/>
              </a:rPr>
              <a:t>American Public Health Association (APHA) (1981). Standard Methods for the Examination of Water and Wastewater. 15</a:t>
            </a:r>
            <a:r>
              <a:rPr lang="en-US" sz="1800" baseline="30000" dirty="0" smtClean="0">
                <a:latin typeface="Times New Roman" pitchFamily="18" charset="0"/>
                <a:cs typeface="Times New Roman" pitchFamily="18" charset="0"/>
              </a:rPr>
              <a:t>th</a:t>
            </a:r>
            <a:r>
              <a:rPr lang="en-US" sz="1800" dirty="0" smtClean="0">
                <a:latin typeface="Times New Roman" pitchFamily="18" charset="0"/>
                <a:cs typeface="Times New Roman" pitchFamily="18" charset="0"/>
              </a:rPr>
              <a:t> ed. APHA; Washington, DC, USA. pp. 85-99.pp. 773-779.pp. 786-828. </a:t>
            </a:r>
          </a:p>
          <a:p>
            <a:pPr algn="just"/>
            <a:r>
              <a:rPr lang="en-US" sz="1800" dirty="0" err="1" smtClean="0">
                <a:latin typeface="Times New Roman" pitchFamily="18" charset="0"/>
                <a:cs typeface="Times New Roman" pitchFamily="18" charset="0"/>
              </a:rPr>
              <a:t>Basavaraj</a:t>
            </a:r>
            <a:r>
              <a:rPr lang="en-US" sz="1800" dirty="0" smtClean="0">
                <a:latin typeface="Times New Roman" pitchFamily="18" charset="0"/>
                <a:cs typeface="Times New Roman" pitchFamily="18" charset="0"/>
              </a:rPr>
              <a:t>, H., </a:t>
            </a:r>
            <a:r>
              <a:rPr lang="en-US" sz="1800" dirty="0" err="1" smtClean="0">
                <a:latin typeface="Times New Roman" pitchFamily="18" charset="0"/>
                <a:cs typeface="Times New Roman" pitchFamily="18" charset="0"/>
              </a:rPr>
              <a:t>Shyama</a:t>
            </a:r>
            <a:r>
              <a:rPr lang="en-US" sz="1800" dirty="0" smtClean="0">
                <a:latin typeface="Times New Roman" pitchFamily="18" charset="0"/>
                <a:cs typeface="Times New Roman" pitchFamily="18" charset="0"/>
              </a:rPr>
              <a:t>, P.P., and Mohammed, S. (2013). Production of </a:t>
            </a:r>
            <a:r>
              <a:rPr lang="en-US" sz="1800" dirty="0" err="1" smtClean="0">
                <a:latin typeface="Times New Roman" pitchFamily="18" charset="0"/>
                <a:cs typeface="Times New Roman" pitchFamily="18" charset="0"/>
              </a:rPr>
              <a:t>polyhydroxybutyrates</a:t>
            </a:r>
            <a:r>
              <a:rPr lang="en-US" sz="1800" dirty="0" smtClean="0">
                <a:latin typeface="Times New Roman" pitchFamily="18" charset="0"/>
                <a:cs typeface="Times New Roman" pitchFamily="18" charset="0"/>
              </a:rPr>
              <a:t> from </a:t>
            </a:r>
            <a:r>
              <a:rPr lang="en-US" sz="1800" i="1" dirty="0" err="1" smtClean="0">
                <a:latin typeface="Times New Roman" pitchFamily="18" charset="0"/>
                <a:cs typeface="Times New Roman" pitchFamily="18" charset="0"/>
              </a:rPr>
              <a:t>Paenibacillus</a:t>
            </a:r>
            <a:r>
              <a:rPr lang="en-US" sz="1800" i="1" dirty="0" smtClean="0">
                <a:latin typeface="Times New Roman" pitchFamily="18" charset="0"/>
                <a:cs typeface="Times New Roman" pitchFamily="18" charset="0"/>
              </a:rPr>
              <a:t> </a:t>
            </a:r>
            <a:r>
              <a:rPr lang="en-US" sz="1800" i="1" dirty="0" err="1" smtClean="0">
                <a:latin typeface="Times New Roman" pitchFamily="18" charset="0"/>
                <a:cs typeface="Times New Roman" pitchFamily="18" charset="0"/>
              </a:rPr>
              <a:t>durus</a:t>
            </a:r>
            <a:r>
              <a:rPr lang="en-US" sz="1800" i="1" dirty="0" smtClean="0">
                <a:latin typeface="Times New Roman" pitchFamily="18" charset="0"/>
                <a:cs typeface="Times New Roman" pitchFamily="18" charset="0"/>
              </a:rPr>
              <a:t> BV-1 </a:t>
            </a:r>
            <a:r>
              <a:rPr lang="en-US" sz="1800" dirty="0" smtClean="0">
                <a:latin typeface="Times New Roman" pitchFamily="18" charset="0"/>
                <a:cs typeface="Times New Roman" pitchFamily="18" charset="0"/>
              </a:rPr>
              <a:t>isolated from oil mill soil. J </a:t>
            </a:r>
            <a:r>
              <a:rPr lang="en-US" sz="1800" dirty="0" err="1" smtClean="0">
                <a:latin typeface="Times New Roman" pitchFamily="18" charset="0"/>
                <a:cs typeface="Times New Roman" pitchFamily="18" charset="0"/>
              </a:rPr>
              <a:t>Microb</a:t>
            </a:r>
            <a:r>
              <a:rPr lang="en-US" sz="1800" dirty="0" smtClean="0">
                <a:latin typeface="Times New Roman" pitchFamily="18" charset="0"/>
                <a:cs typeface="Times New Roman" pitchFamily="18" charset="0"/>
              </a:rPr>
              <a:t> Biochem Technol. 5:1948–5948.</a:t>
            </a:r>
          </a:p>
          <a:p>
            <a:pPr algn="just"/>
            <a:r>
              <a:rPr lang="en-US" sz="1800" dirty="0" err="1" smtClean="0">
                <a:latin typeface="Times New Roman" pitchFamily="18" charset="0"/>
                <a:cs typeface="Times New Roman" pitchFamily="18" charset="0"/>
              </a:rPr>
              <a:t>Bhuwal</a:t>
            </a:r>
            <a:r>
              <a:rPr lang="en-US" sz="1800" dirty="0" smtClean="0">
                <a:latin typeface="Times New Roman" pitchFamily="18" charset="0"/>
                <a:cs typeface="Times New Roman" pitchFamily="18" charset="0"/>
              </a:rPr>
              <a:t>, A.K., Singh, G., Aggarwal, N.K., Goyal. V.  and Yadav, A. (2014). Poly-</a:t>
            </a:r>
            <a:r>
              <a:rPr lang="el-GR" sz="1800" dirty="0" smtClean="0">
                <a:latin typeface="Times New Roman" pitchFamily="18" charset="0"/>
                <a:cs typeface="Times New Roman" pitchFamily="18" charset="0"/>
              </a:rPr>
              <a:t>β-</a:t>
            </a:r>
            <a:r>
              <a:rPr lang="en-US" sz="1800" dirty="0" smtClean="0">
                <a:latin typeface="Times New Roman" pitchFamily="18" charset="0"/>
                <a:cs typeface="Times New Roman" pitchFamily="18" charset="0"/>
              </a:rPr>
              <a:t>hydroxybutyrate production and management of cardboard industry effluent by new Bacillus sp. NA10. </a:t>
            </a:r>
            <a:r>
              <a:rPr lang="en-US" sz="1800" dirty="0" err="1" smtClean="0">
                <a:latin typeface="Times New Roman" pitchFamily="18" charset="0"/>
                <a:cs typeface="Times New Roman" pitchFamily="18" charset="0"/>
              </a:rPr>
              <a:t>Bioresources</a:t>
            </a:r>
            <a:r>
              <a:rPr lang="en-US" sz="1800" dirty="0" smtClean="0">
                <a:latin typeface="Times New Roman" pitchFamily="18" charset="0"/>
                <a:cs typeface="Times New Roman" pitchFamily="18" charset="0"/>
              </a:rPr>
              <a:t> and Bioprocessing. 1(9): 1-11.</a:t>
            </a:r>
          </a:p>
          <a:p>
            <a:pPr algn="just"/>
            <a:r>
              <a:rPr lang="en-US" sz="1800" dirty="0" err="1" smtClean="0">
                <a:latin typeface="Times New Roman" pitchFamily="18" charset="0"/>
                <a:cs typeface="Times New Roman" pitchFamily="18" charset="0"/>
              </a:rPr>
              <a:t>Choi</a:t>
            </a:r>
            <a:r>
              <a:rPr lang="en-US" sz="1800" dirty="0" smtClean="0">
                <a:latin typeface="Times New Roman" pitchFamily="18" charset="0"/>
                <a:cs typeface="Times New Roman" pitchFamily="18" charset="0"/>
              </a:rPr>
              <a:t>, J.I, Lee, S.Y. (1997). Process analysis and economic evaluation for poly(3-hydroxybutyrate) production by fermentation. Bioprocess Eng. 17: 335–342</a:t>
            </a:r>
          </a:p>
          <a:p>
            <a:pPr algn="just"/>
            <a:r>
              <a:rPr lang="en-US" sz="1800" dirty="0" err="1" smtClean="0">
                <a:latin typeface="Times New Roman" pitchFamily="18" charset="0"/>
                <a:cs typeface="Times New Roman" pitchFamily="18" charset="0"/>
              </a:rPr>
              <a:t>Cheema</a:t>
            </a:r>
            <a:r>
              <a:rPr lang="en-US" sz="1800" dirty="0" smtClean="0">
                <a:latin typeface="Times New Roman" pitchFamily="18" charset="0"/>
                <a:cs typeface="Times New Roman" pitchFamily="18" charset="0"/>
              </a:rPr>
              <a:t>, S., </a:t>
            </a:r>
            <a:r>
              <a:rPr lang="en-US" sz="1800" dirty="0" err="1" smtClean="0">
                <a:latin typeface="Times New Roman" pitchFamily="18" charset="0"/>
                <a:cs typeface="Times New Roman" pitchFamily="18" charset="0"/>
              </a:rPr>
              <a:t>Bassas-Galia</a:t>
            </a:r>
            <a:r>
              <a:rPr lang="en-US" sz="1800" dirty="0" smtClean="0">
                <a:latin typeface="Times New Roman" pitchFamily="18" charset="0"/>
                <a:cs typeface="Times New Roman" pitchFamily="18" charset="0"/>
              </a:rPr>
              <a:t>, M.P., </a:t>
            </a:r>
            <a:r>
              <a:rPr lang="en-US" sz="1800" dirty="0" err="1" smtClean="0">
                <a:latin typeface="Times New Roman" pitchFamily="18" charset="0"/>
                <a:cs typeface="Times New Roman" pitchFamily="18" charset="0"/>
              </a:rPr>
              <a:t>Sarma</a:t>
            </a:r>
            <a:r>
              <a:rPr lang="en-US" sz="1800" dirty="0" smtClean="0">
                <a:latin typeface="Times New Roman" pitchFamily="18" charset="0"/>
                <a:cs typeface="Times New Roman" pitchFamily="18" charset="0"/>
              </a:rPr>
              <a:t>, M., </a:t>
            </a:r>
            <a:r>
              <a:rPr lang="en-US" sz="1800" dirty="0" err="1" smtClean="0">
                <a:latin typeface="Times New Roman" pitchFamily="18" charset="0"/>
                <a:cs typeface="Times New Roman" pitchFamily="18" charset="0"/>
              </a:rPr>
              <a:t>Lal</a:t>
            </a:r>
            <a:r>
              <a:rPr lang="en-US" sz="1800" dirty="0" smtClean="0">
                <a:latin typeface="Times New Roman" pitchFamily="18" charset="0"/>
                <a:cs typeface="Times New Roman" pitchFamily="18" charset="0"/>
              </a:rPr>
              <a:t>, B., Arias, S. (2012). </a:t>
            </a:r>
            <a:r>
              <a:rPr lang="en-US" sz="1800" dirty="0" err="1" smtClean="0">
                <a:latin typeface="Times New Roman" pitchFamily="18" charset="0"/>
                <a:cs typeface="Times New Roman" pitchFamily="18" charset="0"/>
              </a:rPr>
              <a:t>Bioresource</a:t>
            </a:r>
            <a:r>
              <a:rPr lang="en-US" sz="1800" dirty="0" smtClean="0">
                <a:latin typeface="Times New Roman" pitchFamily="18" charset="0"/>
                <a:cs typeface="Times New Roman" pitchFamily="18" charset="0"/>
              </a:rPr>
              <a:t> Technology.103: 322–328.</a:t>
            </a:r>
          </a:p>
          <a:p>
            <a:pPr algn="just"/>
            <a:r>
              <a:rPr lang="en-US" sz="1800" dirty="0" err="1" smtClean="0">
                <a:latin typeface="Times New Roman" pitchFamily="18" charset="0"/>
                <a:cs typeface="Times New Roman" pitchFamily="18" charset="0"/>
              </a:rPr>
              <a:t>Gao</a:t>
            </a:r>
            <a:r>
              <a:rPr lang="en-US" sz="1800" dirty="0" smtClean="0">
                <a:latin typeface="Times New Roman" pitchFamily="18" charset="0"/>
                <a:cs typeface="Times New Roman" pitchFamily="18" charset="0"/>
              </a:rPr>
              <a:t>, X., Chen, J. Wu, Q. and Chen, G. (2011). “Polyhydroxyalkanoates as a source of chemicals, polymers, and biofuels,” Current Opinion in Biotechnology. 22(6): 768–774.  </a:t>
            </a:r>
          </a:p>
          <a:p>
            <a:pPr algn="just"/>
            <a:r>
              <a:rPr lang="en-US" sz="1800" dirty="0" err="1" smtClean="0">
                <a:latin typeface="Times New Roman" pitchFamily="18" charset="0"/>
                <a:cs typeface="Times New Roman" pitchFamily="18" charset="0"/>
              </a:rPr>
              <a:t>Getachew</a:t>
            </a:r>
            <a:r>
              <a:rPr lang="en-US" sz="1800" dirty="0" smtClean="0">
                <a:latin typeface="Times New Roman" pitchFamily="18" charset="0"/>
                <a:cs typeface="Times New Roman" pitchFamily="18" charset="0"/>
              </a:rPr>
              <a:t>, A and </a:t>
            </a:r>
            <a:r>
              <a:rPr lang="en-US" sz="1800" dirty="0" err="1" smtClean="0">
                <a:latin typeface="Times New Roman" pitchFamily="18" charset="0"/>
                <a:cs typeface="Times New Roman" pitchFamily="18" charset="0"/>
              </a:rPr>
              <a:t>Woldesenbet</a:t>
            </a:r>
            <a:r>
              <a:rPr lang="en-US" sz="1800" dirty="0" smtClean="0">
                <a:latin typeface="Times New Roman" pitchFamily="18" charset="0"/>
                <a:cs typeface="Times New Roman" pitchFamily="18" charset="0"/>
              </a:rPr>
              <a:t>, F. (2016). Production of biodegradable plastic by </a:t>
            </a:r>
            <a:r>
              <a:rPr lang="en-US" sz="1800" dirty="0" err="1" smtClean="0">
                <a:latin typeface="Times New Roman" pitchFamily="18" charset="0"/>
                <a:cs typeface="Times New Roman" pitchFamily="18" charset="0"/>
              </a:rPr>
              <a:t>polyhydroxybutyrate</a:t>
            </a:r>
            <a:r>
              <a:rPr lang="en-US" sz="1800" dirty="0" smtClean="0">
                <a:latin typeface="Times New Roman" pitchFamily="18" charset="0"/>
                <a:cs typeface="Times New Roman" pitchFamily="18" charset="0"/>
              </a:rPr>
              <a:t> (PHB) accumulating bacteria using low cost agricultural waste material. BMC Research Notes. 9: 509</a:t>
            </a:r>
            <a:r>
              <a:rPr lang="en-US" sz="1800" dirty="0" smtClean="0">
                <a:latin typeface="Times New Roman" pitchFamily="18" charset="0"/>
                <a:cs typeface="Times New Roman" pitchFamily="18" charset="0"/>
              </a:rPr>
              <a:t>.</a:t>
            </a:r>
            <a:endParaRPr lang="en-US" sz="1800" dirty="0" smtClean="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458200" cy="6172200"/>
          </a:xfrm>
        </p:spPr>
        <p:txBody>
          <a:bodyPr>
            <a:normAutofit fontScale="85000" lnSpcReduction="20000"/>
          </a:bodyPr>
          <a:lstStyle/>
          <a:p>
            <a:pPr algn="just"/>
            <a:r>
              <a:rPr lang="en-US" sz="2100" dirty="0" err="1" smtClean="0">
                <a:latin typeface="Times New Roman" pitchFamily="18" charset="0"/>
                <a:cs typeface="Times New Roman" pitchFamily="18" charset="0"/>
              </a:rPr>
              <a:t>Giin</a:t>
            </a:r>
            <a:r>
              <a:rPr lang="en-US" sz="2100" dirty="0" smtClean="0">
                <a:latin typeface="Times New Roman" pitchFamily="18" charset="0"/>
                <a:cs typeface="Times New Roman" pitchFamily="18" charset="0"/>
              </a:rPr>
              <a:t>-Yu, A.T., </a:t>
            </a:r>
            <a:r>
              <a:rPr lang="en-US" sz="2100" dirty="0" err="1" smtClean="0">
                <a:latin typeface="Times New Roman" pitchFamily="18" charset="0"/>
                <a:cs typeface="Times New Roman" pitchFamily="18" charset="0"/>
              </a:rPr>
              <a:t>Chia</a:t>
            </a:r>
            <a:r>
              <a:rPr lang="en-US" sz="2100" dirty="0" smtClean="0">
                <a:latin typeface="Times New Roman" pitchFamily="18" charset="0"/>
                <a:cs typeface="Times New Roman" pitchFamily="18" charset="0"/>
              </a:rPr>
              <a:t>-Lung, C., Ling, L., </a:t>
            </a:r>
            <a:r>
              <a:rPr lang="en-US" sz="2100" dirty="0" err="1" smtClean="0">
                <a:latin typeface="Times New Roman" pitchFamily="18" charset="0"/>
                <a:cs typeface="Times New Roman" pitchFamily="18" charset="0"/>
              </a:rPr>
              <a:t>Liya</a:t>
            </a:r>
            <a:r>
              <a:rPr lang="en-US" sz="2100" dirty="0" smtClean="0">
                <a:latin typeface="Times New Roman" pitchFamily="18" charset="0"/>
                <a:cs typeface="Times New Roman" pitchFamily="18" charset="0"/>
              </a:rPr>
              <a:t>, G., Lin, W. (2014). Start a research on biopolymer </a:t>
            </a:r>
            <a:r>
              <a:rPr lang="en-US" sz="2100" dirty="0" err="1" smtClean="0">
                <a:latin typeface="Times New Roman" pitchFamily="18" charset="0"/>
                <a:cs typeface="Times New Roman" pitchFamily="18" charset="0"/>
              </a:rPr>
              <a:t>polyhydroxybutyrate</a:t>
            </a:r>
            <a:r>
              <a:rPr lang="en-US" sz="2100" dirty="0" smtClean="0">
                <a:latin typeface="Times New Roman" pitchFamily="18" charset="0"/>
                <a:cs typeface="Times New Roman" pitchFamily="18" charset="0"/>
              </a:rPr>
              <a:t> (PHB). Polymers. 6: 706–54.</a:t>
            </a:r>
          </a:p>
          <a:p>
            <a:pPr algn="just"/>
            <a:r>
              <a:rPr lang="en-US" sz="2100" dirty="0" err="1" smtClean="0">
                <a:latin typeface="Times New Roman" pitchFamily="18" charset="0"/>
                <a:cs typeface="Times New Roman" pitchFamily="18" charset="0"/>
              </a:rPr>
              <a:t>Grothe</a:t>
            </a:r>
            <a:r>
              <a:rPr lang="en-US" sz="2100" dirty="0" smtClean="0">
                <a:latin typeface="Times New Roman" pitchFamily="18" charset="0"/>
                <a:cs typeface="Times New Roman" pitchFamily="18" charset="0"/>
              </a:rPr>
              <a:t>, E., Moo-Young, M., </a:t>
            </a:r>
            <a:r>
              <a:rPr lang="en-US" sz="2100" dirty="0" err="1" smtClean="0">
                <a:latin typeface="Times New Roman" pitchFamily="18" charset="0"/>
                <a:cs typeface="Times New Roman" pitchFamily="18" charset="0"/>
              </a:rPr>
              <a:t>Chisti</a:t>
            </a:r>
            <a:r>
              <a:rPr lang="en-US" sz="2100" dirty="0" smtClean="0">
                <a:latin typeface="Times New Roman" pitchFamily="18" charset="0"/>
                <a:cs typeface="Times New Roman" pitchFamily="18" charset="0"/>
              </a:rPr>
              <a:t>, Y. (1999). Fermentation optimization for the production of poly(beta-</a:t>
            </a:r>
            <a:r>
              <a:rPr lang="en-US" sz="2100" dirty="0" err="1" smtClean="0">
                <a:latin typeface="Times New Roman" pitchFamily="18" charset="0"/>
                <a:cs typeface="Times New Roman" pitchFamily="18" charset="0"/>
              </a:rPr>
              <a:t>hydroxybutyric</a:t>
            </a:r>
            <a:r>
              <a:rPr lang="en-US" sz="2100" dirty="0" smtClean="0">
                <a:latin typeface="Times New Roman" pitchFamily="18" charset="0"/>
                <a:cs typeface="Times New Roman" pitchFamily="18" charset="0"/>
              </a:rPr>
              <a:t> acid) microbial thermoplastic. Enzyme and Microbial Technology. 25: 132-141.</a:t>
            </a:r>
          </a:p>
          <a:p>
            <a:r>
              <a:rPr lang="en-US" sz="2100" dirty="0" smtClean="0">
                <a:latin typeface="Times New Roman" pitchFamily="18" charset="0"/>
                <a:cs typeface="Times New Roman" pitchFamily="18" charset="0"/>
              </a:rPr>
              <a:t> Hazer</a:t>
            </a:r>
            <a:r>
              <a:rPr lang="en-US" sz="2100" dirty="0" smtClean="0">
                <a:latin typeface="Times New Roman" pitchFamily="18" charset="0"/>
                <a:cs typeface="Times New Roman" pitchFamily="18" charset="0"/>
              </a:rPr>
              <a:t>, B. and Steinbuchel, A. (2007). “Increased diversification of polyhydroxyalkanoates by modification reactions for industrial and medical applications,” Applied Microbiology and Biotechnology. 74(1):1–12. </a:t>
            </a:r>
          </a:p>
          <a:p>
            <a:r>
              <a:rPr lang="en-US" sz="2100" dirty="0" smtClean="0">
                <a:latin typeface="Times New Roman" pitchFamily="18" charset="0"/>
                <a:cs typeface="Times New Roman" pitchFamily="18" charset="0"/>
              </a:rPr>
              <a:t>Holt, J.G., </a:t>
            </a:r>
            <a:r>
              <a:rPr lang="en-US" sz="2100" dirty="0" err="1" smtClean="0">
                <a:latin typeface="Times New Roman" pitchFamily="18" charset="0"/>
                <a:cs typeface="Times New Roman" pitchFamily="18" charset="0"/>
              </a:rPr>
              <a:t>Kreigh</a:t>
            </a:r>
            <a:r>
              <a:rPr lang="en-US" sz="2100" dirty="0" smtClean="0">
                <a:latin typeface="Times New Roman" pitchFamily="18" charset="0"/>
                <a:cs typeface="Times New Roman" pitchFamily="18" charset="0"/>
              </a:rPr>
              <a:t>, N.R., </a:t>
            </a:r>
            <a:r>
              <a:rPr lang="en-US" sz="2100" dirty="0" err="1" smtClean="0">
                <a:latin typeface="Times New Roman" pitchFamily="18" charset="0"/>
                <a:cs typeface="Times New Roman" pitchFamily="18" charset="0"/>
              </a:rPr>
              <a:t>Sneath</a:t>
            </a:r>
            <a:r>
              <a:rPr lang="en-US" sz="2100" dirty="0" smtClean="0">
                <a:latin typeface="Times New Roman" pitchFamily="18" charset="0"/>
                <a:cs typeface="Times New Roman" pitchFamily="18" charset="0"/>
              </a:rPr>
              <a:t>, PHA., Staley, J.T. &amp; Williams, S.T. (1994). Gram positive Cocci. In: Bergey’s Manual of Determinative Microbiology, </a:t>
            </a:r>
            <a:r>
              <a:rPr lang="en-US" sz="2100" dirty="0" err="1" smtClean="0">
                <a:latin typeface="Times New Roman" pitchFamily="18" charset="0"/>
                <a:cs typeface="Times New Roman" pitchFamily="18" charset="0"/>
              </a:rPr>
              <a:t>Hensyl</a:t>
            </a:r>
            <a:r>
              <a:rPr lang="en-US" sz="2100" dirty="0" smtClean="0">
                <a:latin typeface="Times New Roman" pitchFamily="18" charset="0"/>
                <a:cs typeface="Times New Roman" pitchFamily="18" charset="0"/>
              </a:rPr>
              <a:t>, W.R. (Ed.). 9</a:t>
            </a:r>
            <a:r>
              <a:rPr lang="en-US" sz="2100" baseline="30000" dirty="0" smtClean="0">
                <a:latin typeface="Times New Roman" pitchFamily="18" charset="0"/>
                <a:cs typeface="Times New Roman" pitchFamily="18" charset="0"/>
              </a:rPr>
              <a:t>th</a:t>
            </a:r>
            <a:r>
              <a:rPr lang="en-US" sz="2100" dirty="0" smtClean="0">
                <a:latin typeface="Times New Roman" pitchFamily="18" charset="0"/>
                <a:cs typeface="Times New Roman" pitchFamily="18" charset="0"/>
              </a:rPr>
              <a:t> </a:t>
            </a:r>
            <a:r>
              <a:rPr lang="en-US" sz="2100" dirty="0" err="1" smtClean="0">
                <a:latin typeface="Times New Roman" pitchFamily="18" charset="0"/>
                <a:cs typeface="Times New Roman" pitchFamily="18" charset="0"/>
              </a:rPr>
              <a:t>Edn</a:t>
            </a:r>
            <a:r>
              <a:rPr lang="en-US" sz="2100" dirty="0" smtClean="0">
                <a:latin typeface="Times New Roman" pitchFamily="18" charset="0"/>
                <a:cs typeface="Times New Roman" pitchFamily="18" charset="0"/>
              </a:rPr>
              <a:t>., Williams &amp; Wilkins, Baltimore, USA., pp: 527-558.</a:t>
            </a:r>
          </a:p>
          <a:p>
            <a:r>
              <a:rPr lang="en-US" sz="2100" dirty="0" smtClean="0">
                <a:latin typeface="Times New Roman" pitchFamily="18" charset="0"/>
                <a:cs typeface="Times New Roman" pitchFamily="18" charset="0"/>
              </a:rPr>
              <a:t>Juan, M.L., Gonzalez, L.W., &amp; Walker, G.C. (1998). A novel Screening method for isolating </a:t>
            </a:r>
            <a:r>
              <a:rPr lang="en-US" sz="2100" dirty="0" err="1" smtClean="0">
                <a:latin typeface="Times New Roman" pitchFamily="18" charset="0"/>
                <a:cs typeface="Times New Roman" pitchFamily="18" charset="0"/>
              </a:rPr>
              <a:t>exopolysaccharide</a:t>
            </a:r>
            <a:r>
              <a:rPr lang="en-US" sz="2100" dirty="0" smtClean="0">
                <a:latin typeface="Times New Roman" pitchFamily="18" charset="0"/>
                <a:cs typeface="Times New Roman" pitchFamily="18" charset="0"/>
              </a:rPr>
              <a:t>-deficient mutants, Applied &amp; Environmental Microbiology. 64(11): 4600-4602.</a:t>
            </a:r>
          </a:p>
          <a:p>
            <a:r>
              <a:rPr lang="en-US" sz="2100" dirty="0" err="1" smtClean="0">
                <a:latin typeface="Times New Roman" pitchFamily="18" charset="0"/>
                <a:cs typeface="Times New Roman" pitchFamily="18" charset="0"/>
              </a:rPr>
              <a:t>Kalaivani</a:t>
            </a:r>
            <a:r>
              <a:rPr lang="en-US" sz="2100" dirty="0" smtClean="0">
                <a:latin typeface="Times New Roman" pitchFamily="18" charset="0"/>
                <a:cs typeface="Times New Roman" pitchFamily="18" charset="0"/>
              </a:rPr>
              <a:t>, R., and </a:t>
            </a:r>
            <a:r>
              <a:rPr lang="en-US" sz="2100" dirty="0" err="1" smtClean="0">
                <a:latin typeface="Times New Roman" pitchFamily="18" charset="0"/>
                <a:cs typeface="Times New Roman" pitchFamily="18" charset="0"/>
              </a:rPr>
              <a:t>Sukumaran</a:t>
            </a:r>
            <a:r>
              <a:rPr lang="en-US" sz="2100" dirty="0" smtClean="0">
                <a:latin typeface="Times New Roman" pitchFamily="18" charset="0"/>
                <a:cs typeface="Times New Roman" pitchFamily="18" charset="0"/>
              </a:rPr>
              <a:t>, V. (2013). Eur. J. Exp. Biol., 3(3): 56–64.</a:t>
            </a:r>
          </a:p>
          <a:p>
            <a:r>
              <a:rPr lang="en-US" sz="2100" dirty="0" err="1" smtClean="0">
                <a:latin typeface="Times New Roman" pitchFamily="18" charset="0"/>
                <a:cs typeface="Times New Roman" pitchFamily="18" charset="0"/>
              </a:rPr>
              <a:t>Keshavarz</a:t>
            </a:r>
            <a:r>
              <a:rPr lang="en-US" sz="2100" dirty="0" smtClean="0">
                <a:latin typeface="Times New Roman" pitchFamily="18" charset="0"/>
                <a:cs typeface="Times New Roman" pitchFamily="18" charset="0"/>
              </a:rPr>
              <a:t>, T. and Roy, I. (2010). Polyhydroxyalkanoates: bioplastics with a green agenda. Current opinion in microbiology. Current Opinion in Microbiology. 13: 321–326. </a:t>
            </a:r>
          </a:p>
          <a:p>
            <a:r>
              <a:rPr lang="en-US" sz="2100" dirty="0" err="1" smtClean="0">
                <a:latin typeface="Times New Roman" pitchFamily="18" charset="0"/>
                <a:cs typeface="Times New Roman" pitchFamily="18" charset="0"/>
              </a:rPr>
              <a:t>Lathwal</a:t>
            </a:r>
            <a:r>
              <a:rPr lang="en-US" sz="2100" dirty="0" smtClean="0">
                <a:latin typeface="Times New Roman" pitchFamily="18" charset="0"/>
                <a:cs typeface="Times New Roman" pitchFamily="18" charset="0"/>
              </a:rPr>
              <a:t>, P., </a:t>
            </a:r>
            <a:r>
              <a:rPr lang="en-US" sz="2100" dirty="0" err="1" smtClean="0">
                <a:latin typeface="Times New Roman" pitchFamily="18" charset="0"/>
                <a:cs typeface="Times New Roman" pitchFamily="18" charset="0"/>
              </a:rPr>
              <a:t>Nehra</a:t>
            </a:r>
            <a:r>
              <a:rPr lang="en-US" sz="2100" dirty="0" smtClean="0">
                <a:latin typeface="Times New Roman" pitchFamily="18" charset="0"/>
                <a:cs typeface="Times New Roman" pitchFamily="18" charset="0"/>
              </a:rPr>
              <a:t>, K., Singh, M. and  </a:t>
            </a:r>
            <a:r>
              <a:rPr lang="en-US" sz="2100" dirty="0" err="1" smtClean="0">
                <a:latin typeface="Times New Roman" pitchFamily="18" charset="0"/>
                <a:cs typeface="Times New Roman" pitchFamily="18" charset="0"/>
              </a:rPr>
              <a:t>Jamdagni</a:t>
            </a:r>
            <a:r>
              <a:rPr lang="en-US" sz="2100" dirty="0" smtClean="0">
                <a:latin typeface="Times New Roman" pitchFamily="18" charset="0"/>
                <a:cs typeface="Times New Roman" pitchFamily="18" charset="0"/>
              </a:rPr>
              <a:t>, P. (2015). Optimization of culture parameters for maximum </a:t>
            </a:r>
            <a:r>
              <a:rPr lang="en-US" sz="2100" dirty="0" err="1" smtClean="0">
                <a:latin typeface="Times New Roman" pitchFamily="18" charset="0"/>
                <a:cs typeface="Times New Roman" pitchFamily="18" charset="0"/>
              </a:rPr>
              <a:t>polyhydroxybutyrate</a:t>
            </a:r>
            <a:r>
              <a:rPr lang="en-US" sz="2100" dirty="0" smtClean="0">
                <a:latin typeface="Times New Roman" pitchFamily="18" charset="0"/>
                <a:cs typeface="Times New Roman" pitchFamily="18" charset="0"/>
              </a:rPr>
              <a:t> production by selected bacterial strains isolated from </a:t>
            </a:r>
            <a:r>
              <a:rPr lang="en-US" sz="2100" dirty="0" err="1" smtClean="0">
                <a:latin typeface="Times New Roman" pitchFamily="18" charset="0"/>
                <a:cs typeface="Times New Roman" pitchFamily="18" charset="0"/>
              </a:rPr>
              <a:t>rhizospheric</a:t>
            </a:r>
            <a:r>
              <a:rPr lang="en-US" sz="2100" dirty="0" smtClean="0">
                <a:latin typeface="Times New Roman" pitchFamily="18" charset="0"/>
                <a:cs typeface="Times New Roman" pitchFamily="18" charset="0"/>
              </a:rPr>
              <a:t> soils. Polish journal of microbiology. 64(3): 227-239.</a:t>
            </a:r>
          </a:p>
          <a:p>
            <a:r>
              <a:rPr lang="en-US" sz="2100" dirty="0" smtClean="0">
                <a:latin typeface="Times New Roman" pitchFamily="18" charset="0"/>
                <a:cs typeface="Times New Roman" pitchFamily="18" charset="0"/>
              </a:rPr>
              <a:t>Law, J.H. and </a:t>
            </a:r>
            <a:r>
              <a:rPr lang="en-US" sz="2100" dirty="0" err="1" smtClean="0">
                <a:latin typeface="Times New Roman" pitchFamily="18" charset="0"/>
                <a:cs typeface="Times New Roman" pitchFamily="18" charset="0"/>
              </a:rPr>
              <a:t>Slepecky</a:t>
            </a:r>
            <a:r>
              <a:rPr lang="en-US" sz="2100" dirty="0" smtClean="0">
                <a:latin typeface="Times New Roman" pitchFamily="18" charset="0"/>
                <a:cs typeface="Times New Roman" pitchFamily="18" charset="0"/>
              </a:rPr>
              <a:t>, R.A. (1961). Assay of Poly(3-hydroxybutyric acid). Journal of </a:t>
            </a:r>
            <a:r>
              <a:rPr lang="en-US" sz="2100" dirty="0" err="1" smtClean="0">
                <a:latin typeface="Times New Roman" pitchFamily="18" charset="0"/>
                <a:cs typeface="Times New Roman" pitchFamily="18" charset="0"/>
              </a:rPr>
              <a:t>Bacteriologt</a:t>
            </a:r>
            <a:r>
              <a:rPr lang="en-US" sz="2100" dirty="0" smtClean="0">
                <a:latin typeface="Times New Roman" pitchFamily="18" charset="0"/>
                <a:cs typeface="Times New Roman" pitchFamily="18" charset="0"/>
              </a:rPr>
              <a:t>. 82: 256-261.</a:t>
            </a:r>
          </a:p>
          <a:p>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pPr>
              <a:buNone/>
            </a:pPr>
            <a:endParaRPr lang="en-US" sz="2000"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
            <a:ext cx="8610600" cy="6400800"/>
          </a:xfrm>
        </p:spPr>
        <p:txBody>
          <a:bodyPr>
            <a:normAutofit/>
          </a:bodyPr>
          <a:lstStyle/>
          <a:p>
            <a:r>
              <a:rPr lang="en-US" sz="1800" dirty="0" err="1" smtClean="0">
                <a:latin typeface="Times New Roman" pitchFamily="18" charset="0"/>
                <a:cs typeface="Times New Roman" pitchFamily="18" charset="0"/>
              </a:rPr>
              <a:t>Lemoigne</a:t>
            </a:r>
            <a:r>
              <a:rPr lang="en-US" sz="1800" dirty="0" smtClean="0">
                <a:latin typeface="Times New Roman" pitchFamily="18" charset="0"/>
                <a:cs typeface="Times New Roman" pitchFamily="18" charset="0"/>
              </a:rPr>
              <a:t>, M. (1926). Products of dehydration and polymerization of the acid- </a:t>
            </a:r>
            <a:r>
              <a:rPr lang="en-US" sz="1800" dirty="0" err="1" smtClean="0">
                <a:latin typeface="Times New Roman" pitchFamily="18" charset="0"/>
                <a:cs typeface="Times New Roman" pitchFamily="18" charset="0"/>
              </a:rPr>
              <a:t>oxybutyric</a:t>
            </a:r>
            <a:r>
              <a:rPr lang="en-US" sz="1800" dirty="0" smtClean="0">
                <a:latin typeface="Times New Roman" pitchFamily="18" charset="0"/>
                <a:cs typeface="Times New Roman" pitchFamily="18" charset="0"/>
              </a:rPr>
              <a:t>, Bulletin society chemistry biology 8.</a:t>
            </a:r>
          </a:p>
          <a:p>
            <a:r>
              <a:rPr lang="en-US" sz="1800" dirty="0" err="1" smtClean="0">
                <a:latin typeface="Times New Roman" pitchFamily="18" charset="0"/>
                <a:cs typeface="Times New Roman" pitchFamily="18" charset="0"/>
              </a:rPr>
              <a:t>Luengo</a:t>
            </a:r>
            <a:r>
              <a:rPr lang="en-US" sz="1800" dirty="0" smtClean="0">
                <a:latin typeface="Times New Roman" pitchFamily="18" charset="0"/>
                <a:cs typeface="Times New Roman" pitchFamily="18" charset="0"/>
              </a:rPr>
              <a:t>, J.M., </a:t>
            </a:r>
            <a:r>
              <a:rPr lang="en-US" sz="1800" dirty="0" err="1" smtClean="0">
                <a:latin typeface="Times New Roman" pitchFamily="18" charset="0"/>
                <a:cs typeface="Times New Roman" pitchFamily="18" charset="0"/>
              </a:rPr>
              <a:t>García</a:t>
            </a:r>
            <a:r>
              <a:rPr lang="en-US" sz="1800" dirty="0" smtClean="0">
                <a:latin typeface="Times New Roman" pitchFamily="18" charset="0"/>
                <a:cs typeface="Times New Roman" pitchFamily="18" charset="0"/>
              </a:rPr>
              <a:t>, B., Sandoval, A., </a:t>
            </a:r>
            <a:r>
              <a:rPr lang="en-US" sz="1800" dirty="0" err="1" smtClean="0">
                <a:latin typeface="Times New Roman" pitchFamily="18" charset="0"/>
                <a:cs typeface="Times New Roman" pitchFamily="18" charset="0"/>
              </a:rPr>
              <a:t>Naharro</a:t>
            </a:r>
            <a:r>
              <a:rPr lang="en-US" sz="1800" dirty="0" smtClean="0">
                <a:latin typeface="Times New Roman" pitchFamily="18" charset="0"/>
                <a:cs typeface="Times New Roman" pitchFamily="18" charset="0"/>
              </a:rPr>
              <a:t>, G., </a:t>
            </a:r>
            <a:r>
              <a:rPr lang="en-US" sz="1800" dirty="0" err="1" smtClean="0">
                <a:latin typeface="Times New Roman" pitchFamily="18" charset="0"/>
                <a:cs typeface="Times New Roman" pitchFamily="18" charset="0"/>
              </a:rPr>
              <a:t>Olivera</a:t>
            </a:r>
            <a:r>
              <a:rPr lang="en-US" sz="1800" dirty="0" smtClean="0">
                <a:latin typeface="Times New Roman" pitchFamily="18" charset="0"/>
                <a:cs typeface="Times New Roman" pitchFamily="18" charset="0"/>
              </a:rPr>
              <a:t>, E.R. (2003). Bioplastics from microorganisms. Curr </a:t>
            </a:r>
            <a:r>
              <a:rPr lang="en-US" sz="1800" dirty="0" err="1" smtClean="0">
                <a:latin typeface="Times New Roman" pitchFamily="18" charset="0"/>
                <a:cs typeface="Times New Roman" pitchFamily="18" charset="0"/>
              </a:rPr>
              <a:t>Opin</a:t>
            </a:r>
            <a:r>
              <a:rPr lang="en-US" sz="1800" dirty="0" smtClean="0">
                <a:latin typeface="Times New Roman" pitchFamily="18" charset="0"/>
                <a:cs typeface="Times New Roman" pitchFamily="18" charset="0"/>
              </a:rPr>
              <a:t> Microbiol. 6: 251–260.</a:t>
            </a:r>
          </a:p>
          <a:p>
            <a:r>
              <a:rPr lang="en-US" sz="1800" dirty="0" err="1" smtClean="0">
                <a:latin typeface="Times New Roman" pitchFamily="18" charset="0"/>
                <a:cs typeface="Times New Roman" pitchFamily="18" charset="0"/>
              </a:rPr>
              <a:t>Marjadi</a:t>
            </a:r>
            <a:r>
              <a:rPr lang="en-US" sz="1800" dirty="0" smtClean="0">
                <a:latin typeface="Times New Roman" pitchFamily="18" charset="0"/>
                <a:cs typeface="Times New Roman" pitchFamily="18" charset="0"/>
              </a:rPr>
              <a:t>, D. and </a:t>
            </a:r>
            <a:r>
              <a:rPr lang="en-US" sz="1800" dirty="0" err="1" smtClean="0">
                <a:latin typeface="Times New Roman" pitchFamily="18" charset="0"/>
                <a:cs typeface="Times New Roman" pitchFamily="18" charset="0"/>
              </a:rPr>
              <a:t>Dharaiya</a:t>
            </a:r>
            <a:r>
              <a:rPr lang="en-US" sz="1800" dirty="0" smtClean="0">
                <a:latin typeface="Times New Roman" pitchFamily="18" charset="0"/>
                <a:cs typeface="Times New Roman" pitchFamily="18" charset="0"/>
              </a:rPr>
              <a:t>, N. (2011). Isolation, screening and characterization of polyhydroxyalkanoates producing bacteria </a:t>
            </a:r>
            <a:r>
              <a:rPr lang="en-US" sz="1800" dirty="0" err="1" smtClean="0">
                <a:latin typeface="Times New Roman" pitchFamily="18" charset="0"/>
                <a:cs typeface="Times New Roman" pitchFamily="18" charset="0"/>
              </a:rPr>
              <a:t>utilising</a:t>
            </a:r>
            <a:r>
              <a:rPr lang="en-US" sz="1800" dirty="0" smtClean="0">
                <a:latin typeface="Times New Roman" pitchFamily="18" charset="0"/>
                <a:cs typeface="Times New Roman" pitchFamily="18" charset="0"/>
              </a:rPr>
              <a:t> edible oil as carbon source. Journal of environmental research and development. 5 (3A): 764-771.</a:t>
            </a:r>
          </a:p>
          <a:p>
            <a:r>
              <a:rPr lang="en-US" sz="1800" dirty="0" err="1" smtClean="0">
                <a:latin typeface="Times New Roman" pitchFamily="18" charset="0"/>
                <a:cs typeface="Times New Roman" pitchFamily="18" charset="0"/>
              </a:rPr>
              <a:t>Spiekermann</a:t>
            </a:r>
            <a:r>
              <a:rPr lang="en-US" sz="1800" dirty="0" smtClean="0">
                <a:latin typeface="Times New Roman" pitchFamily="18" charset="0"/>
                <a:cs typeface="Times New Roman" pitchFamily="18" charset="0"/>
              </a:rPr>
              <a:t>, P., </a:t>
            </a:r>
            <a:r>
              <a:rPr lang="en-US" sz="1800" dirty="0" err="1" smtClean="0">
                <a:latin typeface="Times New Roman" pitchFamily="18" charset="0"/>
                <a:cs typeface="Times New Roman" pitchFamily="18" charset="0"/>
              </a:rPr>
              <a:t>Rehm</a:t>
            </a:r>
            <a:r>
              <a:rPr lang="en-US" sz="1800" dirty="0" smtClean="0">
                <a:latin typeface="Times New Roman" pitchFamily="18" charset="0"/>
                <a:cs typeface="Times New Roman" pitchFamily="18" charset="0"/>
              </a:rPr>
              <a:t>, B.H., </a:t>
            </a:r>
            <a:r>
              <a:rPr lang="en-US" sz="1800" dirty="0" err="1" smtClean="0">
                <a:latin typeface="Times New Roman" pitchFamily="18" charset="0"/>
                <a:cs typeface="Times New Roman" pitchFamily="18" charset="0"/>
              </a:rPr>
              <a:t>Kalscheuer</a:t>
            </a:r>
            <a:r>
              <a:rPr lang="en-US" sz="1800" dirty="0" smtClean="0">
                <a:latin typeface="Times New Roman" pitchFamily="18" charset="0"/>
                <a:cs typeface="Times New Roman" pitchFamily="18" charset="0"/>
              </a:rPr>
              <a:t>, R., </a:t>
            </a:r>
            <a:r>
              <a:rPr lang="en-US" sz="1800" dirty="0" err="1" smtClean="0">
                <a:latin typeface="Times New Roman" pitchFamily="18" charset="0"/>
                <a:cs typeface="Times New Roman" pitchFamily="18" charset="0"/>
              </a:rPr>
              <a:t>Baumeister</a:t>
            </a:r>
            <a:r>
              <a:rPr lang="en-US" sz="1800" dirty="0" smtClean="0">
                <a:latin typeface="Times New Roman" pitchFamily="18" charset="0"/>
                <a:cs typeface="Times New Roman" pitchFamily="18" charset="0"/>
              </a:rPr>
              <a:t>, D. &amp; Steinbuchel, A. (1999). A sensitive viable-colony staining method using Nile red for direct screening of bacteria that accumulate polyhydroxyalkanoic acids &amp; other lipid storage compounds. Arch. Microbial. 171: 73-80. </a:t>
            </a:r>
          </a:p>
          <a:p>
            <a:r>
              <a:rPr lang="en-US" sz="1800" dirty="0" err="1" smtClean="0">
                <a:latin typeface="Times New Roman" pitchFamily="18" charset="0"/>
                <a:cs typeface="Times New Roman" pitchFamily="18" charset="0"/>
              </a:rPr>
              <a:t>Tanamool</a:t>
            </a:r>
            <a:r>
              <a:rPr lang="en-US" sz="1800" dirty="0" smtClean="0">
                <a:latin typeface="Times New Roman" pitchFamily="18" charset="0"/>
                <a:cs typeface="Times New Roman" pitchFamily="18" charset="0"/>
              </a:rPr>
              <a:t>, V., Imai, T., </a:t>
            </a:r>
            <a:r>
              <a:rPr lang="en-US" sz="1800" dirty="0" err="1" smtClean="0">
                <a:latin typeface="Times New Roman" pitchFamily="18" charset="0"/>
                <a:cs typeface="Times New Roman" pitchFamily="18" charset="0"/>
              </a:rPr>
              <a:t>Danvirutai</a:t>
            </a:r>
            <a:r>
              <a:rPr lang="en-US" sz="1800" dirty="0" smtClean="0">
                <a:latin typeface="Times New Roman" pitchFamily="18" charset="0"/>
                <a:cs typeface="Times New Roman" pitchFamily="18" charset="0"/>
              </a:rPr>
              <a:t>, P., </a:t>
            </a:r>
            <a:r>
              <a:rPr lang="en-US" sz="1800" dirty="0" err="1" smtClean="0">
                <a:latin typeface="Times New Roman" pitchFamily="18" charset="0"/>
                <a:cs typeface="Times New Roman" pitchFamily="18" charset="0"/>
              </a:rPr>
              <a:t>Kaewkannetra</a:t>
            </a:r>
            <a:r>
              <a:rPr lang="en-US" sz="1800" dirty="0" smtClean="0">
                <a:latin typeface="Times New Roman" pitchFamily="18" charset="0"/>
                <a:cs typeface="Times New Roman" pitchFamily="18" charset="0"/>
              </a:rPr>
              <a:t>, P. (2011). Biosynthesis of poly </a:t>
            </a:r>
            <a:r>
              <a:rPr lang="en-US" sz="1800" dirty="0" err="1" smtClean="0">
                <a:latin typeface="Times New Roman" pitchFamily="18" charset="0"/>
                <a:cs typeface="Times New Roman" pitchFamily="18" charset="0"/>
              </a:rPr>
              <a:t>hydroxylalkanoate</a:t>
            </a:r>
            <a:r>
              <a:rPr lang="en-US" sz="1800" dirty="0" smtClean="0">
                <a:latin typeface="Times New Roman" pitchFamily="18" charset="0"/>
                <a:cs typeface="Times New Roman" pitchFamily="18" charset="0"/>
              </a:rPr>
              <a:t> (PHA) by </a:t>
            </a:r>
            <a:r>
              <a:rPr lang="en-US" sz="1800" i="1" dirty="0" err="1" smtClean="0">
                <a:latin typeface="Times New Roman" pitchFamily="18" charset="0"/>
                <a:cs typeface="Times New Roman" pitchFamily="18" charset="0"/>
              </a:rPr>
              <a:t>Hydrogenophaga</a:t>
            </a:r>
            <a:r>
              <a:rPr lang="en-US" sz="1800" i="1" dirty="0" smtClean="0">
                <a:latin typeface="Times New Roman" pitchFamily="18" charset="0"/>
                <a:cs typeface="Times New Roman" pitchFamily="18" charset="0"/>
              </a:rPr>
              <a:t> sp.</a:t>
            </a:r>
            <a:r>
              <a:rPr lang="en-US" sz="1800" dirty="0" smtClean="0">
                <a:latin typeface="Times New Roman" pitchFamily="18" charset="0"/>
                <a:cs typeface="Times New Roman" pitchFamily="18" charset="0"/>
              </a:rPr>
              <a:t> isolated from soil environments during batch fermentation. Journal of Life Sciences. 5(12): 1003-1012.</a:t>
            </a:r>
          </a:p>
          <a:p>
            <a:r>
              <a:rPr lang="en-US" sz="1800" dirty="0" smtClean="0">
                <a:latin typeface="Times New Roman" pitchFamily="18" charset="0"/>
                <a:cs typeface="Times New Roman" pitchFamily="18" charset="0"/>
              </a:rPr>
              <a:t>Yamane</a:t>
            </a:r>
            <a:r>
              <a:rPr lang="en-US" sz="1800" dirty="0" smtClean="0">
                <a:latin typeface="Times New Roman" pitchFamily="18" charset="0"/>
                <a:cs typeface="Times New Roman" pitchFamily="18" charset="0"/>
              </a:rPr>
              <a:t>, T., Chen, X.F., Ueda, S. (1996). Growth associated production of poly(3hydroxyvalerate) from n-</a:t>
            </a:r>
            <a:r>
              <a:rPr lang="en-US" sz="1800" dirty="0" err="1" smtClean="0">
                <a:latin typeface="Times New Roman" pitchFamily="18" charset="0"/>
                <a:cs typeface="Times New Roman" pitchFamily="18" charset="0"/>
              </a:rPr>
              <a:t>pentanol</a:t>
            </a:r>
            <a:r>
              <a:rPr lang="en-US" sz="1800" dirty="0" smtClean="0">
                <a:latin typeface="Times New Roman" pitchFamily="18" charset="0"/>
                <a:cs typeface="Times New Roman" pitchFamily="18" charset="0"/>
              </a:rPr>
              <a:t> by a </a:t>
            </a:r>
            <a:r>
              <a:rPr lang="en-US" sz="1800" dirty="0" err="1" smtClean="0">
                <a:latin typeface="Times New Roman" pitchFamily="18" charset="0"/>
                <a:cs typeface="Times New Roman" pitchFamily="18" charset="0"/>
              </a:rPr>
              <a:t>methylotrophic</a:t>
            </a:r>
            <a:r>
              <a:rPr lang="en-US" sz="1800" dirty="0" smtClean="0">
                <a:latin typeface="Times New Roman" pitchFamily="18" charset="0"/>
                <a:cs typeface="Times New Roman" pitchFamily="18" charset="0"/>
              </a:rPr>
              <a:t> bacterium, </a:t>
            </a:r>
            <a:r>
              <a:rPr lang="en-US" sz="1800" i="1" dirty="0" err="1" smtClean="0">
                <a:latin typeface="Times New Roman" pitchFamily="18" charset="0"/>
                <a:cs typeface="Times New Roman" pitchFamily="18" charset="0"/>
              </a:rPr>
              <a:t>Paracoccus</a:t>
            </a:r>
            <a:r>
              <a:rPr lang="en-US" sz="1800" i="1" dirty="0" smtClean="0">
                <a:latin typeface="Times New Roman" pitchFamily="18" charset="0"/>
                <a:cs typeface="Times New Roman" pitchFamily="18" charset="0"/>
              </a:rPr>
              <a:t> </a:t>
            </a:r>
            <a:r>
              <a:rPr lang="en-US" sz="1800" i="1" dirty="0" err="1" smtClean="0">
                <a:latin typeface="Times New Roman" pitchFamily="18" charset="0"/>
                <a:cs typeface="Times New Roman" pitchFamily="18" charset="0"/>
              </a:rPr>
              <a:t>denitificans</a:t>
            </a:r>
            <a:r>
              <a:rPr lang="en-US" sz="1800" i="1"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Appl</a:t>
            </a:r>
            <a:r>
              <a:rPr lang="en-US" sz="1800" dirty="0" smtClean="0">
                <a:latin typeface="Times New Roman" pitchFamily="18" charset="0"/>
                <a:cs typeface="Times New Roman" pitchFamily="18" charset="0"/>
              </a:rPr>
              <a:t> Environ Microbiol. 62: 380–384.</a:t>
            </a:r>
          </a:p>
          <a:p>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382000" cy="5943600"/>
          </a:xfrm>
        </p:spPr>
        <p:txBody>
          <a:bodyPr/>
          <a:lstStyle/>
          <a:p>
            <a:pPr algn="ctr">
              <a:buNone/>
            </a:pPr>
            <a:endParaRPr lang="en-US" sz="2800" dirty="0" smtClean="0">
              <a:latin typeface="Times New Roman" pitchFamily="18" charset="0"/>
              <a:cs typeface="Times New Roman" pitchFamily="18" charset="0"/>
            </a:endParaRPr>
          </a:p>
          <a:p>
            <a:pPr algn="ctr">
              <a:buNone/>
            </a:pPr>
            <a:endParaRPr lang="en-US" sz="2800" dirty="0" smtClean="0">
              <a:latin typeface="Times New Roman" pitchFamily="18" charset="0"/>
              <a:cs typeface="Times New Roman" pitchFamily="18" charset="0"/>
            </a:endParaRPr>
          </a:p>
          <a:p>
            <a:pPr algn="ctr">
              <a:buNone/>
            </a:pPr>
            <a:endParaRPr lang="en-US" sz="2800" dirty="0" smtClean="0">
              <a:latin typeface="Times New Roman" pitchFamily="18" charset="0"/>
              <a:cs typeface="Times New Roman" pitchFamily="18" charset="0"/>
            </a:endParaRPr>
          </a:p>
          <a:p>
            <a:pPr algn="ctr">
              <a:buNone/>
            </a:pPr>
            <a:endParaRPr lang="en-US" sz="2800" dirty="0" smtClean="0">
              <a:latin typeface="Times New Roman" pitchFamily="18" charset="0"/>
              <a:cs typeface="Times New Roman" pitchFamily="18" charset="0"/>
            </a:endParaRPr>
          </a:p>
          <a:p>
            <a:pPr algn="ctr">
              <a:buNone/>
            </a:pPr>
            <a:r>
              <a:rPr lang="en-US" sz="9600" b="1" dirty="0" smtClean="0">
                <a:latin typeface="Times New Roman" pitchFamily="18" charset="0"/>
                <a:cs typeface="Times New Roman" pitchFamily="18" charset="0"/>
              </a:rPr>
              <a:t>THANK YOU</a:t>
            </a:r>
            <a:endParaRPr lang="en-US" sz="96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1850</TotalTime>
  <Words>4849</Words>
  <Application>Microsoft Office PowerPoint</Application>
  <PresentationFormat>On-screen Show (4:3)</PresentationFormat>
  <Paragraphs>884</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SCREENING OF BACTERIA FOR BIOPLASTIC PRODUCTION  </vt:lpstr>
      <vt:lpstr>ABSTRACT </vt:lpstr>
      <vt:lpstr>Slide 3</vt:lpstr>
      <vt:lpstr>Slide 4</vt:lpstr>
      <vt:lpstr>Slide 5</vt:lpstr>
      <vt:lpstr>Slide 6</vt:lpstr>
      <vt:lpstr>Slide 7</vt:lpstr>
      <vt:lpstr>Slide 8</vt:lpstr>
      <vt:lpstr>BACKGROUND</vt:lpstr>
      <vt:lpstr>Slide 10</vt:lpstr>
      <vt:lpstr>Slide 11</vt:lpstr>
      <vt:lpstr>AIM &amp; OBJECTIVE</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CONCLUSION</vt:lpstr>
      <vt:lpstr>Acknowledgement </vt:lpstr>
      <vt:lpstr>REFERENCES</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DR.PADMA SINGH</cp:lastModifiedBy>
  <cp:revision>365</cp:revision>
  <dcterms:created xsi:type="dcterms:W3CDTF">2017-02-24T15:54:39Z</dcterms:created>
  <dcterms:modified xsi:type="dcterms:W3CDTF">2017-09-08T06:30:39Z</dcterms:modified>
</cp:coreProperties>
</file>