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90" r:id="rId4"/>
    <p:sldId id="260" r:id="rId5"/>
    <p:sldId id="261" r:id="rId6"/>
    <p:sldId id="262" r:id="rId7"/>
    <p:sldId id="283" r:id="rId8"/>
    <p:sldId id="263" r:id="rId9"/>
    <p:sldId id="264" r:id="rId10"/>
    <p:sldId id="288" r:id="rId11"/>
    <p:sldId id="273" r:id="rId12"/>
    <p:sldId id="274" r:id="rId13"/>
    <p:sldId id="278" r:id="rId14"/>
    <p:sldId id="295" r:id="rId15"/>
    <p:sldId id="265" r:id="rId16"/>
    <p:sldId id="270" r:id="rId17"/>
    <p:sldId id="276" r:id="rId18"/>
    <p:sldId id="275" r:id="rId19"/>
    <p:sldId id="291" r:id="rId20"/>
    <p:sldId id="277" r:id="rId21"/>
    <p:sldId id="292" r:id="rId22"/>
    <p:sldId id="293" r:id="rId23"/>
    <p:sldId id="269" r:id="rId24"/>
    <p:sldId id="272" r:id="rId25"/>
    <p:sldId id="286" r:id="rId26"/>
    <p:sldId id="285" r:id="rId27"/>
    <p:sldId id="299" r:id="rId28"/>
    <p:sldId id="301" r:id="rId29"/>
    <p:sldId id="296" r:id="rId30"/>
    <p:sldId id="298" r:id="rId31"/>
    <p:sldId id="300" r:id="rId32"/>
    <p:sldId id="268" r:id="rId33"/>
    <p:sldId id="266" r:id="rId34"/>
    <p:sldId id="267" r:id="rId35"/>
    <p:sldId id="284" r:id="rId36"/>
    <p:sldId id="294" r:id="rId37"/>
    <p:sldId id="287" r:id="rId38"/>
    <p:sldId id="28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 TREATMENT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CASE 1</c:v>
                </c:pt>
                <c:pt idx="1">
                  <c:v>CASE 2</c:v>
                </c:pt>
                <c:pt idx="2">
                  <c:v>CASE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0.25</c:v>
                </c:pt>
                <c:pt idx="1">
                  <c:v>2.0000000000000035E-2</c:v>
                </c:pt>
                <c:pt idx="2">
                  <c:v>0.11000000000000011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 TREATMENT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CASE 1</c:v>
                </c:pt>
                <c:pt idx="1">
                  <c:v>CASE 2</c:v>
                </c:pt>
                <c:pt idx="2">
                  <c:v>CASE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0.3800000000000005</c:v>
                </c:pt>
                <c:pt idx="1">
                  <c:v>0.19000000000000025</c:v>
                </c:pt>
                <c:pt idx="2">
                  <c:v>0.18000000000000022</c:v>
                </c:pt>
              </c:numCache>
            </c:numRef>
          </c:val>
        </c:ser>
        <c:axId val="60389248"/>
        <c:axId val="60390784"/>
      </c:barChart>
      <c:catAx>
        <c:axId val="60389248"/>
        <c:scaling>
          <c:orientation val="minMax"/>
        </c:scaling>
        <c:axPos val="b"/>
        <c:tickLblPos val="nextTo"/>
        <c:crossAx val="60390784"/>
        <c:crosses val="autoZero"/>
        <c:auto val="1"/>
        <c:lblAlgn val="ctr"/>
        <c:lblOffset val="100"/>
      </c:catAx>
      <c:valAx>
        <c:axId val="60390784"/>
        <c:scaling>
          <c:orientation val="minMax"/>
        </c:scaling>
        <c:axPos val="l"/>
        <c:majorGridlines/>
        <c:numFmt formatCode="General" sourceLinked="1"/>
        <c:tickLblPos val="nextTo"/>
        <c:crossAx val="6038924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VISUAL ACUITY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BEFORE TREATMENT</c:v>
                </c:pt>
                <c:pt idx="1">
                  <c:v>AFTER TREATMENT</c:v>
                </c:pt>
                <c:pt idx="2">
                  <c:v> </c:v>
                </c:pt>
                <c:pt idx="3">
                  <c:v>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0.13</c:v>
                </c:pt>
                <c:pt idx="1">
                  <c:v>0.25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axId val="60410880"/>
        <c:axId val="60412672"/>
      </c:barChart>
      <c:catAx>
        <c:axId val="60410880"/>
        <c:scaling>
          <c:orientation val="minMax"/>
        </c:scaling>
        <c:axPos val="b"/>
        <c:tickLblPos val="nextTo"/>
        <c:crossAx val="60412672"/>
        <c:crosses val="autoZero"/>
        <c:auto val="1"/>
        <c:lblAlgn val="ctr"/>
        <c:lblOffset val="100"/>
      </c:catAx>
      <c:valAx>
        <c:axId val="60412672"/>
        <c:scaling>
          <c:orientation val="minMax"/>
        </c:scaling>
        <c:axPos val="l"/>
        <c:majorGridlines/>
        <c:numFmt formatCode="General" sourceLinked="1"/>
        <c:tickLblPos val="nextTo"/>
        <c:crossAx val="6041088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 treatment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Micro-aneurisms</c:v>
                </c:pt>
                <c:pt idx="1">
                  <c:v>Hard exudates</c:v>
                </c:pt>
                <c:pt idx="2">
                  <c:v>Intra-retinal haemorrhages</c:v>
                </c:pt>
                <c:pt idx="3">
                  <c:v>Oedema</c:v>
                </c:pt>
                <c:pt idx="4">
                  <c:v>Cotton wool spots</c:v>
                </c:pt>
                <c:pt idx="5">
                  <c:v>Venous changes</c:v>
                </c:pt>
                <c:pt idx="6">
                  <c:v>Arterial changes</c:v>
                </c:pt>
                <c:pt idx="7">
                  <c:v>Vitreous haemorrhage</c:v>
                </c:pt>
                <c:pt idx="8">
                  <c:v>Pre-retinal haemorrhage</c:v>
                </c:pt>
                <c:pt idx="9">
                  <c:v>Neo-vascularization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</c:v>
                </c:pt>
                <c:pt idx="1">
                  <c:v>2.5</c:v>
                </c:pt>
                <c:pt idx="2">
                  <c:v>2</c:v>
                </c:pt>
                <c:pt idx="3">
                  <c:v>2.2999999999999998</c:v>
                </c:pt>
                <c:pt idx="4">
                  <c:v>2.2999999999999998</c:v>
                </c:pt>
                <c:pt idx="5">
                  <c:v>1.8</c:v>
                </c:pt>
                <c:pt idx="6">
                  <c:v>1.7</c:v>
                </c:pt>
                <c:pt idx="7">
                  <c:v>0.8</c:v>
                </c:pt>
                <c:pt idx="8">
                  <c:v>0.5</c:v>
                </c:pt>
                <c:pt idx="9">
                  <c:v>0.67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 treatment</c:v>
                </c:pt>
              </c:strCache>
            </c:strRef>
          </c:tx>
          <c:cat>
            <c:strRef>
              <c:f>Sheet1!$A$2:$A$11</c:f>
              <c:strCache>
                <c:ptCount val="10"/>
                <c:pt idx="0">
                  <c:v>Micro-aneurisms</c:v>
                </c:pt>
                <c:pt idx="1">
                  <c:v>Hard exudates</c:v>
                </c:pt>
                <c:pt idx="2">
                  <c:v>Intra-retinal haemorrhages</c:v>
                </c:pt>
                <c:pt idx="3">
                  <c:v>Oedema</c:v>
                </c:pt>
                <c:pt idx="4">
                  <c:v>Cotton wool spots</c:v>
                </c:pt>
                <c:pt idx="5">
                  <c:v>Venous changes</c:v>
                </c:pt>
                <c:pt idx="6">
                  <c:v>Arterial changes</c:v>
                </c:pt>
                <c:pt idx="7">
                  <c:v>Vitreous haemorrhage</c:v>
                </c:pt>
                <c:pt idx="8">
                  <c:v>Pre-retinal haemorrhage</c:v>
                </c:pt>
                <c:pt idx="9">
                  <c:v>Neo-vascularization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</c:v>
                </c:pt>
                <c:pt idx="1">
                  <c:v>1.5</c:v>
                </c:pt>
                <c:pt idx="2">
                  <c:v>1.5</c:v>
                </c:pt>
                <c:pt idx="3">
                  <c:v>1.3</c:v>
                </c:pt>
                <c:pt idx="4">
                  <c:v>2.2999999999999998</c:v>
                </c:pt>
                <c:pt idx="5">
                  <c:v>1.7</c:v>
                </c:pt>
                <c:pt idx="6">
                  <c:v>1.7</c:v>
                </c:pt>
                <c:pt idx="7">
                  <c:v>0.17</c:v>
                </c:pt>
                <c:pt idx="8">
                  <c:v>0.33</c:v>
                </c:pt>
                <c:pt idx="9">
                  <c:v>0.67</c:v>
                </c:pt>
              </c:numCache>
            </c:numRef>
          </c:val>
        </c:ser>
        <c:axId val="33089408"/>
        <c:axId val="33090944"/>
      </c:barChart>
      <c:catAx>
        <c:axId val="33089408"/>
        <c:scaling>
          <c:orientation val="minMax"/>
        </c:scaling>
        <c:axPos val="l"/>
        <c:tickLblPos val="nextTo"/>
        <c:crossAx val="33090944"/>
        <c:crosses val="autoZero"/>
        <c:auto val="1"/>
        <c:lblAlgn val="ctr"/>
        <c:lblOffset val="100"/>
      </c:catAx>
      <c:valAx>
        <c:axId val="33090944"/>
        <c:scaling>
          <c:orientation val="minMax"/>
        </c:scaling>
        <c:axPos val="b"/>
        <c:majorGridlines/>
        <c:numFmt formatCode="General" sourceLinked="1"/>
        <c:tickLblPos val="nextTo"/>
        <c:crossAx val="3308940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5"/>
  <c:chart>
    <c:title>
      <c:layout/>
    </c:title>
    <c:view3D>
      <c:perspective val="30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Fundus changes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Before treatment</c:v>
                </c:pt>
                <c:pt idx="1">
                  <c:v>After tretment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2.33</c:v>
                </c:pt>
              </c:numCache>
            </c:numRef>
          </c:val>
        </c:ser>
        <c:shape val="cylinder"/>
        <c:axId val="33095040"/>
        <c:axId val="34206464"/>
        <c:axId val="0"/>
      </c:bar3DChart>
      <c:catAx>
        <c:axId val="33095040"/>
        <c:scaling>
          <c:orientation val="minMax"/>
        </c:scaling>
        <c:axPos val="b"/>
        <c:tickLblPos val="nextTo"/>
        <c:crossAx val="34206464"/>
        <c:crosses val="autoZero"/>
        <c:auto val="1"/>
        <c:lblAlgn val="ctr"/>
        <c:lblOffset val="100"/>
      </c:catAx>
      <c:valAx>
        <c:axId val="34206464"/>
        <c:scaling>
          <c:orientation val="minMax"/>
        </c:scaling>
        <c:axPos val="l"/>
        <c:majorGridlines/>
        <c:numFmt formatCode="General" sourceLinked="1"/>
        <c:tickLblPos val="nextTo"/>
        <c:crossAx val="3309504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8B27C8-E629-47FF-9E56-8D431FF95317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3811677A-C78B-4457-AF5B-9EF64CE98040}">
      <dgm:prSet phldrT="[Text]"/>
      <dgm:spPr>
        <a:solidFill>
          <a:srgbClr val="FF0000">
            <a:alpha val="50000"/>
          </a:srgbClr>
        </a:solidFill>
        <a:ln>
          <a:solidFill>
            <a:srgbClr val="FF0000"/>
          </a:solidFill>
        </a:ln>
      </dgm:spPr>
      <dgm:t>
        <a:bodyPr/>
        <a:lstStyle/>
        <a:p>
          <a:r>
            <a:rPr lang="en-US" dirty="0" smtClean="0"/>
            <a:t>leakage</a:t>
          </a:r>
          <a:endParaRPr lang="en-US" dirty="0"/>
        </a:p>
      </dgm:t>
    </dgm:pt>
    <dgm:pt modelId="{1C1E77D6-4C63-4E57-8A30-00A396B98D03}" type="parTrans" cxnId="{C369BE5E-B349-44FD-9B66-A14A485706D4}">
      <dgm:prSet/>
      <dgm:spPr/>
    </dgm:pt>
    <dgm:pt modelId="{AF50867F-938F-418C-AC39-1DB33A436BEA}" type="sibTrans" cxnId="{C369BE5E-B349-44FD-9B66-A14A485706D4}">
      <dgm:prSet/>
      <dgm:spPr/>
    </dgm:pt>
    <dgm:pt modelId="{C14D4BA5-87AD-4EE6-8F18-ACD042BB9AFB}">
      <dgm:prSet phldrT="[Text]"/>
      <dgm:spPr>
        <a:solidFill>
          <a:srgbClr val="FFC000">
            <a:alpha val="50000"/>
          </a:srgbClr>
        </a:solidFill>
        <a:ln>
          <a:solidFill>
            <a:srgbClr val="FFC000"/>
          </a:solidFill>
        </a:ln>
      </dgm:spPr>
      <dgm:t>
        <a:bodyPr/>
        <a:lstStyle/>
        <a:p>
          <a:r>
            <a:rPr lang="en-US" dirty="0" smtClean="0"/>
            <a:t>occlusion</a:t>
          </a:r>
          <a:endParaRPr lang="en-US" dirty="0"/>
        </a:p>
      </dgm:t>
    </dgm:pt>
    <dgm:pt modelId="{773AB822-67AB-4289-A8E6-236CB980C347}" type="parTrans" cxnId="{5E0190AD-39E9-438F-A282-77C03FB73041}">
      <dgm:prSet/>
      <dgm:spPr/>
    </dgm:pt>
    <dgm:pt modelId="{ABC53A65-3AD9-4452-B430-E30AA81060E7}" type="sibTrans" cxnId="{5E0190AD-39E9-438F-A282-77C03FB73041}">
      <dgm:prSet/>
      <dgm:spPr/>
    </dgm:pt>
    <dgm:pt modelId="{10893E22-50F7-419B-952A-C225FD50ACFC}" type="pres">
      <dgm:prSet presAssocID="{D28B27C8-E629-47FF-9E56-8D431FF95317}" presName="compositeShape" presStyleCnt="0">
        <dgm:presLayoutVars>
          <dgm:chMax val="7"/>
          <dgm:dir/>
          <dgm:resizeHandles val="exact"/>
        </dgm:presLayoutVars>
      </dgm:prSet>
      <dgm:spPr/>
    </dgm:pt>
    <dgm:pt modelId="{F5F2B70F-81E2-48B2-B185-222E945D0A5C}" type="pres">
      <dgm:prSet presAssocID="{3811677A-C78B-4457-AF5B-9EF64CE98040}" presName="circ1" presStyleLbl="vennNode1" presStyleIdx="0" presStyleCnt="2"/>
      <dgm:spPr/>
      <dgm:t>
        <a:bodyPr/>
        <a:lstStyle/>
        <a:p>
          <a:endParaRPr lang="en-US"/>
        </a:p>
      </dgm:t>
    </dgm:pt>
    <dgm:pt modelId="{7F0628A6-72C2-47AA-A764-F03C645C6CFA}" type="pres">
      <dgm:prSet presAssocID="{3811677A-C78B-4457-AF5B-9EF64CE9804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EBD6ED-86F7-4954-9286-29328467BAF8}" type="pres">
      <dgm:prSet presAssocID="{C14D4BA5-87AD-4EE6-8F18-ACD042BB9AFB}" presName="circ2" presStyleLbl="vennNode1" presStyleIdx="1" presStyleCnt="2"/>
      <dgm:spPr/>
      <dgm:t>
        <a:bodyPr/>
        <a:lstStyle/>
        <a:p>
          <a:endParaRPr lang="en-US"/>
        </a:p>
      </dgm:t>
    </dgm:pt>
    <dgm:pt modelId="{31709A7E-9C57-4DD6-90F7-E16A1D709C90}" type="pres">
      <dgm:prSet presAssocID="{C14D4BA5-87AD-4EE6-8F18-ACD042BB9AF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E0190AD-39E9-438F-A282-77C03FB73041}" srcId="{D28B27C8-E629-47FF-9E56-8D431FF95317}" destId="{C14D4BA5-87AD-4EE6-8F18-ACD042BB9AFB}" srcOrd="1" destOrd="0" parTransId="{773AB822-67AB-4289-A8E6-236CB980C347}" sibTransId="{ABC53A65-3AD9-4452-B430-E30AA81060E7}"/>
    <dgm:cxn modelId="{C4E4162D-26AB-429D-80F1-7B481906DB22}" type="presOf" srcId="{C14D4BA5-87AD-4EE6-8F18-ACD042BB9AFB}" destId="{31709A7E-9C57-4DD6-90F7-E16A1D709C90}" srcOrd="1" destOrd="0" presId="urn:microsoft.com/office/officeart/2005/8/layout/venn1"/>
    <dgm:cxn modelId="{17EFDDED-BC08-4A4D-834D-FCBB26962385}" type="presOf" srcId="{D28B27C8-E629-47FF-9E56-8D431FF95317}" destId="{10893E22-50F7-419B-952A-C225FD50ACFC}" srcOrd="0" destOrd="0" presId="urn:microsoft.com/office/officeart/2005/8/layout/venn1"/>
    <dgm:cxn modelId="{9B42C059-775A-4DB2-A35F-21C8D402D59E}" type="presOf" srcId="{3811677A-C78B-4457-AF5B-9EF64CE98040}" destId="{F5F2B70F-81E2-48B2-B185-222E945D0A5C}" srcOrd="0" destOrd="0" presId="urn:microsoft.com/office/officeart/2005/8/layout/venn1"/>
    <dgm:cxn modelId="{E9F4AE8B-1C8F-46D9-B8C3-30828471F231}" type="presOf" srcId="{C14D4BA5-87AD-4EE6-8F18-ACD042BB9AFB}" destId="{C3EBD6ED-86F7-4954-9286-29328467BAF8}" srcOrd="0" destOrd="0" presId="urn:microsoft.com/office/officeart/2005/8/layout/venn1"/>
    <dgm:cxn modelId="{48355802-C228-49C9-8733-A505079A1736}" type="presOf" srcId="{3811677A-C78B-4457-AF5B-9EF64CE98040}" destId="{7F0628A6-72C2-47AA-A764-F03C645C6CFA}" srcOrd="1" destOrd="0" presId="urn:microsoft.com/office/officeart/2005/8/layout/venn1"/>
    <dgm:cxn modelId="{C369BE5E-B349-44FD-9B66-A14A485706D4}" srcId="{D28B27C8-E629-47FF-9E56-8D431FF95317}" destId="{3811677A-C78B-4457-AF5B-9EF64CE98040}" srcOrd="0" destOrd="0" parTransId="{1C1E77D6-4C63-4E57-8A30-00A396B98D03}" sibTransId="{AF50867F-938F-418C-AC39-1DB33A436BEA}"/>
    <dgm:cxn modelId="{FB235EF1-2C7C-421A-BE2B-7E7F0641AAEB}" type="presParOf" srcId="{10893E22-50F7-419B-952A-C225FD50ACFC}" destId="{F5F2B70F-81E2-48B2-B185-222E945D0A5C}" srcOrd="0" destOrd="0" presId="urn:microsoft.com/office/officeart/2005/8/layout/venn1"/>
    <dgm:cxn modelId="{4FB1C14D-0089-4060-8B84-775944A70ECD}" type="presParOf" srcId="{10893E22-50F7-419B-952A-C225FD50ACFC}" destId="{7F0628A6-72C2-47AA-A764-F03C645C6CFA}" srcOrd="1" destOrd="0" presId="urn:microsoft.com/office/officeart/2005/8/layout/venn1"/>
    <dgm:cxn modelId="{D01471E1-BEAA-4E6D-A508-CCC7813C0498}" type="presParOf" srcId="{10893E22-50F7-419B-952A-C225FD50ACFC}" destId="{C3EBD6ED-86F7-4954-9286-29328467BAF8}" srcOrd="2" destOrd="0" presId="urn:microsoft.com/office/officeart/2005/8/layout/venn1"/>
    <dgm:cxn modelId="{6768EBF2-851F-48D6-ABD8-0E5387964B1F}" type="presParOf" srcId="{10893E22-50F7-419B-952A-C225FD50ACFC}" destId="{31709A7E-9C57-4DD6-90F7-E16A1D709C90}" srcOrd="3" destOrd="0" presId="urn:microsoft.com/office/officeart/2005/8/layout/ven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8A8D87-EC02-4779-8A5C-3E65749E9D5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CD9008A-85E8-4CC6-9A45-8B8C9835B967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smtClean="0"/>
            <a:t>Background retinopathy(NPDR/BDR)</a:t>
          </a:r>
          <a:endParaRPr lang="en-US" dirty="0"/>
        </a:p>
      </dgm:t>
    </dgm:pt>
    <dgm:pt modelId="{A9AE8829-A036-4522-B707-AEF5593DEF53}" type="parTrans" cxnId="{0596FB45-803C-4FF5-9F34-436797A8CF46}">
      <dgm:prSet/>
      <dgm:spPr/>
      <dgm:t>
        <a:bodyPr/>
        <a:lstStyle/>
        <a:p>
          <a:endParaRPr lang="en-US"/>
        </a:p>
      </dgm:t>
    </dgm:pt>
    <dgm:pt modelId="{79B53A79-41EC-4B5B-B91C-C730CBB9C13F}" type="sibTrans" cxnId="{0596FB45-803C-4FF5-9F34-436797A8CF46}">
      <dgm:prSet/>
      <dgm:spPr/>
      <dgm:t>
        <a:bodyPr/>
        <a:lstStyle/>
        <a:p>
          <a:endParaRPr lang="en-US"/>
        </a:p>
      </dgm:t>
    </dgm:pt>
    <dgm:pt modelId="{A7CEF534-D85B-4FCA-BE7E-6F02022987E0}">
      <dgm:prSet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dirty="0" smtClean="0"/>
            <a:t>Pre-proliferative(PPDR)</a:t>
          </a:r>
          <a:endParaRPr lang="en-US" dirty="0"/>
        </a:p>
      </dgm:t>
    </dgm:pt>
    <dgm:pt modelId="{2DDDE843-F4BC-4DBE-83E5-A88BA2C043D4}" type="parTrans" cxnId="{3D8417D6-47D3-481A-A839-E8CCF983DD64}">
      <dgm:prSet/>
      <dgm:spPr/>
      <dgm:t>
        <a:bodyPr/>
        <a:lstStyle/>
        <a:p>
          <a:endParaRPr lang="en-US"/>
        </a:p>
      </dgm:t>
    </dgm:pt>
    <dgm:pt modelId="{A09F6EC8-C4BD-4DF0-8052-FD0BB8A07C8C}" type="sibTrans" cxnId="{3D8417D6-47D3-481A-A839-E8CCF983DD64}">
      <dgm:prSet/>
      <dgm:spPr/>
      <dgm:t>
        <a:bodyPr/>
        <a:lstStyle/>
        <a:p>
          <a:endParaRPr lang="en-US"/>
        </a:p>
      </dgm:t>
    </dgm:pt>
    <dgm:pt modelId="{DFF9E0F4-F5F2-4C8F-A760-7D2AEF11F924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2000" dirty="0" smtClean="0"/>
            <a:t>Proliferative (PDR)</a:t>
          </a:r>
          <a:endParaRPr lang="en-US" sz="2000" dirty="0"/>
        </a:p>
      </dgm:t>
    </dgm:pt>
    <dgm:pt modelId="{216368BC-A3D9-4F96-95FE-68026C0308CF}" type="parTrans" cxnId="{04B45236-E36B-4DF5-B389-392E7099E4B1}">
      <dgm:prSet/>
      <dgm:spPr/>
      <dgm:t>
        <a:bodyPr/>
        <a:lstStyle/>
        <a:p>
          <a:endParaRPr lang="en-US"/>
        </a:p>
      </dgm:t>
    </dgm:pt>
    <dgm:pt modelId="{5985014B-B412-4186-B849-6E0F486B0B8B}" type="sibTrans" cxnId="{04B45236-E36B-4DF5-B389-392E7099E4B1}">
      <dgm:prSet/>
      <dgm:spPr/>
      <dgm:t>
        <a:bodyPr/>
        <a:lstStyle/>
        <a:p>
          <a:endParaRPr lang="en-US"/>
        </a:p>
      </dgm:t>
    </dgm:pt>
    <dgm:pt modelId="{6CCAF4BA-C534-4714-A339-F8D9B8A9C19E}" type="pres">
      <dgm:prSet presAssocID="{D08A8D87-EC02-4779-8A5C-3E65749E9D5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1F72C0-3B9A-4417-A633-D9A8E197D3E1}" type="pres">
      <dgm:prSet presAssocID="{D08A8D87-EC02-4779-8A5C-3E65749E9D59}" presName="arrow" presStyleLbl="bgShp" presStyleIdx="0" presStyleCnt="1"/>
      <dgm:spPr/>
    </dgm:pt>
    <dgm:pt modelId="{821B96B0-134D-4593-84A2-7FFA2A9A720D}" type="pres">
      <dgm:prSet presAssocID="{D08A8D87-EC02-4779-8A5C-3E65749E9D59}" presName="linearProcess" presStyleCnt="0"/>
      <dgm:spPr/>
    </dgm:pt>
    <dgm:pt modelId="{347AD34D-EFA9-42E6-82EC-A2D2CAA14C47}" type="pres">
      <dgm:prSet presAssocID="{8CD9008A-85E8-4CC6-9A45-8B8C9835B967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C899EC-B19A-4BC8-A913-1CE40A3EF492}" type="pres">
      <dgm:prSet presAssocID="{79B53A79-41EC-4B5B-B91C-C730CBB9C13F}" presName="sibTrans" presStyleCnt="0"/>
      <dgm:spPr/>
    </dgm:pt>
    <dgm:pt modelId="{116AC3E3-5485-4092-9183-D32B241460E1}" type="pres">
      <dgm:prSet presAssocID="{A7CEF534-D85B-4FCA-BE7E-6F02022987E0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891161-5755-4A92-9819-5124D037B25A}" type="pres">
      <dgm:prSet presAssocID="{A09F6EC8-C4BD-4DF0-8052-FD0BB8A07C8C}" presName="sibTrans" presStyleCnt="0"/>
      <dgm:spPr/>
    </dgm:pt>
    <dgm:pt modelId="{1DF805B3-1D7D-487F-B6F5-9E85B43B9CA7}" type="pres">
      <dgm:prSet presAssocID="{DFF9E0F4-F5F2-4C8F-A760-7D2AEF11F92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A80523-2440-4B96-ACCF-06FBB894DBBB}" type="presOf" srcId="{A7CEF534-D85B-4FCA-BE7E-6F02022987E0}" destId="{116AC3E3-5485-4092-9183-D32B241460E1}" srcOrd="0" destOrd="0" presId="urn:microsoft.com/office/officeart/2005/8/layout/hProcess9"/>
    <dgm:cxn modelId="{04B45236-E36B-4DF5-B389-392E7099E4B1}" srcId="{D08A8D87-EC02-4779-8A5C-3E65749E9D59}" destId="{DFF9E0F4-F5F2-4C8F-A760-7D2AEF11F924}" srcOrd="2" destOrd="0" parTransId="{216368BC-A3D9-4F96-95FE-68026C0308CF}" sibTransId="{5985014B-B412-4186-B849-6E0F486B0B8B}"/>
    <dgm:cxn modelId="{884682EC-E384-415C-88EF-EA7C0AC6319C}" type="presOf" srcId="{DFF9E0F4-F5F2-4C8F-A760-7D2AEF11F924}" destId="{1DF805B3-1D7D-487F-B6F5-9E85B43B9CA7}" srcOrd="0" destOrd="0" presId="urn:microsoft.com/office/officeart/2005/8/layout/hProcess9"/>
    <dgm:cxn modelId="{0596FB45-803C-4FF5-9F34-436797A8CF46}" srcId="{D08A8D87-EC02-4779-8A5C-3E65749E9D59}" destId="{8CD9008A-85E8-4CC6-9A45-8B8C9835B967}" srcOrd="0" destOrd="0" parTransId="{A9AE8829-A036-4522-B707-AEF5593DEF53}" sibTransId="{79B53A79-41EC-4B5B-B91C-C730CBB9C13F}"/>
    <dgm:cxn modelId="{372B43EF-BB1A-42B0-8C23-6876F6CF4096}" type="presOf" srcId="{D08A8D87-EC02-4779-8A5C-3E65749E9D59}" destId="{6CCAF4BA-C534-4714-A339-F8D9B8A9C19E}" srcOrd="0" destOrd="0" presId="urn:microsoft.com/office/officeart/2005/8/layout/hProcess9"/>
    <dgm:cxn modelId="{3D8417D6-47D3-481A-A839-E8CCF983DD64}" srcId="{D08A8D87-EC02-4779-8A5C-3E65749E9D59}" destId="{A7CEF534-D85B-4FCA-BE7E-6F02022987E0}" srcOrd="1" destOrd="0" parTransId="{2DDDE843-F4BC-4DBE-83E5-A88BA2C043D4}" sibTransId="{A09F6EC8-C4BD-4DF0-8052-FD0BB8A07C8C}"/>
    <dgm:cxn modelId="{752AEF2E-1453-4D09-81F4-D0419B128605}" type="presOf" srcId="{8CD9008A-85E8-4CC6-9A45-8B8C9835B967}" destId="{347AD34D-EFA9-42E6-82EC-A2D2CAA14C47}" srcOrd="0" destOrd="0" presId="urn:microsoft.com/office/officeart/2005/8/layout/hProcess9"/>
    <dgm:cxn modelId="{C004A229-1917-44DB-8B45-411E1413F162}" type="presParOf" srcId="{6CCAF4BA-C534-4714-A339-F8D9B8A9C19E}" destId="{FE1F72C0-3B9A-4417-A633-D9A8E197D3E1}" srcOrd="0" destOrd="0" presId="urn:microsoft.com/office/officeart/2005/8/layout/hProcess9"/>
    <dgm:cxn modelId="{FAE4B008-C6DE-4416-9DFF-336751BF74DB}" type="presParOf" srcId="{6CCAF4BA-C534-4714-A339-F8D9B8A9C19E}" destId="{821B96B0-134D-4593-84A2-7FFA2A9A720D}" srcOrd="1" destOrd="0" presId="urn:microsoft.com/office/officeart/2005/8/layout/hProcess9"/>
    <dgm:cxn modelId="{3C5E5C57-438B-449F-A20E-2DB535B53F17}" type="presParOf" srcId="{821B96B0-134D-4593-84A2-7FFA2A9A720D}" destId="{347AD34D-EFA9-42E6-82EC-A2D2CAA14C47}" srcOrd="0" destOrd="0" presId="urn:microsoft.com/office/officeart/2005/8/layout/hProcess9"/>
    <dgm:cxn modelId="{671C78FA-A703-4668-B58F-F384E66F993D}" type="presParOf" srcId="{821B96B0-134D-4593-84A2-7FFA2A9A720D}" destId="{8AC899EC-B19A-4BC8-A913-1CE40A3EF492}" srcOrd="1" destOrd="0" presId="urn:microsoft.com/office/officeart/2005/8/layout/hProcess9"/>
    <dgm:cxn modelId="{ADA5379F-A088-4EA3-9B41-1528A5244820}" type="presParOf" srcId="{821B96B0-134D-4593-84A2-7FFA2A9A720D}" destId="{116AC3E3-5485-4092-9183-D32B241460E1}" srcOrd="2" destOrd="0" presId="urn:microsoft.com/office/officeart/2005/8/layout/hProcess9"/>
    <dgm:cxn modelId="{FC8E1999-F463-4F5E-BE30-CF47E032FF83}" type="presParOf" srcId="{821B96B0-134D-4593-84A2-7FFA2A9A720D}" destId="{D1891161-5755-4A92-9819-5124D037B25A}" srcOrd="3" destOrd="0" presId="urn:microsoft.com/office/officeart/2005/8/layout/hProcess9"/>
    <dgm:cxn modelId="{82FC69CD-780E-4DC2-ADD8-080DD5797A65}" type="presParOf" srcId="{821B96B0-134D-4593-84A2-7FFA2A9A720D}" destId="{1DF805B3-1D7D-487F-B6F5-9E85B43B9CA7}" srcOrd="4" destOrd="0" presId="urn:microsoft.com/office/officeart/2005/8/layout/hProcess9"/>
  </dgm:cxnLst>
  <dgm:bg/>
  <dgm:whole>
    <a:ln>
      <a:noFill/>
    </a:ln>
  </dgm:whole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easyayurveda.com/2013/03/20/manjishta-Rubia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>
            <a:solidFill>
              <a:srgbClr val="92D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dirty="0" smtClean="0"/>
              <a:t>AYURVEDIC MANAGEMENT OF DIABETIC RETINOPATHY – CASE REPORT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i="1" dirty="0" smtClean="0">
              <a:solidFill>
                <a:srgbClr val="002060"/>
              </a:solidFill>
            </a:endParaRPr>
          </a:p>
          <a:p>
            <a:pPr algn="r"/>
            <a:endParaRPr lang="en-US" i="1" dirty="0" smtClean="0">
              <a:solidFill>
                <a:srgbClr val="002060"/>
              </a:solidFill>
            </a:endParaRPr>
          </a:p>
          <a:p>
            <a:pPr algn="r"/>
            <a:r>
              <a:rPr lang="en-US" i="1" dirty="0" smtClean="0">
                <a:solidFill>
                  <a:srgbClr val="002060"/>
                </a:solidFill>
              </a:rPr>
              <a:t>DR ADITHYA BABU P T P</a:t>
            </a:r>
            <a:endParaRPr lang="en-US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dirty="0" smtClean="0"/>
              <a:t>Ophthalmic affections in diabetes mellitus</a:t>
            </a:r>
            <a:endParaRPr lang="en-US" dirty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None/>
            </a:pPr>
            <a:r>
              <a:rPr lang="en-US" dirty="0" smtClean="0"/>
              <a:t>Main affections</a:t>
            </a:r>
          </a:p>
          <a:p>
            <a:r>
              <a:rPr lang="en-US" dirty="0" smtClean="0"/>
              <a:t>Retinopathy</a:t>
            </a:r>
          </a:p>
          <a:p>
            <a:r>
              <a:rPr lang="en-US" dirty="0" smtClean="0"/>
              <a:t>Cataract</a:t>
            </a:r>
          </a:p>
          <a:p>
            <a:r>
              <a:rPr lang="en-US" dirty="0" smtClean="0"/>
              <a:t>Glaucoma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Other affections</a:t>
            </a:r>
          </a:p>
        </p:txBody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Changes in refraction- </a:t>
            </a:r>
            <a:r>
              <a:rPr lang="en-US" dirty="0" err="1"/>
              <a:t>hypermetropia</a:t>
            </a:r>
            <a:r>
              <a:rPr lang="en-US" dirty="0"/>
              <a:t> in </a:t>
            </a:r>
            <a:r>
              <a:rPr lang="en-US" dirty="0" smtClean="0"/>
              <a:t>hypoglycemia </a:t>
            </a:r>
            <a:r>
              <a:rPr lang="en-US" dirty="0"/>
              <a:t>and myopia in hyperglycemia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 err="1"/>
              <a:t>Haemorrhagic</a:t>
            </a:r>
            <a:r>
              <a:rPr lang="en-US" dirty="0"/>
              <a:t> </a:t>
            </a:r>
            <a:r>
              <a:rPr lang="en-US" dirty="0" err="1"/>
              <a:t>iritis</a:t>
            </a:r>
            <a:r>
              <a:rPr lang="en-US" dirty="0"/>
              <a:t> and </a:t>
            </a:r>
            <a:r>
              <a:rPr lang="en-US" dirty="0" err="1"/>
              <a:t>neovascularization</a:t>
            </a:r>
            <a:r>
              <a:rPr lang="en-US" dirty="0"/>
              <a:t> of iris(</a:t>
            </a:r>
            <a:r>
              <a:rPr lang="en-US" dirty="0" err="1"/>
              <a:t>rubeosis</a:t>
            </a:r>
            <a:r>
              <a:rPr lang="en-US" dirty="0"/>
              <a:t> </a:t>
            </a:r>
            <a:r>
              <a:rPr lang="en-US" dirty="0" err="1"/>
              <a:t>iridis</a:t>
            </a:r>
            <a:r>
              <a:rPr lang="en-US" dirty="0"/>
              <a:t>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 err="1"/>
              <a:t>Lipaemia</a:t>
            </a:r>
            <a:r>
              <a:rPr lang="en-US" dirty="0"/>
              <a:t> </a:t>
            </a:r>
            <a:r>
              <a:rPr lang="en-US" dirty="0" err="1"/>
              <a:t>retinalis</a:t>
            </a:r>
            <a:endParaRPr lang="en-US" dirty="0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Extra ocular muscle palsy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dirty="0"/>
              <a:t>Optic neuritis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Diabetic  retinopathy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Most common cause of legal blindness</a:t>
            </a:r>
          </a:p>
          <a:p>
            <a:r>
              <a:rPr lang="en-US" dirty="0" smtClean="0"/>
              <a:t>Grouped under vascular affections of retina</a:t>
            </a:r>
          </a:p>
          <a:p>
            <a:r>
              <a:rPr lang="en-US" dirty="0" smtClean="0"/>
              <a:t>More common in type I DM</a:t>
            </a:r>
          </a:p>
          <a:p>
            <a:r>
              <a:rPr lang="en-US" dirty="0" smtClean="0"/>
              <a:t>Major cause of retinal blindness in India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Duration of diabetes</a:t>
            </a:r>
          </a:p>
          <a:p>
            <a:r>
              <a:rPr lang="en-US" dirty="0" smtClean="0"/>
              <a:t>Poor metabolic control</a:t>
            </a:r>
          </a:p>
          <a:p>
            <a:r>
              <a:rPr lang="en-US" dirty="0" smtClean="0"/>
              <a:t>Pregnancy</a:t>
            </a:r>
          </a:p>
          <a:p>
            <a:r>
              <a:rPr lang="en-US" dirty="0" smtClean="0"/>
              <a:t>Hypertension</a:t>
            </a:r>
          </a:p>
          <a:p>
            <a:r>
              <a:rPr lang="en-US" dirty="0" smtClean="0"/>
              <a:t>Nephropathy</a:t>
            </a:r>
          </a:p>
          <a:p>
            <a:r>
              <a:rPr lang="en-US" dirty="0" smtClean="0"/>
              <a:t>Other factors like smoking, obesity, </a:t>
            </a:r>
            <a:r>
              <a:rPr lang="en-US" dirty="0" err="1" smtClean="0"/>
              <a:t>hyperlipidaemia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Pathogenesis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 </a:t>
            </a:r>
            <a:r>
              <a:rPr lang="en-US" dirty="0" err="1" smtClean="0"/>
              <a:t>angiopathy</a:t>
            </a:r>
            <a:r>
              <a:rPr lang="en-US" dirty="0" smtClean="0"/>
              <a:t> affecting</a:t>
            </a:r>
          </a:p>
          <a:p>
            <a:pPr lvl="1"/>
            <a:r>
              <a:rPr lang="en-US" dirty="0" smtClean="0"/>
              <a:t>Pre capillary arterioles</a:t>
            </a:r>
          </a:p>
          <a:p>
            <a:pPr lvl="1"/>
            <a:r>
              <a:rPr lang="en-US" dirty="0" smtClean="0"/>
              <a:t>Capillaries</a:t>
            </a:r>
          </a:p>
          <a:p>
            <a:pPr lvl="1"/>
            <a:r>
              <a:rPr lang="en-US" dirty="0" smtClean="0"/>
              <a:t>Post capillary </a:t>
            </a:r>
            <a:r>
              <a:rPr lang="en-US" dirty="0" err="1" smtClean="0"/>
              <a:t>venules</a:t>
            </a:r>
            <a:endParaRPr lang="en-US" dirty="0" smtClean="0"/>
          </a:p>
          <a:p>
            <a:r>
              <a:rPr lang="en-US" dirty="0" smtClean="0"/>
              <a:t>Exhibits features of </a:t>
            </a:r>
          </a:p>
          <a:p>
            <a:pPr lvl="1"/>
            <a:r>
              <a:rPr lang="en-US" dirty="0" smtClean="0"/>
              <a:t>Micro vascular occlusion</a:t>
            </a:r>
          </a:p>
          <a:p>
            <a:pPr lvl="1"/>
            <a:r>
              <a:rPr lang="en-US" dirty="0" smtClean="0"/>
              <a:t>Micro vascular leakage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 vascular changes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Stages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treatment is laser photocoagulation</a:t>
            </a:r>
          </a:p>
          <a:p>
            <a:r>
              <a:rPr lang="en-US" dirty="0" smtClean="0"/>
              <a:t>Number of patients  seeking alternative remedies for this ailment, which is not having side effects and more cost effective</a:t>
            </a:r>
          </a:p>
          <a:p>
            <a:r>
              <a:rPr lang="en-US" dirty="0" smtClean="0"/>
              <a:t>Ayurvedic treatment modalities are giving good results in many cases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2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dirty="0" smtClean="0"/>
              <a:t>Management </a:t>
            </a:r>
            <a:endParaRPr lang="en-US" dirty="0"/>
          </a:p>
        </p:txBody>
      </p:sp>
      <p:sp>
        <p:nvSpPr>
          <p:cNvPr id="14541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52600"/>
            <a:ext cx="4038600" cy="4411663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u="sng" dirty="0" smtClean="0">
                <a:solidFill>
                  <a:srgbClr val="6600CC"/>
                </a:solidFill>
              </a:rPr>
              <a:t>Aims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 decrease the incidence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 minimize the visual loss</a:t>
            </a:r>
            <a:endParaRPr lang="en-US" dirty="0"/>
          </a:p>
        </p:txBody>
      </p:sp>
      <p:sp>
        <p:nvSpPr>
          <p:cNvPr id="1454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752600"/>
            <a:ext cx="4038600" cy="4419600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u="sng" dirty="0">
                <a:solidFill>
                  <a:srgbClr val="6600CC"/>
                </a:solidFill>
              </a:rPr>
              <a:t>KEYS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Prevention of retinopathy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Early detection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Prompt treatment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Planned and regular follow up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protocol adopted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31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Days of treatment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Procedure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Medicines used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Dosage/duration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baseline="0" dirty="0" smtClean="0"/>
                        <a:t> to 14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Thazhi</a:t>
                      </a:r>
                      <a:r>
                        <a:rPr lang="en-US" dirty="0" smtClean="0"/>
                        <a:t>(keeping </a:t>
                      </a:r>
                      <a:r>
                        <a:rPr lang="en-US" dirty="0" smtClean="0"/>
                        <a:t>medicinal </a:t>
                      </a:r>
                      <a:r>
                        <a:rPr lang="en-US" dirty="0" smtClean="0"/>
                        <a:t>paste over the eyes with the help of a fine cloth)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Manjishta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Rubia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cordifolia</a:t>
                      </a:r>
                      <a:r>
                        <a:rPr lang="en-US" dirty="0" smtClean="0"/>
                        <a:t> Linn)</a:t>
                      </a:r>
                      <a:r>
                        <a:rPr lang="en-US" baseline="0" dirty="0" smtClean="0"/>
                        <a:t> powder + milk made into a paste form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 minutes</a:t>
                      </a:r>
                      <a:r>
                        <a:rPr lang="en-US" baseline="0" dirty="0" smtClean="0"/>
                        <a:t>/day  x14 days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Aschyotanam</a:t>
                      </a:r>
                      <a:r>
                        <a:rPr lang="en-US" dirty="0" smtClean="0"/>
                        <a:t>(eye</a:t>
                      </a:r>
                      <a:r>
                        <a:rPr lang="en-US" baseline="0" dirty="0" smtClean="0"/>
                        <a:t> drops)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Nethramritham</a:t>
                      </a:r>
                      <a:r>
                        <a:rPr lang="en-US" dirty="0" smtClean="0"/>
                        <a:t> eye drops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2drops TID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r>
                        <a:rPr lang="en-US" baseline="30000" dirty="0" smtClean="0"/>
                        <a:t>th</a:t>
                      </a:r>
                      <a:r>
                        <a:rPr lang="en-US" dirty="0" smtClean="0"/>
                        <a:t> to 21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dirty="0" smtClean="0"/>
                        <a:t> 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Thalapothichil</a:t>
                      </a:r>
                      <a:r>
                        <a:rPr lang="en-US" dirty="0" smtClean="0"/>
                        <a:t> (covering the scalp area with medicinal paste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Manjishta</a:t>
                      </a:r>
                      <a:r>
                        <a:rPr lang="en-US" dirty="0" smtClean="0"/>
                        <a:t> + milk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 minutes/day x 7 days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to 28</a:t>
                      </a:r>
                      <a:r>
                        <a:rPr lang="en-US" baseline="30000" dirty="0" smtClean="0"/>
                        <a:t>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Nasyam</a:t>
                      </a:r>
                      <a:r>
                        <a:rPr lang="en-US" baseline="0" dirty="0" smtClean="0"/>
                        <a:t> (instilling medicated oil to nostrils)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Kumkumadi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thaila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drops/nostril/day x 7 days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medicines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Manjishtadi</a:t>
            </a:r>
            <a:r>
              <a:rPr lang="en-US" dirty="0" smtClean="0"/>
              <a:t> </a:t>
            </a:r>
            <a:r>
              <a:rPr lang="en-US" dirty="0" err="1" smtClean="0"/>
              <a:t>kwatham</a:t>
            </a:r>
            <a:r>
              <a:rPr lang="en-US" dirty="0" smtClean="0"/>
              <a:t> tab 2 tab BID x 12 weeks</a:t>
            </a:r>
          </a:p>
          <a:p>
            <a:r>
              <a:rPr lang="en-US" dirty="0" err="1" smtClean="0"/>
              <a:t>Sapthamrita</a:t>
            </a:r>
            <a:r>
              <a:rPr lang="en-US" dirty="0" smtClean="0"/>
              <a:t> </a:t>
            </a:r>
            <a:r>
              <a:rPr lang="en-US" dirty="0" err="1" smtClean="0"/>
              <a:t>louham</a:t>
            </a:r>
            <a:r>
              <a:rPr lang="en-US" dirty="0" smtClean="0"/>
              <a:t> tab 1 at night x 12 weeks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[From the 1</a:t>
            </a:r>
            <a:r>
              <a:rPr lang="en-US" baseline="30000" dirty="0" smtClean="0"/>
              <a:t>st</a:t>
            </a:r>
            <a:r>
              <a:rPr lang="en-US" dirty="0" smtClean="0"/>
              <a:t> day till the end of follow up period]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Manjishta</a:t>
            </a:r>
            <a:r>
              <a:rPr lang="en-US" dirty="0" smtClean="0"/>
              <a:t> (</a:t>
            </a:r>
            <a:r>
              <a:rPr lang="en-US" dirty="0" err="1" smtClean="0"/>
              <a:t>rubia</a:t>
            </a:r>
            <a:r>
              <a:rPr lang="en-US" dirty="0" smtClean="0"/>
              <a:t> </a:t>
            </a:r>
            <a:r>
              <a:rPr lang="en-US" dirty="0" err="1" smtClean="0"/>
              <a:t>cordifolia</a:t>
            </a:r>
            <a:r>
              <a:rPr lang="en-US" dirty="0" smtClean="0"/>
              <a:t> Linn.)</a:t>
            </a:r>
            <a:br>
              <a:rPr lang="en-US" dirty="0" smtClean="0"/>
            </a:br>
            <a:r>
              <a:rPr lang="en-US" sz="2700" dirty="0" smtClean="0"/>
              <a:t>-Indian madder/common madder-</a:t>
            </a:r>
            <a:endParaRPr lang="en-US" dirty="0"/>
          </a:p>
        </p:txBody>
      </p:sp>
      <p:pic>
        <p:nvPicPr>
          <p:cNvPr id="7" name="Content Placeholder 6" descr="images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1676400"/>
            <a:ext cx="2143125" cy="2143125"/>
          </a:xfrm>
        </p:spPr>
      </p:pic>
      <p:pic>
        <p:nvPicPr>
          <p:cNvPr id="8" name="Content Placeholder 7" descr="PWUxckCSDyN._UX300_TTW__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81600" y="1600200"/>
            <a:ext cx="2857500" cy="2857500"/>
          </a:xfrm>
        </p:spPr>
      </p:pic>
      <p:pic>
        <p:nvPicPr>
          <p:cNvPr id="5" name="Picture Placeholder 4" descr="manjisht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343400"/>
            <a:ext cx="2238375" cy="2038350"/>
          </a:xfrm>
          <a:prstGeom prst="rect">
            <a:avLst/>
          </a:prstGeom>
        </p:spPr>
      </p:pic>
      <p:pic>
        <p:nvPicPr>
          <p:cNvPr id="6" name="Content Placeholder 9" descr="Manjistha-Powder-Indian-Madder-Root-Powder-Fo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3505200"/>
            <a:ext cx="4038600" cy="30289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Lodhra</a:t>
            </a:r>
            <a:r>
              <a:rPr lang="en-US" dirty="0" smtClean="0"/>
              <a:t> – </a:t>
            </a:r>
            <a:r>
              <a:rPr lang="en-US" dirty="0" err="1" smtClean="0"/>
              <a:t>Symplocus</a:t>
            </a:r>
            <a:r>
              <a:rPr lang="en-US" dirty="0" smtClean="0"/>
              <a:t> </a:t>
            </a:r>
            <a:r>
              <a:rPr lang="en-US" dirty="0" err="1" smtClean="0"/>
              <a:t>racemosa</a:t>
            </a:r>
            <a:endParaRPr lang="en-US" dirty="0"/>
          </a:p>
        </p:txBody>
      </p:sp>
      <p:pic>
        <p:nvPicPr>
          <p:cNvPr id="1026" name="Picture 2" descr="C:\Users\Bibi\Desktop\Thailand\symplocos-racemosa-lodhra-500x50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43881"/>
            <a:ext cx="4038600" cy="4038600"/>
          </a:xfrm>
          <a:prstGeom prst="rect">
            <a:avLst/>
          </a:prstGeom>
          <a:noFill/>
        </p:spPr>
      </p:pic>
      <p:pic>
        <p:nvPicPr>
          <p:cNvPr id="1027" name="Picture 3" descr="C:\Users\Bibi\Desktop\Thailand\Lodhra-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67275" y="2386806"/>
            <a:ext cx="3600450" cy="29527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Case no.1</a:t>
            </a:r>
          </a:p>
          <a:p>
            <a:r>
              <a:rPr lang="en-US" dirty="0" smtClean="0"/>
              <a:t>Male aged 54 years c/o dimness of vision in both eyes of 5 years duration</a:t>
            </a:r>
          </a:p>
          <a:p>
            <a:r>
              <a:rPr lang="en-US" dirty="0" smtClean="0"/>
              <a:t>Diabetic since 20 years on oral hypoglycemic drugs</a:t>
            </a:r>
          </a:p>
          <a:p>
            <a:r>
              <a:rPr lang="en-US" dirty="0" smtClean="0"/>
              <a:t>o/e his visual acuity was 5/60 in right eye and 6/18 in the left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direct </a:t>
            </a:r>
            <a:r>
              <a:rPr lang="en-US" dirty="0" err="1" smtClean="0"/>
              <a:t>Ophthalmoscopy</a:t>
            </a:r>
            <a:endParaRPr lang="en-US" dirty="0" smtClean="0"/>
          </a:p>
          <a:p>
            <a:pPr lvl="1"/>
            <a:r>
              <a:rPr lang="en-US" dirty="0" smtClean="0"/>
              <a:t>Micro-aneurisms </a:t>
            </a:r>
            <a:r>
              <a:rPr lang="en-US" dirty="0" smtClean="0"/>
              <a:t>in mid periphery retina</a:t>
            </a:r>
          </a:p>
          <a:p>
            <a:pPr lvl="1"/>
            <a:r>
              <a:rPr lang="en-US" dirty="0" smtClean="0"/>
              <a:t>Hard exudates in both eyes</a:t>
            </a:r>
          </a:p>
          <a:p>
            <a:pPr lvl="1"/>
            <a:r>
              <a:rPr lang="en-US" dirty="0" smtClean="0"/>
              <a:t>Suggestive NPDR in both eyes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IMG_20170908_09035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841354"/>
            <a:ext cx="4038600" cy="4043655"/>
          </a:xfrm>
        </p:spPr>
      </p:pic>
      <p:pic>
        <p:nvPicPr>
          <p:cNvPr id="9" name="Content Placeholder 8" descr="IMG_20170908_09042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841354"/>
            <a:ext cx="4038600" cy="404365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no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72 year old gentleman c/o dimness of vision for 10 years,</a:t>
            </a:r>
          </a:p>
          <a:p>
            <a:r>
              <a:rPr lang="en-US" dirty="0" smtClean="0"/>
              <a:t>o/e his visual acuity was counting fingers at a distance of 1 meter for both eyes</a:t>
            </a:r>
          </a:p>
          <a:p>
            <a:r>
              <a:rPr lang="en-US" dirty="0" smtClean="0"/>
              <a:t>On direct </a:t>
            </a:r>
            <a:r>
              <a:rPr lang="en-US" dirty="0" err="1" smtClean="0"/>
              <a:t>ophthalmoscopy</a:t>
            </a:r>
            <a:r>
              <a:rPr lang="en-US" dirty="0" smtClean="0"/>
              <a:t>, his </a:t>
            </a:r>
            <a:r>
              <a:rPr lang="en-US" dirty="0" err="1" smtClean="0"/>
              <a:t>fundus</a:t>
            </a:r>
            <a:r>
              <a:rPr lang="en-US" dirty="0" smtClean="0"/>
              <a:t> showed evidences of PDR in both eyes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no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60 year old lady consulted in the OPD with c/o  dimness of vision in both eyes since 10 years</a:t>
            </a:r>
          </a:p>
          <a:p>
            <a:r>
              <a:rPr lang="en-US" dirty="0" smtClean="0"/>
              <a:t>o/e her visual acuity in right eye was noted as 3/60 and in left eye 6/36</a:t>
            </a:r>
          </a:p>
          <a:p>
            <a:r>
              <a:rPr lang="en-US" dirty="0" smtClean="0"/>
              <a:t>On direct </a:t>
            </a:r>
            <a:r>
              <a:rPr lang="en-US" dirty="0" err="1" smtClean="0"/>
              <a:t>ophthalmoscopy</a:t>
            </a:r>
            <a:r>
              <a:rPr lang="en-US" dirty="0" smtClean="0"/>
              <a:t>, there was evidence of PDR in both eyes</a:t>
            </a:r>
            <a:endParaRPr lang="en-US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IMG_20170610_09113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10" name="Content Placeholder 9" descr="IMG_20170610_091048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1841354"/>
            <a:ext cx="4038600" cy="404365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Thalapothichil</a:t>
            </a:r>
            <a:r>
              <a:rPr lang="en-US" dirty="0" smtClean="0"/>
              <a:t>[</a:t>
            </a:r>
            <a:r>
              <a:rPr lang="en-US" dirty="0" err="1" smtClean="0"/>
              <a:t>sirolepanam</a:t>
            </a:r>
            <a:r>
              <a:rPr lang="en-US" dirty="0" smtClean="0"/>
              <a:t>] with </a:t>
            </a:r>
            <a:r>
              <a:rPr lang="en-US" dirty="0" err="1" smtClean="0"/>
              <a:t>manjishta</a:t>
            </a:r>
            <a:r>
              <a:rPr lang="en-US" dirty="0" smtClean="0"/>
              <a:t> and </a:t>
            </a:r>
            <a:r>
              <a:rPr lang="en-US" dirty="0" err="1" smtClean="0"/>
              <a:t>lodhra</a:t>
            </a:r>
            <a:r>
              <a:rPr lang="en-US" dirty="0" smtClean="0"/>
              <a:t> for a period of 7 days</a:t>
            </a:r>
          </a:p>
          <a:p>
            <a:r>
              <a:rPr lang="en-US" dirty="0" err="1" smtClean="0"/>
              <a:t>Thalam</a:t>
            </a:r>
            <a:r>
              <a:rPr lang="en-US" dirty="0" smtClean="0"/>
              <a:t> with </a:t>
            </a:r>
            <a:r>
              <a:rPr lang="en-US" dirty="0" err="1" smtClean="0"/>
              <a:t>kachuradi</a:t>
            </a:r>
            <a:r>
              <a:rPr lang="en-US" dirty="0" smtClean="0"/>
              <a:t> </a:t>
            </a:r>
            <a:r>
              <a:rPr lang="en-US" dirty="0" err="1" smtClean="0"/>
              <a:t>churnam</a:t>
            </a:r>
            <a:r>
              <a:rPr lang="en-US" dirty="0" smtClean="0"/>
              <a:t> + </a:t>
            </a:r>
            <a:r>
              <a:rPr lang="en-US" dirty="0" err="1" smtClean="0"/>
              <a:t>manjishtadi</a:t>
            </a:r>
            <a:r>
              <a:rPr lang="en-US" dirty="0" smtClean="0"/>
              <a:t> </a:t>
            </a:r>
            <a:r>
              <a:rPr lang="en-US" dirty="0" err="1" smtClean="0"/>
              <a:t>tailam</a:t>
            </a:r>
            <a:r>
              <a:rPr lang="en-US" dirty="0" smtClean="0"/>
              <a:t> for 7 days</a:t>
            </a:r>
          </a:p>
          <a:p>
            <a:r>
              <a:rPr lang="en-US" dirty="0" err="1" smtClean="0"/>
              <a:t>Aschyothana</a:t>
            </a:r>
            <a:r>
              <a:rPr lang="en-US" dirty="0" smtClean="0"/>
              <a:t> with </a:t>
            </a:r>
            <a:r>
              <a:rPr lang="en-US" dirty="0" err="1" smtClean="0"/>
              <a:t>nethramritham</a:t>
            </a:r>
            <a:r>
              <a:rPr lang="en-US" dirty="0" smtClean="0"/>
              <a:t> eye drops twice daily</a:t>
            </a:r>
          </a:p>
          <a:p>
            <a:r>
              <a:rPr lang="en-US" dirty="0" smtClean="0"/>
              <a:t>Internal medicines</a:t>
            </a:r>
          </a:p>
          <a:p>
            <a:pPr lvl="1"/>
            <a:r>
              <a:rPr lang="en-US" dirty="0" err="1" smtClean="0"/>
              <a:t>Pathyakshadhatryadi</a:t>
            </a:r>
            <a:r>
              <a:rPr lang="en-US" dirty="0" smtClean="0"/>
              <a:t> </a:t>
            </a:r>
            <a:r>
              <a:rPr lang="en-US" dirty="0" err="1" smtClean="0"/>
              <a:t>kwatham</a:t>
            </a:r>
            <a:r>
              <a:rPr lang="en-US" dirty="0" smtClean="0"/>
              <a:t> 90 ml Bid</a:t>
            </a:r>
          </a:p>
          <a:p>
            <a:pPr lvl="1"/>
            <a:r>
              <a:rPr lang="en-US" dirty="0" smtClean="0"/>
              <a:t>Amrita </a:t>
            </a:r>
            <a:r>
              <a:rPr lang="en-US" dirty="0" err="1" smtClean="0"/>
              <a:t>mehari</a:t>
            </a:r>
            <a:r>
              <a:rPr lang="en-US" dirty="0" smtClean="0"/>
              <a:t> </a:t>
            </a:r>
            <a:r>
              <a:rPr lang="en-US" dirty="0" err="1" smtClean="0"/>
              <a:t>churnam</a:t>
            </a:r>
            <a:r>
              <a:rPr lang="en-US" dirty="0" smtClean="0"/>
              <a:t> 5 </a:t>
            </a:r>
            <a:r>
              <a:rPr lang="en-US" dirty="0" err="1" smtClean="0"/>
              <a:t>gms</a:t>
            </a:r>
            <a:r>
              <a:rPr lang="en-US" dirty="0" smtClean="0"/>
              <a:t> at Bid mixed in buttermilk</a:t>
            </a:r>
          </a:p>
          <a:p>
            <a:pPr lvl="1"/>
            <a:r>
              <a:rPr lang="en-US" dirty="0" err="1" smtClean="0"/>
              <a:t>Sapthamritha</a:t>
            </a:r>
            <a:r>
              <a:rPr lang="en-US" dirty="0" smtClean="0"/>
              <a:t> </a:t>
            </a:r>
            <a:r>
              <a:rPr lang="en-US" dirty="0" err="1" smtClean="0"/>
              <a:t>louham</a:t>
            </a:r>
            <a:r>
              <a:rPr lang="en-US" dirty="0" smtClean="0"/>
              <a:t> tab 1 at bed time  </a:t>
            </a:r>
            <a:endParaRPr lang="en-US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After 7 days her visual acuity was 6/60 in right eye and 6/36 in the left</a:t>
            </a:r>
          </a:p>
          <a:p>
            <a:r>
              <a:rPr lang="en-US" dirty="0" smtClean="0"/>
              <a:t>The treatment changed </a:t>
            </a:r>
          </a:p>
          <a:p>
            <a:pPr lvl="1"/>
            <a:r>
              <a:rPr lang="en-US" dirty="0" err="1" smtClean="0"/>
              <a:t>Thazhi</a:t>
            </a:r>
            <a:r>
              <a:rPr lang="en-US" dirty="0" smtClean="0"/>
              <a:t> with </a:t>
            </a:r>
            <a:r>
              <a:rPr lang="en-US" dirty="0" err="1" smtClean="0"/>
              <a:t>manjishta</a:t>
            </a:r>
            <a:r>
              <a:rPr lang="en-US" dirty="0" smtClean="0"/>
              <a:t> and </a:t>
            </a:r>
            <a:r>
              <a:rPr lang="en-US" dirty="0" err="1" smtClean="0"/>
              <a:t>darvi</a:t>
            </a:r>
            <a:r>
              <a:rPr lang="en-US" dirty="0" smtClean="0"/>
              <a:t> was done for 14 days </a:t>
            </a:r>
          </a:p>
          <a:p>
            <a:pPr lvl="1"/>
            <a:r>
              <a:rPr lang="en-US" dirty="0" smtClean="0"/>
              <a:t>Internal medicines continued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Visual acuity was again noticed – 6/60 in right and 6/24 in left</a:t>
            </a:r>
            <a:endParaRPr lang="en-US" dirty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above three cases, there was marked improvement in the visual acuity</a:t>
            </a:r>
          </a:p>
          <a:p>
            <a:r>
              <a:rPr lang="en-US" dirty="0" smtClean="0"/>
              <a:t>There was mild positive response in the </a:t>
            </a:r>
            <a:r>
              <a:rPr lang="en-US" dirty="0" err="1" smtClean="0"/>
              <a:t>ophthalmoscopic</a:t>
            </a:r>
            <a:r>
              <a:rPr lang="en-US" dirty="0" smtClean="0"/>
              <a:t> appearance</a:t>
            </a:r>
          </a:p>
          <a:p>
            <a:r>
              <a:rPr lang="en-US" dirty="0" smtClean="0"/>
              <a:t>Improvement in the quality of life was marked</a:t>
            </a:r>
          </a:p>
          <a:p>
            <a:r>
              <a:rPr lang="en-US" dirty="0" smtClean="0"/>
              <a:t>The improvements achieved were maintained in the subsequent follow ups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acuity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Right eye before treatment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Right eye after 4 weeks treatment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Left eye before treatment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Left</a:t>
                      </a:r>
                      <a:r>
                        <a:rPr lang="en-US" baseline="0" dirty="0" smtClean="0"/>
                        <a:t> eye after 4 weeks treatment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Case no.1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6/24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6/18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6/12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Case no.2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1/60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6/36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Case</a:t>
                      </a:r>
                      <a:r>
                        <a:rPr lang="en-US" baseline="0" dirty="0" smtClean="0"/>
                        <a:t> no.3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6/60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6/36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6/24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MEAN VISUAL ACUITY </a:t>
            </a:r>
            <a:br>
              <a:rPr lang="en-US" dirty="0" smtClean="0"/>
            </a:br>
            <a:r>
              <a:rPr lang="en-US" dirty="0" smtClean="0"/>
              <a:t>Before and after treatment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Average improvement in visual acuity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Ophthalmoscopic</a:t>
            </a:r>
            <a:r>
              <a:rPr lang="en-US" dirty="0" smtClean="0"/>
              <a:t> signs assessed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Micro- aneurisms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Hard exudates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Intra-retinal </a:t>
            </a:r>
            <a:r>
              <a:rPr lang="en-US" dirty="0" err="1" smtClean="0"/>
              <a:t>haemorrhages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Oedema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Cotton wool spots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Venous changes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Arterial changes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Vitreous hemorrhage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Pre-retinal </a:t>
            </a:r>
            <a:r>
              <a:rPr lang="en-US" dirty="0" err="1" smtClean="0"/>
              <a:t>haemorrhage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Neo-</a:t>
            </a:r>
            <a:r>
              <a:rPr lang="en-US" dirty="0" err="1" smtClean="0"/>
              <a:t>vascularization</a:t>
            </a:r>
            <a:endParaRPr lang="en-US" dirty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Scoring of 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Minimum score	0	no signs</a:t>
            </a:r>
          </a:p>
          <a:p>
            <a:r>
              <a:rPr lang="en-US" dirty="0" smtClean="0"/>
              <a:t>Mild			1	</a:t>
            </a:r>
          </a:p>
          <a:p>
            <a:r>
              <a:rPr lang="en-US" dirty="0" smtClean="0"/>
              <a:t>Moderate		2</a:t>
            </a:r>
          </a:p>
          <a:p>
            <a:r>
              <a:rPr lang="en-US" dirty="0" smtClean="0"/>
              <a:t>Severe			3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Max score 3	Min score	0</a:t>
            </a:r>
            <a:endParaRPr lang="en-US" dirty="0" smtClean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Ophthalmoscopic</a:t>
            </a:r>
            <a:r>
              <a:rPr lang="en-US" dirty="0" smtClean="0"/>
              <a:t> signs before and after treatment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05804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8908"/>
                <a:gridCol w="638908"/>
                <a:gridCol w="638908"/>
                <a:gridCol w="638908"/>
                <a:gridCol w="638908"/>
                <a:gridCol w="638908"/>
                <a:gridCol w="638908"/>
                <a:gridCol w="638908"/>
                <a:gridCol w="638908"/>
                <a:gridCol w="638908"/>
                <a:gridCol w="638908"/>
                <a:gridCol w="638908"/>
                <a:gridCol w="638908"/>
              </a:tblGrid>
              <a:tr h="851145">
                <a:tc>
                  <a:txBody>
                    <a:bodyPr/>
                    <a:lstStyle/>
                    <a:p>
                      <a:r>
                        <a:rPr lang="en-US" dirty="0" smtClean="0"/>
                        <a:t> signs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Case 1</a:t>
                      </a:r>
                    </a:p>
                    <a:p>
                      <a:r>
                        <a:rPr lang="en-US" dirty="0" smtClean="0"/>
                        <a:t>BT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Case</a:t>
                      </a:r>
                      <a:r>
                        <a:rPr lang="en-US" baseline="0" dirty="0" smtClean="0"/>
                        <a:t> 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BT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Case 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BT</a:t>
                      </a:r>
                    </a:p>
                    <a:p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Case 1</a:t>
                      </a:r>
                    </a:p>
                    <a:p>
                      <a:r>
                        <a:rPr lang="en-US" dirty="0" smtClean="0"/>
                        <a:t>AT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Case 2</a:t>
                      </a:r>
                    </a:p>
                    <a:p>
                      <a:r>
                        <a:rPr lang="en-US" dirty="0" smtClean="0"/>
                        <a:t>AT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Case 3</a:t>
                      </a:r>
                    </a:p>
                    <a:p>
                      <a:r>
                        <a:rPr lang="en-US" dirty="0" smtClean="0"/>
                        <a:t>AT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45187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Mean changes in </a:t>
            </a:r>
            <a:r>
              <a:rPr lang="en-US" dirty="0" err="1" smtClean="0"/>
              <a:t>ophthalmoscopic</a:t>
            </a:r>
            <a:r>
              <a:rPr lang="en-US" dirty="0" smtClean="0"/>
              <a:t> signs before and after treatment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changes in </a:t>
            </a:r>
            <a:r>
              <a:rPr lang="en-US" dirty="0" err="1" smtClean="0"/>
              <a:t>fundus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diabetic retinopathy is considered as vascular disease</a:t>
            </a:r>
          </a:p>
          <a:p>
            <a:r>
              <a:rPr lang="en-US" dirty="0" smtClean="0"/>
              <a:t>On the basis of Ayurvedic concepts, it may be discussed under the concept of </a:t>
            </a:r>
            <a:r>
              <a:rPr lang="en-US" dirty="0" err="1" smtClean="0"/>
              <a:t>timira</a:t>
            </a:r>
            <a:r>
              <a:rPr lang="en-US" dirty="0" smtClean="0"/>
              <a:t> – </a:t>
            </a:r>
            <a:r>
              <a:rPr lang="en-US" dirty="0" err="1" smtClean="0"/>
              <a:t>kaacha</a:t>
            </a:r>
            <a:r>
              <a:rPr lang="en-US" dirty="0" smtClean="0"/>
              <a:t> – </a:t>
            </a:r>
            <a:r>
              <a:rPr lang="en-US" dirty="0" err="1" smtClean="0"/>
              <a:t>linganasa</a:t>
            </a:r>
            <a:r>
              <a:rPr lang="en-US" dirty="0" smtClean="0"/>
              <a:t>, a group of diseases causing progressive visual loss</a:t>
            </a:r>
          </a:p>
          <a:p>
            <a:r>
              <a:rPr lang="en-US" dirty="0" smtClean="0"/>
              <a:t>The involved </a:t>
            </a:r>
            <a:r>
              <a:rPr lang="en-US" dirty="0" err="1" smtClean="0"/>
              <a:t>dosha</a:t>
            </a:r>
            <a:r>
              <a:rPr lang="en-US" dirty="0" smtClean="0"/>
              <a:t> is to be assessed as per clinical presentation</a:t>
            </a:r>
          </a:p>
          <a:p>
            <a:r>
              <a:rPr lang="en-US" dirty="0" smtClean="0"/>
              <a:t>In most cases, involvement of all three </a:t>
            </a:r>
            <a:r>
              <a:rPr lang="en-US" dirty="0" err="1" smtClean="0"/>
              <a:t>doshas</a:t>
            </a:r>
            <a:r>
              <a:rPr lang="en-US" dirty="0" smtClean="0"/>
              <a:t>(viz. </a:t>
            </a:r>
            <a:r>
              <a:rPr lang="en-US" dirty="0" err="1" smtClean="0"/>
              <a:t>vata</a:t>
            </a:r>
            <a:r>
              <a:rPr lang="en-US" dirty="0" smtClean="0"/>
              <a:t>, </a:t>
            </a:r>
            <a:r>
              <a:rPr lang="en-US" dirty="0" err="1" smtClean="0"/>
              <a:t>pitha</a:t>
            </a:r>
            <a:r>
              <a:rPr lang="en-US" dirty="0" smtClean="0"/>
              <a:t> and </a:t>
            </a:r>
            <a:r>
              <a:rPr lang="en-US" dirty="0" err="1" smtClean="0"/>
              <a:t>kapha</a:t>
            </a:r>
            <a:r>
              <a:rPr lang="en-US" dirty="0" smtClean="0"/>
              <a:t>) along with </a:t>
            </a:r>
            <a:r>
              <a:rPr lang="en-US" dirty="0" err="1" smtClean="0"/>
              <a:t>raktha</a:t>
            </a:r>
            <a:r>
              <a:rPr lang="en-US" dirty="0" smtClean="0"/>
              <a:t>(blood) is evident </a:t>
            </a:r>
          </a:p>
          <a:p>
            <a:r>
              <a:rPr lang="en-US" dirty="0" smtClean="0"/>
              <a:t>Treatment protocol is selected according to the Ayurvedic theorems </a:t>
            </a:r>
          </a:p>
          <a:p>
            <a:r>
              <a:rPr lang="en-US" dirty="0" smtClean="0"/>
              <a:t>The aim was to achieve </a:t>
            </a:r>
            <a:r>
              <a:rPr lang="en-US" dirty="0" err="1" smtClean="0"/>
              <a:t>doshic</a:t>
            </a:r>
            <a:r>
              <a:rPr lang="en-US" dirty="0" smtClean="0"/>
              <a:t> equilibrium by the use of systemic as well as topical administration of medicines by various means.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Diabetic retinopathy is not mentioned as such in Ayurvedic parlance</a:t>
            </a:r>
          </a:p>
          <a:p>
            <a:r>
              <a:rPr lang="en-US" dirty="0" smtClean="0"/>
              <a:t>Considering the </a:t>
            </a:r>
            <a:r>
              <a:rPr lang="en-US" dirty="0" err="1" smtClean="0"/>
              <a:t>symptomatology</a:t>
            </a:r>
            <a:r>
              <a:rPr lang="en-US" dirty="0" smtClean="0"/>
              <a:t>, any disease can be approached with Ayurvedic concepts of </a:t>
            </a:r>
            <a:r>
              <a:rPr lang="en-US" dirty="0" err="1" smtClean="0"/>
              <a:t>pathophysiology</a:t>
            </a:r>
            <a:r>
              <a:rPr lang="en-US" dirty="0" smtClean="0"/>
              <a:t> and management</a:t>
            </a:r>
          </a:p>
          <a:p>
            <a:r>
              <a:rPr lang="en-US" dirty="0" smtClean="0"/>
              <a:t>The unexplored treasures of Ayurveda in such areas has to brought into focus</a:t>
            </a:r>
          </a:p>
          <a:p>
            <a:r>
              <a:rPr lang="en-US" dirty="0" smtClean="0"/>
              <a:t>The possibilities of Ayurvedic treatment modalities in similar cases has to be studied and reported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4400" i="1" dirty="0" smtClean="0"/>
              <a:t>So that,</a:t>
            </a:r>
          </a:p>
          <a:p>
            <a:pPr algn="ctr">
              <a:buNone/>
            </a:pPr>
            <a:r>
              <a:rPr lang="en-US" sz="4400" i="1" u="sng" dirty="0" smtClean="0"/>
              <a:t> Ayurveda can surely help to enhance the eyesight and thereby improve the </a:t>
            </a:r>
          </a:p>
          <a:p>
            <a:pPr algn="ctr">
              <a:buNone/>
            </a:pPr>
            <a:r>
              <a:rPr lang="en-US" sz="4400" i="1" u="sng" dirty="0" smtClean="0"/>
              <a:t>quality of life.</a:t>
            </a:r>
            <a:endParaRPr lang="en-US" sz="4400" i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Jack J </a:t>
            </a:r>
            <a:r>
              <a:rPr lang="en-US" dirty="0" err="1" smtClean="0"/>
              <a:t>Kanski</a:t>
            </a:r>
            <a:r>
              <a:rPr lang="en-US" dirty="0" smtClean="0"/>
              <a:t>, Clinical Ophthalmology A systematic approach, </a:t>
            </a:r>
            <a:r>
              <a:rPr lang="en-US" dirty="0" err="1" smtClean="0"/>
              <a:t>Bullerworth-Heinanenan</a:t>
            </a:r>
            <a:r>
              <a:rPr lang="en-US" dirty="0" smtClean="0"/>
              <a:t>, 5</a:t>
            </a:r>
            <a:r>
              <a:rPr lang="en-US" baseline="30000" dirty="0" smtClean="0"/>
              <a:t>th</a:t>
            </a:r>
            <a:r>
              <a:rPr lang="en-US" dirty="0" smtClean="0"/>
              <a:t> edition </a:t>
            </a:r>
          </a:p>
          <a:p>
            <a:r>
              <a:rPr lang="en-US" dirty="0" smtClean="0"/>
              <a:t>Dr J V </a:t>
            </a:r>
            <a:r>
              <a:rPr lang="en-US" dirty="0" err="1" smtClean="0"/>
              <a:t>Hebbar</a:t>
            </a:r>
            <a:r>
              <a:rPr lang="en-US" dirty="0" smtClean="0"/>
              <a:t>, Health and lifestyle blog, </a:t>
            </a:r>
            <a:r>
              <a:rPr lang="en-US" dirty="0" smtClean="0">
                <a:hlinkClick r:id="rId2"/>
              </a:rPr>
              <a:t>https:///easyayurveda.com/2013/03/20/manjishta-Rubia</a:t>
            </a:r>
            <a:r>
              <a:rPr lang="en-US" dirty="0" smtClean="0"/>
              <a:t> </a:t>
            </a:r>
            <a:r>
              <a:rPr lang="en-US" dirty="0" err="1" smtClean="0"/>
              <a:t>cordifolia</a:t>
            </a:r>
            <a:r>
              <a:rPr lang="en-US" dirty="0" smtClean="0"/>
              <a:t>-benefits - usage - side effects, retrieved on 10</a:t>
            </a:r>
            <a:r>
              <a:rPr lang="en-US" baseline="30000" dirty="0" smtClean="0"/>
              <a:t>th</a:t>
            </a:r>
            <a:r>
              <a:rPr lang="en-US" dirty="0" smtClean="0"/>
              <a:t> October 2017</a:t>
            </a:r>
          </a:p>
          <a:p>
            <a:r>
              <a:rPr lang="en-US" dirty="0" err="1" smtClean="0"/>
              <a:t>Vaghbhata</a:t>
            </a:r>
            <a:r>
              <a:rPr lang="en-US" dirty="0" smtClean="0"/>
              <a:t>, </a:t>
            </a:r>
            <a:r>
              <a:rPr lang="en-US" dirty="0" err="1" smtClean="0"/>
              <a:t>Ashtangahridaya</a:t>
            </a:r>
            <a:r>
              <a:rPr lang="en-US" dirty="0" smtClean="0"/>
              <a:t>, </a:t>
            </a:r>
            <a:r>
              <a:rPr lang="en-US" dirty="0" err="1" smtClean="0"/>
              <a:t>Utharasthana</a:t>
            </a:r>
            <a:r>
              <a:rPr lang="en-US" dirty="0" smtClean="0"/>
              <a:t>, </a:t>
            </a:r>
            <a:r>
              <a:rPr lang="en-US" dirty="0" err="1" smtClean="0"/>
              <a:t>Sarvanga</a:t>
            </a:r>
            <a:r>
              <a:rPr lang="en-US" dirty="0" smtClean="0"/>
              <a:t> </a:t>
            </a:r>
            <a:r>
              <a:rPr lang="en-US" dirty="0" err="1" smtClean="0"/>
              <a:t>sundara</a:t>
            </a:r>
            <a:r>
              <a:rPr lang="en-US" dirty="0" smtClean="0"/>
              <a:t> commentary of </a:t>
            </a:r>
            <a:r>
              <a:rPr lang="en-US" dirty="0" err="1" smtClean="0"/>
              <a:t>Arunadatha</a:t>
            </a:r>
            <a:r>
              <a:rPr lang="en-US" dirty="0" smtClean="0"/>
              <a:t>, </a:t>
            </a:r>
            <a:r>
              <a:rPr lang="en-US" dirty="0" err="1" smtClean="0"/>
              <a:t>Chwkhamba</a:t>
            </a:r>
            <a:r>
              <a:rPr lang="en-US" dirty="0" smtClean="0"/>
              <a:t> </a:t>
            </a:r>
            <a:r>
              <a:rPr lang="en-US" dirty="0" err="1" smtClean="0"/>
              <a:t>Orientalia</a:t>
            </a:r>
            <a:r>
              <a:rPr lang="en-US" dirty="0" smtClean="0"/>
              <a:t>, Varanasi, 2007, </a:t>
            </a:r>
          </a:p>
          <a:p>
            <a:r>
              <a:rPr lang="en-US" dirty="0" err="1" smtClean="0"/>
              <a:t>Susruta</a:t>
            </a:r>
            <a:r>
              <a:rPr lang="en-US" dirty="0" smtClean="0"/>
              <a:t>, </a:t>
            </a:r>
            <a:r>
              <a:rPr lang="en-US" dirty="0" err="1" smtClean="0"/>
              <a:t>Susruta</a:t>
            </a:r>
            <a:r>
              <a:rPr lang="en-US" dirty="0" smtClean="0"/>
              <a:t> </a:t>
            </a:r>
            <a:r>
              <a:rPr lang="en-US" dirty="0" err="1" smtClean="0"/>
              <a:t>Samhita</a:t>
            </a:r>
            <a:r>
              <a:rPr lang="en-US" dirty="0" smtClean="0"/>
              <a:t>, </a:t>
            </a:r>
            <a:r>
              <a:rPr lang="en-US" dirty="0" err="1" smtClean="0"/>
              <a:t>Utharasthana</a:t>
            </a:r>
            <a:r>
              <a:rPr lang="en-US" dirty="0" smtClean="0"/>
              <a:t>, commentary by </a:t>
            </a:r>
            <a:r>
              <a:rPr lang="en-US" dirty="0" err="1" smtClean="0"/>
              <a:t>Dalhana</a:t>
            </a:r>
            <a:r>
              <a:rPr lang="en-US" dirty="0" smtClean="0"/>
              <a:t>, </a:t>
            </a:r>
            <a:r>
              <a:rPr lang="en-US" dirty="0" err="1" smtClean="0"/>
              <a:t>Chowkhamba</a:t>
            </a:r>
            <a:r>
              <a:rPr lang="en-US" dirty="0" smtClean="0"/>
              <a:t> </a:t>
            </a:r>
            <a:r>
              <a:rPr lang="en-US" dirty="0" err="1" smtClean="0"/>
              <a:t>Krishnadas</a:t>
            </a:r>
            <a:r>
              <a:rPr lang="en-US" dirty="0" smtClean="0"/>
              <a:t> </a:t>
            </a:r>
            <a:r>
              <a:rPr lang="en-US" dirty="0" err="1" smtClean="0"/>
              <a:t>Acadamy</a:t>
            </a:r>
            <a:r>
              <a:rPr lang="en-US" dirty="0" smtClean="0"/>
              <a:t>, </a:t>
            </a:r>
            <a:r>
              <a:rPr lang="en-US" dirty="0" err="1" smtClean="0"/>
              <a:t>varanasi</a:t>
            </a:r>
            <a:r>
              <a:rPr lang="en-US" dirty="0" smtClean="0"/>
              <a:t>, 2007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>
              <a:buNone/>
            </a:pPr>
            <a:r>
              <a:rPr lang="en-US" sz="4400" b="1" i="1" dirty="0" smtClean="0">
                <a:solidFill>
                  <a:srgbClr val="FF0000"/>
                </a:solidFill>
              </a:rPr>
              <a:t>‘That alone is true which is proved clinically and that which is clinically proved needs no other evidence’</a:t>
            </a:r>
          </a:p>
          <a:p>
            <a:pPr algn="r">
              <a:buNone/>
            </a:pPr>
            <a:endParaRPr lang="en-US" i="1" dirty="0" smtClean="0"/>
          </a:p>
          <a:p>
            <a:pPr algn="r">
              <a:buNone/>
            </a:pPr>
            <a:r>
              <a:rPr lang="en-US" i="1" dirty="0" smtClean="0"/>
              <a:t>Sir Thomas Lewis</a:t>
            </a:r>
          </a:p>
          <a:p>
            <a:pPr algn="r">
              <a:buNone/>
            </a:pPr>
            <a:r>
              <a:rPr lang="en-US" i="1" dirty="0" smtClean="0"/>
              <a:t>Research in medicine p no.59-1944</a:t>
            </a:r>
            <a:endParaRPr lang="en-US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B16E-950F-488C-9A7C-36B8F855303C}" type="datetime3">
              <a:rPr lang="en-US"/>
              <a:pPr/>
              <a:t>25 October 2017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DR.P.T.P.ADITHYABABU</a:t>
            </a: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EC6AC9-4A49-4D01-8899-0179CAF87296}" type="slidenum">
              <a:rPr lang="en-US"/>
              <a:pPr>
                <a:defRPr/>
              </a:pPr>
              <a:t>37</a:t>
            </a:fld>
            <a:endParaRPr lang="en-US"/>
          </a:p>
        </p:txBody>
      </p:sp>
      <p:pic>
        <p:nvPicPr>
          <p:cNvPr id="63492" name="Picture 4" descr="K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140575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2971800" y="5334000"/>
            <a:ext cx="396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5400" i="1">
                <a:solidFill>
                  <a:schemeClr val="accent2"/>
                </a:solidFill>
              </a:rPr>
              <a:t>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>
              <a:buNone/>
            </a:pPr>
            <a:endParaRPr lang="en-US" i="1" dirty="0" smtClean="0"/>
          </a:p>
          <a:p>
            <a:pPr algn="r">
              <a:buNone/>
            </a:pPr>
            <a:endParaRPr lang="en-US" i="1" dirty="0" smtClean="0"/>
          </a:p>
          <a:p>
            <a:pPr algn="r">
              <a:buNone/>
            </a:pPr>
            <a:endParaRPr lang="en-US" i="1" dirty="0" smtClean="0"/>
          </a:p>
          <a:p>
            <a:pPr algn="r">
              <a:buNone/>
            </a:pPr>
            <a:r>
              <a:rPr lang="en-US" i="1" dirty="0" smtClean="0"/>
              <a:t>dr. </a:t>
            </a:r>
            <a:r>
              <a:rPr lang="en-US" i="1" dirty="0" err="1" smtClean="0"/>
              <a:t>adithya</a:t>
            </a:r>
            <a:r>
              <a:rPr lang="en-US" i="1" dirty="0" smtClean="0"/>
              <a:t> </a:t>
            </a:r>
            <a:r>
              <a:rPr lang="en-US" i="1" dirty="0" err="1" smtClean="0"/>
              <a:t>babu</a:t>
            </a:r>
            <a:r>
              <a:rPr lang="en-US" i="1" dirty="0" smtClean="0"/>
              <a:t> p t p</a:t>
            </a:r>
          </a:p>
          <a:p>
            <a:pPr algn="r">
              <a:buNone/>
            </a:pPr>
            <a:r>
              <a:rPr lang="en-US" i="1" dirty="0" smtClean="0"/>
              <a:t>Associate professor</a:t>
            </a:r>
          </a:p>
          <a:p>
            <a:pPr algn="r">
              <a:buNone/>
            </a:pPr>
            <a:r>
              <a:rPr lang="en-US" i="1" dirty="0" err="1" smtClean="0"/>
              <a:t>Vaidyaratnam</a:t>
            </a:r>
            <a:r>
              <a:rPr lang="en-US" i="1" dirty="0" smtClean="0"/>
              <a:t> </a:t>
            </a:r>
            <a:r>
              <a:rPr lang="en-US" i="1" dirty="0" err="1" smtClean="0"/>
              <a:t>ps</a:t>
            </a:r>
            <a:r>
              <a:rPr lang="en-US" i="1" dirty="0" smtClean="0"/>
              <a:t> </a:t>
            </a:r>
            <a:r>
              <a:rPr lang="en-US" i="1" dirty="0" err="1" smtClean="0"/>
              <a:t>varier</a:t>
            </a:r>
            <a:r>
              <a:rPr lang="en-US" i="1" dirty="0" smtClean="0"/>
              <a:t> </a:t>
            </a:r>
            <a:r>
              <a:rPr lang="en-US" i="1" dirty="0" err="1" smtClean="0"/>
              <a:t>ayurveda</a:t>
            </a:r>
            <a:r>
              <a:rPr lang="en-US" i="1" dirty="0" smtClean="0"/>
              <a:t> college</a:t>
            </a:r>
          </a:p>
          <a:p>
            <a:pPr algn="r">
              <a:buNone/>
            </a:pPr>
            <a:r>
              <a:rPr lang="en-US" i="1" dirty="0" err="1" smtClean="0"/>
              <a:t>Kottakkal</a:t>
            </a:r>
            <a:r>
              <a:rPr lang="en-US" i="1" dirty="0" smtClean="0"/>
              <a:t>, </a:t>
            </a:r>
            <a:r>
              <a:rPr lang="en-US" i="1" dirty="0" err="1" smtClean="0"/>
              <a:t>kerala</a:t>
            </a:r>
            <a:r>
              <a:rPr lang="en-US" i="1" dirty="0" smtClean="0"/>
              <a:t>, </a:t>
            </a:r>
            <a:r>
              <a:rPr lang="en-US" i="1" dirty="0" err="1" smtClean="0"/>
              <a:t>india</a:t>
            </a:r>
            <a:r>
              <a:rPr lang="en-US" i="1" dirty="0" smtClean="0"/>
              <a:t>, postal code  676501</a:t>
            </a:r>
          </a:p>
          <a:p>
            <a:pPr algn="r">
              <a:buNone/>
            </a:pPr>
            <a:r>
              <a:rPr lang="en-US" i="1" dirty="0" smtClean="0"/>
              <a:t>E mail: </a:t>
            </a:r>
            <a:r>
              <a:rPr lang="en-US" i="1" dirty="0" smtClean="0">
                <a:solidFill>
                  <a:srgbClr val="00B0F0"/>
                </a:solidFill>
              </a:rPr>
              <a:t>adithdr@gmail.com</a:t>
            </a:r>
            <a:endParaRPr lang="en-US" i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1198</Words>
  <Application>Microsoft Office PowerPoint</Application>
  <PresentationFormat>On-screen Show (4:3)</PresentationFormat>
  <Paragraphs>360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AYURVEDIC MANAGEMENT OF DIABETIC RETINOPATHY – CASE REPORT</vt:lpstr>
      <vt:lpstr>Ophthalmic affections in diabetes mellitus</vt:lpstr>
      <vt:lpstr>Other affections</vt:lpstr>
      <vt:lpstr>Diabetic  retinopathy </vt:lpstr>
      <vt:lpstr>Risk factors </vt:lpstr>
      <vt:lpstr>Pathogenesis </vt:lpstr>
      <vt:lpstr>Micro vascular changes</vt:lpstr>
      <vt:lpstr>Stages </vt:lpstr>
      <vt:lpstr>Management</vt:lpstr>
      <vt:lpstr>Management </vt:lpstr>
      <vt:lpstr>Treatment protocol adopted </vt:lpstr>
      <vt:lpstr>Internal medicines</vt:lpstr>
      <vt:lpstr>Manjishta (rubia cordifolia Linn.) -Indian madder/common madder-</vt:lpstr>
      <vt:lpstr>Lodhra – Symplocus racemosa</vt:lpstr>
      <vt:lpstr>Case report</vt:lpstr>
      <vt:lpstr>Slide 16</vt:lpstr>
      <vt:lpstr>Slide 17</vt:lpstr>
      <vt:lpstr>Case no 2</vt:lpstr>
      <vt:lpstr>Case no 3</vt:lpstr>
      <vt:lpstr>Slide 20</vt:lpstr>
      <vt:lpstr>Treatment </vt:lpstr>
      <vt:lpstr>Slide 22</vt:lpstr>
      <vt:lpstr>Result </vt:lpstr>
      <vt:lpstr>Visual acuity</vt:lpstr>
      <vt:lpstr>MEAN VISUAL ACUITY  Before and after treatment</vt:lpstr>
      <vt:lpstr>Average improvement in visual acuity</vt:lpstr>
      <vt:lpstr>Ophthalmoscopic signs assessed</vt:lpstr>
      <vt:lpstr>Scoring of signs</vt:lpstr>
      <vt:lpstr>Ophthalmoscopic signs before and after treatment</vt:lpstr>
      <vt:lpstr>Mean changes in ophthalmoscopic signs before and after treatment</vt:lpstr>
      <vt:lpstr>Overall changes in fundus</vt:lpstr>
      <vt:lpstr>Discussion </vt:lpstr>
      <vt:lpstr>Conclusion </vt:lpstr>
      <vt:lpstr>Slide 34</vt:lpstr>
      <vt:lpstr>References </vt:lpstr>
      <vt:lpstr>Slide 36</vt:lpstr>
      <vt:lpstr>Slide 37</vt:lpstr>
      <vt:lpstr>Slide 38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AYURVEDIC MANAGEMENT OF DIABETIC RETINOPATHY – CASE REPORT</dc:title>
  <dc:creator>Bibi</dc:creator>
  <cp:lastModifiedBy>Bibi</cp:lastModifiedBy>
  <cp:revision>65</cp:revision>
  <dcterms:created xsi:type="dcterms:W3CDTF">2006-08-16T00:00:00Z</dcterms:created>
  <dcterms:modified xsi:type="dcterms:W3CDTF">2017-10-25T04:25:34Z</dcterms:modified>
</cp:coreProperties>
</file>