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79" r:id="rId2"/>
    <p:sldId id="28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4" r:id="rId18"/>
    <p:sldId id="271" r:id="rId19"/>
    <p:sldId id="272" r:id="rId20"/>
    <p:sldId id="275" r:id="rId21"/>
    <p:sldId id="276" r:id="rId22"/>
    <p:sldId id="277" r:id="rId23"/>
    <p:sldId id="273" r:id="rId24"/>
    <p:sldId id="278"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26" autoAdjust="0"/>
    <p:restoredTop sz="94660"/>
  </p:normalViewPr>
  <p:slideViewPr>
    <p:cSldViewPr snapToGrid="0">
      <p:cViewPr>
        <p:scale>
          <a:sx n="69" d="100"/>
          <a:sy n="69" d="100"/>
        </p:scale>
        <p:origin x="-780"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32CDC-347E-450F-93A8-458F827FC86E}" type="datetimeFigureOut">
              <a:rPr lang="en-US" smtClean="0"/>
              <a:pPr/>
              <a:t>5/8/2015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BFCFFD-5075-478E-BD97-3626F9E55615}" type="slidenum">
              <a:rPr lang="en-US" smtClean="0"/>
              <a:pPr/>
              <a:t>‹#›</a:t>
            </a:fld>
            <a:endParaRPr lang="en-US"/>
          </a:p>
        </p:txBody>
      </p:sp>
    </p:spTree>
    <p:extLst>
      <p:ext uri="{BB962C8B-B14F-4D97-AF65-F5344CB8AC3E}">
        <p14:creationId xmlns:p14="http://schemas.microsoft.com/office/powerpoint/2010/main" xmlns="" val="521443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4FA7113-AAD3-485C-8BA9-5058BCDE6DD4}" type="slidenum">
              <a:rPr lang="en-IN"/>
              <a:pPr/>
              <a:t>3</a:t>
            </a:fld>
            <a:endParaRPr lang="en-IN"/>
          </a:p>
        </p:txBody>
      </p:sp>
      <p:sp>
        <p:nvSpPr>
          <p:cNvPr id="3276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277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142723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6FC9C767-D829-442D-BDD3-F51071F71757}" type="slidenum">
              <a:rPr lang="en-IN"/>
              <a:pPr/>
              <a:t>4</a:t>
            </a:fld>
            <a:endParaRPr lang="en-IN"/>
          </a:p>
        </p:txBody>
      </p:sp>
      <p:sp>
        <p:nvSpPr>
          <p:cNvPr id="3379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379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099849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0C77EBD-9AF2-4AAB-9791-3DE42B29331A}" type="slidenum">
              <a:rPr lang="en-IN"/>
              <a:pPr/>
              <a:t>5</a:t>
            </a:fld>
            <a:endParaRPr lang="en-IN"/>
          </a:p>
        </p:txBody>
      </p:sp>
      <p:sp>
        <p:nvSpPr>
          <p:cNvPr id="3481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481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583957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89BEE41-EE89-40CB-8B04-FA0F3A67FB83}" type="slidenum">
              <a:rPr lang="en-IN"/>
              <a:pPr/>
              <a:t>6</a:t>
            </a:fld>
            <a:endParaRPr lang="en-IN"/>
          </a:p>
        </p:txBody>
      </p:sp>
      <p:sp>
        <p:nvSpPr>
          <p:cNvPr id="35841"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584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424636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0F0C3E8-8C38-4C6E-8E5B-D4CE784E06A0}" type="slidenum">
              <a:rPr lang="en-IN"/>
              <a:pPr/>
              <a:t>7</a:t>
            </a:fld>
            <a:endParaRPr lang="en-IN"/>
          </a:p>
        </p:txBody>
      </p:sp>
      <p:sp>
        <p:nvSpPr>
          <p:cNvPr id="3686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686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740084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0F98D8C-584C-4F2E-A7F0-2A322485F23F}" type="slidenum">
              <a:rPr lang="en-IN"/>
              <a:pPr/>
              <a:t>8</a:t>
            </a:fld>
            <a:endParaRPr lang="en-IN"/>
          </a:p>
        </p:txBody>
      </p:sp>
      <p:sp>
        <p:nvSpPr>
          <p:cNvPr id="3788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789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373573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55ECD77C-C221-44F6-A55C-82517E4488E3}" type="slidenum">
              <a:rPr lang="en-IN"/>
              <a:pPr/>
              <a:t>9</a:t>
            </a:fld>
            <a:endParaRPr lang="en-IN"/>
          </a:p>
        </p:txBody>
      </p:sp>
      <p:sp>
        <p:nvSpPr>
          <p:cNvPr id="3891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891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2608794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2841E6A-71FB-4163-BCDB-765314014E52}" type="slidenum">
              <a:rPr lang="en-IN"/>
              <a:pPr/>
              <a:t>10</a:t>
            </a:fld>
            <a:endParaRPr lang="en-IN"/>
          </a:p>
        </p:txBody>
      </p:sp>
      <p:sp>
        <p:nvSpPr>
          <p:cNvPr id="3993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3993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769190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A10DA72-2AB2-450C-AE7D-3EBF9E7FC861}" type="slidenum">
              <a:rPr lang="en-IN"/>
              <a:pPr/>
              <a:t>11</a:t>
            </a:fld>
            <a:endParaRPr lang="en-IN"/>
          </a:p>
        </p:txBody>
      </p:sp>
      <p:sp>
        <p:nvSpPr>
          <p:cNvPr id="40961"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096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9141116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835DE78-B341-4304-8EBB-C8813A735EFC}" type="slidenum">
              <a:rPr lang="en-IN"/>
              <a:pPr/>
              <a:t>12</a:t>
            </a:fld>
            <a:endParaRPr lang="en-IN"/>
          </a:p>
        </p:txBody>
      </p:sp>
      <p:sp>
        <p:nvSpPr>
          <p:cNvPr id="4198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198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026978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7A9F972C-4C5A-45E9-BFF9-E3C8D19FD0C0}" type="slidenum">
              <a:rPr lang="en-IN"/>
              <a:pPr/>
              <a:t>13</a:t>
            </a:fld>
            <a:endParaRPr lang="en-IN"/>
          </a:p>
        </p:txBody>
      </p:sp>
      <p:sp>
        <p:nvSpPr>
          <p:cNvPr id="4300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301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4105834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BB4FBF-14E2-4244-AA0C-2E616D5C4986}" type="slidenum">
              <a:rPr lang="en-IN"/>
              <a:pPr/>
              <a:t>14</a:t>
            </a:fld>
            <a:endParaRPr lang="en-IN"/>
          </a:p>
        </p:txBody>
      </p:sp>
      <p:sp>
        <p:nvSpPr>
          <p:cNvPr id="4403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403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498776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F4C6FD8-5C81-49A6-9EDF-7F57C4844A67}" type="slidenum">
              <a:rPr lang="en-IN"/>
              <a:pPr/>
              <a:t>15</a:t>
            </a:fld>
            <a:endParaRPr lang="en-IN"/>
          </a:p>
        </p:txBody>
      </p:sp>
      <p:sp>
        <p:nvSpPr>
          <p:cNvPr id="45057"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5058"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337972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A5A803E-743E-44DE-96BA-F2086B26C6D1}" type="slidenum">
              <a:rPr lang="en-IN"/>
              <a:pPr/>
              <a:t>16</a:t>
            </a:fld>
            <a:endParaRPr lang="en-IN"/>
          </a:p>
        </p:txBody>
      </p:sp>
      <p:sp>
        <p:nvSpPr>
          <p:cNvPr id="46081"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6082"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32987137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2A8FA12-700B-4564-893D-0ABD5F909B0A}" type="slidenum">
              <a:rPr lang="en-IN"/>
              <a:pPr/>
              <a:t>18</a:t>
            </a:fld>
            <a:endParaRPr lang="en-IN"/>
          </a:p>
        </p:txBody>
      </p:sp>
      <p:sp>
        <p:nvSpPr>
          <p:cNvPr id="47105"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7106"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3464065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4D484875-6BEB-451B-8903-72AD40C9850A}" type="slidenum">
              <a:rPr lang="en-IN"/>
              <a:pPr/>
              <a:t>19</a:t>
            </a:fld>
            <a:endParaRPr lang="en-IN"/>
          </a:p>
        </p:txBody>
      </p:sp>
      <p:sp>
        <p:nvSpPr>
          <p:cNvPr id="48129"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8130"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4090215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7A80D0B-DD77-48EC-85B6-1BEA751CB14B}" type="slidenum">
              <a:rPr lang="en-IN"/>
              <a:pPr/>
              <a:t>23</a:t>
            </a:fld>
            <a:endParaRPr lang="en-IN"/>
          </a:p>
        </p:txBody>
      </p:sp>
      <p:sp>
        <p:nvSpPr>
          <p:cNvPr id="49153" name="Rectangle 1"/>
          <p:cNvSpPr txBox="1">
            <a:spLocks noGrp="1" noRot="1" noChangeAspect="1" noChangeArrowheads="1"/>
          </p:cNvSpPr>
          <p:nvPr>
            <p:ph type="sldImg"/>
          </p:nvPr>
        </p:nvSpPr>
        <p:spPr bwMode="auto">
          <a:xfrm>
            <a:off x="217488" y="812800"/>
            <a:ext cx="7123112"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49154" name="Rectangle 2"/>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xmlns="" val="2950601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BA9964-5AF0-4C32-8B48-24B23F301C00}"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1992888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A9964-5AF0-4C32-8B48-24B23F301C00}"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3939338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BA9964-5AF0-4C32-8B48-24B23F301C00}"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2659751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BA9964-5AF0-4C32-8B48-24B23F301C00}"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2809231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BA9964-5AF0-4C32-8B48-24B23F301C00}" type="datetimeFigureOut">
              <a:rPr lang="en-US" smtClean="0"/>
              <a:pPr/>
              <a:t>5/8/2015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1505908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BA9964-5AF0-4C32-8B48-24B23F301C00}" type="datetimeFigureOut">
              <a:rPr lang="en-US" smtClean="0"/>
              <a:pPr/>
              <a:t>5/8/2015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2767592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BA9964-5AF0-4C32-8B48-24B23F301C00}" type="datetimeFigureOut">
              <a:rPr lang="en-US" smtClean="0"/>
              <a:pPr/>
              <a:t>5/8/2015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1449272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A9964-5AF0-4C32-8B48-24B23F301C00}"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4065157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BA9964-5AF0-4C32-8B48-24B23F301C00}" type="datetimeFigureOut">
              <a:rPr lang="en-US" smtClean="0"/>
              <a:pPr/>
              <a:t>5/8/2015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3479482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A9964-5AF0-4C32-8B48-24B23F301C00}"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27520082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BA9964-5AF0-4C32-8B48-24B23F301C00}" type="datetimeFigureOut">
              <a:rPr lang="en-US" smtClean="0"/>
              <a:pPr/>
              <a:t>5/8/2015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20162608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68959" cy="1143480"/>
          </a:xfrm>
        </p:spPr>
        <p:txBody>
          <a:bodyPr/>
          <a:lstStyle/>
          <a:p>
            <a:r>
              <a:rPr lang="en-US" smtClean="0"/>
              <a:t>Click to edit Master title style</a:t>
            </a:r>
            <a:endParaRPr lang="en-US"/>
          </a:p>
        </p:txBody>
      </p:sp>
      <p:sp>
        <p:nvSpPr>
          <p:cNvPr id="3" name="Date Placeholder 2"/>
          <p:cNvSpPr>
            <a:spLocks noGrp="1"/>
          </p:cNvSpPr>
          <p:nvPr>
            <p:ph type="dt" idx="10"/>
          </p:nvPr>
        </p:nvSpPr>
        <p:spPr>
          <a:xfrm>
            <a:off x="608641" y="6247376"/>
            <a:ext cx="2837760" cy="470930"/>
          </a:xfrm>
        </p:spPr>
        <p:txBody>
          <a:bodyPr/>
          <a:lstStyle>
            <a:lvl1pPr>
              <a:defRPr/>
            </a:lvl1pPr>
          </a:lstStyle>
          <a:p>
            <a:endParaRPr lang="en-IN"/>
          </a:p>
        </p:txBody>
      </p:sp>
      <p:sp>
        <p:nvSpPr>
          <p:cNvPr id="4" name="Footer Placeholder 3"/>
          <p:cNvSpPr>
            <a:spLocks noGrp="1"/>
          </p:cNvSpPr>
          <p:nvPr>
            <p:ph type="ftr" idx="11"/>
          </p:nvPr>
        </p:nvSpPr>
        <p:spPr>
          <a:xfrm>
            <a:off x="4170240" y="6247376"/>
            <a:ext cx="3863040" cy="470930"/>
          </a:xfrm>
        </p:spPr>
        <p:txBody>
          <a:bodyPr/>
          <a:lstStyle>
            <a:lvl1pPr>
              <a:defRPr/>
            </a:lvl1pPr>
          </a:lstStyle>
          <a:p>
            <a:endParaRPr lang="en-IN"/>
          </a:p>
        </p:txBody>
      </p:sp>
      <p:sp>
        <p:nvSpPr>
          <p:cNvPr id="5" name="Slide Number Placeholder 4"/>
          <p:cNvSpPr>
            <a:spLocks noGrp="1"/>
          </p:cNvSpPr>
          <p:nvPr>
            <p:ph type="sldNum" idx="12"/>
          </p:nvPr>
        </p:nvSpPr>
        <p:spPr>
          <a:xfrm>
            <a:off x="8741761" y="6247376"/>
            <a:ext cx="2837760" cy="470930"/>
          </a:xfrm>
        </p:spPr>
        <p:txBody>
          <a:bodyPr/>
          <a:lstStyle>
            <a:lvl1pPr>
              <a:defRPr/>
            </a:lvl1pPr>
          </a:lstStyle>
          <a:p>
            <a:fld id="{8A1890EE-F28D-46DE-B2DB-13A03DBA4C38}" type="slidenum">
              <a:rPr lang="en-IN"/>
              <a:pPr/>
              <a:t>‹#›</a:t>
            </a:fld>
            <a:endParaRPr lang="en-IN"/>
          </a:p>
        </p:txBody>
      </p:sp>
    </p:spTree>
    <p:extLst>
      <p:ext uri="{BB962C8B-B14F-4D97-AF65-F5344CB8AC3E}">
        <p14:creationId xmlns:p14="http://schemas.microsoft.com/office/powerpoint/2010/main" xmlns="" val="170479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BA9964-5AF0-4C32-8B48-24B23F301C00}" type="datetimeFigureOut">
              <a:rPr lang="en-US" smtClean="0"/>
              <a:pPr/>
              <a:t>5/8/2015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D7983B-5E99-4FE6-BB42-67EC031E55D3}" type="slidenum">
              <a:rPr lang="en-US" smtClean="0"/>
              <a:pPr/>
              <a:t>‹#›</a:t>
            </a:fld>
            <a:endParaRPr lang="en-US"/>
          </a:p>
        </p:txBody>
      </p:sp>
    </p:spTree>
    <p:extLst>
      <p:ext uri="{BB962C8B-B14F-4D97-AF65-F5344CB8AC3E}">
        <p14:creationId xmlns:p14="http://schemas.microsoft.com/office/powerpoint/2010/main" xmlns="" val="971348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hyperlink" Target="http://www.conferenceseries.com/clinical-research-conferences.php" TargetMode="External"/><Relationship Id="rId5" Type="http://schemas.openxmlformats.org/officeDocument/2006/relationships/hyperlink" Target="http://www.conferenceseries.com/" TargetMode="External"/><Relationship Id="rId4" Type="http://schemas.openxmlformats.org/officeDocument/2006/relationships/hyperlink" Target="http://www.metabolomicsconferenc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bject 5"/>
          <p:cNvSpPr/>
          <p:nvPr/>
        </p:nvSpPr>
        <p:spPr>
          <a:xfrm>
            <a:off x="711200" y="1981200"/>
            <a:ext cx="10668000" cy="3077766"/>
          </a:xfrm>
          <a:prstGeom prst="rect">
            <a:avLst/>
          </a:prstGeom>
          <a:blipFill>
            <a:blip r:embed="rId2" cstate="print"/>
            <a:stretch>
              <a:fillRect/>
            </a:stretch>
          </a:blipFill>
        </p:spPr>
        <p:txBody>
          <a:bodyPr wrap="square" lIns="0" tIns="0" rIns="0" bIns="0" rtlCol="0">
            <a:spAutoFit/>
          </a:bodyPr>
          <a:lstStyle/>
          <a:p>
            <a:pPr algn="just">
              <a:buFont typeface="Arial" charset="0"/>
              <a:buNone/>
              <a:defRPr/>
            </a:pPr>
            <a:r>
              <a:rPr lang="en-US" sz="2000" dirty="0">
                <a:solidFill>
                  <a:schemeClr val="tx2">
                    <a:lumMod val="10000"/>
                  </a:schemeClr>
                </a:solidFill>
              </a:rPr>
              <a:t>OMICS </a:t>
            </a:r>
            <a:r>
              <a:rPr lang="en-US" sz="2000" dirty="0" smtClean="0">
                <a:solidFill>
                  <a:schemeClr val="tx2">
                    <a:lumMod val="10000"/>
                  </a:schemeClr>
                </a:solidFill>
              </a:rPr>
              <a:t>Group International </a:t>
            </a:r>
            <a:r>
              <a:rPr lang="en-US" sz="2000" dirty="0">
                <a:solidFill>
                  <a:schemeClr val="tx2">
                    <a:lumMod val="10000"/>
                  </a:schemeClr>
                </a:solidFill>
              </a:rPr>
              <a:t>is an amalgamation of </a:t>
            </a:r>
            <a:r>
              <a:rPr lang="en-US" sz="2000" dirty="0">
                <a:solidFill>
                  <a:schemeClr val="tx2">
                    <a:lumMod val="10000"/>
                  </a:schemeClr>
                </a:solidFill>
                <a:hlinkClick r:id="rId3" tooltip="Open Access publications"/>
              </a:rPr>
              <a:t>Open Access publications</a:t>
            </a:r>
            <a:r>
              <a:rPr lang="en-US" sz="2000" dirty="0">
                <a:solidFill>
                  <a:schemeClr val="tx2">
                    <a:lumMod val="10000"/>
                  </a:schemeClr>
                </a:solidFill>
              </a:rPr>
              <a:t> and worldwide international science conferences and events. Established in the year 2007 with the sole aim of making the information on Sciences and technology ‘Open Access’, OMICS Group publishes </a:t>
            </a:r>
            <a:r>
              <a:rPr lang="en-US" sz="2000" dirty="0" smtClean="0">
                <a:solidFill>
                  <a:schemeClr val="tx2">
                    <a:lumMod val="10000"/>
                  </a:schemeClr>
                </a:solidFill>
              </a:rPr>
              <a:t>500 </a:t>
            </a:r>
            <a:r>
              <a:rPr lang="en-US" sz="2000" dirty="0">
                <a:solidFill>
                  <a:schemeClr val="tx2">
                    <a:lumMod val="10000"/>
                  </a:schemeClr>
                </a:solidFill>
              </a:rPr>
              <a:t>online open access </a:t>
            </a:r>
            <a:r>
              <a:rPr lang="en-US" sz="2000" dirty="0">
                <a:solidFill>
                  <a:schemeClr val="tx2">
                    <a:lumMod val="10000"/>
                  </a:schemeClr>
                </a:solidFill>
                <a:hlinkClick r:id="rId4" tooltip="scholarly journals"/>
              </a:rPr>
              <a:t>scholarly journals</a:t>
            </a:r>
            <a:r>
              <a:rPr lang="en-US" sz="2000" dirty="0">
                <a:solidFill>
                  <a:schemeClr val="tx2">
                    <a:lumMod val="10000"/>
                  </a:schemeClr>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a:t>
            </a:r>
            <a:r>
              <a:rPr lang="en-US" sz="2000" dirty="0" smtClean="0">
                <a:solidFill>
                  <a:schemeClr val="tx2">
                    <a:lumMod val="10000"/>
                  </a:schemeClr>
                </a:solidFill>
              </a:rPr>
              <a:t>International </a:t>
            </a:r>
            <a:r>
              <a:rPr lang="en-US" sz="2000" dirty="0">
                <a:solidFill>
                  <a:schemeClr val="tx2">
                    <a:lumMod val="10000"/>
                  </a:schemeClr>
                </a:solidFill>
              </a:rPr>
              <a:t>also organizes </a:t>
            </a:r>
            <a:r>
              <a:rPr lang="en-US" sz="2000" dirty="0" smtClean="0">
                <a:solidFill>
                  <a:schemeClr val="tx2">
                    <a:lumMod val="10000"/>
                  </a:schemeClr>
                </a:solidFill>
              </a:rPr>
              <a:t>500</a:t>
            </a:r>
            <a:r>
              <a:rPr lang="en-US" sz="2000" dirty="0">
                <a:solidFill>
                  <a:schemeClr val="tx2">
                    <a:lumMod val="10000"/>
                  </a:schemeClr>
                </a:solidFill>
              </a:rPr>
              <a:t> </a:t>
            </a:r>
            <a:r>
              <a:rPr lang="en-US" sz="2000" dirty="0">
                <a:solidFill>
                  <a:schemeClr val="tx2">
                    <a:lumMod val="10000"/>
                  </a:schemeClr>
                </a:solidFill>
                <a:hlinkClick r:id="rId5" tooltip="International conferences"/>
              </a:rPr>
              <a:t>International conferences</a:t>
            </a:r>
            <a:r>
              <a:rPr lang="en-US" sz="2000" dirty="0">
                <a:solidFill>
                  <a:schemeClr val="tx2">
                    <a:lumMod val="10000"/>
                  </a:schemeClr>
                </a:solidFill>
              </a:rPr>
              <a:t> annually across the globe, where knowledge transfer takes place through debates, round table discussions, poster presentations, workshops, symposia and exhibitions.</a:t>
            </a:r>
          </a:p>
        </p:txBody>
      </p:sp>
      <p:sp>
        <p:nvSpPr>
          <p:cNvPr id="2" name="object 2"/>
          <p:cNvSpPr/>
          <p:nvPr/>
        </p:nvSpPr>
        <p:spPr>
          <a:xfrm>
            <a:off x="558122" y="434213"/>
            <a:ext cx="11075753" cy="276999"/>
          </a:xfrm>
          <a:prstGeom prst="rect">
            <a:avLst/>
          </a:prstGeom>
          <a:blipFill>
            <a:blip r:embed="rId6"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4" name="object 4"/>
          <p:cNvSpPr txBox="1">
            <a:spLocks noGrp="1"/>
          </p:cNvSpPr>
          <p:nvPr>
            <p:ph type="title"/>
          </p:nvPr>
        </p:nvSpPr>
        <p:spPr>
          <a:xfrm>
            <a:off x="1117600" y="533401"/>
            <a:ext cx="9731383" cy="719299"/>
          </a:xfrm>
          <a:prstGeom prst="rect">
            <a:avLst/>
          </a:prstGeom>
        </p:spPr>
        <p:txBody>
          <a:bodyPr vert="horz" wrap="square" lIns="0" tIns="224663" rIns="0" bIns="0" rtlCol="0">
            <a:spAutoFit/>
          </a:bodyPr>
          <a:lstStyle/>
          <a:p>
            <a:pPr marL="44450" algn="ctr">
              <a:lnSpc>
                <a:spcPct val="100000"/>
              </a:lnSpc>
            </a:pPr>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Group</a:t>
            </a:r>
            <a:endParaRPr sz="3200">
              <a:latin typeface="Times New Roman" pitchFamily="18" charset="0"/>
              <a:cs typeface="Times New Roman" pitchFamily="18" charset="0"/>
            </a:endParaRPr>
          </a:p>
        </p:txBody>
      </p:sp>
      <p:sp>
        <p:nvSpPr>
          <p:cNvPr id="5" name="object 5"/>
          <p:cNvSpPr/>
          <p:nvPr/>
        </p:nvSpPr>
        <p:spPr>
          <a:xfrm>
            <a:off x="609600" y="1371601"/>
            <a:ext cx="10871200" cy="276999"/>
          </a:xfrm>
          <a:prstGeom prst="rect">
            <a:avLst/>
          </a:prstGeom>
          <a:blipFill>
            <a:blip r:embed="rId7"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6" name="object 6"/>
          <p:cNvSpPr txBox="1"/>
          <p:nvPr/>
        </p:nvSpPr>
        <p:spPr>
          <a:xfrm>
            <a:off x="1194138" y="1430273"/>
            <a:ext cx="7710593" cy="311150"/>
          </a:xfrm>
          <a:prstGeom prst="rect">
            <a:avLst/>
          </a:prstGeom>
        </p:spPr>
        <p:txBody>
          <a:bodyPr vert="horz" wrap="square" lIns="0" tIns="0" rIns="0" bIns="0" rtlCol="0">
            <a:spAutoFit/>
          </a:bodyPr>
          <a:lstStyle/>
          <a:p>
            <a:pPr marL="12700">
              <a:lnSpc>
                <a:spcPct val="100000"/>
              </a:lnSpc>
              <a:tabLst>
                <a:tab pos="1114425" algn="l"/>
                <a:tab pos="2124710" algn="l"/>
                <a:tab pos="4001135" algn="l"/>
                <a:tab pos="4434205" algn="l"/>
                <a:tab pos="4818380" algn="l"/>
              </a:tabLst>
            </a:pPr>
            <a:endParaRPr sz="2000">
              <a:latin typeface="Times New Roman" pitchFamily="18" charset="0"/>
              <a:cs typeface="Times New Roman" pitchFamily="18" charset="0"/>
            </a:endParaRPr>
          </a:p>
        </p:txBody>
      </p:sp>
      <p:sp>
        <p:nvSpPr>
          <p:cNvPr id="7" name="object 7"/>
          <p:cNvSpPr txBox="1"/>
          <p:nvPr/>
        </p:nvSpPr>
        <p:spPr>
          <a:xfrm>
            <a:off x="9179052" y="1430273"/>
            <a:ext cx="2197947" cy="311150"/>
          </a:xfrm>
          <a:prstGeom prst="rect">
            <a:avLst/>
          </a:prstGeom>
        </p:spPr>
        <p:txBody>
          <a:bodyPr vert="horz" wrap="square" lIns="0" tIns="0" rIns="0" bIns="0" rtlCol="0">
            <a:spAutoFit/>
          </a:bodyPr>
          <a:lstStyle/>
          <a:p>
            <a:pPr marL="12700">
              <a:lnSpc>
                <a:spcPct val="100000"/>
              </a:lnSpc>
              <a:tabLst>
                <a:tab pos="716915" algn="l"/>
              </a:tabLst>
            </a:pPr>
            <a:endParaRPr sz="200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1" y="762000"/>
            <a:ext cx="9731383" cy="492443"/>
          </a:xfrm>
        </p:spPr>
        <p:txBody>
          <a:bodyPr>
            <a:normAutofit fontScale="90000"/>
          </a:bodyPr>
          <a:lstStyle/>
          <a:p>
            <a:r>
              <a:rPr lang="en-US" sz="3200" spc="5" dirty="0" smtClean="0">
                <a:latin typeface="Times New Roman" pitchFamily="18" charset="0"/>
                <a:cs typeface="Times New Roman" pitchFamily="18" charset="0"/>
              </a:rPr>
              <a:t>A</a:t>
            </a:r>
            <a:r>
              <a:rPr lang="en-US" sz="3200" spc="10" dirty="0" smtClean="0">
                <a:latin typeface="Times New Roman" pitchFamily="18" charset="0"/>
                <a:cs typeface="Times New Roman" pitchFamily="18" charset="0"/>
              </a:rPr>
              <a:t>b</a:t>
            </a:r>
            <a:r>
              <a:rPr lang="en-US" sz="3200" dirty="0" smtClean="0">
                <a:latin typeface="Times New Roman" pitchFamily="18" charset="0"/>
                <a:cs typeface="Times New Roman" pitchFamily="18" charset="0"/>
              </a:rPr>
              <a:t>o</a:t>
            </a:r>
            <a:r>
              <a:rPr lang="en-US" sz="3200" spc="10" dirty="0" smtClean="0">
                <a:latin typeface="Times New Roman" pitchFamily="18" charset="0"/>
                <a:cs typeface="Times New Roman" pitchFamily="18" charset="0"/>
              </a:rPr>
              <a:t>u</a:t>
            </a:r>
            <a:r>
              <a:rPr lang="en-US" sz="3200" spc="-10" dirty="0" smtClean="0">
                <a:latin typeface="Times New Roman" pitchFamily="18" charset="0"/>
                <a:cs typeface="Times New Roman" pitchFamily="18" charset="0"/>
              </a:rPr>
              <a:t>t</a:t>
            </a:r>
            <a:r>
              <a:rPr lang="en-US" sz="3200" spc="-50" dirty="0" smtClean="0">
                <a:latin typeface="Times New Roman" pitchFamily="18" charset="0"/>
                <a:cs typeface="Times New Roman" pitchFamily="18" charset="0"/>
              </a:rPr>
              <a:t> </a:t>
            </a:r>
            <a:r>
              <a:rPr lang="en-US" sz="3200" spc="15" dirty="0" smtClean="0">
                <a:latin typeface="Times New Roman" pitchFamily="18" charset="0"/>
                <a:cs typeface="Times New Roman" pitchFamily="18" charset="0"/>
              </a:rPr>
              <a:t>O</a:t>
            </a:r>
            <a:r>
              <a:rPr lang="en-US" sz="3200" spc="5" dirty="0" smtClean="0">
                <a:latin typeface="Times New Roman" pitchFamily="18" charset="0"/>
                <a:cs typeface="Times New Roman" pitchFamily="18" charset="0"/>
              </a:rPr>
              <a:t>M</a:t>
            </a:r>
            <a:r>
              <a:rPr lang="en-US" sz="3200" spc="10" dirty="0" smtClean="0">
                <a:latin typeface="Times New Roman" pitchFamily="18" charset="0"/>
                <a:cs typeface="Times New Roman" pitchFamily="18" charset="0"/>
              </a:rPr>
              <a:t>IC</a:t>
            </a:r>
            <a:r>
              <a:rPr lang="en-US" sz="3200" dirty="0" smtClean="0">
                <a:latin typeface="Times New Roman" pitchFamily="18" charset="0"/>
                <a:cs typeface="Times New Roman" pitchFamily="18" charset="0"/>
              </a:rPr>
              <a:t>S</a:t>
            </a:r>
            <a:r>
              <a:rPr lang="en-US" sz="3200" spc="-45" dirty="0" smtClean="0">
                <a:latin typeface="Times New Roman" pitchFamily="18" charset="0"/>
                <a:cs typeface="Times New Roman" pitchFamily="18" charset="0"/>
              </a:rPr>
              <a:t> </a:t>
            </a:r>
            <a:r>
              <a:rPr lang="en-US" sz="3200" spc="10" dirty="0" smtClean="0">
                <a:latin typeface="Times New Roman" pitchFamily="18" charset="0"/>
                <a:cs typeface="Times New Roman" pitchFamily="18" charset="0"/>
              </a:rPr>
              <a:t>International Conferences</a:t>
            </a:r>
            <a:endParaRPr lang="en-US" sz="3200" dirty="0"/>
          </a:p>
        </p:txBody>
      </p:sp>
      <p:sp>
        <p:nvSpPr>
          <p:cNvPr id="3" name="Text Placeholder 2"/>
          <p:cNvSpPr>
            <a:spLocks noGrp="1"/>
          </p:cNvSpPr>
          <p:nvPr>
            <p:ph type="body" idx="1"/>
          </p:nvPr>
        </p:nvSpPr>
        <p:spPr/>
        <p:txBody>
          <a:bodyPr/>
          <a:lstStyle/>
          <a:p>
            <a:endParaRPr lang="en-US" dirty="0"/>
          </a:p>
        </p:txBody>
      </p:sp>
      <p:sp>
        <p:nvSpPr>
          <p:cNvPr id="4" name="object 2"/>
          <p:cNvSpPr/>
          <p:nvPr/>
        </p:nvSpPr>
        <p:spPr>
          <a:xfrm>
            <a:off x="558122" y="434213"/>
            <a:ext cx="11075753" cy="276999"/>
          </a:xfrm>
          <a:prstGeom prst="rect">
            <a:avLst/>
          </a:prstGeom>
          <a:blipFill>
            <a:blip r:embed="rId2" cstate="print"/>
            <a:stretch>
              <a:fillRect/>
            </a:stretch>
          </a:blipFill>
        </p:spPr>
        <p:txBody>
          <a:bodyPr wrap="square" lIns="0" tIns="0" rIns="0" bIns="0" rtlCol="0">
            <a:spAutoFit/>
          </a:bodyPr>
          <a:lstStyle/>
          <a:p>
            <a:r>
              <a:rPr lang="en-US" spc="5" dirty="0" smtClean="0">
                <a:latin typeface="Times New Roman" pitchFamily="18" charset="0"/>
                <a:cs typeface="Times New Roman" pitchFamily="18" charset="0"/>
              </a:rPr>
              <a:t>A</a:t>
            </a:r>
            <a:r>
              <a:rPr lang="en-US" spc="10" dirty="0" smtClean="0">
                <a:latin typeface="Times New Roman" pitchFamily="18" charset="0"/>
                <a:cs typeface="Times New Roman" pitchFamily="18" charset="0"/>
              </a:rPr>
              <a:t>b</a:t>
            </a:r>
            <a:r>
              <a:rPr lang="en-US" dirty="0" smtClean="0">
                <a:latin typeface="Times New Roman" pitchFamily="18" charset="0"/>
                <a:cs typeface="Times New Roman" pitchFamily="18" charset="0"/>
              </a:rPr>
              <a:t>o</a:t>
            </a:r>
            <a:r>
              <a:rPr lang="en-US" spc="10" dirty="0" smtClean="0">
                <a:latin typeface="Times New Roman" pitchFamily="18" charset="0"/>
                <a:cs typeface="Times New Roman" pitchFamily="18" charset="0"/>
              </a:rPr>
              <a:t>u</a:t>
            </a:r>
            <a:r>
              <a:rPr lang="en-US" spc="-10" dirty="0" smtClean="0">
                <a:latin typeface="Times New Roman" pitchFamily="18" charset="0"/>
                <a:cs typeface="Times New Roman" pitchFamily="18" charset="0"/>
              </a:rPr>
              <a:t>t</a:t>
            </a:r>
            <a:r>
              <a:rPr lang="en-US" spc="-50" dirty="0" smtClean="0">
                <a:latin typeface="Times New Roman" pitchFamily="18" charset="0"/>
                <a:cs typeface="Times New Roman" pitchFamily="18" charset="0"/>
              </a:rPr>
              <a:t> </a:t>
            </a:r>
            <a:r>
              <a:rPr lang="en-US" spc="15" dirty="0" smtClean="0">
                <a:latin typeface="Times New Roman" pitchFamily="18" charset="0"/>
                <a:cs typeface="Times New Roman" pitchFamily="18" charset="0"/>
              </a:rPr>
              <a:t>O</a:t>
            </a:r>
            <a:r>
              <a:rPr lang="en-US" spc="5" dirty="0" smtClean="0">
                <a:latin typeface="Times New Roman" pitchFamily="18" charset="0"/>
                <a:cs typeface="Times New Roman" pitchFamily="18" charset="0"/>
              </a:rPr>
              <a:t>M</a:t>
            </a:r>
            <a:r>
              <a:rPr lang="en-US" spc="10" dirty="0" smtClean="0">
                <a:latin typeface="Times New Roman" pitchFamily="18" charset="0"/>
                <a:cs typeface="Times New Roman" pitchFamily="18" charset="0"/>
              </a:rPr>
              <a:t>IC</a:t>
            </a:r>
            <a:r>
              <a:rPr lang="en-US" dirty="0" smtClean="0">
                <a:latin typeface="Times New Roman" pitchFamily="18" charset="0"/>
                <a:cs typeface="Times New Roman" pitchFamily="18" charset="0"/>
              </a:rPr>
              <a:t>S</a:t>
            </a:r>
            <a:r>
              <a:rPr lang="en-US" spc="-45" dirty="0" smtClean="0">
                <a:latin typeface="Times New Roman" pitchFamily="18" charset="0"/>
                <a:cs typeface="Times New Roman" pitchFamily="18" charset="0"/>
              </a:rPr>
              <a:t> </a:t>
            </a:r>
            <a:r>
              <a:rPr lang="en-US" spc="10" dirty="0" smtClean="0">
                <a:latin typeface="Times New Roman" pitchFamily="18" charset="0"/>
                <a:cs typeface="Times New Roman" pitchFamily="18" charset="0"/>
              </a:rPr>
              <a:t>Group</a:t>
            </a:r>
            <a:endParaRPr/>
          </a:p>
        </p:txBody>
      </p:sp>
      <p:sp>
        <p:nvSpPr>
          <p:cNvPr id="5" name="object 5"/>
          <p:cNvSpPr/>
          <p:nvPr/>
        </p:nvSpPr>
        <p:spPr>
          <a:xfrm>
            <a:off x="711200" y="1752600"/>
            <a:ext cx="10668000" cy="2769989"/>
          </a:xfrm>
          <a:prstGeom prst="rect">
            <a:avLst/>
          </a:prstGeom>
          <a:blipFill>
            <a:blip r:embed="rId3" cstate="print"/>
            <a:stretch>
              <a:fillRect/>
            </a:stretch>
          </a:blipFill>
        </p:spPr>
        <p:txBody>
          <a:bodyPr wrap="square" lIns="0" tIns="0" rIns="0" bIns="0" rtlCol="0">
            <a:spAutoFit/>
          </a:bodyPr>
          <a:lstStyle/>
          <a:p>
            <a:pPr>
              <a:buFont typeface="Arial" charset="0"/>
              <a:buNone/>
              <a:defRPr/>
            </a:pPr>
            <a:r>
              <a:rPr lang="en-US" dirty="0">
                <a:solidFill>
                  <a:schemeClr val="tx2">
                    <a:lumMod val="10000"/>
                  </a:schemeClr>
                </a:solidFill>
              </a:rPr>
              <a:t> </a:t>
            </a:r>
            <a:r>
              <a:rPr lang="en-US" sz="2000" dirty="0">
                <a:solidFill>
                  <a:schemeClr val="tx2">
                    <a:lumMod val="10000"/>
                  </a:schemeClr>
                </a:solidFill>
              </a:rPr>
              <a:t>OMICS </a:t>
            </a:r>
            <a:r>
              <a:rPr lang="en-US" sz="2000" dirty="0" smtClean="0">
                <a:solidFill>
                  <a:schemeClr val="tx2">
                    <a:lumMod val="10000"/>
                  </a:schemeClr>
                </a:solidFill>
              </a:rPr>
              <a:t>International </a:t>
            </a:r>
            <a:r>
              <a:rPr lang="en-US" sz="2000" dirty="0">
                <a:solidFill>
                  <a:schemeClr val="tx2">
                    <a:lumMod val="10000"/>
                  </a:schemeClr>
                </a:solidFill>
              </a:rPr>
              <a:t>is a pioneer and leading science event organizer, which publishes around </a:t>
            </a:r>
            <a:r>
              <a:rPr lang="en-US" sz="2000" dirty="0" smtClean="0">
                <a:solidFill>
                  <a:schemeClr val="tx2">
                    <a:lumMod val="10000"/>
                  </a:schemeClr>
                </a:solidFill>
              </a:rPr>
              <a:t>500</a:t>
            </a:r>
            <a:r>
              <a:rPr lang="en-US" sz="2000" dirty="0">
                <a:solidFill>
                  <a:schemeClr val="tx2">
                    <a:lumMod val="10000"/>
                  </a:schemeClr>
                </a:solidFill>
              </a:rPr>
              <a:t> open access journals and conducts over 300 Medical, Clinical, Engineering, Life Sciences, Pharma scientific conferences all over the globe annually with the support of more than 1000 scientific associations and 30,000 editorial board members and 3.5 million followers to </a:t>
            </a:r>
            <a:r>
              <a:rPr lang="en-US" sz="2000" dirty="0" smtClean="0">
                <a:solidFill>
                  <a:schemeClr val="tx2">
                    <a:lumMod val="10000"/>
                  </a:schemeClr>
                </a:solidFill>
              </a:rPr>
              <a:t>its credit</a:t>
            </a:r>
            <a:r>
              <a:rPr lang="en-US" sz="2000" dirty="0">
                <a:solidFill>
                  <a:schemeClr val="tx2">
                    <a:lumMod val="10000"/>
                  </a:schemeClr>
                </a:solidFill>
              </a:rPr>
              <a:t>.</a:t>
            </a:r>
            <a:br>
              <a:rPr lang="en-US" sz="2000" dirty="0">
                <a:solidFill>
                  <a:schemeClr val="tx2">
                    <a:lumMod val="10000"/>
                  </a:schemeClr>
                </a:solidFill>
              </a:rPr>
            </a:br>
            <a:endParaRPr lang="en-US" sz="2000" dirty="0">
              <a:solidFill>
                <a:schemeClr val="tx2">
                  <a:lumMod val="10000"/>
                </a:schemeClr>
              </a:solidFill>
            </a:endParaRPr>
          </a:p>
          <a:p>
            <a:pPr>
              <a:buFont typeface="Arial" charset="0"/>
              <a:buNone/>
              <a:defRPr/>
            </a:pPr>
            <a:r>
              <a:rPr lang="en-US" sz="2000" dirty="0">
                <a:solidFill>
                  <a:schemeClr val="tx2">
                    <a:lumMod val="10000"/>
                  </a:schemeClr>
                </a:solidFill>
              </a:rPr>
              <a:t>    OMICS </a:t>
            </a:r>
            <a:r>
              <a:rPr lang="en-US" sz="2000" dirty="0" smtClean="0">
                <a:solidFill>
                  <a:schemeClr val="tx2">
                    <a:lumMod val="10000"/>
                  </a:schemeClr>
                </a:solidFill>
              </a:rPr>
              <a:t>International </a:t>
            </a:r>
            <a:r>
              <a:rPr lang="en-US" sz="2000" dirty="0">
                <a:solidFill>
                  <a:schemeClr val="tx2">
                    <a:lumMod val="10000"/>
                  </a:schemeClr>
                </a:solidFill>
              </a:rPr>
              <a:t>has organized 500 conferences, workshops and national symposiums across the major cities including San Francisco, Las Vegas, San Antonio, Omaha, Orlando, Raleigh, Santa Clara, Chicago, Philadelphia, Baltimore, United Kingdom, Valencia, Dubai, Beijing, Hyderabad, Bengaluru and Mumbai</a:t>
            </a:r>
            <a:r>
              <a:rPr lang="en-US" dirty="0">
                <a:solidFill>
                  <a:schemeClr val="tx2">
                    <a:lumMod val="10000"/>
                  </a:schemeClr>
                </a:solidFill>
              </a:rPr>
              <a:t>.</a:t>
            </a:r>
            <a:endParaRPr/>
          </a:p>
        </p:txBody>
      </p:sp>
      <p:sp>
        <p:nvSpPr>
          <p:cNvPr id="6" name="object 2"/>
          <p:cNvSpPr/>
          <p:nvPr/>
        </p:nvSpPr>
        <p:spPr>
          <a:xfrm>
            <a:off x="558122" y="434213"/>
            <a:ext cx="11075753" cy="276999"/>
          </a:xfrm>
          <a:prstGeom prst="rect">
            <a:avLst/>
          </a:prstGeom>
          <a:blipFill>
            <a:blip r:embed="rId2"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
        <p:nvSpPr>
          <p:cNvPr id="7" name="object 5"/>
          <p:cNvSpPr/>
          <p:nvPr/>
        </p:nvSpPr>
        <p:spPr>
          <a:xfrm>
            <a:off x="609600" y="1371601"/>
            <a:ext cx="10871200" cy="276999"/>
          </a:xfrm>
          <a:prstGeom prst="rect">
            <a:avLst/>
          </a:prstGeom>
          <a:blipFill>
            <a:blip r:embed="rId4" cstate="print"/>
            <a:stretch>
              <a:fillRect/>
            </a:stretch>
          </a:blipFill>
        </p:spPr>
        <p:txBody>
          <a:bodyPr wrap="square" lIns="0" tIns="0" rIns="0" bIns="0" rtlCol="0">
            <a:spAutoFit/>
          </a:bodyPr>
          <a:lstStyle/>
          <a:p>
            <a:endParaRPr>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1219200" y="259775"/>
            <a:ext cx="10474036"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TRYPTASE AS A NOVEL MARKER FOR AML AND CML PATIENTS</a:t>
            </a:r>
          </a:p>
        </p:txBody>
      </p:sp>
      <p:sp>
        <p:nvSpPr>
          <p:cNvPr id="3074" name="Rectangle 2"/>
          <p:cNvSpPr>
            <a:spLocks noGrp="1" noChangeArrowheads="1"/>
          </p:cNvSpPr>
          <p:nvPr>
            <p:ph type="subTitle" idx="4294967295"/>
          </p:nvPr>
        </p:nvSpPr>
        <p:spPr bwMode="auto">
          <a:xfrm>
            <a:off x="7413910" y="4476375"/>
            <a:ext cx="4778090" cy="23816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lIns="0" tIns="25604" rIns="0" bIns="0" rtlCol="0" anchor="ctr">
            <a:normAutofit/>
          </a:bodyPr>
          <a:lstStyle/>
          <a:p>
            <a:pPr marL="0" indent="0">
              <a:buNone/>
            </a:pPr>
            <a:r>
              <a:rPr lang="en-US" b="1" dirty="0" err="1" smtClean="0"/>
              <a:t>Dr</a:t>
            </a:r>
            <a:r>
              <a:rPr lang="en-US" b="1" dirty="0" smtClean="0"/>
              <a:t> </a:t>
            </a:r>
            <a:r>
              <a:rPr lang="en-US" b="1" dirty="0" err="1" smtClean="0"/>
              <a:t>Pratap</a:t>
            </a:r>
            <a:r>
              <a:rPr lang="en-US" b="1" dirty="0" smtClean="0"/>
              <a:t> Singh </a:t>
            </a:r>
            <a:r>
              <a:rPr lang="en-US" b="1" dirty="0" err="1" smtClean="0"/>
              <a:t>Ghalaut</a:t>
            </a:r>
            <a:endParaRPr lang="en-US" b="1" dirty="0" smtClean="0"/>
          </a:p>
          <a:p>
            <a:pPr marL="0" indent="0">
              <a:buNone/>
            </a:pPr>
            <a:r>
              <a:rPr lang="en-US" sz="2400" dirty="0" err="1" smtClean="0"/>
              <a:t>Sr</a:t>
            </a:r>
            <a:r>
              <a:rPr lang="en-US" sz="2400" dirty="0" smtClean="0"/>
              <a:t> Prof &amp; Head</a:t>
            </a:r>
          </a:p>
          <a:p>
            <a:pPr marL="0" indent="0">
              <a:buNone/>
            </a:pPr>
            <a:r>
              <a:rPr lang="en-US" sz="2400" dirty="0" err="1" smtClean="0"/>
              <a:t>Dept</a:t>
            </a:r>
            <a:r>
              <a:rPr lang="en-US" sz="2400" dirty="0" smtClean="0"/>
              <a:t> of Medicine</a:t>
            </a:r>
          </a:p>
          <a:p>
            <a:pPr marL="0" indent="0">
              <a:buNone/>
            </a:pPr>
            <a:r>
              <a:rPr lang="en-US" sz="2400" dirty="0" smtClean="0"/>
              <a:t>PGIMS, </a:t>
            </a:r>
            <a:r>
              <a:rPr lang="en-US" sz="2400" dirty="0" err="1" smtClean="0"/>
              <a:t>Rohtak</a:t>
            </a:r>
            <a:endParaRPr lang="en-US" sz="2400" dirty="0" smtClean="0"/>
          </a:p>
          <a:p>
            <a:endParaRPr lang="en-US" dirty="0" smtClean="0"/>
          </a:p>
          <a:p>
            <a:endParaRPr lang="en-US" dirty="0"/>
          </a:p>
        </p:txBody>
      </p:sp>
      <p:pic>
        <p:nvPicPr>
          <p:cNvPr id="2" name="Picture 1"/>
          <p:cNvPicPr>
            <a:picLocks noChangeAspect="1"/>
          </p:cNvPicPr>
          <p:nvPr/>
        </p:nvPicPr>
        <p:blipFill rotWithShape="1">
          <a:blip r:embed="rId3"/>
          <a:srcRect b="18000"/>
          <a:stretch/>
        </p:blipFill>
        <p:spPr>
          <a:xfrm>
            <a:off x="375804" y="1504517"/>
            <a:ext cx="4210052" cy="2818101"/>
          </a:xfrm>
          <a:prstGeom prst="rect">
            <a:avLst/>
          </a:prstGeom>
        </p:spPr>
      </p:pic>
      <p:pic>
        <p:nvPicPr>
          <p:cNvPr id="3" name="Picture 2"/>
          <p:cNvPicPr>
            <a:picLocks noChangeAspect="1"/>
          </p:cNvPicPr>
          <p:nvPr/>
        </p:nvPicPr>
        <p:blipFill>
          <a:blip r:embed="rId4"/>
          <a:stretch>
            <a:fillRect/>
          </a:stretch>
        </p:blipFill>
        <p:spPr>
          <a:xfrm>
            <a:off x="375804" y="3549371"/>
            <a:ext cx="4189845" cy="3100819"/>
          </a:xfrm>
          <a:prstGeom prst="rect">
            <a:avLst/>
          </a:prstGeom>
        </p:spPr>
      </p:pic>
    </p:spTree>
    <p:extLst>
      <p:ext uri="{BB962C8B-B14F-4D97-AF65-F5344CB8AC3E}">
        <p14:creationId xmlns:p14="http://schemas.microsoft.com/office/powerpoint/2010/main" xmlns="" val="4100158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980049" y="273629"/>
            <a:ext cx="8229024" cy="1144921"/>
          </a:xfrm>
          <a:ln/>
        </p:spPr>
        <p:txBody>
          <a:bodyPr vert="horz" lIns="91440" tIns="35206" rIns="91440" bIns="45720" rtlCol="0" anchor="ctr">
            <a:normAutofit/>
          </a:bodyPr>
          <a:lstStyle/>
          <a:p>
            <a:pPr algn="ct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a:solidFill>
                  <a:srgbClr val="C00000"/>
                </a:solidFill>
                <a:latin typeface="Copperplate Gothic Bold" panose="020E0705020206020404" pitchFamily="34" charset="0"/>
              </a:rPr>
              <a:t>Leukemia</a:t>
            </a:r>
            <a:r>
              <a:rPr lang="en-IN" dirty="0">
                <a:solidFill>
                  <a:srgbClr val="C00000"/>
                </a:solidFill>
                <a:latin typeface="Copperplate Gothic Bold" panose="020E0705020206020404" pitchFamily="34" charset="0"/>
              </a:rPr>
              <a:t> </a:t>
            </a:r>
          </a:p>
        </p:txBody>
      </p:sp>
      <p:sp>
        <p:nvSpPr>
          <p:cNvPr id="4098" name="Rectangle 2"/>
          <p:cNvSpPr>
            <a:spLocks noGrp="1" noChangeArrowheads="1"/>
          </p:cNvSpPr>
          <p:nvPr>
            <p:ph type="body" idx="1"/>
          </p:nvPr>
        </p:nvSpPr>
        <p:spPr>
          <a:xfrm>
            <a:off x="109183" y="2194838"/>
            <a:ext cx="4831307"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Neoplastic proliferative disorders of bone marrow or blood cells</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Types: Myeloid and Lymphoid</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Both can be acute or chronic</a:t>
            </a:r>
          </a:p>
        </p:txBody>
      </p:sp>
      <p:pic>
        <p:nvPicPr>
          <p:cNvPr id="3" name="Picture 2"/>
          <p:cNvPicPr>
            <a:picLocks noChangeAspect="1"/>
          </p:cNvPicPr>
          <p:nvPr/>
        </p:nvPicPr>
        <p:blipFill>
          <a:blip r:embed="rId3"/>
          <a:stretch>
            <a:fillRect/>
          </a:stretch>
        </p:blipFill>
        <p:spPr>
          <a:xfrm>
            <a:off x="5322627" y="1509374"/>
            <a:ext cx="6603242" cy="5348626"/>
          </a:xfrm>
          <a:prstGeom prst="rect">
            <a:avLst/>
          </a:prstGeom>
        </p:spPr>
      </p:pic>
    </p:spTree>
    <p:extLst>
      <p:ext uri="{BB962C8B-B14F-4D97-AF65-F5344CB8AC3E}">
        <p14:creationId xmlns:p14="http://schemas.microsoft.com/office/powerpoint/2010/main" xmlns="" val="21827037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AutoShape 1"/>
          <p:cNvSpPr>
            <a:spLocks noChangeAspect="1" noChangeArrowheads="1"/>
          </p:cNvSpPr>
          <p:nvPr/>
        </p:nvSpPr>
        <p:spPr bwMode="auto">
          <a:xfrm>
            <a:off x="2502823" y="587582"/>
            <a:ext cx="7511829" cy="568283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pic>
        <p:nvPicPr>
          <p:cNvPr id="3" name="Picture 2"/>
          <p:cNvPicPr>
            <a:picLocks noChangeAspect="1"/>
          </p:cNvPicPr>
          <p:nvPr/>
        </p:nvPicPr>
        <p:blipFill rotWithShape="1">
          <a:blip r:embed="rId3"/>
          <a:srcRect t="4399" b="3732"/>
          <a:stretch/>
        </p:blipFill>
        <p:spPr>
          <a:xfrm>
            <a:off x="2281106" y="794247"/>
            <a:ext cx="7328846" cy="5830677"/>
          </a:xfrm>
          <a:prstGeom prst="rect">
            <a:avLst/>
          </a:prstGeom>
        </p:spPr>
      </p:pic>
      <p:sp>
        <p:nvSpPr>
          <p:cNvPr id="5" name="Rectangle 1"/>
          <p:cNvSpPr>
            <a:spLocks noGrp="1" noChangeArrowheads="1"/>
          </p:cNvSpPr>
          <p:nvPr>
            <p:ph type="title"/>
          </p:nvPr>
        </p:nvSpPr>
        <p:spPr>
          <a:xfrm>
            <a:off x="2007345" y="85237"/>
            <a:ext cx="8229024" cy="709010"/>
          </a:xfrm>
          <a:ln/>
        </p:spPr>
        <p:txBody>
          <a:bodyPr vert="horz" lIns="91440" tIns="35206" rIns="91440" bIns="45720" rtlCol="0" anchor="ctr">
            <a:normAutofit/>
          </a:bodyPr>
          <a:lstStyle/>
          <a:p>
            <a:pPr algn="ct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smtClean="0">
                <a:solidFill>
                  <a:srgbClr val="C00000"/>
                </a:solidFill>
                <a:latin typeface="Copperplate Gothic Bold" panose="020E0705020206020404" pitchFamily="34" charset="0"/>
              </a:rPr>
              <a:t>Bcr-abl</a:t>
            </a:r>
            <a:r>
              <a:rPr lang="en-IN" dirty="0" smtClean="0">
                <a:solidFill>
                  <a:srgbClr val="C00000"/>
                </a:solidFill>
                <a:latin typeface="Copperplate Gothic Bold" panose="020E0705020206020404" pitchFamily="34" charset="0"/>
              </a:rPr>
              <a:t> in </a:t>
            </a:r>
            <a:r>
              <a:rPr lang="en-IN" dirty="0" err="1" smtClean="0">
                <a:solidFill>
                  <a:srgbClr val="C00000"/>
                </a:solidFill>
                <a:latin typeface="Copperplate Gothic Bold" panose="020E0705020206020404" pitchFamily="34" charset="0"/>
              </a:rPr>
              <a:t>leukemia</a:t>
            </a:r>
            <a:r>
              <a:rPr lang="en-IN" dirty="0" smtClean="0">
                <a:solidFill>
                  <a:srgbClr val="C00000"/>
                </a:solidFill>
                <a:latin typeface="Copperplate Gothic Bold" panose="020E0705020206020404" pitchFamily="34" charset="0"/>
              </a:rPr>
              <a:t> </a:t>
            </a:r>
            <a:endParaRPr lang="en-IN" dirty="0">
              <a:solidFill>
                <a:srgbClr val="C00000"/>
              </a:solidFill>
              <a:latin typeface="Copperplate Gothic Bold" panose="020E0705020206020404" pitchFamily="34" charset="0"/>
            </a:endParaRPr>
          </a:p>
        </p:txBody>
      </p:sp>
    </p:spTree>
    <p:extLst>
      <p:ext uri="{BB962C8B-B14F-4D97-AF65-F5344CB8AC3E}">
        <p14:creationId xmlns:p14="http://schemas.microsoft.com/office/powerpoint/2010/main" xmlns="" val="34988292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1"/>
          </p:nvPr>
        </p:nvSpPr>
        <p:spPr>
          <a:xfrm>
            <a:off x="421994" y="482951"/>
            <a:ext cx="5105349" cy="6310243"/>
          </a:xfrm>
          <a:ln/>
        </p:spPr>
        <p:txBody>
          <a:bodyPr>
            <a:normAutofit/>
          </a:bodyPr>
          <a:lstStyle/>
          <a:p>
            <a:pPr marL="97932" indent="0">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4000" dirty="0">
                <a:latin typeface="Copperplate Gothic Bold" panose="020E0705020206020404" pitchFamily="34" charset="0"/>
              </a:rPr>
              <a:t>Common pathogenic feature</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Mutated                            </a:t>
            </a:r>
            <a:endParaRPr lang="en-IN"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smtClean="0"/>
              <a:t>Constitutively                                                         </a:t>
            </a:r>
            <a:r>
              <a:rPr lang="en-IN" dirty="0"/>
              <a:t>activated</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                </a:t>
            </a:r>
            <a:endParaRPr lang="en-IN" dirty="0" smtClean="0"/>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smtClean="0"/>
              <a:t>Tyrosine </a:t>
            </a:r>
            <a:r>
              <a:rPr lang="en-IN" dirty="0"/>
              <a:t>kinase                </a:t>
            </a:r>
          </a:p>
        </p:txBody>
      </p:sp>
      <p:sp>
        <p:nvSpPr>
          <p:cNvPr id="6147" name="AutoShape 3"/>
          <p:cNvSpPr>
            <a:spLocks noChangeAspect="1" noChangeArrowheads="1"/>
          </p:cNvSpPr>
          <p:nvPr/>
        </p:nvSpPr>
        <p:spPr bwMode="auto">
          <a:xfrm>
            <a:off x="7533272" y="4703535"/>
            <a:ext cx="2972472" cy="208966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sp>
        <p:nvSpPr>
          <p:cNvPr id="6148" name="AutoShape 4"/>
          <p:cNvSpPr>
            <a:spLocks noChangeAspect="1" noChangeArrowheads="1"/>
          </p:cNvSpPr>
          <p:nvPr/>
        </p:nvSpPr>
        <p:spPr bwMode="auto">
          <a:xfrm>
            <a:off x="6291861" y="131054"/>
            <a:ext cx="4320454" cy="413035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pic>
        <p:nvPicPr>
          <p:cNvPr id="2" name="Picture 1"/>
          <p:cNvPicPr>
            <a:picLocks noChangeAspect="1"/>
          </p:cNvPicPr>
          <p:nvPr/>
        </p:nvPicPr>
        <p:blipFill rotWithShape="1">
          <a:blip r:embed="rId3"/>
          <a:srcRect b="8759"/>
          <a:stretch/>
        </p:blipFill>
        <p:spPr>
          <a:xfrm>
            <a:off x="4627594" y="482951"/>
            <a:ext cx="6817145" cy="6027150"/>
          </a:xfrm>
          <a:prstGeom prst="rect">
            <a:avLst/>
          </a:prstGeom>
        </p:spPr>
      </p:pic>
      <p:sp>
        <p:nvSpPr>
          <p:cNvPr id="3" name="Down Arrow 2"/>
          <p:cNvSpPr/>
          <p:nvPr/>
        </p:nvSpPr>
        <p:spPr>
          <a:xfrm>
            <a:off x="1231641" y="4086808"/>
            <a:ext cx="298579" cy="1101012"/>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205385770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3058223" y="421964"/>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a:solidFill>
                  <a:srgbClr val="C00000"/>
                </a:solidFill>
                <a:latin typeface="Copperplate Gothic Bold" panose="020E0705020206020404" pitchFamily="34" charset="0"/>
              </a:rPr>
              <a:t>Tryptase</a:t>
            </a:r>
            <a:r>
              <a:rPr lang="en-IN" dirty="0">
                <a:solidFill>
                  <a:srgbClr val="C00000"/>
                </a:solidFill>
                <a:latin typeface="Copperplate Gothic Bold" panose="020E0705020206020404" pitchFamily="34" charset="0"/>
              </a:rPr>
              <a:t> </a:t>
            </a:r>
          </a:p>
        </p:txBody>
      </p:sp>
      <p:sp>
        <p:nvSpPr>
          <p:cNvPr id="7170" name="Rectangle 2"/>
          <p:cNvSpPr>
            <a:spLocks noGrp="1" noChangeArrowheads="1"/>
          </p:cNvSpPr>
          <p:nvPr>
            <p:ph type="body" idx="1"/>
          </p:nvPr>
        </p:nvSpPr>
        <p:spPr>
          <a:xfrm>
            <a:off x="1980049" y="1604329"/>
            <a:ext cx="8229024"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Serine protease expressed in mast cells</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Marker of mast cell activation</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cs typeface="Arial" panose="020B0604020202020204" pitchFamily="34" charset="0"/>
              </a:rPr>
              <a:t>α β and δ genes and alleles have been identified</a:t>
            </a:r>
          </a:p>
        </p:txBody>
      </p:sp>
      <p:sp>
        <p:nvSpPr>
          <p:cNvPr id="7171" name="AutoShape 3"/>
          <p:cNvSpPr>
            <a:spLocks noChangeAspect="1" noChangeArrowheads="1"/>
          </p:cNvSpPr>
          <p:nvPr/>
        </p:nvSpPr>
        <p:spPr bwMode="auto">
          <a:xfrm>
            <a:off x="7858746" y="3789039"/>
            <a:ext cx="2220713" cy="212854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02703" y="205941"/>
            <a:ext cx="1967247" cy="1576966"/>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2" name="Picture 1"/>
          <p:cNvPicPr>
            <a:picLocks noChangeAspect="1"/>
          </p:cNvPicPr>
          <p:nvPr/>
        </p:nvPicPr>
        <p:blipFill>
          <a:blip r:embed="rId4"/>
          <a:stretch>
            <a:fillRect/>
          </a:stretch>
        </p:blipFill>
        <p:spPr>
          <a:xfrm>
            <a:off x="4088301" y="3547383"/>
            <a:ext cx="7540890" cy="2611854"/>
          </a:xfrm>
          <a:prstGeom prst="rect">
            <a:avLst/>
          </a:prstGeom>
        </p:spPr>
      </p:pic>
      <p:pic>
        <p:nvPicPr>
          <p:cNvPr id="3" name="Picture 2"/>
          <p:cNvPicPr>
            <a:picLocks noChangeAspect="1"/>
          </p:cNvPicPr>
          <p:nvPr/>
        </p:nvPicPr>
        <p:blipFill>
          <a:blip r:embed="rId5"/>
          <a:stretch>
            <a:fillRect/>
          </a:stretch>
        </p:blipFill>
        <p:spPr>
          <a:xfrm>
            <a:off x="367782" y="3181295"/>
            <a:ext cx="3590905" cy="3364587"/>
          </a:xfrm>
          <a:prstGeom prst="rect">
            <a:avLst/>
          </a:prstGeom>
        </p:spPr>
      </p:pic>
    </p:spTree>
    <p:extLst>
      <p:ext uri="{BB962C8B-B14F-4D97-AF65-F5344CB8AC3E}">
        <p14:creationId xmlns:p14="http://schemas.microsoft.com/office/powerpoint/2010/main" xmlns="" val="24969979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AutoShape 1"/>
          <p:cNvSpPr>
            <a:spLocks noChangeAspect="1" noChangeArrowheads="1"/>
          </p:cNvSpPr>
          <p:nvPr/>
        </p:nvSpPr>
        <p:spPr bwMode="auto">
          <a:xfrm>
            <a:off x="3025599" y="391721"/>
            <a:ext cx="6139364" cy="611200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pic>
        <p:nvPicPr>
          <p:cNvPr id="3" name="Picture 2"/>
          <p:cNvPicPr>
            <a:picLocks noChangeAspect="1"/>
          </p:cNvPicPr>
          <p:nvPr/>
        </p:nvPicPr>
        <p:blipFill>
          <a:blip r:embed="rId3"/>
          <a:stretch>
            <a:fillRect/>
          </a:stretch>
        </p:blipFill>
        <p:spPr>
          <a:xfrm>
            <a:off x="4575338" y="195458"/>
            <a:ext cx="4852987" cy="6504527"/>
          </a:xfrm>
          <a:prstGeom prst="rect">
            <a:avLst/>
          </a:prstGeom>
        </p:spPr>
      </p:pic>
      <p:sp>
        <p:nvSpPr>
          <p:cNvPr id="5" name="Rectangle 1"/>
          <p:cNvSpPr>
            <a:spLocks noGrp="1" noChangeArrowheads="1"/>
          </p:cNvSpPr>
          <p:nvPr>
            <p:ph type="title"/>
          </p:nvPr>
        </p:nvSpPr>
        <p:spPr>
          <a:xfrm>
            <a:off x="302323" y="739464"/>
            <a:ext cx="4536377" cy="3603936"/>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2800" dirty="0" err="1" smtClean="0">
                <a:solidFill>
                  <a:srgbClr val="C00000"/>
                </a:solidFill>
                <a:latin typeface="Copperplate Gothic Bold" panose="020E0705020206020404" pitchFamily="34" charset="0"/>
              </a:rPr>
              <a:t>Tryptase</a:t>
            </a:r>
            <a:r>
              <a:rPr lang="en-IN" sz="2800" dirty="0" smtClean="0">
                <a:solidFill>
                  <a:srgbClr val="C00000"/>
                </a:solidFill>
                <a:latin typeface="Copperplate Gothic Bold" panose="020E0705020206020404" pitchFamily="34" charset="0"/>
              </a:rPr>
              <a:t> AND MAST CELLS </a:t>
            </a:r>
            <a:endParaRPr lang="en-IN" sz="2800" dirty="0">
              <a:solidFill>
                <a:srgbClr val="C00000"/>
              </a:solidFill>
              <a:latin typeface="Copperplate Gothic Bold" panose="020E0705020206020404" pitchFamily="34" charset="0"/>
            </a:endParaRPr>
          </a:p>
        </p:txBody>
      </p:sp>
    </p:spTree>
    <p:extLst>
      <p:ext uri="{BB962C8B-B14F-4D97-AF65-F5344CB8AC3E}">
        <p14:creationId xmlns:p14="http://schemas.microsoft.com/office/powerpoint/2010/main" xmlns="" val="360235777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body" idx="1"/>
          </p:nvPr>
        </p:nvSpPr>
        <p:spPr>
          <a:xfrm>
            <a:off x="1648691" y="1904606"/>
            <a:ext cx="9579965" cy="3977698"/>
          </a:xfrm>
          <a:ln/>
        </p:spPr>
        <p:txBody>
          <a:bodyPr/>
          <a:lstStyle/>
          <a:p>
            <a:pPr marL="97932" indent="0">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smtClean="0"/>
              <a:t>    </a:t>
            </a:r>
            <a:r>
              <a:rPr lang="en-IN" sz="3600" dirty="0" smtClean="0">
                <a:solidFill>
                  <a:srgbClr val="C00000"/>
                </a:solidFill>
                <a:latin typeface="Copperplate Gothic Bold" panose="020E0705020206020404" pitchFamily="34" charset="0"/>
              </a:rPr>
              <a:t>Elevated </a:t>
            </a:r>
            <a:r>
              <a:rPr lang="en-IN" sz="3600" dirty="0">
                <a:solidFill>
                  <a:srgbClr val="C00000"/>
                </a:solidFill>
                <a:latin typeface="Copperplate Gothic Bold" panose="020E0705020206020404" pitchFamily="34" charset="0"/>
              </a:rPr>
              <a:t>total </a:t>
            </a:r>
            <a:r>
              <a:rPr lang="en-IN" sz="3600" dirty="0" err="1">
                <a:solidFill>
                  <a:srgbClr val="C00000"/>
                </a:solidFill>
                <a:latin typeface="Copperplate Gothic Bold" panose="020E0705020206020404" pitchFamily="34" charset="0"/>
              </a:rPr>
              <a:t>Tryptase</a:t>
            </a:r>
            <a:r>
              <a:rPr lang="en-IN" sz="3600" dirty="0">
                <a:solidFill>
                  <a:srgbClr val="C00000"/>
                </a:solidFill>
                <a:latin typeface="Copperplate Gothic Bold" panose="020E0705020206020404" pitchFamily="34" charset="0"/>
              </a:rPr>
              <a:t>:</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Acute </a:t>
            </a:r>
            <a:r>
              <a:rPr lang="en-IN" dirty="0" err="1"/>
              <a:t>Myelocytic</a:t>
            </a:r>
            <a:r>
              <a:rPr lang="en-IN" dirty="0"/>
              <a:t> </a:t>
            </a:r>
            <a:r>
              <a:rPr lang="en-IN" dirty="0" err="1"/>
              <a:t>leukemia</a:t>
            </a:r>
            <a:endParaRPr lang="en-IN"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smtClean="0"/>
              <a:t>Myelodysplastic</a:t>
            </a:r>
            <a:r>
              <a:rPr lang="en-IN" dirty="0" smtClean="0"/>
              <a:t> </a:t>
            </a:r>
            <a:r>
              <a:rPr lang="en-IN" dirty="0"/>
              <a:t>syndrome</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smtClean="0"/>
              <a:t>Hypereosinophilic</a:t>
            </a:r>
            <a:r>
              <a:rPr lang="en-IN" dirty="0" smtClean="0"/>
              <a:t> </a:t>
            </a:r>
            <a:r>
              <a:rPr lang="en-IN" dirty="0"/>
              <a:t>syndrome</a:t>
            </a:r>
          </a:p>
        </p:txBody>
      </p:sp>
    </p:spTree>
    <p:extLst>
      <p:ext uri="{BB962C8B-B14F-4D97-AF65-F5344CB8AC3E}">
        <p14:creationId xmlns:p14="http://schemas.microsoft.com/office/powerpoint/2010/main" xmlns="" val="243340851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980049" y="273629"/>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a:solidFill>
                  <a:srgbClr val="C00000"/>
                </a:solidFill>
                <a:latin typeface="Copperplate Gothic Bold" panose="020E0705020206020404" pitchFamily="34" charset="0"/>
              </a:rPr>
              <a:t>Tryptase</a:t>
            </a:r>
            <a:r>
              <a:rPr lang="en-IN" dirty="0">
                <a:solidFill>
                  <a:srgbClr val="C00000"/>
                </a:solidFill>
                <a:latin typeface="Copperplate Gothic Bold" panose="020E0705020206020404" pitchFamily="34" charset="0"/>
              </a:rPr>
              <a:t> is expressed in </a:t>
            </a:r>
          </a:p>
        </p:txBody>
      </p:sp>
      <p:sp>
        <p:nvSpPr>
          <p:cNvPr id="10242" name="Rectangle 2"/>
          <p:cNvSpPr>
            <a:spLocks noGrp="1" noChangeArrowheads="1"/>
          </p:cNvSpPr>
          <p:nvPr>
            <p:ph type="body" idx="1"/>
          </p:nvPr>
        </p:nvSpPr>
        <p:spPr>
          <a:xfrm>
            <a:off x="1160621" y="2068353"/>
            <a:ext cx="9867879" cy="3977698"/>
          </a:xfrm>
          <a:ln/>
        </p:spPr>
        <p:txBody>
          <a:bodyPr>
            <a:normAutofit/>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3600" dirty="0" err="1"/>
              <a:t>Myeloblasts</a:t>
            </a:r>
            <a:r>
              <a:rPr lang="en-IN" sz="3600" dirty="0"/>
              <a:t> in AML</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3600" dirty="0"/>
              <a:t>Basophils in CML</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sz="3600" dirty="0"/>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sz="3600"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3600" dirty="0" err="1"/>
              <a:t>Tryptase</a:t>
            </a:r>
            <a:r>
              <a:rPr lang="en-IN" sz="3600" dirty="0"/>
              <a:t> estimation in CML &amp; AML : prognostic significance</a:t>
            </a:r>
          </a:p>
        </p:txBody>
      </p:sp>
      <p:pic>
        <p:nvPicPr>
          <p:cNvPr id="2" name="Picture 1"/>
          <p:cNvPicPr>
            <a:picLocks noChangeAspect="1"/>
          </p:cNvPicPr>
          <p:nvPr/>
        </p:nvPicPr>
        <p:blipFill>
          <a:blip r:embed="rId3"/>
          <a:stretch>
            <a:fillRect/>
          </a:stretch>
        </p:blipFill>
        <p:spPr>
          <a:xfrm>
            <a:off x="5912611" y="1698851"/>
            <a:ext cx="1278001" cy="1063010"/>
          </a:xfrm>
          <a:prstGeom prst="rect">
            <a:avLst/>
          </a:prstGeom>
        </p:spPr>
      </p:pic>
      <p:pic>
        <p:nvPicPr>
          <p:cNvPr id="3" name="Picture 2"/>
          <p:cNvPicPr>
            <a:picLocks noChangeAspect="1"/>
          </p:cNvPicPr>
          <p:nvPr/>
        </p:nvPicPr>
        <p:blipFill>
          <a:blip r:embed="rId4"/>
          <a:stretch>
            <a:fillRect/>
          </a:stretch>
        </p:blipFill>
        <p:spPr>
          <a:xfrm>
            <a:off x="5912611" y="3013489"/>
            <a:ext cx="1383071" cy="1243013"/>
          </a:xfrm>
          <a:prstGeom prst="rect">
            <a:avLst/>
          </a:prstGeom>
        </p:spPr>
      </p:pic>
    </p:spTree>
    <p:extLst>
      <p:ext uri="{BB962C8B-B14F-4D97-AF65-F5344CB8AC3E}">
        <p14:creationId xmlns:p14="http://schemas.microsoft.com/office/powerpoint/2010/main" xmlns="" val="18425966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3208348" y="246985"/>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Aims &amp; Objectives</a:t>
            </a:r>
          </a:p>
        </p:txBody>
      </p:sp>
      <p:sp>
        <p:nvSpPr>
          <p:cNvPr id="11266" name="Rectangle 2"/>
          <p:cNvSpPr>
            <a:spLocks noGrp="1" noChangeArrowheads="1"/>
          </p:cNvSpPr>
          <p:nvPr>
            <p:ph type="body" idx="1"/>
          </p:nvPr>
        </p:nvSpPr>
        <p:spPr>
          <a:xfrm>
            <a:off x="1980049" y="1604329"/>
            <a:ext cx="8229024"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To evaluate &amp; compare the levels of serum Tryptase in patients of AML&amp; CML before and after treatment</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To evaluate &amp; compare the levels of serum Tryptase in patients of AML&amp; CML with controls</a:t>
            </a:r>
          </a:p>
        </p:txBody>
      </p:sp>
      <p:sp>
        <p:nvSpPr>
          <p:cNvPr id="11267" name="AutoShape 3"/>
          <p:cNvSpPr>
            <a:spLocks noChangeAspect="1" noChangeArrowheads="1"/>
          </p:cNvSpPr>
          <p:nvPr/>
        </p:nvSpPr>
        <p:spPr bwMode="auto">
          <a:xfrm>
            <a:off x="1599849" y="70568"/>
            <a:ext cx="2079578" cy="149775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spTree>
    <p:extLst>
      <p:ext uri="{BB962C8B-B14F-4D97-AF65-F5344CB8AC3E}">
        <p14:creationId xmlns:p14="http://schemas.microsoft.com/office/powerpoint/2010/main" xmlns="" val="77353070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980049" y="273629"/>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Material and Method</a:t>
            </a:r>
          </a:p>
        </p:txBody>
      </p:sp>
      <p:sp>
        <p:nvSpPr>
          <p:cNvPr id="12290" name="Rectangle 2"/>
          <p:cNvSpPr>
            <a:spLocks noGrp="1" noChangeArrowheads="1"/>
          </p:cNvSpPr>
          <p:nvPr>
            <p:ph type="body" idx="1"/>
          </p:nvPr>
        </p:nvSpPr>
        <p:spPr>
          <a:xfrm>
            <a:off x="1980049" y="1604329"/>
            <a:ext cx="8229024"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20 AML patients</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20 CML patients</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40 age &amp; sex matched healthy controls</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Diagnosis: TLC, DLC, Bone marrow, cytogenetics</a:t>
            </a:r>
          </a:p>
        </p:txBody>
      </p:sp>
      <p:sp>
        <p:nvSpPr>
          <p:cNvPr id="12291" name="AutoShape 3"/>
          <p:cNvSpPr>
            <a:spLocks noChangeAspect="1" noChangeArrowheads="1"/>
          </p:cNvSpPr>
          <p:nvPr/>
        </p:nvSpPr>
        <p:spPr bwMode="auto">
          <a:xfrm>
            <a:off x="1523521" y="70568"/>
            <a:ext cx="1502078" cy="1301897"/>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spTree>
    <p:extLst>
      <p:ext uri="{BB962C8B-B14F-4D97-AF65-F5344CB8AC3E}">
        <p14:creationId xmlns:p14="http://schemas.microsoft.com/office/powerpoint/2010/main" xmlns="" val="131705548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079296" y="219038"/>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CR induction regimes</a:t>
            </a:r>
          </a:p>
        </p:txBody>
      </p:sp>
      <p:sp>
        <p:nvSpPr>
          <p:cNvPr id="13314" name="Rectangle 2"/>
          <p:cNvSpPr>
            <a:spLocks noGrp="1" noChangeArrowheads="1"/>
          </p:cNvSpPr>
          <p:nvPr>
            <p:ph type="body" idx="1"/>
          </p:nvPr>
        </p:nvSpPr>
        <p:spPr>
          <a:xfrm>
            <a:off x="464024" y="1604329"/>
            <a:ext cx="11027391" cy="4960244"/>
          </a:xfrm>
          <a:ln/>
        </p:spPr>
        <p:txBody>
          <a:bodyPr>
            <a:normAutofit/>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a:t>Cytarabine</a:t>
            </a:r>
            <a:r>
              <a:rPr lang="en-IN" dirty="0"/>
              <a:t> and </a:t>
            </a:r>
            <a:r>
              <a:rPr lang="en-IN" dirty="0" err="1" smtClean="0"/>
              <a:t>Anthracycline</a:t>
            </a:r>
            <a:endParaRPr lang="en-IN"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err="1"/>
              <a:t>Cytarabine</a:t>
            </a:r>
            <a:r>
              <a:rPr lang="en-US" dirty="0"/>
              <a:t> is usually administered as a continuous intravenous infusion for 7 days. </a:t>
            </a:r>
            <a:endParaRPr lang="en-US"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err="1" smtClean="0"/>
              <a:t>Anthracycline</a:t>
            </a:r>
            <a:r>
              <a:rPr lang="en-US" dirty="0" smtClean="0"/>
              <a:t> </a:t>
            </a:r>
            <a:r>
              <a:rPr lang="en-US" dirty="0"/>
              <a:t>therapy generally consists of </a:t>
            </a:r>
            <a:r>
              <a:rPr lang="en-US" dirty="0" err="1"/>
              <a:t>daunorubicin</a:t>
            </a:r>
            <a:r>
              <a:rPr lang="en-US" dirty="0"/>
              <a:t> intravenously on days 1, 2, and 3 (the 7 and 3 regimen). </a:t>
            </a:r>
            <a:endParaRPr lang="en-US" dirty="0" smtClean="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dirty="0" smtClean="0"/>
              <a:t>After </a:t>
            </a:r>
            <a:r>
              <a:rPr lang="en-US" dirty="0"/>
              <a:t>induction chemotherapy, if persistence of leukemia is documented, the patient is usually re-treated with </a:t>
            </a:r>
            <a:r>
              <a:rPr lang="en-US" dirty="0" err="1"/>
              <a:t>cytarabine</a:t>
            </a:r>
            <a:r>
              <a:rPr lang="en-US" dirty="0"/>
              <a:t> and an </a:t>
            </a:r>
            <a:r>
              <a:rPr lang="en-US" dirty="0" err="1"/>
              <a:t>anthracycline</a:t>
            </a:r>
            <a:r>
              <a:rPr lang="en-US" dirty="0"/>
              <a:t> in doses similar to those given initially, but for 5 and 2 days, respectively.</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a:p>
        </p:txBody>
      </p:sp>
      <p:pic>
        <p:nvPicPr>
          <p:cNvPr id="13315" name="Picture 3"/>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27826" b="20834"/>
          <a:stretch/>
        </p:blipFill>
        <p:spPr bwMode="auto">
          <a:xfrm>
            <a:off x="8185144" y="0"/>
            <a:ext cx="4012466" cy="1705970"/>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231000047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980049" y="273629"/>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solidFill>
                  <a:srgbClr val="C00000"/>
                </a:solidFill>
                <a:latin typeface="Copperplate Gothic Bold" panose="020E0705020206020404" pitchFamily="34" charset="0"/>
              </a:rPr>
              <a:t>Sample collection</a:t>
            </a:r>
          </a:p>
        </p:txBody>
      </p:sp>
      <p:sp>
        <p:nvSpPr>
          <p:cNvPr id="14338" name="Rectangle 2"/>
          <p:cNvSpPr>
            <a:spLocks noGrp="1" noChangeArrowheads="1"/>
          </p:cNvSpPr>
          <p:nvPr>
            <p:ph type="body" idx="1"/>
          </p:nvPr>
        </p:nvSpPr>
        <p:spPr>
          <a:xfrm>
            <a:off x="368491" y="1633131"/>
            <a:ext cx="11122924" cy="5081567"/>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5 ml venous </a:t>
            </a:r>
            <a:r>
              <a:rPr lang="en-IN" dirty="0" smtClean="0"/>
              <a:t>blood was collected:</a:t>
            </a:r>
            <a:endParaRPr lang="en-IN"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At the time of diagnosis</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After 3 months of treatment</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Healthy controls</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Serum </a:t>
            </a:r>
            <a:r>
              <a:rPr lang="en-IN" dirty="0" err="1"/>
              <a:t>Tryptase</a:t>
            </a:r>
            <a:r>
              <a:rPr lang="en-IN" dirty="0"/>
              <a:t> </a:t>
            </a:r>
            <a:r>
              <a:rPr lang="en-IN" dirty="0" err="1"/>
              <a:t>analyzed</a:t>
            </a:r>
            <a:r>
              <a:rPr lang="en-IN" dirty="0"/>
              <a:t> </a:t>
            </a:r>
            <a:r>
              <a:rPr lang="en-IN" dirty="0" smtClean="0"/>
              <a:t>by </a:t>
            </a:r>
            <a:r>
              <a:rPr lang="en-US" dirty="0" smtClean="0"/>
              <a:t>kit </a:t>
            </a:r>
            <a:r>
              <a:rPr lang="en-US" dirty="0"/>
              <a:t>based on double-antibody sandwich enzyme-linked </a:t>
            </a:r>
            <a:r>
              <a:rPr lang="en-US" dirty="0" err="1"/>
              <a:t>immunosorbent</a:t>
            </a:r>
            <a:r>
              <a:rPr lang="en-US" dirty="0"/>
              <a:t> assay (ELISA) to assay the level of Human Mast Cell </a:t>
            </a:r>
            <a:r>
              <a:rPr lang="en-US" dirty="0" err="1"/>
              <a:t>Tryptase</a:t>
            </a:r>
            <a:r>
              <a:rPr lang="en-US" dirty="0"/>
              <a:t> (MCT) in </a:t>
            </a:r>
            <a:r>
              <a:rPr lang="en-US" dirty="0" smtClean="0"/>
              <a:t>samples</a:t>
            </a:r>
            <a:endParaRPr lang="en-IN" dirty="0"/>
          </a:p>
        </p:txBody>
      </p:sp>
      <p:sp>
        <p:nvSpPr>
          <p:cNvPr id="14339" name="AutoShape 3"/>
          <p:cNvSpPr>
            <a:spLocks noChangeAspect="1" noChangeArrowheads="1"/>
          </p:cNvSpPr>
          <p:nvPr/>
        </p:nvSpPr>
        <p:spPr bwMode="auto">
          <a:xfrm>
            <a:off x="1663216" y="131055"/>
            <a:ext cx="1362383" cy="1287495"/>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spTree>
    <p:extLst>
      <p:ext uri="{BB962C8B-B14F-4D97-AF65-F5344CB8AC3E}">
        <p14:creationId xmlns:p14="http://schemas.microsoft.com/office/powerpoint/2010/main" xmlns="" val="346679862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2182634" y="259981"/>
            <a:ext cx="8229024"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Results and observations</a:t>
            </a:r>
          </a:p>
        </p:txBody>
      </p:sp>
      <p:sp>
        <p:nvSpPr>
          <p:cNvPr id="15362" name="Rectangle 2"/>
          <p:cNvSpPr>
            <a:spLocks noGrp="1" noChangeArrowheads="1"/>
          </p:cNvSpPr>
          <p:nvPr>
            <p:ph type="body" idx="1"/>
          </p:nvPr>
        </p:nvSpPr>
        <p:spPr>
          <a:xfrm>
            <a:off x="1615690" y="6114197"/>
            <a:ext cx="9362912" cy="559559"/>
          </a:xfrm>
          <a:ln/>
        </p:spPr>
        <p:txBody>
          <a:bodyPr>
            <a:noAutofit/>
          </a:bodyPr>
          <a:lstStyle/>
          <a:p>
            <a:r>
              <a:rPr lang="en-US" sz="3200" dirty="0"/>
              <a:t>TABLES no 1. Mean values of cases of AML and </a:t>
            </a:r>
            <a:r>
              <a:rPr lang="en-US" sz="3200" dirty="0" smtClean="0"/>
              <a:t>CML</a:t>
            </a:r>
            <a:endParaRPr lang="en-US" sz="3200" dirty="0"/>
          </a:p>
          <a:p>
            <a:endParaRPr lang="en-US" sz="3200" dirty="0"/>
          </a:p>
        </p:txBody>
      </p:sp>
      <p:sp>
        <p:nvSpPr>
          <p:cNvPr id="15363" name="AutoShape 3"/>
          <p:cNvSpPr>
            <a:spLocks noChangeAspect="1" noChangeArrowheads="1"/>
          </p:cNvSpPr>
          <p:nvPr/>
        </p:nvSpPr>
        <p:spPr bwMode="auto">
          <a:xfrm>
            <a:off x="1615690" y="27364"/>
            <a:ext cx="1540962" cy="127885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633"/>
          </a:p>
        </p:txBody>
      </p:sp>
      <p:graphicFrame>
        <p:nvGraphicFramePr>
          <p:cNvPr id="3" name="Table 2"/>
          <p:cNvGraphicFramePr>
            <a:graphicFrameLocks noGrp="1"/>
          </p:cNvGraphicFramePr>
          <p:nvPr>
            <p:extLst>
              <p:ext uri="{D42A27DB-BD31-4B8C-83A1-F6EECF244321}">
                <p14:modId xmlns:p14="http://schemas.microsoft.com/office/powerpoint/2010/main" xmlns="" val="3300231132"/>
              </p:ext>
            </p:extLst>
          </p:nvPr>
        </p:nvGraphicFramePr>
        <p:xfrm>
          <a:off x="1615690" y="1552483"/>
          <a:ext cx="9253181" cy="4343352"/>
        </p:xfrm>
        <a:graphic>
          <a:graphicData uri="http://schemas.openxmlformats.org/drawingml/2006/table">
            <a:tbl>
              <a:tblPr firstRow="1" firstCol="1" bandRow="1">
                <a:tableStyleId>{17292A2E-F333-43FB-9621-5CBBE7FDCDCB}</a:tableStyleId>
              </a:tblPr>
              <a:tblGrid>
                <a:gridCol w="673266"/>
                <a:gridCol w="3784726"/>
                <a:gridCol w="2481048"/>
                <a:gridCol w="2314141"/>
              </a:tblGrid>
              <a:tr h="764247">
                <a:tc>
                  <a:txBody>
                    <a:bodyPr/>
                    <a:lstStyle/>
                    <a:p>
                      <a:pPr marL="0" marR="0">
                        <a:lnSpc>
                          <a:spcPct val="107000"/>
                        </a:lnSpc>
                        <a:spcBef>
                          <a:spcPts val="0"/>
                        </a:spcBef>
                        <a:spcAft>
                          <a:spcPts val="0"/>
                        </a:spcAft>
                      </a:pPr>
                      <a:r>
                        <a:rPr lang="en-US" sz="3200" dirty="0">
                          <a:effectLst/>
                        </a:rPr>
                        <a:t> </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Parameter </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a:effectLst/>
                        </a:rPr>
                        <a:t>AML</a:t>
                      </a:r>
                      <a:endParaRPr lang="en-US" sz="28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3200" dirty="0">
                          <a:effectLst/>
                        </a:rPr>
                        <a:t>CML</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5821">
                <a:tc>
                  <a:txBody>
                    <a:bodyPr/>
                    <a:lstStyle/>
                    <a:p>
                      <a:pPr marL="0" marR="0">
                        <a:lnSpc>
                          <a:spcPct val="107000"/>
                        </a:lnSpc>
                        <a:spcBef>
                          <a:spcPts val="0"/>
                        </a:spcBef>
                        <a:spcAft>
                          <a:spcPts val="0"/>
                        </a:spcAft>
                      </a:pPr>
                      <a:r>
                        <a:rPr lang="en-US" sz="24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Mean age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58.4±15.73 years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51.4±13.27 years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5821">
                <a:tc>
                  <a:txBody>
                    <a:bodyPr/>
                    <a:lstStyle/>
                    <a:p>
                      <a:pPr marL="0" marR="0">
                        <a:lnSpc>
                          <a:spcPct val="107000"/>
                        </a:lnSpc>
                        <a:spcBef>
                          <a:spcPts val="0"/>
                        </a:spcBef>
                        <a:spcAft>
                          <a:spcPts val="0"/>
                        </a:spcAft>
                      </a:pPr>
                      <a:r>
                        <a:rPr lang="en-US" sz="2400">
                          <a:effectLst/>
                        </a:rPr>
                        <a:t>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Male to female ratio</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1.5: 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1.8: 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5821">
                <a:tc>
                  <a:txBody>
                    <a:bodyPr/>
                    <a:lstStyle/>
                    <a:p>
                      <a:pPr marL="0" marR="0">
                        <a:lnSpc>
                          <a:spcPct val="107000"/>
                        </a:lnSpc>
                        <a:spcBef>
                          <a:spcPts val="0"/>
                        </a:spcBef>
                        <a:spcAft>
                          <a:spcPts val="0"/>
                        </a:spcAft>
                      </a:pPr>
                      <a:r>
                        <a:rPr lang="en-US" sz="24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Mean Hb (g/dl)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8.17g/dl</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10.3g/dl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5821">
                <a:tc>
                  <a:txBody>
                    <a:bodyPr/>
                    <a:lstStyle/>
                    <a:p>
                      <a:pPr marL="0" marR="0">
                        <a:lnSpc>
                          <a:spcPct val="107000"/>
                        </a:lnSpc>
                        <a:spcBef>
                          <a:spcPts val="0"/>
                        </a:spcBef>
                        <a:spcAft>
                          <a:spcPts val="0"/>
                        </a:spcAft>
                      </a:pPr>
                      <a:r>
                        <a:rPr lang="en-US" sz="2400">
                          <a:effectLst/>
                        </a:rPr>
                        <a: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Total leukocyte count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16530/mm</a:t>
                      </a:r>
                      <a:r>
                        <a:rPr lang="en-US" sz="2400" baseline="300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152650/mm</a:t>
                      </a:r>
                      <a:r>
                        <a:rPr lang="en-US" sz="2400" baseline="30000" dirty="0">
                          <a:effectLst/>
                        </a:rPr>
                        <a:t>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715821">
                <a:tc>
                  <a:txBody>
                    <a:bodyPr/>
                    <a:lstStyle/>
                    <a:p>
                      <a:pPr marL="0" marR="0">
                        <a:lnSpc>
                          <a:spcPct val="107000"/>
                        </a:lnSpc>
                        <a:spcBef>
                          <a:spcPts val="0"/>
                        </a:spcBef>
                        <a:spcAft>
                          <a:spcPts val="0"/>
                        </a:spcAft>
                      </a:pPr>
                      <a:r>
                        <a:rPr lang="en-US" sz="2400">
                          <a:effectLst/>
                        </a:rPr>
                        <a:t>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Platelets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78525/mm</a:t>
                      </a:r>
                      <a:r>
                        <a:rPr lang="en-US" sz="2400" baseline="300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4.2 lakhs/mm</a:t>
                      </a:r>
                      <a:r>
                        <a:rPr lang="en-US" sz="2400" baseline="30000" dirty="0">
                          <a:effectLst/>
                        </a:rPr>
                        <a:t>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424129469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a:xfrm>
            <a:off x="600500" y="273629"/>
            <a:ext cx="11313995"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Results and observations continued</a:t>
            </a:r>
            <a:r>
              <a:rPr lang="en-IN" dirty="0"/>
              <a:t>...</a:t>
            </a:r>
          </a:p>
        </p:txBody>
      </p:sp>
      <p:sp>
        <p:nvSpPr>
          <p:cNvPr id="16386" name="Rectangle 2"/>
          <p:cNvSpPr>
            <a:spLocks noGrp="1" noChangeArrowheads="1"/>
          </p:cNvSpPr>
          <p:nvPr>
            <p:ph type="body" idx="1"/>
          </p:nvPr>
        </p:nvSpPr>
        <p:spPr>
          <a:xfrm>
            <a:off x="1214651" y="6073252"/>
            <a:ext cx="9908274" cy="586855"/>
          </a:xfrm>
          <a:ln/>
        </p:spPr>
        <p:txBody>
          <a:bodyPr>
            <a:normAutofit fontScale="92500"/>
          </a:bodyPr>
          <a:lstStyle/>
          <a:p>
            <a:r>
              <a:rPr lang="en-US" dirty="0"/>
              <a:t>TABLE no 2. Percentage of Blasts and Serum </a:t>
            </a:r>
            <a:r>
              <a:rPr lang="en-US" dirty="0" err="1"/>
              <a:t>Tryptase</a:t>
            </a:r>
            <a:r>
              <a:rPr lang="en-US" dirty="0"/>
              <a:t> in AML and CML</a:t>
            </a:r>
          </a:p>
          <a:p>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xmlns="" val="347849331"/>
              </p:ext>
            </p:extLst>
          </p:nvPr>
        </p:nvGraphicFramePr>
        <p:xfrm>
          <a:off x="1214652" y="1296537"/>
          <a:ext cx="9908274" cy="4694337"/>
        </p:xfrm>
        <a:graphic>
          <a:graphicData uri="http://schemas.openxmlformats.org/drawingml/2006/table">
            <a:tbl>
              <a:tblPr firstRow="1" firstCol="1" bandRow="1">
                <a:tableStyleId>{912C8C85-51F0-491E-9774-3900AFEF0FD7}</a:tableStyleId>
              </a:tblPr>
              <a:tblGrid>
                <a:gridCol w="816741"/>
                <a:gridCol w="4136253"/>
                <a:gridCol w="2477640"/>
                <a:gridCol w="2477640"/>
              </a:tblGrid>
              <a:tr h="575793">
                <a:tc>
                  <a:txBody>
                    <a:bodyPr/>
                    <a:lstStyle/>
                    <a:p>
                      <a:pPr marL="0" marR="0">
                        <a:lnSpc>
                          <a:spcPct val="107000"/>
                        </a:lnSpc>
                        <a:spcBef>
                          <a:spcPts val="0"/>
                        </a:spcBef>
                        <a:spcAft>
                          <a:spcPts val="0"/>
                        </a:spcAft>
                      </a:pPr>
                      <a:r>
                        <a:rPr lang="en-US" sz="2400" dirty="0">
                          <a:effectLst/>
                        </a:rPr>
                        <a:t>s. no </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Parameter</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a:effectLst/>
                        </a:rPr>
                        <a:t>AML</a:t>
                      </a:r>
                      <a:endParaRPr lang="en-US" sz="20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400" dirty="0">
                          <a:effectLst/>
                        </a:rPr>
                        <a:t>CML</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Mean value of % peripheral blasts at diagnosis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5.79±19.65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7.95±5.90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Mean value of % peripheral blasts after chemotherapy</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5.9±14.36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1.45±4.35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Reduction in % of peripheral blasts significance, p value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&lt; 0.001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&lt;0.005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607781">
                <a:tc>
                  <a:txBody>
                    <a:bodyPr/>
                    <a:lstStyle/>
                    <a:p>
                      <a:pPr marL="0" marR="0">
                        <a:lnSpc>
                          <a:spcPct val="107000"/>
                        </a:lnSpc>
                        <a:spcBef>
                          <a:spcPts val="0"/>
                        </a:spcBef>
                        <a:spcAft>
                          <a:spcPts val="0"/>
                        </a:spcAft>
                      </a:pPr>
                      <a:r>
                        <a:rPr lang="en-US" sz="1800">
                          <a:effectLst/>
                        </a:rPr>
                        <a:t>4.</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Serum tryptase before chemotherapy (cases)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19.3±9.04ng/dl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17.22±8.64ng/dl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5.</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Serum tryptase (controls)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5.32±2.84ng/dl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5.15±2.66ng/dl</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6.</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Difference between cases and controls, p value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&lt;0.000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&lt;0.000</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575793">
                <a:tc>
                  <a:txBody>
                    <a:bodyPr/>
                    <a:lstStyle/>
                    <a:p>
                      <a:pPr marL="0" marR="0">
                        <a:lnSpc>
                          <a:spcPct val="107000"/>
                        </a:lnSpc>
                        <a:spcBef>
                          <a:spcPts val="0"/>
                        </a:spcBef>
                        <a:spcAft>
                          <a:spcPts val="0"/>
                        </a:spcAft>
                      </a:pPr>
                      <a:r>
                        <a:rPr lang="en-US" sz="1800">
                          <a:effectLst/>
                        </a:rPr>
                        <a:t> </a:t>
                      </a:r>
                      <a:endParaRPr lang="en-US" sz="1600">
                        <a:effectLst/>
                      </a:endParaRPr>
                    </a:p>
                    <a:p>
                      <a:pPr marL="0" marR="0">
                        <a:lnSpc>
                          <a:spcPct val="107000"/>
                        </a:lnSpc>
                        <a:spcBef>
                          <a:spcPts val="0"/>
                        </a:spcBef>
                        <a:spcAft>
                          <a:spcPts val="0"/>
                        </a:spcAft>
                      </a:pPr>
                      <a:r>
                        <a:rPr lang="en-US" sz="1600">
                          <a:effectLst/>
                        </a:rPr>
                        <a:t>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Difference between cases before and after chemotherapy, p value</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a:effectLst/>
                        </a:rPr>
                        <a:t>&lt;0.003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800" dirty="0">
                          <a:effectLst/>
                        </a:rPr>
                        <a:t>&lt;0.017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xmlns="" val="36638049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xmlns="" val="3241940139"/>
              </p:ext>
            </p:extLst>
          </p:nvPr>
        </p:nvGraphicFramePr>
        <p:xfrm>
          <a:off x="1965278" y="1160061"/>
          <a:ext cx="8093120" cy="4817657"/>
        </p:xfrm>
        <a:graphic>
          <a:graphicData uri="http://schemas.openxmlformats.org/drawingml/2006/table">
            <a:tbl>
              <a:tblPr firstRow="1" firstCol="1" bandRow="1">
                <a:tableStyleId>{5A111915-BE36-4E01-A7E5-04B1672EAD32}</a:tableStyleId>
              </a:tblPr>
              <a:tblGrid>
                <a:gridCol w="1618624"/>
                <a:gridCol w="1618624"/>
                <a:gridCol w="1618624"/>
                <a:gridCol w="1618624"/>
                <a:gridCol w="1618624"/>
              </a:tblGrid>
              <a:tr h="990738">
                <a:tc>
                  <a:txBody>
                    <a:bodyPr/>
                    <a:lstStyle/>
                    <a:p>
                      <a:pPr marL="0" marR="0">
                        <a:lnSpc>
                          <a:spcPct val="107000"/>
                        </a:lnSpc>
                        <a:spcBef>
                          <a:spcPts val="0"/>
                        </a:spcBef>
                        <a:spcAft>
                          <a:spcPts val="0"/>
                        </a:spcAft>
                      </a:pPr>
                      <a:r>
                        <a:rPr lang="en-US" sz="1800">
                          <a:effectLst/>
                        </a:rPr>
                        <a: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gridSpan="2">
                  <a:txBody>
                    <a:bodyPr/>
                    <a:lstStyle/>
                    <a:p>
                      <a:pPr marL="0" marR="0" algn="ctr">
                        <a:lnSpc>
                          <a:spcPct val="107000"/>
                        </a:lnSpc>
                        <a:spcBef>
                          <a:spcPts val="0"/>
                        </a:spcBef>
                        <a:spcAft>
                          <a:spcPts val="0"/>
                        </a:spcAft>
                      </a:pPr>
                      <a:r>
                        <a:rPr lang="en-US" sz="2400">
                          <a:effectLst/>
                        </a:rPr>
                        <a:t>AML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marL="0" marR="0" algn="ctr">
                        <a:lnSpc>
                          <a:spcPct val="107000"/>
                        </a:lnSpc>
                        <a:spcBef>
                          <a:spcPts val="0"/>
                        </a:spcBef>
                        <a:spcAft>
                          <a:spcPts val="0"/>
                        </a:spcAft>
                        <a:tabLst>
                          <a:tab pos="762000" algn="l"/>
                        </a:tabLst>
                      </a:pPr>
                      <a:r>
                        <a:rPr lang="en-US" sz="2400">
                          <a:effectLst/>
                        </a:rPr>
                        <a:t>CML</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r>
              <a:tr h="1845443">
                <a:tc>
                  <a:txBody>
                    <a:bodyPr/>
                    <a:lstStyle/>
                    <a:p>
                      <a:pPr marL="0" marR="0">
                        <a:lnSpc>
                          <a:spcPct val="107000"/>
                        </a:lnSpc>
                        <a:spcBef>
                          <a:spcPts val="0"/>
                        </a:spcBef>
                        <a:spcAft>
                          <a:spcPts val="0"/>
                        </a:spcAft>
                      </a:pPr>
                      <a:r>
                        <a:rPr lang="en-US" sz="2000">
                          <a:effectLst/>
                        </a:rPr>
                        <a:t> </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Normal tryptase levels (&lt;15ng/dl)</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Elevated tryptase levels (&gt;15ng/dl)</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Normal tryptase levels (&lt;15ng/dl)</a:t>
                      </a:r>
                      <a:endParaRPr lang="en-US" sz="1600" b="1">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Elevated </a:t>
                      </a:r>
                      <a:r>
                        <a:rPr lang="en-US" sz="2000" dirty="0" err="1">
                          <a:effectLst/>
                        </a:rPr>
                        <a:t>tryptase</a:t>
                      </a:r>
                      <a:r>
                        <a:rPr lang="en-US" sz="2000" dirty="0">
                          <a:effectLst/>
                        </a:rPr>
                        <a:t> levels (&gt;15ng/dl)</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90738">
                <a:tc>
                  <a:txBody>
                    <a:bodyPr/>
                    <a:lstStyle/>
                    <a:p>
                      <a:pPr marL="0" marR="0">
                        <a:lnSpc>
                          <a:spcPct val="107000"/>
                        </a:lnSpc>
                        <a:spcBef>
                          <a:spcPts val="0"/>
                        </a:spcBef>
                        <a:spcAft>
                          <a:spcPts val="0"/>
                        </a:spcAft>
                      </a:pPr>
                      <a:r>
                        <a:rPr lang="en-US" sz="2000">
                          <a:effectLst/>
                        </a:rPr>
                        <a:t>Number of cases</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 </a:t>
                      </a:r>
                      <a:endParaRPr lang="en-US" sz="1600">
                        <a:effectLst/>
                      </a:endParaRPr>
                    </a:p>
                    <a:p>
                      <a:pPr marL="0" marR="0" algn="ctr">
                        <a:lnSpc>
                          <a:spcPct val="107000"/>
                        </a:lnSpc>
                        <a:spcBef>
                          <a:spcPts val="0"/>
                        </a:spcBef>
                        <a:spcAft>
                          <a:spcPts val="0"/>
                        </a:spcAft>
                      </a:pPr>
                      <a:r>
                        <a:rPr lang="en-US" sz="2000">
                          <a:effectLst/>
                        </a:rPr>
                        <a:t>12</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 </a:t>
                      </a:r>
                      <a:endParaRPr lang="en-US" sz="1600">
                        <a:effectLst/>
                      </a:endParaRPr>
                    </a:p>
                    <a:p>
                      <a:pPr marL="0" marR="0">
                        <a:lnSpc>
                          <a:spcPct val="107000"/>
                        </a:lnSpc>
                        <a:spcBef>
                          <a:spcPts val="0"/>
                        </a:spcBef>
                        <a:spcAft>
                          <a:spcPts val="0"/>
                        </a:spcAft>
                      </a:pPr>
                      <a:r>
                        <a:rPr lang="en-US" sz="2000">
                          <a:effectLst/>
                        </a:rPr>
                        <a:t>           8</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 </a:t>
                      </a:r>
                      <a:endParaRPr lang="en-US" sz="1600">
                        <a:effectLst/>
                      </a:endParaRPr>
                    </a:p>
                    <a:p>
                      <a:pPr marL="0" marR="0">
                        <a:lnSpc>
                          <a:spcPct val="107000"/>
                        </a:lnSpc>
                        <a:spcBef>
                          <a:spcPts val="0"/>
                        </a:spcBef>
                        <a:spcAft>
                          <a:spcPts val="0"/>
                        </a:spcAft>
                      </a:pPr>
                      <a:r>
                        <a:rPr lang="en-US" sz="2000">
                          <a:effectLst/>
                        </a:rPr>
                        <a:t>           13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 </a:t>
                      </a:r>
                      <a:endParaRPr lang="en-US" sz="1600">
                        <a:effectLst/>
                      </a:endParaRPr>
                    </a:p>
                    <a:p>
                      <a:pPr marL="0" marR="0">
                        <a:lnSpc>
                          <a:spcPct val="107000"/>
                        </a:lnSpc>
                        <a:spcBef>
                          <a:spcPts val="0"/>
                        </a:spcBef>
                        <a:spcAft>
                          <a:spcPts val="0"/>
                        </a:spcAft>
                      </a:pPr>
                      <a:r>
                        <a:rPr lang="en-US" sz="2000">
                          <a:effectLst/>
                        </a:rPr>
                        <a:t>            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r h="990738">
                <a:tc>
                  <a:txBody>
                    <a:bodyPr/>
                    <a:lstStyle/>
                    <a:p>
                      <a:pPr marL="0" marR="0">
                        <a:lnSpc>
                          <a:spcPct val="107000"/>
                        </a:lnSpc>
                        <a:spcBef>
                          <a:spcPts val="0"/>
                        </a:spcBef>
                        <a:spcAft>
                          <a:spcPts val="0"/>
                        </a:spcAft>
                      </a:pPr>
                      <a:r>
                        <a:rPr lang="en-US" sz="2000">
                          <a:effectLst/>
                        </a:rPr>
                        <a:t>Percentage of blasts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44.16±11.47</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78.50±9.41</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a:effectLst/>
                        </a:rPr>
                        <a:t>3.76±1.23</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2000" dirty="0">
                          <a:effectLst/>
                        </a:rPr>
                        <a:t>15.71±2.21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5" name="TextBox 4"/>
          <p:cNvSpPr txBox="1"/>
          <p:nvPr/>
        </p:nvSpPr>
        <p:spPr>
          <a:xfrm>
            <a:off x="2374712" y="6100549"/>
            <a:ext cx="7861110" cy="954107"/>
          </a:xfrm>
          <a:prstGeom prst="rect">
            <a:avLst/>
          </a:prstGeom>
          <a:noFill/>
        </p:spPr>
        <p:txBody>
          <a:bodyPr wrap="square" rtlCol="0">
            <a:spAutoFit/>
          </a:bodyPr>
          <a:lstStyle/>
          <a:p>
            <a:r>
              <a:rPr lang="en-US" sz="2800" dirty="0" smtClean="0"/>
              <a:t>TABLE </a:t>
            </a:r>
            <a:r>
              <a:rPr lang="en-US" sz="2800" dirty="0"/>
              <a:t>no </a:t>
            </a:r>
            <a:r>
              <a:rPr lang="en-US" sz="2800" dirty="0" smtClean="0"/>
              <a:t>3  SERUM </a:t>
            </a:r>
            <a:r>
              <a:rPr lang="en-US" sz="2800" dirty="0"/>
              <a:t>TRYPTASE LEVELS AND </a:t>
            </a:r>
            <a:r>
              <a:rPr lang="en-US" sz="2800" dirty="0" smtClean="0"/>
              <a:t>BLASTS %</a:t>
            </a:r>
          </a:p>
          <a:p>
            <a:endParaRPr lang="en-US" sz="2800" dirty="0"/>
          </a:p>
        </p:txBody>
      </p:sp>
      <p:sp>
        <p:nvSpPr>
          <p:cNvPr id="6" name="Rectangle 1"/>
          <p:cNvSpPr>
            <a:spLocks noGrp="1" noChangeArrowheads="1"/>
          </p:cNvSpPr>
          <p:nvPr>
            <p:ph type="title"/>
          </p:nvPr>
        </p:nvSpPr>
        <p:spPr>
          <a:xfrm>
            <a:off x="648269" y="0"/>
            <a:ext cx="11313995"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Results and observations continued</a:t>
            </a:r>
            <a:r>
              <a:rPr lang="en-IN" dirty="0"/>
              <a:t>...</a:t>
            </a:r>
          </a:p>
        </p:txBody>
      </p:sp>
    </p:spTree>
    <p:extLst>
      <p:ext uri="{BB962C8B-B14F-4D97-AF65-F5344CB8AC3E}">
        <p14:creationId xmlns:p14="http://schemas.microsoft.com/office/powerpoint/2010/main" xmlns="" val="11891354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Grp="1" noChangeArrowheads="1"/>
          </p:cNvSpPr>
          <p:nvPr>
            <p:ph type="body"/>
          </p:nvPr>
        </p:nvSpPr>
        <p:spPr>
          <a:xfrm>
            <a:off x="736979" y="783443"/>
            <a:ext cx="10577015" cy="4798584"/>
          </a:xfrm>
          <a:ln/>
        </p:spPr>
        <p:txBody>
          <a:bodyPr vert="horz" lIns="91440" tIns="25604" rIns="91440" bIns="45720" rtlCol="0" anchor="t">
            <a:normAutofit/>
          </a:bodyPr>
          <a:lstStyle/>
          <a:p>
            <a:pPr marL="391729" indent="-293797">
              <a:spcAft>
                <a:spcPts val="1293"/>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2903" b="1" u="sng" dirty="0">
                <a:solidFill>
                  <a:srgbClr val="C00000"/>
                </a:solidFill>
              </a:rPr>
              <a:t>It has been </a:t>
            </a:r>
            <a:r>
              <a:rPr lang="en-IN" sz="2903" b="1" u="sng" dirty="0" smtClean="0">
                <a:solidFill>
                  <a:srgbClr val="C00000"/>
                </a:solidFill>
              </a:rPr>
              <a:t>observed :</a:t>
            </a:r>
            <a:endParaRPr lang="en-IN" sz="2903" b="1" u="sng" dirty="0">
              <a:solidFill>
                <a:srgbClr val="C00000"/>
              </a:solidFill>
            </a:endParaRPr>
          </a:p>
          <a:p>
            <a:pPr marL="391729" indent="-293797">
              <a:spcAft>
                <a:spcPts val="1293"/>
              </a:spcAft>
              <a:buSzPct val="4500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sz="2903" dirty="0"/>
          </a:p>
          <a:p>
            <a:pPr marL="391729" indent="-293797">
              <a:spcAft>
                <a:spcPts val="1293"/>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2903" dirty="0"/>
              <a:t>Increased serum </a:t>
            </a:r>
            <a:r>
              <a:rPr lang="en-IN" sz="2903" dirty="0" err="1"/>
              <a:t>Tryptase</a:t>
            </a:r>
            <a:r>
              <a:rPr lang="en-IN" sz="2903" dirty="0"/>
              <a:t> in patients of AML &amp; CML at the time of diagnosis</a:t>
            </a:r>
          </a:p>
          <a:p>
            <a:pPr marL="391729" indent="-293797">
              <a:spcAft>
                <a:spcPts val="1293"/>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sz="2903" dirty="0"/>
              <a:t>Significant decrease after complete remission</a:t>
            </a:r>
          </a:p>
        </p:txBody>
      </p:sp>
    </p:spTree>
    <p:extLst>
      <p:ext uri="{BB962C8B-B14F-4D97-AF65-F5344CB8AC3E}">
        <p14:creationId xmlns:p14="http://schemas.microsoft.com/office/powerpoint/2010/main" xmlns="" val="218250014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body" idx="1"/>
          </p:nvPr>
        </p:nvSpPr>
        <p:spPr>
          <a:xfrm>
            <a:off x="504967" y="1604329"/>
            <a:ext cx="11122926"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t>All CML cases in present study was Philadelphia chromosome positive. </a:t>
            </a:r>
          </a:p>
          <a:p>
            <a:pPr marL="391729" indent="-293797">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IN" dirty="0"/>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err="1"/>
              <a:t>Imatinib</a:t>
            </a:r>
            <a:r>
              <a:rPr lang="en-IN" dirty="0"/>
              <a:t> binds at ATP binding site of BCR/ABL resulting in “switching off” the signalling pathway which promote abnormal growth</a:t>
            </a:r>
          </a:p>
        </p:txBody>
      </p:sp>
    </p:spTree>
    <p:extLst>
      <p:ext uri="{BB962C8B-B14F-4D97-AF65-F5344CB8AC3E}">
        <p14:creationId xmlns:p14="http://schemas.microsoft.com/office/powerpoint/2010/main" xmlns="" val="91838488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6869" y="0"/>
            <a:ext cx="10515600" cy="849526"/>
          </a:xfrm>
        </p:spPr>
        <p:txBody>
          <a:bodyPr/>
          <a:lstStyle/>
          <a:p>
            <a:pPr algn="ctr"/>
            <a:r>
              <a:rPr lang="en-US" dirty="0" smtClean="0">
                <a:solidFill>
                  <a:srgbClr val="C00000"/>
                </a:solidFill>
                <a:latin typeface="Copperplate Gothic Bold" panose="020E0705020206020404" pitchFamily="34" charset="0"/>
              </a:rPr>
              <a:t>discussion</a:t>
            </a:r>
            <a:endParaRPr lang="en-US" dirty="0">
              <a:solidFill>
                <a:srgbClr val="C00000"/>
              </a:solidFill>
              <a:latin typeface="Copperplate Gothic Bold" panose="020E0705020206020404" pitchFamily="34" charset="0"/>
            </a:endParaRPr>
          </a:p>
        </p:txBody>
      </p:sp>
      <p:sp>
        <p:nvSpPr>
          <p:cNvPr id="3" name="Content Placeholder 2"/>
          <p:cNvSpPr>
            <a:spLocks noGrp="1"/>
          </p:cNvSpPr>
          <p:nvPr>
            <p:ph idx="1"/>
          </p:nvPr>
        </p:nvSpPr>
        <p:spPr>
          <a:xfrm>
            <a:off x="354842" y="1037230"/>
            <a:ext cx="11559654" cy="5609229"/>
          </a:xfrm>
        </p:spPr>
        <p:txBody>
          <a:bodyPr/>
          <a:lstStyle/>
          <a:p>
            <a:r>
              <a:rPr lang="en-US" dirty="0"/>
              <a:t>Recent studies have shown that a number of myeloid leukemia cell lines also express substantial amounts of </a:t>
            </a:r>
            <a:r>
              <a:rPr lang="en-US" dirty="0" err="1" smtClean="0"/>
              <a:t>tryptases</a:t>
            </a:r>
            <a:r>
              <a:rPr lang="en-US" dirty="0" smtClean="0"/>
              <a:t>.</a:t>
            </a:r>
          </a:p>
          <a:p>
            <a:endParaRPr lang="en-US" dirty="0" smtClean="0"/>
          </a:p>
          <a:p>
            <a:r>
              <a:rPr lang="en-US" dirty="0" smtClean="0"/>
              <a:t>In </a:t>
            </a:r>
            <a:r>
              <a:rPr lang="en-US" dirty="0"/>
              <a:t>present study out of 20 AML </a:t>
            </a:r>
            <a:r>
              <a:rPr lang="en-US" dirty="0" smtClean="0"/>
              <a:t>&amp; 20 CML patients 8 &amp; 7 </a:t>
            </a:r>
            <a:r>
              <a:rPr lang="en-US" dirty="0"/>
              <a:t>were showing raised (&gt;15ng/dl) </a:t>
            </a:r>
            <a:r>
              <a:rPr lang="en-US" dirty="0" smtClean="0"/>
              <a:t>levels respectively</a:t>
            </a:r>
          </a:p>
          <a:p>
            <a:endParaRPr lang="en-US" dirty="0" smtClean="0"/>
          </a:p>
          <a:p>
            <a:r>
              <a:rPr lang="en-US" dirty="0" err="1" smtClean="0"/>
              <a:t>Sperr</a:t>
            </a:r>
            <a:r>
              <a:rPr lang="en-US" dirty="0" smtClean="0"/>
              <a:t> </a:t>
            </a:r>
            <a:r>
              <a:rPr lang="en-US" dirty="0"/>
              <a:t>et al done study on AML patients and reported that in these patients serum </a:t>
            </a:r>
            <a:r>
              <a:rPr lang="en-US" dirty="0" err="1"/>
              <a:t>tryptase</a:t>
            </a:r>
            <a:r>
              <a:rPr lang="en-US" dirty="0"/>
              <a:t> level were elevated and reflect the total burden of leukemic </a:t>
            </a:r>
            <a:r>
              <a:rPr lang="en-US" dirty="0" smtClean="0"/>
              <a:t>cells.</a:t>
            </a:r>
          </a:p>
          <a:p>
            <a:endParaRPr lang="en-US" dirty="0" smtClean="0"/>
          </a:p>
          <a:p>
            <a:r>
              <a:rPr lang="en-US" dirty="0" smtClean="0"/>
              <a:t>Our </a:t>
            </a:r>
            <a:r>
              <a:rPr lang="en-US" dirty="0"/>
              <a:t>data showed that levels of </a:t>
            </a:r>
            <a:r>
              <a:rPr lang="en-US" dirty="0" err="1"/>
              <a:t>tryptase</a:t>
            </a:r>
            <a:r>
              <a:rPr lang="en-US" dirty="0"/>
              <a:t> were elevated at the time of diagnosis in 40 percent patients of AML and 35 percent patients of CML</a:t>
            </a:r>
          </a:p>
        </p:txBody>
      </p:sp>
    </p:spTree>
    <p:extLst>
      <p:ext uri="{BB962C8B-B14F-4D97-AF65-F5344CB8AC3E}">
        <p14:creationId xmlns:p14="http://schemas.microsoft.com/office/powerpoint/2010/main" xmlns="" val="42298294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545" y="464024"/>
            <a:ext cx="11505063" cy="6155140"/>
          </a:xfrm>
        </p:spPr>
        <p:txBody>
          <a:bodyPr>
            <a:normAutofit/>
          </a:bodyPr>
          <a:lstStyle/>
          <a:p>
            <a:r>
              <a:rPr lang="en-US" dirty="0"/>
              <a:t>After chemotherapy 80 percent patients of AML and 90 percent patients of CML achieved complete remission and levels of serum </a:t>
            </a:r>
            <a:r>
              <a:rPr lang="en-US" dirty="0" err="1"/>
              <a:t>tryptase</a:t>
            </a:r>
            <a:r>
              <a:rPr lang="en-US" dirty="0"/>
              <a:t> were significantly reduced after chemotherapy in patients who achieved remission</a:t>
            </a:r>
            <a:r>
              <a:rPr lang="en-US" dirty="0" smtClean="0"/>
              <a:t>.</a:t>
            </a:r>
          </a:p>
          <a:p>
            <a:endParaRPr lang="en-US" dirty="0" smtClean="0"/>
          </a:p>
          <a:p>
            <a:r>
              <a:rPr lang="en-US" dirty="0" smtClean="0"/>
              <a:t>Similar </a:t>
            </a:r>
            <a:r>
              <a:rPr lang="en-US" dirty="0"/>
              <a:t>significant reduction in percentage of blast cells were observed in patients who achieved remission after chemotherapy. </a:t>
            </a:r>
            <a:endParaRPr lang="en-US" dirty="0" smtClean="0"/>
          </a:p>
          <a:p>
            <a:endParaRPr lang="en-US" dirty="0" smtClean="0"/>
          </a:p>
          <a:p>
            <a:r>
              <a:rPr lang="en-US" dirty="0" smtClean="0"/>
              <a:t>Significant </a:t>
            </a:r>
            <a:r>
              <a:rPr lang="en-US" dirty="0"/>
              <a:t>decrease in serum </a:t>
            </a:r>
            <a:r>
              <a:rPr lang="en-US" dirty="0" err="1"/>
              <a:t>tryptase</a:t>
            </a:r>
            <a:r>
              <a:rPr lang="en-US" dirty="0"/>
              <a:t> levels were seen during induction treatment, and at the time of complete remission in the majority of the patients parameters returned to normal limits, whereas blast cell persistence was associated with a persistently elevated enzyme </a:t>
            </a:r>
            <a:r>
              <a:rPr lang="en-US" dirty="0" smtClean="0"/>
              <a:t>level</a:t>
            </a:r>
          </a:p>
        </p:txBody>
      </p:sp>
    </p:spTree>
    <p:extLst>
      <p:ext uri="{BB962C8B-B14F-4D97-AF65-F5344CB8AC3E}">
        <p14:creationId xmlns:p14="http://schemas.microsoft.com/office/powerpoint/2010/main" xmlns="" val="30191137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7798" y="682388"/>
            <a:ext cx="11039901" cy="5494575"/>
          </a:xfrm>
        </p:spPr>
        <p:txBody>
          <a:bodyPr/>
          <a:lstStyle/>
          <a:p>
            <a:r>
              <a:rPr lang="en-US" dirty="0" smtClean="0"/>
              <a:t>Similar finding were reported  in various  studies  by </a:t>
            </a:r>
            <a:r>
              <a:rPr lang="en-US" dirty="0" err="1" smtClean="0"/>
              <a:t>Puchit</a:t>
            </a:r>
            <a:r>
              <a:rPr lang="en-US" dirty="0" smtClean="0"/>
              <a:t>, </a:t>
            </a:r>
            <a:r>
              <a:rPr lang="en-US" dirty="0" err="1" smtClean="0"/>
              <a:t>Kiener</a:t>
            </a:r>
            <a:r>
              <a:rPr lang="en-US" dirty="0" smtClean="0"/>
              <a:t>, Schwartz, Jordan and </a:t>
            </a:r>
            <a:r>
              <a:rPr lang="en-US" dirty="0" err="1" smtClean="0"/>
              <a:t>Sperr</a:t>
            </a:r>
            <a:r>
              <a:rPr lang="en-US" dirty="0" smtClean="0"/>
              <a:t> in myeloid leukemia. They found that </a:t>
            </a:r>
            <a:r>
              <a:rPr lang="en-US" dirty="0" err="1" smtClean="0"/>
              <a:t>s.tryptase</a:t>
            </a:r>
            <a:r>
              <a:rPr lang="en-US" dirty="0" smtClean="0"/>
              <a:t> levels were elevated in patients of AML and CML at the time of diagnosis</a:t>
            </a:r>
          </a:p>
          <a:p>
            <a:endParaRPr lang="en-US" dirty="0" smtClean="0"/>
          </a:p>
          <a:p>
            <a:r>
              <a:rPr lang="en-US" dirty="0" err="1" smtClean="0"/>
              <a:t>Sperr</a:t>
            </a:r>
            <a:r>
              <a:rPr lang="en-US" dirty="0" smtClean="0"/>
              <a:t> et al reported that under physiological condition myeloid cells (except mast) are virtually </a:t>
            </a:r>
            <a:r>
              <a:rPr lang="en-US" dirty="0" err="1" smtClean="0"/>
              <a:t>tyrptase</a:t>
            </a:r>
            <a:r>
              <a:rPr lang="en-US" dirty="0" smtClean="0"/>
              <a:t> negative</a:t>
            </a:r>
          </a:p>
          <a:p>
            <a:endParaRPr lang="en-US" dirty="0"/>
          </a:p>
        </p:txBody>
      </p:sp>
    </p:spTree>
    <p:extLst>
      <p:ext uri="{BB962C8B-B14F-4D97-AF65-F5344CB8AC3E}">
        <p14:creationId xmlns:p14="http://schemas.microsoft.com/office/powerpoint/2010/main" xmlns="" val="37818200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Grp="1" noChangeArrowheads="1"/>
          </p:cNvSpPr>
          <p:nvPr>
            <p:ph type="title"/>
          </p:nvPr>
        </p:nvSpPr>
        <p:spPr>
          <a:xfrm>
            <a:off x="2448075" y="164826"/>
            <a:ext cx="8229024"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dirty="0">
                <a:solidFill>
                  <a:srgbClr val="C00000"/>
                </a:solidFill>
                <a:latin typeface="Copperplate Gothic Bold" panose="020E0705020206020404" pitchFamily="34" charset="0"/>
              </a:rPr>
              <a:t>Conclusion </a:t>
            </a:r>
          </a:p>
        </p:txBody>
      </p:sp>
      <p:sp>
        <p:nvSpPr>
          <p:cNvPr id="19458" name="Rectangle 2"/>
          <p:cNvSpPr>
            <a:spLocks noGrp="1" noChangeArrowheads="1"/>
          </p:cNvSpPr>
          <p:nvPr>
            <p:ph type="body" idx="1"/>
          </p:nvPr>
        </p:nvSpPr>
        <p:spPr>
          <a:xfrm>
            <a:off x="1980049" y="1604329"/>
            <a:ext cx="8229024" cy="3977698"/>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IN"/>
              <a:t>Tryptase may be useful for diagnosis, assessment of severity of disease (leukemic cell burden), monitoring minimal residual disease and prognosis of both AML and CML patients.</a:t>
            </a:r>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6026" y="164826"/>
            <a:ext cx="1744023" cy="1440151"/>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3465A4"/>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xmlns="" val="418579165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36073" y="1247054"/>
            <a:ext cx="9144000" cy="2387600"/>
          </a:xfrm>
        </p:spPr>
        <p:txBody>
          <a:bodyPr/>
          <a:lstStyle/>
          <a:p>
            <a:r>
              <a:rPr lang="en-US" dirty="0" smtClean="0">
                <a:solidFill>
                  <a:srgbClr val="C00000"/>
                </a:solidFill>
                <a:latin typeface="Copperplate Gothic Bold" panose="020E0705020206020404" pitchFamily="34" charset="0"/>
              </a:rPr>
              <a:t>THANK YOU</a:t>
            </a:r>
            <a:endParaRPr lang="en-US" dirty="0">
              <a:solidFill>
                <a:srgbClr val="C00000"/>
              </a:solidFill>
              <a:latin typeface="Copperplate Gothic Bold" panose="020E0705020206020404" pitchFamily="34" charset="0"/>
            </a:endParaRPr>
          </a:p>
        </p:txBody>
      </p:sp>
    </p:spTree>
    <p:extLst>
      <p:ext uri="{BB962C8B-B14F-4D97-AF65-F5344CB8AC3E}">
        <p14:creationId xmlns:p14="http://schemas.microsoft.com/office/powerpoint/2010/main" xmlns="" val="40500332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p:cNvSpPr/>
          <p:nvPr/>
        </p:nvSpPr>
        <p:spPr>
          <a:xfrm>
            <a:off x="558122" y="434212"/>
            <a:ext cx="11075753" cy="276999"/>
          </a:xfrm>
          <a:prstGeom prst="rect">
            <a:avLst/>
          </a:prstGeom>
          <a:blipFill>
            <a:blip r:embed="rId2" cstate="print"/>
            <a:stretch>
              <a:fillRect/>
            </a:stretch>
          </a:blipFill>
        </p:spPr>
        <p:txBody>
          <a:bodyPr wrap="square" lIns="0" tIns="0" rIns="0" bIns="0" rtlCol="0">
            <a:spAutoFit/>
          </a:bodyPr>
          <a:lstStyle/>
          <a:p>
            <a:endParaRPr/>
          </a:p>
        </p:txBody>
      </p:sp>
      <p:sp>
        <p:nvSpPr>
          <p:cNvPr id="4" name="object 5"/>
          <p:cNvSpPr/>
          <p:nvPr/>
        </p:nvSpPr>
        <p:spPr>
          <a:xfrm>
            <a:off x="738909" y="1378527"/>
            <a:ext cx="10668000" cy="276999"/>
          </a:xfrm>
          <a:prstGeom prst="rect">
            <a:avLst/>
          </a:prstGeom>
          <a:blipFill>
            <a:blip r:embed="rId3" cstate="print"/>
            <a:stretch>
              <a:fillRect/>
            </a:stretch>
          </a:blipFill>
        </p:spPr>
        <p:txBody>
          <a:bodyPr wrap="square" lIns="0" tIns="0" rIns="0" bIns="0" rtlCol="0">
            <a:spAutoFit/>
          </a:bodyPr>
          <a:lstStyle/>
          <a:p>
            <a:endParaRPr/>
          </a:p>
        </p:txBody>
      </p:sp>
      <p:sp>
        <p:nvSpPr>
          <p:cNvPr id="2" name="Title 1"/>
          <p:cNvSpPr>
            <a:spLocks noGrp="1"/>
          </p:cNvSpPr>
          <p:nvPr>
            <p:ph type="title"/>
          </p:nvPr>
        </p:nvSpPr>
        <p:spPr>
          <a:xfrm>
            <a:off x="1524000" y="789710"/>
            <a:ext cx="9731383" cy="553998"/>
          </a:xfrm>
        </p:spPr>
        <p:txBody>
          <a:bodyPr>
            <a:normAutofit fontScale="90000"/>
          </a:bodyPr>
          <a:lstStyle/>
          <a:p>
            <a:pPr algn="ctr"/>
            <a:r>
              <a:rPr lang="en-US" spc="-20" dirty="0" smtClean="0"/>
              <a:t>L</a:t>
            </a:r>
            <a:r>
              <a:rPr lang="en-US" spc="-15" dirty="0" smtClean="0"/>
              <a:t>et</a:t>
            </a:r>
            <a:r>
              <a:rPr lang="en-US" spc="-20" dirty="0" smtClean="0"/>
              <a:t> U</a:t>
            </a:r>
            <a:r>
              <a:rPr lang="en-US" spc="-15" dirty="0" smtClean="0"/>
              <a:t>s </a:t>
            </a:r>
            <a:r>
              <a:rPr lang="en-US" spc="-35" dirty="0" smtClean="0"/>
              <a:t>M</a:t>
            </a:r>
            <a:r>
              <a:rPr lang="en-US" spc="-10" dirty="0" smtClean="0"/>
              <a:t>e</a:t>
            </a:r>
            <a:r>
              <a:rPr lang="en-US" spc="-15" dirty="0" smtClean="0"/>
              <a:t>et</a:t>
            </a:r>
            <a:r>
              <a:rPr lang="en-US" spc="-5" dirty="0" smtClean="0"/>
              <a:t> </a:t>
            </a:r>
            <a:r>
              <a:rPr lang="en-US" spc="-20" dirty="0" smtClean="0"/>
              <a:t>A</a:t>
            </a:r>
            <a:r>
              <a:rPr lang="en-US" spc="-15" dirty="0" smtClean="0"/>
              <a:t>g</a:t>
            </a:r>
            <a:r>
              <a:rPr lang="en-US" spc="-5" dirty="0" smtClean="0"/>
              <a:t>ai</a:t>
            </a:r>
            <a:r>
              <a:rPr lang="en-US" spc="-20" dirty="0" smtClean="0"/>
              <a:t>n</a:t>
            </a:r>
            <a:endParaRPr lang="en-US" dirty="0"/>
          </a:p>
        </p:txBody>
      </p:sp>
      <p:sp>
        <p:nvSpPr>
          <p:cNvPr id="3" name="Text Placeholder 2"/>
          <p:cNvSpPr>
            <a:spLocks noGrp="1"/>
          </p:cNvSpPr>
          <p:nvPr>
            <p:ph type="body" idx="1"/>
          </p:nvPr>
        </p:nvSpPr>
        <p:spPr>
          <a:xfrm>
            <a:off x="911184" y="1795018"/>
            <a:ext cx="10369633" cy="3000821"/>
          </a:xfrm>
        </p:spPr>
        <p:txBody>
          <a:bodyPr>
            <a:normAutofit fontScale="85000" lnSpcReduction="20000"/>
          </a:bodyPr>
          <a:lstStyle/>
          <a:p>
            <a:pPr algn="ctr">
              <a:lnSpc>
                <a:spcPct val="100000"/>
              </a:lnSpc>
              <a:buNone/>
            </a:pPr>
            <a:r>
              <a:rPr lang="en-US" sz="2800" spc="-25" dirty="0" smtClean="0">
                <a:latin typeface="Georgia"/>
                <a:cs typeface="Georgia"/>
              </a:rPr>
              <a:t>We</a:t>
            </a:r>
            <a:r>
              <a:rPr lang="en-US" sz="2800" spc="-5" dirty="0" smtClean="0">
                <a:latin typeface="Georgia"/>
                <a:cs typeface="Georgia"/>
              </a:rPr>
              <a:t> </a:t>
            </a:r>
            <a:r>
              <a:rPr lang="en-US" sz="2800" spc="-25" dirty="0" smtClean="0">
                <a:latin typeface="Georgia"/>
                <a:cs typeface="Georgia"/>
              </a:rPr>
              <a:t>we</a:t>
            </a:r>
            <a:r>
              <a:rPr lang="en-US" sz="2800" spc="-5" dirty="0" smtClean="0">
                <a:latin typeface="Georgia"/>
                <a:cs typeface="Georgia"/>
              </a:rPr>
              <a:t>l</a:t>
            </a:r>
            <a:r>
              <a:rPr lang="en-US" sz="2800" spc="-25" dirty="0" smtClean="0">
                <a:latin typeface="Georgia"/>
                <a:cs typeface="Georgia"/>
              </a:rPr>
              <a:t>com</a:t>
            </a:r>
            <a:r>
              <a:rPr lang="en-US" sz="2800" spc="-15" dirty="0" smtClean="0">
                <a:latin typeface="Georgia"/>
                <a:cs typeface="Georgia"/>
              </a:rPr>
              <a:t>e</a:t>
            </a:r>
            <a:r>
              <a:rPr lang="en-US" sz="2800" spc="-10" dirty="0" smtClean="0">
                <a:latin typeface="Georgia"/>
                <a:cs typeface="Georgia"/>
              </a:rPr>
              <a:t> </a:t>
            </a:r>
            <a:r>
              <a:rPr lang="en-US" sz="2800" spc="-20" dirty="0" smtClean="0">
                <a:latin typeface="Georgia"/>
                <a:cs typeface="Georgia"/>
              </a:rPr>
              <a:t>y</a:t>
            </a:r>
            <a:r>
              <a:rPr lang="en-US" sz="2800" spc="-10" dirty="0" smtClean="0">
                <a:latin typeface="Georgia"/>
                <a:cs typeface="Georgia"/>
              </a:rPr>
              <a:t>o</a:t>
            </a:r>
            <a:r>
              <a:rPr lang="en-US" sz="2800" spc="-20" dirty="0" smtClean="0">
                <a:latin typeface="Georgia"/>
                <a:cs typeface="Georgia"/>
              </a:rPr>
              <a:t>u</a:t>
            </a:r>
            <a:r>
              <a:rPr lang="en-US" sz="2800" spc="-5" dirty="0" smtClean="0">
                <a:latin typeface="Georgia"/>
                <a:cs typeface="Georgia"/>
              </a:rPr>
              <a:t> </a:t>
            </a:r>
            <a:r>
              <a:rPr lang="en-US" sz="2800" spc="-10" dirty="0" smtClean="0">
                <a:latin typeface="Georgia"/>
                <a:cs typeface="Georgia"/>
              </a:rPr>
              <a:t>all</a:t>
            </a:r>
            <a:r>
              <a:rPr lang="en-US" sz="2800" spc="5" dirty="0" smtClean="0">
                <a:latin typeface="Georgia"/>
                <a:cs typeface="Georgia"/>
              </a:rPr>
              <a:t> </a:t>
            </a:r>
            <a:r>
              <a:rPr lang="en-US" sz="2800" spc="-15" dirty="0" smtClean="0">
                <a:latin typeface="Georgia"/>
                <a:cs typeface="Georgia"/>
              </a:rPr>
              <a:t>to</a:t>
            </a:r>
            <a:r>
              <a:rPr lang="en-US" sz="2800" spc="-5" dirty="0" smtClean="0">
                <a:latin typeface="Georgia"/>
                <a:cs typeface="Georgia"/>
              </a:rPr>
              <a:t> </a:t>
            </a:r>
            <a:r>
              <a:rPr lang="en-US" sz="2800" spc="-25" dirty="0" smtClean="0">
                <a:latin typeface="Georgia"/>
                <a:cs typeface="Georgia"/>
              </a:rPr>
              <a:t>ou</a:t>
            </a:r>
            <a:r>
              <a:rPr lang="en-US" sz="2800" spc="-15" dirty="0" smtClean="0">
                <a:latin typeface="Georgia"/>
                <a:cs typeface="Georgia"/>
              </a:rPr>
              <a:t>r</a:t>
            </a:r>
            <a:r>
              <a:rPr lang="en-US" sz="2800" spc="15" dirty="0" smtClean="0">
                <a:latin typeface="Georgia"/>
                <a:cs typeface="Georgia"/>
              </a:rPr>
              <a:t> </a:t>
            </a:r>
            <a:r>
              <a:rPr lang="en-US" sz="2800" spc="-20" dirty="0" smtClean="0">
                <a:latin typeface="Georgia"/>
                <a:cs typeface="Georgia"/>
              </a:rPr>
              <a:t>futur</a:t>
            </a:r>
            <a:r>
              <a:rPr lang="en-US" sz="2800" spc="-15" dirty="0" smtClean="0">
                <a:latin typeface="Georgia"/>
                <a:cs typeface="Georgia"/>
              </a:rPr>
              <a:t>e</a:t>
            </a:r>
            <a:r>
              <a:rPr lang="en-US" sz="2800" spc="5" dirty="0" smtClean="0">
                <a:latin typeface="Georgia"/>
                <a:cs typeface="Georgia"/>
              </a:rPr>
              <a:t> </a:t>
            </a:r>
            <a:r>
              <a:rPr lang="en-US" sz="2800" spc="-20" dirty="0" smtClean="0">
                <a:latin typeface="Georgia"/>
                <a:cs typeface="Georgia"/>
              </a:rPr>
              <a:t>co</a:t>
            </a:r>
            <a:r>
              <a:rPr lang="en-US" sz="2800" spc="-15" dirty="0" smtClean="0">
                <a:latin typeface="Georgia"/>
                <a:cs typeface="Georgia"/>
              </a:rPr>
              <a:t>nferences</a:t>
            </a:r>
            <a:r>
              <a:rPr lang="en-US" sz="2800" spc="-5" dirty="0" smtClean="0">
                <a:latin typeface="Georgia"/>
                <a:cs typeface="Georgia"/>
              </a:rPr>
              <a:t> </a:t>
            </a:r>
            <a:r>
              <a:rPr lang="en-US" sz="2800" spc="-20" dirty="0" smtClean="0">
                <a:latin typeface="Georgia"/>
                <a:cs typeface="Georgia"/>
              </a:rPr>
              <a:t>of</a:t>
            </a:r>
            <a:endParaRPr lang="en-US" sz="2800" dirty="0" smtClean="0">
              <a:latin typeface="Georgia"/>
              <a:cs typeface="Georgia"/>
            </a:endParaRPr>
          </a:p>
          <a:p>
            <a:pPr marL="1699895">
              <a:lnSpc>
                <a:spcPct val="100000"/>
              </a:lnSpc>
              <a:buNone/>
            </a:pPr>
            <a:r>
              <a:rPr lang="en-US" sz="2800" spc="-25" dirty="0" smtClean="0">
                <a:latin typeface="Georgia"/>
                <a:cs typeface="Georgia"/>
              </a:rPr>
              <a:t>                               OMICS  </a:t>
            </a:r>
            <a:r>
              <a:rPr lang="en-US" sz="2800" spc="-25" dirty="0" smtClean="0">
                <a:latin typeface="Georgia"/>
                <a:cs typeface="Georgia"/>
              </a:rPr>
              <a:t>International</a:t>
            </a:r>
            <a:endParaRPr lang="en-US" sz="2800" dirty="0" smtClean="0">
              <a:latin typeface="Georgia"/>
              <a:cs typeface="Georgia"/>
            </a:endParaRPr>
          </a:p>
          <a:p>
            <a:pPr>
              <a:lnSpc>
                <a:spcPts val="3500"/>
              </a:lnSpc>
              <a:spcBef>
                <a:spcPts val="7"/>
              </a:spcBef>
            </a:pPr>
            <a:endParaRPr lang="en-US" sz="2400" dirty="0" smtClean="0"/>
          </a:p>
          <a:p>
            <a:pPr marL="5080" algn="ctr">
              <a:lnSpc>
                <a:spcPts val="2155"/>
              </a:lnSpc>
              <a:buNone/>
            </a:pPr>
            <a:r>
              <a:rPr lang="en-US" spc="-25" dirty="0" smtClean="0">
                <a:latin typeface="Georgia"/>
                <a:cs typeface="Georgia"/>
              </a:rPr>
              <a:t>P</a:t>
            </a:r>
            <a:r>
              <a:rPr lang="en-US" spc="-5" dirty="0" smtClean="0">
                <a:latin typeface="Georgia"/>
                <a:cs typeface="Georgia"/>
              </a:rPr>
              <a:t>l</a:t>
            </a:r>
            <a:r>
              <a:rPr lang="en-US" dirty="0" smtClean="0">
                <a:latin typeface="Georgia"/>
                <a:cs typeface="Georgia"/>
              </a:rPr>
              <a:t>ea</a:t>
            </a:r>
            <a:r>
              <a:rPr lang="en-US" spc="5" dirty="0" smtClean="0">
                <a:latin typeface="Georgia"/>
                <a:cs typeface="Georgia"/>
              </a:rPr>
              <a:t>s</a:t>
            </a:r>
            <a:r>
              <a:rPr lang="en-US" dirty="0" smtClean="0">
                <a:latin typeface="Georgia"/>
                <a:cs typeface="Georgia"/>
              </a:rPr>
              <a:t>e</a:t>
            </a:r>
            <a:r>
              <a:rPr lang="en-US" spc="-10" dirty="0" smtClean="0">
                <a:latin typeface="Georgia"/>
                <a:cs typeface="Georgia"/>
              </a:rPr>
              <a:t> Visit:</a:t>
            </a:r>
            <a:endParaRPr lang="en-US" dirty="0" smtClean="0">
              <a:latin typeface="Georgia"/>
              <a:cs typeface="Georgia"/>
            </a:endParaRPr>
          </a:p>
          <a:p>
            <a:endParaRPr lang="en-US" sz="1200" dirty="0" smtClean="0">
              <a:latin typeface="Georgia"/>
            </a:endParaRPr>
          </a:p>
          <a:p>
            <a:pPr marL="5080" algn="ctr">
              <a:lnSpc>
                <a:spcPct val="100000"/>
              </a:lnSpc>
              <a:spcBef>
                <a:spcPts val="300"/>
              </a:spcBef>
              <a:buNone/>
            </a:pPr>
            <a:r>
              <a:rPr lang="en-US" u="heavy" spc="-5" dirty="0" smtClean="0">
                <a:solidFill>
                  <a:srgbClr val="6B9F24"/>
                </a:solidFill>
                <a:latin typeface="Georgia"/>
                <a:cs typeface="Georgia"/>
                <a:hlinkClick r:id="rId4"/>
              </a:rPr>
              <a:t>w</a:t>
            </a:r>
            <a:r>
              <a:rPr lang="en-US" u="heavy" spc="-15" dirty="0" smtClean="0">
                <a:solidFill>
                  <a:srgbClr val="6B9F24"/>
                </a:solidFill>
                <a:latin typeface="Georgia"/>
                <a:cs typeface="Georgia"/>
                <a:hlinkClick r:id="rId4"/>
              </a:rPr>
              <a:t>w</a:t>
            </a:r>
            <a:r>
              <a:rPr lang="en-US" u="heavy" spc="-25" dirty="0" smtClean="0">
                <a:solidFill>
                  <a:srgbClr val="6B9F24"/>
                </a:solidFill>
                <a:latin typeface="Georgia"/>
                <a:cs typeface="Georgia"/>
                <a:hlinkClick r:id="rId4"/>
              </a:rPr>
              <a:t>w.m</a:t>
            </a:r>
            <a:r>
              <a:rPr lang="en-US" u="heavy" spc="-5" dirty="0" smtClean="0">
                <a:solidFill>
                  <a:srgbClr val="6B9F24"/>
                </a:solidFill>
                <a:latin typeface="Georgia"/>
                <a:cs typeface="Georgia"/>
                <a:hlinkClick r:id="rId4"/>
              </a:rPr>
              <a:t>et</a:t>
            </a:r>
            <a:r>
              <a:rPr lang="en-US" u="heavy" spc="5" dirty="0" smtClean="0">
                <a:solidFill>
                  <a:srgbClr val="6B9F24"/>
                </a:solidFill>
                <a:latin typeface="Georgia"/>
                <a:cs typeface="Georgia"/>
                <a:hlinkClick r:id="rId4"/>
              </a:rPr>
              <a:t>a</a:t>
            </a:r>
            <a:r>
              <a:rPr lang="en-US" u="heavy" spc="-5" dirty="0" smtClean="0">
                <a:solidFill>
                  <a:srgbClr val="6B9F24"/>
                </a:solidFill>
                <a:latin typeface="Georgia"/>
                <a:cs typeface="Georgia"/>
                <a:hlinkClick r:id="rId4"/>
              </a:rPr>
              <a:t>bolomi</a:t>
            </a:r>
            <a:r>
              <a:rPr lang="en-US" u="heavy" spc="5" dirty="0" smtClean="0">
                <a:solidFill>
                  <a:srgbClr val="6B9F24"/>
                </a:solidFill>
                <a:latin typeface="Georgia"/>
                <a:cs typeface="Georgia"/>
                <a:hlinkClick r:id="rId4"/>
              </a:rPr>
              <a:t>c</a:t>
            </a:r>
            <a:r>
              <a:rPr lang="en-US" u="heavy" spc="-5" dirty="0" smtClean="0">
                <a:solidFill>
                  <a:srgbClr val="6B9F24"/>
                </a:solidFill>
                <a:latin typeface="Georgia"/>
                <a:cs typeface="Georgia"/>
                <a:hlinkClick r:id="rId4"/>
              </a:rPr>
              <a:t>sconferenc</a:t>
            </a:r>
            <a:r>
              <a:rPr lang="en-US" u="heavy" spc="10" dirty="0" smtClean="0">
                <a:solidFill>
                  <a:srgbClr val="6B9F24"/>
                </a:solidFill>
                <a:latin typeface="Georgia"/>
                <a:cs typeface="Georgia"/>
                <a:hlinkClick r:id="rId4"/>
              </a:rPr>
              <a:t>e</a:t>
            </a:r>
            <a:r>
              <a:rPr lang="en-US" u="heavy" spc="-15" dirty="0" smtClean="0">
                <a:solidFill>
                  <a:srgbClr val="6B9F24"/>
                </a:solidFill>
                <a:latin typeface="Georgia"/>
                <a:cs typeface="Georgia"/>
                <a:hlinkClick r:id="rId4"/>
              </a:rPr>
              <a:t>.com</a:t>
            </a:r>
            <a:endParaRPr lang="en-US" u="heavy" spc="-15" dirty="0" smtClean="0">
              <a:solidFill>
                <a:srgbClr val="6B9F24"/>
              </a:solidFill>
              <a:latin typeface="Georgia"/>
              <a:cs typeface="Georgia"/>
            </a:endParaRPr>
          </a:p>
          <a:p>
            <a:pPr marL="5715" algn="ctr">
              <a:lnSpc>
                <a:spcPct val="100000"/>
              </a:lnSpc>
              <a:spcBef>
                <a:spcPts val="300"/>
              </a:spcBef>
              <a:buNone/>
            </a:pPr>
            <a:r>
              <a:rPr lang="en-US" u="heavy" spc="-5" dirty="0" smtClean="0">
                <a:solidFill>
                  <a:srgbClr val="6B9F24"/>
                </a:solidFill>
                <a:latin typeface="Georgia"/>
                <a:cs typeface="Georgia"/>
                <a:hlinkClick r:id="rId5"/>
              </a:rPr>
              <a:t>w</a:t>
            </a:r>
            <a:r>
              <a:rPr lang="en-US" u="heavy" spc="-15" dirty="0" smtClean="0">
                <a:solidFill>
                  <a:srgbClr val="6B9F24"/>
                </a:solidFill>
                <a:latin typeface="Georgia"/>
                <a:cs typeface="Georgia"/>
                <a:hlinkClick r:id="rId5"/>
              </a:rPr>
              <a:t>w</a:t>
            </a:r>
            <a:r>
              <a:rPr lang="en-US" u="heavy" spc="-5" dirty="0" smtClean="0">
                <a:solidFill>
                  <a:srgbClr val="6B9F24"/>
                </a:solidFill>
                <a:latin typeface="Georgia"/>
                <a:cs typeface="Georgia"/>
                <a:hlinkClick r:id="rId5"/>
              </a:rPr>
              <a:t>w</a:t>
            </a:r>
            <a:r>
              <a:rPr lang="en-US" u="heavy" spc="-10" dirty="0" smtClean="0">
                <a:solidFill>
                  <a:srgbClr val="6B9F24"/>
                </a:solidFill>
                <a:latin typeface="Georgia"/>
                <a:cs typeface="Georgia"/>
                <a:hlinkClick r:id="rId5"/>
              </a:rPr>
              <a:t>.</a:t>
            </a:r>
            <a:r>
              <a:rPr lang="en-US" u="heavy" spc="-5" dirty="0" smtClean="0">
                <a:solidFill>
                  <a:srgbClr val="6B9F24"/>
                </a:solidFill>
                <a:latin typeface="Georgia"/>
                <a:cs typeface="Georgia"/>
                <a:hlinkClick r:id="rId5"/>
              </a:rPr>
              <a:t>conferenceseri</a:t>
            </a:r>
            <a:r>
              <a:rPr lang="en-US" u="heavy" spc="5" dirty="0" smtClean="0">
                <a:solidFill>
                  <a:srgbClr val="6B9F24"/>
                </a:solidFill>
                <a:latin typeface="Georgia"/>
                <a:cs typeface="Georgia"/>
                <a:hlinkClick r:id="rId5"/>
              </a:rPr>
              <a:t>e</a:t>
            </a:r>
            <a:r>
              <a:rPr lang="en-US" u="heavy" spc="-5" dirty="0" smtClean="0">
                <a:solidFill>
                  <a:srgbClr val="6B9F24"/>
                </a:solidFill>
                <a:latin typeface="Georgia"/>
                <a:cs typeface="Georgia"/>
                <a:hlinkClick r:id="rId5"/>
              </a:rPr>
              <a:t>s.com</a:t>
            </a:r>
            <a:endParaRPr lang="en-US" u="heavy" spc="-5" dirty="0" smtClean="0">
              <a:solidFill>
                <a:srgbClr val="6B9F24"/>
              </a:solidFill>
              <a:latin typeface="Georgia"/>
              <a:cs typeface="Georgia"/>
            </a:endParaRPr>
          </a:p>
          <a:p>
            <a:pPr marL="5080" algn="ctr">
              <a:lnSpc>
                <a:spcPct val="100000"/>
              </a:lnSpc>
              <a:spcBef>
                <a:spcPts val="300"/>
              </a:spcBef>
              <a:buNone/>
            </a:pPr>
            <a:r>
              <a:rPr lang="en-US" dirty="0" smtClean="0">
                <a:latin typeface="Georgia"/>
                <a:cs typeface="Georgia"/>
                <a:hlinkClick r:id="rId6"/>
              </a:rPr>
              <a:t>http://www.conferenceseries.com/clinical-research-conferences.php</a:t>
            </a:r>
            <a:endParaRPr lang="en-US" dirty="0" smtClean="0">
              <a:latin typeface="Georgia"/>
              <a:cs typeface="Georgia"/>
            </a:endParaRP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940</Words>
  <Application>Microsoft Office PowerPoint</Application>
  <PresentationFormat>Custom</PresentationFormat>
  <Paragraphs>199</Paragraphs>
  <Slides>25</Slides>
  <Notes>17</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About OMICS Group</vt:lpstr>
      <vt:lpstr>About OMICS International Conferences</vt:lpstr>
      <vt:lpstr>TRYPTASE AS A NOVEL MARKER FOR AML AND CML PATIENTS</vt:lpstr>
      <vt:lpstr>Leukemia </vt:lpstr>
      <vt:lpstr>Bcr-abl in leukemia </vt:lpstr>
      <vt:lpstr>Slide 6</vt:lpstr>
      <vt:lpstr>Tryptase </vt:lpstr>
      <vt:lpstr>Tryptase AND MAST CELLS </vt:lpstr>
      <vt:lpstr>Slide 9</vt:lpstr>
      <vt:lpstr>Tryptase is expressed in </vt:lpstr>
      <vt:lpstr>Aims &amp; Objectives</vt:lpstr>
      <vt:lpstr>Material and Method</vt:lpstr>
      <vt:lpstr>CR induction regimes</vt:lpstr>
      <vt:lpstr>Sample collection</vt:lpstr>
      <vt:lpstr>Results and observations</vt:lpstr>
      <vt:lpstr>Results and observations continued...</vt:lpstr>
      <vt:lpstr>Results and observations continued...</vt:lpstr>
      <vt:lpstr>Slide 18</vt:lpstr>
      <vt:lpstr>Slide 19</vt:lpstr>
      <vt:lpstr>discussion</vt:lpstr>
      <vt:lpstr>Slide 21</vt:lpstr>
      <vt:lpstr>Slide 22</vt:lpstr>
      <vt:lpstr>Conclusion </vt:lpstr>
      <vt:lpstr>THANK YOU</vt:lpstr>
      <vt:lpstr>Let Us Meet Again</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TRYPTASE AS A NOVEL MARKER FOR AML AND CML PATIENTS</dc:title>
  <dc:creator>asha</dc:creator>
  <cp:lastModifiedBy>Abdul Tawwab</cp:lastModifiedBy>
  <cp:revision>14</cp:revision>
  <dcterms:created xsi:type="dcterms:W3CDTF">2015-04-26T05:05:08Z</dcterms:created>
  <dcterms:modified xsi:type="dcterms:W3CDTF">2015-05-08T05:56:05Z</dcterms:modified>
</cp:coreProperties>
</file>