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0"/>
  </p:notesMasterIdLst>
  <p:sldIdLst>
    <p:sldId id="282" r:id="rId2"/>
    <p:sldId id="28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90" r:id="rId26"/>
    <p:sldId id="283" r:id="rId27"/>
    <p:sldId id="284" r:id="rId28"/>
    <p:sldId id="280" r:id="rId29"/>
    <p:sldId id="281" r:id="rId30"/>
    <p:sldId id="285" r:id="rId31"/>
    <p:sldId id="279" r:id="rId32"/>
    <p:sldId id="286" r:id="rId33"/>
    <p:sldId id="288" r:id="rId34"/>
    <p:sldId id="289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0" r:id="rId43"/>
    <p:sldId id="301" r:id="rId44"/>
    <p:sldId id="303" r:id="rId45"/>
    <p:sldId id="304" r:id="rId46"/>
    <p:sldId id="306" r:id="rId47"/>
    <p:sldId id="310" r:id="rId48"/>
    <p:sldId id="31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E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18" autoAdjust="0"/>
    <p:restoredTop sz="94660"/>
  </p:normalViewPr>
  <p:slideViewPr>
    <p:cSldViewPr>
      <p:cViewPr varScale="1">
        <p:scale>
          <a:sx n="86" d="100"/>
          <a:sy n="86" d="100"/>
        </p:scale>
        <p:origin x="133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B0695-79F1-458D-83D8-99E9891CE129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A8B6-B083-4214-9788-FE1E63513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1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A8B6-B083-4214-9788-FE1E63513D4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39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131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8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02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644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85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45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85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41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47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1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15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E9F4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584CE-C06B-4EE8-A8B9-1DEB938E4DC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E306A-F35A-4B91-8C47-F5CD4E1A3E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51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11560" y="1268760"/>
            <a:ext cx="7272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A decade of multi-drug </a:t>
            </a:r>
            <a:r>
              <a:rPr lang="en-GB" sz="3600" dirty="0" smtClean="0"/>
              <a:t>resistant</a:t>
            </a:r>
          </a:p>
          <a:p>
            <a:pPr algn="ctr"/>
            <a:r>
              <a:rPr lang="en-GB" sz="3600" dirty="0" smtClean="0"/>
              <a:t>N. gonorrhoea </a:t>
            </a:r>
            <a:r>
              <a:rPr lang="en-GB" sz="3600" dirty="0"/>
              <a:t>in Coventry, UK </a:t>
            </a:r>
            <a:endParaRPr lang="en-GB" sz="3600" dirty="0" smtClean="0"/>
          </a:p>
          <a:p>
            <a:pPr algn="ctr"/>
            <a:r>
              <a:rPr lang="en-GB" sz="3600" dirty="0" smtClean="0"/>
              <a:t>2007 </a:t>
            </a:r>
            <a:r>
              <a:rPr lang="en-GB" sz="3600" dirty="0"/>
              <a:t>to 2016</a:t>
            </a:r>
            <a:r>
              <a:rPr lang="en-GB" sz="3600" dirty="0" smtClean="0"/>
              <a:t>.</a:t>
            </a:r>
          </a:p>
          <a:p>
            <a:pPr algn="ctr"/>
            <a:endParaRPr lang="en-GB" sz="3600" dirty="0" smtClean="0"/>
          </a:p>
          <a:p>
            <a:pPr algn="ctr"/>
            <a:endParaRPr lang="en-GB" sz="3600" dirty="0"/>
          </a:p>
          <a:p>
            <a:pPr algn="ctr"/>
            <a:r>
              <a:rPr lang="en-GB" sz="3200" b="1" dirty="0" smtClean="0"/>
              <a:t>Dr Sris </a:t>
            </a:r>
            <a:r>
              <a:rPr lang="en-GB" sz="3200" b="1" dirty="0"/>
              <a:t>Allan</a:t>
            </a:r>
            <a:r>
              <a:rPr lang="en-GB" sz="3200" b="1" dirty="0" smtClean="0"/>
              <a:t>, MBBS, FRCOG, FRCP</a:t>
            </a:r>
          </a:p>
          <a:p>
            <a:pPr algn="ctr"/>
            <a:r>
              <a:rPr lang="en-GB" sz="3200" b="1" dirty="0" smtClean="0"/>
              <a:t> </a:t>
            </a:r>
            <a:r>
              <a:rPr lang="en-GB" sz="3200" b="1" dirty="0"/>
              <a:t>Consultant GU/HIV physician</a:t>
            </a:r>
            <a:r>
              <a:rPr lang="en-GB" sz="3200" b="1" dirty="0" smtClean="0"/>
              <a:t>,</a:t>
            </a:r>
          </a:p>
          <a:p>
            <a:pPr algn="ctr"/>
            <a:r>
              <a:rPr lang="en-GB" sz="3200" b="1" dirty="0" smtClean="0"/>
              <a:t> </a:t>
            </a:r>
            <a:r>
              <a:rPr lang="en-GB" sz="3200" b="1" dirty="0"/>
              <a:t>Hon Associate Professor, </a:t>
            </a:r>
            <a:endParaRPr lang="en-GB" sz="3200" b="1" dirty="0" smtClean="0"/>
          </a:p>
          <a:p>
            <a:pPr algn="ctr"/>
            <a:r>
              <a:rPr lang="en-GB" sz="3200" b="1" dirty="0" smtClean="0"/>
              <a:t>Coventry</a:t>
            </a:r>
            <a:r>
              <a:rPr lang="en-GB" sz="3200" b="1" dirty="0"/>
              <a:t>, UK</a:t>
            </a:r>
          </a:p>
        </p:txBody>
      </p:sp>
    </p:spTree>
    <p:extLst>
      <p:ext uri="{BB962C8B-B14F-4D97-AF65-F5344CB8AC3E}">
        <p14:creationId xmlns:p14="http://schemas.microsoft.com/office/powerpoint/2010/main" val="16202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075240" cy="5904656"/>
          </a:xfrm>
        </p:spPr>
        <p:txBody>
          <a:bodyPr>
            <a:normAutofit fontScale="90000"/>
          </a:bodyPr>
          <a:lstStyle/>
          <a:p>
            <a:pPr algn="l"/>
            <a:r>
              <a:rPr lang="en-GB" sz="2800" dirty="0" smtClean="0"/>
              <a:t>  </a:t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-   </a:t>
            </a:r>
            <a:r>
              <a:rPr lang="en-GB" sz="3100" dirty="0" smtClean="0"/>
              <a:t>The world’s first documented case of treatment </a:t>
            </a:r>
            <a:br>
              <a:rPr lang="en-GB" sz="3100" dirty="0" smtClean="0"/>
            </a:br>
            <a:r>
              <a:rPr lang="en-GB" sz="3100" dirty="0"/>
              <a:t> </a:t>
            </a:r>
            <a:r>
              <a:rPr lang="en-GB" sz="3100" dirty="0" smtClean="0"/>
              <a:t>    failure to dual ceftriaxone (MIC 0.25mg/L)</a:t>
            </a:r>
            <a:br>
              <a:rPr lang="en-GB" sz="3100" dirty="0" smtClean="0"/>
            </a:br>
            <a:r>
              <a:rPr lang="en-GB" sz="3100" dirty="0" smtClean="0"/>
              <a:t>     and azithromycin (MIC </a:t>
            </a:r>
            <a:r>
              <a:rPr lang="en-GB" sz="3100" smtClean="0"/>
              <a:t>1.0mg/L) was </a:t>
            </a:r>
            <a:r>
              <a:rPr lang="en-GB" sz="3100" dirty="0" smtClean="0"/>
              <a:t>reported in </a:t>
            </a:r>
            <a:br>
              <a:rPr lang="en-GB" sz="3100" dirty="0" smtClean="0"/>
            </a:br>
            <a:r>
              <a:rPr lang="en-GB" sz="3100" dirty="0"/>
              <a:t> </a:t>
            </a:r>
            <a:r>
              <a:rPr lang="en-GB" sz="3100" dirty="0" smtClean="0"/>
              <a:t>    England in 2015</a:t>
            </a:r>
            <a:br>
              <a:rPr lang="en-GB" sz="31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  -  </a:t>
            </a:r>
            <a:r>
              <a:rPr lang="en-GB" sz="3100" dirty="0" smtClean="0"/>
              <a:t>This was an imported isolate from Japan.</a:t>
            </a:r>
            <a:br>
              <a:rPr lang="en-GB" sz="3100" dirty="0" smtClean="0"/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sz="3100" dirty="0" smtClean="0"/>
              <a:t>  -  No Treatment failures of gonorrhoea acquired </a:t>
            </a:r>
            <a:br>
              <a:rPr lang="en-GB" sz="3100" dirty="0" smtClean="0"/>
            </a:br>
            <a:r>
              <a:rPr lang="en-GB" sz="3100" dirty="0"/>
              <a:t> </a:t>
            </a:r>
            <a:r>
              <a:rPr lang="en-GB" sz="3100" dirty="0" smtClean="0"/>
              <a:t>    within the UK have been identified.</a:t>
            </a:r>
            <a:br>
              <a:rPr lang="en-GB" sz="3100" dirty="0" smtClean="0"/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sz="3100" dirty="0" smtClean="0"/>
              <a:t>  -  Our concern is the emergence of high level    </a:t>
            </a:r>
            <a:br>
              <a:rPr lang="en-GB" sz="3100" dirty="0" smtClean="0"/>
            </a:br>
            <a:r>
              <a:rPr lang="en-GB" sz="3100" dirty="0"/>
              <a:t> </a:t>
            </a:r>
            <a:r>
              <a:rPr lang="en-GB" sz="3100" dirty="0" smtClean="0"/>
              <a:t>    resistance  to azithromycin (&gt;256mg/L MIC)</a:t>
            </a:r>
            <a:br>
              <a:rPr lang="en-GB" sz="3100" dirty="0" smtClean="0"/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31015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548681"/>
            <a:ext cx="7772400" cy="1224136"/>
          </a:xfrm>
        </p:spPr>
        <p:txBody>
          <a:bodyPr/>
          <a:lstStyle/>
          <a:p>
            <a:r>
              <a:rPr lang="en-GB" smtClean="0"/>
              <a:t>WHO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1700808"/>
            <a:ext cx="7272808" cy="4392488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Antibiotic Resistant gonorrhoea on the rise, new drugs are needed.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An estimated 78 million people are infected with </a:t>
            </a:r>
            <a:r>
              <a:rPr lang="en-GB" dirty="0" err="1" smtClean="0">
                <a:solidFill>
                  <a:schemeClr val="tx1"/>
                </a:solidFill>
              </a:rPr>
              <a:t>N.g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Widespread resistance to older and cheaper antibiotics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8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404664"/>
            <a:ext cx="7268344" cy="1470025"/>
          </a:xfrm>
        </p:spPr>
        <p:txBody>
          <a:bodyPr/>
          <a:lstStyle/>
          <a:p>
            <a:pPr algn="l"/>
            <a:r>
              <a:rPr lang="en-GB" dirty="0" smtClean="0"/>
              <a:t>Surveillance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1700808"/>
            <a:ext cx="7160840" cy="372196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Local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National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Global</a:t>
            </a:r>
            <a:endParaRPr lang="en-GB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657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Microbiology: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7704856" cy="4176464"/>
          </a:xfrm>
        </p:spPr>
        <p:txBody>
          <a:bodyPr/>
          <a:lstStyle/>
          <a:p>
            <a:pPr algn="l"/>
            <a:r>
              <a:rPr lang="en-GB" sz="4000" dirty="0" smtClean="0">
                <a:solidFill>
                  <a:schemeClr val="tx1"/>
                </a:solidFill>
              </a:rPr>
              <a:t>Neisseria gonorrhoea</a:t>
            </a:r>
          </a:p>
          <a:p>
            <a:pPr algn="l"/>
            <a:r>
              <a:rPr lang="en-GB" sz="4000" dirty="0" smtClean="0">
                <a:solidFill>
                  <a:schemeClr val="tx1"/>
                </a:solidFill>
              </a:rPr>
              <a:t>Neisseria Meningitidis</a:t>
            </a:r>
          </a:p>
          <a:p>
            <a:pPr algn="l"/>
            <a:r>
              <a:rPr lang="en-GB" sz="4000" dirty="0" smtClean="0">
                <a:solidFill>
                  <a:schemeClr val="tx1"/>
                </a:solidFill>
              </a:rPr>
              <a:t>Gram – Negative diplococci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563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N. gonorrhoea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064896" cy="4752528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Columnar epithelial,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Transitional Epithelium - Mucosal surface</a:t>
            </a:r>
            <a:endParaRPr lang="en-GB" dirty="0" smtClean="0">
              <a:solidFill>
                <a:srgbClr val="FF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Endocervix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Urethral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Rectum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Pharynx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Conjunctive – adult as well as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Ophthalmia </a:t>
            </a:r>
            <a:r>
              <a:rPr lang="en-GB" dirty="0">
                <a:solidFill>
                  <a:schemeClr val="tx1"/>
                </a:solidFill>
              </a:rPr>
              <a:t>N</a:t>
            </a:r>
            <a:r>
              <a:rPr lang="en-GB" dirty="0" smtClean="0">
                <a:solidFill>
                  <a:schemeClr val="tx1"/>
                </a:solidFill>
              </a:rPr>
              <a:t>eonatorum 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866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6696744" cy="1224136"/>
          </a:xfrm>
        </p:spPr>
        <p:txBody>
          <a:bodyPr/>
          <a:lstStyle/>
          <a:p>
            <a:pPr algn="l"/>
            <a:r>
              <a:rPr lang="en-GB" dirty="0" smtClean="0"/>
              <a:t>N. gonorrhoea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7632848" cy="4536504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No polysaccharide capsule but has multiple serotype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Marked antigenic variation in the gonococcal pili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More than 100 serotypes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3 outer membrane proteins (I, II, III)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Protein II plays a role in attachment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402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Pathogenesis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Only in humans</a:t>
            </a:r>
          </a:p>
          <a:p>
            <a:r>
              <a:rPr lang="en-GB" sz="3600" dirty="0" smtClean="0"/>
              <a:t>Sexually transmitted</a:t>
            </a:r>
          </a:p>
          <a:p>
            <a:r>
              <a:rPr lang="en-GB" sz="3600" dirty="0" smtClean="0"/>
              <a:t>Neonatal infection</a:t>
            </a:r>
          </a:p>
          <a:p>
            <a:r>
              <a:rPr lang="en-GB" sz="3600" dirty="0" smtClean="0"/>
              <a:t>N. g is very sensitive to dehydration and cool conditions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824666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Pili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2204864"/>
            <a:ext cx="7632848" cy="3672408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Virulence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Mediate attachment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Antiphagocytic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1284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Virulence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/>
              <a:t>Factors in the cell wall</a:t>
            </a:r>
          </a:p>
          <a:p>
            <a:r>
              <a:rPr lang="en-GB" sz="3600" dirty="0" smtClean="0"/>
              <a:t>Endotoxin (Lipo oligo saccharide ,  Los)</a:t>
            </a:r>
          </a:p>
          <a:p>
            <a:r>
              <a:rPr lang="en-GB" sz="3600" dirty="0" smtClean="0"/>
              <a:t>Outer membrane proteins</a:t>
            </a:r>
          </a:p>
          <a:p>
            <a:endParaRPr lang="en-GB" sz="3600" dirty="0"/>
          </a:p>
          <a:p>
            <a:pPr marL="0" indent="0">
              <a:buNone/>
            </a:pPr>
            <a:r>
              <a:rPr lang="en-GB" sz="3600" dirty="0" smtClean="0"/>
              <a:t>IgA Protease – Hydrolyze secretory IgA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49534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692697"/>
            <a:ext cx="7272808" cy="1296143"/>
          </a:xfrm>
        </p:spPr>
        <p:txBody>
          <a:bodyPr/>
          <a:lstStyle/>
          <a:p>
            <a:pPr algn="l"/>
            <a:r>
              <a:rPr lang="en-GB" dirty="0" smtClean="0"/>
              <a:t>Main host defence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988840"/>
            <a:ext cx="7488832" cy="374441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IgA and IgG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Complement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Neutrophils</a:t>
            </a:r>
            <a:endParaRPr lang="en-GB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421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Laboratory 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Gram Staining</a:t>
            </a:r>
          </a:p>
          <a:p>
            <a:r>
              <a:rPr lang="en-GB" sz="3600" dirty="0" smtClean="0"/>
              <a:t>NAAT</a:t>
            </a:r>
          </a:p>
          <a:p>
            <a:r>
              <a:rPr lang="en-GB" sz="3600" dirty="0" smtClean="0"/>
              <a:t>Culture</a:t>
            </a:r>
          </a:p>
          <a:p>
            <a:endParaRPr lang="en-GB" sz="3600" dirty="0"/>
          </a:p>
          <a:p>
            <a:pPr marL="0" indent="0">
              <a:buNone/>
            </a:pPr>
            <a:r>
              <a:rPr lang="en-GB" sz="3600" dirty="0" smtClean="0"/>
              <a:t>Specimen collection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36467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64096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Clinical features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91264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/>
              <a:t>Men – Urethral infections </a:t>
            </a:r>
          </a:p>
          <a:p>
            <a:pPr marL="0" indent="0">
              <a:buNone/>
            </a:pPr>
            <a:r>
              <a:rPr lang="en-GB" sz="3600" dirty="0"/>
              <a:t> </a:t>
            </a:r>
            <a:r>
              <a:rPr lang="en-GB" sz="3600" dirty="0" smtClean="0"/>
              <a:t>                   – urethral discharge &gt;80%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	  -  Dysuria &gt;50%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	  -  Can be asymptomatic  ≈10%</a:t>
            </a:r>
          </a:p>
          <a:p>
            <a:pPr marL="0" indent="0">
              <a:buNone/>
            </a:pPr>
            <a:r>
              <a:rPr lang="en-GB" sz="3600" dirty="0" smtClean="0"/>
              <a:t>	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21857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5242594"/>
          </a:xfrm>
        </p:spPr>
        <p:txBody>
          <a:bodyPr>
            <a:normAutofit/>
          </a:bodyPr>
          <a:lstStyle/>
          <a:p>
            <a:pPr algn="l"/>
            <a:r>
              <a:rPr lang="en-GB" sz="4000" dirty="0" smtClean="0"/>
              <a:t>Rectal Infection:</a:t>
            </a:r>
            <a:br>
              <a:rPr lang="en-GB" sz="4000" dirty="0" smtClean="0"/>
            </a:br>
            <a:r>
              <a:rPr lang="en-GB" sz="4000" dirty="0" smtClean="0"/>
              <a:t>	  -  usually asymptomatic</a:t>
            </a:r>
            <a:br>
              <a:rPr lang="en-GB" sz="4000" dirty="0" smtClean="0"/>
            </a:br>
            <a:r>
              <a:rPr lang="en-GB" sz="4000" dirty="0" smtClean="0"/>
              <a:t>	  -  Discharge  ≈ 12%</a:t>
            </a:r>
            <a:br>
              <a:rPr lang="en-GB" sz="4000" dirty="0" smtClean="0"/>
            </a:br>
            <a:r>
              <a:rPr lang="en-GB" sz="4000" dirty="0" smtClean="0"/>
              <a:t>	  -   Pain/discomfort 7%</a:t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Pharyngeal Infection:</a:t>
            </a:r>
            <a:br>
              <a:rPr lang="en-GB" sz="4000" dirty="0" smtClean="0"/>
            </a:br>
            <a:r>
              <a:rPr lang="en-GB" sz="4000" dirty="0"/>
              <a:t>	</a:t>
            </a:r>
            <a:r>
              <a:rPr lang="en-GB" sz="4000" dirty="0" smtClean="0"/>
              <a:t>    - Usually asymptomatic &gt;90%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33418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3879304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 smtClean="0"/>
              <a:t>Women:</a:t>
            </a:r>
            <a:br>
              <a:rPr lang="en-GB" sz="4000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3600" dirty="0"/>
              <a:t>	</a:t>
            </a:r>
            <a:r>
              <a:rPr lang="en-GB" sz="3600" dirty="0" smtClean="0"/>
              <a:t>- </a:t>
            </a:r>
            <a:r>
              <a:rPr lang="en-GB" sz="4000" dirty="0" smtClean="0"/>
              <a:t>Endocervix, Asymptomatic ≈50%</a:t>
            </a:r>
            <a:br>
              <a:rPr lang="en-GB" sz="4000" dirty="0" smtClean="0"/>
            </a:br>
            <a:r>
              <a:rPr lang="en-GB" sz="4000" dirty="0"/>
              <a:t> </a:t>
            </a:r>
            <a:r>
              <a:rPr lang="en-GB" sz="4000" dirty="0" smtClean="0"/>
              <a:t>	- Increased vaginal discharge ≈50%</a:t>
            </a:r>
            <a:br>
              <a:rPr lang="en-GB" sz="4000" dirty="0" smtClean="0"/>
            </a:br>
            <a:r>
              <a:rPr lang="en-GB" sz="4000" dirty="0"/>
              <a:t>	</a:t>
            </a:r>
            <a:r>
              <a:rPr lang="en-GB" sz="4000" dirty="0" smtClean="0"/>
              <a:t>- Lower abdominal pain up to 25%</a:t>
            </a:r>
            <a:br>
              <a:rPr lang="en-GB" sz="4000" dirty="0" smtClean="0"/>
            </a:br>
            <a:r>
              <a:rPr lang="en-GB" sz="4000" dirty="0"/>
              <a:t>	</a:t>
            </a:r>
            <a:r>
              <a:rPr lang="en-GB" sz="4000" dirty="0" smtClean="0"/>
              <a:t>- Urethral infection, dysuria ≈12</a:t>
            </a:r>
            <a:r>
              <a:rPr lang="en-GB" sz="3600" dirty="0" smtClean="0"/>
              <a:t>%</a:t>
            </a:r>
            <a:br>
              <a:rPr lang="en-GB" sz="3600" dirty="0" smtClean="0"/>
            </a:b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75928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920880" cy="1152128"/>
          </a:xfrm>
        </p:spPr>
        <p:txBody>
          <a:bodyPr/>
          <a:lstStyle/>
          <a:p>
            <a:pPr algn="l"/>
            <a:r>
              <a:rPr lang="en-GB" dirty="0" smtClean="0"/>
              <a:t>Complications: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39552" y="1196752"/>
            <a:ext cx="7848872" cy="4968552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>
                <a:solidFill>
                  <a:schemeClr val="tx1"/>
                </a:solidFill>
              </a:rPr>
              <a:t>Transluminal spread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	</a:t>
            </a:r>
            <a:r>
              <a:rPr lang="en-GB" sz="3600" dirty="0" smtClean="0">
                <a:solidFill>
                  <a:schemeClr val="tx1"/>
                </a:solidFill>
              </a:rPr>
              <a:t>- epididymis, prostate ≈ 1%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	</a:t>
            </a:r>
            <a:r>
              <a:rPr lang="en-GB" sz="3600" dirty="0" smtClean="0">
                <a:solidFill>
                  <a:schemeClr val="tx1"/>
                </a:solidFill>
              </a:rPr>
              <a:t>- endometrium, pelvic organs &lt;10%</a:t>
            </a:r>
          </a:p>
          <a:p>
            <a:pPr algn="l"/>
            <a:r>
              <a:rPr lang="en-GB" sz="3600" dirty="0" smtClean="0">
                <a:solidFill>
                  <a:schemeClr val="tx1"/>
                </a:solidFill>
              </a:rPr>
              <a:t>Disseminated infection:  &lt;1%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	</a:t>
            </a:r>
            <a:r>
              <a:rPr lang="en-GB" sz="3600" dirty="0" smtClean="0">
                <a:solidFill>
                  <a:schemeClr val="tx1"/>
                </a:solidFill>
              </a:rPr>
              <a:t>- arthritis, tenosynovitis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	</a:t>
            </a:r>
            <a:r>
              <a:rPr lang="en-GB" sz="3600" dirty="0" smtClean="0">
                <a:solidFill>
                  <a:schemeClr val="tx1"/>
                </a:solidFill>
              </a:rPr>
              <a:t>- skin infections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	</a:t>
            </a:r>
            <a:r>
              <a:rPr lang="en-GB" sz="3600" dirty="0" smtClean="0">
                <a:solidFill>
                  <a:schemeClr val="tx1"/>
                </a:solidFill>
              </a:rPr>
              <a:t>- Ophthalmia Neonatorum</a:t>
            </a:r>
          </a:p>
          <a:p>
            <a:pPr algn="l"/>
            <a:endParaRPr lang="en-GB" sz="3600" dirty="0" smtClean="0"/>
          </a:p>
          <a:p>
            <a:pPr algn="l"/>
            <a:endParaRPr lang="en-GB" sz="3600" dirty="0" smtClean="0"/>
          </a:p>
          <a:p>
            <a:pPr algn="l"/>
            <a:endParaRPr lang="en-GB" sz="3600" dirty="0" smtClean="0"/>
          </a:p>
          <a:p>
            <a:pPr algn="l"/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108860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Treatment: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/>
              <a:t>Prior to 1950: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Penicillin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Low level resistance to Penicillin, 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Tetracycline mediated through 	chromosome.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587415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/>
              <a:t/>
            </a:r>
            <a:br>
              <a:rPr lang="en-GB" sz="4000" dirty="0"/>
            </a:br>
            <a:r>
              <a:rPr lang="en-GB" sz="4000" dirty="0" smtClean="0"/>
              <a:t>1976 – </a:t>
            </a:r>
            <a:r>
              <a:rPr lang="en-GB" sz="3600" dirty="0" smtClean="0"/>
              <a:t>Penicillinase – Producing </a:t>
            </a:r>
            <a:r>
              <a:rPr lang="en-GB" sz="3600" dirty="0" err="1" smtClean="0"/>
              <a:t>N.g</a:t>
            </a:r>
            <a:r>
              <a:rPr lang="en-GB" sz="3600" dirty="0" smtClean="0"/>
              <a:t>.</a:t>
            </a:r>
            <a:br>
              <a:rPr lang="en-GB" sz="3600" dirty="0" smtClean="0"/>
            </a:br>
            <a:r>
              <a:rPr lang="en-GB" sz="3600" dirty="0"/>
              <a:t>	 </a:t>
            </a:r>
            <a:r>
              <a:rPr lang="en-GB" sz="3600" dirty="0" smtClean="0"/>
              <a:t>-  High level resistance</a:t>
            </a:r>
            <a:br>
              <a:rPr lang="en-GB" sz="3600" dirty="0" smtClean="0"/>
            </a:br>
            <a:r>
              <a:rPr lang="en-GB" sz="3600" dirty="0"/>
              <a:t>	</a:t>
            </a:r>
            <a:r>
              <a:rPr lang="en-GB" sz="3600" dirty="0" smtClean="0"/>
              <a:t> -  through Plasmid encoded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1980/90 -  Fluoroquinolones resistance</a:t>
            </a:r>
            <a:br>
              <a:rPr lang="en-GB" sz="3600" dirty="0" smtClean="0"/>
            </a:br>
            <a:r>
              <a:rPr lang="en-GB" sz="3600" dirty="0"/>
              <a:t>	 </a:t>
            </a:r>
            <a:r>
              <a:rPr lang="en-GB" sz="3600" dirty="0" smtClean="0"/>
              <a:t>     -  Ciprofloxacin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2000 -  Cephalosporines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2008 -  Ceftriaxone 500g IM and </a:t>
            </a:r>
            <a:br>
              <a:rPr lang="en-GB" sz="3600" dirty="0" smtClean="0"/>
            </a:br>
            <a:r>
              <a:rPr lang="en-GB" sz="3600" dirty="0"/>
              <a:t>	</a:t>
            </a:r>
            <a:r>
              <a:rPr lang="en-GB" sz="3600" dirty="0" smtClean="0"/>
              <a:t>    Azithromycin 1g stat</a:t>
            </a:r>
            <a:br>
              <a:rPr lang="en-GB" sz="3600" dirty="0" smtClean="0"/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694893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5314602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Alternative therapy:</a:t>
            </a:r>
            <a:br>
              <a:rPr lang="en-GB" sz="3600" dirty="0" smtClean="0"/>
            </a:br>
            <a:r>
              <a:rPr lang="en-GB" sz="3600" dirty="0"/>
              <a:t>	</a:t>
            </a:r>
            <a:r>
              <a:rPr lang="en-GB" sz="3600" dirty="0" smtClean="0"/>
              <a:t>- Cefixime 400mg oral – single dose</a:t>
            </a:r>
            <a:br>
              <a:rPr lang="en-GB" sz="3600" dirty="0" smtClean="0"/>
            </a:br>
            <a:r>
              <a:rPr lang="en-GB" sz="3600" dirty="0"/>
              <a:t>	</a:t>
            </a:r>
            <a:r>
              <a:rPr lang="en-GB" sz="3600" dirty="0" smtClean="0"/>
              <a:t>- Spectinomycin 2g IM</a:t>
            </a:r>
            <a:br>
              <a:rPr lang="en-GB" sz="3600" dirty="0" smtClean="0"/>
            </a:br>
            <a:r>
              <a:rPr lang="en-GB" sz="3600" dirty="0"/>
              <a:t>	</a:t>
            </a:r>
            <a:r>
              <a:rPr lang="en-GB" sz="3600" dirty="0" smtClean="0"/>
              <a:t>- Azithromycin 2g Stat</a:t>
            </a:r>
            <a:br>
              <a:rPr lang="en-GB" sz="3600" dirty="0" smtClean="0"/>
            </a:br>
            <a:r>
              <a:rPr lang="en-GB" sz="3600" dirty="0"/>
              <a:t>	</a:t>
            </a:r>
            <a:r>
              <a:rPr lang="en-GB" sz="3600" dirty="0" smtClean="0"/>
              <a:t>- Ciprofloxacin 500mg oral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32331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3802434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Pregnancy &amp; breast feeding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 -  Ceftriaxone 500mg IM &amp; </a:t>
            </a:r>
            <a:br>
              <a:rPr lang="en-GB" sz="3600" dirty="0" smtClean="0"/>
            </a:br>
            <a:r>
              <a:rPr lang="en-GB" sz="3600" dirty="0"/>
              <a:t> </a:t>
            </a:r>
            <a:r>
              <a:rPr lang="en-GB" sz="3600" dirty="0" smtClean="0"/>
              <a:t>   Azithromycin 1g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948312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Gonococcal PID: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Ceftriaxone 500mg IM  stat &amp; Doxycycline 100mg BD + Metronidazole 400mg BD  for 14 days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527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Gonococcal Conjunctivitis: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Ceftriaxone 500mg IM daily for 3 days, </a:t>
            </a:r>
            <a:br>
              <a:rPr lang="en-GB" dirty="0" smtClean="0"/>
            </a:br>
            <a:r>
              <a:rPr lang="en-GB" dirty="0" smtClean="0"/>
              <a:t>irrigate the eye with saline/water.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240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28498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Disseminated gonococcal infection:</a:t>
            </a:r>
            <a:br>
              <a:rPr lang="en-GB" dirty="0" smtClean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Ceftriaxone 1g IM or IV for 7 days,</a:t>
            </a:r>
            <a:br>
              <a:rPr lang="en-GB" sz="4000" dirty="0" smtClean="0"/>
            </a:br>
            <a:r>
              <a:rPr lang="en-GB" sz="4000" dirty="0" smtClean="0"/>
              <a:t>may be switched to oral treatment after </a:t>
            </a:r>
            <a:br>
              <a:rPr lang="en-GB" sz="4000" dirty="0" smtClean="0"/>
            </a:br>
            <a:r>
              <a:rPr lang="en-GB" sz="4000" dirty="0" smtClean="0"/>
              <a:t>48 hours if symptoms improve, </a:t>
            </a:r>
            <a:r>
              <a:rPr lang="en-GB" sz="4000" dirty="0" err="1" smtClean="0"/>
              <a:t>ie</a:t>
            </a:r>
            <a:r>
              <a:rPr lang="en-GB" sz="4000" dirty="0" smtClean="0"/>
              <a:t> Cefixime 400mg BD.</a:t>
            </a:r>
            <a:br>
              <a:rPr lang="en-GB" sz="4000" dirty="0" smtClean="0"/>
            </a:br>
            <a:r>
              <a:rPr lang="en-GB" sz="4000" dirty="0"/>
              <a:t/>
            </a:r>
            <a:br>
              <a:rPr lang="en-GB" sz="4000" dirty="0"/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086257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11560" y="476673"/>
            <a:ext cx="7488832" cy="1152128"/>
          </a:xfrm>
        </p:spPr>
        <p:txBody>
          <a:bodyPr>
            <a:normAutofit/>
          </a:bodyPr>
          <a:lstStyle/>
          <a:p>
            <a:pPr algn="l"/>
            <a:r>
              <a:rPr lang="en-GB" sz="4000" dirty="0" smtClean="0"/>
              <a:t>Test of Cure:</a:t>
            </a:r>
            <a:endParaRPr lang="en-GB" sz="4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3568" y="1556792"/>
            <a:ext cx="7416824" cy="4536504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>
                <a:solidFill>
                  <a:schemeClr val="tx1"/>
                </a:solidFill>
              </a:rPr>
              <a:t>Two weeks after completion of treatment.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	</a:t>
            </a:r>
            <a:r>
              <a:rPr lang="en-GB" sz="3600" dirty="0" smtClean="0">
                <a:solidFill>
                  <a:schemeClr val="tx1"/>
                </a:solidFill>
              </a:rPr>
              <a:t>- </a:t>
            </a:r>
            <a:r>
              <a:rPr lang="en-GB" sz="3600" dirty="0">
                <a:solidFill>
                  <a:schemeClr val="tx1"/>
                </a:solidFill>
              </a:rPr>
              <a:t>A</a:t>
            </a:r>
            <a:r>
              <a:rPr lang="en-GB" sz="3600" dirty="0" smtClean="0">
                <a:solidFill>
                  <a:schemeClr val="tx1"/>
                </a:solidFill>
              </a:rPr>
              <a:t>symptomatic patients – NAAT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	</a:t>
            </a:r>
            <a:r>
              <a:rPr lang="en-GB" sz="3600" dirty="0" smtClean="0">
                <a:solidFill>
                  <a:schemeClr val="tx1"/>
                </a:solidFill>
              </a:rPr>
              <a:t>- Symptomatic patients – culture</a:t>
            </a:r>
          </a:p>
          <a:p>
            <a:pPr algn="l"/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smtClean="0">
                <a:solidFill>
                  <a:schemeClr val="tx1"/>
                </a:solidFill>
              </a:rPr>
              <a:t>          ≈ 72 hours after treatment</a:t>
            </a:r>
            <a:endParaRPr lang="en-GB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232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C resistance poster.docx [Read-Only] - Microsoft Wor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" y="0"/>
            <a:ext cx="100933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3946450"/>
          </a:xfrm>
        </p:spPr>
        <p:txBody>
          <a:bodyPr>
            <a:norm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27584" y="1340768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Abstract</a:t>
            </a:r>
            <a:r>
              <a:rPr lang="en-GB" sz="3200" dirty="0" smtClean="0"/>
              <a:t>:</a:t>
            </a:r>
          </a:p>
          <a:p>
            <a:endParaRPr lang="en-GB" sz="3200" dirty="0"/>
          </a:p>
          <a:p>
            <a:r>
              <a:rPr lang="en-GB" sz="3200" dirty="0"/>
              <a:t>Antibiotic resistance to Neisseria gonorrhoea(</a:t>
            </a:r>
            <a:r>
              <a:rPr lang="en-GB" sz="3200" dirty="0" err="1"/>
              <a:t>N.g</a:t>
            </a:r>
            <a:r>
              <a:rPr lang="en-GB" sz="3200" dirty="0"/>
              <a:t>) is rapidly developing and changing worldwide. </a:t>
            </a:r>
          </a:p>
        </p:txBody>
      </p:sp>
    </p:spTree>
    <p:extLst>
      <p:ext uri="{BB962C8B-B14F-4D97-AF65-F5344CB8AC3E}">
        <p14:creationId xmlns:p14="http://schemas.microsoft.com/office/powerpoint/2010/main" val="3573065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301608" cy="3312368"/>
          </a:xfrm>
        </p:spPr>
        <p:txBody>
          <a:bodyPr>
            <a:norm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971600" y="1340768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Methods</a:t>
            </a:r>
            <a:r>
              <a:rPr lang="en-GB" sz="3600" dirty="0" smtClean="0"/>
              <a:t>:</a:t>
            </a:r>
          </a:p>
          <a:p>
            <a:endParaRPr lang="en-GB" sz="3600" dirty="0"/>
          </a:p>
          <a:p>
            <a:r>
              <a:rPr lang="en-GB" sz="3600" dirty="0"/>
              <a:t>All </a:t>
            </a:r>
            <a:r>
              <a:rPr lang="en-GB" sz="3600" dirty="0" err="1" smtClean="0"/>
              <a:t>N.g</a:t>
            </a:r>
            <a:r>
              <a:rPr lang="en-GB" sz="3600" dirty="0" smtClean="0"/>
              <a:t> </a:t>
            </a:r>
            <a:r>
              <a:rPr lang="en-GB" sz="3600" dirty="0"/>
              <a:t>cases in our clinic between 1</a:t>
            </a:r>
            <a:r>
              <a:rPr lang="en-GB" sz="3600" baseline="30000" dirty="0"/>
              <a:t>st</a:t>
            </a:r>
            <a:r>
              <a:rPr lang="en-GB" sz="3600" dirty="0"/>
              <a:t>  January to 30</a:t>
            </a:r>
            <a:r>
              <a:rPr lang="en-GB" sz="3600" baseline="30000" dirty="0"/>
              <a:t>th</a:t>
            </a:r>
            <a:r>
              <a:rPr lang="en-GB" sz="3600" dirty="0"/>
              <a:t> June 2007 to 2016 were identified and analysed for antibiotic sensitivity.</a:t>
            </a:r>
          </a:p>
        </p:txBody>
      </p:sp>
    </p:spTree>
    <p:extLst>
      <p:ext uri="{BB962C8B-B14F-4D97-AF65-F5344CB8AC3E}">
        <p14:creationId xmlns:p14="http://schemas.microsoft.com/office/powerpoint/2010/main" val="1271475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758128"/>
              </p:ext>
            </p:extLst>
          </p:nvPr>
        </p:nvGraphicFramePr>
        <p:xfrm>
          <a:off x="539552" y="908719"/>
          <a:ext cx="7992888" cy="432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4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9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77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91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99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34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096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Antibiotic Resistance profiles</a:t>
                      </a:r>
                      <a:endParaRPr lang="en-GB" sz="14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2007 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2009 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2011 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2012 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2013 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2014 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2015 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2016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4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Total number of cases</a:t>
                      </a:r>
                      <a:endParaRPr lang="en-GB" sz="14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41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78</a:t>
                      </a:r>
                      <a:endParaRPr lang="en-GB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75</a:t>
                      </a:r>
                      <a:endParaRPr lang="en-GB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66</a:t>
                      </a:r>
                      <a:endParaRPr lang="en-GB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136</a:t>
                      </a:r>
                      <a:endParaRPr lang="en-GB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126</a:t>
                      </a:r>
                      <a:endParaRPr lang="en-GB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151</a:t>
                      </a:r>
                      <a:endParaRPr lang="en-GB" sz="16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131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4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Percentage of GC fully sensitive to antibiotic testing panel</a:t>
                      </a:r>
                      <a:endParaRPr lang="en-GB" sz="14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46%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67%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59%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49%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79%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59%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43%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55%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8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Reduced susceptibility to 1 antibiotic group</a:t>
                      </a:r>
                      <a:endParaRPr lang="en-GB" sz="14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27%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15%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38%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23%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23%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6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Multi-drug resistant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27%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12%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21%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11%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8%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21%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26%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23%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3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Reduced susceptibility to Cefuroxime </a:t>
                      </a:r>
                      <a:endParaRPr lang="en-GB" sz="14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0%</a:t>
                      </a:r>
                      <a:endParaRPr lang="en-GB" sz="160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1%</a:t>
                      </a:r>
                      <a:endParaRPr lang="en-GB" sz="1600" dirty="0">
                        <a:effectLst/>
                        <a:latin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8147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288871"/>
              </p:ext>
            </p:extLst>
          </p:nvPr>
        </p:nvGraphicFramePr>
        <p:xfrm>
          <a:off x="1115617" y="2132856"/>
          <a:ext cx="6840760" cy="20162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Fully Sensitive N.G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MDR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Number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43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18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Age (yrs) mean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24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30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P=0.02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PH Chlamydia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5%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27%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P=0.05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PH GC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18%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22%</a:t>
                      </a:r>
                      <a:endParaRPr lang="en-GB" sz="180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P=0.51 (NS)</a:t>
                      </a:r>
                      <a:endParaRPr lang="en-GB" sz="1800" dirty="0"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7924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Conclusion: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/>
              <a:t>The emergence of cephalosporin resistance is a worrying trend. Continued close monitoring with research to identify new treatment is urgently needed. </a:t>
            </a: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Research </a:t>
            </a:r>
            <a:r>
              <a:rPr lang="en-GB" sz="3600" dirty="0"/>
              <a:t>to predict MDR N. gonorrhoea infection is an urgent priority for the international scientific community.   </a:t>
            </a:r>
            <a:br>
              <a:rPr lang="en-GB" sz="3600" dirty="0"/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986015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5305"/>
            <a:ext cx="7416824" cy="1119439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Prevention:-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124744"/>
            <a:ext cx="7992888" cy="5184576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Condoms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Prompt treatment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Contact tracing </a:t>
            </a:r>
          </a:p>
          <a:p>
            <a:pPr algn="l"/>
            <a:endParaRPr lang="en-GB" sz="2800" dirty="0" smtClean="0">
              <a:solidFill>
                <a:schemeClr val="tx1"/>
              </a:solidFill>
            </a:endParaRPr>
          </a:p>
          <a:p>
            <a:pPr algn="l"/>
            <a:r>
              <a:rPr lang="en-GB" sz="2800" dirty="0" smtClean="0">
                <a:solidFill>
                  <a:schemeClr val="tx1"/>
                </a:solidFill>
              </a:rPr>
              <a:t>Symptomatic Male patient:</a:t>
            </a:r>
          </a:p>
          <a:p>
            <a:pPr algn="l"/>
            <a:r>
              <a:rPr lang="en-GB" sz="2800" dirty="0">
                <a:solidFill>
                  <a:schemeClr val="tx1"/>
                </a:solidFill>
              </a:rPr>
              <a:t>	</a:t>
            </a:r>
            <a:r>
              <a:rPr lang="en-GB" sz="2800" dirty="0" smtClean="0">
                <a:solidFill>
                  <a:schemeClr val="tx1"/>
                </a:solidFill>
              </a:rPr>
              <a:t>- All partners within the last 2 weeks </a:t>
            </a:r>
          </a:p>
          <a:p>
            <a:pPr algn="l"/>
            <a:r>
              <a:rPr lang="en-GB" sz="2800" dirty="0" smtClean="0">
                <a:solidFill>
                  <a:schemeClr val="tx1"/>
                </a:solidFill>
              </a:rPr>
              <a:t>	  or the last partner if more than 2 weeks</a:t>
            </a:r>
          </a:p>
          <a:p>
            <a:pPr algn="l"/>
            <a:endParaRPr lang="en-GB" sz="2800" dirty="0" smtClean="0">
              <a:solidFill>
                <a:schemeClr val="tx1"/>
              </a:solidFill>
            </a:endParaRPr>
          </a:p>
          <a:p>
            <a:pPr algn="l"/>
            <a:r>
              <a:rPr lang="en-GB" sz="2800" dirty="0" smtClean="0">
                <a:solidFill>
                  <a:schemeClr val="tx1"/>
                </a:solidFill>
              </a:rPr>
              <a:t>Asymptomatic Male patient – 3 months</a:t>
            </a:r>
          </a:p>
          <a:p>
            <a:pPr algn="l"/>
            <a:endParaRPr lang="en-GB" sz="2800" dirty="0">
              <a:solidFill>
                <a:schemeClr val="tx1"/>
              </a:solidFill>
            </a:endParaRPr>
          </a:p>
          <a:p>
            <a:pPr algn="l"/>
            <a:r>
              <a:rPr lang="en-GB" sz="2800" dirty="0" smtClean="0">
                <a:solidFill>
                  <a:schemeClr val="tx1"/>
                </a:solidFill>
              </a:rPr>
              <a:t>Women – 3 months</a:t>
            </a:r>
          </a:p>
          <a:p>
            <a:pPr algn="l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50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4162474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New Diagnosis of gonorrhoea in England &gt;40,000 in 2015/2016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High risk groups – MSM</a:t>
            </a:r>
            <a:br>
              <a:rPr lang="en-GB" sz="3600" dirty="0" smtClean="0"/>
            </a:br>
            <a:r>
              <a:rPr lang="en-GB" sz="3600" dirty="0"/>
              <a:t>	</a:t>
            </a:r>
            <a:r>
              <a:rPr lang="en-GB" sz="3600" dirty="0" smtClean="0"/>
              <a:t>		   -  Black Caribbean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165542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4090466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Prescribing practice in England 91% of patients received the recommended therapy.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97% in Coventry, UK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73446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C auditable outcomes 2016.docx [Read-Only] - Microsoft Wor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705784" cy="6597352"/>
          </a:xfrm>
          <a:prstGeom prst="rect">
            <a:avLst/>
          </a:prstGeom>
        </p:spPr>
      </p:pic>
      <p:pic>
        <p:nvPicPr>
          <p:cNvPr id="3" name="Picture 2" descr="GC auditable outcomes 2016.docx [Read-Only] - Microsoft Wo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459432"/>
            <a:ext cx="9655993" cy="731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28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32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28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848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5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97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178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  <p:pic>
        <p:nvPicPr>
          <p:cNvPr id="3" name="Picture 2" descr="https://www.gov.uk/government/uploads/system/uploads/attachment_data/file/617030/England_STI_Sl - Internet Explor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178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https://www.gov.uk/government/uploads/system/uploads/attachment_data/file/567602/GRASP_Report_2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649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567602/GRASP_Report_2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45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567602/GRASP_Report_2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44624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303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567602/GRASP_Report_2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470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567602/GRASP_Report_2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" y="0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587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gov.uk/government/uploads/system/uploads/attachment_data/file/567602/GRASP_Report_2 - Internet Explor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0273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090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1470025"/>
          </a:xfrm>
        </p:spPr>
        <p:txBody>
          <a:bodyPr/>
          <a:lstStyle/>
          <a:p>
            <a:pPr algn="l"/>
            <a:r>
              <a:rPr lang="en-GB" dirty="0" smtClean="0"/>
              <a:t>Neisseria gonorrhoea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200800" cy="4392488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Continued surveillance in all parts of the world.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Prompt and appropriate treatment.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Partner notification and management.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Prevention.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Research into new antibiotics.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79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505</Words>
  <Application>Microsoft Office PowerPoint</Application>
  <PresentationFormat>On-screen Show (4:3)</PresentationFormat>
  <Paragraphs>202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    </vt:lpstr>
      <vt:lpstr>      -   The world’s first documented case of treatment       failure to dual ceftriaxone (MIC 0.25mg/L)      and azithromycin (MIC 1.0mg/L) was reported in       England in 2015    -  This was an imported isolate from Japan.    -  No Treatment failures of gonorrhoea acquired       within the UK have been identified.    -  Our concern is the emergence of high level          resistance  to azithromycin (&gt;256mg/L MIC)      </vt:lpstr>
      <vt:lpstr>WHO</vt:lpstr>
      <vt:lpstr>Surveillance</vt:lpstr>
      <vt:lpstr>Microbiology:</vt:lpstr>
      <vt:lpstr>N. gonorrhoea</vt:lpstr>
      <vt:lpstr>N. gonorrhoea</vt:lpstr>
      <vt:lpstr>Pathogenesis</vt:lpstr>
      <vt:lpstr>Pili</vt:lpstr>
      <vt:lpstr>Virulence</vt:lpstr>
      <vt:lpstr>Main host defence</vt:lpstr>
      <vt:lpstr>Laboratory Diagnosis</vt:lpstr>
      <vt:lpstr> Clinical features </vt:lpstr>
      <vt:lpstr>Rectal Infection:    -  usually asymptomatic    -  Discharge  ≈ 12%    -   Pain/discomfort 7%  Pharyngeal Infection:      - Usually asymptomatic &gt;90%</vt:lpstr>
      <vt:lpstr>Women:   - Endocervix, Asymptomatic ≈50%   - Increased vaginal discharge ≈50%  - Lower abdominal pain up to 25%  - Urethral infection, dysuria ≈12%  </vt:lpstr>
      <vt:lpstr>Complications:</vt:lpstr>
      <vt:lpstr>Treatment:</vt:lpstr>
      <vt:lpstr>  1976 – Penicillinase – Producing N.g.   -  High level resistance   -  through Plasmid encoded  1980/90 -  Fluoroquinolones resistance        -  Ciprofloxacin  2000 -  Cephalosporines  2008 -  Ceftriaxone 500g IM and       Azithromycin 1g stat </vt:lpstr>
      <vt:lpstr>Alternative therapy:  - Cefixime 400mg oral – single dose  - Spectinomycin 2g IM  - Azithromycin 2g Stat  - Ciprofloxacin 500mg oral  </vt:lpstr>
      <vt:lpstr>Pregnancy &amp; breast feeding   -  Ceftriaxone 500mg IM &amp;      Azithromycin 1g</vt:lpstr>
      <vt:lpstr>Gonococcal PID:  Ceftriaxone 500mg IM  stat &amp; Doxycycline 100mg BD + Metronidazole 400mg BD  for 14 days</vt:lpstr>
      <vt:lpstr>Gonococcal Conjunctivitis:  Ceftriaxone 500mg IM daily for 3 days,  irrigate the eye with saline/water.</vt:lpstr>
      <vt:lpstr>Disseminated gonococcal infection:  Ceftriaxone 1g IM or IV for 7 days, may be switched to oral treatment after  48 hours if symptoms improve, ie Cefixime 400mg BD.    </vt:lpstr>
      <vt:lpstr>Test of Cure:</vt:lpstr>
      <vt:lpstr>PowerPoint Presentation</vt:lpstr>
      <vt:lpstr>    </vt:lpstr>
      <vt:lpstr> </vt:lpstr>
      <vt:lpstr>PowerPoint Presentation</vt:lpstr>
      <vt:lpstr>PowerPoint Presentation</vt:lpstr>
      <vt:lpstr>  Conclusion:  The emergence of cephalosporin resistance is a worrying trend. Continued close monitoring with research to identify new treatment is urgently needed.    Research to predict MDR N. gonorrhoea infection is an urgent priority for the international scientific community.    </vt:lpstr>
      <vt:lpstr>Prevention:-</vt:lpstr>
      <vt:lpstr>New Diagnosis of gonorrhoea in England &gt;40,000 in 2015/2016  High risk groups – MSM       -  Black Caribbean</vt:lpstr>
      <vt:lpstr>Prescribing practice in England 91% of patients received the recommended therapy.   97% in Coventry, UK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Neisseria gonorrhoea </vt:lpstr>
    </vt:vector>
  </TitlesOfParts>
  <Company>Coventry &amp; Warwickshire Partnerhip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</dc:title>
  <dc:creator>Johnston Margaret (RYG) C&amp;W PARTNERSHIP TRUST</dc:creator>
  <cp:lastModifiedBy>user</cp:lastModifiedBy>
  <cp:revision>47</cp:revision>
  <dcterms:created xsi:type="dcterms:W3CDTF">2017-10-11T09:04:45Z</dcterms:created>
  <dcterms:modified xsi:type="dcterms:W3CDTF">2017-10-20T13:15:40Z</dcterms:modified>
</cp:coreProperties>
</file>