
<file path=[Content_Types].xml><?xml version="1.0" encoding="utf-8"?>
<Types xmlns="http://schemas.openxmlformats.org/package/2006/content-types">
  <Override PartName="/ppt/slideMasters/slideMaster3.xml" ContentType="application/vnd.openxmlformats-officedocument.presentationml.slideMaster+xml"/>
  <Override PartName="/ppt/slides/slide29.xml" ContentType="application/vnd.openxmlformats-officedocument.presentationml.slide+xml"/>
  <Override PartName="/ppt/slideLayouts/slideLayout39.xml" ContentType="application/vnd.openxmlformats-officedocument.presentationml.slideLayout+xml"/>
  <Override PartName="/ppt/slideLayouts/slideLayout57.xml" ContentType="application/vnd.openxmlformats-officedocument.presentationml.slideLayout+xml"/>
  <Override PartName="/ppt/theme/theme5.xml" ContentType="application/vnd.openxmlformats-officedocument.them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4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5.xml" ContentType="application/vnd.openxmlformats-officedocument.presentationml.slideLayout+xml"/>
  <Override PartName="/ppt/slideLayouts/slideLayout53.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42.xml" ContentType="application/vnd.openxmlformats-officedocument.presentationml.slideLayout+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diagrams/layout1.xml" ContentType="application/vnd.openxmlformats-officedocument.drawingml.diagramLayout+xml"/>
  <Override PartName="/ppt/diagrams/data2.xml" ContentType="application/vnd.openxmlformats-officedocument.drawingml.diagramData+xml"/>
  <Override PartName="/ppt/slideMasters/slideMaster4.xml" ContentType="application/vnd.openxmlformats-officedocument.presentationml.slideMaster+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theme/theme6.xml" ContentType="application/vnd.openxmlformats-officedocument.theme+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slideLayouts/slideLayout3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diagrams/colors2.xml" ContentType="application/vnd.openxmlformats-officedocument.drawingml.diagramColors+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36.xml" ContentType="application/vnd.openxmlformats-officedocument.presentationml.slideLayout+xml"/>
  <Override PartName="/ppt/slideLayouts/slideLayout45.xml" ContentType="application/vnd.openxmlformats-officedocument.presentationml.slideLayout+xml"/>
  <Override PartName="/ppt/slideLayouts/slideLayout47.xml" ContentType="application/vnd.openxmlformats-officedocument.presentationml.slideLayout+xml"/>
  <Override PartName="/ppt/slideLayouts/slideLayout56.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slideLayouts/slideLayout34.xml" ContentType="application/vnd.openxmlformats-officedocument.presentationml.slideLayout+xml"/>
  <Override PartName="/ppt/slideLayouts/slideLayout43.xml" ContentType="application/vnd.openxmlformats-officedocument.presentationml.slideLayout+xml"/>
  <Override PartName="/ppt/slideLayouts/slideLayout54.xml" ContentType="application/vnd.openxmlformats-officedocument.presentationml.slideLayout+xml"/>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ppt/slideLayouts/slideLayout41.xml" ContentType="application/vnd.openxmlformats-officedocument.presentationml.slideLayout+xml"/>
  <Override PartName="/ppt/slideLayouts/slideLayout52.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slideLayouts/slideLayout50.xml" ContentType="application/vnd.openxmlformats-officedocument.presentationml.slideLayout+xml"/>
  <Override PartName="/ppt/slideLayouts/slideLayout10.xml" ContentType="application/vnd.openxmlformats-officedocument.presentationml.slideLayout+xml"/>
  <Override PartName="/ppt/diagrams/layout2.xml" ContentType="application/vnd.openxmlformats-officedocument.drawingml.diagramLayout+xml"/>
  <Override PartName="/ppt/slideMasters/slideMaster5.xml" ContentType="application/vnd.openxmlformats-officedocument.presentationml.slideMaster+xml"/>
  <Override PartName="/ppt/slides/slide8.xml" ContentType="application/vnd.openxmlformats-officedocument.presentationml.slide+xml"/>
  <Override PartName="/ppt/handoutMasters/handoutMaster1.xml" ContentType="application/vnd.openxmlformats-officedocument.presentationml.handoutMaster+xml"/>
  <Override PartName="/ppt/theme/theme7.xml" ContentType="application/vnd.openxmlformats-officedocument.theme+xml"/>
  <Override PartName="/ppt/diagrams/data1.xml" ContentType="application/vnd.openxmlformats-officedocument.drawingml.diagramData+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4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55.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44.xml" ContentType="application/vnd.openxmlformats-officedocument.presentationml.slideLayout+xml"/>
  <Default Extension="rels" ContentType="application/vnd.openxmlformats-package.relationships+xml"/>
  <Override PartName="/ppt/slides/slide23.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Layouts/slideLayout51.xml" ContentType="application/vnd.openxmlformats-officedocument.presentationml.slideLayout+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Layouts/slideLayout4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0" r:id="rId1"/>
    <p:sldMasterId id="2147483840" r:id="rId2"/>
    <p:sldMasterId id="2147483852" r:id="rId3"/>
    <p:sldMasterId id="2147483866" r:id="rId4"/>
    <p:sldMasterId id="2147483878" r:id="rId5"/>
  </p:sldMasterIdLst>
  <p:notesMasterIdLst>
    <p:notesMasterId r:id="rId42"/>
  </p:notesMasterIdLst>
  <p:handoutMasterIdLst>
    <p:handoutMasterId r:id="rId43"/>
  </p:handoutMasterIdLst>
  <p:sldIdLst>
    <p:sldId id="256" r:id="rId6"/>
    <p:sldId id="374" r:id="rId7"/>
    <p:sldId id="370" r:id="rId8"/>
    <p:sldId id="257" r:id="rId9"/>
    <p:sldId id="258" r:id="rId10"/>
    <p:sldId id="266" r:id="rId11"/>
    <p:sldId id="272" r:id="rId12"/>
    <p:sldId id="300" r:id="rId13"/>
    <p:sldId id="301" r:id="rId14"/>
    <p:sldId id="372" r:id="rId15"/>
    <p:sldId id="368" r:id="rId16"/>
    <p:sldId id="289" r:id="rId17"/>
    <p:sldId id="369" r:id="rId18"/>
    <p:sldId id="290" r:id="rId19"/>
    <p:sldId id="291" r:id="rId20"/>
    <p:sldId id="367" r:id="rId21"/>
    <p:sldId id="302" r:id="rId22"/>
    <p:sldId id="303" r:id="rId23"/>
    <p:sldId id="304" r:id="rId24"/>
    <p:sldId id="305" r:id="rId25"/>
    <p:sldId id="375" r:id="rId26"/>
    <p:sldId id="311" r:id="rId27"/>
    <p:sldId id="316" r:id="rId28"/>
    <p:sldId id="324" r:id="rId29"/>
    <p:sldId id="325" r:id="rId30"/>
    <p:sldId id="376" r:id="rId31"/>
    <p:sldId id="327" r:id="rId32"/>
    <p:sldId id="328" r:id="rId33"/>
    <p:sldId id="329" r:id="rId34"/>
    <p:sldId id="330" r:id="rId35"/>
    <p:sldId id="331" r:id="rId36"/>
    <p:sldId id="332" r:id="rId37"/>
    <p:sldId id="333" r:id="rId38"/>
    <p:sldId id="335" r:id="rId39"/>
    <p:sldId id="373" r:id="rId40"/>
    <p:sldId id="366" r:id="rId41"/>
  </p:sldIdLst>
  <p:sldSz cx="9144000" cy="6858000" type="screen4x3"/>
  <p:notesSz cx="6954838"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showPr>
  <p:clrMru>
    <a:srgbClr val="333300"/>
    <a:srgbClr val="162B52"/>
    <a:srgbClr val="142748"/>
    <a:srgbClr val="003300"/>
    <a:srgbClr val="FFFFCC"/>
    <a:srgbClr val="FFFF99"/>
    <a:srgbClr val="FFFFFF"/>
    <a:srgbClr val="CCFFCC"/>
    <a:srgbClr val="99FF33"/>
    <a:srgbClr val="FFFF00"/>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5487" autoAdjust="0"/>
    <p:restoredTop sz="94660"/>
  </p:normalViewPr>
  <p:slideViewPr>
    <p:cSldViewPr>
      <p:cViewPr varScale="1">
        <p:scale>
          <a:sx n="69" d="100"/>
          <a:sy n="69" d="100"/>
        </p:scale>
        <p:origin x="-1332" y="-10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3" Type="http://schemas.openxmlformats.org/officeDocument/2006/relationships/slideMaster" Target="slideMasters/slideMaster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slide" Target="slides/slide36.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handoutMaster" Target="handoutMasters/handoutMaster1.xml"/></Relationships>
</file>

<file path=ppt/diagrams/_rels/data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image" Target="../media/image5.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4C9CCDC-F4C5-46F1-9A85-3F23A12CF4EC}" type="doc">
      <dgm:prSet loTypeId="urn:microsoft.com/office/officeart/2005/8/layout/pyramid2" loCatId="list" qsTypeId="urn:microsoft.com/office/officeart/2005/8/quickstyle/simple1" qsCatId="simple" csTypeId="urn:microsoft.com/office/officeart/2005/8/colors/accent1_2" csCatId="accent1" phldr="1"/>
      <dgm:spPr/>
    </dgm:pt>
    <dgm:pt modelId="{A9246997-9635-45CC-B89B-8FF9CC7E7B0C}">
      <dgm:prSet phldrT="[Text]"/>
      <dgm:spPr/>
      <dgm:t>
        <a:bodyPr/>
        <a:lstStyle/>
        <a:p>
          <a:r>
            <a:rPr lang="en-US" b="1" dirty="0" smtClean="0"/>
            <a:t>Starting and running the green business</a:t>
          </a:r>
          <a:endParaRPr lang="en-US" b="1" dirty="0"/>
        </a:p>
      </dgm:t>
    </dgm:pt>
    <dgm:pt modelId="{1D4EDC4B-88AD-4A4C-B579-47A45D9F3BD9}" type="parTrans" cxnId="{3B1E3E91-1F95-4473-9E68-34976E3E061C}">
      <dgm:prSet/>
      <dgm:spPr/>
      <dgm:t>
        <a:bodyPr/>
        <a:lstStyle/>
        <a:p>
          <a:endParaRPr lang="en-US"/>
        </a:p>
      </dgm:t>
    </dgm:pt>
    <dgm:pt modelId="{966F4834-DBA4-4D27-802C-FACAE1D43E90}" type="sibTrans" cxnId="{3B1E3E91-1F95-4473-9E68-34976E3E061C}">
      <dgm:prSet/>
      <dgm:spPr/>
      <dgm:t>
        <a:bodyPr/>
        <a:lstStyle/>
        <a:p>
          <a:endParaRPr lang="en-US"/>
        </a:p>
      </dgm:t>
    </dgm:pt>
    <dgm:pt modelId="{CAAD4417-5703-49D4-AB5C-ED8743693BDB}">
      <dgm:prSet phldrT="[Text]"/>
      <dgm:spPr/>
      <dgm:t>
        <a:bodyPr/>
        <a:lstStyle/>
        <a:p>
          <a:r>
            <a:rPr lang="en-US" b="1" dirty="0" smtClean="0"/>
            <a:t>Green Business Idea</a:t>
          </a:r>
          <a:endParaRPr lang="en-US" b="1" dirty="0"/>
        </a:p>
      </dgm:t>
    </dgm:pt>
    <dgm:pt modelId="{F6390467-9E93-4C03-9778-C61F33F0BDF1}" type="parTrans" cxnId="{D56DD36F-1105-4E7B-A07A-CCA690B3864A}">
      <dgm:prSet/>
      <dgm:spPr/>
      <dgm:t>
        <a:bodyPr/>
        <a:lstStyle/>
        <a:p>
          <a:endParaRPr lang="en-US"/>
        </a:p>
      </dgm:t>
    </dgm:pt>
    <dgm:pt modelId="{A0A815E3-A8D6-4A12-8F1B-FF49AA94AA5C}" type="sibTrans" cxnId="{D56DD36F-1105-4E7B-A07A-CCA690B3864A}">
      <dgm:prSet/>
      <dgm:spPr/>
      <dgm:t>
        <a:bodyPr/>
        <a:lstStyle/>
        <a:p>
          <a:endParaRPr lang="en-US"/>
        </a:p>
      </dgm:t>
    </dgm:pt>
    <dgm:pt modelId="{A21371D2-17F5-495F-90E1-02093FBC45DF}">
      <dgm:prSet phldrT="[Text]"/>
      <dgm:spPr/>
      <dgm:t>
        <a:bodyPr/>
        <a:lstStyle/>
        <a:p>
          <a:r>
            <a:rPr lang="en-US" b="1" dirty="0" smtClean="0"/>
            <a:t>Basic Concepts of Green Business </a:t>
          </a:r>
          <a:endParaRPr lang="en-US" b="1" dirty="0"/>
        </a:p>
      </dgm:t>
    </dgm:pt>
    <dgm:pt modelId="{78CA9EF2-89B6-49C2-B7FF-664868F69D64}" type="parTrans" cxnId="{5D77EB82-46B3-425C-85D4-FA8B4AE4ADB3}">
      <dgm:prSet/>
      <dgm:spPr/>
      <dgm:t>
        <a:bodyPr/>
        <a:lstStyle/>
        <a:p>
          <a:endParaRPr lang="en-US"/>
        </a:p>
      </dgm:t>
    </dgm:pt>
    <dgm:pt modelId="{969B26A9-7470-4C7D-BFA8-6F23A971C5A0}" type="sibTrans" cxnId="{5D77EB82-46B3-425C-85D4-FA8B4AE4ADB3}">
      <dgm:prSet/>
      <dgm:spPr/>
      <dgm:t>
        <a:bodyPr/>
        <a:lstStyle/>
        <a:p>
          <a:endParaRPr lang="en-US"/>
        </a:p>
      </dgm:t>
    </dgm:pt>
    <dgm:pt modelId="{608CC3B4-6AF8-44E7-BC8E-FABAA297FFC4}" type="pres">
      <dgm:prSet presAssocID="{54C9CCDC-F4C5-46F1-9A85-3F23A12CF4EC}" presName="compositeShape" presStyleCnt="0">
        <dgm:presLayoutVars>
          <dgm:dir/>
          <dgm:resizeHandles/>
        </dgm:presLayoutVars>
      </dgm:prSet>
      <dgm:spPr/>
    </dgm:pt>
    <dgm:pt modelId="{4DA1BCDF-060B-4CED-984C-5A50F874C3DD}" type="pres">
      <dgm:prSet presAssocID="{54C9CCDC-F4C5-46F1-9A85-3F23A12CF4EC}" presName="pyramid" presStyleLbl="node1" presStyleIdx="0" presStyleCnt="1"/>
      <dgm:spPr/>
    </dgm:pt>
    <dgm:pt modelId="{BACFEB98-8FCD-4B05-BFE2-BC397A18C963}" type="pres">
      <dgm:prSet presAssocID="{54C9CCDC-F4C5-46F1-9A85-3F23A12CF4EC}" presName="theList" presStyleCnt="0"/>
      <dgm:spPr/>
    </dgm:pt>
    <dgm:pt modelId="{7AA448FA-F39F-4647-BB14-F8D544D18177}" type="pres">
      <dgm:prSet presAssocID="{A9246997-9635-45CC-B89B-8FF9CC7E7B0C}" presName="aNode" presStyleLbl="fgAcc1" presStyleIdx="0" presStyleCnt="3">
        <dgm:presLayoutVars>
          <dgm:bulletEnabled val="1"/>
        </dgm:presLayoutVars>
      </dgm:prSet>
      <dgm:spPr/>
      <dgm:t>
        <a:bodyPr/>
        <a:lstStyle/>
        <a:p>
          <a:endParaRPr lang="en-US"/>
        </a:p>
      </dgm:t>
    </dgm:pt>
    <dgm:pt modelId="{CA8637A5-24A2-441B-B12F-FBA0A16A2FFA}" type="pres">
      <dgm:prSet presAssocID="{A9246997-9635-45CC-B89B-8FF9CC7E7B0C}" presName="aSpace" presStyleCnt="0"/>
      <dgm:spPr/>
    </dgm:pt>
    <dgm:pt modelId="{5B7FD74C-D133-41DB-BA2F-9F2BCD95E1C8}" type="pres">
      <dgm:prSet presAssocID="{CAAD4417-5703-49D4-AB5C-ED8743693BDB}" presName="aNode" presStyleLbl="fgAcc1" presStyleIdx="1" presStyleCnt="3">
        <dgm:presLayoutVars>
          <dgm:bulletEnabled val="1"/>
        </dgm:presLayoutVars>
      </dgm:prSet>
      <dgm:spPr/>
      <dgm:t>
        <a:bodyPr/>
        <a:lstStyle/>
        <a:p>
          <a:endParaRPr lang="en-US"/>
        </a:p>
      </dgm:t>
    </dgm:pt>
    <dgm:pt modelId="{12670FC6-9289-4B2D-A12A-80C1CB815938}" type="pres">
      <dgm:prSet presAssocID="{CAAD4417-5703-49D4-AB5C-ED8743693BDB}" presName="aSpace" presStyleCnt="0"/>
      <dgm:spPr/>
    </dgm:pt>
    <dgm:pt modelId="{12915D1F-58E7-4E58-ACD0-728D83EECB37}" type="pres">
      <dgm:prSet presAssocID="{A21371D2-17F5-495F-90E1-02093FBC45DF}" presName="aNode" presStyleLbl="fgAcc1" presStyleIdx="2" presStyleCnt="3">
        <dgm:presLayoutVars>
          <dgm:bulletEnabled val="1"/>
        </dgm:presLayoutVars>
      </dgm:prSet>
      <dgm:spPr/>
      <dgm:t>
        <a:bodyPr/>
        <a:lstStyle/>
        <a:p>
          <a:endParaRPr lang="en-US"/>
        </a:p>
      </dgm:t>
    </dgm:pt>
    <dgm:pt modelId="{87BA4854-3256-4765-BFEB-8BEB56FC7604}" type="pres">
      <dgm:prSet presAssocID="{A21371D2-17F5-495F-90E1-02093FBC45DF}" presName="aSpace" presStyleCnt="0"/>
      <dgm:spPr/>
    </dgm:pt>
  </dgm:ptLst>
  <dgm:cxnLst>
    <dgm:cxn modelId="{9E2ED808-37BE-48CD-8D0C-E64E9178125B}" type="presOf" srcId="{A21371D2-17F5-495F-90E1-02093FBC45DF}" destId="{12915D1F-58E7-4E58-ACD0-728D83EECB37}" srcOrd="0" destOrd="0" presId="urn:microsoft.com/office/officeart/2005/8/layout/pyramid2"/>
    <dgm:cxn modelId="{D56DD36F-1105-4E7B-A07A-CCA690B3864A}" srcId="{54C9CCDC-F4C5-46F1-9A85-3F23A12CF4EC}" destId="{CAAD4417-5703-49D4-AB5C-ED8743693BDB}" srcOrd="1" destOrd="0" parTransId="{F6390467-9E93-4C03-9778-C61F33F0BDF1}" sibTransId="{A0A815E3-A8D6-4A12-8F1B-FF49AA94AA5C}"/>
    <dgm:cxn modelId="{5D77EB82-46B3-425C-85D4-FA8B4AE4ADB3}" srcId="{54C9CCDC-F4C5-46F1-9A85-3F23A12CF4EC}" destId="{A21371D2-17F5-495F-90E1-02093FBC45DF}" srcOrd="2" destOrd="0" parTransId="{78CA9EF2-89B6-49C2-B7FF-664868F69D64}" sibTransId="{969B26A9-7470-4C7D-BFA8-6F23A971C5A0}"/>
    <dgm:cxn modelId="{D543805F-6998-44C6-A314-A809F48986E5}" type="presOf" srcId="{CAAD4417-5703-49D4-AB5C-ED8743693BDB}" destId="{5B7FD74C-D133-41DB-BA2F-9F2BCD95E1C8}" srcOrd="0" destOrd="0" presId="urn:microsoft.com/office/officeart/2005/8/layout/pyramid2"/>
    <dgm:cxn modelId="{34DCBA13-E8F8-45F3-8693-2577A152A352}" type="presOf" srcId="{54C9CCDC-F4C5-46F1-9A85-3F23A12CF4EC}" destId="{608CC3B4-6AF8-44E7-BC8E-FABAA297FFC4}" srcOrd="0" destOrd="0" presId="urn:microsoft.com/office/officeart/2005/8/layout/pyramid2"/>
    <dgm:cxn modelId="{3B1E3E91-1F95-4473-9E68-34976E3E061C}" srcId="{54C9CCDC-F4C5-46F1-9A85-3F23A12CF4EC}" destId="{A9246997-9635-45CC-B89B-8FF9CC7E7B0C}" srcOrd="0" destOrd="0" parTransId="{1D4EDC4B-88AD-4A4C-B579-47A45D9F3BD9}" sibTransId="{966F4834-DBA4-4D27-802C-FACAE1D43E90}"/>
    <dgm:cxn modelId="{F9E4752B-0F68-4FE8-A837-BCAF7C196EFA}" type="presOf" srcId="{A9246997-9635-45CC-B89B-8FF9CC7E7B0C}" destId="{7AA448FA-F39F-4647-BB14-F8D544D18177}" srcOrd="0" destOrd="0" presId="urn:microsoft.com/office/officeart/2005/8/layout/pyramid2"/>
    <dgm:cxn modelId="{7A51AC58-8AD1-4FDD-968E-1BB8D960466B}" type="presParOf" srcId="{608CC3B4-6AF8-44E7-BC8E-FABAA297FFC4}" destId="{4DA1BCDF-060B-4CED-984C-5A50F874C3DD}" srcOrd="0" destOrd="0" presId="urn:microsoft.com/office/officeart/2005/8/layout/pyramid2"/>
    <dgm:cxn modelId="{1BD94125-7949-49DD-8C67-A0C3D0D67B3F}" type="presParOf" srcId="{608CC3B4-6AF8-44E7-BC8E-FABAA297FFC4}" destId="{BACFEB98-8FCD-4B05-BFE2-BC397A18C963}" srcOrd="1" destOrd="0" presId="urn:microsoft.com/office/officeart/2005/8/layout/pyramid2"/>
    <dgm:cxn modelId="{3766834D-8CDE-413D-AB26-7FA8C17F3D5B}" type="presParOf" srcId="{BACFEB98-8FCD-4B05-BFE2-BC397A18C963}" destId="{7AA448FA-F39F-4647-BB14-F8D544D18177}" srcOrd="0" destOrd="0" presId="urn:microsoft.com/office/officeart/2005/8/layout/pyramid2"/>
    <dgm:cxn modelId="{BE43F55B-DEA9-4C45-A593-C2C68C591365}" type="presParOf" srcId="{BACFEB98-8FCD-4B05-BFE2-BC397A18C963}" destId="{CA8637A5-24A2-441B-B12F-FBA0A16A2FFA}" srcOrd="1" destOrd="0" presId="urn:microsoft.com/office/officeart/2005/8/layout/pyramid2"/>
    <dgm:cxn modelId="{F038206A-1DA2-4DB8-B648-2E5420A0C558}" type="presParOf" srcId="{BACFEB98-8FCD-4B05-BFE2-BC397A18C963}" destId="{5B7FD74C-D133-41DB-BA2F-9F2BCD95E1C8}" srcOrd="2" destOrd="0" presId="urn:microsoft.com/office/officeart/2005/8/layout/pyramid2"/>
    <dgm:cxn modelId="{4BA81014-6432-4900-BF12-9BA048F0EC17}" type="presParOf" srcId="{BACFEB98-8FCD-4B05-BFE2-BC397A18C963}" destId="{12670FC6-9289-4B2D-A12A-80C1CB815938}" srcOrd="3" destOrd="0" presId="urn:microsoft.com/office/officeart/2005/8/layout/pyramid2"/>
    <dgm:cxn modelId="{CC409279-D746-4E30-8DAF-B5ABB32C460B}" type="presParOf" srcId="{BACFEB98-8FCD-4B05-BFE2-BC397A18C963}" destId="{12915D1F-58E7-4E58-ACD0-728D83EECB37}" srcOrd="4" destOrd="0" presId="urn:microsoft.com/office/officeart/2005/8/layout/pyramid2"/>
    <dgm:cxn modelId="{100C72AF-CDF6-4D3F-8C16-1D564382CAE2}" type="presParOf" srcId="{BACFEB98-8FCD-4B05-BFE2-BC397A18C963}" destId="{87BA4854-3256-4765-BFEB-8BEB56FC7604}" srcOrd="5" destOrd="0" presId="urn:microsoft.com/office/officeart/2005/8/layout/pyramid2"/>
  </dgm:cxnLst>
  <dgm:bg/>
  <dgm:whole/>
</dgm:dataModel>
</file>

<file path=ppt/diagrams/data2.xml><?xml version="1.0" encoding="utf-8"?>
<dgm:dataModel xmlns:dgm="http://schemas.openxmlformats.org/drawingml/2006/diagram" xmlns:a="http://schemas.openxmlformats.org/drawingml/2006/main">
  <dgm:ptLst>
    <dgm:pt modelId="{F18EBB44-1EB3-4D08-A602-8AE6B9E4623B}" type="doc">
      <dgm:prSet loTypeId="urn:microsoft.com/office/officeart/2005/8/layout/vList4" loCatId="list" qsTypeId="urn:microsoft.com/office/officeart/2005/8/quickstyle/simple1" qsCatId="simple" csTypeId="urn:microsoft.com/office/officeart/2005/8/colors/colorful4" csCatId="colorful" phldr="1"/>
      <dgm:spPr/>
      <dgm:t>
        <a:bodyPr/>
        <a:lstStyle/>
        <a:p>
          <a:endParaRPr lang="en-US"/>
        </a:p>
      </dgm:t>
    </dgm:pt>
    <dgm:pt modelId="{3543FB74-D6DA-469F-8211-F00AB89BDAF6}">
      <dgm:prSet phldrT="[Text]"/>
      <dgm:spPr/>
      <dgm:t>
        <a:bodyPr/>
        <a:lstStyle/>
        <a:p>
          <a:r>
            <a:rPr lang="en-US" sz="2200" dirty="0" smtClean="0">
              <a:solidFill>
                <a:srgbClr val="333300"/>
              </a:solidFill>
            </a:rPr>
            <a:t>Recycling and Waste Reduction</a:t>
          </a:r>
          <a:endParaRPr lang="en-US" sz="2200" dirty="0">
            <a:solidFill>
              <a:srgbClr val="333300"/>
            </a:solidFill>
          </a:endParaRPr>
        </a:p>
      </dgm:t>
    </dgm:pt>
    <dgm:pt modelId="{9EB6083C-A3EE-48C8-8BA7-7C74ED440510}" type="parTrans" cxnId="{DE42C96D-B02F-4CAA-B57C-551BAF8F5F4B}">
      <dgm:prSet/>
      <dgm:spPr/>
      <dgm:t>
        <a:bodyPr/>
        <a:lstStyle/>
        <a:p>
          <a:endParaRPr lang="en-US"/>
        </a:p>
      </dgm:t>
    </dgm:pt>
    <dgm:pt modelId="{432FCE7B-9221-4314-8765-27336F0A53E3}" type="sibTrans" cxnId="{DE42C96D-B02F-4CAA-B57C-551BAF8F5F4B}">
      <dgm:prSet/>
      <dgm:spPr/>
      <dgm:t>
        <a:bodyPr/>
        <a:lstStyle/>
        <a:p>
          <a:endParaRPr lang="en-US"/>
        </a:p>
      </dgm:t>
    </dgm:pt>
    <dgm:pt modelId="{3FFB0767-7555-4FBD-893C-DCEF40FBA68C}">
      <dgm:prSet phldrT="[Text]" custT="1"/>
      <dgm:spPr/>
      <dgm:t>
        <a:bodyPr/>
        <a:lstStyle/>
        <a:p>
          <a:pPr marL="407988" indent="-228600"/>
          <a:r>
            <a:rPr lang="en-US" sz="2000" dirty="0" smtClean="0">
              <a:solidFill>
                <a:srgbClr val="333300"/>
              </a:solidFill>
            </a:rPr>
            <a:t>Reduce, reuse and recycle</a:t>
          </a:r>
          <a:endParaRPr lang="en-US" sz="2000" dirty="0">
            <a:solidFill>
              <a:srgbClr val="333300"/>
            </a:solidFill>
          </a:endParaRPr>
        </a:p>
      </dgm:t>
    </dgm:pt>
    <dgm:pt modelId="{74F34042-046A-44EF-A3B1-A0B8725CEC7F}" type="parTrans" cxnId="{F301B8E8-D2DB-4C4B-9BDC-68F7AEA1D071}">
      <dgm:prSet/>
      <dgm:spPr/>
      <dgm:t>
        <a:bodyPr/>
        <a:lstStyle/>
        <a:p>
          <a:endParaRPr lang="en-US"/>
        </a:p>
      </dgm:t>
    </dgm:pt>
    <dgm:pt modelId="{44245137-066C-4CDB-9BDF-7EEAEA449EDF}" type="sibTrans" cxnId="{F301B8E8-D2DB-4C4B-9BDC-68F7AEA1D071}">
      <dgm:prSet/>
      <dgm:spPr/>
      <dgm:t>
        <a:bodyPr/>
        <a:lstStyle/>
        <a:p>
          <a:endParaRPr lang="en-US"/>
        </a:p>
      </dgm:t>
    </dgm:pt>
    <dgm:pt modelId="{5440A04D-D2D4-4E79-A3AD-00A1E3009036}">
      <dgm:prSet phldrT="[Text]" custT="1"/>
      <dgm:spPr/>
      <dgm:t>
        <a:bodyPr/>
        <a:lstStyle/>
        <a:p>
          <a:pPr marL="407988" indent="-228600"/>
          <a:r>
            <a:rPr lang="en-US" sz="2000" dirty="0" smtClean="0">
              <a:solidFill>
                <a:srgbClr val="333300"/>
              </a:solidFill>
            </a:rPr>
            <a:t>Separate waste and dispose in suitable way</a:t>
          </a:r>
          <a:endParaRPr lang="en-US" sz="2000" dirty="0">
            <a:solidFill>
              <a:srgbClr val="333300"/>
            </a:solidFill>
          </a:endParaRPr>
        </a:p>
      </dgm:t>
    </dgm:pt>
    <dgm:pt modelId="{EC617F17-39FB-4869-9FA6-C53BFFD07079}" type="parTrans" cxnId="{7EA8562E-19C5-45F5-8463-ABC0702314FC}">
      <dgm:prSet/>
      <dgm:spPr/>
      <dgm:t>
        <a:bodyPr/>
        <a:lstStyle/>
        <a:p>
          <a:endParaRPr lang="en-US"/>
        </a:p>
      </dgm:t>
    </dgm:pt>
    <dgm:pt modelId="{CD735654-AEDB-43E6-900D-F94B7C8C6B7F}" type="sibTrans" cxnId="{7EA8562E-19C5-45F5-8463-ABC0702314FC}">
      <dgm:prSet/>
      <dgm:spPr/>
      <dgm:t>
        <a:bodyPr/>
        <a:lstStyle/>
        <a:p>
          <a:endParaRPr lang="en-US"/>
        </a:p>
      </dgm:t>
    </dgm:pt>
    <dgm:pt modelId="{DF54ED57-E8C0-4BB0-AE72-D39F0F59984E}">
      <dgm:prSet phldrT="[Text]"/>
      <dgm:spPr/>
      <dgm:t>
        <a:bodyPr/>
        <a:lstStyle/>
        <a:p>
          <a:r>
            <a:rPr lang="en-US" sz="2200" dirty="0" smtClean="0">
              <a:solidFill>
                <a:srgbClr val="333300"/>
              </a:solidFill>
            </a:rPr>
            <a:t>Energy and Water conservation</a:t>
          </a:r>
          <a:endParaRPr lang="en-US" sz="2200" dirty="0">
            <a:solidFill>
              <a:srgbClr val="333300"/>
            </a:solidFill>
          </a:endParaRPr>
        </a:p>
      </dgm:t>
    </dgm:pt>
    <dgm:pt modelId="{FB54DAEB-FC36-42C8-AA1C-5D71C2A836C6}" type="parTrans" cxnId="{110163DD-41E5-4E6F-9F02-2973FBAB40DB}">
      <dgm:prSet/>
      <dgm:spPr/>
      <dgm:t>
        <a:bodyPr/>
        <a:lstStyle/>
        <a:p>
          <a:endParaRPr lang="en-US"/>
        </a:p>
      </dgm:t>
    </dgm:pt>
    <dgm:pt modelId="{22165A33-931D-4E28-A1D5-CA52EE1365E9}" type="sibTrans" cxnId="{110163DD-41E5-4E6F-9F02-2973FBAB40DB}">
      <dgm:prSet/>
      <dgm:spPr/>
      <dgm:t>
        <a:bodyPr/>
        <a:lstStyle/>
        <a:p>
          <a:endParaRPr lang="en-US"/>
        </a:p>
      </dgm:t>
    </dgm:pt>
    <dgm:pt modelId="{E7CEE23B-C660-4B1B-AD50-E63816BD6E5F}">
      <dgm:prSet phldrT="[Text]" custT="1"/>
      <dgm:spPr/>
      <dgm:t>
        <a:bodyPr/>
        <a:lstStyle/>
        <a:p>
          <a:r>
            <a:rPr lang="en-US" sz="2000" dirty="0" smtClean="0">
              <a:solidFill>
                <a:srgbClr val="333300"/>
              </a:solidFill>
            </a:rPr>
            <a:t>Save water, electricity, and heat</a:t>
          </a:r>
          <a:endParaRPr lang="en-US" sz="2000" dirty="0">
            <a:solidFill>
              <a:srgbClr val="333300"/>
            </a:solidFill>
          </a:endParaRPr>
        </a:p>
      </dgm:t>
    </dgm:pt>
    <dgm:pt modelId="{F460AF13-587B-4C64-8769-73DF4361FA29}" type="parTrans" cxnId="{FC025196-FC5F-486B-ADDC-7E85D8D08CC0}">
      <dgm:prSet/>
      <dgm:spPr/>
      <dgm:t>
        <a:bodyPr/>
        <a:lstStyle/>
        <a:p>
          <a:endParaRPr lang="en-US"/>
        </a:p>
      </dgm:t>
    </dgm:pt>
    <dgm:pt modelId="{06896BCD-EE0C-4884-9E5D-6BA46A12556C}" type="sibTrans" cxnId="{FC025196-FC5F-486B-ADDC-7E85D8D08CC0}">
      <dgm:prSet/>
      <dgm:spPr/>
      <dgm:t>
        <a:bodyPr/>
        <a:lstStyle/>
        <a:p>
          <a:endParaRPr lang="en-US"/>
        </a:p>
      </dgm:t>
    </dgm:pt>
    <dgm:pt modelId="{FBC6011E-D7A6-419F-B3A6-050AEF9B2B3F}">
      <dgm:prSet phldrT="[Text]" custT="1"/>
      <dgm:spPr/>
      <dgm:t>
        <a:bodyPr/>
        <a:lstStyle/>
        <a:p>
          <a:r>
            <a:rPr lang="en-US" sz="2000" dirty="0" smtClean="0">
              <a:solidFill>
                <a:srgbClr val="333300"/>
              </a:solidFill>
            </a:rPr>
            <a:t>Generate Electricity using Renewable resources</a:t>
          </a:r>
          <a:endParaRPr lang="en-US" sz="2000" dirty="0">
            <a:solidFill>
              <a:srgbClr val="333300"/>
            </a:solidFill>
          </a:endParaRPr>
        </a:p>
      </dgm:t>
    </dgm:pt>
    <dgm:pt modelId="{1D5C3923-EA19-4940-9B51-93BE5679426C}" type="parTrans" cxnId="{38A501A4-165A-4ABC-B939-446D39EA2381}">
      <dgm:prSet/>
      <dgm:spPr/>
      <dgm:t>
        <a:bodyPr/>
        <a:lstStyle/>
        <a:p>
          <a:endParaRPr lang="en-US"/>
        </a:p>
      </dgm:t>
    </dgm:pt>
    <dgm:pt modelId="{A01CD4D7-D789-47DC-B2CE-3B79DFA2E1E4}" type="sibTrans" cxnId="{38A501A4-165A-4ABC-B939-446D39EA2381}">
      <dgm:prSet/>
      <dgm:spPr/>
      <dgm:t>
        <a:bodyPr/>
        <a:lstStyle/>
        <a:p>
          <a:endParaRPr lang="en-US"/>
        </a:p>
      </dgm:t>
    </dgm:pt>
    <dgm:pt modelId="{A6C0A8A0-B3C2-431A-9EDF-E6D84784CE27}">
      <dgm:prSet phldrT="[Text]"/>
      <dgm:spPr/>
      <dgm:t>
        <a:bodyPr/>
        <a:lstStyle/>
        <a:p>
          <a:r>
            <a:rPr lang="en-US" sz="2300" dirty="0" smtClean="0">
              <a:solidFill>
                <a:srgbClr val="003300"/>
              </a:solidFill>
            </a:rPr>
            <a:t>Prevent Pollution</a:t>
          </a:r>
          <a:endParaRPr lang="en-US" sz="2300" dirty="0">
            <a:solidFill>
              <a:srgbClr val="003300"/>
            </a:solidFill>
          </a:endParaRPr>
        </a:p>
      </dgm:t>
    </dgm:pt>
    <dgm:pt modelId="{565967C9-0C0E-48A4-BF3C-50FFF273898A}" type="parTrans" cxnId="{ADC74B96-873F-4969-9E8C-79C9443072F0}">
      <dgm:prSet/>
      <dgm:spPr/>
      <dgm:t>
        <a:bodyPr/>
        <a:lstStyle/>
        <a:p>
          <a:endParaRPr lang="en-US"/>
        </a:p>
      </dgm:t>
    </dgm:pt>
    <dgm:pt modelId="{88696336-9C18-4C46-BB5F-621C4F4865AF}" type="sibTrans" cxnId="{ADC74B96-873F-4969-9E8C-79C9443072F0}">
      <dgm:prSet/>
      <dgm:spPr/>
      <dgm:t>
        <a:bodyPr/>
        <a:lstStyle/>
        <a:p>
          <a:endParaRPr lang="en-US"/>
        </a:p>
      </dgm:t>
    </dgm:pt>
    <dgm:pt modelId="{E4C5F0B8-DF35-4C49-A0FB-56A0EAB7EC65}">
      <dgm:prSet phldrT="[Text]" custT="1"/>
      <dgm:spPr/>
      <dgm:t>
        <a:bodyPr/>
        <a:lstStyle/>
        <a:p>
          <a:r>
            <a:rPr lang="en-US" sz="2000" dirty="0" smtClean="0">
              <a:solidFill>
                <a:srgbClr val="003300"/>
              </a:solidFill>
            </a:rPr>
            <a:t>Use low emission equipments</a:t>
          </a:r>
          <a:endParaRPr lang="en-US" sz="2000" dirty="0">
            <a:solidFill>
              <a:srgbClr val="003300"/>
            </a:solidFill>
          </a:endParaRPr>
        </a:p>
      </dgm:t>
    </dgm:pt>
    <dgm:pt modelId="{B3B95186-367C-4E2E-AAF3-2470FF835B3F}" type="parTrans" cxnId="{EC873E70-AE12-4139-A893-B399A8418FF7}">
      <dgm:prSet/>
      <dgm:spPr/>
      <dgm:t>
        <a:bodyPr/>
        <a:lstStyle/>
        <a:p>
          <a:endParaRPr lang="en-US"/>
        </a:p>
      </dgm:t>
    </dgm:pt>
    <dgm:pt modelId="{055BCDC8-BAE8-44BE-A615-768B90E6DD55}" type="sibTrans" cxnId="{EC873E70-AE12-4139-A893-B399A8418FF7}">
      <dgm:prSet/>
      <dgm:spPr/>
      <dgm:t>
        <a:bodyPr/>
        <a:lstStyle/>
        <a:p>
          <a:endParaRPr lang="en-US"/>
        </a:p>
      </dgm:t>
    </dgm:pt>
    <dgm:pt modelId="{FC0FD2C9-67DD-4842-9C4D-9698E359BE8C}">
      <dgm:prSet phldrT="[Text]" custT="1"/>
      <dgm:spPr/>
      <dgm:t>
        <a:bodyPr/>
        <a:lstStyle/>
        <a:p>
          <a:r>
            <a:rPr lang="en-US" sz="2000" dirty="0" smtClean="0">
              <a:solidFill>
                <a:srgbClr val="003300"/>
              </a:solidFill>
            </a:rPr>
            <a:t>Produce environmentally sustainable products</a:t>
          </a:r>
          <a:endParaRPr lang="en-US" sz="2000" dirty="0">
            <a:solidFill>
              <a:srgbClr val="003300"/>
            </a:solidFill>
          </a:endParaRPr>
        </a:p>
      </dgm:t>
    </dgm:pt>
    <dgm:pt modelId="{80E58A2B-D517-4483-9413-7038475BE5C1}" type="parTrans" cxnId="{2913C95A-4671-48F2-888D-C01BB5A96BCB}">
      <dgm:prSet/>
      <dgm:spPr/>
      <dgm:t>
        <a:bodyPr/>
        <a:lstStyle/>
        <a:p>
          <a:endParaRPr lang="en-US"/>
        </a:p>
      </dgm:t>
    </dgm:pt>
    <dgm:pt modelId="{8DCD5F8F-2469-45F8-85BB-13043CA0DE62}" type="sibTrans" cxnId="{2913C95A-4671-48F2-888D-C01BB5A96BCB}">
      <dgm:prSet/>
      <dgm:spPr/>
      <dgm:t>
        <a:bodyPr/>
        <a:lstStyle/>
        <a:p>
          <a:endParaRPr lang="en-US"/>
        </a:p>
      </dgm:t>
    </dgm:pt>
    <dgm:pt modelId="{456F2456-998D-4047-A3A4-3DD0DC98D543}" type="pres">
      <dgm:prSet presAssocID="{F18EBB44-1EB3-4D08-A602-8AE6B9E4623B}" presName="linear" presStyleCnt="0">
        <dgm:presLayoutVars>
          <dgm:dir/>
          <dgm:resizeHandles val="exact"/>
        </dgm:presLayoutVars>
      </dgm:prSet>
      <dgm:spPr/>
      <dgm:t>
        <a:bodyPr/>
        <a:lstStyle/>
        <a:p>
          <a:endParaRPr lang="en-US"/>
        </a:p>
      </dgm:t>
    </dgm:pt>
    <dgm:pt modelId="{156E1CDE-2538-47DF-869A-F7C84096A2CA}" type="pres">
      <dgm:prSet presAssocID="{3543FB74-D6DA-469F-8211-F00AB89BDAF6}" presName="comp" presStyleCnt="0"/>
      <dgm:spPr/>
    </dgm:pt>
    <dgm:pt modelId="{2C4D3109-75AE-4886-9EED-8A740A9500FD}" type="pres">
      <dgm:prSet presAssocID="{3543FB74-D6DA-469F-8211-F00AB89BDAF6}" presName="box" presStyleLbl="node1" presStyleIdx="0" presStyleCnt="3"/>
      <dgm:spPr/>
      <dgm:t>
        <a:bodyPr/>
        <a:lstStyle/>
        <a:p>
          <a:endParaRPr lang="en-US"/>
        </a:p>
      </dgm:t>
    </dgm:pt>
    <dgm:pt modelId="{C96314D9-6089-47A3-88F5-B8FE9C238CF3}" type="pres">
      <dgm:prSet presAssocID="{3543FB74-D6DA-469F-8211-F00AB89BDAF6}" presName="img" presStyleLbl="fgImgPlace1" presStyleIdx="0" presStyleCnt="3"/>
      <dgm:spPr>
        <a:blipFill rotWithShape="0">
          <a:blip xmlns:r="http://schemas.openxmlformats.org/officeDocument/2006/relationships" r:embed="rId1"/>
          <a:stretch>
            <a:fillRect/>
          </a:stretch>
        </a:blipFill>
      </dgm:spPr>
    </dgm:pt>
    <dgm:pt modelId="{B71FCCC4-8E3B-4AF2-95AA-E480C14D88E6}" type="pres">
      <dgm:prSet presAssocID="{3543FB74-D6DA-469F-8211-F00AB89BDAF6}" presName="text" presStyleLbl="node1" presStyleIdx="0" presStyleCnt="3">
        <dgm:presLayoutVars>
          <dgm:bulletEnabled val="1"/>
        </dgm:presLayoutVars>
      </dgm:prSet>
      <dgm:spPr/>
      <dgm:t>
        <a:bodyPr/>
        <a:lstStyle/>
        <a:p>
          <a:endParaRPr lang="en-US"/>
        </a:p>
      </dgm:t>
    </dgm:pt>
    <dgm:pt modelId="{1C9D9F42-A075-4B68-8E05-CE5EB99303C4}" type="pres">
      <dgm:prSet presAssocID="{432FCE7B-9221-4314-8765-27336F0A53E3}" presName="spacer" presStyleCnt="0"/>
      <dgm:spPr/>
    </dgm:pt>
    <dgm:pt modelId="{9F366BC6-DA0A-437B-8319-CCE83777E339}" type="pres">
      <dgm:prSet presAssocID="{DF54ED57-E8C0-4BB0-AE72-D39F0F59984E}" presName="comp" presStyleCnt="0"/>
      <dgm:spPr/>
    </dgm:pt>
    <dgm:pt modelId="{F308FD3F-34B7-4B99-AD9F-F437EB5347A8}" type="pres">
      <dgm:prSet presAssocID="{DF54ED57-E8C0-4BB0-AE72-D39F0F59984E}" presName="box" presStyleLbl="node1" presStyleIdx="1" presStyleCnt="3"/>
      <dgm:spPr/>
      <dgm:t>
        <a:bodyPr/>
        <a:lstStyle/>
        <a:p>
          <a:endParaRPr lang="en-US"/>
        </a:p>
      </dgm:t>
    </dgm:pt>
    <dgm:pt modelId="{02922C75-5220-431E-99AE-937D517AFB6B}" type="pres">
      <dgm:prSet presAssocID="{DF54ED57-E8C0-4BB0-AE72-D39F0F59984E}" presName="img" presStyleLbl="fgImgPlace1" presStyleIdx="1" presStyleCnt="3"/>
      <dgm:spPr>
        <a:blipFill rotWithShape="0">
          <a:blip xmlns:r="http://schemas.openxmlformats.org/officeDocument/2006/relationships" r:embed="rId2"/>
          <a:stretch>
            <a:fillRect/>
          </a:stretch>
        </a:blipFill>
      </dgm:spPr>
    </dgm:pt>
    <dgm:pt modelId="{85A699AD-48B3-45D4-91C0-AEB0FAA64C2B}" type="pres">
      <dgm:prSet presAssocID="{DF54ED57-E8C0-4BB0-AE72-D39F0F59984E}" presName="text" presStyleLbl="node1" presStyleIdx="1" presStyleCnt="3">
        <dgm:presLayoutVars>
          <dgm:bulletEnabled val="1"/>
        </dgm:presLayoutVars>
      </dgm:prSet>
      <dgm:spPr/>
      <dgm:t>
        <a:bodyPr/>
        <a:lstStyle/>
        <a:p>
          <a:endParaRPr lang="en-US"/>
        </a:p>
      </dgm:t>
    </dgm:pt>
    <dgm:pt modelId="{D80CFFE0-7E5B-47BC-836F-BD7231A10F0C}" type="pres">
      <dgm:prSet presAssocID="{22165A33-931D-4E28-A1D5-CA52EE1365E9}" presName="spacer" presStyleCnt="0"/>
      <dgm:spPr/>
    </dgm:pt>
    <dgm:pt modelId="{8BA651C5-41FB-4A39-AD96-318A9514E4E9}" type="pres">
      <dgm:prSet presAssocID="{A6C0A8A0-B3C2-431A-9EDF-E6D84784CE27}" presName="comp" presStyleCnt="0"/>
      <dgm:spPr/>
    </dgm:pt>
    <dgm:pt modelId="{819AB75A-D623-4CDD-BCE6-83D86B8593B3}" type="pres">
      <dgm:prSet presAssocID="{A6C0A8A0-B3C2-431A-9EDF-E6D84784CE27}" presName="box" presStyleLbl="node1" presStyleIdx="2" presStyleCnt="3"/>
      <dgm:spPr/>
      <dgm:t>
        <a:bodyPr/>
        <a:lstStyle/>
        <a:p>
          <a:endParaRPr lang="en-US"/>
        </a:p>
      </dgm:t>
    </dgm:pt>
    <dgm:pt modelId="{3ADBF9E8-E866-45EE-973B-4C8257AEBE09}" type="pres">
      <dgm:prSet presAssocID="{A6C0A8A0-B3C2-431A-9EDF-E6D84784CE27}" presName="img" presStyleLbl="fgImgPlace1" presStyleIdx="2" presStyleCnt="3"/>
      <dgm:spPr>
        <a:blipFill rotWithShape="0">
          <a:blip xmlns:r="http://schemas.openxmlformats.org/officeDocument/2006/relationships" r:embed="rId3"/>
          <a:stretch>
            <a:fillRect/>
          </a:stretch>
        </a:blipFill>
      </dgm:spPr>
    </dgm:pt>
    <dgm:pt modelId="{59F034B0-22AB-4F5B-BBD3-8118C54421D8}" type="pres">
      <dgm:prSet presAssocID="{A6C0A8A0-B3C2-431A-9EDF-E6D84784CE27}" presName="text" presStyleLbl="node1" presStyleIdx="2" presStyleCnt="3">
        <dgm:presLayoutVars>
          <dgm:bulletEnabled val="1"/>
        </dgm:presLayoutVars>
      </dgm:prSet>
      <dgm:spPr/>
      <dgm:t>
        <a:bodyPr/>
        <a:lstStyle/>
        <a:p>
          <a:endParaRPr lang="en-US"/>
        </a:p>
      </dgm:t>
    </dgm:pt>
  </dgm:ptLst>
  <dgm:cxnLst>
    <dgm:cxn modelId="{A7F4160F-33BF-4EDF-A735-4F70E424D902}" type="presOf" srcId="{E4C5F0B8-DF35-4C49-A0FB-56A0EAB7EC65}" destId="{59F034B0-22AB-4F5B-BBD3-8118C54421D8}" srcOrd="1" destOrd="1" presId="urn:microsoft.com/office/officeart/2005/8/layout/vList4"/>
    <dgm:cxn modelId="{FC025196-FC5F-486B-ADDC-7E85D8D08CC0}" srcId="{DF54ED57-E8C0-4BB0-AE72-D39F0F59984E}" destId="{E7CEE23B-C660-4B1B-AD50-E63816BD6E5F}" srcOrd="0" destOrd="0" parTransId="{F460AF13-587B-4C64-8769-73DF4361FA29}" sibTransId="{06896BCD-EE0C-4884-9E5D-6BA46A12556C}"/>
    <dgm:cxn modelId="{E8CF580F-9333-45B1-A13E-A0CA508F4A4B}" type="presOf" srcId="{F18EBB44-1EB3-4D08-A602-8AE6B9E4623B}" destId="{456F2456-998D-4047-A3A4-3DD0DC98D543}" srcOrd="0" destOrd="0" presId="urn:microsoft.com/office/officeart/2005/8/layout/vList4"/>
    <dgm:cxn modelId="{DE42C96D-B02F-4CAA-B57C-551BAF8F5F4B}" srcId="{F18EBB44-1EB3-4D08-A602-8AE6B9E4623B}" destId="{3543FB74-D6DA-469F-8211-F00AB89BDAF6}" srcOrd="0" destOrd="0" parTransId="{9EB6083C-A3EE-48C8-8BA7-7C74ED440510}" sibTransId="{432FCE7B-9221-4314-8765-27336F0A53E3}"/>
    <dgm:cxn modelId="{EC873E70-AE12-4139-A893-B399A8418FF7}" srcId="{A6C0A8A0-B3C2-431A-9EDF-E6D84784CE27}" destId="{E4C5F0B8-DF35-4C49-A0FB-56A0EAB7EC65}" srcOrd="0" destOrd="0" parTransId="{B3B95186-367C-4E2E-AAF3-2470FF835B3F}" sibTransId="{055BCDC8-BAE8-44BE-A615-768B90E6DD55}"/>
    <dgm:cxn modelId="{110163DD-41E5-4E6F-9F02-2973FBAB40DB}" srcId="{F18EBB44-1EB3-4D08-A602-8AE6B9E4623B}" destId="{DF54ED57-E8C0-4BB0-AE72-D39F0F59984E}" srcOrd="1" destOrd="0" parTransId="{FB54DAEB-FC36-42C8-AA1C-5D71C2A836C6}" sibTransId="{22165A33-931D-4E28-A1D5-CA52EE1365E9}"/>
    <dgm:cxn modelId="{C501DA9E-9840-4E22-B6B0-116386B6BE66}" type="presOf" srcId="{3543FB74-D6DA-469F-8211-F00AB89BDAF6}" destId="{2C4D3109-75AE-4886-9EED-8A740A9500FD}" srcOrd="0" destOrd="0" presId="urn:microsoft.com/office/officeart/2005/8/layout/vList4"/>
    <dgm:cxn modelId="{F301B8E8-D2DB-4C4B-9BDC-68F7AEA1D071}" srcId="{3543FB74-D6DA-469F-8211-F00AB89BDAF6}" destId="{3FFB0767-7555-4FBD-893C-DCEF40FBA68C}" srcOrd="0" destOrd="0" parTransId="{74F34042-046A-44EF-A3B1-A0B8725CEC7F}" sibTransId="{44245137-066C-4CDB-9BDF-7EEAEA449EDF}"/>
    <dgm:cxn modelId="{2F6CDFD3-4DF0-4526-822F-5883553B59A4}" type="presOf" srcId="{3FFB0767-7555-4FBD-893C-DCEF40FBA68C}" destId="{2C4D3109-75AE-4886-9EED-8A740A9500FD}" srcOrd="0" destOrd="1" presId="urn:microsoft.com/office/officeart/2005/8/layout/vList4"/>
    <dgm:cxn modelId="{B445A654-90F2-407E-AB54-2434823C2B5E}" type="presOf" srcId="{A6C0A8A0-B3C2-431A-9EDF-E6D84784CE27}" destId="{819AB75A-D623-4CDD-BCE6-83D86B8593B3}" srcOrd="0" destOrd="0" presId="urn:microsoft.com/office/officeart/2005/8/layout/vList4"/>
    <dgm:cxn modelId="{0A9F3CEF-9D84-4B10-AE62-1C9058E8E67B}" type="presOf" srcId="{FC0FD2C9-67DD-4842-9C4D-9698E359BE8C}" destId="{59F034B0-22AB-4F5B-BBD3-8118C54421D8}" srcOrd="1" destOrd="2" presId="urn:microsoft.com/office/officeart/2005/8/layout/vList4"/>
    <dgm:cxn modelId="{0600CF9C-8F36-4449-9ABA-703FE3AC5CE8}" type="presOf" srcId="{5440A04D-D2D4-4E79-A3AD-00A1E3009036}" destId="{B71FCCC4-8E3B-4AF2-95AA-E480C14D88E6}" srcOrd="1" destOrd="2" presId="urn:microsoft.com/office/officeart/2005/8/layout/vList4"/>
    <dgm:cxn modelId="{45056BFF-14A9-481C-BF9D-0BB44C68B09A}" type="presOf" srcId="{3543FB74-D6DA-469F-8211-F00AB89BDAF6}" destId="{B71FCCC4-8E3B-4AF2-95AA-E480C14D88E6}" srcOrd="1" destOrd="0" presId="urn:microsoft.com/office/officeart/2005/8/layout/vList4"/>
    <dgm:cxn modelId="{33F9049F-7120-4935-A318-0D77F2520180}" type="presOf" srcId="{3FFB0767-7555-4FBD-893C-DCEF40FBA68C}" destId="{B71FCCC4-8E3B-4AF2-95AA-E480C14D88E6}" srcOrd="1" destOrd="1" presId="urn:microsoft.com/office/officeart/2005/8/layout/vList4"/>
    <dgm:cxn modelId="{B06240ED-E31C-4B4A-A3CC-C57B42EFC48D}" type="presOf" srcId="{E7CEE23B-C660-4B1B-AD50-E63816BD6E5F}" destId="{F308FD3F-34B7-4B99-AD9F-F437EB5347A8}" srcOrd="0" destOrd="1" presId="urn:microsoft.com/office/officeart/2005/8/layout/vList4"/>
    <dgm:cxn modelId="{239E31B0-A4CC-4EA6-BDE7-4AB66ABC176F}" type="presOf" srcId="{E7CEE23B-C660-4B1B-AD50-E63816BD6E5F}" destId="{85A699AD-48B3-45D4-91C0-AEB0FAA64C2B}" srcOrd="1" destOrd="1" presId="urn:microsoft.com/office/officeart/2005/8/layout/vList4"/>
    <dgm:cxn modelId="{F79A6652-DE09-43A1-B82F-A6DAC5A72878}" type="presOf" srcId="{FBC6011E-D7A6-419F-B3A6-050AEF9B2B3F}" destId="{F308FD3F-34B7-4B99-AD9F-F437EB5347A8}" srcOrd="0" destOrd="2" presId="urn:microsoft.com/office/officeart/2005/8/layout/vList4"/>
    <dgm:cxn modelId="{7EA8562E-19C5-45F5-8463-ABC0702314FC}" srcId="{3543FB74-D6DA-469F-8211-F00AB89BDAF6}" destId="{5440A04D-D2D4-4E79-A3AD-00A1E3009036}" srcOrd="1" destOrd="0" parTransId="{EC617F17-39FB-4869-9FA6-C53BFFD07079}" sibTransId="{CD735654-AEDB-43E6-900D-F94B7C8C6B7F}"/>
    <dgm:cxn modelId="{322AA251-1DDD-4EF2-BC8A-1647F7FC91B5}" type="presOf" srcId="{DF54ED57-E8C0-4BB0-AE72-D39F0F59984E}" destId="{F308FD3F-34B7-4B99-AD9F-F437EB5347A8}" srcOrd="0" destOrd="0" presId="urn:microsoft.com/office/officeart/2005/8/layout/vList4"/>
    <dgm:cxn modelId="{ADC74B96-873F-4969-9E8C-79C9443072F0}" srcId="{F18EBB44-1EB3-4D08-A602-8AE6B9E4623B}" destId="{A6C0A8A0-B3C2-431A-9EDF-E6D84784CE27}" srcOrd="2" destOrd="0" parTransId="{565967C9-0C0E-48A4-BF3C-50FFF273898A}" sibTransId="{88696336-9C18-4C46-BB5F-621C4F4865AF}"/>
    <dgm:cxn modelId="{34F66EA7-95A2-4E7B-851F-BC1430DE1FCD}" type="presOf" srcId="{DF54ED57-E8C0-4BB0-AE72-D39F0F59984E}" destId="{85A699AD-48B3-45D4-91C0-AEB0FAA64C2B}" srcOrd="1" destOrd="0" presId="urn:microsoft.com/office/officeart/2005/8/layout/vList4"/>
    <dgm:cxn modelId="{224843DD-378B-4ECD-A556-4F5BAF718491}" type="presOf" srcId="{E4C5F0B8-DF35-4C49-A0FB-56A0EAB7EC65}" destId="{819AB75A-D623-4CDD-BCE6-83D86B8593B3}" srcOrd="0" destOrd="1" presId="urn:microsoft.com/office/officeart/2005/8/layout/vList4"/>
    <dgm:cxn modelId="{8030D3E6-03A7-4FD5-A615-7C39555EC2AE}" type="presOf" srcId="{FC0FD2C9-67DD-4842-9C4D-9698E359BE8C}" destId="{819AB75A-D623-4CDD-BCE6-83D86B8593B3}" srcOrd="0" destOrd="2" presId="urn:microsoft.com/office/officeart/2005/8/layout/vList4"/>
    <dgm:cxn modelId="{F827ECC0-F373-4DCC-A85C-DB309CF0E420}" type="presOf" srcId="{5440A04D-D2D4-4E79-A3AD-00A1E3009036}" destId="{2C4D3109-75AE-4886-9EED-8A740A9500FD}" srcOrd="0" destOrd="2" presId="urn:microsoft.com/office/officeart/2005/8/layout/vList4"/>
    <dgm:cxn modelId="{B9C48280-0966-4EEA-9A22-3042244C05A0}" type="presOf" srcId="{FBC6011E-D7A6-419F-B3A6-050AEF9B2B3F}" destId="{85A699AD-48B3-45D4-91C0-AEB0FAA64C2B}" srcOrd="1" destOrd="2" presId="urn:microsoft.com/office/officeart/2005/8/layout/vList4"/>
    <dgm:cxn modelId="{2913C95A-4671-48F2-888D-C01BB5A96BCB}" srcId="{A6C0A8A0-B3C2-431A-9EDF-E6D84784CE27}" destId="{FC0FD2C9-67DD-4842-9C4D-9698E359BE8C}" srcOrd="1" destOrd="0" parTransId="{80E58A2B-D517-4483-9413-7038475BE5C1}" sibTransId="{8DCD5F8F-2469-45F8-85BB-13043CA0DE62}"/>
    <dgm:cxn modelId="{F660E896-F8B0-4E5E-AB63-9AE996379CA3}" type="presOf" srcId="{A6C0A8A0-B3C2-431A-9EDF-E6D84784CE27}" destId="{59F034B0-22AB-4F5B-BBD3-8118C54421D8}" srcOrd="1" destOrd="0" presId="urn:microsoft.com/office/officeart/2005/8/layout/vList4"/>
    <dgm:cxn modelId="{38A501A4-165A-4ABC-B939-446D39EA2381}" srcId="{DF54ED57-E8C0-4BB0-AE72-D39F0F59984E}" destId="{FBC6011E-D7A6-419F-B3A6-050AEF9B2B3F}" srcOrd="1" destOrd="0" parTransId="{1D5C3923-EA19-4940-9B51-93BE5679426C}" sibTransId="{A01CD4D7-D789-47DC-B2CE-3B79DFA2E1E4}"/>
    <dgm:cxn modelId="{1568D476-F508-4429-9C51-778259DF87E0}" type="presParOf" srcId="{456F2456-998D-4047-A3A4-3DD0DC98D543}" destId="{156E1CDE-2538-47DF-869A-F7C84096A2CA}" srcOrd="0" destOrd="0" presId="urn:microsoft.com/office/officeart/2005/8/layout/vList4"/>
    <dgm:cxn modelId="{5758C8C2-79D7-4690-BB79-AF9FA5D97E44}" type="presParOf" srcId="{156E1CDE-2538-47DF-869A-F7C84096A2CA}" destId="{2C4D3109-75AE-4886-9EED-8A740A9500FD}" srcOrd="0" destOrd="0" presId="urn:microsoft.com/office/officeart/2005/8/layout/vList4"/>
    <dgm:cxn modelId="{E581890C-5B14-40AB-8AA8-99AA462F62AA}" type="presParOf" srcId="{156E1CDE-2538-47DF-869A-F7C84096A2CA}" destId="{C96314D9-6089-47A3-88F5-B8FE9C238CF3}" srcOrd="1" destOrd="0" presId="urn:microsoft.com/office/officeart/2005/8/layout/vList4"/>
    <dgm:cxn modelId="{0D78C1E1-4F3A-4405-9E38-8BE85D0C99F7}" type="presParOf" srcId="{156E1CDE-2538-47DF-869A-F7C84096A2CA}" destId="{B71FCCC4-8E3B-4AF2-95AA-E480C14D88E6}" srcOrd="2" destOrd="0" presId="urn:microsoft.com/office/officeart/2005/8/layout/vList4"/>
    <dgm:cxn modelId="{5ED69859-C869-4687-A702-B8A728331C78}" type="presParOf" srcId="{456F2456-998D-4047-A3A4-3DD0DC98D543}" destId="{1C9D9F42-A075-4B68-8E05-CE5EB99303C4}" srcOrd="1" destOrd="0" presId="urn:microsoft.com/office/officeart/2005/8/layout/vList4"/>
    <dgm:cxn modelId="{FE37BD11-F05A-4DBE-B805-E6965DD1E837}" type="presParOf" srcId="{456F2456-998D-4047-A3A4-3DD0DC98D543}" destId="{9F366BC6-DA0A-437B-8319-CCE83777E339}" srcOrd="2" destOrd="0" presId="urn:microsoft.com/office/officeart/2005/8/layout/vList4"/>
    <dgm:cxn modelId="{EB836BF7-9DB3-4AB9-A373-787A1EFA5E4F}" type="presParOf" srcId="{9F366BC6-DA0A-437B-8319-CCE83777E339}" destId="{F308FD3F-34B7-4B99-AD9F-F437EB5347A8}" srcOrd="0" destOrd="0" presId="urn:microsoft.com/office/officeart/2005/8/layout/vList4"/>
    <dgm:cxn modelId="{9D5F360C-C677-4C75-ADF3-C28800ACE957}" type="presParOf" srcId="{9F366BC6-DA0A-437B-8319-CCE83777E339}" destId="{02922C75-5220-431E-99AE-937D517AFB6B}" srcOrd="1" destOrd="0" presId="urn:microsoft.com/office/officeart/2005/8/layout/vList4"/>
    <dgm:cxn modelId="{28E24011-E8F8-4C4D-BD3B-012BE8755CFA}" type="presParOf" srcId="{9F366BC6-DA0A-437B-8319-CCE83777E339}" destId="{85A699AD-48B3-45D4-91C0-AEB0FAA64C2B}" srcOrd="2" destOrd="0" presId="urn:microsoft.com/office/officeart/2005/8/layout/vList4"/>
    <dgm:cxn modelId="{429F6958-6B31-4536-BC8A-26664778F12A}" type="presParOf" srcId="{456F2456-998D-4047-A3A4-3DD0DC98D543}" destId="{D80CFFE0-7E5B-47BC-836F-BD7231A10F0C}" srcOrd="3" destOrd="0" presId="urn:microsoft.com/office/officeart/2005/8/layout/vList4"/>
    <dgm:cxn modelId="{3A87330B-9625-471F-BBEF-31A535BB8389}" type="presParOf" srcId="{456F2456-998D-4047-A3A4-3DD0DC98D543}" destId="{8BA651C5-41FB-4A39-AD96-318A9514E4E9}" srcOrd="4" destOrd="0" presId="urn:microsoft.com/office/officeart/2005/8/layout/vList4"/>
    <dgm:cxn modelId="{2B5351AC-C6B9-4EEA-83A2-7F8471E03E58}" type="presParOf" srcId="{8BA651C5-41FB-4A39-AD96-318A9514E4E9}" destId="{819AB75A-D623-4CDD-BCE6-83D86B8593B3}" srcOrd="0" destOrd="0" presId="urn:microsoft.com/office/officeart/2005/8/layout/vList4"/>
    <dgm:cxn modelId="{67149369-2A0B-44AE-BACA-83EF8E5EDC4F}" type="presParOf" srcId="{8BA651C5-41FB-4A39-AD96-318A9514E4E9}" destId="{3ADBF9E8-E866-45EE-973B-4C8257AEBE09}" srcOrd="1" destOrd="0" presId="urn:microsoft.com/office/officeart/2005/8/layout/vList4"/>
    <dgm:cxn modelId="{B470D727-8E6B-4DF5-8E94-94EEE15225B4}" type="presParOf" srcId="{8BA651C5-41FB-4A39-AD96-318A9514E4E9}" destId="{59F034B0-22AB-4F5B-BBD3-8118C54421D8}" srcOrd="2" destOrd="0" presId="urn:microsoft.com/office/officeart/2005/8/layout/vList4"/>
  </dgm:cxnLst>
  <dgm:bg/>
  <dgm:whole/>
</dgm:dataModel>
</file>

<file path=ppt/diagrams/layout1.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2.xml><?xml version="1.0" encoding="utf-8"?>
<dgm:layoutDef xmlns:dgm="http://schemas.openxmlformats.org/drawingml/2006/diagram" xmlns:a="http://schemas.openxmlformats.org/drawingml/2006/main" uniqueId="urn:microsoft.com/office/officeart/2005/8/layout/vList4">
  <dgm:title val=""/>
  <dgm:desc val=""/>
  <dgm:catLst>
    <dgm:cat type="list"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3763" cy="465455"/>
          </a:xfrm>
          <a:prstGeom prst="rect">
            <a:avLst/>
          </a:prstGeom>
        </p:spPr>
        <p:txBody>
          <a:bodyPr vert="horz" lIns="92930" tIns="46465" rIns="92930" bIns="46465" rtlCol="0"/>
          <a:lstStyle>
            <a:lvl1pPr algn="l">
              <a:defRPr sz="1200"/>
            </a:lvl1pPr>
          </a:lstStyle>
          <a:p>
            <a:endParaRPr lang="en-US"/>
          </a:p>
        </p:txBody>
      </p:sp>
      <p:sp>
        <p:nvSpPr>
          <p:cNvPr id="3" name="Date Placeholder 2"/>
          <p:cNvSpPr>
            <a:spLocks noGrp="1"/>
          </p:cNvSpPr>
          <p:nvPr>
            <p:ph type="dt" sz="quarter" idx="1"/>
          </p:nvPr>
        </p:nvSpPr>
        <p:spPr>
          <a:xfrm>
            <a:off x="3939466" y="0"/>
            <a:ext cx="3013763" cy="465455"/>
          </a:xfrm>
          <a:prstGeom prst="rect">
            <a:avLst/>
          </a:prstGeom>
        </p:spPr>
        <p:txBody>
          <a:bodyPr vert="horz" lIns="92930" tIns="46465" rIns="92930" bIns="46465" rtlCol="0"/>
          <a:lstStyle>
            <a:lvl1pPr algn="r">
              <a:defRPr sz="1200"/>
            </a:lvl1pPr>
          </a:lstStyle>
          <a:p>
            <a:fld id="{BA8FABFB-D4ED-4B31-9B77-D31F611CC09C}" type="datetimeFigureOut">
              <a:rPr lang="en-US" smtClean="0"/>
              <a:pPr/>
              <a:t>6/22/2017</a:t>
            </a:fld>
            <a:endParaRPr lang="en-US"/>
          </a:p>
        </p:txBody>
      </p:sp>
      <p:sp>
        <p:nvSpPr>
          <p:cNvPr id="4" name="Footer Placeholder 3"/>
          <p:cNvSpPr>
            <a:spLocks noGrp="1"/>
          </p:cNvSpPr>
          <p:nvPr>
            <p:ph type="ftr" sz="quarter" idx="2"/>
          </p:nvPr>
        </p:nvSpPr>
        <p:spPr>
          <a:xfrm>
            <a:off x="0" y="8842029"/>
            <a:ext cx="3013763" cy="465455"/>
          </a:xfrm>
          <a:prstGeom prst="rect">
            <a:avLst/>
          </a:prstGeom>
        </p:spPr>
        <p:txBody>
          <a:bodyPr vert="horz" lIns="92930" tIns="46465" rIns="92930" bIns="46465" rtlCol="0" anchor="b"/>
          <a:lstStyle>
            <a:lvl1pPr algn="l">
              <a:defRPr sz="1200"/>
            </a:lvl1pPr>
          </a:lstStyle>
          <a:p>
            <a:endParaRPr lang="en-US"/>
          </a:p>
        </p:txBody>
      </p:sp>
      <p:sp>
        <p:nvSpPr>
          <p:cNvPr id="5" name="Slide Number Placeholder 4"/>
          <p:cNvSpPr>
            <a:spLocks noGrp="1"/>
          </p:cNvSpPr>
          <p:nvPr>
            <p:ph type="sldNum" sz="quarter" idx="3"/>
          </p:nvPr>
        </p:nvSpPr>
        <p:spPr>
          <a:xfrm>
            <a:off x="3939466" y="8842029"/>
            <a:ext cx="3013763" cy="465455"/>
          </a:xfrm>
          <a:prstGeom prst="rect">
            <a:avLst/>
          </a:prstGeom>
        </p:spPr>
        <p:txBody>
          <a:bodyPr vert="horz" lIns="92930" tIns="46465" rIns="92930" bIns="46465" rtlCol="0" anchor="b"/>
          <a:lstStyle>
            <a:lvl1pPr algn="r">
              <a:defRPr sz="1200"/>
            </a:lvl1pPr>
          </a:lstStyle>
          <a:p>
            <a:fld id="{F8DEB850-1CBE-40D1-B69F-24BD28902769}"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3763" cy="465455"/>
          </a:xfrm>
          <a:prstGeom prst="rect">
            <a:avLst/>
          </a:prstGeom>
        </p:spPr>
        <p:txBody>
          <a:bodyPr vert="horz" lIns="92930" tIns="46465" rIns="92930" bIns="46465" rtlCol="0"/>
          <a:lstStyle>
            <a:lvl1pPr algn="l">
              <a:defRPr sz="1200"/>
            </a:lvl1pPr>
          </a:lstStyle>
          <a:p>
            <a:endParaRPr lang="en-US"/>
          </a:p>
        </p:txBody>
      </p:sp>
      <p:sp>
        <p:nvSpPr>
          <p:cNvPr id="3" name="Date Placeholder 2"/>
          <p:cNvSpPr>
            <a:spLocks noGrp="1"/>
          </p:cNvSpPr>
          <p:nvPr>
            <p:ph type="dt" idx="1"/>
          </p:nvPr>
        </p:nvSpPr>
        <p:spPr>
          <a:xfrm>
            <a:off x="3939466" y="0"/>
            <a:ext cx="3013763" cy="465455"/>
          </a:xfrm>
          <a:prstGeom prst="rect">
            <a:avLst/>
          </a:prstGeom>
        </p:spPr>
        <p:txBody>
          <a:bodyPr vert="horz" lIns="92930" tIns="46465" rIns="92930" bIns="46465" rtlCol="0"/>
          <a:lstStyle>
            <a:lvl1pPr algn="r">
              <a:defRPr sz="1200"/>
            </a:lvl1pPr>
          </a:lstStyle>
          <a:p>
            <a:fld id="{6483C20E-4DA3-4005-B7E4-B654E71B978C}" type="datetimeFigureOut">
              <a:rPr lang="en-US" smtClean="0"/>
              <a:pPr/>
              <a:t>6/22/2017</a:t>
            </a:fld>
            <a:endParaRPr lang="en-US"/>
          </a:p>
        </p:txBody>
      </p:sp>
      <p:sp>
        <p:nvSpPr>
          <p:cNvPr id="4" name="Slide Image Placeholder 3"/>
          <p:cNvSpPr>
            <a:spLocks noGrp="1" noRot="1" noChangeAspect="1"/>
          </p:cNvSpPr>
          <p:nvPr>
            <p:ph type="sldImg" idx="2"/>
          </p:nvPr>
        </p:nvSpPr>
        <p:spPr>
          <a:xfrm>
            <a:off x="1150938" y="698500"/>
            <a:ext cx="4652962" cy="3490913"/>
          </a:xfrm>
          <a:prstGeom prst="rect">
            <a:avLst/>
          </a:prstGeom>
          <a:noFill/>
          <a:ln w="12700">
            <a:solidFill>
              <a:prstClr val="black"/>
            </a:solidFill>
          </a:ln>
        </p:spPr>
        <p:txBody>
          <a:bodyPr vert="horz" lIns="92930" tIns="46465" rIns="92930" bIns="46465" rtlCol="0" anchor="ctr"/>
          <a:lstStyle/>
          <a:p>
            <a:endParaRPr lang="en-US"/>
          </a:p>
        </p:txBody>
      </p:sp>
      <p:sp>
        <p:nvSpPr>
          <p:cNvPr id="5" name="Notes Placeholder 4"/>
          <p:cNvSpPr>
            <a:spLocks noGrp="1"/>
          </p:cNvSpPr>
          <p:nvPr>
            <p:ph type="body" sz="quarter" idx="3"/>
          </p:nvPr>
        </p:nvSpPr>
        <p:spPr>
          <a:xfrm>
            <a:off x="695484" y="4421823"/>
            <a:ext cx="5563870" cy="4189095"/>
          </a:xfrm>
          <a:prstGeom prst="rect">
            <a:avLst/>
          </a:prstGeom>
        </p:spPr>
        <p:txBody>
          <a:bodyPr vert="horz" lIns="92930" tIns="46465" rIns="92930" bIns="46465"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42029"/>
            <a:ext cx="3013763" cy="465455"/>
          </a:xfrm>
          <a:prstGeom prst="rect">
            <a:avLst/>
          </a:prstGeom>
        </p:spPr>
        <p:txBody>
          <a:bodyPr vert="horz" lIns="92930" tIns="46465" rIns="92930" bIns="46465" rtlCol="0" anchor="b"/>
          <a:lstStyle>
            <a:lvl1pPr algn="l">
              <a:defRPr sz="1200"/>
            </a:lvl1pPr>
          </a:lstStyle>
          <a:p>
            <a:endParaRPr lang="en-US"/>
          </a:p>
        </p:txBody>
      </p:sp>
      <p:sp>
        <p:nvSpPr>
          <p:cNvPr id="7" name="Slide Number Placeholder 6"/>
          <p:cNvSpPr>
            <a:spLocks noGrp="1"/>
          </p:cNvSpPr>
          <p:nvPr>
            <p:ph type="sldNum" sz="quarter" idx="5"/>
          </p:nvPr>
        </p:nvSpPr>
        <p:spPr>
          <a:xfrm>
            <a:off x="3939466" y="8842029"/>
            <a:ext cx="3013763" cy="465455"/>
          </a:xfrm>
          <a:prstGeom prst="rect">
            <a:avLst/>
          </a:prstGeom>
        </p:spPr>
        <p:txBody>
          <a:bodyPr vert="horz" lIns="92930" tIns="46465" rIns="92930" bIns="46465" rtlCol="0" anchor="b"/>
          <a:lstStyle>
            <a:lvl1pPr algn="r">
              <a:defRPr sz="1200"/>
            </a:lvl1pPr>
          </a:lstStyle>
          <a:p>
            <a:fld id="{1C66CD0F-21BE-459F-9516-CF47AA792C49}"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Title 28"/>
          <p:cNvSpPr>
            <a:spLocks noGrp="1"/>
          </p:cNvSpPr>
          <p:nvPr>
            <p:ph type="ctrTitle"/>
          </p:nvPr>
        </p:nvSpPr>
        <p:spPr>
          <a:xfrm>
            <a:off x="381000" y="4853411"/>
            <a:ext cx="8458200" cy="1222375"/>
          </a:xfrm>
        </p:spPr>
        <p:txBody>
          <a:bodyPr anchor="t"/>
          <a:lstStyle/>
          <a:p>
            <a:r>
              <a:rPr kumimoji="0" lang="en-US" smtClean="0"/>
              <a:t>Click to edit Master title style</a:t>
            </a:r>
            <a:endParaRPr kumimoji="0" lang="en-US"/>
          </a:p>
        </p:txBody>
      </p:sp>
      <p:sp>
        <p:nvSpPr>
          <p:cNvPr id="9" name="Subtitle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16" name="Date Placeholder 15"/>
          <p:cNvSpPr>
            <a:spLocks noGrp="1"/>
          </p:cNvSpPr>
          <p:nvPr>
            <p:ph type="dt" sz="half" idx="10"/>
          </p:nvPr>
        </p:nvSpPr>
        <p:spPr/>
        <p:txBody>
          <a:bodyPr/>
          <a:lstStyle/>
          <a:p>
            <a:fld id="{F3EE6854-558C-415E-BAA3-C3C16512AA5C}" type="datetime1">
              <a:rPr lang="en-US" smtClean="0"/>
              <a:pPr/>
              <a:t>6/22/2017</a:t>
            </a:fld>
            <a:endParaRPr lang="en-US"/>
          </a:p>
        </p:txBody>
      </p:sp>
      <p:sp>
        <p:nvSpPr>
          <p:cNvPr id="2" name="Footer Placeholder 1"/>
          <p:cNvSpPr>
            <a:spLocks noGrp="1"/>
          </p:cNvSpPr>
          <p:nvPr>
            <p:ph type="ftr" sz="quarter" idx="11"/>
          </p:nvPr>
        </p:nvSpPr>
        <p:spPr/>
        <p:txBody>
          <a:bodyPr/>
          <a:lstStyle/>
          <a:p>
            <a:endParaRPr lang="en-US"/>
          </a:p>
        </p:txBody>
      </p:sp>
      <p:sp>
        <p:nvSpPr>
          <p:cNvPr id="15" name="Slide Number Placeholder 14"/>
          <p:cNvSpPr>
            <a:spLocks noGrp="1"/>
          </p:cNvSpPr>
          <p:nvPr>
            <p:ph type="sldNum" sz="quarter" idx="12"/>
          </p:nvPr>
        </p:nvSpPr>
        <p:spPr>
          <a:xfrm>
            <a:off x="8229600" y="6473952"/>
            <a:ext cx="758952" cy="246888"/>
          </a:xfrm>
        </p:spPr>
        <p:txBody>
          <a:bodyPr/>
          <a:lstStyle/>
          <a:p>
            <a:fld id="{86ED95A4-F52F-4B85-B40E-7480F7B33859}"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2" name="Title 21"/>
          <p:cNvSpPr>
            <a:spLocks noGrp="1"/>
          </p:cNvSpPr>
          <p:nvPr>
            <p:ph type="title"/>
          </p:nvPr>
        </p:nvSpPr>
        <p:spPr/>
        <p:txBody>
          <a:bodyPr/>
          <a:lstStyle/>
          <a:p>
            <a:r>
              <a:rPr kumimoji="0" lang="en-US" smtClean="0"/>
              <a:t>Click to edit Master title style</a:t>
            </a:r>
            <a:endParaRPr kumimoji="0" lang="en-US"/>
          </a:p>
        </p:txBody>
      </p:sp>
      <p:sp>
        <p:nvSpPr>
          <p:cNvPr id="27" name="Content Placeholder 26"/>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CB23466F-A64B-4B32-B3ED-5AEACF711B37}" type="datetime1">
              <a:rPr lang="en-US" smtClean="0"/>
              <a:pPr/>
              <a:t>6/22/2017</a:t>
            </a:fld>
            <a:endParaRPr lang="en-US"/>
          </a:p>
        </p:txBody>
      </p:sp>
      <p:sp>
        <p:nvSpPr>
          <p:cNvPr id="19" name="Footer Placeholder 18"/>
          <p:cNvSpPr>
            <a:spLocks noGrp="1"/>
          </p:cNvSpPr>
          <p:nvPr>
            <p:ph type="ftr" sz="quarter" idx="11"/>
          </p:nvPr>
        </p:nvSpPr>
        <p:spPr>
          <a:xfrm>
            <a:off x="3581400" y="76200"/>
            <a:ext cx="2895600" cy="288925"/>
          </a:xfrm>
        </p:spPr>
        <p:txBody>
          <a:bodyPr/>
          <a:lstStyle/>
          <a:p>
            <a:endParaRPr lang="en-US"/>
          </a:p>
        </p:txBody>
      </p:sp>
      <p:sp>
        <p:nvSpPr>
          <p:cNvPr id="16" name="Slide Number Placeholder 15"/>
          <p:cNvSpPr>
            <a:spLocks noGrp="1"/>
          </p:cNvSpPr>
          <p:nvPr>
            <p:ph type="sldNum" sz="quarter" idx="12"/>
          </p:nvPr>
        </p:nvSpPr>
        <p:spPr>
          <a:xfrm>
            <a:off x="8229600" y="6473952"/>
            <a:ext cx="758952" cy="246888"/>
          </a:xfrm>
        </p:spPr>
        <p:txBody>
          <a:bodyPr/>
          <a:lstStyle/>
          <a:p>
            <a:fld id="{86ED95A4-F52F-4B85-B40E-7480F7B33859}"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Text Placeholder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9" name="Date Placeholder 18"/>
          <p:cNvSpPr>
            <a:spLocks noGrp="1"/>
          </p:cNvSpPr>
          <p:nvPr>
            <p:ph type="dt" sz="half" idx="10"/>
          </p:nvPr>
        </p:nvSpPr>
        <p:spPr/>
        <p:txBody>
          <a:bodyPr/>
          <a:lstStyle/>
          <a:p>
            <a:fld id="{F842BB36-6054-4803-899C-7F1FD7CA206C}" type="datetime1">
              <a:rPr lang="en-US" smtClean="0"/>
              <a:pPr/>
              <a:t>6/22/2017</a:t>
            </a:fld>
            <a:endParaRPr lang="en-US"/>
          </a:p>
        </p:txBody>
      </p:sp>
      <p:sp>
        <p:nvSpPr>
          <p:cNvPr id="11" name="Footer Placeholder 10"/>
          <p:cNvSpPr>
            <a:spLocks noGrp="1"/>
          </p:cNvSpPr>
          <p:nvPr>
            <p:ph type="ftr" sz="quarter" idx="11"/>
          </p:nvPr>
        </p:nvSpPr>
        <p:spPr/>
        <p:txBody>
          <a:bodyPr/>
          <a:lstStyle/>
          <a:p>
            <a:endParaRPr lang="en-US"/>
          </a:p>
        </p:txBody>
      </p:sp>
      <p:sp>
        <p:nvSpPr>
          <p:cNvPr id="16" name="Slide Number Placeholder 15"/>
          <p:cNvSpPr>
            <a:spLocks noGrp="1"/>
          </p:cNvSpPr>
          <p:nvPr>
            <p:ph type="sldNum" sz="quarter" idx="12"/>
          </p:nvPr>
        </p:nvSpPr>
        <p:spPr/>
        <p:txBody>
          <a:bodyPr/>
          <a:lstStyle/>
          <a:p>
            <a:fld id="{86ED95A4-F52F-4B85-B40E-7480F7B33859}" type="slidenum">
              <a:rPr lang="en-US" smtClean="0"/>
              <a:pPr/>
              <a:t>‹#›</a:t>
            </a:fld>
            <a:endParaRPr lang="en-US"/>
          </a:p>
        </p:txBody>
      </p:sp>
      <p:sp>
        <p:nvSpPr>
          <p:cNvPr id="8" name="Title 7"/>
          <p:cNvSpPr>
            <a:spLocks noGrp="1"/>
          </p:cNvSpPr>
          <p:nvPr>
            <p:ph type="title"/>
          </p:nvPr>
        </p:nvSpPr>
        <p:spPr>
          <a:xfrm>
            <a:off x="180475" y="2947085"/>
            <a:ext cx="8686800" cy="1184825"/>
          </a:xfrm>
        </p:spPr>
        <p:txBody>
          <a:bodyPr rtlCol="0" anchor="t"/>
          <a:lstStyle>
            <a:lvl1pPr algn="r">
              <a:defRPr/>
            </a:lvl1pPr>
          </a:lstStyle>
          <a:p>
            <a:r>
              <a:rPr kumimoji="0" lang="en-US" smtClean="0"/>
              <a:t>Click to edit Master title style</a:t>
            </a:r>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0" name="Title 1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4" name="Content Placeholder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0"/>
          </p:nvPr>
        </p:nvSpPr>
        <p:spPr/>
        <p:txBody>
          <a:bodyPr/>
          <a:lstStyle/>
          <a:p>
            <a:fld id="{0F767536-09EC-436A-8929-02C54C7EAAE5}" type="datetime1">
              <a:rPr lang="en-US" smtClean="0"/>
              <a:pPr/>
              <a:t>6/22/2017</a:t>
            </a:fld>
            <a:endParaRPr lang="en-US"/>
          </a:p>
        </p:txBody>
      </p:sp>
      <p:sp>
        <p:nvSpPr>
          <p:cNvPr id="10" name="Footer Placeholder 9"/>
          <p:cNvSpPr>
            <a:spLocks noGrp="1"/>
          </p:cNvSpPr>
          <p:nvPr>
            <p:ph type="ftr" sz="quarter" idx="11"/>
          </p:nvPr>
        </p:nvSpPr>
        <p:spPr/>
        <p:txBody>
          <a:bodyPr/>
          <a:lstStyle/>
          <a:p>
            <a:endParaRPr lang="en-US"/>
          </a:p>
        </p:txBody>
      </p:sp>
      <p:sp>
        <p:nvSpPr>
          <p:cNvPr id="31" name="Slide Number Placeholder 30"/>
          <p:cNvSpPr>
            <a:spLocks noGrp="1"/>
          </p:cNvSpPr>
          <p:nvPr>
            <p:ph type="sldNum" sz="quarter" idx="12"/>
          </p:nvPr>
        </p:nvSpPr>
        <p:spPr/>
        <p:txBody>
          <a:bodyPr/>
          <a:lstStyle/>
          <a:p>
            <a:fld id="{86ED95A4-F52F-4B85-B40E-7480F7B33859}"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9" name="Title 28"/>
          <p:cNvSpPr>
            <a:spLocks noGrp="1"/>
          </p:cNvSpPr>
          <p:nvPr>
            <p:ph type="title"/>
          </p:nvPr>
        </p:nvSpPr>
        <p:spPr>
          <a:xfrm>
            <a:off x="304800" y="5410200"/>
            <a:ext cx="8610600" cy="882650"/>
          </a:xfrm>
        </p:spPr>
        <p:txBody>
          <a:bodyPr anchor="ctr"/>
          <a:lstStyle>
            <a:lvl1pPr>
              <a:defRPr/>
            </a:lvl1pPr>
          </a:lstStyle>
          <a:p>
            <a:r>
              <a:rPr kumimoji="0" lang="en-US" smtClean="0"/>
              <a:t>Click to edit Master title style</a:t>
            </a:r>
            <a:endParaRPr kumimoji="0" lang="en-US"/>
          </a:p>
        </p:txBody>
      </p:sp>
      <p:sp>
        <p:nvSpPr>
          <p:cNvPr id="13" name="Text Placeholder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25" name="Text Placeholder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Content Placeholder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8" name="Content Placeholder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0"/>
          </p:nvPr>
        </p:nvSpPr>
        <p:spPr/>
        <p:txBody>
          <a:bodyPr/>
          <a:lstStyle/>
          <a:p>
            <a:fld id="{F64DCC4A-3AF8-4344-A7A3-391B984C8E06}" type="datetime1">
              <a:rPr lang="en-US" smtClean="0"/>
              <a:pPr/>
              <a:t>6/22/2017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229600" y="6477000"/>
            <a:ext cx="762000" cy="246888"/>
          </a:xfrm>
        </p:spPr>
        <p:txBody>
          <a:bodyPr/>
          <a:lstStyle/>
          <a:p>
            <a:fld id="{86ED95A4-F52F-4B85-B40E-7480F7B33859}" type="slidenum">
              <a:rPr lang="en-US" smtClean="0"/>
              <a:pPr/>
              <a:t>‹#›</a:t>
            </a:fld>
            <a:endParaRPr lang="en-US"/>
          </a:p>
        </p:txBody>
      </p:sp>
      <p:sp>
        <p:nvSpPr>
          <p:cNvPr id="11" name="Straight Connector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0" name="Title 2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A840744B-5AD7-4EDE-82CD-D257B98F2EEA}" type="datetime1">
              <a:rPr lang="en-US" smtClean="0"/>
              <a:pPr/>
              <a:t>6/22/2017</a:t>
            </a:fld>
            <a:endParaRPr lang="en-US"/>
          </a:p>
        </p:txBody>
      </p:sp>
      <p:sp>
        <p:nvSpPr>
          <p:cNvPr id="21" name="Footer Placeholder 20"/>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ED95A4-F52F-4B85-B40E-7480F7B33859}"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F64053D0-64BF-4104-A37C-17D984898779}" type="datetime1">
              <a:rPr lang="en-US" smtClean="0"/>
              <a:pPr/>
              <a:t>6/22/2017</a:t>
            </a:fld>
            <a:endParaRPr lang="en-US"/>
          </a:p>
        </p:txBody>
      </p:sp>
      <p:sp>
        <p:nvSpPr>
          <p:cNvPr id="24" name="Footer Placeholder 23"/>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ED95A4-F52F-4B85-B40E-7480F7B3385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Straight Connector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Title 11"/>
          <p:cNvSpPr>
            <a:spLocks noGrp="1"/>
          </p:cNvSpPr>
          <p:nvPr>
            <p:ph type="title"/>
          </p:nvPr>
        </p:nvSpPr>
        <p:spPr>
          <a:xfrm>
            <a:off x="457200" y="5486400"/>
            <a:ext cx="8458200" cy="520700"/>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14" name="Content Placeholder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2F4599A3-40B4-419E-A98D-BD8E7864C1E1}" type="datetime1">
              <a:rPr lang="en-US" smtClean="0"/>
              <a:pPr/>
              <a:t>6/22/2017</a:t>
            </a:fld>
            <a:endParaRPr lang="en-US"/>
          </a:p>
        </p:txBody>
      </p:sp>
      <p:sp>
        <p:nvSpPr>
          <p:cNvPr id="29" name="Footer Placeholder 28"/>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ED95A4-F52F-4B85-B40E-7480F7B33859}"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3" name="Picture Placeholder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en-US" smtClean="0"/>
              <a:t>Click icon to add picture</a:t>
            </a:r>
            <a:endParaRPr kumimoji="0" lang="en-US" dirty="0"/>
          </a:p>
        </p:txBody>
      </p:sp>
      <p:sp>
        <p:nvSpPr>
          <p:cNvPr id="7" name="Date Placeholder 6"/>
          <p:cNvSpPr>
            <a:spLocks noGrp="1"/>
          </p:cNvSpPr>
          <p:nvPr>
            <p:ph type="dt" sz="half" idx="10"/>
          </p:nvPr>
        </p:nvSpPr>
        <p:spPr/>
        <p:txBody>
          <a:bodyPr/>
          <a:lstStyle/>
          <a:p>
            <a:fld id="{5EFFB993-8F48-43CD-AA34-B1B74AE406A7}" type="datetime1">
              <a:rPr lang="en-US" smtClean="0"/>
              <a:pPr/>
              <a:t>6/22/2017</a:t>
            </a:fld>
            <a:endParaRPr lang="en-US"/>
          </a:p>
        </p:txBody>
      </p:sp>
      <p:sp>
        <p:nvSpPr>
          <p:cNvPr id="5" name="Footer Placeholder 4"/>
          <p:cNvSpPr>
            <a:spLocks noGrp="1"/>
          </p:cNvSpPr>
          <p:nvPr>
            <p:ph type="ftr" sz="quarter" idx="11"/>
          </p:nvPr>
        </p:nvSpPr>
        <p:spPr/>
        <p:txBody>
          <a:bodyPr/>
          <a:lstStyle/>
          <a:p>
            <a:endParaRPr lang="en-US"/>
          </a:p>
        </p:txBody>
      </p:sp>
      <p:sp>
        <p:nvSpPr>
          <p:cNvPr id="31" name="Slide Number Placeholder 30"/>
          <p:cNvSpPr>
            <a:spLocks noGrp="1"/>
          </p:cNvSpPr>
          <p:nvPr>
            <p:ph type="sldNum" sz="quarter" idx="12"/>
          </p:nvPr>
        </p:nvSpPr>
        <p:spPr/>
        <p:txBody>
          <a:bodyPr/>
          <a:lstStyle/>
          <a:p>
            <a:fld id="{86ED95A4-F52F-4B85-B40E-7480F7B33859}" type="slidenum">
              <a:rPr lang="en-US" smtClean="0"/>
              <a:pPr/>
              <a:t>‹#›</a:t>
            </a:fld>
            <a:endParaRPr lang="en-US"/>
          </a:p>
        </p:txBody>
      </p:sp>
      <p:sp>
        <p:nvSpPr>
          <p:cNvPr id="17" name="Title 16"/>
          <p:cNvSpPr>
            <a:spLocks noGrp="1"/>
          </p:cNvSpPr>
          <p:nvPr>
            <p:ph type="title"/>
          </p:nvPr>
        </p:nvSpPr>
        <p:spPr>
          <a:xfrm>
            <a:off x="381000" y="4993760"/>
            <a:ext cx="5867400" cy="522288"/>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BE99CAD-3A65-4AD3-91AD-DB1AD3AE5D7C}" type="datetime1">
              <a:rPr lang="en-US" smtClean="0"/>
              <a:pPr/>
              <a:t>6/22/2017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ED95A4-F52F-4B85-B40E-7480F7B33859}"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549276"/>
            <a:ext cx="18288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549276"/>
            <a:ext cx="62484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283EDA5-D9C1-4CF8-AECF-D36A70C38A26}" type="datetime1">
              <a:rPr lang="en-US" smtClean="0"/>
              <a:pPr/>
              <a:t>6/22/2017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ED95A4-F52F-4B85-B40E-7480F7B33859}"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1BDF46F-305E-4F79-8205-AC8F9C3BB115}" type="datetime1">
              <a:rPr lang="en-US" smtClean="0"/>
              <a:pPr/>
              <a:t>6/22/2017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43F802-0C4A-4000-8587-7D3382656320}" type="slidenum">
              <a:rPr lang="en-US" smtClean="0"/>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96CA86C-9659-4014-9CEA-5DCF2698457F}" type="datetime1">
              <a:rPr lang="en-US" smtClean="0"/>
              <a:pPr/>
              <a:t>6/22/2017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43F802-0C4A-4000-8587-7D3382656320}" type="slidenum">
              <a:rPr lang="en-US" smtClean="0"/>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14E2AA6-3EB7-4355-BBF2-CD54D3DD8A87}" type="datetime1">
              <a:rPr lang="en-US" smtClean="0"/>
              <a:pPr/>
              <a:t>6/22/2017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43F802-0C4A-4000-8587-7D3382656320}" type="slidenum">
              <a:rPr lang="en-US" smtClean="0"/>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578F2B5-59E1-4918-9F00-34C011033B62}" type="datetime1">
              <a:rPr lang="en-US" smtClean="0"/>
              <a:pPr/>
              <a:t>6/22/2017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43F802-0C4A-4000-8587-7D3382656320}" type="slidenum">
              <a:rPr lang="en-US" smtClean="0"/>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E1AC121-9220-4389-8B2E-DB5C712EA9E0}" type="datetime1">
              <a:rPr lang="en-US" smtClean="0"/>
              <a:pPr/>
              <a:t>6/22/2017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943F802-0C4A-4000-8587-7D3382656320}" type="slidenum">
              <a:rPr lang="en-US" smtClean="0"/>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EEE59FC-DBA3-4225-A6A3-CDBE0AAD1967}" type="datetime1">
              <a:rPr lang="en-US" smtClean="0"/>
              <a:pPr/>
              <a:t>6/22/2017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943F802-0C4A-4000-8587-7D3382656320}" type="slidenum">
              <a:rPr lang="en-US" smtClean="0"/>
              <a:pPr/>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5C6AABD-CF8C-4E79-BFE0-2BB273946FAB}" type="datetime1">
              <a:rPr lang="en-US" smtClean="0"/>
              <a:pPr/>
              <a:t>6/22/2017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943F802-0C4A-4000-8587-7D3382656320}" type="slidenum">
              <a:rPr lang="en-US" smtClean="0"/>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E8DC457-F054-4318-AD91-66904E4ADAC1}" type="datetime1">
              <a:rPr lang="en-US" smtClean="0"/>
              <a:pPr/>
              <a:t>6/22/2017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43F802-0C4A-4000-8587-7D3382656320}" type="slidenum">
              <a:rPr lang="en-US" smtClean="0"/>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1222A30-B9A2-406E-9C88-882D472E7EB0}" type="datetime1">
              <a:rPr lang="en-US" smtClean="0"/>
              <a:pPr/>
              <a:t>6/22/2017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43F802-0C4A-4000-8587-7D3382656320}" type="slidenum">
              <a:rPr lang="en-US" smtClean="0"/>
              <a:pPr/>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C9E12F3-DF18-4F31-B4A6-2D2381F94FAF}" type="datetime1">
              <a:rPr lang="en-US" smtClean="0"/>
              <a:pPr/>
              <a:t>6/22/2017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43F802-0C4A-4000-8587-7D3382656320}" type="slidenum">
              <a:rPr lang="en-US" smtClean="0"/>
              <a:pPr/>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0EDFB84-AB3B-41E4-BF1A-8F7F00BE9786}" type="datetime1">
              <a:rPr lang="en-US" smtClean="0"/>
              <a:pPr/>
              <a:t>6/22/2017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43F802-0C4A-4000-8587-7D3382656320}" type="slidenum">
              <a:rPr lang="en-US" smtClean="0"/>
              <a:pPr/>
              <a:t>‹#›</a:t>
            </a:fld>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DF616EE-A95C-4592-8E84-74CAA1FC7D90}" type="datetime1">
              <a:rPr lang="en-US" smtClean="0"/>
              <a:pPr/>
              <a:t>6/22/2017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516896F-3C5B-4984-B98B-1B4CE8F018A4}" type="slidenum">
              <a:rPr lang="en-US" smtClean="0"/>
              <a:pPr/>
              <a:t>‹#›</a:t>
            </a:fld>
            <a:endParaRPr 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41388CC-3A9D-4F99-A597-6FA4BEAEBF69}" type="datetime1">
              <a:rPr lang="en-US" smtClean="0"/>
              <a:pPr/>
              <a:t>6/22/2017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516896F-3C5B-4984-B98B-1B4CE8F018A4}" type="slidenum">
              <a:rPr lang="en-US" smtClean="0"/>
              <a:pPr/>
              <a:t>‹#›</a:t>
            </a:fld>
            <a:endParaRPr 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281BB60-6936-419B-8437-C401972EC4D7}" type="datetime1">
              <a:rPr lang="en-US" smtClean="0"/>
              <a:pPr/>
              <a:t>6/22/2017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516896F-3C5B-4984-B98B-1B4CE8F018A4}" type="slidenum">
              <a:rPr lang="en-US" smtClean="0"/>
              <a:pPr/>
              <a:t>‹#›</a:t>
            </a:fld>
            <a:endParaRPr 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D078ABA-7CB1-4E26-9F79-41225C166395}" type="datetime1">
              <a:rPr lang="en-US" smtClean="0"/>
              <a:pPr/>
              <a:t>6/22/2017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516896F-3C5B-4984-B98B-1B4CE8F018A4}" type="slidenum">
              <a:rPr lang="en-US" smtClean="0"/>
              <a:pPr/>
              <a:t>‹#›</a:t>
            </a:fld>
            <a:endParaRPr 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E06EF04-2055-428D-B2DE-42A2F842A5C8}" type="datetime1">
              <a:rPr lang="en-US" smtClean="0"/>
              <a:pPr/>
              <a:t>6/22/2017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516896F-3C5B-4984-B98B-1B4CE8F018A4}" type="slidenum">
              <a:rPr lang="en-US" smtClean="0"/>
              <a:pPr/>
              <a:t>‹#›</a:t>
            </a:fld>
            <a:endParaRPr 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2153AA1-0597-4827-BA2B-48791F57A2AB}" type="datetime1">
              <a:rPr lang="en-US" smtClean="0"/>
              <a:pPr/>
              <a:t>6/22/2017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516896F-3C5B-4984-B98B-1B4CE8F018A4}" type="slidenum">
              <a:rPr lang="en-US" smtClean="0"/>
              <a:pPr/>
              <a:t>‹#›</a:t>
            </a:fld>
            <a:endParaRPr 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6578F10-8466-4F30-BCF8-13A194092553}" type="datetime1">
              <a:rPr lang="en-US" smtClean="0"/>
              <a:pPr/>
              <a:t>6/22/2017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516896F-3C5B-4984-B98B-1B4CE8F018A4}" type="slidenum">
              <a:rPr lang="en-US" smtClean="0"/>
              <a:pPr/>
              <a:t>‹#›</a:t>
            </a:fld>
            <a:endParaRPr 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9CB3A31-602B-4564-B436-2AB53D3E1593}" type="datetime1">
              <a:rPr lang="en-US" smtClean="0"/>
              <a:pPr/>
              <a:t>6/22/2017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516896F-3C5B-4984-B98B-1B4CE8F018A4}" type="slidenum">
              <a:rPr lang="en-US" smtClean="0"/>
              <a:pPr/>
              <a:t>‹#›</a:t>
            </a:fld>
            <a:endParaRPr lang="en-US"/>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49B3B3D-AD4B-4633-9BF2-B4BDECB82D58}" type="datetime1">
              <a:rPr lang="en-US" smtClean="0"/>
              <a:pPr/>
              <a:t>6/22/2017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516896F-3C5B-4984-B98B-1B4CE8F018A4}" type="slidenum">
              <a:rPr lang="en-US" smtClean="0"/>
              <a:pPr/>
              <a:t>‹#›</a:t>
            </a:fld>
            <a:endParaRPr 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FE5F777-3F7B-4153-848D-D86C9D4E41FB}" type="datetime1">
              <a:rPr lang="en-US" smtClean="0"/>
              <a:pPr/>
              <a:t>6/22/2017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516896F-3C5B-4984-B98B-1B4CE8F018A4}" type="slidenum">
              <a:rPr lang="en-US" smtClean="0"/>
              <a:pPr/>
              <a:t>‹#›</a:t>
            </a:fld>
            <a:endParaRPr 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EFBB9B4-7F1E-4D9A-9DD3-C67D60EB83B8}" type="datetime1">
              <a:rPr lang="en-US" smtClean="0"/>
              <a:pPr/>
              <a:t>6/22/2017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516896F-3C5B-4984-B98B-1B4CE8F018A4}" type="slidenum">
              <a:rPr lang="en-US" smtClean="0"/>
              <a:pPr/>
              <a:t>‹#›</a:t>
            </a:fld>
            <a:endParaRPr 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439DF22-7328-4067-90B1-5BADC49AA51B}" type="datetime1">
              <a:rPr lang="en-US" smtClean="0"/>
              <a:pPr/>
              <a:t>6/22/2017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516896F-3C5B-4984-B98B-1B4CE8F018A4}" type="slidenum">
              <a:rPr lang="en-US" smtClean="0"/>
              <a:pPr/>
              <a:t>‹#›</a:t>
            </a:fld>
            <a:endParaRPr lang="en-US"/>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F8C9146-23AA-4F58-B02F-027145FC1A28}" type="datetime1">
              <a:rPr lang="en-US" smtClean="0"/>
              <a:pPr/>
              <a:t>6/22/2017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516896F-3C5B-4984-B98B-1B4CE8F018A4}" type="slidenum">
              <a:rPr lang="en-US" smtClean="0"/>
              <a:pPr/>
              <a:t>‹#›</a:t>
            </a:fld>
            <a:endParaRPr lang="en-US"/>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DEDFBA5-5E15-431A-B97C-A1E6405B2976}" type="datetime1">
              <a:rPr lang="en-US" smtClean="0"/>
              <a:pPr/>
              <a:t>6/22/2017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DB37F0-01C5-4904-AC46-1AE72C707A8B}" type="slidenum">
              <a:rPr lang="en-US" smtClean="0"/>
              <a:pPr/>
              <a:t>‹#›</a:t>
            </a:fld>
            <a:endParaRPr lang="en-US"/>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C0BF5A6-4B8E-4E31-90D4-A2EA651F88E6}" type="datetime1">
              <a:rPr lang="en-US" smtClean="0"/>
              <a:pPr/>
              <a:t>6/22/2017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DB37F0-01C5-4904-AC46-1AE72C707A8B}" type="slidenum">
              <a:rPr lang="en-US" smtClean="0"/>
              <a:pPr/>
              <a:t>‹#›</a:t>
            </a:fld>
            <a:endParaRPr lang="en-US"/>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A45C146-F53D-4424-9FC9-9F8040A69F3D}" type="datetime1">
              <a:rPr lang="en-US" smtClean="0"/>
              <a:pPr/>
              <a:t>6/22/2017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DB37F0-01C5-4904-AC46-1AE72C707A8B}" type="slidenum">
              <a:rPr lang="en-US" smtClean="0"/>
              <a:pPr/>
              <a:t>‹#›</a:t>
            </a:fld>
            <a:endParaRPr lang="en-US"/>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8144079-021F-4797-96AB-0ADB03EE8256}" type="datetime1">
              <a:rPr lang="en-US" smtClean="0"/>
              <a:pPr/>
              <a:t>6/22/2017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CDB37F0-01C5-4904-AC46-1AE72C707A8B}" type="slidenum">
              <a:rPr lang="en-US" smtClean="0"/>
              <a:pPr/>
              <a:t>‹#›</a:t>
            </a:fld>
            <a:endParaRPr lang="en-US"/>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9C2F339-B934-41C8-91EE-28AAE5B83ECC}" type="datetime1">
              <a:rPr lang="en-US" smtClean="0"/>
              <a:pPr/>
              <a:t>6/22/2017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CDB37F0-01C5-4904-AC46-1AE72C707A8B}" type="slidenum">
              <a:rPr lang="en-US" smtClean="0"/>
              <a:pPr/>
              <a:t>‹#›</a:t>
            </a:fld>
            <a:endParaRPr lang="en-US"/>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2C59B41-865D-4189-8FA9-802338C18FFC}" type="datetime1">
              <a:rPr lang="en-US" smtClean="0"/>
              <a:pPr/>
              <a:t>6/22/2017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CDB37F0-01C5-4904-AC46-1AE72C707A8B}" type="slidenum">
              <a:rPr lang="en-US" smtClean="0"/>
              <a:pPr/>
              <a:t>‹#›</a:t>
            </a:fld>
            <a:endParaRPr lang="en-US"/>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0B3980C-E1E1-486A-ABA5-C2FCD2B26543}" type="datetime1">
              <a:rPr lang="en-US" smtClean="0"/>
              <a:pPr/>
              <a:t>6/22/2017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CDB37F0-01C5-4904-AC46-1AE72C707A8B}" type="slidenum">
              <a:rPr lang="en-US" smtClean="0"/>
              <a:pPr/>
              <a:t>‹#›</a:t>
            </a:fld>
            <a:endParaRPr lang="en-US"/>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AB316DA-C54B-4F66-A5DD-5FBAE632DBAF}" type="datetime1">
              <a:rPr lang="en-US" smtClean="0"/>
              <a:pPr/>
              <a:t>6/22/2017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CDB37F0-01C5-4904-AC46-1AE72C707A8B}" type="slidenum">
              <a:rPr lang="en-US" smtClean="0"/>
              <a:pPr/>
              <a:t>‹#›</a:t>
            </a:fld>
            <a:endParaRPr lang="en-US"/>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C23ED29-F0FE-484B-8005-FDCB8A8085EF}" type="datetime1">
              <a:rPr lang="en-US" smtClean="0"/>
              <a:pPr/>
              <a:t>6/22/2017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CDB37F0-01C5-4904-AC46-1AE72C707A8B}" type="slidenum">
              <a:rPr lang="en-US" smtClean="0"/>
              <a:pPr/>
              <a:t>‹#›</a:t>
            </a:fld>
            <a:endParaRPr lang="en-US"/>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1B601B2-332B-4799-8F31-D06866920648}" type="datetime1">
              <a:rPr lang="en-US" smtClean="0"/>
              <a:pPr/>
              <a:t>6/22/2017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DB37F0-01C5-4904-AC46-1AE72C707A8B}" type="slidenum">
              <a:rPr lang="en-US" smtClean="0"/>
              <a:pPr/>
              <a:t>‹#›</a:t>
            </a:fld>
            <a:endParaRPr lang="en-US"/>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B36B102-27EC-4EA1-A5F0-C57DC4CDB668}" type="datetime1">
              <a:rPr lang="en-US" smtClean="0"/>
              <a:pPr/>
              <a:t>6/22/2017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DB37F0-01C5-4904-AC46-1AE72C707A8B}" type="slidenum">
              <a:rPr lang="en-US" smtClean="0"/>
              <a:pPr/>
              <a:t>‹#›</a:t>
            </a:fld>
            <a:endParaRPr lang="en-US"/>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6F6E94A9-264C-488D-BB5A-BA28465E4DBD}" type="datetime1">
              <a:rPr lang="en-US" smtClean="0"/>
              <a:pPr/>
              <a:t>6/22/2017</a:t>
            </a:fld>
            <a:endParaRPr lang="en-US"/>
          </a:p>
        </p:txBody>
      </p:sp>
      <p:sp>
        <p:nvSpPr>
          <p:cNvPr id="17" name="Footer Placeholder 16"/>
          <p:cNvSpPr>
            <a:spLocks noGrp="1"/>
          </p:cNvSpPr>
          <p:nvPr>
            <p:ph type="ftr" sz="quarter" idx="11"/>
          </p:nvPr>
        </p:nvSpPr>
        <p:spPr/>
        <p:txBody>
          <a:bodyPr/>
          <a:lstStyle/>
          <a:p>
            <a:endParaRPr lang="en-US"/>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B943F802-0C4A-4000-8587-7D3382656320}" type="slidenum">
              <a:rPr lang="en-US" smtClean="0"/>
              <a:pPr/>
              <a:t>‹#›</a:t>
            </a:fld>
            <a:endParaRPr lang="en-US"/>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EED0B865-B183-435D-9405-E4E14308E80B}" type="datetime1">
              <a:rPr lang="en-US" smtClean="0"/>
              <a:pPr/>
              <a:t>6/22/2017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4361688" y="1026372"/>
            <a:ext cx="457200" cy="441325"/>
          </a:xfrm>
        </p:spPr>
        <p:txBody>
          <a:bodyPr/>
          <a:lstStyle/>
          <a:p>
            <a:fld id="{B943F802-0C4A-4000-8587-7D3382656320}" type="slidenum">
              <a:rPr lang="en-US" smtClean="0"/>
              <a:pPr/>
              <a:t>‹#›</a:t>
            </a:fld>
            <a:endParaRPr lang="en-US"/>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3CBE2C4D-9181-4170-B4F6-029B48F85322}" type="datetime1">
              <a:rPr lang="en-US" smtClean="0"/>
              <a:pPr/>
              <a:t>6/22/2017</a:t>
            </a:fld>
            <a:endParaRPr lang="en-US"/>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B943F802-0C4A-4000-8587-7D3382656320}" type="slidenum">
              <a:rPr lang="en-US" smtClean="0"/>
              <a:pPr/>
              <a:t>‹#›</a:t>
            </a:fld>
            <a:endParaRPr lang="en-US"/>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A5324A24-B85E-4330-AB80-0C116C99C422}" type="datetime1">
              <a:rPr lang="en-US" smtClean="0"/>
              <a:pPr/>
              <a:t>6/22/2017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43F802-0C4A-4000-8587-7D3382656320}" type="slidenum">
              <a:rPr lang="en-US" smtClean="0"/>
              <a:pPr/>
              <a:t>‹#›</a:t>
            </a:fld>
            <a:endParaRPr lang="en-US"/>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FAA7D847-4B3B-4BB7-A96C-09DDFD48DA4E}" type="datetime1">
              <a:rPr lang="en-US" smtClean="0"/>
              <a:pPr/>
              <a:t>6/22/2017</a:t>
            </a:fld>
            <a:endParaRPr lang="en-US"/>
          </a:p>
        </p:txBody>
      </p:sp>
      <p:sp>
        <p:nvSpPr>
          <p:cNvPr id="8" name="Footer Placeholder 7"/>
          <p:cNvSpPr>
            <a:spLocks noGrp="1"/>
          </p:cNvSpPr>
          <p:nvPr>
            <p:ph type="ftr" sz="quarter" idx="11"/>
          </p:nvPr>
        </p:nvSpPr>
        <p:spPr>
          <a:xfrm>
            <a:off x="304800" y="6409944"/>
            <a:ext cx="3581400" cy="365760"/>
          </a:xfrm>
        </p:spPr>
        <p:txBody>
          <a:bodyPr/>
          <a:lstStyle/>
          <a:p>
            <a:endParaRPr lang="en-US"/>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B943F802-0C4A-4000-8587-7D3382656320}" type="slidenum">
              <a:rPr lang="en-US" smtClean="0"/>
              <a:pPr/>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C0E76656-C4ED-4B6D-8A07-974A7A709E25}" type="datetime1">
              <a:rPr lang="en-US" smtClean="0"/>
              <a:pPr/>
              <a:t>6/22/2017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4343400" y="1036020"/>
            <a:ext cx="457200" cy="441325"/>
          </a:xfrm>
        </p:spPr>
        <p:txBody>
          <a:bodyPr/>
          <a:lstStyle/>
          <a:p>
            <a:fld id="{B943F802-0C4A-4000-8587-7D3382656320}" type="slidenum">
              <a:rPr lang="en-US" smtClean="0"/>
              <a:pPr/>
              <a:t>‹#›</a:t>
            </a:fld>
            <a:endParaRPr lang="en-US"/>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5D1C8C1F-CE1D-467B-AC1B-7782BB62AD55}" type="datetime1">
              <a:rPr lang="en-US" smtClean="0"/>
              <a:pPr/>
              <a:t>6/22/2017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B943F802-0C4A-4000-8587-7D3382656320}" type="slidenum">
              <a:rPr lang="en-US" smtClean="0"/>
              <a:pPr/>
              <a:t>‹#›</a:t>
            </a:fld>
            <a:endParaRPr lang="en-US"/>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B943F802-0C4A-4000-8587-7D3382656320}" type="slidenum">
              <a:rPr lang="en-US" smtClean="0"/>
              <a:pPr/>
              <a:t>‹#›</a:t>
            </a:fld>
            <a:endParaRPr lang="en-US"/>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FB799E78-4226-40E2-8773-7BF08EC0B4E3}" type="datetime1">
              <a:rPr lang="en-US" smtClean="0"/>
              <a:pPr/>
              <a:t>6/22/2017</a:t>
            </a:fld>
            <a:endParaRPr lang="en-US"/>
          </a:p>
        </p:txBody>
      </p:sp>
      <p:sp>
        <p:nvSpPr>
          <p:cNvPr id="6" name="Footer Placeholder 5"/>
          <p:cNvSpPr>
            <a:spLocks noGrp="1"/>
          </p:cNvSpPr>
          <p:nvPr>
            <p:ph type="ftr" sz="quarter" idx="11"/>
          </p:nvPr>
        </p:nvSpPr>
        <p:spPr>
          <a:xfrm>
            <a:off x="301752" y="6410848"/>
            <a:ext cx="3383280" cy="365760"/>
          </a:xfrm>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B943F802-0C4A-4000-8587-7D3382656320}" type="slidenum">
              <a:rPr lang="en-US" smtClean="0"/>
              <a:pPr/>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5CFEBEDE-4941-4502-803E-B031DE427A60}" type="datetime1">
              <a:rPr lang="en-US" smtClean="0"/>
              <a:pPr/>
              <a:t>6/22/2017</a:t>
            </a:fld>
            <a:endParaRPr lang="en-US"/>
          </a:p>
        </p:txBody>
      </p:sp>
      <p:sp>
        <p:nvSpPr>
          <p:cNvPr id="6" name="Footer Placeholder 5"/>
          <p:cNvSpPr>
            <a:spLocks noGrp="1"/>
          </p:cNvSpPr>
          <p:nvPr>
            <p:ph type="ftr" sz="quarter" idx="11"/>
          </p:nvPr>
        </p:nvSpPr>
        <p:spPr>
          <a:xfrm>
            <a:off x="301752" y="6410848"/>
            <a:ext cx="3584448" cy="365760"/>
          </a:xfrm>
        </p:spPr>
        <p:txBody>
          <a:bodyPr/>
          <a:lstStyle/>
          <a:p>
            <a:endParaRPr lang="en-US"/>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F9BA192-37A4-414E-B1E1-4F6928FC3CEF}" type="datetime1">
              <a:rPr lang="en-US" smtClean="0"/>
              <a:pPr/>
              <a:t>6/22/2017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43F802-0C4A-4000-8587-7D3382656320}"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B943F802-0C4A-4000-8587-7D3382656320}" type="slidenum">
              <a:rPr lang="en-US" smtClean="0"/>
              <a:pPr/>
              <a:t>‹#›</a:t>
            </a:fld>
            <a:endParaRPr lang="en-US"/>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47936C7-CC4C-4767-85B7-36F6247A704A}" type="datetime1">
              <a:rPr lang="en-US" smtClean="0"/>
              <a:pPr/>
              <a:t>6/22/2017</a:t>
            </a:fld>
            <a:endParaRPr lang="en-US"/>
          </a:p>
        </p:txBody>
      </p:sp>
      <p:sp>
        <p:nvSpPr>
          <p:cNvPr id="5" name="Footer Placeholder 4"/>
          <p:cNvSpPr>
            <a:spLocks noGrp="1"/>
          </p:cNvSpPr>
          <p:nvPr>
            <p:ph type="ftr" sz="quarter" idx="11"/>
          </p:nvPr>
        </p:nvSpPr>
        <p:spPr/>
        <p:txBody>
          <a:bodyPr/>
          <a:lstStyle/>
          <a:p>
            <a:endParaRPr lang="en-US"/>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theme" Target="../theme/theme4.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4.xml"/><Relationship Id="rId3" Type="http://schemas.openxmlformats.org/officeDocument/2006/relationships/slideLayout" Target="../slideLayouts/slideLayout49.xml"/><Relationship Id="rId7" Type="http://schemas.openxmlformats.org/officeDocument/2006/relationships/slideLayout" Target="../slideLayouts/slideLayout53.xml"/><Relationship Id="rId12" Type="http://schemas.openxmlformats.org/officeDocument/2006/relationships/theme" Target="../theme/theme5.xml"/><Relationship Id="rId2" Type="http://schemas.openxmlformats.org/officeDocument/2006/relationships/slideLayout" Target="../slideLayouts/slideLayout48.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5" Type="http://schemas.openxmlformats.org/officeDocument/2006/relationships/slideLayout" Target="../slideLayouts/slideLayout51.xml"/><Relationship Id="rId10" Type="http://schemas.openxmlformats.org/officeDocument/2006/relationships/slideLayout" Target="../slideLayouts/slideLayout56.xml"/><Relationship Id="rId4" Type="http://schemas.openxmlformats.org/officeDocument/2006/relationships/slideLayout" Target="../slideLayouts/slideLayout50.xml"/><Relationship Id="rId9" Type="http://schemas.openxmlformats.org/officeDocument/2006/relationships/slideLayout" Target="../slideLayouts/slideLayout5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FCC">
            <a:alpha val="0"/>
          </a:srgbClr>
        </a:solidFill>
        <a:effectLst/>
      </p:bgPr>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Text Placeholder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1" name="Date Placeholder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E58DBCCD-B5B4-4761-BB73-E31C7C49D2B5}" type="datetime1">
              <a:rPr lang="en-US" smtClean="0"/>
              <a:pPr/>
              <a:t>6/22/2017</a:t>
            </a:fld>
            <a:endParaRPr lang="en-US"/>
          </a:p>
        </p:txBody>
      </p:sp>
      <p:sp>
        <p:nvSpPr>
          <p:cNvPr id="28" name="Footer Placeholder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en-US"/>
          </a:p>
        </p:txBody>
      </p:sp>
      <p:sp>
        <p:nvSpPr>
          <p:cNvPr id="5" name="Slide Number Placeholder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86ED95A4-F52F-4B85-B40E-7480F7B33859}" type="slidenum">
              <a:rPr lang="en-US" smtClean="0"/>
              <a:pPr/>
              <a:t>‹#›</a:t>
            </a:fld>
            <a:endParaRPr lang="en-US"/>
          </a:p>
        </p:txBody>
      </p:sp>
      <p:sp>
        <p:nvSpPr>
          <p:cNvPr id="10" name="Title Placeholder 9"/>
          <p:cNvSpPr>
            <a:spLocks noGrp="1"/>
          </p:cNvSpPr>
          <p:nvPr>
            <p:ph type="title"/>
          </p:nvPr>
        </p:nvSpPr>
        <p:spPr>
          <a:xfrm>
            <a:off x="304800" y="457200"/>
            <a:ext cx="8686800" cy="838200"/>
          </a:xfrm>
          <a:prstGeom prst="rect">
            <a:avLst/>
          </a:prstGeom>
        </p:spPr>
        <p:txBody>
          <a:bodyPr vert="horz" anchor="ctr">
            <a:normAutofit/>
          </a:bodyPr>
          <a:lstStyle/>
          <a:p>
            <a:r>
              <a:rPr kumimoji="0" lang="en-US" smtClean="0"/>
              <a:t>Click to edit Master title style</a:t>
            </a:r>
            <a:endParaRPr kumimoji="0" lang="en-US"/>
          </a:p>
        </p:txBody>
      </p:sp>
      <p:sp>
        <p:nvSpPr>
          <p:cNvPr id="9" name="Straight Connector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Straight Connector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hf hdr="0" ftr="0" dt="0"/>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FFFCC">
            <a:alpha val="0"/>
          </a:srgb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75A395B-6229-4015-9467-4E85C2A9509E}" type="datetime1">
              <a:rPr lang="en-US" smtClean="0"/>
              <a:pPr/>
              <a:t>6/22/2017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943F802-0C4A-4000-8587-7D338265632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FFFFCC">
            <a:alpha val="0"/>
          </a:srgb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3A142D-F0E6-4914-AFD5-F1B019159134}" type="datetime1">
              <a:rPr lang="en-US" smtClean="0"/>
              <a:pPr/>
              <a:t>6/22/2017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516896F-3C5B-4984-B98B-1B4CE8F018A4}"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 id="2147483864" r:id="rId12"/>
    <p:sldLayoutId id="2147483865" r:id="rId13"/>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FFFFCC">
            <a:alpha val="0"/>
          </a:srgb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D33FECB-81F0-499B-A5B8-5CDFA7C31A2F}" type="datetime1">
              <a:rPr lang="en-US" smtClean="0"/>
              <a:pPr/>
              <a:t>6/22/2017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CDB37F0-01C5-4904-AC46-1AE72C707A8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867" r:id="rId1"/>
    <p:sldLayoutId id="2147483868" r:id="rId2"/>
    <p:sldLayoutId id="2147483869" r:id="rId3"/>
    <p:sldLayoutId id="2147483870" r:id="rId4"/>
    <p:sldLayoutId id="2147483871" r:id="rId5"/>
    <p:sldLayoutId id="2147483872" r:id="rId6"/>
    <p:sldLayoutId id="2147483873" r:id="rId7"/>
    <p:sldLayoutId id="2147483874" r:id="rId8"/>
    <p:sldLayoutId id="2147483875" r:id="rId9"/>
    <p:sldLayoutId id="2147483876" r:id="rId10"/>
    <p:sldLayoutId id="2147483877"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96747621-DF52-40B1-B4EE-7C466FDA71BE}" type="datetime1">
              <a:rPr lang="en-US" smtClean="0"/>
              <a:pPr/>
              <a:t>6/22/2017</a:t>
            </a:fld>
            <a:endParaRPr lang="en-US"/>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86ED95A4-F52F-4B85-B40E-7480F7B33859}" type="slidenum">
              <a:rPr lang="en-US" smtClean="0"/>
              <a:pPr/>
              <a:t>‹#›</a:t>
            </a:fld>
            <a:endParaRPr lang="en-US"/>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879" r:id="rId1"/>
    <p:sldLayoutId id="2147483880" r:id="rId2"/>
    <p:sldLayoutId id="2147483881" r:id="rId3"/>
    <p:sldLayoutId id="2147483882" r:id="rId4"/>
    <p:sldLayoutId id="2147483883" r:id="rId5"/>
    <p:sldLayoutId id="2147483884" r:id="rId6"/>
    <p:sldLayoutId id="2147483885" r:id="rId7"/>
    <p:sldLayoutId id="2147483886" r:id="rId8"/>
    <p:sldLayoutId id="2147483887" r:id="rId9"/>
    <p:sldLayoutId id="2147483888" r:id="rId10"/>
    <p:sldLayoutId id="2147483889" r:id="rId11"/>
  </p:sldLayoutIdLst>
  <p:hf hdr="0" ftr="0" dt="0"/>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profpachauri@gmail.com" TargetMode="External"/><Relationship Id="rId2" Type="http://schemas.openxmlformats.org/officeDocument/2006/relationships/hyperlink" Target="mailto:ppachauri@niet.co.in" TargetMode="External"/><Relationship Id="rId1" Type="http://schemas.openxmlformats.org/officeDocument/2006/relationships/slideLayout" Target="../slideLayouts/slideLayout4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48.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48.xml"/><Relationship Id="rId6" Type="http://schemas.openxmlformats.org/officeDocument/2006/relationships/image" Target="../media/image8.png"/><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1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4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2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3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 y="228600"/>
            <a:ext cx="8610600" cy="1905000"/>
          </a:xfrm>
        </p:spPr>
        <p:txBody>
          <a:bodyPr>
            <a:noAutofit/>
          </a:bodyPr>
          <a:lstStyle/>
          <a:p>
            <a:r>
              <a:rPr lang="en-US" sz="2400" dirty="0" smtClean="0">
                <a:solidFill>
                  <a:srgbClr val="C00000"/>
                </a:solidFill>
                <a:latin typeface="Garamond" pitchFamily="18" charset="0"/>
              </a:rPr>
              <a:t>Speech on</a:t>
            </a:r>
            <a:r>
              <a:rPr lang="en-US" sz="2800" b="1" dirty="0" smtClean="0">
                <a:solidFill>
                  <a:schemeClr val="accent1">
                    <a:lumMod val="50000"/>
                  </a:schemeClr>
                </a:solidFill>
                <a:latin typeface="Garamond" pitchFamily="18" charset="0"/>
              </a:rPr>
              <a:t/>
            </a:r>
            <a:br>
              <a:rPr lang="en-US" sz="2800" b="1" dirty="0" smtClean="0">
                <a:solidFill>
                  <a:schemeClr val="accent1">
                    <a:lumMod val="50000"/>
                  </a:schemeClr>
                </a:solidFill>
                <a:latin typeface="Garamond" pitchFamily="18" charset="0"/>
              </a:rPr>
            </a:br>
            <a:r>
              <a:rPr lang="en-US" sz="2800" b="1" dirty="0" smtClean="0">
                <a:solidFill>
                  <a:schemeClr val="accent1">
                    <a:lumMod val="50000"/>
                  </a:schemeClr>
                </a:solidFill>
                <a:latin typeface="Garamond" pitchFamily="18" charset="0"/>
              </a:rPr>
              <a:t>A lean startup strategy to overcome the entrepreneurial challenges in Bio-energy sector: in context of National Mission for a ‘Green India’</a:t>
            </a:r>
            <a:endParaRPr lang="en-US" sz="2800" b="1" dirty="0">
              <a:solidFill>
                <a:schemeClr val="accent1">
                  <a:lumMod val="50000"/>
                </a:schemeClr>
              </a:solidFill>
              <a:latin typeface="Garamond" pitchFamily="18" charset="0"/>
            </a:endParaRPr>
          </a:p>
        </p:txBody>
      </p:sp>
      <p:sp>
        <p:nvSpPr>
          <p:cNvPr id="4" name="Slide Number Placeholder 3"/>
          <p:cNvSpPr>
            <a:spLocks noGrp="1"/>
          </p:cNvSpPr>
          <p:nvPr>
            <p:ph type="sldNum" sz="quarter" idx="12"/>
          </p:nvPr>
        </p:nvSpPr>
        <p:spPr/>
        <p:txBody>
          <a:bodyPr/>
          <a:lstStyle/>
          <a:p>
            <a:fld id="{B943F802-0C4A-4000-8587-7D3382656320}" type="slidenum">
              <a:rPr lang="en-US" smtClean="0">
                <a:latin typeface="Garamond" pitchFamily="18" charset="0"/>
              </a:rPr>
              <a:pPr/>
              <a:t>1</a:t>
            </a:fld>
            <a:endParaRPr lang="en-US">
              <a:latin typeface="Garamond" pitchFamily="18" charset="0"/>
            </a:endParaRPr>
          </a:p>
        </p:txBody>
      </p:sp>
      <p:sp>
        <p:nvSpPr>
          <p:cNvPr id="5" name="TextBox 4"/>
          <p:cNvSpPr txBox="1"/>
          <p:nvPr/>
        </p:nvSpPr>
        <p:spPr>
          <a:xfrm>
            <a:off x="457200" y="4953000"/>
            <a:ext cx="8686800" cy="1231106"/>
          </a:xfrm>
          <a:prstGeom prst="rect">
            <a:avLst/>
          </a:prstGeom>
          <a:noFill/>
        </p:spPr>
        <p:txBody>
          <a:bodyPr wrap="square" rtlCol="0">
            <a:spAutoFit/>
          </a:bodyPr>
          <a:lstStyle/>
          <a:p>
            <a:pPr algn="ctr"/>
            <a:r>
              <a:rPr lang="en-US" dirty="0" smtClean="0">
                <a:solidFill>
                  <a:schemeClr val="bg2">
                    <a:lumMod val="10000"/>
                  </a:schemeClr>
                </a:solidFill>
              </a:rPr>
              <a:t>In</a:t>
            </a:r>
          </a:p>
          <a:p>
            <a:pPr algn="ctr"/>
            <a:r>
              <a:rPr lang="en-US" sz="2800" b="1" dirty="0" smtClean="0">
                <a:solidFill>
                  <a:schemeClr val="bg2">
                    <a:lumMod val="10000"/>
                  </a:schemeClr>
                </a:solidFill>
              </a:rPr>
              <a:t>5</a:t>
            </a:r>
            <a:r>
              <a:rPr lang="en-US" sz="2800" b="1" baseline="30000" dirty="0" smtClean="0">
                <a:solidFill>
                  <a:schemeClr val="bg2">
                    <a:lumMod val="10000"/>
                  </a:schemeClr>
                </a:solidFill>
              </a:rPr>
              <a:t>th</a:t>
            </a:r>
            <a:r>
              <a:rPr lang="en-US" sz="2800" b="1" dirty="0" smtClean="0">
                <a:solidFill>
                  <a:schemeClr val="bg2">
                    <a:lumMod val="10000"/>
                  </a:schemeClr>
                </a:solidFill>
              </a:rPr>
              <a:t> World </a:t>
            </a:r>
            <a:r>
              <a:rPr lang="en-US" sz="2800" b="1" dirty="0" err="1" smtClean="0">
                <a:solidFill>
                  <a:schemeClr val="bg2">
                    <a:lumMod val="10000"/>
                  </a:schemeClr>
                </a:solidFill>
              </a:rPr>
              <a:t>Bioenergy</a:t>
            </a:r>
            <a:r>
              <a:rPr lang="en-US" sz="2800" b="1" dirty="0" smtClean="0">
                <a:solidFill>
                  <a:schemeClr val="bg2">
                    <a:lumMod val="10000"/>
                  </a:schemeClr>
                </a:solidFill>
              </a:rPr>
              <a:t> </a:t>
            </a:r>
            <a:r>
              <a:rPr lang="en-US" sz="2800" b="1" dirty="0" smtClean="0">
                <a:solidFill>
                  <a:schemeClr val="bg2">
                    <a:lumMod val="10000"/>
                  </a:schemeClr>
                </a:solidFill>
              </a:rPr>
              <a:t>Congress and Expo</a:t>
            </a:r>
          </a:p>
          <a:p>
            <a:pPr algn="ctr"/>
            <a:r>
              <a:rPr lang="en-US" sz="2800" b="1" dirty="0" smtClean="0">
                <a:solidFill>
                  <a:schemeClr val="bg2">
                    <a:lumMod val="10000"/>
                  </a:schemeClr>
                </a:solidFill>
              </a:rPr>
              <a:t>June 29-30, 2017 Madrid, Spain</a:t>
            </a:r>
            <a:endParaRPr lang="en-US" sz="2800" b="1" dirty="0">
              <a:solidFill>
                <a:schemeClr val="bg2">
                  <a:lumMod val="10000"/>
                </a:schemeClr>
              </a:solidFill>
            </a:endParaRPr>
          </a:p>
        </p:txBody>
      </p:sp>
      <p:sp>
        <p:nvSpPr>
          <p:cNvPr id="7" name="TextBox 6"/>
          <p:cNvSpPr txBox="1"/>
          <p:nvPr/>
        </p:nvSpPr>
        <p:spPr>
          <a:xfrm>
            <a:off x="609600" y="2743200"/>
            <a:ext cx="7924800" cy="2431435"/>
          </a:xfrm>
          <a:prstGeom prst="rect">
            <a:avLst/>
          </a:prstGeom>
          <a:noFill/>
        </p:spPr>
        <p:txBody>
          <a:bodyPr wrap="square" rtlCol="0">
            <a:spAutoFit/>
          </a:bodyPr>
          <a:lstStyle/>
          <a:p>
            <a:pPr algn="ctr"/>
            <a:r>
              <a:rPr lang="en-US" sz="1600" dirty="0" smtClean="0">
                <a:solidFill>
                  <a:srgbClr val="002060"/>
                </a:solidFill>
              </a:rPr>
              <a:t>by</a:t>
            </a:r>
          </a:p>
          <a:p>
            <a:pPr algn="ctr"/>
            <a:r>
              <a:rPr lang="en-US" sz="2800" dirty="0" smtClean="0">
                <a:solidFill>
                  <a:srgbClr val="002060"/>
                </a:solidFill>
              </a:rPr>
              <a:t>Dr. P.PACHAURI</a:t>
            </a:r>
          </a:p>
          <a:p>
            <a:pPr algn="ctr"/>
            <a:r>
              <a:rPr lang="en-US" dirty="0" smtClean="0">
                <a:solidFill>
                  <a:srgbClr val="002060"/>
                </a:solidFill>
              </a:rPr>
              <a:t>Director (Projects &amp; Planning) </a:t>
            </a:r>
          </a:p>
          <a:p>
            <a:pPr algn="ctr"/>
            <a:r>
              <a:rPr lang="en-US" dirty="0" err="1" smtClean="0">
                <a:solidFill>
                  <a:srgbClr val="002060"/>
                </a:solidFill>
              </a:rPr>
              <a:t>Noida</a:t>
            </a:r>
            <a:r>
              <a:rPr lang="en-US" dirty="0" smtClean="0">
                <a:solidFill>
                  <a:srgbClr val="002060"/>
                </a:solidFill>
              </a:rPr>
              <a:t> institute of Engineering &amp; Technology (NIET)</a:t>
            </a:r>
          </a:p>
          <a:p>
            <a:pPr algn="ctr"/>
            <a:r>
              <a:rPr lang="en-US" dirty="0" smtClean="0">
                <a:solidFill>
                  <a:srgbClr val="002060"/>
                </a:solidFill>
              </a:rPr>
              <a:t>19, Knowledge Park-II, Greater Noida-201306, UP, India</a:t>
            </a:r>
          </a:p>
          <a:p>
            <a:pPr algn="ctr"/>
            <a:r>
              <a:rPr lang="en-US" dirty="0" smtClean="0">
                <a:solidFill>
                  <a:srgbClr val="002060"/>
                </a:solidFill>
              </a:rPr>
              <a:t>Email: </a:t>
            </a:r>
            <a:r>
              <a:rPr lang="en-US" dirty="0" smtClean="0">
                <a:solidFill>
                  <a:srgbClr val="002060"/>
                </a:solidFill>
                <a:hlinkClick r:id="rId2"/>
              </a:rPr>
              <a:t>ppachauri@niet.co.in</a:t>
            </a:r>
            <a:r>
              <a:rPr lang="en-US" dirty="0" smtClean="0">
                <a:solidFill>
                  <a:srgbClr val="002060"/>
                </a:solidFill>
              </a:rPr>
              <a:t>, </a:t>
            </a:r>
            <a:r>
              <a:rPr lang="en-US" dirty="0" smtClean="0">
                <a:solidFill>
                  <a:srgbClr val="002060"/>
                </a:solidFill>
                <a:hlinkClick r:id="rId3"/>
              </a:rPr>
              <a:t>profpachauri@gmail.com</a:t>
            </a:r>
            <a:r>
              <a:rPr lang="en-US" dirty="0" smtClean="0">
                <a:solidFill>
                  <a:srgbClr val="002060"/>
                </a:solidFill>
              </a:rPr>
              <a:t> </a:t>
            </a:r>
          </a:p>
          <a:p>
            <a:pPr algn="ctr"/>
            <a:r>
              <a:rPr lang="en-US" dirty="0" smtClean="0">
                <a:solidFill>
                  <a:srgbClr val="002060"/>
                </a:solidFill>
              </a:rPr>
              <a:t>(M)+91 9910076602, 9911900314</a:t>
            </a:r>
          </a:p>
          <a:p>
            <a:pPr algn="ctr"/>
            <a:endParaRPr lang="en-US" dirty="0"/>
          </a:p>
        </p:txBody>
      </p:sp>
    </p:spTree>
  </p:cSld>
  <p:clrMapOvr>
    <a:masterClrMapping/>
  </p:clrMapOvr>
  <p:transition>
    <p:cu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latin typeface="Garamond" pitchFamily="18" charset="0"/>
              </a:rPr>
              <a:t>Contents</a:t>
            </a:r>
            <a:endParaRPr lang="en-US" b="1" dirty="0">
              <a:latin typeface="Garamond" pitchFamily="18" charset="0"/>
            </a:endParaRPr>
          </a:p>
        </p:txBody>
      </p:sp>
      <p:sp>
        <p:nvSpPr>
          <p:cNvPr id="3" name="Slide Number Placeholder 2"/>
          <p:cNvSpPr>
            <a:spLocks noGrp="1"/>
          </p:cNvSpPr>
          <p:nvPr>
            <p:ph type="sldNum" sz="quarter" idx="12"/>
          </p:nvPr>
        </p:nvSpPr>
        <p:spPr/>
        <p:txBody>
          <a:bodyPr/>
          <a:lstStyle/>
          <a:p>
            <a:fld id="{B943F802-0C4A-4000-8587-7D3382656320}" type="slidenum">
              <a:rPr lang="en-US" smtClean="0"/>
              <a:pPr/>
              <a:t>2</a:t>
            </a:fld>
            <a:endParaRPr lang="en-US"/>
          </a:p>
        </p:txBody>
      </p:sp>
      <p:graphicFrame>
        <p:nvGraphicFramePr>
          <p:cNvPr id="5" name="Content Placeholder 4"/>
          <p:cNvGraphicFramePr>
            <a:graphicFrameLocks noGrp="1"/>
          </p:cNvGraphicFramePr>
          <p:nvPr>
            <p:ph sz="quarter" idx="1"/>
          </p:nvPr>
        </p:nvGraphicFramePr>
        <p:xfrm>
          <a:off x="277090" y="1697180"/>
          <a:ext cx="8610600" cy="4539932"/>
        </p:xfrm>
        <a:graphic>
          <a:graphicData uri="http://schemas.openxmlformats.org/drawingml/2006/table">
            <a:tbl>
              <a:tblPr firstRow="1" bandRow="1">
                <a:tableStyleId>{00A15C55-8517-42AA-B614-E9B94910E393}</a:tableStyleId>
              </a:tblPr>
              <a:tblGrid>
                <a:gridCol w="914400"/>
                <a:gridCol w="5562600"/>
                <a:gridCol w="2133600"/>
              </a:tblGrid>
              <a:tr h="609203">
                <a:tc>
                  <a:txBody>
                    <a:bodyPr/>
                    <a:lstStyle/>
                    <a:p>
                      <a:pPr algn="ctr"/>
                      <a:r>
                        <a:rPr lang="en-US" dirty="0" err="1" smtClean="0">
                          <a:solidFill>
                            <a:srgbClr val="C00000"/>
                          </a:solidFill>
                        </a:rPr>
                        <a:t>S.No</a:t>
                      </a:r>
                      <a:endParaRPr lang="en-US" dirty="0">
                        <a:solidFill>
                          <a:srgbClr val="C00000"/>
                        </a:solidFill>
                      </a:endParaRPr>
                    </a:p>
                  </a:txBody>
                  <a:tcPr/>
                </a:tc>
                <a:tc>
                  <a:txBody>
                    <a:bodyPr/>
                    <a:lstStyle/>
                    <a:p>
                      <a:r>
                        <a:rPr lang="en-US" dirty="0" smtClean="0">
                          <a:solidFill>
                            <a:srgbClr val="C00000"/>
                          </a:solidFill>
                        </a:rPr>
                        <a:t>Particulars</a:t>
                      </a:r>
                      <a:endParaRPr lang="en-US" dirty="0">
                        <a:solidFill>
                          <a:srgbClr val="C00000"/>
                        </a:solidFill>
                      </a:endParaRPr>
                    </a:p>
                  </a:txBody>
                  <a:tcPr/>
                </a:tc>
                <a:tc>
                  <a:txBody>
                    <a:bodyPr/>
                    <a:lstStyle/>
                    <a:p>
                      <a:pPr algn="ctr"/>
                      <a:r>
                        <a:rPr lang="en-US" dirty="0" smtClean="0">
                          <a:solidFill>
                            <a:srgbClr val="C00000"/>
                          </a:solidFill>
                        </a:rPr>
                        <a:t>Slide</a:t>
                      </a:r>
                      <a:r>
                        <a:rPr lang="en-US" baseline="0" dirty="0" smtClean="0">
                          <a:solidFill>
                            <a:srgbClr val="C00000"/>
                          </a:solidFill>
                        </a:rPr>
                        <a:t> Number(s)</a:t>
                      </a:r>
                      <a:endParaRPr lang="en-US" dirty="0">
                        <a:solidFill>
                          <a:srgbClr val="C00000"/>
                        </a:solidFill>
                      </a:endParaRPr>
                    </a:p>
                  </a:txBody>
                  <a:tcPr/>
                </a:tc>
              </a:tr>
              <a:tr h="609203">
                <a:tc>
                  <a:txBody>
                    <a:bodyPr/>
                    <a:lstStyle/>
                    <a:p>
                      <a:pPr algn="ctr"/>
                      <a:r>
                        <a:rPr lang="en-US" sz="2000" dirty="0" smtClean="0">
                          <a:latin typeface="+mn-lt"/>
                        </a:rPr>
                        <a:t>1</a:t>
                      </a:r>
                      <a:endParaRPr lang="en-US" sz="2000" dirty="0">
                        <a:latin typeface="+mn-lt"/>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smtClean="0">
                          <a:latin typeface="+mn-lt"/>
                        </a:rPr>
                        <a:t>The National Mission for a Green India (GIM)</a:t>
                      </a:r>
                      <a:endParaRPr lang="en-US" sz="2000"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mn-lt"/>
                      </a:endParaRPr>
                    </a:p>
                  </a:txBody>
                  <a:tcPr/>
                </a:tc>
                <a:tc>
                  <a:txBody>
                    <a:bodyPr/>
                    <a:lstStyle/>
                    <a:p>
                      <a:pPr algn="ctr"/>
                      <a:r>
                        <a:rPr lang="en-US" sz="2000" dirty="0" smtClean="0">
                          <a:latin typeface="+mn-lt"/>
                        </a:rPr>
                        <a:t>3-9</a:t>
                      </a:r>
                      <a:endParaRPr lang="en-US" sz="2000" dirty="0">
                        <a:latin typeface="+mn-lt"/>
                      </a:endParaRPr>
                    </a:p>
                  </a:txBody>
                  <a:tcPr/>
                </a:tc>
              </a:tr>
              <a:tr h="609203">
                <a:tc>
                  <a:txBody>
                    <a:bodyPr/>
                    <a:lstStyle/>
                    <a:p>
                      <a:pPr algn="ctr"/>
                      <a:r>
                        <a:rPr lang="en-US" sz="2000" dirty="0" smtClean="0">
                          <a:latin typeface="+mn-lt"/>
                        </a:rPr>
                        <a:t>2</a:t>
                      </a:r>
                      <a:endParaRPr lang="en-US" sz="2000" dirty="0">
                        <a:latin typeface="+mn-lt"/>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smtClean="0">
                          <a:latin typeface="+mn-lt"/>
                        </a:rPr>
                        <a:t>Why is India a great Business destination</a:t>
                      </a:r>
                    </a:p>
                    <a:p>
                      <a:endParaRPr lang="en-US" sz="2000" dirty="0">
                        <a:latin typeface="+mn-lt"/>
                      </a:endParaRPr>
                    </a:p>
                  </a:txBody>
                  <a:tcPr/>
                </a:tc>
                <a:tc>
                  <a:txBody>
                    <a:bodyPr/>
                    <a:lstStyle/>
                    <a:p>
                      <a:pPr algn="ctr"/>
                      <a:r>
                        <a:rPr lang="en-US" sz="2000" dirty="0" smtClean="0">
                          <a:latin typeface="+mn-lt"/>
                        </a:rPr>
                        <a:t>10-16</a:t>
                      </a:r>
                      <a:endParaRPr lang="en-US" sz="2000" dirty="0">
                        <a:latin typeface="+mn-lt"/>
                      </a:endParaRPr>
                    </a:p>
                  </a:txBody>
                  <a:tcPr/>
                </a:tc>
              </a:tr>
              <a:tr h="609203">
                <a:tc>
                  <a:txBody>
                    <a:bodyPr/>
                    <a:lstStyle/>
                    <a:p>
                      <a:pPr algn="ctr"/>
                      <a:r>
                        <a:rPr lang="en-US" sz="2000" dirty="0" smtClean="0">
                          <a:latin typeface="+mn-lt"/>
                        </a:rPr>
                        <a:t>3</a:t>
                      </a:r>
                      <a:endParaRPr lang="en-US" sz="2000" dirty="0">
                        <a:latin typeface="+mn-lt"/>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smtClean="0">
                          <a:latin typeface="+mn-lt"/>
                        </a:rPr>
                        <a:t>Lean startup strategy</a:t>
                      </a:r>
                      <a:endParaRPr lang="en-US" sz="2000" spc="50" dirty="0" smtClean="0">
                        <a:ln w="12700" cmpd="sng">
                          <a:solidFill>
                            <a:schemeClr val="accent6">
                              <a:satMod val="120000"/>
                              <a:shade val="80000"/>
                            </a:schemeClr>
                          </a:solidFill>
                          <a:prstDash val="solid"/>
                        </a:ln>
                        <a:effectLst>
                          <a:glow rad="53100">
                            <a:schemeClr val="accent6">
                              <a:satMod val="180000"/>
                              <a:alpha val="30000"/>
                            </a:schemeClr>
                          </a:glow>
                        </a:effectLst>
                        <a:latin typeface="+mn-lt"/>
                      </a:endParaRPr>
                    </a:p>
                    <a:p>
                      <a:endParaRPr lang="en-US" sz="2000" dirty="0">
                        <a:latin typeface="+mn-lt"/>
                      </a:endParaRPr>
                    </a:p>
                  </a:txBody>
                  <a:tcPr/>
                </a:tc>
                <a:tc>
                  <a:txBody>
                    <a:bodyPr/>
                    <a:lstStyle/>
                    <a:p>
                      <a:pPr algn="ctr"/>
                      <a:r>
                        <a:rPr lang="en-US" sz="2000" dirty="0" smtClean="0">
                          <a:latin typeface="+mn-lt"/>
                        </a:rPr>
                        <a:t>17-26</a:t>
                      </a:r>
                      <a:endParaRPr lang="en-US" sz="2000" dirty="0">
                        <a:latin typeface="+mn-lt"/>
                      </a:endParaRPr>
                    </a:p>
                  </a:txBody>
                  <a:tcPr/>
                </a:tc>
              </a:tr>
              <a:tr h="609203">
                <a:tc>
                  <a:txBody>
                    <a:bodyPr/>
                    <a:lstStyle/>
                    <a:p>
                      <a:pPr algn="ctr"/>
                      <a:r>
                        <a:rPr lang="en-US" sz="2000" dirty="0" smtClean="0">
                          <a:latin typeface="+mn-lt"/>
                        </a:rPr>
                        <a:t>4</a:t>
                      </a:r>
                      <a:endParaRPr lang="en-US" sz="2000" dirty="0">
                        <a:latin typeface="+mn-lt"/>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smtClean="0">
                          <a:latin typeface="+mn-lt"/>
                        </a:rPr>
                        <a:t>How to begin</a:t>
                      </a:r>
                    </a:p>
                    <a:p>
                      <a:endParaRPr lang="en-US" sz="2000" dirty="0">
                        <a:latin typeface="+mn-lt"/>
                      </a:endParaRPr>
                    </a:p>
                  </a:txBody>
                  <a:tcPr/>
                </a:tc>
                <a:tc>
                  <a:txBody>
                    <a:bodyPr/>
                    <a:lstStyle/>
                    <a:p>
                      <a:pPr algn="ctr"/>
                      <a:r>
                        <a:rPr lang="en-US" sz="2000" dirty="0" smtClean="0">
                          <a:latin typeface="+mn-lt"/>
                        </a:rPr>
                        <a:t>27-29</a:t>
                      </a:r>
                      <a:endParaRPr lang="en-US" sz="2000" dirty="0">
                        <a:latin typeface="+mn-lt"/>
                      </a:endParaRPr>
                    </a:p>
                  </a:txBody>
                  <a:tcPr/>
                </a:tc>
              </a:tr>
              <a:tr h="609203">
                <a:tc>
                  <a:txBody>
                    <a:bodyPr/>
                    <a:lstStyle/>
                    <a:p>
                      <a:pPr algn="ctr"/>
                      <a:r>
                        <a:rPr lang="en-US" sz="2000" dirty="0" smtClean="0">
                          <a:latin typeface="+mn-lt"/>
                        </a:rPr>
                        <a:t>5</a:t>
                      </a:r>
                      <a:endParaRPr lang="en-US" sz="2000" dirty="0">
                        <a:latin typeface="+mn-lt"/>
                      </a:endParaRPr>
                    </a:p>
                  </a:txBody>
                  <a:tcPr/>
                </a:tc>
                <a:tc>
                  <a:txBody>
                    <a:bodyPr/>
                    <a:lstStyle/>
                    <a:p>
                      <a:r>
                        <a:rPr lang="en-US" sz="2000" dirty="0" smtClean="0">
                          <a:latin typeface="+mn-lt"/>
                        </a:rPr>
                        <a:t>Government Schemes</a:t>
                      </a:r>
                      <a:endParaRPr lang="en-US" sz="2000" dirty="0">
                        <a:latin typeface="+mn-lt"/>
                      </a:endParaRPr>
                    </a:p>
                  </a:txBody>
                  <a:tcPr/>
                </a:tc>
                <a:tc>
                  <a:txBody>
                    <a:bodyPr/>
                    <a:lstStyle/>
                    <a:p>
                      <a:pPr algn="ctr"/>
                      <a:r>
                        <a:rPr lang="en-US" sz="2000" dirty="0" smtClean="0">
                          <a:latin typeface="+mn-lt"/>
                        </a:rPr>
                        <a:t>30-34</a:t>
                      </a:r>
                      <a:endParaRPr lang="en-US" sz="2000" dirty="0">
                        <a:latin typeface="+mn-lt"/>
                      </a:endParaRPr>
                    </a:p>
                  </a:txBody>
                  <a:tcPr/>
                </a:tc>
              </a:tr>
              <a:tr h="609203">
                <a:tc>
                  <a:txBody>
                    <a:bodyPr/>
                    <a:lstStyle/>
                    <a:p>
                      <a:pPr algn="ctr"/>
                      <a:r>
                        <a:rPr lang="en-US" sz="2000" dirty="0" smtClean="0">
                          <a:latin typeface="+mn-lt"/>
                        </a:rPr>
                        <a:t>6</a:t>
                      </a:r>
                      <a:endParaRPr lang="en-US" sz="2000" dirty="0">
                        <a:latin typeface="+mn-lt"/>
                      </a:endParaRPr>
                    </a:p>
                  </a:txBody>
                  <a:tcPr/>
                </a:tc>
                <a:tc>
                  <a:txBody>
                    <a:bodyPr/>
                    <a:lstStyle/>
                    <a:p>
                      <a:r>
                        <a:rPr lang="en-US" sz="2000" dirty="0" smtClean="0">
                          <a:latin typeface="+mn-lt"/>
                        </a:rPr>
                        <a:t>Conclusion</a:t>
                      </a:r>
                      <a:endParaRPr lang="en-US" sz="2000" dirty="0">
                        <a:latin typeface="+mn-lt"/>
                      </a:endParaRPr>
                    </a:p>
                  </a:txBody>
                  <a:tcPr/>
                </a:tc>
                <a:tc>
                  <a:txBody>
                    <a:bodyPr/>
                    <a:lstStyle/>
                    <a:p>
                      <a:pPr algn="ctr"/>
                      <a:r>
                        <a:rPr lang="en-US" sz="2000" dirty="0" smtClean="0">
                          <a:latin typeface="+mn-lt"/>
                        </a:rPr>
                        <a:t>35</a:t>
                      </a:r>
                      <a:endParaRPr lang="en-US" sz="2000" dirty="0">
                        <a:latin typeface="+mn-lt"/>
                      </a:endParaRPr>
                    </a:p>
                  </a:txBody>
                  <a:tcPr/>
                </a:tc>
              </a:tr>
            </a:tbl>
          </a:graphicData>
        </a:graphic>
      </p:graphicFrame>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C2E4D316-3F79-4DC6-9086-CE4EFDCA4B17}" type="slidenum">
              <a:rPr lang="en-US" smtClean="0"/>
              <a:pPr/>
              <a:t>3</a:t>
            </a:fld>
            <a:endParaRPr lang="en-US"/>
          </a:p>
        </p:txBody>
      </p:sp>
      <p:sp>
        <p:nvSpPr>
          <p:cNvPr id="5" name="Rectangle 4"/>
          <p:cNvSpPr/>
          <p:nvPr/>
        </p:nvSpPr>
        <p:spPr>
          <a:xfrm>
            <a:off x="685800" y="2133600"/>
            <a:ext cx="7772400" cy="1754326"/>
          </a:xfrm>
          <a:prstGeom prst="rect">
            <a:avLst/>
          </a:prstGeom>
          <a:noFill/>
        </p:spPr>
        <p:txBody>
          <a:bodyPr wrap="square" lIns="91440" tIns="45720" rIns="91440" bIns="45720">
            <a:spAutoFit/>
          </a:bodyPr>
          <a:lstStyle/>
          <a:p>
            <a:pPr algn="ctr"/>
            <a:r>
              <a:rPr lang="en-US" sz="5400" b="1" dirty="0" smtClean="0">
                <a:solidFill>
                  <a:srgbClr val="C00000"/>
                </a:solidFill>
                <a:latin typeface="Garamond" pitchFamily="18" charset="0"/>
              </a:rPr>
              <a:t>The National Mission for a Green India(GIM) </a:t>
            </a:r>
            <a:r>
              <a:rPr lang="en-US" sz="5400" b="1" dirty="0" smtClean="0">
                <a:solidFill>
                  <a:srgbClr val="FF0000"/>
                </a:solidFill>
              </a:rPr>
              <a:t>??</a:t>
            </a:r>
            <a:endParaRPr lang="en-US" sz="54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228600" y="1524000"/>
            <a:ext cx="8534400" cy="4602163"/>
          </a:xfrm>
        </p:spPr>
        <p:txBody>
          <a:bodyPr>
            <a:noAutofit/>
          </a:bodyPr>
          <a:lstStyle/>
          <a:p>
            <a:pPr marL="522288" indent="-407988" algn="just">
              <a:spcBef>
                <a:spcPts val="0"/>
              </a:spcBef>
              <a:spcAft>
                <a:spcPts val="1200"/>
              </a:spcAft>
              <a:buFont typeface="Wingdings" pitchFamily="2" charset="2"/>
              <a:buChar char="q"/>
            </a:pPr>
            <a:r>
              <a:rPr lang="en-US" sz="2600" dirty="0" smtClean="0"/>
              <a:t>The </a:t>
            </a:r>
            <a:r>
              <a:rPr lang="en-US" sz="2600" dirty="0"/>
              <a:t>Mission aims at addressing climate change </a:t>
            </a:r>
            <a:r>
              <a:rPr lang="en-US" sz="2600" dirty="0" smtClean="0"/>
              <a:t>by enhancing </a:t>
            </a:r>
            <a:r>
              <a:rPr lang="en-US" sz="2600" dirty="0"/>
              <a:t>carbon sinks in sustainably managed forests and </a:t>
            </a:r>
            <a:r>
              <a:rPr lang="en-US" sz="2600" dirty="0" smtClean="0"/>
              <a:t>other ecosystems; adaptation </a:t>
            </a:r>
            <a:r>
              <a:rPr lang="en-US" sz="2600" dirty="0"/>
              <a:t>of vulnerable species/ecosystems to the changing climate</a:t>
            </a:r>
            <a:r>
              <a:rPr lang="en-US" sz="2600" dirty="0" smtClean="0"/>
              <a:t>; and adaptation of forest dependant local communities in the face of climatic variability.</a:t>
            </a:r>
          </a:p>
          <a:p>
            <a:pPr marL="522288" indent="-407988" algn="just">
              <a:spcBef>
                <a:spcPts val="0"/>
              </a:spcBef>
              <a:spcAft>
                <a:spcPts val="1200"/>
              </a:spcAft>
              <a:buFont typeface="Wingdings" pitchFamily="2" charset="2"/>
              <a:buChar char="q"/>
            </a:pPr>
            <a:r>
              <a:rPr lang="en-US" sz="2600" dirty="0" smtClean="0"/>
              <a:t>The Mission acknowledges the influences that the forestry sector has on environmental amelioration though climate mitigation, food security, water security, biodiversity conservation and livelihood security of forest dependant communities.</a:t>
            </a:r>
          </a:p>
        </p:txBody>
      </p:sp>
      <p:sp>
        <p:nvSpPr>
          <p:cNvPr id="4" name="TextBox 3"/>
          <p:cNvSpPr txBox="1"/>
          <p:nvPr/>
        </p:nvSpPr>
        <p:spPr>
          <a:xfrm>
            <a:off x="228600" y="381000"/>
            <a:ext cx="8686800" cy="584775"/>
          </a:xfrm>
          <a:prstGeom prst="rect">
            <a:avLst/>
          </a:prstGeom>
          <a:noFill/>
        </p:spPr>
        <p:txBody>
          <a:bodyPr wrap="square" rtlCol="0">
            <a:spAutoFit/>
          </a:bodyPr>
          <a:lstStyle/>
          <a:p>
            <a:r>
              <a:rPr lang="en-US" sz="3200" b="1" dirty="0" smtClean="0">
                <a:solidFill>
                  <a:srgbClr val="C00000"/>
                </a:solidFill>
                <a:latin typeface="Garamond" pitchFamily="18" charset="0"/>
              </a:rPr>
              <a:t>The National Mission for a Green India (GIM)</a:t>
            </a:r>
            <a:endParaRPr lang="en-US" sz="3200" b="1" dirty="0">
              <a:solidFill>
                <a:srgbClr val="C00000"/>
              </a:solidFill>
              <a:latin typeface="Garamond" pitchFamily="18" charset="0"/>
            </a:endParaRPr>
          </a:p>
        </p:txBody>
      </p:sp>
      <p:sp>
        <p:nvSpPr>
          <p:cNvPr id="5" name="Slide Number Placeholder 4"/>
          <p:cNvSpPr>
            <a:spLocks noGrp="1"/>
          </p:cNvSpPr>
          <p:nvPr>
            <p:ph type="sldNum" sz="quarter" idx="12"/>
          </p:nvPr>
        </p:nvSpPr>
        <p:spPr/>
        <p:txBody>
          <a:bodyPr/>
          <a:lstStyle/>
          <a:p>
            <a:fld id="{B943F802-0C4A-4000-8587-7D3382656320}"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228600" y="1447800"/>
            <a:ext cx="8534400" cy="4953000"/>
          </a:xfrm>
        </p:spPr>
        <p:txBody>
          <a:bodyPr>
            <a:noAutofit/>
          </a:bodyPr>
          <a:lstStyle/>
          <a:p>
            <a:pPr>
              <a:spcBef>
                <a:spcPts val="0"/>
              </a:spcBef>
              <a:buNone/>
            </a:pPr>
            <a:r>
              <a:rPr lang="en-US" sz="2600" dirty="0"/>
              <a:t>The objectives of the mission are three-fold:</a:t>
            </a:r>
          </a:p>
          <a:p>
            <a:pPr marL="407988" indent="-407988" algn="just">
              <a:spcBef>
                <a:spcPts val="0"/>
              </a:spcBef>
              <a:buFont typeface="Wingdings" pitchFamily="2" charset="2"/>
              <a:buChar char="q"/>
            </a:pPr>
            <a:r>
              <a:rPr lang="en-US" sz="2500" dirty="0" smtClean="0"/>
              <a:t>Double </a:t>
            </a:r>
            <a:r>
              <a:rPr lang="en-US" sz="2500" dirty="0"/>
              <a:t>the area to be taken up for </a:t>
            </a:r>
            <a:r>
              <a:rPr lang="en-US" sz="2500" dirty="0" err="1"/>
              <a:t>afforestation</a:t>
            </a:r>
            <a:r>
              <a:rPr lang="en-US" sz="2500" dirty="0"/>
              <a:t> </a:t>
            </a:r>
            <a:r>
              <a:rPr lang="en-US" sz="2500" dirty="0" smtClean="0"/>
              <a:t>in </a:t>
            </a:r>
            <a:r>
              <a:rPr lang="en-US" sz="2500" dirty="0"/>
              <a:t>India in the next 10 </a:t>
            </a:r>
            <a:r>
              <a:rPr lang="en-US" sz="2500" dirty="0" smtClean="0"/>
              <a:t>years. The mission includes forests and non forest public lands as well as private lands.</a:t>
            </a:r>
          </a:p>
          <a:p>
            <a:pPr marL="407988" indent="-407988" algn="just">
              <a:spcBef>
                <a:spcPts val="0"/>
              </a:spcBef>
              <a:buFont typeface="Wingdings" pitchFamily="2" charset="2"/>
              <a:buChar char="q"/>
            </a:pPr>
            <a:r>
              <a:rPr lang="en-US" sz="2500" dirty="0" smtClean="0"/>
              <a:t>Increase </a:t>
            </a:r>
            <a:r>
              <a:rPr lang="en-US" sz="2500" dirty="0"/>
              <a:t>the </a:t>
            </a:r>
            <a:r>
              <a:rPr lang="en-US" sz="2500" dirty="0" smtClean="0"/>
              <a:t>Green House Gases (GHG) removal to </a:t>
            </a:r>
            <a:r>
              <a:rPr lang="en-US" sz="2500" dirty="0"/>
              <a:t>6.35% </a:t>
            </a:r>
            <a:r>
              <a:rPr lang="en-US" sz="2500" dirty="0" smtClean="0"/>
              <a:t>of India’s </a:t>
            </a:r>
            <a:r>
              <a:rPr lang="en-US" sz="2500" dirty="0"/>
              <a:t>annual total GHG emissions by the year </a:t>
            </a:r>
            <a:r>
              <a:rPr lang="en-US" sz="2500" dirty="0" smtClean="0"/>
              <a:t>2020.</a:t>
            </a:r>
          </a:p>
          <a:p>
            <a:pPr marL="407988" indent="-407988" algn="just">
              <a:spcBef>
                <a:spcPts val="0"/>
              </a:spcBef>
              <a:buNone/>
            </a:pPr>
            <a:r>
              <a:rPr lang="en-US" sz="2500" dirty="0" smtClean="0"/>
              <a:t>	</a:t>
            </a:r>
            <a:r>
              <a:rPr lang="en-US" sz="2200" dirty="0" smtClean="0">
                <a:solidFill>
                  <a:srgbClr val="FF0000"/>
                </a:solidFill>
              </a:rPr>
              <a:t>(it </a:t>
            </a:r>
            <a:r>
              <a:rPr lang="en-US" sz="2200" dirty="0">
                <a:solidFill>
                  <a:srgbClr val="FF0000"/>
                </a:solidFill>
              </a:rPr>
              <a:t>would </a:t>
            </a:r>
            <a:r>
              <a:rPr lang="en-US" sz="2200" dirty="0" smtClean="0">
                <a:solidFill>
                  <a:srgbClr val="FF0000"/>
                </a:solidFill>
              </a:rPr>
              <a:t>be an increase of 1.5% </a:t>
            </a:r>
            <a:r>
              <a:rPr lang="en-US" sz="2200" dirty="0">
                <a:solidFill>
                  <a:srgbClr val="FF0000"/>
                </a:solidFill>
              </a:rPr>
              <a:t>in the absence of the Mission</a:t>
            </a:r>
            <a:r>
              <a:rPr lang="en-US" sz="2200" dirty="0" smtClean="0">
                <a:solidFill>
                  <a:srgbClr val="FF0000"/>
                </a:solidFill>
              </a:rPr>
              <a:t>). </a:t>
            </a:r>
          </a:p>
          <a:p>
            <a:pPr marL="407988" indent="-407988" algn="just">
              <a:spcBef>
                <a:spcPts val="0"/>
              </a:spcBef>
              <a:buFont typeface="Wingdings" pitchFamily="2" charset="2"/>
              <a:buChar char="q"/>
            </a:pPr>
            <a:r>
              <a:rPr lang="en-US" sz="2500" dirty="0"/>
              <a:t>Enhance the resilience of </a:t>
            </a:r>
            <a:r>
              <a:rPr lang="en-US" sz="2500" dirty="0" smtClean="0"/>
              <a:t>ecosystems – </a:t>
            </a:r>
            <a:r>
              <a:rPr lang="en-US" sz="2500" dirty="0"/>
              <a:t>enhance infiltration, groundwater recharge</a:t>
            </a:r>
            <a:r>
              <a:rPr lang="en-US" sz="2500" dirty="0" smtClean="0"/>
              <a:t>, stream </a:t>
            </a:r>
            <a:r>
              <a:rPr lang="en-US" sz="2500" dirty="0"/>
              <a:t>and spring flows, biodiversity value, provisioning of </a:t>
            </a:r>
            <a:r>
              <a:rPr lang="en-US" sz="2500" dirty="0" smtClean="0"/>
              <a:t>services (</a:t>
            </a:r>
            <a:r>
              <a:rPr lang="en-US" sz="2500" dirty="0"/>
              <a:t>fuel wood, fodder, timber, NTFPs, etc) to help local </a:t>
            </a:r>
            <a:r>
              <a:rPr lang="en-US" sz="2500" dirty="0" smtClean="0"/>
              <a:t>communities adapt </a:t>
            </a:r>
            <a:r>
              <a:rPr lang="en-US" sz="2500" dirty="0"/>
              <a:t>to climatic variability</a:t>
            </a:r>
            <a:r>
              <a:rPr lang="en-US" sz="2400" dirty="0"/>
              <a:t>.</a:t>
            </a:r>
          </a:p>
        </p:txBody>
      </p:sp>
      <p:sp>
        <p:nvSpPr>
          <p:cNvPr id="4" name="Rectangle 3"/>
          <p:cNvSpPr/>
          <p:nvPr/>
        </p:nvSpPr>
        <p:spPr>
          <a:xfrm>
            <a:off x="228600" y="381000"/>
            <a:ext cx="4797595" cy="584775"/>
          </a:xfrm>
          <a:prstGeom prst="rect">
            <a:avLst/>
          </a:prstGeom>
        </p:spPr>
        <p:txBody>
          <a:bodyPr wrap="none">
            <a:spAutoFit/>
          </a:bodyPr>
          <a:lstStyle/>
          <a:p>
            <a:r>
              <a:rPr lang="en-US" sz="3200" b="1" dirty="0" smtClean="0">
                <a:solidFill>
                  <a:srgbClr val="C00000"/>
                </a:solidFill>
                <a:latin typeface="Garamond" pitchFamily="18" charset="0"/>
              </a:rPr>
              <a:t>The objectives of the GIM</a:t>
            </a:r>
            <a:endParaRPr lang="en-US" sz="3200" b="1" dirty="0">
              <a:solidFill>
                <a:srgbClr val="C00000"/>
              </a:solidFill>
              <a:latin typeface="Garamond" pitchFamily="18" charset="0"/>
            </a:endParaRPr>
          </a:p>
        </p:txBody>
      </p:sp>
      <p:sp>
        <p:nvSpPr>
          <p:cNvPr id="5" name="Slide Number Placeholder 4"/>
          <p:cNvSpPr>
            <a:spLocks noGrp="1"/>
          </p:cNvSpPr>
          <p:nvPr>
            <p:ph type="sldNum" sz="quarter" idx="12"/>
          </p:nvPr>
        </p:nvSpPr>
        <p:spPr/>
        <p:txBody>
          <a:bodyPr/>
          <a:lstStyle/>
          <a:p>
            <a:fld id="{B943F802-0C4A-4000-8587-7D3382656320}"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200" b="1" dirty="0" smtClean="0">
                <a:solidFill>
                  <a:srgbClr val="C00000"/>
                </a:solidFill>
                <a:latin typeface="Garamond" pitchFamily="18" charset="0"/>
              </a:rPr>
              <a:t>Time frame and Cost of GIM</a:t>
            </a:r>
            <a:endParaRPr lang="en-US" sz="3200" b="1" dirty="0">
              <a:solidFill>
                <a:srgbClr val="C00000"/>
              </a:solidFill>
              <a:latin typeface="Garamond" pitchFamily="18" charset="0"/>
            </a:endParaRPr>
          </a:p>
        </p:txBody>
      </p:sp>
      <p:sp>
        <p:nvSpPr>
          <p:cNvPr id="3" name="Content Placeholder 2"/>
          <p:cNvSpPr>
            <a:spLocks noGrp="1"/>
          </p:cNvSpPr>
          <p:nvPr>
            <p:ph sz="quarter" idx="1"/>
          </p:nvPr>
        </p:nvSpPr>
        <p:spPr/>
        <p:txBody>
          <a:bodyPr>
            <a:normAutofit fontScale="85000" lnSpcReduction="20000"/>
          </a:bodyPr>
          <a:lstStyle/>
          <a:p>
            <a:pPr marL="457200" indent="-457200" algn="just">
              <a:spcAft>
                <a:spcPts val="1200"/>
              </a:spcAft>
              <a:buFont typeface="Wingdings" pitchFamily="2" charset="2"/>
              <a:buChar char="q"/>
            </a:pPr>
            <a:r>
              <a:rPr lang="en-US" sz="2800" dirty="0" smtClean="0"/>
              <a:t>The implementation period of the GIM is 10 years, (from FY 2010-2011 to FY 2019-2020). </a:t>
            </a:r>
          </a:p>
          <a:p>
            <a:pPr marL="457200" indent="-457200" algn="just">
              <a:spcAft>
                <a:spcPts val="1200"/>
              </a:spcAft>
              <a:buFont typeface="Wingdings" pitchFamily="2" charset="2"/>
              <a:buChar char="q"/>
            </a:pPr>
            <a:r>
              <a:rPr lang="en-US" sz="2800" dirty="0" smtClean="0"/>
              <a:t>Total mission cost is estimated to be Rs 44,000 Crores for achieving following targets:</a:t>
            </a:r>
          </a:p>
          <a:p>
            <a:pPr marL="1485900" indent="-392113" algn="just">
              <a:lnSpc>
                <a:spcPct val="120000"/>
              </a:lnSpc>
              <a:spcBef>
                <a:spcPts val="0"/>
              </a:spcBef>
              <a:buClr>
                <a:schemeClr val="accent1">
                  <a:lumMod val="50000"/>
                </a:schemeClr>
              </a:buClr>
              <a:buFont typeface="Wingdings" pitchFamily="2" charset="2"/>
              <a:buChar char="Ø"/>
            </a:pPr>
            <a:r>
              <a:rPr lang="en-US" sz="2800" dirty="0" smtClean="0">
                <a:solidFill>
                  <a:srgbClr val="162B52"/>
                </a:solidFill>
              </a:rPr>
              <a:t>Governance through secure tenure and capacity enhancement</a:t>
            </a:r>
          </a:p>
          <a:p>
            <a:pPr marL="1485900" indent="-392113" algn="just">
              <a:lnSpc>
                <a:spcPct val="120000"/>
              </a:lnSpc>
              <a:spcBef>
                <a:spcPts val="0"/>
              </a:spcBef>
              <a:buClr>
                <a:schemeClr val="accent1">
                  <a:lumMod val="50000"/>
                </a:schemeClr>
              </a:buClr>
              <a:buFont typeface="Wingdings" pitchFamily="2" charset="2"/>
              <a:buChar char="Ø"/>
            </a:pPr>
            <a:r>
              <a:rPr lang="en-US" sz="2800" dirty="0" smtClean="0">
                <a:solidFill>
                  <a:srgbClr val="162B52"/>
                </a:solidFill>
              </a:rPr>
              <a:t>Strengthening local community institutions</a:t>
            </a:r>
          </a:p>
          <a:p>
            <a:pPr marL="1485900" indent="-392113" algn="just">
              <a:lnSpc>
                <a:spcPct val="120000"/>
              </a:lnSpc>
              <a:spcBef>
                <a:spcPts val="0"/>
              </a:spcBef>
              <a:buClr>
                <a:schemeClr val="accent1">
                  <a:lumMod val="50000"/>
                </a:schemeClr>
              </a:buClr>
              <a:buFont typeface="Wingdings" pitchFamily="2" charset="2"/>
              <a:buChar char="Ø"/>
            </a:pPr>
            <a:r>
              <a:rPr lang="en-US" sz="2800" dirty="0" smtClean="0">
                <a:solidFill>
                  <a:srgbClr val="162B52"/>
                </a:solidFill>
              </a:rPr>
              <a:t> Improving investment climate for planting and forest conservation</a:t>
            </a:r>
          </a:p>
          <a:p>
            <a:pPr marL="1485900" indent="-392113" algn="just">
              <a:lnSpc>
                <a:spcPct val="120000"/>
              </a:lnSpc>
              <a:spcBef>
                <a:spcPts val="0"/>
              </a:spcBef>
              <a:buClr>
                <a:schemeClr val="accent1">
                  <a:lumMod val="50000"/>
                </a:schemeClr>
              </a:buClr>
              <a:buFont typeface="Wingdings" pitchFamily="2" charset="2"/>
              <a:buChar char="Ø"/>
            </a:pPr>
            <a:r>
              <a:rPr lang="en-US" sz="2800" dirty="0" smtClean="0">
                <a:solidFill>
                  <a:srgbClr val="162B52"/>
                </a:solidFill>
              </a:rPr>
              <a:t> Improved monitoring at planning, input, outcome, and impact level</a:t>
            </a:r>
          </a:p>
          <a:p>
            <a:pPr marL="1485900" indent="-392113" algn="just">
              <a:lnSpc>
                <a:spcPct val="120000"/>
              </a:lnSpc>
              <a:spcBef>
                <a:spcPts val="0"/>
              </a:spcBef>
              <a:buClr>
                <a:schemeClr val="accent1">
                  <a:lumMod val="50000"/>
                </a:schemeClr>
              </a:buClr>
              <a:buFont typeface="Wingdings" pitchFamily="2" charset="2"/>
              <a:buChar char="Ø"/>
            </a:pPr>
            <a:r>
              <a:rPr lang="en-US" sz="2800" dirty="0" smtClean="0">
                <a:solidFill>
                  <a:srgbClr val="162B52"/>
                </a:solidFill>
              </a:rPr>
              <a:t>Making the Mission a people’s program</a:t>
            </a:r>
          </a:p>
          <a:p>
            <a:pPr marL="457200" indent="-457200" algn="just">
              <a:buFont typeface="Wingdings" pitchFamily="2" charset="2"/>
              <a:buChar char="q"/>
            </a:pPr>
            <a:endParaRPr lang="en-US" dirty="0"/>
          </a:p>
        </p:txBody>
      </p:sp>
      <p:sp>
        <p:nvSpPr>
          <p:cNvPr id="4" name="Slide Number Placeholder 3"/>
          <p:cNvSpPr>
            <a:spLocks noGrp="1"/>
          </p:cNvSpPr>
          <p:nvPr>
            <p:ph type="sldNum" sz="quarter" idx="12"/>
          </p:nvPr>
        </p:nvSpPr>
        <p:spPr/>
        <p:txBody>
          <a:bodyPr/>
          <a:lstStyle/>
          <a:p>
            <a:fld id="{B943F802-0C4A-4000-8587-7D3382656320}"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600" b="1" dirty="0" smtClean="0">
                <a:latin typeface="Garamond" pitchFamily="18" charset="0"/>
              </a:rPr>
              <a:t>Sub Missions of GIM:</a:t>
            </a:r>
            <a:endParaRPr lang="en-US" sz="3600" b="1" dirty="0">
              <a:latin typeface="Garamond" pitchFamily="18" charset="0"/>
            </a:endParaRPr>
          </a:p>
        </p:txBody>
      </p:sp>
      <p:sp>
        <p:nvSpPr>
          <p:cNvPr id="3" name="Content Placeholder 2"/>
          <p:cNvSpPr>
            <a:spLocks noGrp="1"/>
          </p:cNvSpPr>
          <p:nvPr>
            <p:ph sz="quarter" idx="1"/>
          </p:nvPr>
        </p:nvSpPr>
        <p:spPr>
          <a:xfrm>
            <a:off x="301752" y="1527048"/>
            <a:ext cx="8308848" cy="4572000"/>
          </a:xfrm>
        </p:spPr>
        <p:txBody>
          <a:bodyPr>
            <a:noAutofit/>
          </a:bodyPr>
          <a:lstStyle/>
          <a:p>
            <a:pPr marL="457200" indent="-457200" algn="just">
              <a:spcBef>
                <a:spcPts val="0"/>
              </a:spcBef>
              <a:buClr>
                <a:schemeClr val="accent1">
                  <a:lumMod val="50000"/>
                </a:schemeClr>
              </a:buClr>
              <a:buFont typeface="+mj-lt"/>
              <a:buAutoNum type="arabicPeriod"/>
            </a:pPr>
            <a:r>
              <a:rPr lang="en-US" sz="2400" dirty="0" smtClean="0">
                <a:solidFill>
                  <a:srgbClr val="142748"/>
                </a:solidFill>
              </a:rPr>
              <a:t>Enhancing climatic resilience in moderately dense forests</a:t>
            </a:r>
          </a:p>
          <a:p>
            <a:pPr marL="457200" indent="-457200" algn="just">
              <a:spcBef>
                <a:spcPts val="0"/>
              </a:spcBef>
              <a:buClr>
                <a:schemeClr val="accent1">
                  <a:lumMod val="50000"/>
                </a:schemeClr>
              </a:buClr>
              <a:buFont typeface="+mj-lt"/>
              <a:buAutoNum type="arabicPeriod"/>
            </a:pPr>
            <a:r>
              <a:rPr lang="en-US" sz="2400" dirty="0" smtClean="0">
                <a:solidFill>
                  <a:srgbClr val="142748"/>
                </a:solidFill>
              </a:rPr>
              <a:t>Eco - Restoration of open forests</a:t>
            </a:r>
          </a:p>
          <a:p>
            <a:pPr marL="457200" indent="-457200" algn="just">
              <a:spcBef>
                <a:spcPts val="0"/>
              </a:spcBef>
              <a:buClr>
                <a:schemeClr val="accent1">
                  <a:lumMod val="50000"/>
                </a:schemeClr>
              </a:buClr>
              <a:buFont typeface="+mj-lt"/>
              <a:buAutoNum type="arabicPeriod"/>
            </a:pPr>
            <a:r>
              <a:rPr lang="en-US" sz="2400" dirty="0" smtClean="0">
                <a:solidFill>
                  <a:srgbClr val="142748"/>
                </a:solidFill>
              </a:rPr>
              <a:t>Restoration of scrub/grasslands</a:t>
            </a:r>
          </a:p>
          <a:p>
            <a:pPr marL="457200" indent="-457200" algn="just">
              <a:spcBef>
                <a:spcPts val="0"/>
              </a:spcBef>
              <a:buClr>
                <a:schemeClr val="accent1">
                  <a:lumMod val="50000"/>
                </a:schemeClr>
              </a:buClr>
              <a:buFont typeface="+mj-lt"/>
              <a:buAutoNum type="arabicPeriod"/>
            </a:pPr>
            <a:r>
              <a:rPr lang="en-US" sz="2400" dirty="0" smtClean="0">
                <a:solidFill>
                  <a:srgbClr val="142748"/>
                </a:solidFill>
              </a:rPr>
              <a:t>Restoration of new mangroves</a:t>
            </a:r>
          </a:p>
          <a:p>
            <a:pPr marL="457200" indent="-457200" algn="just">
              <a:spcBef>
                <a:spcPts val="0"/>
              </a:spcBef>
              <a:buClr>
                <a:schemeClr val="accent1">
                  <a:lumMod val="50000"/>
                </a:schemeClr>
              </a:buClr>
              <a:buFont typeface="+mj-lt"/>
              <a:buAutoNum type="arabicPeriod"/>
            </a:pPr>
            <a:r>
              <a:rPr lang="en-US" sz="2400" dirty="0" smtClean="0">
                <a:solidFill>
                  <a:srgbClr val="142748"/>
                </a:solidFill>
              </a:rPr>
              <a:t>Restoration of Wetlands</a:t>
            </a:r>
          </a:p>
          <a:p>
            <a:pPr marL="457200" indent="-457200" algn="just">
              <a:spcBef>
                <a:spcPts val="0"/>
              </a:spcBef>
              <a:buClr>
                <a:schemeClr val="accent1">
                  <a:lumMod val="50000"/>
                </a:schemeClr>
              </a:buClr>
              <a:buFont typeface="+mj-lt"/>
              <a:buAutoNum type="arabicPeriod"/>
            </a:pPr>
            <a:r>
              <a:rPr lang="en-US" sz="2400" dirty="0" smtClean="0">
                <a:solidFill>
                  <a:srgbClr val="142748"/>
                </a:solidFill>
              </a:rPr>
              <a:t>Enhancing tree cover in Urban &amp; </a:t>
            </a:r>
            <a:r>
              <a:rPr lang="en-US" sz="2400" dirty="0" err="1" smtClean="0">
                <a:solidFill>
                  <a:srgbClr val="142748"/>
                </a:solidFill>
              </a:rPr>
              <a:t>Peri</a:t>
            </a:r>
            <a:r>
              <a:rPr lang="en-US" sz="2400" dirty="0" smtClean="0">
                <a:solidFill>
                  <a:srgbClr val="142748"/>
                </a:solidFill>
              </a:rPr>
              <a:t>-Urban areas (including institutional lands)</a:t>
            </a:r>
          </a:p>
          <a:p>
            <a:pPr marL="457200" indent="-457200" algn="just">
              <a:spcBef>
                <a:spcPts val="0"/>
              </a:spcBef>
              <a:buClr>
                <a:schemeClr val="accent1">
                  <a:lumMod val="50000"/>
                </a:schemeClr>
              </a:buClr>
              <a:buFont typeface="+mj-lt"/>
              <a:buAutoNum type="arabicPeriod"/>
            </a:pPr>
            <a:r>
              <a:rPr lang="en-US" sz="2400" dirty="0" smtClean="0">
                <a:solidFill>
                  <a:srgbClr val="142748"/>
                </a:solidFill>
              </a:rPr>
              <a:t>Agro forestry and social forestry (increasing biomass &amp; creating carbon sink)</a:t>
            </a:r>
          </a:p>
          <a:p>
            <a:pPr marL="457200" indent="-457200" algn="just">
              <a:spcBef>
                <a:spcPts val="0"/>
              </a:spcBef>
              <a:buClr>
                <a:schemeClr val="accent1">
                  <a:lumMod val="50000"/>
                </a:schemeClr>
              </a:buClr>
              <a:buFont typeface="+mj-lt"/>
              <a:buAutoNum type="arabicPeriod"/>
            </a:pPr>
            <a:r>
              <a:rPr lang="en-US" sz="2400" dirty="0" smtClean="0">
                <a:solidFill>
                  <a:srgbClr val="142748"/>
                </a:solidFill>
              </a:rPr>
              <a:t>Securing Corridors to help species adapt to climate impacts</a:t>
            </a:r>
          </a:p>
          <a:p>
            <a:pPr marL="457200" indent="-457200" algn="just">
              <a:spcBef>
                <a:spcPts val="0"/>
              </a:spcBef>
              <a:buClr>
                <a:schemeClr val="accent1">
                  <a:lumMod val="50000"/>
                </a:schemeClr>
              </a:buClr>
              <a:buFont typeface="+mj-lt"/>
              <a:buAutoNum type="arabicPeriod"/>
            </a:pPr>
            <a:r>
              <a:rPr lang="en-US" sz="2400" b="1" dirty="0" smtClean="0">
                <a:solidFill>
                  <a:srgbClr val="FF0000"/>
                </a:solidFill>
              </a:rPr>
              <a:t>Improving fuel use efficiency and promoting alternative energy sources</a:t>
            </a:r>
            <a:endParaRPr lang="en-US" sz="2400" b="1" dirty="0">
              <a:solidFill>
                <a:srgbClr val="FF0000"/>
              </a:solidFill>
            </a:endParaRPr>
          </a:p>
        </p:txBody>
      </p:sp>
      <p:sp>
        <p:nvSpPr>
          <p:cNvPr id="4" name="Slide Number Placeholder 3"/>
          <p:cNvSpPr>
            <a:spLocks noGrp="1"/>
          </p:cNvSpPr>
          <p:nvPr>
            <p:ph type="sldNum" sz="quarter" idx="12"/>
          </p:nvPr>
        </p:nvSpPr>
        <p:spPr/>
        <p:txBody>
          <a:bodyPr/>
          <a:lstStyle/>
          <a:p>
            <a:fld id="{B943F802-0C4A-4000-8587-7D3382656320}"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600" b="1" dirty="0" smtClean="0">
                <a:solidFill>
                  <a:srgbClr val="C00000"/>
                </a:solidFill>
                <a:latin typeface="Garamond" pitchFamily="18" charset="0"/>
              </a:rPr>
              <a:t>Entrepreneurial avenues in Green Business</a:t>
            </a:r>
            <a:endParaRPr lang="en-US" b="1" dirty="0">
              <a:solidFill>
                <a:srgbClr val="C00000"/>
              </a:solidFill>
              <a:latin typeface="Garamond" pitchFamily="18" charset="0"/>
            </a:endParaRPr>
          </a:p>
        </p:txBody>
      </p:sp>
      <p:graphicFrame>
        <p:nvGraphicFramePr>
          <p:cNvPr id="4" name="Content Placeholder 3"/>
          <p:cNvGraphicFramePr>
            <a:graphicFrameLocks noGrp="1"/>
          </p:cNvGraphicFramePr>
          <p:nvPr>
            <p:ph sz="quarter" idx="1"/>
          </p:nvPr>
        </p:nvGraphicFramePr>
        <p:xfrm>
          <a:off x="304800" y="1676400"/>
          <a:ext cx="3660775"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Rectangle 4"/>
          <p:cNvSpPr/>
          <p:nvPr/>
        </p:nvSpPr>
        <p:spPr>
          <a:xfrm>
            <a:off x="4038600" y="1600201"/>
            <a:ext cx="4876800" cy="5355312"/>
          </a:xfrm>
          <a:prstGeom prst="rect">
            <a:avLst/>
          </a:prstGeom>
        </p:spPr>
        <p:txBody>
          <a:bodyPr wrap="square">
            <a:spAutoFit/>
          </a:bodyPr>
          <a:lstStyle/>
          <a:p>
            <a:pPr marL="407988" indent="-407988" algn="just">
              <a:spcAft>
                <a:spcPts val="1200"/>
              </a:spcAft>
              <a:buFont typeface="Wingdings" pitchFamily="2" charset="2"/>
              <a:buChar char="q"/>
            </a:pPr>
            <a:r>
              <a:rPr lang="en-US" sz="2400" dirty="0" smtClean="0">
                <a:solidFill>
                  <a:srgbClr val="142748"/>
                </a:solidFill>
              </a:rPr>
              <a:t>As an entrepreneur, it is very important to know that your green business can help to enhance capacities to cope with climate change risks. </a:t>
            </a:r>
          </a:p>
          <a:p>
            <a:pPr marL="407988" indent="-407988" algn="just">
              <a:spcAft>
                <a:spcPts val="1200"/>
              </a:spcAft>
              <a:buFont typeface="Wingdings" pitchFamily="2" charset="2"/>
              <a:buChar char="q"/>
            </a:pPr>
            <a:r>
              <a:rPr lang="en-US" sz="2400" dirty="0" smtClean="0">
                <a:solidFill>
                  <a:srgbClr val="142748"/>
                </a:solidFill>
              </a:rPr>
              <a:t>The developing countries like India need them more than business as usual.</a:t>
            </a:r>
          </a:p>
          <a:p>
            <a:pPr marL="407988" indent="-407988" algn="just">
              <a:spcAft>
                <a:spcPts val="1200"/>
              </a:spcAft>
              <a:buFont typeface="Wingdings" pitchFamily="2" charset="2"/>
              <a:buChar char="q"/>
            </a:pPr>
            <a:r>
              <a:rPr lang="en-US" sz="2400" dirty="0" smtClean="0">
                <a:solidFill>
                  <a:srgbClr val="142748"/>
                </a:solidFill>
              </a:rPr>
              <a:t>A green business can help to increase the Green House Gases (GHG) removal.</a:t>
            </a:r>
          </a:p>
          <a:p>
            <a:pPr marL="407988" indent="-407988" algn="just">
              <a:buFont typeface="Wingdings" pitchFamily="2" charset="2"/>
              <a:buChar char="q"/>
            </a:pPr>
            <a:endParaRPr lang="en-US" sz="2400" dirty="0" smtClean="0">
              <a:solidFill>
                <a:srgbClr val="142748"/>
              </a:solidFill>
            </a:endParaRPr>
          </a:p>
          <a:p>
            <a:pPr marL="407988" indent="-407988" algn="just">
              <a:buFont typeface="Wingdings" pitchFamily="2" charset="2"/>
              <a:buChar char="q"/>
            </a:pPr>
            <a:endParaRPr lang="en-US" sz="2400" dirty="0">
              <a:solidFill>
                <a:srgbClr val="142748"/>
              </a:solidFill>
            </a:endParaRPr>
          </a:p>
        </p:txBody>
      </p:sp>
      <p:sp>
        <p:nvSpPr>
          <p:cNvPr id="6" name="Slide Number Placeholder 5"/>
          <p:cNvSpPr>
            <a:spLocks noGrp="1"/>
          </p:cNvSpPr>
          <p:nvPr>
            <p:ph type="sldNum" sz="quarter" idx="12"/>
          </p:nvPr>
        </p:nvSpPr>
        <p:spPr/>
        <p:txBody>
          <a:bodyPr/>
          <a:lstStyle/>
          <a:p>
            <a:fld id="{B943F802-0C4A-4000-8587-7D3382656320}"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200" b="1" dirty="0" smtClean="0">
                <a:solidFill>
                  <a:srgbClr val="C00000"/>
                </a:solidFill>
                <a:latin typeface="Garamond" pitchFamily="18" charset="0"/>
              </a:rPr>
              <a:t>Green Business Pillars</a:t>
            </a:r>
            <a:endParaRPr lang="en-US" sz="3200" b="1" dirty="0">
              <a:solidFill>
                <a:srgbClr val="C00000"/>
              </a:solidFill>
              <a:latin typeface="Garamond" pitchFamily="18" charset="0"/>
            </a:endParaRPr>
          </a:p>
        </p:txBody>
      </p:sp>
      <p:graphicFrame>
        <p:nvGraphicFramePr>
          <p:cNvPr id="4" name="Content Placeholder 3"/>
          <p:cNvGraphicFramePr>
            <a:graphicFrameLocks noGrp="1"/>
          </p:cNvGraphicFramePr>
          <p:nvPr>
            <p:ph sz="quarter" idx="1"/>
          </p:nvPr>
        </p:nvGraphicFramePr>
        <p:xfrm>
          <a:off x="301625" y="1527175"/>
          <a:ext cx="5184775"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7" name="Picture 2"/>
          <p:cNvPicPr>
            <a:picLocks noChangeAspect="1" noChangeArrowheads="1"/>
          </p:cNvPicPr>
          <p:nvPr/>
        </p:nvPicPr>
        <p:blipFill>
          <a:blip r:embed="rId6"/>
          <a:stretch>
            <a:fillRect/>
          </a:stretch>
        </p:blipFill>
        <p:spPr bwMode="auto">
          <a:xfrm>
            <a:off x="5715000" y="2286000"/>
            <a:ext cx="3212860" cy="3048000"/>
          </a:xfrm>
          <a:prstGeom prst="rect">
            <a:avLst/>
          </a:prstGeom>
          <a:noFill/>
          <a:ln w="9525">
            <a:noFill/>
            <a:miter lim="800000"/>
            <a:headEnd/>
            <a:tailEnd/>
          </a:ln>
          <a:effectLst/>
        </p:spPr>
      </p:pic>
      <p:sp>
        <p:nvSpPr>
          <p:cNvPr id="8" name="Slide Number Placeholder 7"/>
          <p:cNvSpPr>
            <a:spLocks noGrp="1"/>
          </p:cNvSpPr>
          <p:nvPr>
            <p:ph type="sldNum" sz="quarter" idx="12"/>
          </p:nvPr>
        </p:nvSpPr>
        <p:spPr/>
        <p:txBody>
          <a:bodyPr/>
          <a:lstStyle/>
          <a:p>
            <a:fld id="{B943F802-0C4A-4000-8587-7D3382656320}"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C2E4D316-3F79-4DC6-9086-CE4EFDCA4B17}" type="slidenum">
              <a:rPr lang="en-US" smtClean="0"/>
              <a:pPr/>
              <a:t>10</a:t>
            </a:fld>
            <a:endParaRPr lang="en-US"/>
          </a:p>
        </p:txBody>
      </p:sp>
      <p:sp>
        <p:nvSpPr>
          <p:cNvPr id="5" name="Rectangle 4"/>
          <p:cNvSpPr/>
          <p:nvPr/>
        </p:nvSpPr>
        <p:spPr>
          <a:xfrm>
            <a:off x="990600" y="2514600"/>
            <a:ext cx="7239000" cy="1754326"/>
          </a:xfrm>
          <a:prstGeom prst="rect">
            <a:avLst/>
          </a:prstGeom>
          <a:noFill/>
        </p:spPr>
        <p:txBody>
          <a:bodyPr wrap="square" lIns="91440" tIns="45720" rIns="91440" bIns="45720">
            <a:spAutoFit/>
          </a:bodyPr>
          <a:lstStyle/>
          <a:p>
            <a:pPr algn="ctr">
              <a:buNone/>
            </a:pPr>
            <a:r>
              <a:rPr lang="en-US" sz="5400" b="1" dirty="0" smtClean="0">
                <a:latin typeface="Garamond" pitchFamily="18" charset="0"/>
              </a:rPr>
              <a:t>Why is India a great Business destination ??</a:t>
            </a:r>
            <a:endParaRPr lang="en-US" sz="54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latin typeface="Garamond" pitchFamily="18" charset="0"/>
              </a:rPr>
              <a:t>Why is India a great Business destination ??</a:t>
            </a:r>
            <a:endParaRPr lang="en-US" b="1" dirty="0">
              <a:latin typeface="Garamond" pitchFamily="18" charset="0"/>
            </a:endParaRPr>
          </a:p>
        </p:txBody>
      </p:sp>
      <p:sp>
        <p:nvSpPr>
          <p:cNvPr id="3" name="Slide Number Placeholder 2"/>
          <p:cNvSpPr>
            <a:spLocks noGrp="1"/>
          </p:cNvSpPr>
          <p:nvPr>
            <p:ph type="sldNum" sz="quarter" idx="12"/>
          </p:nvPr>
        </p:nvSpPr>
        <p:spPr/>
        <p:txBody>
          <a:bodyPr/>
          <a:lstStyle/>
          <a:p>
            <a:fld id="{B943F802-0C4A-4000-8587-7D3382656320}" type="slidenum">
              <a:rPr lang="en-US" smtClean="0"/>
              <a:pPr/>
              <a:t>11</a:t>
            </a:fld>
            <a:endParaRPr lang="en-US"/>
          </a:p>
        </p:txBody>
      </p:sp>
      <p:sp>
        <p:nvSpPr>
          <p:cNvPr id="4" name="Content Placeholder 3"/>
          <p:cNvSpPr>
            <a:spLocks noGrp="1"/>
          </p:cNvSpPr>
          <p:nvPr>
            <p:ph sz="quarter" idx="1"/>
          </p:nvPr>
        </p:nvSpPr>
        <p:spPr>
          <a:xfrm>
            <a:off x="301752" y="1527048"/>
            <a:ext cx="8503920" cy="4721352"/>
          </a:xfrm>
        </p:spPr>
        <p:txBody>
          <a:bodyPr>
            <a:normAutofit fontScale="92500"/>
          </a:bodyPr>
          <a:lstStyle/>
          <a:p>
            <a:pPr marL="407988" indent="-407988" algn="just">
              <a:buFont typeface="Wingdings" pitchFamily="2" charset="2"/>
              <a:buChar char="q"/>
            </a:pPr>
            <a:r>
              <a:rPr lang="en-US" dirty="0" smtClean="0"/>
              <a:t>India is at crossroads where it now has to cater to the aspirations of a billion people. </a:t>
            </a:r>
          </a:p>
          <a:p>
            <a:pPr marL="407988" indent="-407988" algn="just">
              <a:buFont typeface="Wingdings" pitchFamily="2" charset="2"/>
              <a:buChar char="q"/>
            </a:pPr>
            <a:r>
              <a:rPr lang="en-US" dirty="0" smtClean="0"/>
              <a:t>Existing frameworks can prove to be inadequate and there is a great need to leverage a billion minds and become a global power. </a:t>
            </a:r>
          </a:p>
          <a:p>
            <a:pPr marL="407988" indent="-407988" algn="just">
              <a:buFont typeface="Wingdings" pitchFamily="2" charset="2"/>
              <a:buChar char="q"/>
            </a:pPr>
            <a:r>
              <a:rPr lang="en-US" dirty="0" smtClean="0"/>
              <a:t>Startups and entrepreneurship is the best way forward in becoming a knowledge superpower.</a:t>
            </a:r>
          </a:p>
          <a:p>
            <a:pPr marL="407988" indent="-407988" algn="just">
              <a:buFont typeface="Wingdings" pitchFamily="2" charset="2"/>
              <a:buChar char="q"/>
            </a:pPr>
            <a:r>
              <a:rPr lang="en-US" dirty="0" smtClean="0"/>
              <a:t>India is seeing a growth phase. People who are passionate to create great things, and companies that aspire to solve bigger problems are able to do much better than those who just look around for funding and money.</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200" b="1" dirty="0" smtClean="0">
                <a:solidFill>
                  <a:srgbClr val="C00000"/>
                </a:solidFill>
                <a:latin typeface="Garamond" pitchFamily="18" charset="0"/>
              </a:rPr>
              <a:t>Business Opportunities in India</a:t>
            </a:r>
            <a:endParaRPr lang="en-US" sz="3200" dirty="0">
              <a:solidFill>
                <a:srgbClr val="C00000"/>
              </a:solidFill>
              <a:latin typeface="Garamond" pitchFamily="18" charset="0"/>
            </a:endParaRPr>
          </a:p>
        </p:txBody>
      </p:sp>
      <p:sp>
        <p:nvSpPr>
          <p:cNvPr id="3" name="Content Placeholder 2"/>
          <p:cNvSpPr>
            <a:spLocks noGrp="1"/>
          </p:cNvSpPr>
          <p:nvPr>
            <p:ph sz="quarter" idx="1"/>
          </p:nvPr>
        </p:nvSpPr>
        <p:spPr>
          <a:xfrm>
            <a:off x="228600" y="1527048"/>
            <a:ext cx="8686800" cy="4873752"/>
          </a:xfrm>
        </p:spPr>
        <p:txBody>
          <a:bodyPr>
            <a:noAutofit/>
          </a:bodyPr>
          <a:lstStyle/>
          <a:p>
            <a:pPr marL="407988" indent="-407988" algn="just">
              <a:lnSpc>
                <a:spcPct val="90000"/>
              </a:lnSpc>
              <a:spcBef>
                <a:spcPts val="0"/>
              </a:spcBef>
              <a:spcAft>
                <a:spcPts val="600"/>
              </a:spcAft>
              <a:buClr>
                <a:srgbClr val="C00000"/>
              </a:buClr>
              <a:buFont typeface="Wingdings" pitchFamily="2" charset="2"/>
              <a:buChar char="q"/>
            </a:pPr>
            <a:r>
              <a:rPr lang="en-US" sz="2400" dirty="0" smtClean="0"/>
              <a:t>India was ranked as one of the ten largest economies in the world in 2010, and it was expected to continue to grow rapidly over the next two decades. </a:t>
            </a:r>
          </a:p>
          <a:p>
            <a:pPr marL="407988" indent="-407988" algn="just">
              <a:lnSpc>
                <a:spcPct val="90000"/>
              </a:lnSpc>
              <a:spcBef>
                <a:spcPts val="0"/>
              </a:spcBef>
              <a:spcAft>
                <a:spcPts val="600"/>
              </a:spcAft>
              <a:buClr>
                <a:srgbClr val="C00000"/>
              </a:buClr>
              <a:buFont typeface="Wingdings" pitchFamily="2" charset="2"/>
              <a:buChar char="q"/>
            </a:pPr>
            <a:r>
              <a:rPr lang="en-US" sz="2400" dirty="0" smtClean="0"/>
              <a:t>As per the Government of India reports, the Gross Domestic Product (GDP) of India has risen to $ 2.48 trillion by 2016. </a:t>
            </a:r>
          </a:p>
          <a:p>
            <a:pPr marL="407988" indent="-407988" algn="just">
              <a:lnSpc>
                <a:spcPct val="90000"/>
              </a:lnSpc>
              <a:spcBef>
                <a:spcPts val="0"/>
              </a:spcBef>
              <a:spcAft>
                <a:spcPts val="600"/>
              </a:spcAft>
              <a:buClr>
                <a:srgbClr val="C00000"/>
              </a:buClr>
              <a:buFont typeface="Wingdings" pitchFamily="2" charset="2"/>
              <a:buChar char="q"/>
            </a:pPr>
            <a:r>
              <a:rPr lang="en-US" sz="2400" dirty="0" smtClean="0"/>
              <a:t>The national and state level policy makers realize that if India has to sustain GDP growth rates the green businesses in particular have the potential to enable this growth. </a:t>
            </a:r>
          </a:p>
          <a:p>
            <a:pPr marL="407988" indent="-407988" algn="just">
              <a:lnSpc>
                <a:spcPct val="90000"/>
              </a:lnSpc>
              <a:spcBef>
                <a:spcPts val="0"/>
              </a:spcBef>
              <a:spcAft>
                <a:spcPts val="600"/>
              </a:spcAft>
              <a:buClr>
                <a:srgbClr val="C00000"/>
              </a:buClr>
              <a:buFont typeface="Wingdings" pitchFamily="2" charset="2"/>
              <a:buChar char="q"/>
            </a:pPr>
            <a:r>
              <a:rPr lang="en-US" sz="2400" dirty="0" smtClean="0"/>
              <a:t>The economic growth can go hand in hand with environment sustainability and green job creation for inclusive social development.</a:t>
            </a:r>
          </a:p>
          <a:p>
            <a:pPr marL="407988" indent="-407988" algn="just">
              <a:lnSpc>
                <a:spcPct val="90000"/>
              </a:lnSpc>
              <a:spcBef>
                <a:spcPts val="0"/>
              </a:spcBef>
              <a:spcAft>
                <a:spcPts val="600"/>
              </a:spcAft>
              <a:buClr>
                <a:srgbClr val="C00000"/>
              </a:buClr>
              <a:buFont typeface="Wingdings" pitchFamily="2" charset="2"/>
              <a:buChar char="q"/>
            </a:pPr>
            <a:r>
              <a:rPr lang="en-US" sz="2400" b="1" dirty="0" smtClean="0">
                <a:solidFill>
                  <a:srgbClr val="FF0000"/>
                </a:solidFill>
              </a:rPr>
              <a:t>Per capita energy consumption in India is 1075 kWh (2015-16) and it is rising at the rate if 6% per annum. </a:t>
            </a:r>
            <a:endParaRPr lang="en-US" sz="2400" b="1" dirty="0">
              <a:solidFill>
                <a:srgbClr val="FF0000"/>
              </a:solidFill>
            </a:endParaRPr>
          </a:p>
        </p:txBody>
      </p:sp>
      <p:sp>
        <p:nvSpPr>
          <p:cNvPr id="4" name="Slide Number Placeholder 3"/>
          <p:cNvSpPr>
            <a:spLocks noGrp="1"/>
          </p:cNvSpPr>
          <p:nvPr>
            <p:ph type="sldNum" sz="quarter" idx="12"/>
          </p:nvPr>
        </p:nvSpPr>
        <p:spPr/>
        <p:txBody>
          <a:bodyPr/>
          <a:lstStyle/>
          <a:p>
            <a:fld id="{B943F802-0C4A-4000-8587-7D3382656320}"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200" b="1" dirty="0" smtClean="0">
                <a:solidFill>
                  <a:schemeClr val="accent1">
                    <a:lumMod val="50000"/>
                  </a:schemeClr>
                </a:solidFill>
                <a:latin typeface="Garamond" pitchFamily="18" charset="0"/>
              </a:rPr>
              <a:t>The entrepreneurial atmosphere in India</a:t>
            </a:r>
            <a:endParaRPr lang="en-US" sz="3200" dirty="0"/>
          </a:p>
        </p:txBody>
      </p:sp>
      <p:sp>
        <p:nvSpPr>
          <p:cNvPr id="3" name="Slide Number Placeholder 2"/>
          <p:cNvSpPr>
            <a:spLocks noGrp="1"/>
          </p:cNvSpPr>
          <p:nvPr>
            <p:ph type="sldNum" sz="quarter" idx="12"/>
          </p:nvPr>
        </p:nvSpPr>
        <p:spPr/>
        <p:txBody>
          <a:bodyPr/>
          <a:lstStyle/>
          <a:p>
            <a:fld id="{B943F802-0C4A-4000-8587-7D3382656320}" type="slidenum">
              <a:rPr lang="en-US" smtClean="0"/>
              <a:pPr/>
              <a:t>13</a:t>
            </a:fld>
            <a:endParaRPr lang="en-US"/>
          </a:p>
        </p:txBody>
      </p:sp>
      <p:sp>
        <p:nvSpPr>
          <p:cNvPr id="4" name="Content Placeholder 3"/>
          <p:cNvSpPr>
            <a:spLocks noGrp="1"/>
          </p:cNvSpPr>
          <p:nvPr>
            <p:ph sz="quarter" idx="1"/>
          </p:nvPr>
        </p:nvSpPr>
        <p:spPr>
          <a:xfrm>
            <a:off x="301752" y="1527048"/>
            <a:ext cx="8613648" cy="4949952"/>
          </a:xfrm>
        </p:spPr>
        <p:txBody>
          <a:bodyPr>
            <a:normAutofit fontScale="25000" lnSpcReduction="20000"/>
          </a:bodyPr>
          <a:lstStyle/>
          <a:p>
            <a:pPr algn="just">
              <a:spcBef>
                <a:spcPts val="0"/>
              </a:spcBef>
              <a:spcAft>
                <a:spcPts val="600"/>
              </a:spcAft>
              <a:buNone/>
            </a:pPr>
            <a:r>
              <a:rPr lang="en-US" sz="6800" dirty="0" smtClean="0"/>
              <a:t>At the 11th edition of E-Summit  at IIT-Bombay, </a:t>
            </a:r>
            <a:r>
              <a:rPr lang="en-US" sz="6800" dirty="0" err="1" smtClean="0"/>
              <a:t>Niti</a:t>
            </a:r>
            <a:r>
              <a:rPr lang="en-US" sz="6800" dirty="0" smtClean="0"/>
              <a:t> </a:t>
            </a:r>
            <a:r>
              <a:rPr lang="en-US" sz="6800" dirty="0" err="1" smtClean="0"/>
              <a:t>Aayog</a:t>
            </a:r>
            <a:r>
              <a:rPr lang="en-US" sz="6800" dirty="0" smtClean="0"/>
              <a:t> CEO </a:t>
            </a:r>
            <a:r>
              <a:rPr lang="en-US" sz="6800" dirty="0" err="1" smtClean="0"/>
              <a:t>Amitabh</a:t>
            </a:r>
            <a:r>
              <a:rPr lang="en-US" sz="6800" dirty="0" smtClean="0"/>
              <a:t> Kant briefed that: </a:t>
            </a:r>
          </a:p>
          <a:p>
            <a:pPr marL="404813" indent="-404813" algn="just">
              <a:buFont typeface="Wingdings" pitchFamily="2" charset="2"/>
              <a:buChar char="q"/>
            </a:pPr>
            <a:r>
              <a:rPr lang="en-US" sz="9200" dirty="0" smtClean="0"/>
              <a:t>India has with a young population below 32 years that account for 72 percent of the population unlike the ageing population in the west.</a:t>
            </a:r>
          </a:p>
          <a:p>
            <a:pPr marL="404813" indent="-404813" algn="just">
              <a:buFont typeface="Wingdings" pitchFamily="2" charset="2"/>
              <a:buChar char="q"/>
            </a:pPr>
            <a:r>
              <a:rPr lang="en-US" sz="9200" dirty="0" smtClean="0"/>
              <a:t>The challenge for India is to grow at 8-9 percent for three decades or more so as to lift the poor out of the poverty line.</a:t>
            </a:r>
          </a:p>
          <a:p>
            <a:pPr marL="404813" lvl="0" indent="-404813" algn="just">
              <a:buFont typeface="Wingdings" pitchFamily="2" charset="2"/>
              <a:buChar char="q"/>
            </a:pPr>
            <a:r>
              <a:rPr lang="en-US" sz="9200" dirty="0" smtClean="0"/>
              <a:t>By 2022-23, India should have 100,000 startups at a valuation of Rs 75,000 billion. At the same time India will be confronted with challenges like plastic, sewage, water management, etc. </a:t>
            </a:r>
          </a:p>
          <a:p>
            <a:pPr marL="404813" indent="-404813" algn="just">
              <a:buFont typeface="Wingdings" pitchFamily="2" charset="2"/>
              <a:buChar char="q"/>
            </a:pPr>
            <a:r>
              <a:rPr lang="en-US" sz="9200" dirty="0" smtClean="0"/>
              <a:t>The other big challenge for the country is </a:t>
            </a:r>
            <a:r>
              <a:rPr lang="en-US" sz="9200" dirty="0" err="1" smtClean="0"/>
              <a:t>urbanisation</a:t>
            </a:r>
            <a:r>
              <a:rPr lang="en-US" sz="9200" dirty="0" smtClean="0"/>
              <a:t>. Around 600-700 billion people will migrate to urban areas for which the country will have to create regions that are 2.5 times the size of America. </a:t>
            </a:r>
          </a:p>
          <a:p>
            <a:pPr marL="404813" indent="-404813" algn="just">
              <a:buFont typeface="Wingdings" pitchFamily="2" charset="2"/>
              <a:buChar char="q"/>
            </a:pPr>
            <a:r>
              <a:rPr lang="en-US" sz="9200" dirty="0" smtClean="0"/>
              <a:t>Electrical vehicles, climate change are critical for India and need innovation.</a:t>
            </a:r>
            <a:endParaRPr lang="en-US" sz="92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600" b="1" dirty="0" smtClean="0">
                <a:solidFill>
                  <a:srgbClr val="C00000"/>
                </a:solidFill>
                <a:latin typeface="Garamond" pitchFamily="18" charset="0"/>
              </a:rPr>
              <a:t>Why Green Business ??</a:t>
            </a:r>
            <a:endParaRPr lang="en-US" sz="3600" dirty="0">
              <a:solidFill>
                <a:srgbClr val="C00000"/>
              </a:solidFill>
            </a:endParaRPr>
          </a:p>
        </p:txBody>
      </p:sp>
      <p:sp>
        <p:nvSpPr>
          <p:cNvPr id="3" name="Content Placeholder 2"/>
          <p:cNvSpPr>
            <a:spLocks noGrp="1"/>
          </p:cNvSpPr>
          <p:nvPr>
            <p:ph sz="quarter" idx="1"/>
          </p:nvPr>
        </p:nvSpPr>
        <p:spPr>
          <a:xfrm>
            <a:off x="301752" y="1295400"/>
            <a:ext cx="8503920" cy="4803648"/>
          </a:xfrm>
        </p:spPr>
        <p:txBody>
          <a:bodyPr>
            <a:noAutofit/>
          </a:bodyPr>
          <a:lstStyle/>
          <a:p>
            <a:pPr algn="just">
              <a:spcBef>
                <a:spcPts val="0"/>
              </a:spcBef>
              <a:spcAft>
                <a:spcPts val="600"/>
              </a:spcAft>
              <a:buNone/>
            </a:pPr>
            <a:r>
              <a:rPr lang="en-US" sz="2400" dirty="0" smtClean="0"/>
              <a:t>Because,</a:t>
            </a:r>
          </a:p>
          <a:p>
            <a:pPr algn="just">
              <a:spcBef>
                <a:spcPts val="0"/>
              </a:spcBef>
              <a:spcAft>
                <a:spcPts val="600"/>
              </a:spcAft>
              <a:buFont typeface="Wingdings" pitchFamily="2" charset="2"/>
              <a:buChar char="q"/>
            </a:pPr>
            <a:r>
              <a:rPr lang="en-US" sz="2400" dirty="0" smtClean="0"/>
              <a:t>This presents an opportune time for entrepreneurs to get associated with green business, either by starting one or by greening an existing business.</a:t>
            </a:r>
          </a:p>
          <a:p>
            <a:pPr algn="just">
              <a:spcBef>
                <a:spcPts val="0"/>
              </a:spcBef>
              <a:spcAft>
                <a:spcPts val="600"/>
              </a:spcAft>
              <a:buFont typeface="Wingdings" pitchFamily="2" charset="2"/>
              <a:buChar char="q"/>
            </a:pPr>
            <a:r>
              <a:rPr lang="en-US" sz="2400" dirty="0" smtClean="0"/>
              <a:t>As a part of a green business, you will have easy access to many direct and indirect benefits such as government schemes, subsidies, grants, start-up capital funding, tax benefits, and bank loans, among others. </a:t>
            </a:r>
          </a:p>
          <a:p>
            <a:pPr algn="just">
              <a:spcBef>
                <a:spcPts val="0"/>
              </a:spcBef>
              <a:spcAft>
                <a:spcPts val="600"/>
              </a:spcAft>
              <a:buFont typeface="Wingdings" pitchFamily="2" charset="2"/>
              <a:buChar char="q"/>
            </a:pPr>
            <a:r>
              <a:rPr lang="en-US" sz="2400" dirty="0" smtClean="0"/>
              <a:t>The Ministry of Micro, Small and Medium Enterprise (MSME) which supports businesses in India, has several schemes that support entrepreneurs.</a:t>
            </a:r>
          </a:p>
          <a:p>
            <a:pPr algn="just">
              <a:spcBef>
                <a:spcPts val="0"/>
              </a:spcBef>
              <a:spcAft>
                <a:spcPts val="600"/>
              </a:spcAft>
              <a:buFont typeface="Wingdings" pitchFamily="2" charset="2"/>
              <a:buChar char="q"/>
            </a:pPr>
            <a:r>
              <a:rPr lang="en-US" sz="2400" b="1" dirty="0" smtClean="0">
                <a:solidFill>
                  <a:srgbClr val="FF0000"/>
                </a:solidFill>
              </a:rPr>
              <a:t>In the Indian Union Budget 2015, loans under MSME have now been shifted to priority lending.</a:t>
            </a:r>
          </a:p>
        </p:txBody>
      </p:sp>
      <p:sp>
        <p:nvSpPr>
          <p:cNvPr id="4" name="Slide Number Placeholder 3"/>
          <p:cNvSpPr>
            <a:spLocks noGrp="1"/>
          </p:cNvSpPr>
          <p:nvPr>
            <p:ph type="sldNum" sz="quarter" idx="12"/>
          </p:nvPr>
        </p:nvSpPr>
        <p:spPr/>
        <p:txBody>
          <a:bodyPr/>
          <a:lstStyle/>
          <a:p>
            <a:fld id="{B943F802-0C4A-4000-8587-7D3382656320}"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200" b="1" dirty="0" smtClean="0">
                <a:solidFill>
                  <a:srgbClr val="C00000"/>
                </a:solidFill>
                <a:latin typeface="Garamond" pitchFamily="18" charset="0"/>
              </a:rPr>
              <a:t>Priority Sectors in Green Business</a:t>
            </a:r>
            <a:endParaRPr lang="en-US" sz="3200" b="1" dirty="0">
              <a:solidFill>
                <a:srgbClr val="C00000"/>
              </a:solidFill>
              <a:latin typeface="Garamond" pitchFamily="18" charset="0"/>
            </a:endParaRPr>
          </a:p>
        </p:txBody>
      </p:sp>
      <p:sp>
        <p:nvSpPr>
          <p:cNvPr id="3" name="Content Placeholder 2"/>
          <p:cNvSpPr>
            <a:spLocks noGrp="1"/>
          </p:cNvSpPr>
          <p:nvPr>
            <p:ph sz="quarter" idx="1"/>
          </p:nvPr>
        </p:nvSpPr>
        <p:spPr/>
        <p:txBody>
          <a:bodyPr>
            <a:normAutofit fontScale="92500"/>
          </a:bodyPr>
          <a:lstStyle/>
          <a:p>
            <a:pPr marL="619125" indent="-452438" algn="just">
              <a:buFont typeface="Wingdings" pitchFamily="2" charset="2"/>
              <a:buChar char="q"/>
              <a:tabLst>
                <a:tab pos="623888" algn="l"/>
              </a:tabLst>
            </a:pPr>
            <a:r>
              <a:rPr lang="en-US" dirty="0" smtClean="0"/>
              <a:t>Reserve Bank of India (RBI) in its recently published notification on ‘Priority Sector Lending” has identified the following seven sectors as priority sectors:</a:t>
            </a:r>
          </a:p>
          <a:p>
            <a:pPr marL="1604963" indent="-455613" algn="just">
              <a:buFont typeface="+mj-lt"/>
              <a:buAutoNum type="arabicPeriod"/>
            </a:pPr>
            <a:r>
              <a:rPr lang="en-US" dirty="0" smtClean="0"/>
              <a:t>Agriculture</a:t>
            </a:r>
          </a:p>
          <a:p>
            <a:pPr marL="1604963" indent="-455613">
              <a:buFont typeface="+mj-lt"/>
              <a:buAutoNum type="arabicPeriod"/>
            </a:pPr>
            <a:r>
              <a:rPr lang="en-US" dirty="0" smtClean="0"/>
              <a:t>Micro, Small and Medium Enterprises</a:t>
            </a:r>
          </a:p>
          <a:p>
            <a:pPr marL="1604963" indent="-455613">
              <a:buFont typeface="+mj-lt"/>
              <a:buAutoNum type="arabicPeriod"/>
            </a:pPr>
            <a:r>
              <a:rPr lang="en-US" dirty="0" smtClean="0"/>
              <a:t>Export Credit</a:t>
            </a:r>
          </a:p>
          <a:p>
            <a:pPr marL="1604963" indent="-455613">
              <a:buFont typeface="+mj-lt"/>
              <a:buAutoNum type="arabicPeriod"/>
            </a:pPr>
            <a:r>
              <a:rPr lang="en-US" dirty="0" smtClean="0"/>
              <a:t>Education</a:t>
            </a:r>
          </a:p>
          <a:p>
            <a:pPr marL="1604963" indent="-455613">
              <a:buFont typeface="+mj-lt"/>
              <a:buAutoNum type="arabicPeriod"/>
            </a:pPr>
            <a:r>
              <a:rPr lang="en-US" dirty="0" smtClean="0"/>
              <a:t>Housing</a:t>
            </a:r>
          </a:p>
          <a:p>
            <a:pPr marL="1604963" indent="-455613">
              <a:buFont typeface="+mj-lt"/>
              <a:buAutoNum type="arabicPeriod"/>
            </a:pPr>
            <a:r>
              <a:rPr lang="en-US" dirty="0" smtClean="0"/>
              <a:t>Social Infrastructure</a:t>
            </a:r>
          </a:p>
          <a:p>
            <a:pPr marL="1604963" indent="-455613">
              <a:buFont typeface="+mj-lt"/>
              <a:buAutoNum type="arabicPeriod"/>
            </a:pPr>
            <a:r>
              <a:rPr lang="en-US" b="1" dirty="0" smtClean="0">
                <a:solidFill>
                  <a:srgbClr val="FF0000"/>
                </a:solidFill>
              </a:rPr>
              <a:t>Renewable Energy</a:t>
            </a:r>
            <a:endParaRPr lang="en-US" b="1" dirty="0">
              <a:solidFill>
                <a:srgbClr val="FF0000"/>
              </a:solidFill>
            </a:endParaRPr>
          </a:p>
        </p:txBody>
      </p:sp>
      <p:sp>
        <p:nvSpPr>
          <p:cNvPr id="4" name="Slide Number Placeholder 3"/>
          <p:cNvSpPr>
            <a:spLocks noGrp="1"/>
          </p:cNvSpPr>
          <p:nvPr>
            <p:ph type="sldNum" sz="quarter" idx="12"/>
          </p:nvPr>
        </p:nvSpPr>
        <p:spPr/>
        <p:txBody>
          <a:bodyPr/>
          <a:lstStyle/>
          <a:p>
            <a:fld id="{B943F802-0C4A-4000-8587-7D3382656320}"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3600" b="1" dirty="0" smtClean="0">
                <a:solidFill>
                  <a:schemeClr val="accent1">
                    <a:lumMod val="50000"/>
                  </a:schemeClr>
                </a:solidFill>
                <a:latin typeface="Garamond" pitchFamily="18" charset="0"/>
              </a:rPr>
              <a:t>The entrepreneurial challenges in India</a:t>
            </a:r>
            <a:endParaRPr lang="en-US" dirty="0"/>
          </a:p>
        </p:txBody>
      </p:sp>
      <p:sp>
        <p:nvSpPr>
          <p:cNvPr id="3" name="Slide Number Placeholder 2"/>
          <p:cNvSpPr>
            <a:spLocks noGrp="1"/>
          </p:cNvSpPr>
          <p:nvPr>
            <p:ph type="sldNum" sz="quarter" idx="12"/>
          </p:nvPr>
        </p:nvSpPr>
        <p:spPr/>
        <p:txBody>
          <a:bodyPr/>
          <a:lstStyle/>
          <a:p>
            <a:fld id="{B943F802-0C4A-4000-8587-7D3382656320}" type="slidenum">
              <a:rPr lang="en-US" smtClean="0"/>
              <a:pPr/>
              <a:t>16</a:t>
            </a:fld>
            <a:endParaRPr lang="en-US"/>
          </a:p>
        </p:txBody>
      </p:sp>
      <p:sp>
        <p:nvSpPr>
          <p:cNvPr id="4" name="Content Placeholder 3"/>
          <p:cNvSpPr>
            <a:spLocks noGrp="1"/>
          </p:cNvSpPr>
          <p:nvPr>
            <p:ph sz="quarter" idx="1"/>
          </p:nvPr>
        </p:nvSpPr>
        <p:spPr>
          <a:xfrm>
            <a:off x="152400" y="1527048"/>
            <a:ext cx="8763000" cy="4873752"/>
          </a:xfrm>
        </p:spPr>
        <p:txBody>
          <a:bodyPr>
            <a:noAutofit/>
          </a:bodyPr>
          <a:lstStyle/>
          <a:p>
            <a:pPr algn="just">
              <a:lnSpc>
                <a:spcPct val="80000"/>
              </a:lnSpc>
              <a:spcBef>
                <a:spcPts val="0"/>
              </a:spcBef>
              <a:spcAft>
                <a:spcPts val="1200"/>
              </a:spcAft>
              <a:buFont typeface="Wingdings" pitchFamily="2" charset="2"/>
              <a:buChar char="q"/>
            </a:pPr>
            <a:r>
              <a:rPr lang="en-US" sz="2300" b="1" dirty="0" smtClean="0"/>
              <a:t>Policies</a:t>
            </a:r>
            <a:r>
              <a:rPr lang="en-US" sz="2300" dirty="0" smtClean="0"/>
              <a:t> </a:t>
            </a:r>
            <a:r>
              <a:rPr lang="en-US" sz="2300" b="1" dirty="0" smtClean="0"/>
              <a:t>of Government</a:t>
            </a:r>
            <a:r>
              <a:rPr lang="en-US" sz="2300" dirty="0" smtClean="0"/>
              <a:t>–The government’s role has so far been limited to giving out grants and loans, but without an effective, enabling environment, implementation is far off the target. </a:t>
            </a:r>
          </a:p>
          <a:p>
            <a:pPr algn="just">
              <a:lnSpc>
                <a:spcPct val="80000"/>
              </a:lnSpc>
              <a:spcBef>
                <a:spcPts val="0"/>
              </a:spcBef>
              <a:spcAft>
                <a:spcPts val="1200"/>
              </a:spcAft>
              <a:buFont typeface="Wingdings" pitchFamily="2" charset="2"/>
              <a:buChar char="q"/>
            </a:pPr>
            <a:r>
              <a:rPr lang="en-US" sz="2300" b="1" dirty="0" smtClean="0"/>
              <a:t>Business Culture</a:t>
            </a:r>
            <a:r>
              <a:rPr lang="en-US" sz="2300" dirty="0" smtClean="0"/>
              <a:t>– Entrepreneurship and startups are only a recent phenomenon in the country. </a:t>
            </a:r>
          </a:p>
          <a:p>
            <a:pPr algn="just">
              <a:lnSpc>
                <a:spcPct val="80000"/>
              </a:lnSpc>
              <a:spcBef>
                <a:spcPts val="0"/>
              </a:spcBef>
              <a:spcAft>
                <a:spcPts val="1200"/>
              </a:spcAft>
              <a:buFont typeface="Wingdings" pitchFamily="2" charset="2"/>
              <a:buChar char="q"/>
            </a:pPr>
            <a:r>
              <a:rPr lang="en-US" sz="2300" b="1" dirty="0" smtClean="0"/>
              <a:t>Mentoring</a:t>
            </a:r>
            <a:r>
              <a:rPr lang="en-US" sz="2300" dirty="0" smtClean="0"/>
              <a:t>– Doing a startup is perilous and often a lonely journey. For a startup, </a:t>
            </a:r>
            <a:r>
              <a:rPr lang="en-US" sz="2300" dirty="0" smtClean="0">
                <a:solidFill>
                  <a:srgbClr val="FF0000"/>
                </a:solidFill>
              </a:rPr>
              <a:t>it is very important to have mentors </a:t>
            </a:r>
            <a:r>
              <a:rPr lang="en-US" sz="2300" dirty="0" smtClean="0"/>
              <a:t>who have been through a similar process of starting or have business experience. </a:t>
            </a:r>
          </a:p>
          <a:p>
            <a:pPr algn="just">
              <a:lnSpc>
                <a:spcPct val="80000"/>
              </a:lnSpc>
              <a:spcBef>
                <a:spcPts val="0"/>
              </a:spcBef>
              <a:spcAft>
                <a:spcPts val="1200"/>
              </a:spcAft>
              <a:buFont typeface="Wingdings" pitchFamily="2" charset="2"/>
              <a:buChar char="q"/>
            </a:pPr>
            <a:r>
              <a:rPr lang="en-US" sz="2300" b="1" dirty="0" smtClean="0"/>
              <a:t>Hiring</a:t>
            </a:r>
            <a:r>
              <a:rPr lang="en-US" sz="2300" dirty="0" smtClean="0"/>
              <a:t>– In an uncertain economy where one is not sure about demand, for a startup, it is particularly difficult to make correct estimates on the number of employees needed. </a:t>
            </a:r>
            <a:r>
              <a:rPr lang="en-US" sz="2300" dirty="0" smtClean="0">
                <a:solidFill>
                  <a:srgbClr val="FF0000"/>
                </a:solidFill>
              </a:rPr>
              <a:t>For a startup, it is particularly difficult to attract and hire talent and skilled workers</a:t>
            </a:r>
            <a:r>
              <a:rPr lang="en-US" sz="2300" dirty="0" smtClean="0"/>
              <a:t>. </a:t>
            </a:r>
          </a:p>
          <a:p>
            <a:pPr algn="just">
              <a:lnSpc>
                <a:spcPct val="80000"/>
              </a:lnSpc>
              <a:spcBef>
                <a:spcPts val="0"/>
              </a:spcBef>
              <a:spcAft>
                <a:spcPts val="1200"/>
              </a:spcAft>
              <a:buFont typeface="Wingdings" pitchFamily="2" charset="2"/>
              <a:buChar char="q"/>
            </a:pPr>
            <a:r>
              <a:rPr lang="en-US" sz="2300" b="1" dirty="0" smtClean="0"/>
              <a:t>Funding</a:t>
            </a:r>
            <a:r>
              <a:rPr lang="en-US" sz="2300" dirty="0" smtClean="0"/>
              <a:t> – Capital and access to capital has been a perennial problem for startups. </a:t>
            </a:r>
            <a:endParaRPr lang="en-US" sz="23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C2E4D316-3F79-4DC6-9086-CE4EFDCA4B17}" type="slidenum">
              <a:rPr lang="en-US" smtClean="0"/>
              <a:pPr/>
              <a:t>17</a:t>
            </a:fld>
            <a:endParaRPr lang="en-US"/>
          </a:p>
        </p:txBody>
      </p:sp>
      <p:pic>
        <p:nvPicPr>
          <p:cNvPr id="21506" name="Picture 2" descr="Image result for lean startup methodology"/>
          <p:cNvPicPr>
            <a:picLocks noChangeAspect="1" noChangeArrowheads="1"/>
          </p:cNvPicPr>
          <p:nvPr/>
        </p:nvPicPr>
        <p:blipFill>
          <a:blip r:embed="rId2"/>
          <a:srcRect/>
          <a:stretch>
            <a:fillRect/>
          </a:stretch>
        </p:blipFill>
        <p:spPr bwMode="auto">
          <a:xfrm>
            <a:off x="2209800" y="2133600"/>
            <a:ext cx="4752975" cy="2762251"/>
          </a:xfrm>
          <a:prstGeom prst="rect">
            <a:avLst/>
          </a:prstGeo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8600" y="228600"/>
            <a:ext cx="2396041" cy="584775"/>
          </a:xfrm>
          <a:prstGeom prst="rect">
            <a:avLst/>
          </a:prstGeom>
          <a:noFill/>
        </p:spPr>
        <p:txBody>
          <a:bodyPr wrap="none" lIns="91440" tIns="45720" rIns="91440" bIns="45720">
            <a:spAutoFit/>
          </a:bodyPr>
          <a:lstStyle/>
          <a:p>
            <a:r>
              <a:rPr lang="en-US" sz="3200" b="1" dirty="0" smtClean="0">
                <a:solidFill>
                  <a:srgbClr val="FF0000"/>
                </a:solidFill>
                <a:latin typeface="Garamond" pitchFamily="18" charset="0"/>
              </a:rPr>
              <a:t>Lean startup</a:t>
            </a:r>
            <a:endParaRPr lang="en-US" sz="32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Garamond" pitchFamily="18" charset="0"/>
            </a:endParaRPr>
          </a:p>
        </p:txBody>
      </p:sp>
      <p:sp>
        <p:nvSpPr>
          <p:cNvPr id="5" name="Slide Number Placeholder 4"/>
          <p:cNvSpPr>
            <a:spLocks noGrp="1"/>
          </p:cNvSpPr>
          <p:nvPr>
            <p:ph type="sldNum" sz="quarter" idx="12"/>
          </p:nvPr>
        </p:nvSpPr>
        <p:spPr/>
        <p:txBody>
          <a:bodyPr/>
          <a:lstStyle/>
          <a:p>
            <a:fld id="{C2E4D316-3F79-4DC6-9086-CE4EFDCA4B17}" type="slidenum">
              <a:rPr lang="en-US" smtClean="0"/>
              <a:pPr/>
              <a:t>18</a:t>
            </a:fld>
            <a:endParaRPr lang="en-US"/>
          </a:p>
        </p:txBody>
      </p:sp>
      <p:sp>
        <p:nvSpPr>
          <p:cNvPr id="6" name="Rectangle 5"/>
          <p:cNvSpPr/>
          <p:nvPr/>
        </p:nvSpPr>
        <p:spPr>
          <a:xfrm>
            <a:off x="304800" y="1524000"/>
            <a:ext cx="8686800" cy="4401205"/>
          </a:xfrm>
          <a:prstGeom prst="rect">
            <a:avLst/>
          </a:prstGeom>
        </p:spPr>
        <p:txBody>
          <a:bodyPr wrap="square">
            <a:spAutoFit/>
          </a:bodyPr>
          <a:lstStyle/>
          <a:p>
            <a:pPr marL="404813" indent="-404813">
              <a:spcBef>
                <a:spcPts val="1200"/>
              </a:spcBef>
              <a:buFont typeface="Wingdings" pitchFamily="2" charset="2"/>
              <a:buChar char="q"/>
            </a:pPr>
            <a:r>
              <a:rPr lang="en-US" sz="2400" dirty="0" smtClean="0">
                <a:solidFill>
                  <a:srgbClr val="142748"/>
                </a:solidFill>
              </a:rPr>
              <a:t>Fast, Concise and Effective startup..</a:t>
            </a:r>
          </a:p>
          <a:p>
            <a:pPr marL="404813" indent="-404813">
              <a:spcBef>
                <a:spcPts val="1200"/>
              </a:spcBef>
              <a:buFont typeface="Wingdings" pitchFamily="2" charset="2"/>
              <a:buChar char="q"/>
            </a:pPr>
            <a:r>
              <a:rPr lang="en-US" sz="2400" dirty="0" smtClean="0">
                <a:solidFill>
                  <a:srgbClr val="142748"/>
                </a:solidFill>
              </a:rPr>
              <a:t>The most capital-efficient way to run a business. .</a:t>
            </a:r>
          </a:p>
          <a:p>
            <a:pPr marL="404813" indent="-404813">
              <a:spcBef>
                <a:spcPts val="1200"/>
              </a:spcBef>
              <a:buFont typeface="Wingdings" pitchFamily="2" charset="2"/>
              <a:buChar char="q"/>
            </a:pPr>
            <a:r>
              <a:rPr lang="en-US" sz="2400" dirty="0" smtClean="0">
                <a:solidFill>
                  <a:srgbClr val="142748"/>
                </a:solidFill>
              </a:rPr>
              <a:t> Lean Startup principles answer to the question </a:t>
            </a:r>
            <a:r>
              <a:rPr lang="en-US" sz="2400" dirty="0" smtClean="0">
                <a:solidFill>
                  <a:srgbClr val="FF0000"/>
                </a:solidFill>
              </a:rPr>
              <a:t>'How can we learn more quickly what works, 	and discard what doesn't?</a:t>
            </a:r>
          </a:p>
          <a:p>
            <a:pPr marL="404813" indent="-404813" algn="just">
              <a:spcBef>
                <a:spcPts val="1200"/>
              </a:spcBef>
              <a:buFont typeface="Wingdings" pitchFamily="2" charset="2"/>
              <a:buChar char="q"/>
            </a:pPr>
            <a:r>
              <a:rPr lang="en-US" sz="2400" dirty="0" smtClean="0">
                <a:solidFill>
                  <a:srgbClr val="142748"/>
                </a:solidFill>
              </a:rPr>
              <a:t>Lean is the never-ending process of eliminating waste: </a:t>
            </a:r>
            <a:r>
              <a:rPr lang="en-US" sz="2400" dirty="0" smtClean="0">
                <a:solidFill>
                  <a:srgbClr val="FF0000"/>
                </a:solidFill>
              </a:rPr>
              <a:t>finding every activity that does not create value for the customer and eliminating it. </a:t>
            </a:r>
          </a:p>
          <a:p>
            <a:pPr marL="404813" indent="-404813" algn="just">
              <a:spcBef>
                <a:spcPts val="1200"/>
              </a:spcBef>
              <a:buFont typeface="Wingdings" pitchFamily="2" charset="2"/>
              <a:buChar char="q"/>
            </a:pPr>
            <a:r>
              <a:rPr lang="en-US" sz="2400" dirty="0" smtClean="0">
                <a:solidFill>
                  <a:srgbClr val="142748"/>
                </a:solidFill>
              </a:rPr>
              <a:t>The two greatest wastes are </a:t>
            </a:r>
            <a:r>
              <a:rPr lang="en-US" sz="2400" dirty="0" smtClean="0">
                <a:solidFill>
                  <a:srgbClr val="162B52"/>
                </a:solidFill>
              </a:rPr>
              <a:t>overproduction</a:t>
            </a:r>
            <a:r>
              <a:rPr lang="en-US" sz="2400" dirty="0" smtClean="0">
                <a:solidFill>
                  <a:srgbClr val="FF0000"/>
                </a:solidFill>
              </a:rPr>
              <a:t> (making things the customer doesn’t want) </a:t>
            </a:r>
            <a:r>
              <a:rPr lang="en-US" sz="2400" dirty="0" smtClean="0">
                <a:solidFill>
                  <a:srgbClr val="142748"/>
                </a:solidFill>
              </a:rPr>
              <a:t>and inventory </a:t>
            </a:r>
            <a:r>
              <a:rPr lang="en-US" sz="2400" dirty="0" smtClean="0">
                <a:solidFill>
                  <a:srgbClr val="FF0000"/>
                </a:solidFill>
              </a:rPr>
              <a:t>(making things that aren’t used immediately).</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b="1" dirty="0" smtClean="0">
                <a:solidFill>
                  <a:srgbClr val="C00000"/>
                </a:solidFill>
                <a:latin typeface="Garamond" pitchFamily="18" charset="0"/>
              </a:rPr>
              <a:t>Lean startup Methodology</a:t>
            </a:r>
            <a:endParaRPr lang="en-US" dirty="0">
              <a:solidFill>
                <a:srgbClr val="C00000"/>
              </a:solidFill>
              <a:latin typeface="Garamond" pitchFamily="18" charset="0"/>
            </a:endParaRPr>
          </a:p>
        </p:txBody>
      </p:sp>
      <p:sp>
        <p:nvSpPr>
          <p:cNvPr id="3" name="Content Placeholder 2"/>
          <p:cNvSpPr>
            <a:spLocks noGrp="1"/>
          </p:cNvSpPr>
          <p:nvPr>
            <p:ph sz="quarter" idx="1"/>
          </p:nvPr>
        </p:nvSpPr>
        <p:spPr>
          <a:xfrm>
            <a:off x="228600" y="1524000"/>
            <a:ext cx="8686800" cy="4572000"/>
          </a:xfrm>
        </p:spPr>
        <p:txBody>
          <a:bodyPr>
            <a:noAutofit/>
          </a:bodyPr>
          <a:lstStyle/>
          <a:p>
            <a:pPr marL="452438" indent="-341313" algn="just">
              <a:lnSpc>
                <a:spcPct val="90000"/>
              </a:lnSpc>
              <a:spcBef>
                <a:spcPts val="0"/>
              </a:spcBef>
              <a:spcAft>
                <a:spcPts val="1200"/>
              </a:spcAft>
              <a:buFont typeface="Wingdings" pitchFamily="2" charset="2"/>
              <a:buChar char="q"/>
            </a:pPr>
            <a:r>
              <a:rPr lang="en-US" sz="2400" dirty="0" smtClean="0"/>
              <a:t>The core idea is to </a:t>
            </a:r>
            <a:r>
              <a:rPr lang="en-US" sz="2400" dirty="0" smtClean="0">
                <a:solidFill>
                  <a:schemeClr val="accent2">
                    <a:lumMod val="75000"/>
                  </a:schemeClr>
                </a:solidFill>
              </a:rPr>
              <a:t>maximize customer value</a:t>
            </a:r>
            <a:r>
              <a:rPr lang="en-US" sz="2400" dirty="0" smtClean="0"/>
              <a:t> while </a:t>
            </a:r>
            <a:r>
              <a:rPr lang="en-US" sz="2400" dirty="0" smtClean="0">
                <a:solidFill>
                  <a:schemeClr val="accent2">
                    <a:lumMod val="75000"/>
                  </a:schemeClr>
                </a:solidFill>
              </a:rPr>
              <a:t>minimizing waste</a:t>
            </a:r>
            <a:r>
              <a:rPr lang="en-US" sz="2400" dirty="0" smtClean="0"/>
              <a:t>. Simply, lean means creating more value for customers with fewer resources.</a:t>
            </a:r>
          </a:p>
          <a:p>
            <a:pPr marL="452438" indent="-341313" algn="just">
              <a:lnSpc>
                <a:spcPct val="90000"/>
              </a:lnSpc>
              <a:spcBef>
                <a:spcPts val="0"/>
              </a:spcBef>
              <a:spcAft>
                <a:spcPts val="1200"/>
              </a:spcAft>
              <a:buFont typeface="Wingdings" pitchFamily="2" charset="2"/>
              <a:buChar char="q"/>
            </a:pPr>
            <a:r>
              <a:rPr lang="en-US" sz="2400" dirty="0" smtClean="0"/>
              <a:t>A lean organization understands customer value and focuses its key processes to continuously increase it. </a:t>
            </a:r>
            <a:r>
              <a:rPr lang="en-US" sz="2400" dirty="0" smtClean="0">
                <a:solidFill>
                  <a:schemeClr val="accent2">
                    <a:lumMod val="75000"/>
                  </a:schemeClr>
                </a:solidFill>
              </a:rPr>
              <a:t>The ultimate goal is to provide perfect value to the customer through a perfect value creation process that has zero waste.</a:t>
            </a:r>
          </a:p>
          <a:p>
            <a:pPr marL="452438" indent="-341313" algn="just">
              <a:lnSpc>
                <a:spcPct val="90000"/>
              </a:lnSpc>
              <a:spcBef>
                <a:spcPts val="0"/>
              </a:spcBef>
              <a:spcAft>
                <a:spcPts val="1200"/>
              </a:spcAft>
              <a:buFont typeface="Wingdings" pitchFamily="2" charset="2"/>
              <a:buChar char="q"/>
            </a:pPr>
            <a:r>
              <a:rPr lang="en-US" sz="2400" dirty="0" smtClean="0"/>
              <a:t>The lean startup methodology was first proposed in 2008 </a:t>
            </a:r>
            <a:r>
              <a:rPr lang="en-US" sz="2400" dirty="0" smtClean="0">
                <a:solidFill>
                  <a:srgbClr val="006600"/>
                </a:solidFill>
              </a:rPr>
              <a:t>by Eric </a:t>
            </a:r>
            <a:r>
              <a:rPr lang="en-US" sz="2400" dirty="0" err="1" smtClean="0">
                <a:solidFill>
                  <a:srgbClr val="006600"/>
                </a:solidFill>
              </a:rPr>
              <a:t>Ries</a:t>
            </a:r>
            <a:r>
              <a:rPr lang="en-US" sz="2400" dirty="0" smtClean="0"/>
              <a:t>.  </a:t>
            </a:r>
            <a:r>
              <a:rPr lang="en-US" sz="2400" dirty="0" err="1" smtClean="0"/>
              <a:t>Ries</a:t>
            </a:r>
            <a:r>
              <a:rPr lang="en-US" sz="2400" dirty="0" smtClean="0"/>
              <a:t> shared that </a:t>
            </a:r>
            <a:r>
              <a:rPr lang="en-US" sz="2400" dirty="0" smtClean="0">
                <a:solidFill>
                  <a:srgbClr val="006600"/>
                </a:solidFill>
              </a:rPr>
              <a:t>his first company, Catalyst Recruiting, </a:t>
            </a:r>
            <a:r>
              <a:rPr lang="en-US" sz="2400" dirty="0" smtClean="0"/>
              <a:t>failed because he and his colleagues did not understand the wants of their target customers, and </a:t>
            </a:r>
            <a:r>
              <a:rPr lang="en-US" sz="2400" dirty="0" smtClean="0">
                <a:solidFill>
                  <a:srgbClr val="FF0000"/>
                </a:solidFill>
              </a:rPr>
              <a:t>because they focused too much time and energy on the initial product launch.</a:t>
            </a:r>
            <a:r>
              <a:rPr lang="en-US" sz="2400" dirty="0" smtClean="0"/>
              <a:t> </a:t>
            </a:r>
          </a:p>
          <a:p>
            <a:pPr algn="just"/>
            <a:endParaRPr lang="en-US" sz="2000" dirty="0"/>
          </a:p>
        </p:txBody>
      </p:sp>
      <p:sp>
        <p:nvSpPr>
          <p:cNvPr id="4" name="Slide Number Placeholder 3"/>
          <p:cNvSpPr>
            <a:spLocks noGrp="1"/>
          </p:cNvSpPr>
          <p:nvPr>
            <p:ph type="sldNum" sz="quarter" idx="12"/>
          </p:nvPr>
        </p:nvSpPr>
        <p:spPr/>
        <p:txBody>
          <a:bodyPr/>
          <a:lstStyle/>
          <a:p>
            <a:fld id="{C2E4D316-3F79-4DC6-9086-CE4EFDCA4B17}"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b="1" dirty="0" smtClean="0">
                <a:solidFill>
                  <a:srgbClr val="C00000"/>
                </a:solidFill>
                <a:latin typeface="Garamond" pitchFamily="18" charset="0"/>
              </a:rPr>
              <a:t>Lean startup Methodology            Contd..</a:t>
            </a:r>
            <a:endParaRPr lang="en-US" b="1" dirty="0">
              <a:solidFill>
                <a:srgbClr val="C00000"/>
              </a:solidFill>
              <a:latin typeface="Garamond" pitchFamily="18" charset="0"/>
            </a:endParaRPr>
          </a:p>
        </p:txBody>
      </p:sp>
      <p:sp>
        <p:nvSpPr>
          <p:cNvPr id="3" name="Content Placeholder 2"/>
          <p:cNvSpPr>
            <a:spLocks noGrp="1"/>
          </p:cNvSpPr>
          <p:nvPr>
            <p:ph sz="quarter" idx="1"/>
          </p:nvPr>
        </p:nvSpPr>
        <p:spPr>
          <a:xfrm>
            <a:off x="304800" y="1752600"/>
            <a:ext cx="8503920" cy="4572000"/>
          </a:xfrm>
        </p:spPr>
        <p:txBody>
          <a:bodyPr>
            <a:normAutofit fontScale="92500" lnSpcReduction="10000"/>
          </a:bodyPr>
          <a:lstStyle/>
          <a:p>
            <a:pPr marL="407988" indent="-407988" algn="just">
              <a:spcBef>
                <a:spcPts val="0"/>
              </a:spcBef>
              <a:spcAft>
                <a:spcPts val="1200"/>
              </a:spcAft>
              <a:buFont typeface="Wingdings" pitchFamily="2" charset="2"/>
              <a:buChar char="q"/>
            </a:pPr>
            <a:r>
              <a:rPr lang="en-US" sz="2800" dirty="0" smtClean="0"/>
              <a:t>The methodology </a:t>
            </a:r>
            <a:r>
              <a:rPr lang="en-US" sz="2800" dirty="0" smtClean="0">
                <a:solidFill>
                  <a:srgbClr val="0070C0"/>
                </a:solidFill>
              </a:rPr>
              <a:t>aims to shorten product development cycles </a:t>
            </a:r>
            <a:r>
              <a:rPr lang="en-US" sz="2800" dirty="0" smtClean="0"/>
              <a:t>by adopting a combination of business-hypothesis-driven experimentation, iterative product releases, and validated learning. </a:t>
            </a:r>
          </a:p>
          <a:p>
            <a:pPr marL="407988" indent="-407988" algn="just">
              <a:spcBef>
                <a:spcPts val="0"/>
              </a:spcBef>
              <a:spcAft>
                <a:spcPts val="1200"/>
              </a:spcAft>
              <a:buFont typeface="Wingdings" pitchFamily="2" charset="2"/>
              <a:buChar char="q"/>
            </a:pPr>
            <a:r>
              <a:rPr lang="en-US" sz="2800" dirty="0" smtClean="0"/>
              <a:t>In a lean startup, instead of being organized around traditional functional departments, we use a cross-functional problem team and solution team. </a:t>
            </a:r>
          </a:p>
          <a:p>
            <a:pPr marL="407988" indent="-407988" algn="just">
              <a:spcBef>
                <a:spcPts val="0"/>
              </a:spcBef>
              <a:spcAft>
                <a:spcPts val="1200"/>
              </a:spcAft>
              <a:buFont typeface="Wingdings" pitchFamily="2" charset="2"/>
              <a:buChar char="q"/>
            </a:pPr>
            <a:r>
              <a:rPr lang="en-US" sz="2800" dirty="0" smtClean="0"/>
              <a:t>“</a:t>
            </a:r>
            <a:r>
              <a:rPr lang="en-US" sz="2800" dirty="0" smtClean="0">
                <a:solidFill>
                  <a:srgbClr val="006600"/>
                </a:solidFill>
              </a:rPr>
              <a:t>We must learn what customers really want, not what they say they want or what we think they should want. We must discover whether we are on a path that will lead to growing a sustainable business.”</a:t>
            </a:r>
          </a:p>
          <a:p>
            <a:pPr marL="407988" indent="-407988" algn="just">
              <a:lnSpc>
                <a:spcPct val="110000"/>
              </a:lnSpc>
              <a:spcBef>
                <a:spcPts val="0"/>
              </a:spcBef>
              <a:spcAft>
                <a:spcPts val="600"/>
              </a:spcAft>
              <a:buFont typeface="Wingdings" pitchFamily="2" charset="2"/>
              <a:buChar char="q"/>
            </a:pPr>
            <a:endParaRPr lang="en-US" sz="2800" dirty="0" smtClean="0"/>
          </a:p>
        </p:txBody>
      </p:sp>
      <p:sp>
        <p:nvSpPr>
          <p:cNvPr id="4" name="Slide Number Placeholder 3"/>
          <p:cNvSpPr>
            <a:spLocks noGrp="1"/>
          </p:cNvSpPr>
          <p:nvPr>
            <p:ph type="sldNum" sz="quarter" idx="12"/>
          </p:nvPr>
        </p:nvSpPr>
        <p:spPr/>
        <p:txBody>
          <a:bodyPr/>
          <a:lstStyle/>
          <a:p>
            <a:fld id="{C2E4D316-3F79-4DC6-9086-CE4EFDCA4B17}" type="slidenum">
              <a:rPr lang="en-US" smtClean="0"/>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200" b="1" dirty="0" smtClean="0">
                <a:solidFill>
                  <a:srgbClr val="C00000"/>
                </a:solidFill>
                <a:latin typeface="Garamond" pitchFamily="18" charset="0"/>
              </a:rPr>
              <a:t>Concept behind Lean startup</a:t>
            </a:r>
            <a:endParaRPr lang="en-US" sz="3200" b="1" dirty="0">
              <a:solidFill>
                <a:srgbClr val="C00000"/>
              </a:solidFill>
              <a:latin typeface="Garamond" pitchFamily="18" charset="0"/>
            </a:endParaRPr>
          </a:p>
        </p:txBody>
      </p:sp>
      <p:sp>
        <p:nvSpPr>
          <p:cNvPr id="3" name="Slide Number Placeholder 2"/>
          <p:cNvSpPr>
            <a:spLocks noGrp="1"/>
          </p:cNvSpPr>
          <p:nvPr>
            <p:ph type="sldNum" sz="quarter" idx="12"/>
          </p:nvPr>
        </p:nvSpPr>
        <p:spPr/>
        <p:txBody>
          <a:bodyPr/>
          <a:lstStyle/>
          <a:p>
            <a:fld id="{B943F802-0C4A-4000-8587-7D3382656320}" type="slidenum">
              <a:rPr lang="en-US" smtClean="0"/>
              <a:pPr/>
              <a:t>21</a:t>
            </a:fld>
            <a:endParaRPr lang="en-US"/>
          </a:p>
        </p:txBody>
      </p:sp>
      <p:sp>
        <p:nvSpPr>
          <p:cNvPr id="1028" name="AutoShape 4" descr="Image result for lean methodology"/>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9461" name="Picture 5"/>
          <p:cNvPicPr>
            <a:picLocks noChangeAspect="1" noChangeArrowheads="1"/>
          </p:cNvPicPr>
          <p:nvPr/>
        </p:nvPicPr>
        <p:blipFill>
          <a:blip r:embed="rId2"/>
          <a:srcRect/>
          <a:stretch>
            <a:fillRect/>
          </a:stretch>
        </p:blipFill>
        <p:spPr bwMode="auto">
          <a:xfrm>
            <a:off x="3829703" y="1905000"/>
            <a:ext cx="5085697" cy="3409950"/>
          </a:xfrm>
          <a:prstGeom prst="rect">
            <a:avLst/>
          </a:prstGeom>
          <a:noFill/>
          <a:ln w="9525">
            <a:noFill/>
            <a:miter lim="800000"/>
            <a:headEnd/>
            <a:tailEnd/>
          </a:ln>
          <a:effectLst/>
        </p:spPr>
      </p:pic>
      <p:pic>
        <p:nvPicPr>
          <p:cNvPr id="19462" name="Picture 6"/>
          <p:cNvPicPr>
            <a:picLocks noGrp="1" noChangeAspect="1" noChangeArrowheads="1"/>
          </p:cNvPicPr>
          <p:nvPr>
            <p:ph sz="quarter" idx="1"/>
          </p:nvPr>
        </p:nvPicPr>
        <p:blipFill>
          <a:blip r:embed="rId3"/>
          <a:srcRect/>
          <a:stretch>
            <a:fillRect/>
          </a:stretch>
        </p:blipFill>
        <p:spPr bwMode="auto">
          <a:xfrm>
            <a:off x="205813" y="1905000"/>
            <a:ext cx="3604187" cy="3417887"/>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458200" cy="990600"/>
          </a:xfrm>
        </p:spPr>
        <p:txBody>
          <a:bodyPr>
            <a:normAutofit/>
          </a:bodyPr>
          <a:lstStyle/>
          <a:p>
            <a:pPr algn="l"/>
            <a:r>
              <a:rPr lang="en-US" b="1" dirty="0" smtClean="0">
                <a:solidFill>
                  <a:srgbClr val="C00000"/>
                </a:solidFill>
                <a:latin typeface="Garamond" pitchFamily="18" charset="0"/>
              </a:rPr>
              <a:t>Components of Lean Startup Methodology</a:t>
            </a:r>
            <a:endParaRPr lang="en-US" b="1" dirty="0">
              <a:solidFill>
                <a:srgbClr val="C00000"/>
              </a:solidFill>
              <a:latin typeface="Garamond" pitchFamily="18" charset="0"/>
            </a:endParaRPr>
          </a:p>
        </p:txBody>
      </p:sp>
      <p:sp>
        <p:nvSpPr>
          <p:cNvPr id="3" name="Content Placeholder 2"/>
          <p:cNvSpPr>
            <a:spLocks noGrp="1"/>
          </p:cNvSpPr>
          <p:nvPr>
            <p:ph sz="quarter" idx="1"/>
          </p:nvPr>
        </p:nvSpPr>
        <p:spPr>
          <a:xfrm>
            <a:off x="381000" y="1524000"/>
            <a:ext cx="8534400" cy="4785360"/>
          </a:xfrm>
        </p:spPr>
        <p:txBody>
          <a:bodyPr>
            <a:normAutofit fontScale="85000" lnSpcReduction="10000"/>
          </a:bodyPr>
          <a:lstStyle/>
          <a:p>
            <a:pPr marL="0" indent="0" algn="just">
              <a:buNone/>
            </a:pPr>
            <a:r>
              <a:rPr lang="en-US" dirty="0" smtClean="0"/>
              <a:t>Lean startup  principles </a:t>
            </a:r>
            <a:r>
              <a:rPr lang="en-US" dirty="0"/>
              <a:t>have been applied to </a:t>
            </a:r>
            <a:r>
              <a:rPr lang="en-US" dirty="0" smtClean="0"/>
              <a:t>specific competencies </a:t>
            </a:r>
            <a:r>
              <a:rPr lang="en-US" dirty="0"/>
              <a:t>within typical startups and larger organizations</a:t>
            </a:r>
            <a:r>
              <a:rPr lang="en-US" dirty="0" smtClean="0"/>
              <a:t>:</a:t>
            </a:r>
          </a:p>
          <a:p>
            <a:pPr marL="747713" indent="-401638" algn="just">
              <a:buFont typeface="Wingdings" pitchFamily="2" charset="2"/>
              <a:buChar char="q"/>
            </a:pPr>
            <a:r>
              <a:rPr lang="en-US" sz="2800" dirty="0" smtClean="0"/>
              <a:t>Lean analytics</a:t>
            </a:r>
          </a:p>
          <a:p>
            <a:pPr marL="747713" indent="-401638" algn="just">
              <a:buFont typeface="Wingdings" pitchFamily="2" charset="2"/>
              <a:buChar char="q"/>
            </a:pPr>
            <a:r>
              <a:rPr lang="en-US" sz="2800" dirty="0" smtClean="0"/>
              <a:t>Lean brand management</a:t>
            </a:r>
          </a:p>
          <a:p>
            <a:pPr marL="747713" indent="-401638" algn="just">
              <a:buFont typeface="Wingdings" pitchFamily="2" charset="2"/>
              <a:buChar char="q"/>
            </a:pPr>
            <a:r>
              <a:rPr lang="en-US" sz="2800" dirty="0" smtClean="0"/>
              <a:t>Lean hardware</a:t>
            </a:r>
          </a:p>
          <a:p>
            <a:pPr marL="747713" indent="-401638" algn="just">
              <a:buFont typeface="Wingdings" pitchFamily="2" charset="2"/>
              <a:buChar char="q"/>
            </a:pPr>
            <a:r>
              <a:rPr lang="en-US" sz="2800" dirty="0" smtClean="0"/>
              <a:t>Lean events</a:t>
            </a:r>
          </a:p>
          <a:p>
            <a:pPr marL="747713" indent="-401638" algn="just">
              <a:buFont typeface="Wingdings" pitchFamily="2" charset="2"/>
              <a:buChar char="q"/>
            </a:pPr>
            <a:r>
              <a:rPr lang="en-US" sz="2800" dirty="0" smtClean="0"/>
              <a:t>Lean manufacturing</a:t>
            </a:r>
          </a:p>
          <a:p>
            <a:pPr marL="747713" indent="-401638" algn="just">
              <a:buFont typeface="Wingdings" pitchFamily="2" charset="2"/>
              <a:buChar char="q"/>
            </a:pPr>
            <a:r>
              <a:rPr lang="en-US" sz="2800" dirty="0" smtClean="0"/>
              <a:t>Lean marketing</a:t>
            </a:r>
          </a:p>
          <a:p>
            <a:pPr marL="747713" indent="-401638" algn="just">
              <a:buFont typeface="Wingdings" pitchFamily="2" charset="2"/>
              <a:buChar char="q"/>
            </a:pPr>
            <a:r>
              <a:rPr lang="en-US" sz="2800" dirty="0" smtClean="0"/>
              <a:t>Lean product management</a:t>
            </a:r>
          </a:p>
          <a:p>
            <a:pPr marL="747713" indent="-401638" algn="just">
              <a:buFont typeface="Wingdings" pitchFamily="2" charset="2"/>
              <a:buChar char="q"/>
            </a:pPr>
            <a:r>
              <a:rPr lang="en-US" sz="2800" dirty="0" smtClean="0"/>
              <a:t>Lean sales</a:t>
            </a:r>
          </a:p>
          <a:p>
            <a:pPr marL="747713" indent="-401638" algn="just">
              <a:buFont typeface="Wingdings" pitchFamily="2" charset="2"/>
              <a:buChar char="q"/>
            </a:pPr>
            <a:r>
              <a:rPr lang="en-US" sz="2800" dirty="0" smtClean="0"/>
              <a:t>Lean software development</a:t>
            </a:r>
          </a:p>
          <a:p>
            <a:pPr marL="747713" indent="-401638">
              <a:buFont typeface="Wingdings" pitchFamily="2" charset="2"/>
              <a:buChar char="q"/>
            </a:pPr>
            <a:r>
              <a:rPr lang="en-US" sz="2800" dirty="0" smtClean="0"/>
              <a:t>Lean UX</a:t>
            </a:r>
          </a:p>
          <a:p>
            <a:pPr marL="793750" indent="-496888">
              <a:buFont typeface="Wingdings" pitchFamily="2" charset="2"/>
              <a:buChar char="q"/>
            </a:pPr>
            <a:endParaRPr lang="en-US" dirty="0" smtClean="0"/>
          </a:p>
          <a:p>
            <a:pPr>
              <a:buNone/>
            </a:pPr>
            <a:endParaRPr lang="en-US" dirty="0"/>
          </a:p>
        </p:txBody>
      </p:sp>
      <p:sp>
        <p:nvSpPr>
          <p:cNvPr id="4" name="Slide Number Placeholder 3"/>
          <p:cNvSpPr>
            <a:spLocks noGrp="1"/>
          </p:cNvSpPr>
          <p:nvPr>
            <p:ph type="sldNum" sz="quarter" idx="12"/>
          </p:nvPr>
        </p:nvSpPr>
        <p:spPr/>
        <p:txBody>
          <a:bodyPr/>
          <a:lstStyle/>
          <a:p>
            <a:fld id="{C2E4D316-3F79-4DC6-9086-CE4EFDCA4B17}" type="slidenum">
              <a:rPr lang="en-US" smtClean="0"/>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b="1" dirty="0" smtClean="0">
                <a:solidFill>
                  <a:srgbClr val="FF0000"/>
                </a:solidFill>
                <a:latin typeface="Garamond" pitchFamily="18" charset="0"/>
              </a:rPr>
              <a:t>Minimum Viable Product </a:t>
            </a:r>
            <a:r>
              <a:rPr lang="en-US" dirty="0" smtClean="0">
                <a:solidFill>
                  <a:srgbClr val="FF0000"/>
                </a:solidFill>
                <a:latin typeface="Garamond" pitchFamily="18" charset="0"/>
              </a:rPr>
              <a:t>(MVP)</a:t>
            </a:r>
            <a:endParaRPr lang="en-US" dirty="0">
              <a:solidFill>
                <a:srgbClr val="FF0000"/>
              </a:solidFill>
              <a:latin typeface="Garamond" pitchFamily="18" charset="0"/>
            </a:endParaRPr>
          </a:p>
        </p:txBody>
      </p:sp>
      <p:sp>
        <p:nvSpPr>
          <p:cNvPr id="3" name="Content Placeholder 2"/>
          <p:cNvSpPr>
            <a:spLocks noGrp="1"/>
          </p:cNvSpPr>
          <p:nvPr>
            <p:ph sz="quarter" idx="1"/>
          </p:nvPr>
        </p:nvSpPr>
        <p:spPr>
          <a:xfrm>
            <a:off x="228600" y="1371600"/>
            <a:ext cx="8686800" cy="5257800"/>
          </a:xfrm>
        </p:spPr>
        <p:txBody>
          <a:bodyPr>
            <a:noAutofit/>
          </a:bodyPr>
          <a:lstStyle/>
          <a:p>
            <a:pPr algn="just">
              <a:lnSpc>
                <a:spcPct val="80000"/>
              </a:lnSpc>
              <a:spcBef>
                <a:spcPts val="0"/>
              </a:spcBef>
              <a:buFont typeface="Wingdings" pitchFamily="2" charset="2"/>
              <a:buChar char="q"/>
            </a:pPr>
            <a:r>
              <a:rPr lang="en-US" sz="2400" dirty="0" smtClean="0"/>
              <a:t>The first step is figuring out the problem that needs to be solved and then developing a </a:t>
            </a:r>
            <a:r>
              <a:rPr lang="en-US" sz="2400" dirty="0" smtClean="0">
                <a:solidFill>
                  <a:srgbClr val="FF0000"/>
                </a:solidFill>
              </a:rPr>
              <a:t>minimum viable product (MVP) </a:t>
            </a:r>
            <a:r>
              <a:rPr lang="en-US" sz="2400" dirty="0" smtClean="0"/>
              <a:t>to begin the process of learning as quickly as possible. </a:t>
            </a:r>
          </a:p>
          <a:p>
            <a:pPr marL="273050" indent="-273050" algn="just">
              <a:lnSpc>
                <a:spcPct val="80000"/>
              </a:lnSpc>
              <a:spcBef>
                <a:spcPts val="600"/>
              </a:spcBef>
              <a:spcAft>
                <a:spcPts val="600"/>
              </a:spcAft>
              <a:buFont typeface="Wingdings" pitchFamily="2" charset="2"/>
              <a:buChar char="q"/>
            </a:pPr>
            <a:r>
              <a:rPr lang="en-US" sz="2400" dirty="0" smtClean="0"/>
              <a:t>Minimum viable product is an attempt to get startups to simplify, but it is not itself simple. How do you know which features are essential and which should go? There is no formula, it requires judgment. This leads to two questions:</a:t>
            </a:r>
          </a:p>
          <a:p>
            <a:pPr marL="749300" indent="-449263" algn="just">
              <a:lnSpc>
                <a:spcPct val="80000"/>
              </a:lnSpc>
              <a:spcBef>
                <a:spcPts val="0"/>
              </a:spcBef>
              <a:buFont typeface="Wingdings" pitchFamily="2" charset="2"/>
              <a:buChar char="Ø"/>
              <a:tabLst>
                <a:tab pos="854075" algn="l"/>
              </a:tabLst>
            </a:pPr>
            <a:r>
              <a:rPr lang="en-US" sz="2400" dirty="0" smtClean="0">
                <a:solidFill>
                  <a:srgbClr val="FF0000"/>
                </a:solidFill>
              </a:rPr>
              <a:t>By what standard is this hypothesis to be chosen? </a:t>
            </a:r>
          </a:p>
          <a:p>
            <a:pPr marL="749300" indent="-449263" algn="just">
              <a:lnSpc>
                <a:spcPct val="80000"/>
              </a:lnSpc>
              <a:spcBef>
                <a:spcPts val="0"/>
              </a:spcBef>
              <a:buNone/>
              <a:tabLst>
                <a:tab pos="854075" algn="l"/>
              </a:tabLst>
            </a:pPr>
            <a:r>
              <a:rPr lang="en-US" sz="2400" dirty="0" smtClean="0"/>
              <a:t>	MVP proposes a clear standard: the hypothesis that seems likely to lead to the maximum amount of validated learning.</a:t>
            </a:r>
          </a:p>
          <a:p>
            <a:pPr marL="749300" indent="-449263" algn="just">
              <a:lnSpc>
                <a:spcPct val="80000"/>
              </a:lnSpc>
              <a:spcBef>
                <a:spcPts val="0"/>
              </a:spcBef>
              <a:buFont typeface="Wingdings" pitchFamily="2" charset="2"/>
              <a:buChar char="Ø"/>
              <a:tabLst>
                <a:tab pos="854075" algn="l"/>
              </a:tabLst>
            </a:pPr>
            <a:r>
              <a:rPr lang="en-US" sz="2400" dirty="0" smtClean="0">
                <a:solidFill>
                  <a:srgbClr val="FF0000"/>
                </a:solidFill>
              </a:rPr>
              <a:t>How do you train your judgment to get better over time? </a:t>
            </a:r>
          </a:p>
          <a:p>
            <a:pPr marL="749300" indent="-449263" algn="just">
              <a:lnSpc>
                <a:spcPct val="80000"/>
              </a:lnSpc>
              <a:spcBef>
                <a:spcPts val="0"/>
              </a:spcBef>
              <a:buNone/>
              <a:tabLst>
                <a:tab pos="854075" algn="l"/>
              </a:tabLst>
            </a:pPr>
            <a:r>
              <a:rPr lang="en-US" sz="2400" dirty="0" smtClean="0">
                <a:solidFill>
                  <a:srgbClr val="FF0000"/>
                </a:solidFill>
              </a:rPr>
              <a:t>	</a:t>
            </a:r>
            <a:r>
              <a:rPr lang="en-US" sz="2400" dirty="0" smtClean="0"/>
              <a:t>Again, the answer is derived from the hard-won wisdom of the scientific method: making specific, concrete predictions and then testing them via experiments that are supposed to match those predictions helps scientists train their intuition towards the truth. </a:t>
            </a:r>
          </a:p>
        </p:txBody>
      </p:sp>
      <p:sp>
        <p:nvSpPr>
          <p:cNvPr id="4" name="Slide Number Placeholder 3"/>
          <p:cNvSpPr>
            <a:spLocks noGrp="1"/>
          </p:cNvSpPr>
          <p:nvPr>
            <p:ph type="sldNum" sz="quarter" idx="12"/>
          </p:nvPr>
        </p:nvSpPr>
        <p:spPr/>
        <p:txBody>
          <a:bodyPr/>
          <a:lstStyle/>
          <a:p>
            <a:fld id="{C2E4D316-3F79-4DC6-9086-CE4EFDCA4B17}" type="slidenum">
              <a:rPr lang="en-US" smtClean="0"/>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b="1" dirty="0" smtClean="0">
                <a:solidFill>
                  <a:srgbClr val="C00000"/>
                </a:solidFill>
                <a:latin typeface="Garamond" pitchFamily="18" charset="0"/>
              </a:rPr>
              <a:t>Lean Canvas</a:t>
            </a:r>
            <a:endParaRPr lang="en-US" dirty="0">
              <a:solidFill>
                <a:srgbClr val="C00000"/>
              </a:solidFill>
              <a:latin typeface="Garamond" pitchFamily="18" charset="0"/>
            </a:endParaRPr>
          </a:p>
        </p:txBody>
      </p:sp>
      <p:sp>
        <p:nvSpPr>
          <p:cNvPr id="3" name="Content Placeholder 2"/>
          <p:cNvSpPr>
            <a:spLocks noGrp="1"/>
          </p:cNvSpPr>
          <p:nvPr>
            <p:ph sz="quarter" idx="1"/>
          </p:nvPr>
        </p:nvSpPr>
        <p:spPr/>
        <p:txBody>
          <a:bodyPr>
            <a:normAutofit fontScale="85000" lnSpcReduction="20000"/>
          </a:bodyPr>
          <a:lstStyle/>
          <a:p>
            <a:pPr>
              <a:buNone/>
            </a:pPr>
            <a:r>
              <a:rPr lang="en-US" dirty="0" smtClean="0">
                <a:solidFill>
                  <a:srgbClr val="0070C0"/>
                </a:solidFill>
              </a:rPr>
              <a:t>A problem well stated is a problem half-solved.”</a:t>
            </a:r>
          </a:p>
          <a:p>
            <a:pPr algn="r">
              <a:buNone/>
            </a:pPr>
            <a:r>
              <a:rPr lang="en-US" dirty="0" smtClean="0">
                <a:solidFill>
                  <a:srgbClr val="0070C0"/>
                </a:solidFill>
              </a:rPr>
              <a:t>– Charles Kettering</a:t>
            </a:r>
            <a:endParaRPr lang="en-US" b="1" dirty="0" smtClean="0">
              <a:solidFill>
                <a:srgbClr val="0070C0"/>
              </a:solidFill>
            </a:endParaRPr>
          </a:p>
          <a:p>
            <a:pPr algn="just">
              <a:buFont typeface="Wingdings" pitchFamily="2" charset="2"/>
              <a:buChar char="q"/>
            </a:pPr>
            <a:r>
              <a:rPr lang="en-US" dirty="0" smtClean="0"/>
              <a:t>The Lean Canvas is a version of the Business Model Canvas adapted by Ash </a:t>
            </a:r>
            <a:r>
              <a:rPr lang="en-US" dirty="0" err="1" smtClean="0"/>
              <a:t>Maurya</a:t>
            </a:r>
            <a:r>
              <a:rPr lang="en-US" dirty="0" smtClean="0"/>
              <a:t> specifically for startups.</a:t>
            </a:r>
          </a:p>
          <a:p>
            <a:pPr marL="182880" algn="just">
              <a:spcBef>
                <a:spcPts val="1200"/>
              </a:spcBef>
              <a:buFont typeface="Wingdings" pitchFamily="2" charset="2"/>
              <a:buChar char="q"/>
            </a:pPr>
            <a:r>
              <a:rPr lang="en-US" dirty="0" smtClean="0"/>
              <a:t>Lean Canvas promises an actionable and entrepreneur-focused business plan. It focuses on problems, solutions, key metrics and competitive advantages.</a:t>
            </a:r>
          </a:p>
          <a:p>
            <a:pPr marL="182880" algn="just">
              <a:spcBef>
                <a:spcPts val="1200"/>
              </a:spcBef>
              <a:buFont typeface="Wingdings" pitchFamily="2" charset="2"/>
              <a:buChar char="q"/>
            </a:pPr>
            <a:r>
              <a:rPr lang="en-US" dirty="0" smtClean="0"/>
              <a:t>The Lean Canvas focuses on addressing broad customer problems and solutions and delivering them to customer segments through a </a:t>
            </a:r>
            <a:r>
              <a:rPr lang="en-US" b="1" dirty="0" smtClean="0">
                <a:solidFill>
                  <a:srgbClr val="FF0000"/>
                </a:solidFill>
              </a:rPr>
              <a:t>unique value proposition</a:t>
            </a:r>
            <a:r>
              <a:rPr lang="en-US" dirty="0" smtClean="0">
                <a:solidFill>
                  <a:srgbClr val="FF0000"/>
                </a:solidFill>
              </a:rPr>
              <a:t>.</a:t>
            </a:r>
          </a:p>
          <a:p>
            <a:pPr marL="182880" algn="just">
              <a:spcBef>
                <a:spcPts val="1200"/>
              </a:spcBef>
              <a:buFont typeface="Wingdings" pitchFamily="2" charset="2"/>
              <a:buChar char="q"/>
            </a:pPr>
            <a:r>
              <a:rPr lang="en-US" dirty="0" smtClean="0"/>
              <a:t>The Lean Canvas is the perfect format for brainstorming possible business models, prioritizing where to start, and tracking ongoing learning. </a:t>
            </a:r>
          </a:p>
          <a:p>
            <a:pPr>
              <a:buFont typeface="Wingdings" pitchFamily="2" charset="2"/>
              <a:buChar char="q"/>
            </a:pPr>
            <a:endParaRPr lang="en-US" dirty="0"/>
          </a:p>
          <a:p>
            <a:endParaRPr lang="en-US" dirty="0"/>
          </a:p>
        </p:txBody>
      </p:sp>
      <p:sp>
        <p:nvSpPr>
          <p:cNvPr id="4" name="Slide Number Placeholder 3"/>
          <p:cNvSpPr>
            <a:spLocks noGrp="1"/>
          </p:cNvSpPr>
          <p:nvPr>
            <p:ph type="sldNum" sz="quarter" idx="12"/>
          </p:nvPr>
        </p:nvSpPr>
        <p:spPr/>
        <p:txBody>
          <a:bodyPr/>
          <a:lstStyle/>
          <a:p>
            <a:fld id="{C2E4D316-3F79-4DC6-9086-CE4EFDCA4B17}" type="slidenum">
              <a:rPr lang="en-US" smtClean="0"/>
              <a:pPr/>
              <a:t>24</a:t>
            </a:fld>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b="1" dirty="0" smtClean="0">
                <a:solidFill>
                  <a:srgbClr val="C00000"/>
                </a:solidFill>
                <a:latin typeface="Garamond" pitchFamily="18" charset="0"/>
              </a:rPr>
              <a:t>Unique Value Proposition</a:t>
            </a:r>
            <a:endParaRPr lang="en-US" b="1" dirty="0">
              <a:solidFill>
                <a:srgbClr val="C00000"/>
              </a:solidFill>
              <a:latin typeface="Garamond" pitchFamily="18" charset="0"/>
            </a:endParaRPr>
          </a:p>
        </p:txBody>
      </p:sp>
      <p:sp>
        <p:nvSpPr>
          <p:cNvPr id="3" name="Content Placeholder 2"/>
          <p:cNvSpPr>
            <a:spLocks noGrp="1"/>
          </p:cNvSpPr>
          <p:nvPr>
            <p:ph sz="quarter" idx="1"/>
          </p:nvPr>
        </p:nvSpPr>
        <p:spPr/>
        <p:txBody>
          <a:bodyPr>
            <a:normAutofit fontScale="92500"/>
          </a:bodyPr>
          <a:lstStyle/>
          <a:p>
            <a:pPr algn="just">
              <a:buNone/>
            </a:pPr>
            <a:r>
              <a:rPr lang="en-US" dirty="0" smtClean="0"/>
              <a:t>As defined by Steve Blank “A single, clear compelling message that states why you are different and worth buying.”</a:t>
            </a:r>
          </a:p>
          <a:p>
            <a:pPr>
              <a:buNone/>
            </a:pPr>
            <a:r>
              <a:rPr lang="en-US" dirty="0" smtClean="0"/>
              <a:t>The UVP should clearly present ‘</a:t>
            </a:r>
            <a:r>
              <a:rPr lang="en-US" dirty="0" smtClean="0">
                <a:solidFill>
                  <a:srgbClr val="006600"/>
                </a:solidFill>
              </a:rPr>
              <a:t>what’s in it for me?’ </a:t>
            </a:r>
            <a:r>
              <a:rPr lang="en-US" dirty="0" smtClean="0"/>
              <a:t>for early adopters.</a:t>
            </a:r>
          </a:p>
          <a:p>
            <a:pPr>
              <a:buNone/>
            </a:pPr>
            <a:r>
              <a:rPr lang="en-US" dirty="0" smtClean="0"/>
              <a:t>This is something I expect will change and be refined over time.</a:t>
            </a:r>
          </a:p>
          <a:p>
            <a:pPr marL="0" indent="0" algn="just">
              <a:buNone/>
            </a:pPr>
            <a:r>
              <a:rPr lang="en-US" dirty="0" smtClean="0">
                <a:solidFill>
                  <a:srgbClr val="006600"/>
                </a:solidFill>
              </a:rPr>
              <a:t>UVP is a clear statement that describes the benefit of your offer, how you solve your customer's needs and what distinguishes you from the competition. Your unique value proposition should appear prominently on your landing page and in every marketing campaign.</a:t>
            </a:r>
          </a:p>
          <a:p>
            <a:pPr>
              <a:buNone/>
            </a:pPr>
            <a:endParaRPr lang="en-US" dirty="0"/>
          </a:p>
        </p:txBody>
      </p:sp>
      <p:sp>
        <p:nvSpPr>
          <p:cNvPr id="4" name="Slide Number Placeholder 3"/>
          <p:cNvSpPr>
            <a:spLocks noGrp="1"/>
          </p:cNvSpPr>
          <p:nvPr>
            <p:ph type="sldNum" sz="quarter" idx="12"/>
          </p:nvPr>
        </p:nvSpPr>
        <p:spPr/>
        <p:txBody>
          <a:bodyPr/>
          <a:lstStyle/>
          <a:p>
            <a:fld id="{C2E4D316-3F79-4DC6-9086-CE4EFDCA4B17}" type="slidenum">
              <a:rPr lang="en-US" smtClean="0"/>
              <a:pPr/>
              <a:t>25</a:t>
            </a:fld>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solidFill>
                  <a:srgbClr val="C00000"/>
                </a:solidFill>
                <a:latin typeface="Garamond" pitchFamily="18" charset="0"/>
              </a:rPr>
              <a:t>Value Proposition Development Stages</a:t>
            </a:r>
            <a:endParaRPr lang="en-US" dirty="0"/>
          </a:p>
        </p:txBody>
      </p:sp>
      <p:sp>
        <p:nvSpPr>
          <p:cNvPr id="3" name="Slide Number Placeholder 2"/>
          <p:cNvSpPr>
            <a:spLocks noGrp="1"/>
          </p:cNvSpPr>
          <p:nvPr>
            <p:ph type="sldNum" sz="quarter" idx="12"/>
          </p:nvPr>
        </p:nvSpPr>
        <p:spPr/>
        <p:txBody>
          <a:bodyPr/>
          <a:lstStyle/>
          <a:p>
            <a:fld id="{B943F802-0C4A-4000-8587-7D3382656320}" type="slidenum">
              <a:rPr lang="en-US" smtClean="0"/>
              <a:pPr/>
              <a:t>26</a:t>
            </a:fld>
            <a:endParaRPr lang="en-US"/>
          </a:p>
        </p:txBody>
      </p:sp>
      <p:sp>
        <p:nvSpPr>
          <p:cNvPr id="10" name="Content Placeholder 9"/>
          <p:cNvSpPr>
            <a:spLocks noGrp="1"/>
          </p:cNvSpPr>
          <p:nvPr>
            <p:ph sz="quarter" idx="1"/>
          </p:nvPr>
        </p:nvSpPr>
        <p:spPr/>
        <p:txBody>
          <a:bodyPr/>
          <a:lstStyle/>
          <a:p>
            <a:endParaRPr lang="en-US"/>
          </a:p>
        </p:txBody>
      </p:sp>
      <p:pic>
        <p:nvPicPr>
          <p:cNvPr id="12292" name="Picture 4"/>
          <p:cNvPicPr>
            <a:picLocks noChangeAspect="1" noChangeArrowheads="1"/>
          </p:cNvPicPr>
          <p:nvPr/>
        </p:nvPicPr>
        <p:blipFill>
          <a:blip r:embed="rId2"/>
          <a:srcRect/>
          <a:stretch>
            <a:fillRect/>
          </a:stretch>
        </p:blipFill>
        <p:spPr bwMode="auto">
          <a:xfrm>
            <a:off x="138545" y="1524000"/>
            <a:ext cx="8915400" cy="4839176"/>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C2E4D316-3F79-4DC6-9086-CE4EFDCA4B17}" type="slidenum">
              <a:rPr lang="en-US" smtClean="0"/>
              <a:pPr/>
              <a:t>27</a:t>
            </a:fld>
            <a:endParaRPr lang="en-US" dirty="0"/>
          </a:p>
        </p:txBody>
      </p:sp>
      <p:sp>
        <p:nvSpPr>
          <p:cNvPr id="4" name="TextBox 3"/>
          <p:cNvSpPr txBox="1"/>
          <p:nvPr/>
        </p:nvSpPr>
        <p:spPr>
          <a:xfrm>
            <a:off x="1981200" y="3124200"/>
            <a:ext cx="4964501" cy="923330"/>
          </a:xfrm>
          <a:prstGeom prst="rect">
            <a:avLst/>
          </a:prstGeom>
          <a:noFill/>
        </p:spPr>
        <p:txBody>
          <a:bodyPr wrap="none" rtlCol="0">
            <a:spAutoFit/>
          </a:bodyPr>
          <a:lstStyle/>
          <a:p>
            <a:r>
              <a:rPr lang="en-US" sz="5400" b="1" dirty="0" smtClean="0">
                <a:solidFill>
                  <a:srgbClr val="C00000"/>
                </a:solidFill>
                <a:latin typeface="Garamond" pitchFamily="18" charset="0"/>
              </a:rPr>
              <a:t>How to begin ??</a:t>
            </a:r>
            <a:endParaRPr lang="en-US" sz="5400" b="1" dirty="0">
              <a:solidFill>
                <a:srgbClr val="C00000"/>
              </a:solidFill>
              <a:latin typeface="Garamond" pitchFamily="18"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solidFill>
                  <a:srgbClr val="C00000"/>
                </a:solidFill>
                <a:latin typeface="Garamond" pitchFamily="18" charset="0"/>
              </a:rPr>
              <a:t>How to begin</a:t>
            </a:r>
            <a:r>
              <a:rPr lang="en-US" dirty="0" smtClean="0">
                <a:solidFill>
                  <a:srgbClr val="C00000"/>
                </a:solidFill>
                <a:latin typeface="Garamond" pitchFamily="18" charset="0"/>
              </a:rPr>
              <a:t>..</a:t>
            </a:r>
            <a:endParaRPr lang="en-US" dirty="0">
              <a:solidFill>
                <a:srgbClr val="C00000"/>
              </a:solidFill>
              <a:latin typeface="Garamond" pitchFamily="18" charset="0"/>
            </a:endParaRPr>
          </a:p>
        </p:txBody>
      </p:sp>
      <p:sp>
        <p:nvSpPr>
          <p:cNvPr id="3" name="Content Placeholder 2"/>
          <p:cNvSpPr>
            <a:spLocks noGrp="1"/>
          </p:cNvSpPr>
          <p:nvPr>
            <p:ph sz="quarter" idx="1"/>
          </p:nvPr>
        </p:nvSpPr>
        <p:spPr/>
        <p:txBody>
          <a:bodyPr>
            <a:normAutofit fontScale="92500" lnSpcReduction="10000"/>
          </a:bodyPr>
          <a:lstStyle/>
          <a:p>
            <a:pPr marL="403225" indent="-403225">
              <a:buFont typeface="Wingdings" pitchFamily="2" charset="2"/>
              <a:buChar char="q"/>
              <a:tabLst>
                <a:tab pos="403225" algn="l"/>
              </a:tabLst>
            </a:pPr>
            <a:r>
              <a:rPr lang="en-US" dirty="0" smtClean="0"/>
              <a:t>Test your business idea</a:t>
            </a:r>
          </a:p>
          <a:p>
            <a:pPr marL="403225" indent="-403225">
              <a:buFont typeface="Wingdings" pitchFamily="2" charset="2"/>
              <a:buChar char="q"/>
              <a:tabLst>
                <a:tab pos="403225" algn="l"/>
              </a:tabLst>
            </a:pPr>
            <a:r>
              <a:rPr lang="en-US" dirty="0" smtClean="0"/>
              <a:t>Choosing the right business structure</a:t>
            </a:r>
          </a:p>
          <a:p>
            <a:pPr marL="403225" indent="-403225">
              <a:buFont typeface="Wingdings" pitchFamily="2" charset="2"/>
              <a:buChar char="q"/>
              <a:tabLst>
                <a:tab pos="403225" algn="l"/>
              </a:tabLst>
            </a:pPr>
            <a:r>
              <a:rPr lang="en-US" dirty="0" smtClean="0"/>
              <a:t>Choose the right start-up name</a:t>
            </a:r>
          </a:p>
          <a:p>
            <a:pPr marL="403225" indent="-403225">
              <a:buFont typeface="Wingdings" pitchFamily="2" charset="2"/>
              <a:buChar char="q"/>
              <a:tabLst>
                <a:tab pos="403225" algn="l"/>
              </a:tabLst>
            </a:pPr>
            <a:r>
              <a:rPr lang="en-US" dirty="0" smtClean="0"/>
              <a:t>Create a logo that properly represents your business</a:t>
            </a:r>
          </a:p>
          <a:p>
            <a:pPr marL="403225" indent="-403225">
              <a:buFont typeface="Wingdings" pitchFamily="2" charset="2"/>
              <a:buChar char="q"/>
              <a:tabLst>
                <a:tab pos="403225" algn="l"/>
              </a:tabLst>
            </a:pPr>
            <a:r>
              <a:rPr lang="en-US" dirty="0" smtClean="0"/>
              <a:t>Apply for a Start Up Loan</a:t>
            </a:r>
          </a:p>
          <a:p>
            <a:pPr marL="403225" indent="-403225">
              <a:buFont typeface="Wingdings" pitchFamily="2" charset="2"/>
              <a:buChar char="q"/>
              <a:tabLst>
                <a:tab pos="403225" algn="l"/>
              </a:tabLst>
            </a:pPr>
            <a:r>
              <a:rPr lang="en-US" dirty="0" smtClean="0"/>
              <a:t>Choose an accountant</a:t>
            </a:r>
          </a:p>
          <a:p>
            <a:pPr marL="403225" indent="-403225">
              <a:buFont typeface="Wingdings" pitchFamily="2" charset="2"/>
              <a:buChar char="q"/>
              <a:tabLst>
                <a:tab pos="403225" algn="l"/>
              </a:tabLst>
            </a:pPr>
            <a:r>
              <a:rPr lang="en-US" dirty="0" smtClean="0"/>
              <a:t>Choose office space for your business</a:t>
            </a:r>
          </a:p>
          <a:p>
            <a:pPr marL="403225" indent="-403225">
              <a:buFont typeface="Wingdings" pitchFamily="2" charset="2"/>
              <a:buChar char="q"/>
              <a:tabLst>
                <a:tab pos="403225" algn="l"/>
              </a:tabLst>
            </a:pPr>
            <a:r>
              <a:rPr lang="en-US" dirty="0" smtClean="0"/>
              <a:t>Business software when starting out</a:t>
            </a:r>
          </a:p>
          <a:p>
            <a:pPr marL="403225" indent="-403225">
              <a:buFont typeface="Wingdings" pitchFamily="2" charset="2"/>
              <a:buChar char="q"/>
              <a:tabLst>
                <a:tab pos="403225" algn="l"/>
              </a:tabLst>
            </a:pPr>
            <a:r>
              <a:rPr lang="en-US" dirty="0" smtClean="0"/>
              <a:t>Red tape checklist:  What your small business needs to know</a:t>
            </a:r>
          </a:p>
          <a:p>
            <a:pPr marL="403225" indent="-403225">
              <a:buFont typeface="Wingdings" pitchFamily="2" charset="2"/>
              <a:buChar char="q"/>
              <a:tabLst>
                <a:tab pos="403225" algn="l"/>
              </a:tabLst>
            </a:pPr>
            <a:r>
              <a:rPr lang="en-US" dirty="0" smtClean="0"/>
              <a:t>3 key selling techniques that could help your start-up</a:t>
            </a:r>
          </a:p>
          <a:p>
            <a:pPr>
              <a:buNone/>
            </a:pPr>
            <a:endParaRPr lang="en-US" dirty="0"/>
          </a:p>
        </p:txBody>
      </p:sp>
      <p:sp>
        <p:nvSpPr>
          <p:cNvPr id="4" name="Slide Number Placeholder 3"/>
          <p:cNvSpPr>
            <a:spLocks noGrp="1"/>
          </p:cNvSpPr>
          <p:nvPr>
            <p:ph type="sldNum" sz="quarter" idx="12"/>
          </p:nvPr>
        </p:nvSpPr>
        <p:spPr/>
        <p:txBody>
          <a:bodyPr/>
          <a:lstStyle/>
          <a:p>
            <a:fld id="{C2E4D316-3F79-4DC6-9086-CE4EFDCA4B17}" type="slidenum">
              <a:rPr lang="en-US" smtClean="0"/>
              <a:pPr/>
              <a:t>28</a:t>
            </a:fld>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b="1" dirty="0" smtClean="0">
                <a:solidFill>
                  <a:srgbClr val="C00000"/>
                </a:solidFill>
                <a:latin typeface="Garamond" pitchFamily="18" charset="0"/>
              </a:rPr>
              <a:t>Registration of Start-up</a:t>
            </a:r>
            <a:endParaRPr lang="en-US" dirty="0">
              <a:solidFill>
                <a:srgbClr val="C00000"/>
              </a:solidFill>
              <a:latin typeface="Garamond" pitchFamily="18" charset="0"/>
            </a:endParaRPr>
          </a:p>
        </p:txBody>
      </p:sp>
      <p:sp>
        <p:nvSpPr>
          <p:cNvPr id="3" name="Content Placeholder 2"/>
          <p:cNvSpPr>
            <a:spLocks noGrp="1"/>
          </p:cNvSpPr>
          <p:nvPr>
            <p:ph sz="quarter" idx="1"/>
          </p:nvPr>
        </p:nvSpPr>
        <p:spPr>
          <a:xfrm>
            <a:off x="228600" y="1447800"/>
            <a:ext cx="8686800" cy="5638800"/>
          </a:xfrm>
        </p:spPr>
        <p:txBody>
          <a:bodyPr>
            <a:normAutofit fontScale="77500" lnSpcReduction="20000"/>
          </a:bodyPr>
          <a:lstStyle/>
          <a:p>
            <a:pPr algn="just">
              <a:buNone/>
            </a:pPr>
            <a:r>
              <a:rPr lang="en-US" dirty="0" smtClean="0">
                <a:solidFill>
                  <a:srgbClr val="FF0000"/>
                </a:solidFill>
              </a:rPr>
              <a:t>Option 1: </a:t>
            </a:r>
            <a:r>
              <a:rPr lang="en-US" dirty="0" smtClean="0"/>
              <a:t>An entity can register itself through Registrar of Firms using the existing processes and subsequently register itself on the Startup India portal and mobile app as a “Startup” to avail the benefits.</a:t>
            </a:r>
          </a:p>
          <a:p>
            <a:pPr algn="just">
              <a:buNone/>
            </a:pPr>
            <a:r>
              <a:rPr lang="en-US" dirty="0" smtClean="0">
                <a:solidFill>
                  <a:srgbClr val="FF0000"/>
                </a:solidFill>
              </a:rPr>
              <a:t>Option 2: </a:t>
            </a:r>
            <a:r>
              <a:rPr lang="en-US" dirty="0" smtClean="0"/>
              <a:t>An entity can register itself through the Startup India portal and mobile app using a seamless process. </a:t>
            </a:r>
          </a:p>
          <a:p>
            <a:pPr marL="973138" indent="-284163">
              <a:buFont typeface="Wingdings" pitchFamily="2" charset="2"/>
              <a:buChar char="q"/>
            </a:pPr>
            <a:r>
              <a:rPr lang="en-US" sz="2600" dirty="0" smtClean="0"/>
              <a:t>Log in to Startup India Portal</a:t>
            </a:r>
          </a:p>
          <a:p>
            <a:pPr marL="973138" indent="-284163">
              <a:buFont typeface="Wingdings" pitchFamily="2" charset="2"/>
              <a:buChar char="q"/>
            </a:pPr>
            <a:r>
              <a:rPr lang="en-US" sz="2600" dirty="0" smtClean="0"/>
              <a:t>Choose your legal entity</a:t>
            </a:r>
          </a:p>
          <a:p>
            <a:pPr marL="973138" indent="-284163">
              <a:buFont typeface="Wingdings" pitchFamily="2" charset="2"/>
              <a:buChar char="q"/>
            </a:pPr>
            <a:r>
              <a:rPr lang="en-US" sz="2600" dirty="0" smtClean="0"/>
              <a:t>Input your incorporation/registration number</a:t>
            </a:r>
          </a:p>
          <a:p>
            <a:pPr marL="973138" indent="-284163">
              <a:buFont typeface="Wingdings" pitchFamily="2" charset="2"/>
              <a:buChar char="q"/>
            </a:pPr>
            <a:r>
              <a:rPr lang="en-US" sz="2600" dirty="0" smtClean="0"/>
              <a:t>Input your incorporation/registration date</a:t>
            </a:r>
          </a:p>
          <a:p>
            <a:pPr marL="973138" indent="-284163">
              <a:buFont typeface="Wingdings" pitchFamily="2" charset="2"/>
              <a:buChar char="q"/>
            </a:pPr>
            <a:r>
              <a:rPr lang="en-US" sz="2600" dirty="0" smtClean="0"/>
              <a:t>Input PAN number (optional)</a:t>
            </a:r>
          </a:p>
          <a:p>
            <a:pPr marL="973138" indent="-284163">
              <a:buFont typeface="Wingdings" pitchFamily="2" charset="2"/>
              <a:buChar char="q"/>
            </a:pPr>
            <a:r>
              <a:rPr lang="en-US" sz="2600" dirty="0" smtClean="0"/>
              <a:t>Input your address with postal code &amp; state</a:t>
            </a:r>
          </a:p>
          <a:p>
            <a:pPr marL="973138" indent="-284163">
              <a:buFont typeface="Wingdings" pitchFamily="2" charset="2"/>
              <a:buChar char="q"/>
            </a:pPr>
            <a:r>
              <a:rPr lang="en-US" sz="2600" dirty="0" smtClean="0"/>
              <a:t>Input authorized representative details</a:t>
            </a:r>
          </a:p>
          <a:p>
            <a:pPr marL="973138" indent="-284163">
              <a:buFont typeface="Wingdings" pitchFamily="2" charset="2"/>
              <a:buChar char="q"/>
            </a:pPr>
            <a:r>
              <a:rPr lang="en-US" sz="2600" dirty="0" smtClean="0"/>
              <a:t>Input director(s)/partner(s) details</a:t>
            </a:r>
          </a:p>
          <a:p>
            <a:pPr marL="973138" indent="-284163">
              <a:buFont typeface="Wingdings" pitchFamily="2" charset="2"/>
              <a:buChar char="q"/>
            </a:pPr>
            <a:r>
              <a:rPr lang="en-US" sz="2600" dirty="0" smtClean="0"/>
              <a:t>Choose and upload supporting documents and self-certification</a:t>
            </a:r>
          </a:p>
          <a:p>
            <a:pPr marL="973138" indent="-284163">
              <a:buFont typeface="Wingdings" pitchFamily="2" charset="2"/>
              <a:buChar char="q"/>
            </a:pPr>
            <a:r>
              <a:rPr lang="en-US" sz="2600" dirty="0" smtClean="0"/>
              <a:t>Incorporation/registration certificate of  company/LLP/Partnership</a:t>
            </a:r>
          </a:p>
          <a:p>
            <a:pPr marL="973138" indent="-284163">
              <a:buFont typeface="Wingdings" pitchFamily="2" charset="2"/>
              <a:buChar char="q"/>
            </a:pPr>
            <a:r>
              <a:rPr lang="en-US" sz="2600" dirty="0" smtClean="0"/>
              <a:t>Registration to avail tax and IPR</a:t>
            </a:r>
          </a:p>
          <a:p>
            <a:pPr marL="973138" indent="-284163">
              <a:buFont typeface="Wingdings" pitchFamily="2" charset="2"/>
              <a:buChar char="q"/>
            </a:pPr>
            <a:r>
              <a:rPr lang="en-US" sz="2600" dirty="0" smtClean="0"/>
              <a:t>Certify the official notification terms and conditions</a:t>
            </a:r>
          </a:p>
          <a:p>
            <a:pPr>
              <a:buNone/>
            </a:pPr>
            <a:endParaRPr lang="en-US" dirty="0"/>
          </a:p>
        </p:txBody>
      </p:sp>
      <p:sp>
        <p:nvSpPr>
          <p:cNvPr id="4" name="Slide Number Placeholder 3"/>
          <p:cNvSpPr>
            <a:spLocks noGrp="1"/>
          </p:cNvSpPr>
          <p:nvPr>
            <p:ph type="sldNum" sz="quarter" idx="12"/>
          </p:nvPr>
        </p:nvSpPr>
        <p:spPr/>
        <p:txBody>
          <a:bodyPr/>
          <a:lstStyle/>
          <a:p>
            <a:fld id="{C2E4D316-3F79-4DC6-9086-CE4EFDCA4B17}" type="slidenum">
              <a:rPr lang="en-US" smtClean="0"/>
              <a:pPr/>
              <a:t>29</a:t>
            </a:fld>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0" y="2895600"/>
            <a:ext cx="7494489" cy="923330"/>
          </a:xfrm>
          <a:prstGeom prst="rect">
            <a:avLst/>
          </a:prstGeom>
          <a:solidFill>
            <a:srgbClr val="00B050"/>
          </a:solidFill>
          <a:ln>
            <a:solidFill>
              <a:srgbClr val="FF0000"/>
            </a:solidFill>
          </a:ln>
          <a:effectLst>
            <a:glow rad="63500">
              <a:schemeClr val="accent3">
                <a:satMod val="175000"/>
                <a:alpha val="40000"/>
              </a:schemeClr>
            </a:glow>
          </a:effectLst>
        </p:spPr>
        <p:txBody>
          <a:bodyPr wrap="none" lIns="91440" tIns="45720" rIns="91440" bIns="45720">
            <a:spAutoFit/>
          </a:bodyPr>
          <a:lstStyle/>
          <a:p>
            <a:pPr algn="ctr"/>
            <a:r>
              <a:rPr lang="en-US" sz="5400" b="1" cap="none"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Government Schemes</a:t>
            </a:r>
            <a:endParaRPr lang="en-US" sz="54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endParaRPr>
          </a:p>
        </p:txBody>
      </p:sp>
      <p:sp>
        <p:nvSpPr>
          <p:cNvPr id="3" name="Slide Number Placeholder 2"/>
          <p:cNvSpPr>
            <a:spLocks noGrp="1"/>
          </p:cNvSpPr>
          <p:nvPr>
            <p:ph type="sldNum" sz="quarter" idx="12"/>
          </p:nvPr>
        </p:nvSpPr>
        <p:spPr/>
        <p:txBody>
          <a:bodyPr/>
          <a:lstStyle/>
          <a:p>
            <a:fld id="{C2E4D316-3F79-4DC6-9086-CE4EFDCA4B17}" type="slidenum">
              <a:rPr lang="en-US" smtClean="0"/>
              <a:pPr/>
              <a:t>30</a:t>
            </a:fld>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8382000" cy="990600"/>
          </a:xfrm>
        </p:spPr>
        <p:txBody>
          <a:bodyPr>
            <a:normAutofit/>
          </a:bodyPr>
          <a:lstStyle/>
          <a:p>
            <a:pPr algn="l"/>
            <a:r>
              <a:rPr lang="en-US" b="1" dirty="0" err="1" smtClean="0">
                <a:solidFill>
                  <a:srgbClr val="0070C0"/>
                </a:solidFill>
                <a:latin typeface="Garamond" pitchFamily="18" charset="0"/>
              </a:rPr>
              <a:t>Atal</a:t>
            </a:r>
            <a:r>
              <a:rPr lang="en-US" b="1" dirty="0" smtClean="0">
                <a:solidFill>
                  <a:srgbClr val="0070C0"/>
                </a:solidFill>
                <a:latin typeface="Garamond" pitchFamily="18" charset="0"/>
              </a:rPr>
              <a:t> Innovation Mission (AIM)</a:t>
            </a:r>
            <a:endParaRPr lang="en-US" dirty="0">
              <a:solidFill>
                <a:srgbClr val="0070C0"/>
              </a:solidFill>
              <a:latin typeface="Garamond" pitchFamily="18" charset="0"/>
            </a:endParaRPr>
          </a:p>
        </p:txBody>
      </p:sp>
      <p:sp>
        <p:nvSpPr>
          <p:cNvPr id="3" name="Content Placeholder 2"/>
          <p:cNvSpPr>
            <a:spLocks noGrp="1"/>
          </p:cNvSpPr>
          <p:nvPr>
            <p:ph sz="quarter" idx="1"/>
          </p:nvPr>
        </p:nvSpPr>
        <p:spPr>
          <a:xfrm>
            <a:off x="228600" y="1600200"/>
            <a:ext cx="8686800" cy="4937760"/>
          </a:xfrm>
        </p:spPr>
        <p:txBody>
          <a:bodyPr>
            <a:normAutofit fontScale="62500" lnSpcReduction="20000"/>
          </a:bodyPr>
          <a:lstStyle/>
          <a:p>
            <a:pPr>
              <a:buNone/>
            </a:pPr>
            <a:r>
              <a:rPr lang="en-US" sz="3200" dirty="0" smtClean="0"/>
              <a:t>The  </a:t>
            </a:r>
            <a:r>
              <a:rPr lang="en-US" sz="3200" dirty="0" err="1" smtClean="0"/>
              <a:t>Atal</a:t>
            </a:r>
            <a:r>
              <a:rPr lang="en-US" sz="3200" dirty="0" smtClean="0"/>
              <a:t> Innovation Mission (AIM) shall have two core functions:</a:t>
            </a:r>
          </a:p>
          <a:p>
            <a:pPr algn="just">
              <a:buFont typeface="Wingdings" pitchFamily="2" charset="2"/>
              <a:buChar char="q"/>
            </a:pPr>
            <a:r>
              <a:rPr lang="en-US" sz="3200" dirty="0" smtClean="0"/>
              <a:t>Entrepreneurship promotion through Self-Employment and Talent Utilization (SETU), wherein innovators would be supported and mentored to become successful entrepreneur</a:t>
            </a:r>
          </a:p>
          <a:p>
            <a:pPr>
              <a:buFont typeface="Wingdings" pitchFamily="2" charset="2"/>
              <a:buChar char="q"/>
            </a:pPr>
            <a:r>
              <a:rPr lang="en-US" sz="3200" dirty="0" smtClean="0"/>
              <a:t>Innovation promotion – to provide a platform where innovative ideas are generated through</a:t>
            </a:r>
          </a:p>
          <a:p>
            <a:pPr marL="973138" indent="-344488">
              <a:buFont typeface="Wingdings" pitchFamily="2" charset="2"/>
              <a:buChar char="q"/>
            </a:pPr>
            <a:r>
              <a:rPr lang="en-US" sz="3200" dirty="0" smtClean="0"/>
              <a:t>Establishment of sector specific Incubators</a:t>
            </a:r>
          </a:p>
          <a:p>
            <a:pPr marL="973138" indent="-344488">
              <a:buFont typeface="Wingdings" pitchFamily="2" charset="2"/>
              <a:buChar char="q"/>
            </a:pPr>
            <a:r>
              <a:rPr lang="en-US" sz="3200" dirty="0" smtClean="0"/>
              <a:t>Establishment of 500 Tinkering Labs </a:t>
            </a:r>
          </a:p>
          <a:p>
            <a:pPr marL="973138" indent="-344488">
              <a:buFont typeface="Wingdings" pitchFamily="2" charset="2"/>
              <a:buChar char="q"/>
            </a:pPr>
            <a:r>
              <a:rPr lang="en-US" sz="3200" dirty="0" smtClean="0"/>
              <a:t>Pre-incubation training  </a:t>
            </a:r>
          </a:p>
          <a:p>
            <a:pPr marL="973138" indent="-344488">
              <a:buFont typeface="Wingdings" pitchFamily="2" charset="2"/>
              <a:buChar char="q"/>
            </a:pPr>
            <a:r>
              <a:rPr lang="en-US" sz="3200" dirty="0" smtClean="0"/>
              <a:t>Strengthening of incubation  </a:t>
            </a:r>
          </a:p>
          <a:p>
            <a:pPr marL="973138" indent="-344488">
              <a:buFont typeface="Wingdings" pitchFamily="2" charset="2"/>
              <a:buChar char="q"/>
            </a:pPr>
            <a:r>
              <a:rPr lang="en-US" sz="3200" dirty="0" smtClean="0"/>
              <a:t>Seed funding</a:t>
            </a:r>
          </a:p>
          <a:p>
            <a:pPr>
              <a:buNone/>
            </a:pPr>
            <a:r>
              <a:rPr lang="en-US" sz="3200" dirty="0" smtClean="0"/>
              <a:t>Innovation promotion:</a:t>
            </a:r>
            <a:br>
              <a:rPr lang="en-US" sz="3200" dirty="0" smtClean="0"/>
            </a:br>
            <a:r>
              <a:rPr lang="en-US" sz="3200" dirty="0" smtClean="0"/>
              <a:t>• </a:t>
            </a:r>
            <a:r>
              <a:rPr lang="en-US" sz="3200" dirty="0" smtClean="0">
                <a:solidFill>
                  <a:srgbClr val="006600"/>
                </a:solidFill>
              </a:rPr>
              <a:t>Institution of Innovation Awards (3 per state/UT) and 3 National level awards</a:t>
            </a:r>
            <a:r>
              <a:rPr lang="en-US" sz="3200" dirty="0" smtClean="0"/>
              <a:t/>
            </a:r>
            <a:br>
              <a:rPr lang="en-US" sz="3200" dirty="0" smtClean="0"/>
            </a:br>
            <a:r>
              <a:rPr lang="en-US" sz="3200" dirty="0" smtClean="0"/>
              <a:t>• </a:t>
            </a:r>
            <a:r>
              <a:rPr lang="en-US" sz="3200" dirty="0" smtClean="0">
                <a:solidFill>
                  <a:srgbClr val="006600"/>
                </a:solidFill>
              </a:rPr>
              <a:t>Providing support to State Innovation Councils </a:t>
            </a:r>
            <a:br>
              <a:rPr lang="en-US" sz="3200" dirty="0" smtClean="0">
                <a:solidFill>
                  <a:srgbClr val="006600"/>
                </a:solidFill>
              </a:rPr>
            </a:br>
            <a:r>
              <a:rPr lang="en-US" sz="3200" dirty="0" smtClean="0">
                <a:solidFill>
                  <a:srgbClr val="006600"/>
                </a:solidFill>
              </a:rPr>
              <a:t>• Launch of Grand Innovation Challenge Awards for finding ultra-low cost solutions</a:t>
            </a:r>
          </a:p>
          <a:p>
            <a:endParaRPr lang="en-US" dirty="0"/>
          </a:p>
        </p:txBody>
      </p:sp>
      <p:sp>
        <p:nvSpPr>
          <p:cNvPr id="4" name="Slide Number Placeholder 3"/>
          <p:cNvSpPr>
            <a:spLocks noGrp="1"/>
          </p:cNvSpPr>
          <p:nvPr>
            <p:ph type="sldNum" sz="quarter" idx="12"/>
          </p:nvPr>
        </p:nvSpPr>
        <p:spPr/>
        <p:txBody>
          <a:bodyPr/>
          <a:lstStyle/>
          <a:p>
            <a:fld id="{C2E4D316-3F79-4DC6-9086-CE4EFDCA4B17}" type="slidenum">
              <a:rPr lang="en-US" smtClean="0"/>
              <a:pPr/>
              <a:t>31</a:t>
            </a:fld>
            <a:endParaRPr 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839200" cy="990600"/>
          </a:xfrm>
        </p:spPr>
        <p:txBody>
          <a:bodyPr>
            <a:normAutofit/>
          </a:bodyPr>
          <a:lstStyle/>
          <a:p>
            <a:pPr algn="l"/>
            <a:r>
              <a:rPr lang="en-US" sz="3600" b="1" dirty="0" smtClean="0">
                <a:latin typeface="Garamond" pitchFamily="18" charset="0"/>
              </a:rPr>
              <a:t>Incubator Setup</a:t>
            </a:r>
            <a:endParaRPr lang="en-US" sz="3600" dirty="0">
              <a:latin typeface="Garamond" pitchFamily="18" charset="0"/>
            </a:endParaRPr>
          </a:p>
        </p:txBody>
      </p:sp>
      <p:sp>
        <p:nvSpPr>
          <p:cNvPr id="3" name="Content Placeholder 2"/>
          <p:cNvSpPr>
            <a:spLocks noGrp="1"/>
          </p:cNvSpPr>
          <p:nvPr>
            <p:ph sz="quarter" idx="1"/>
          </p:nvPr>
        </p:nvSpPr>
        <p:spPr>
          <a:xfrm>
            <a:off x="228600" y="1447800"/>
            <a:ext cx="8610600" cy="4800600"/>
          </a:xfrm>
        </p:spPr>
        <p:txBody>
          <a:bodyPr>
            <a:noAutofit/>
          </a:bodyPr>
          <a:lstStyle/>
          <a:p>
            <a:pPr marL="0" indent="0">
              <a:lnSpc>
                <a:spcPct val="80000"/>
              </a:lnSpc>
              <a:spcBef>
                <a:spcPts val="0"/>
              </a:spcBef>
              <a:buNone/>
            </a:pPr>
            <a:r>
              <a:rPr lang="en-US" sz="2400" dirty="0" smtClean="0"/>
              <a:t>To ensure professional management Government plan to create incubators across the country in public private partnership.  </a:t>
            </a:r>
          </a:p>
          <a:p>
            <a:pPr marL="0" indent="0">
              <a:lnSpc>
                <a:spcPct val="80000"/>
              </a:lnSpc>
              <a:spcBef>
                <a:spcPts val="0"/>
              </a:spcBef>
              <a:buNone/>
            </a:pPr>
            <a:endParaRPr lang="en-US" sz="1200" dirty="0" smtClean="0"/>
          </a:p>
          <a:p>
            <a:pPr marL="285750" indent="-285750">
              <a:lnSpc>
                <a:spcPct val="80000"/>
              </a:lnSpc>
              <a:spcBef>
                <a:spcPts val="0"/>
              </a:spcBef>
              <a:buFont typeface="Wingdings" pitchFamily="2" charset="2"/>
              <a:buChar char="q"/>
            </a:pPr>
            <a:r>
              <a:rPr lang="en-US" sz="2400" dirty="0" smtClean="0"/>
              <a:t>	</a:t>
            </a:r>
            <a:r>
              <a:rPr lang="en-US" sz="2400" dirty="0" smtClean="0">
                <a:solidFill>
                  <a:srgbClr val="FF0000"/>
                </a:solidFill>
              </a:rPr>
              <a:t>35 new incubators in existing institutions. </a:t>
            </a:r>
          </a:p>
          <a:p>
            <a:pPr marL="914400" indent="-914400" algn="just">
              <a:lnSpc>
                <a:spcPct val="80000"/>
              </a:lnSpc>
              <a:spcBef>
                <a:spcPts val="0"/>
              </a:spcBef>
              <a:buNone/>
            </a:pPr>
            <a:r>
              <a:rPr lang="en-US" sz="2400" dirty="0" smtClean="0"/>
              <a:t>	Funding support of 40% (subject to a maximum of INR 10 </a:t>
            </a:r>
            <a:r>
              <a:rPr lang="en-US" sz="2400" dirty="0" err="1" smtClean="0"/>
              <a:t>crore</a:t>
            </a:r>
            <a:r>
              <a:rPr lang="en-US" sz="2400" dirty="0" smtClean="0"/>
              <a:t>) shall be provided by Central Government for establishment of new incubators for which 40% funding by the respective State Government and 20% funding by the private sector has been committed. </a:t>
            </a:r>
          </a:p>
          <a:p>
            <a:pPr>
              <a:lnSpc>
                <a:spcPct val="80000"/>
              </a:lnSpc>
              <a:spcBef>
                <a:spcPts val="0"/>
              </a:spcBef>
              <a:buNone/>
            </a:pPr>
            <a:r>
              <a:rPr lang="en-US" sz="1100" dirty="0" smtClean="0"/>
              <a:t>	</a:t>
            </a:r>
            <a:endParaRPr lang="en-US" sz="1100" dirty="0" smtClean="0">
              <a:solidFill>
                <a:srgbClr val="FF0000"/>
              </a:solidFill>
            </a:endParaRPr>
          </a:p>
          <a:p>
            <a:pPr>
              <a:lnSpc>
                <a:spcPct val="80000"/>
              </a:lnSpc>
              <a:spcBef>
                <a:spcPts val="0"/>
              </a:spcBef>
              <a:buFont typeface="Wingdings" pitchFamily="2" charset="2"/>
              <a:buChar char="q"/>
            </a:pPr>
            <a:r>
              <a:rPr lang="en-US" sz="2400" dirty="0" smtClean="0">
                <a:solidFill>
                  <a:srgbClr val="FF0000"/>
                </a:solidFill>
              </a:rPr>
              <a:t>	 35 new private sector incubators. </a:t>
            </a:r>
          </a:p>
          <a:p>
            <a:pPr marL="909638" indent="-273050">
              <a:lnSpc>
                <a:spcPct val="80000"/>
              </a:lnSpc>
              <a:spcBef>
                <a:spcPts val="0"/>
              </a:spcBef>
              <a:buNone/>
            </a:pPr>
            <a:r>
              <a:rPr lang="en-US" sz="2400" dirty="0" smtClean="0">
                <a:solidFill>
                  <a:srgbClr val="FF0000"/>
                </a:solidFill>
              </a:rPr>
              <a:t>	</a:t>
            </a:r>
            <a:r>
              <a:rPr lang="en-US" sz="2400" dirty="0" smtClean="0"/>
              <a:t>A grant of 50% (subject to a maximum of INR 10 </a:t>
            </a:r>
            <a:r>
              <a:rPr lang="en-US" sz="2400" dirty="0" err="1" smtClean="0"/>
              <a:t>crore</a:t>
            </a:r>
            <a:r>
              <a:rPr lang="en-US" sz="2400" dirty="0" smtClean="0"/>
              <a:t>) shall be provided by Central Government for incubators established by private sector in existing institutions. </a:t>
            </a:r>
          </a:p>
          <a:p>
            <a:pPr marL="909638" indent="-273050">
              <a:lnSpc>
                <a:spcPct val="80000"/>
              </a:lnSpc>
              <a:spcBef>
                <a:spcPts val="0"/>
              </a:spcBef>
              <a:buNone/>
            </a:pPr>
            <a:endParaRPr lang="en-US" sz="1400" dirty="0" smtClean="0"/>
          </a:p>
          <a:p>
            <a:pPr algn="just">
              <a:lnSpc>
                <a:spcPct val="80000"/>
              </a:lnSpc>
              <a:spcBef>
                <a:spcPts val="0"/>
              </a:spcBef>
              <a:buNone/>
            </a:pPr>
            <a:r>
              <a:rPr lang="en-US" sz="2400" dirty="0" smtClean="0">
                <a:solidFill>
                  <a:srgbClr val="006600"/>
                </a:solidFill>
              </a:rPr>
              <a:t>The funding for setting up of the incubators shall be provided by NITI </a:t>
            </a:r>
            <a:r>
              <a:rPr lang="en-US" sz="2400" dirty="0" err="1" smtClean="0">
                <a:solidFill>
                  <a:srgbClr val="006600"/>
                </a:solidFill>
              </a:rPr>
              <a:t>Aayog</a:t>
            </a:r>
            <a:r>
              <a:rPr lang="en-US" sz="2400" dirty="0" smtClean="0">
                <a:solidFill>
                  <a:srgbClr val="006600"/>
                </a:solidFill>
              </a:rPr>
              <a:t> as part of </a:t>
            </a:r>
            <a:r>
              <a:rPr lang="en-US" sz="2400" dirty="0" err="1" smtClean="0">
                <a:solidFill>
                  <a:srgbClr val="006600"/>
                </a:solidFill>
              </a:rPr>
              <a:t>Atal</a:t>
            </a:r>
            <a:r>
              <a:rPr lang="en-US" sz="2400" dirty="0" smtClean="0">
                <a:solidFill>
                  <a:srgbClr val="006600"/>
                </a:solidFill>
              </a:rPr>
              <a:t> Innovation Mission. </a:t>
            </a:r>
            <a:endParaRPr lang="en-US" sz="2400" dirty="0"/>
          </a:p>
        </p:txBody>
      </p:sp>
      <p:sp>
        <p:nvSpPr>
          <p:cNvPr id="4" name="Slide Number Placeholder 3"/>
          <p:cNvSpPr>
            <a:spLocks noGrp="1"/>
          </p:cNvSpPr>
          <p:nvPr>
            <p:ph type="sldNum" sz="quarter" idx="12"/>
          </p:nvPr>
        </p:nvSpPr>
        <p:spPr/>
        <p:txBody>
          <a:bodyPr/>
          <a:lstStyle/>
          <a:p>
            <a:fld id="{C2E4D316-3F79-4DC6-9086-CE4EFDCA4B17}" type="slidenum">
              <a:rPr lang="en-US" smtClean="0"/>
              <a:pPr/>
              <a:t>32</a:t>
            </a:fld>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latin typeface="Garamond" pitchFamily="18" charset="0"/>
              </a:rPr>
              <a:t>Research Parks</a:t>
            </a:r>
            <a:endParaRPr lang="en-US" dirty="0">
              <a:latin typeface="Garamond" pitchFamily="18" charset="0"/>
            </a:endParaRPr>
          </a:p>
        </p:txBody>
      </p:sp>
      <p:sp>
        <p:nvSpPr>
          <p:cNvPr id="3" name="Content Placeholder 2"/>
          <p:cNvSpPr>
            <a:spLocks noGrp="1"/>
          </p:cNvSpPr>
          <p:nvPr>
            <p:ph sz="quarter" idx="1"/>
          </p:nvPr>
        </p:nvSpPr>
        <p:spPr/>
        <p:txBody>
          <a:bodyPr>
            <a:normAutofit fontScale="92500" lnSpcReduction="20000"/>
          </a:bodyPr>
          <a:lstStyle/>
          <a:p>
            <a:pPr algn="just">
              <a:buFont typeface="Wingdings" pitchFamily="2" charset="2"/>
              <a:buChar char="q"/>
            </a:pPr>
            <a:r>
              <a:rPr lang="en-US" dirty="0" smtClean="0"/>
              <a:t>The Government plans to set up 7 new Research Parks in institutes indicated below with an initial investment of INR 100 </a:t>
            </a:r>
            <a:r>
              <a:rPr lang="en-US" dirty="0" err="1" smtClean="0"/>
              <a:t>crore</a:t>
            </a:r>
            <a:r>
              <a:rPr lang="en-US" dirty="0" smtClean="0"/>
              <a:t> each. </a:t>
            </a:r>
          </a:p>
          <a:p>
            <a:pPr>
              <a:buFont typeface="Wingdings" pitchFamily="2" charset="2"/>
              <a:buChar char="q"/>
            </a:pPr>
            <a:r>
              <a:rPr lang="en-US" dirty="0" smtClean="0"/>
              <a:t>The Research Parks shall be modeled based on the Research Park setup at IIT Madras.</a:t>
            </a:r>
          </a:p>
          <a:p>
            <a:pPr marL="1709738" indent="-331788">
              <a:buFont typeface="+mj-lt"/>
              <a:buAutoNum type="arabicPeriod"/>
            </a:pPr>
            <a:r>
              <a:rPr lang="en-US" dirty="0" smtClean="0"/>
              <a:t>IIT </a:t>
            </a:r>
            <a:r>
              <a:rPr lang="en-US" dirty="0" err="1" smtClean="0"/>
              <a:t>Guwahati</a:t>
            </a:r>
            <a:r>
              <a:rPr lang="en-US" dirty="0" smtClean="0"/>
              <a:t>, </a:t>
            </a:r>
          </a:p>
          <a:p>
            <a:pPr marL="1709738" indent="-331788">
              <a:buFont typeface="+mj-lt"/>
              <a:buAutoNum type="arabicPeriod"/>
            </a:pPr>
            <a:r>
              <a:rPr lang="en-US" dirty="0" smtClean="0"/>
              <a:t>IIT Hyderabad, </a:t>
            </a:r>
          </a:p>
          <a:p>
            <a:pPr marL="1709738" indent="-331788">
              <a:buFont typeface="+mj-lt"/>
              <a:buAutoNum type="arabicPeriod"/>
            </a:pPr>
            <a:r>
              <a:rPr lang="en-US" dirty="0" smtClean="0"/>
              <a:t>IIT Kanpur, </a:t>
            </a:r>
          </a:p>
          <a:p>
            <a:pPr marL="1709738" indent="-331788">
              <a:buFont typeface="+mj-lt"/>
              <a:buAutoNum type="arabicPeriod"/>
            </a:pPr>
            <a:r>
              <a:rPr lang="en-US" dirty="0" smtClean="0"/>
              <a:t>IIT </a:t>
            </a:r>
            <a:r>
              <a:rPr lang="en-US" dirty="0" err="1" smtClean="0"/>
              <a:t>Kharagpur</a:t>
            </a:r>
            <a:r>
              <a:rPr lang="en-US" dirty="0" smtClean="0"/>
              <a:t>, </a:t>
            </a:r>
          </a:p>
          <a:p>
            <a:pPr marL="1709738" indent="-331788">
              <a:buFont typeface="+mj-lt"/>
              <a:buAutoNum type="arabicPeriod"/>
            </a:pPr>
            <a:r>
              <a:rPr lang="en-US" dirty="0" err="1" smtClean="0"/>
              <a:t>IISc</a:t>
            </a:r>
            <a:r>
              <a:rPr lang="en-US" dirty="0" smtClean="0"/>
              <a:t> Bangalore, </a:t>
            </a:r>
          </a:p>
          <a:p>
            <a:pPr marL="1709738" indent="-331788">
              <a:buFont typeface="+mj-lt"/>
              <a:buAutoNum type="arabicPeriod"/>
            </a:pPr>
            <a:r>
              <a:rPr lang="en-US" dirty="0" smtClean="0"/>
              <a:t>IIT </a:t>
            </a:r>
            <a:r>
              <a:rPr lang="en-US" dirty="0" err="1" smtClean="0"/>
              <a:t>Gandhinagar</a:t>
            </a:r>
            <a:r>
              <a:rPr lang="en-US" dirty="0" smtClean="0"/>
              <a:t> and </a:t>
            </a:r>
          </a:p>
          <a:p>
            <a:pPr marL="1709738" indent="-331788">
              <a:buFont typeface="+mj-lt"/>
              <a:buAutoNum type="arabicPeriod"/>
            </a:pPr>
            <a:r>
              <a:rPr lang="en-US" dirty="0" smtClean="0"/>
              <a:t>IIT Delhi.</a:t>
            </a:r>
          </a:p>
          <a:p>
            <a:endParaRPr lang="en-US" dirty="0"/>
          </a:p>
        </p:txBody>
      </p:sp>
      <p:sp>
        <p:nvSpPr>
          <p:cNvPr id="4" name="Slide Number Placeholder 3"/>
          <p:cNvSpPr>
            <a:spLocks noGrp="1"/>
          </p:cNvSpPr>
          <p:nvPr>
            <p:ph type="sldNum" sz="quarter" idx="12"/>
          </p:nvPr>
        </p:nvSpPr>
        <p:spPr/>
        <p:txBody>
          <a:bodyPr/>
          <a:lstStyle/>
          <a:p>
            <a:fld id="{C2E4D316-3F79-4DC6-9086-CE4EFDCA4B17}" type="slidenum">
              <a:rPr lang="en-US" smtClean="0"/>
              <a:pPr/>
              <a:t>33</a:t>
            </a:fld>
            <a:endParaRPr lang="en-US"/>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b="1" dirty="0" smtClean="0">
                <a:solidFill>
                  <a:srgbClr val="C00000"/>
                </a:solidFill>
                <a:latin typeface="Garamond" pitchFamily="18" charset="0"/>
              </a:rPr>
              <a:t>Key points of the startup India initiative</a:t>
            </a:r>
            <a:endParaRPr lang="en-US" b="1" dirty="0">
              <a:solidFill>
                <a:srgbClr val="C00000"/>
              </a:solidFill>
              <a:latin typeface="Garamond" pitchFamily="18" charset="0"/>
            </a:endParaRPr>
          </a:p>
        </p:txBody>
      </p:sp>
      <p:sp>
        <p:nvSpPr>
          <p:cNvPr id="3" name="Content Placeholder 2"/>
          <p:cNvSpPr>
            <a:spLocks noGrp="1"/>
          </p:cNvSpPr>
          <p:nvPr>
            <p:ph sz="quarter" idx="1"/>
          </p:nvPr>
        </p:nvSpPr>
        <p:spPr/>
        <p:txBody>
          <a:bodyPr/>
          <a:lstStyle/>
          <a:p>
            <a:pPr>
              <a:buFont typeface="Wingdings" pitchFamily="2" charset="2"/>
              <a:buChar char="q"/>
            </a:pPr>
            <a:r>
              <a:rPr lang="en-US" dirty="0" smtClean="0"/>
              <a:t>Single window clearance, and creation of App</a:t>
            </a:r>
          </a:p>
          <a:p>
            <a:pPr>
              <a:buFont typeface="Wingdings" pitchFamily="2" charset="2"/>
              <a:buChar char="q"/>
            </a:pPr>
            <a:r>
              <a:rPr lang="en-US" dirty="0" smtClean="0"/>
              <a:t>10,000 </a:t>
            </a:r>
            <a:r>
              <a:rPr lang="en-US" dirty="0" err="1" smtClean="0"/>
              <a:t>Crore</a:t>
            </a:r>
            <a:r>
              <a:rPr lang="en-US" dirty="0" smtClean="0"/>
              <a:t> funds of funds</a:t>
            </a:r>
          </a:p>
          <a:p>
            <a:pPr>
              <a:buFont typeface="Wingdings" pitchFamily="2" charset="2"/>
              <a:buChar char="q"/>
            </a:pPr>
            <a:r>
              <a:rPr lang="en-US" dirty="0" smtClean="0"/>
              <a:t>80% reduction in patent registration fee</a:t>
            </a:r>
          </a:p>
          <a:p>
            <a:pPr>
              <a:buFont typeface="Wingdings" pitchFamily="2" charset="2"/>
              <a:buChar char="q"/>
            </a:pPr>
            <a:r>
              <a:rPr lang="en-US" dirty="0" smtClean="0"/>
              <a:t>90-day exit window</a:t>
            </a:r>
          </a:p>
          <a:p>
            <a:pPr>
              <a:buFont typeface="Wingdings" pitchFamily="2" charset="2"/>
              <a:buChar char="q"/>
            </a:pPr>
            <a:r>
              <a:rPr lang="en-US" dirty="0" smtClean="0"/>
              <a:t>Exempted from capital gain tax</a:t>
            </a:r>
          </a:p>
          <a:p>
            <a:pPr>
              <a:buFont typeface="Wingdings" pitchFamily="2" charset="2"/>
              <a:buChar char="q"/>
            </a:pPr>
            <a:r>
              <a:rPr lang="en-US" dirty="0" smtClean="0"/>
              <a:t>Tax exemption on profits for 3 years</a:t>
            </a:r>
          </a:p>
          <a:p>
            <a:pPr>
              <a:buFont typeface="Wingdings" pitchFamily="2" charset="2"/>
              <a:buChar char="q"/>
            </a:pPr>
            <a:r>
              <a:rPr lang="en-US" dirty="0" smtClean="0"/>
              <a:t>Reduction in red tape</a:t>
            </a:r>
          </a:p>
          <a:p>
            <a:pPr>
              <a:buFont typeface="Wingdings" pitchFamily="2" charset="2"/>
              <a:buChar char="q"/>
            </a:pPr>
            <a:r>
              <a:rPr lang="en-US" dirty="0" smtClean="0"/>
              <a:t>New compliance system (self-check)</a:t>
            </a:r>
          </a:p>
          <a:p>
            <a:pPr>
              <a:buFont typeface="Wingdings" pitchFamily="2" charset="2"/>
              <a:buChar char="q"/>
            </a:pPr>
            <a:r>
              <a:rPr lang="en-US" dirty="0" smtClean="0"/>
              <a:t>IPR (Intellectual Property Rights) protection</a:t>
            </a:r>
          </a:p>
          <a:p>
            <a:endParaRPr lang="en-US" dirty="0"/>
          </a:p>
        </p:txBody>
      </p:sp>
      <p:sp>
        <p:nvSpPr>
          <p:cNvPr id="4" name="Slide Number Placeholder 3"/>
          <p:cNvSpPr>
            <a:spLocks noGrp="1"/>
          </p:cNvSpPr>
          <p:nvPr>
            <p:ph type="sldNum" sz="quarter" idx="12"/>
          </p:nvPr>
        </p:nvSpPr>
        <p:spPr/>
        <p:txBody>
          <a:bodyPr/>
          <a:lstStyle/>
          <a:p>
            <a:fld id="{C2E4D316-3F79-4DC6-9086-CE4EFDCA4B17}" type="slidenum">
              <a:rPr lang="en-US" smtClean="0"/>
              <a:pPr/>
              <a:t>34</a:t>
            </a:fld>
            <a:endParaRPr lang="en-US"/>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latin typeface="Garamond" pitchFamily="18" charset="0"/>
              </a:rPr>
              <a:t>Conclusion</a:t>
            </a:r>
            <a:endParaRPr lang="en-US" b="1" dirty="0">
              <a:latin typeface="Garamond" pitchFamily="18" charset="0"/>
            </a:endParaRPr>
          </a:p>
        </p:txBody>
      </p:sp>
      <p:sp>
        <p:nvSpPr>
          <p:cNvPr id="3" name="Slide Number Placeholder 2"/>
          <p:cNvSpPr>
            <a:spLocks noGrp="1"/>
          </p:cNvSpPr>
          <p:nvPr>
            <p:ph type="sldNum" sz="quarter" idx="12"/>
          </p:nvPr>
        </p:nvSpPr>
        <p:spPr/>
        <p:txBody>
          <a:bodyPr/>
          <a:lstStyle/>
          <a:p>
            <a:fld id="{B943F802-0C4A-4000-8587-7D3382656320}" type="slidenum">
              <a:rPr lang="en-US" smtClean="0"/>
              <a:pPr/>
              <a:t>35</a:t>
            </a:fld>
            <a:endParaRPr lang="en-US"/>
          </a:p>
        </p:txBody>
      </p:sp>
      <p:sp>
        <p:nvSpPr>
          <p:cNvPr id="4" name="Content Placeholder 3"/>
          <p:cNvSpPr>
            <a:spLocks noGrp="1"/>
          </p:cNvSpPr>
          <p:nvPr>
            <p:ph sz="quarter" idx="1"/>
          </p:nvPr>
        </p:nvSpPr>
        <p:spPr>
          <a:xfrm>
            <a:off x="304800" y="1600200"/>
            <a:ext cx="8503920" cy="4572000"/>
          </a:xfrm>
        </p:spPr>
        <p:txBody>
          <a:bodyPr>
            <a:normAutofit/>
          </a:bodyPr>
          <a:lstStyle/>
          <a:p>
            <a:pPr algn="just">
              <a:buNone/>
            </a:pPr>
            <a:r>
              <a:rPr lang="en-US" sz="2400" dirty="0" smtClean="0">
                <a:solidFill>
                  <a:srgbClr val="C00000"/>
                </a:solidFill>
              </a:rPr>
              <a:t>We can conclude that:</a:t>
            </a:r>
          </a:p>
          <a:p>
            <a:pPr marL="512763" indent="-512763" algn="just">
              <a:buFont typeface="Wingdings" pitchFamily="2" charset="2"/>
              <a:buChar char="q"/>
            </a:pPr>
            <a:r>
              <a:rPr lang="en-US" sz="2400" dirty="0" smtClean="0">
                <a:solidFill>
                  <a:srgbClr val="C00000"/>
                </a:solidFill>
              </a:rPr>
              <a:t>National Mission for a ‘Green India’ is a big business opportunity for budding entrepreneurs and a lean startup strategy can provide a better solution to overcome the entrepreneurial challenges in Bio-energy sector. </a:t>
            </a:r>
          </a:p>
          <a:p>
            <a:pPr marL="512763" indent="-512763" algn="just">
              <a:buFont typeface="Wingdings" pitchFamily="2" charset="2"/>
              <a:buChar char="q"/>
            </a:pPr>
            <a:r>
              <a:rPr lang="en-US" sz="2400" dirty="0" smtClean="0">
                <a:solidFill>
                  <a:srgbClr val="C00000"/>
                </a:solidFill>
              </a:rPr>
              <a:t>India is offering a Great opportunity as a business destination.</a:t>
            </a:r>
          </a:p>
          <a:p>
            <a:pPr marL="512763" indent="-512763" algn="just">
              <a:buFont typeface="Wingdings" pitchFamily="2" charset="2"/>
              <a:buChar char="q"/>
            </a:pPr>
            <a:r>
              <a:rPr lang="en-US" sz="2400" dirty="0" smtClean="0">
                <a:solidFill>
                  <a:srgbClr val="0070C0"/>
                </a:solidFill>
              </a:rPr>
              <a:t>The Government of India is ready to support by all means..</a:t>
            </a:r>
          </a:p>
          <a:p>
            <a:pPr algn="just">
              <a:buFont typeface="Wingdings" pitchFamily="2" charset="2"/>
              <a:buChar char="q"/>
            </a:pPr>
            <a:endParaRPr lang="en-US" sz="2400" dirty="0" smtClean="0">
              <a:solidFill>
                <a:srgbClr val="C00000"/>
              </a:solidFill>
            </a:endParaRPr>
          </a:p>
          <a:p>
            <a:pPr algn="ctr">
              <a:buNone/>
            </a:pPr>
            <a:r>
              <a:rPr lang="en-US" sz="2400" b="1" dirty="0" smtClean="0">
                <a:solidFill>
                  <a:srgbClr val="333300"/>
                </a:solidFill>
              </a:rPr>
              <a:t>Wishing a great success for</a:t>
            </a:r>
          </a:p>
          <a:p>
            <a:pPr algn="ctr">
              <a:buNone/>
            </a:pPr>
            <a:r>
              <a:rPr lang="en-US" sz="2400" b="1" dirty="0" smtClean="0">
                <a:solidFill>
                  <a:srgbClr val="333300"/>
                </a:solidFill>
              </a:rPr>
              <a:t>National Mission for a ‘Green India’.</a:t>
            </a:r>
            <a:endParaRPr lang="en-US" sz="2400" b="1" dirty="0">
              <a:solidFill>
                <a:srgbClr val="333300"/>
              </a:solidFill>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C2E4D316-3F79-4DC6-9086-CE4EFDCA4B17}" type="slidenum">
              <a:rPr lang="en-US" smtClean="0"/>
              <a:pPr/>
              <a:t>36</a:t>
            </a:fld>
            <a:endParaRPr lang="en-US"/>
          </a:p>
        </p:txBody>
      </p:sp>
      <p:pic>
        <p:nvPicPr>
          <p:cNvPr id="4099" name="Picture 3"/>
          <p:cNvPicPr>
            <a:picLocks noGrp="1" noChangeAspect="1" noChangeArrowheads="1"/>
          </p:cNvPicPr>
          <p:nvPr>
            <p:ph sz="quarter" idx="1"/>
          </p:nvPr>
        </p:nvPicPr>
        <p:blipFill>
          <a:blip r:embed="rId2"/>
          <a:srcRect/>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image" Target="../media/image3.jpeg"/></Relationships>
</file>

<file path=ppt/theme/theme1.xml><?xml version="1.0" encoding="utf-8"?>
<a:theme xmlns:a="http://schemas.openxmlformats.org/drawingml/2006/main" name="1_Trek">
  <a:themeElements>
    <a:clrScheme name="Trek">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Trek">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2.xml><?xml version="1.0" encoding="utf-8"?>
<a:theme xmlns:a="http://schemas.openxmlformats.org/drawingml/2006/main" name="Custom Design">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Office 2">
      <a:majorFont>
        <a:latin typeface="Calibri"/>
        <a:ea typeface=""/>
        <a:cs typeface=""/>
        <a:font script="Jpan" typeface="HGｺﾞｼｯｸM"/>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ambria"/>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Civic">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ffice 2">
      <a:majorFont>
        <a:latin typeface="Calibri"/>
        <a:ea typeface=""/>
        <a:cs typeface=""/>
        <a:font script="Jpan" typeface="HGｺﾞｼｯｸM"/>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ambria"/>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663</TotalTime>
  <Words>1849</Words>
  <Application>Microsoft Office PowerPoint</Application>
  <PresentationFormat>On-screen Show (4:3)</PresentationFormat>
  <Paragraphs>277</Paragraphs>
  <Slides>36</Slides>
  <Notes>0</Notes>
  <HiddenSlides>0</HiddenSlides>
  <MMClips>0</MMClips>
  <ScaleCrop>false</ScaleCrop>
  <HeadingPairs>
    <vt:vector size="4" baseType="variant">
      <vt:variant>
        <vt:lpstr>Theme</vt:lpstr>
      </vt:variant>
      <vt:variant>
        <vt:i4>5</vt:i4>
      </vt:variant>
      <vt:variant>
        <vt:lpstr>Slide Titles</vt:lpstr>
      </vt:variant>
      <vt:variant>
        <vt:i4>36</vt:i4>
      </vt:variant>
    </vt:vector>
  </HeadingPairs>
  <TitlesOfParts>
    <vt:vector size="41" baseType="lpstr">
      <vt:lpstr>1_Trek</vt:lpstr>
      <vt:lpstr>Custom Design</vt:lpstr>
      <vt:lpstr>1_Custom Design</vt:lpstr>
      <vt:lpstr>2_Custom Design</vt:lpstr>
      <vt:lpstr>Civic</vt:lpstr>
      <vt:lpstr>Speech on A lean startup strategy to overcome the entrepreneurial challenges in Bio-energy sector: in context of National Mission for a ‘Green India’</vt:lpstr>
      <vt:lpstr>Contents</vt:lpstr>
      <vt:lpstr>Slide 3</vt:lpstr>
      <vt:lpstr>Slide 4</vt:lpstr>
      <vt:lpstr>Slide 5</vt:lpstr>
      <vt:lpstr>Time frame and Cost of GIM</vt:lpstr>
      <vt:lpstr>Sub Missions of GIM:</vt:lpstr>
      <vt:lpstr>Entrepreneurial avenues in Green Business</vt:lpstr>
      <vt:lpstr>Green Business Pillars</vt:lpstr>
      <vt:lpstr>Slide 10</vt:lpstr>
      <vt:lpstr>Why is India a great Business destination ??</vt:lpstr>
      <vt:lpstr>Business Opportunities in India</vt:lpstr>
      <vt:lpstr>The entrepreneurial atmosphere in India</vt:lpstr>
      <vt:lpstr>Why Green Business ??</vt:lpstr>
      <vt:lpstr>Priority Sectors in Green Business</vt:lpstr>
      <vt:lpstr>The entrepreneurial challenges in India</vt:lpstr>
      <vt:lpstr>Slide 17</vt:lpstr>
      <vt:lpstr>Slide 18</vt:lpstr>
      <vt:lpstr>Lean startup Methodology</vt:lpstr>
      <vt:lpstr>Lean startup Methodology            Contd..</vt:lpstr>
      <vt:lpstr>Concept behind Lean startup</vt:lpstr>
      <vt:lpstr>Components of Lean Startup Methodology</vt:lpstr>
      <vt:lpstr>Minimum Viable Product (MVP)</vt:lpstr>
      <vt:lpstr>Lean Canvas</vt:lpstr>
      <vt:lpstr>Unique Value Proposition</vt:lpstr>
      <vt:lpstr>Value Proposition Development Stages</vt:lpstr>
      <vt:lpstr>Slide 27</vt:lpstr>
      <vt:lpstr>How to begin..</vt:lpstr>
      <vt:lpstr>Registration of Start-up</vt:lpstr>
      <vt:lpstr>Slide 30</vt:lpstr>
      <vt:lpstr>Atal Innovation Mission (AIM)</vt:lpstr>
      <vt:lpstr>Incubator Setup</vt:lpstr>
      <vt:lpstr>Research Parks</vt:lpstr>
      <vt:lpstr>Key points of the startup India initiative</vt:lpstr>
      <vt:lpstr>Conclusion</vt:lpstr>
      <vt:lpstr>Slide 36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pachaurisir</dc:creator>
  <cp:lastModifiedBy>pachaurisir</cp:lastModifiedBy>
  <cp:revision>79</cp:revision>
  <dcterms:created xsi:type="dcterms:W3CDTF">2017-06-20T08:40:05Z</dcterms:created>
  <dcterms:modified xsi:type="dcterms:W3CDTF">2017-06-22T08:56:44Z</dcterms:modified>
</cp:coreProperties>
</file>