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2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slides/slide7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s/slide80.xml" ContentType="application/vnd.openxmlformats-officedocument.presentationml.slide+xml"/>
  <Override PartName="/ppt/slides/slide82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slides/slide87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9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89"/>
  </p:notesMasterIdLst>
  <p:handoutMasterIdLst>
    <p:handoutMasterId r:id="rId90"/>
  </p:handoutMasterIdLst>
  <p:sldIdLst>
    <p:sldId id="671" r:id="rId2"/>
    <p:sldId id="687" r:id="rId3"/>
    <p:sldId id="688" r:id="rId4"/>
    <p:sldId id="488" r:id="rId5"/>
    <p:sldId id="487" r:id="rId6"/>
    <p:sldId id="690" r:id="rId7"/>
    <p:sldId id="490" r:id="rId8"/>
    <p:sldId id="491" r:id="rId9"/>
    <p:sldId id="492" r:id="rId10"/>
    <p:sldId id="672" r:id="rId11"/>
    <p:sldId id="469" r:id="rId12"/>
    <p:sldId id="494" r:id="rId13"/>
    <p:sldId id="517" r:id="rId14"/>
    <p:sldId id="519" r:id="rId15"/>
    <p:sldId id="520" r:id="rId16"/>
    <p:sldId id="521" r:id="rId17"/>
    <p:sldId id="508" r:id="rId18"/>
    <p:sldId id="509" r:id="rId19"/>
    <p:sldId id="498" r:id="rId20"/>
    <p:sldId id="499" r:id="rId21"/>
    <p:sldId id="510" r:id="rId22"/>
    <p:sldId id="511" r:id="rId23"/>
    <p:sldId id="512" r:id="rId24"/>
    <p:sldId id="502" r:id="rId25"/>
    <p:sldId id="700" r:id="rId26"/>
    <p:sldId id="701" r:id="rId27"/>
    <p:sldId id="481" r:id="rId28"/>
    <p:sldId id="516" r:id="rId29"/>
    <p:sldId id="368" r:id="rId30"/>
    <p:sldId id="434" r:id="rId31"/>
    <p:sldId id="660" r:id="rId32"/>
    <p:sldId id="661" r:id="rId33"/>
    <p:sldId id="662" r:id="rId34"/>
    <p:sldId id="663" r:id="rId35"/>
    <p:sldId id="664" r:id="rId36"/>
    <p:sldId id="665" r:id="rId37"/>
    <p:sldId id="702" r:id="rId38"/>
    <p:sldId id="530" r:id="rId39"/>
    <p:sldId id="428" r:id="rId40"/>
    <p:sldId id="438" r:id="rId41"/>
    <p:sldId id="678" r:id="rId42"/>
    <p:sldId id="679" r:id="rId43"/>
    <p:sldId id="558" r:id="rId44"/>
    <p:sldId id="297" r:id="rId45"/>
    <p:sldId id="576" r:id="rId46"/>
    <p:sldId id="282" r:id="rId47"/>
    <p:sldId id="691" r:id="rId48"/>
    <p:sldId id="596" r:id="rId49"/>
    <p:sldId id="581" r:id="rId50"/>
    <p:sldId id="486" r:id="rId51"/>
    <p:sldId id="569" r:id="rId52"/>
    <p:sldId id="396" r:id="rId53"/>
    <p:sldId id="692" r:id="rId54"/>
    <p:sldId id="597" r:id="rId55"/>
    <p:sldId id="595" r:id="rId56"/>
    <p:sldId id="586" r:id="rId57"/>
    <p:sldId id="587" r:id="rId58"/>
    <p:sldId id="601" r:id="rId59"/>
    <p:sldId id="589" r:id="rId60"/>
    <p:sldId id="693" r:id="rId61"/>
    <p:sldId id="599" r:id="rId62"/>
    <p:sldId id="600" r:id="rId63"/>
    <p:sldId id="592" r:id="rId64"/>
    <p:sldId id="594" r:id="rId65"/>
    <p:sldId id="694" r:id="rId66"/>
    <p:sldId id="611" r:id="rId67"/>
    <p:sldId id="583" r:id="rId68"/>
    <p:sldId id="382" r:id="rId69"/>
    <p:sldId id="384" r:id="rId70"/>
    <p:sldId id="572" r:id="rId71"/>
    <p:sldId id="683" r:id="rId72"/>
    <p:sldId id="681" r:id="rId73"/>
    <p:sldId id="615" r:id="rId74"/>
    <p:sldId id="616" r:id="rId75"/>
    <p:sldId id="684" r:id="rId76"/>
    <p:sldId id="635" r:id="rId77"/>
    <p:sldId id="636" r:id="rId78"/>
    <p:sldId id="638" r:id="rId79"/>
    <p:sldId id="637" r:id="rId80"/>
    <p:sldId id="655" r:id="rId81"/>
    <p:sldId id="697" r:id="rId82"/>
    <p:sldId id="698" r:id="rId83"/>
    <p:sldId id="699" r:id="rId84"/>
    <p:sldId id="608" r:id="rId85"/>
    <p:sldId id="632" r:id="rId86"/>
    <p:sldId id="695" r:id="rId87"/>
    <p:sldId id="696" r:id="rId88"/>
  </p:sldIdLst>
  <p:sldSz cx="9144000" cy="6858000" type="screen4x3"/>
  <p:notesSz cx="6881813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3366FF"/>
    <a:srgbClr val="6408CA"/>
    <a:srgbClr val="FF33CC"/>
    <a:srgbClr val="009900"/>
    <a:srgbClr val="FF3399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809" autoAdjust="0"/>
    <p:restoredTop sz="94660"/>
  </p:normalViewPr>
  <p:slideViewPr>
    <p:cSldViewPr snapToObjects="1" showGuides="1">
      <p:cViewPr varScale="1">
        <p:scale>
          <a:sx n="65" d="100"/>
          <a:sy n="65" d="100"/>
        </p:scale>
        <p:origin x="-1440" y="-114"/>
      </p:cViewPr>
      <p:guideLst>
        <p:guide orient="horz" pos="2208"/>
        <p:guide pos="2880"/>
      </p:guideLst>
    </p:cSldViewPr>
  </p:slideViewPr>
  <p:notesTextViewPr>
    <p:cViewPr>
      <p:scale>
        <a:sx n="66" d="100"/>
        <a:sy n="66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handoutMaster" Target="handoutMasters/handoutMaster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913" cy="463550"/>
          </a:xfrm>
          <a:prstGeom prst="rect">
            <a:avLst/>
          </a:prstGeom>
        </p:spPr>
        <p:txBody>
          <a:bodyPr vert="horz" lIns="85323" tIns="42661" rIns="85323" bIns="42661" rtlCol="0"/>
          <a:lstStyle>
            <a:lvl1pPr algn="l">
              <a:defRPr sz="11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97313" y="0"/>
            <a:ext cx="2982912" cy="463550"/>
          </a:xfrm>
          <a:prstGeom prst="rect">
            <a:avLst/>
          </a:prstGeom>
        </p:spPr>
        <p:txBody>
          <a:bodyPr vert="horz" lIns="85323" tIns="42661" rIns="85323" bIns="42661" rtlCol="0"/>
          <a:lstStyle>
            <a:lvl1pPr algn="r">
              <a:defRPr sz="11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9BAD97DF-4056-49C5-9F99-2818DD2EEEE6}" type="datetimeFigureOut">
              <a:rPr lang="en-US"/>
              <a:pPr>
                <a:defRPr/>
              </a:pPr>
              <a:t>8/5/2016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31263"/>
            <a:ext cx="2982913" cy="463550"/>
          </a:xfrm>
          <a:prstGeom prst="rect">
            <a:avLst/>
          </a:prstGeom>
        </p:spPr>
        <p:txBody>
          <a:bodyPr vert="horz" lIns="85323" tIns="42661" rIns="85323" bIns="42661" rtlCol="0" anchor="b"/>
          <a:lstStyle>
            <a:lvl1pPr algn="l">
              <a:defRPr sz="11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97313" y="8831263"/>
            <a:ext cx="2982912" cy="463550"/>
          </a:xfrm>
          <a:prstGeom prst="rect">
            <a:avLst/>
          </a:prstGeom>
        </p:spPr>
        <p:txBody>
          <a:bodyPr vert="horz" lIns="85323" tIns="42661" rIns="85323" bIns="42661" rtlCol="0" anchor="b"/>
          <a:lstStyle>
            <a:lvl1pPr algn="r">
              <a:defRPr sz="11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E52F7EB4-9CFA-4FED-83FD-49FC206FA4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042455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913" cy="463550"/>
          </a:xfrm>
          <a:prstGeom prst="rect">
            <a:avLst/>
          </a:prstGeom>
        </p:spPr>
        <p:txBody>
          <a:bodyPr vert="horz" lIns="85323" tIns="42661" rIns="85323" bIns="42661" rtlCol="0"/>
          <a:lstStyle>
            <a:lvl1pPr algn="l">
              <a:defRPr sz="11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7313" y="0"/>
            <a:ext cx="2982912" cy="463550"/>
          </a:xfrm>
          <a:prstGeom prst="rect">
            <a:avLst/>
          </a:prstGeom>
        </p:spPr>
        <p:txBody>
          <a:bodyPr vert="horz" lIns="85323" tIns="42661" rIns="85323" bIns="42661" rtlCol="0"/>
          <a:lstStyle>
            <a:lvl1pPr algn="r">
              <a:defRPr sz="11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2AB21EA6-8755-4C05-9062-DF7C2C7BC5BD}" type="datetimeFigureOut">
              <a:rPr lang="en-US"/>
              <a:pPr>
                <a:defRPr/>
              </a:pPr>
              <a:t>8/5/2016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17600" y="698500"/>
            <a:ext cx="4646613" cy="34845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5323" tIns="42661" rIns="85323" bIns="42661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7388" y="4414838"/>
            <a:ext cx="5507037" cy="4183062"/>
          </a:xfrm>
          <a:prstGeom prst="rect">
            <a:avLst/>
          </a:prstGeom>
        </p:spPr>
        <p:txBody>
          <a:bodyPr vert="horz" lIns="85323" tIns="42661" rIns="85323" bIns="42661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31263"/>
            <a:ext cx="2982913" cy="463550"/>
          </a:xfrm>
          <a:prstGeom prst="rect">
            <a:avLst/>
          </a:prstGeom>
        </p:spPr>
        <p:txBody>
          <a:bodyPr vert="horz" lIns="85323" tIns="42661" rIns="85323" bIns="42661" rtlCol="0" anchor="b"/>
          <a:lstStyle>
            <a:lvl1pPr algn="l">
              <a:defRPr sz="11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7313" y="8831263"/>
            <a:ext cx="2982912" cy="463550"/>
          </a:xfrm>
          <a:prstGeom prst="rect">
            <a:avLst/>
          </a:prstGeom>
        </p:spPr>
        <p:txBody>
          <a:bodyPr vert="horz" lIns="85323" tIns="42661" rIns="85323" bIns="42661" rtlCol="0" anchor="b"/>
          <a:lstStyle>
            <a:lvl1pPr algn="r">
              <a:defRPr sz="11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523B4157-CB2A-4FC7-A2A4-9ABA72594D7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36247550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44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8787741-FC08-4064-942D-051970B72016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547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11264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10F0A46-8533-4FED-A0E9-4431D6D61147}" type="slidenum">
              <a:rPr lang="en-US" smtClean="0">
                <a:latin typeface="Arial" charset="0"/>
              </a:rPr>
              <a:pPr>
                <a:defRPr/>
              </a:pPr>
              <a:t>5</a:t>
            </a:fld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649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11366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1B483B7-C7EA-4069-89E6-399BAD8BBB9A}" type="slidenum">
              <a:rPr lang="en-US" smtClean="0">
                <a:latin typeface="Arial" charset="0"/>
              </a:rPr>
              <a:pPr>
                <a:defRPr/>
              </a:pPr>
              <a:t>14</a:t>
            </a:fld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75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  <p:sp>
        <p:nvSpPr>
          <p:cNvPr id="11469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12EB741-4FDB-4F44-89BC-AE7B8E6AEF52}" type="slidenum">
              <a:rPr lang="en-US" altLang="en-US" smtClean="0">
                <a:latin typeface="Arial" charset="0"/>
              </a:rPr>
              <a:pPr>
                <a:defRPr/>
              </a:pPr>
              <a:t>15</a:t>
            </a:fld>
            <a:endParaRPr lang="en-US" alt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854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  <p:sp>
        <p:nvSpPr>
          <p:cNvPr id="11571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93A8816-8E48-4551-924A-031FFB11F90D}" type="slidenum">
              <a:rPr lang="en-US" altLang="en-US" smtClean="0">
                <a:latin typeface="Arial" charset="0"/>
              </a:rPr>
              <a:pPr>
                <a:defRPr/>
              </a:pPr>
              <a:t>24</a:t>
            </a:fld>
            <a:endParaRPr lang="en-US" alt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957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 smtClean="0"/>
              <a:t>Has to change</a:t>
            </a:r>
          </a:p>
        </p:txBody>
      </p:sp>
      <p:sp>
        <p:nvSpPr>
          <p:cNvPr id="11674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79BC1BA-9822-4028-B30E-9A7742EAA0E0}" type="slidenum">
              <a:rPr lang="en-US" altLang="en-US" smtClean="0">
                <a:latin typeface="Arial" charset="0"/>
              </a:rPr>
              <a:pPr>
                <a:defRPr/>
              </a:pPr>
              <a:t>27</a:t>
            </a:fld>
            <a:endParaRPr lang="en-US" alt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059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  <p:sp>
        <p:nvSpPr>
          <p:cNvPr id="11776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A6A2DD9-776A-4860-94D8-CDF5A0C4B41F}" type="slidenum">
              <a:rPr lang="en-US" altLang="en-US" smtClean="0">
                <a:latin typeface="Arial" charset="0"/>
              </a:rPr>
              <a:pPr>
                <a:defRPr/>
              </a:pPr>
              <a:t>52</a:t>
            </a:fld>
            <a:endParaRPr lang="en-US" alt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161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  <p:sp>
        <p:nvSpPr>
          <p:cNvPr id="11878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9F65CEF-400D-4C9B-8CF7-B20A21F836B2}" type="slidenum">
              <a:rPr lang="en-US" altLang="en-US" smtClean="0">
                <a:latin typeface="Arial" charset="0"/>
              </a:rPr>
              <a:pPr>
                <a:defRPr/>
              </a:pPr>
              <a:t>57</a:t>
            </a:fld>
            <a:endParaRPr lang="en-US" alt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26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  <p:sp>
        <p:nvSpPr>
          <p:cNvPr id="11981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F1C6D35-6BC8-4834-818A-3C8CC98C544C}" type="slidenum">
              <a:rPr lang="en-US" altLang="en-US" smtClean="0">
                <a:latin typeface="Arial" charset="0"/>
              </a:rPr>
              <a:pPr>
                <a:defRPr/>
              </a:pPr>
              <a:t>59</a:t>
            </a:fld>
            <a:endParaRPr lang="en-US" alt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366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  <p:sp>
        <p:nvSpPr>
          <p:cNvPr id="1208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3C496F5-838B-46C3-896E-6DBE6A36C9EE}" type="slidenum">
              <a:rPr lang="en-US" altLang="en-US" smtClean="0">
                <a:latin typeface="Arial" charset="0"/>
              </a:rPr>
              <a:pPr>
                <a:defRPr/>
              </a:pPr>
              <a:t>64</a:t>
            </a:fld>
            <a:endParaRPr lang="en-US" alt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469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  <p:sp>
        <p:nvSpPr>
          <p:cNvPr id="12186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C8636A8-5F02-474C-8EBD-9B0A897053B9}" type="slidenum">
              <a:rPr lang="en-US" altLang="en-US" smtClean="0">
                <a:latin typeface="Arial" charset="0"/>
              </a:rPr>
              <a:pPr>
                <a:defRPr/>
              </a:pPr>
              <a:t>70</a:t>
            </a:fld>
            <a:endParaRPr lang="en-US" alt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571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smtClean="0"/>
              <a:t>Crude Binding affinity value/energy</a:t>
            </a:r>
          </a:p>
          <a:p>
            <a:r>
              <a:rPr lang="en-US" smtClean="0"/>
              <a:t>Binding pose and interaction pattern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3DC9AEB-840F-44A9-8332-64DDB86DA4A1}" type="slidenum">
              <a:rPr lang="en-US" smtClean="0"/>
              <a:pPr>
                <a:defRPr/>
              </a:pPr>
              <a:t>76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SG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B2E5E7-2ECF-4FD4-BE69-AB5A9F35E079}" type="datetime1">
              <a:rPr lang="en-US" smtClean="0"/>
              <a:pPr>
                <a:defRPr/>
              </a:pPr>
              <a:t>8/5/2016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AC61D5-5264-4DA1-BCD2-F096B034003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B0CD3C-7063-4561-8DB3-E1587F9E94C0}" type="datetime1">
              <a:rPr lang="en-US" smtClean="0"/>
              <a:pPr>
                <a:defRPr/>
              </a:pPr>
              <a:t>8/5/2016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631F8C-76AB-4DB7-A7E0-EC22A6256E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3CF5BB-A0A6-49B8-919E-3591EDC8681A}" type="datetime1">
              <a:rPr lang="en-US" smtClean="0"/>
              <a:pPr>
                <a:defRPr/>
              </a:pPr>
              <a:t>8/5/2016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5E2A81-75D9-4206-9103-619619D5514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BFF12A-3E55-44A0-AC54-91AD5C9C0F72}" type="datetime1">
              <a:rPr lang="en-US" smtClean="0"/>
              <a:pPr>
                <a:defRPr/>
              </a:pPr>
              <a:t>8/5/2016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F75666-741B-4CF7-B6CD-28CAAE9AAC8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932B81-4DC6-45B0-B438-B028314F1D59}" type="datetime1">
              <a:rPr lang="en-US" smtClean="0"/>
              <a:pPr>
                <a:defRPr/>
              </a:pPr>
              <a:t>8/5/2016</a:t>
            </a:fld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B6FF2F-997F-41B4-AC98-FD43B18A8A7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35D18E-DD6E-492C-B613-766FA3EB70C0}" type="datetime1">
              <a:rPr lang="en-US" smtClean="0"/>
              <a:pPr>
                <a:defRPr/>
              </a:pPr>
              <a:t>8/5/2016</a:t>
            </a:fld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5C45AE-DED6-492F-BD07-AE3127BD7E4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95AA82-0128-4E16-B39D-9D85E51B570B}" type="datetime1">
              <a:rPr lang="en-US" smtClean="0"/>
              <a:pPr>
                <a:defRPr/>
              </a:pPr>
              <a:t>8/5/2016</a:t>
            </a:fld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5E2327-E90A-47E0-A4C7-4CE0126AC86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722C13-8F3F-4DCB-AA58-6AAC8400EBF8}" type="datetime1">
              <a:rPr lang="en-US" smtClean="0"/>
              <a:pPr>
                <a:defRPr/>
              </a:pPr>
              <a:t>8/5/2016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D3710A-BA85-44B6-8D4F-EB510B4C65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SG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14D34D-370D-4EBC-A7D4-9C324792FA7B}" type="datetime1">
              <a:rPr lang="en-US" smtClean="0"/>
              <a:pPr>
                <a:defRPr/>
              </a:pPr>
              <a:t>8/5/2016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46D4F3-888C-46E2-9EC8-FC852A388FE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6023D6-C754-4790-B0D1-747C97CE2C29}" type="datetime1">
              <a:rPr lang="en-US" smtClean="0"/>
              <a:pPr>
                <a:defRPr/>
              </a:pPr>
              <a:t>8/5/2016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EFACE4-A40F-422B-B298-A8D6F63910C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DC8DFA-9D11-40EA-95E9-BCF36B0C9874}" type="datetime1">
              <a:rPr lang="en-US" smtClean="0"/>
              <a:pPr>
                <a:defRPr/>
              </a:pPr>
              <a:t>8/5/2016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3A4565-1D06-4ACA-AE52-8EF06D4CD7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F985FC-6102-47C5-ABB3-CE320FDCC5F9}" type="datetime1">
              <a:rPr lang="en-US" smtClean="0"/>
              <a:pPr>
                <a:defRPr/>
              </a:pPr>
              <a:t>8/5/2016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FFBF6E-815C-48E6-B367-E2299A2E07F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SG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8D6CB1-F6F4-443C-A98D-BAC4B5AAFAEA}" type="datetime1">
              <a:rPr lang="en-US" smtClean="0"/>
              <a:pPr>
                <a:defRPr/>
              </a:pPr>
              <a:t>8/5/2016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E643B8-A322-4113-BF5E-EA2FF1855DC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E205F720-AD46-44A8-BA7A-77E9E109D93E}" type="datetime1">
              <a:rPr lang="en-US" smtClean="0"/>
              <a:pPr>
                <a:defRPr/>
              </a:pPr>
              <a:t>8/5/2016</a:t>
            </a:fld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64B609C8-B5FF-4CB6-9432-6B0BCDCCAC8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jpeg"/><Relationship Id="rId3" Type="http://schemas.openxmlformats.org/officeDocument/2006/relationships/image" Target="../media/image46.jpeg"/><Relationship Id="rId7" Type="http://schemas.openxmlformats.org/officeDocument/2006/relationships/image" Target="../media/image5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9.jpeg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6.xml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jpeg"/><Relationship Id="rId3" Type="http://schemas.openxmlformats.org/officeDocument/2006/relationships/image" Target="../media/image63.jpeg"/><Relationship Id="rId7" Type="http://schemas.openxmlformats.org/officeDocument/2006/relationships/image" Target="../media/image6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6.jpeg"/><Relationship Id="rId5" Type="http://schemas.openxmlformats.org/officeDocument/2006/relationships/image" Target="../media/image65.jpeg"/><Relationship Id="rId4" Type="http://schemas.openxmlformats.org/officeDocument/2006/relationships/image" Target="../media/image64.jpeg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6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jpeg"/><Relationship Id="rId3" Type="http://schemas.openxmlformats.org/officeDocument/2006/relationships/image" Target="../media/image75.jpeg"/><Relationship Id="rId7" Type="http://schemas.openxmlformats.org/officeDocument/2006/relationships/image" Target="../media/image7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8.jpeg"/><Relationship Id="rId5" Type="http://schemas.openxmlformats.org/officeDocument/2006/relationships/image" Target="../media/image77.jpeg"/><Relationship Id="rId4" Type="http://schemas.openxmlformats.org/officeDocument/2006/relationships/image" Target="../media/image76.jpeg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6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6.png"/><Relationship Id="rId4" Type="http://schemas.openxmlformats.org/officeDocument/2006/relationships/image" Target="../media/image85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jpeg"/><Relationship Id="rId3" Type="http://schemas.openxmlformats.org/officeDocument/2006/relationships/image" Target="../media/image89.jpeg"/><Relationship Id="rId7" Type="http://schemas.openxmlformats.org/officeDocument/2006/relationships/image" Target="../media/image9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2.jpeg"/><Relationship Id="rId5" Type="http://schemas.openxmlformats.org/officeDocument/2006/relationships/image" Target="../media/image91.jpeg"/><Relationship Id="rId4" Type="http://schemas.openxmlformats.org/officeDocument/2006/relationships/image" Target="../media/image90.jpe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6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6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jpe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jpe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6.png"/><Relationship Id="rId11" Type="http://schemas.microsoft.com/office/2007/relationships/hdphoto" Target="../media/hdphoto5.wdp"/><Relationship Id="rId5" Type="http://schemas.microsoft.com/office/2007/relationships/hdphoto" Target="../media/hdphoto2.wdp"/><Relationship Id="rId10" Type="http://schemas.openxmlformats.org/officeDocument/2006/relationships/image" Target="../media/image108.png"/><Relationship Id="rId4" Type="http://schemas.openxmlformats.org/officeDocument/2006/relationships/image" Target="../media/image105.jpeg"/><Relationship Id="rId9" Type="http://schemas.microsoft.com/office/2007/relationships/hdphoto" Target="../media/hdphoto4.wdp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TextBox 8"/>
          <p:cNvSpPr txBox="1">
            <a:spLocks noChangeArrowheads="1"/>
          </p:cNvSpPr>
          <p:nvPr/>
        </p:nvSpPr>
        <p:spPr bwMode="auto">
          <a:xfrm>
            <a:off x="1403350" y="1209754"/>
            <a:ext cx="6324600" cy="16858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b="1" dirty="0" smtClean="0"/>
              <a:t>COMPARATIVE  STUDIES ON ANTIULCER ACTIVITY OF TRADITIONAL PLANT SOURCES- A SELECT STUDY</a:t>
            </a:r>
          </a:p>
        </p:txBody>
      </p:sp>
      <p:sp>
        <p:nvSpPr>
          <p:cNvPr id="2052" name="TextBox 9"/>
          <p:cNvSpPr txBox="1">
            <a:spLocks noChangeArrowheads="1"/>
          </p:cNvSpPr>
          <p:nvPr/>
        </p:nvSpPr>
        <p:spPr bwMode="auto">
          <a:xfrm>
            <a:off x="1524000" y="3429000"/>
            <a:ext cx="647700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600" b="1" dirty="0" smtClean="0"/>
              <a:t>Prof</a:t>
            </a:r>
            <a:r>
              <a:rPr lang="en-US" sz="1600" b="1" dirty="0"/>
              <a:t>. P. </a:t>
            </a:r>
            <a:r>
              <a:rPr lang="en-US" sz="1600" b="1" dirty="0" err="1"/>
              <a:t>Brindha</a:t>
            </a:r>
            <a:endParaRPr lang="en-US" sz="1600" b="1" dirty="0"/>
          </a:p>
          <a:p>
            <a:pPr algn="ctr">
              <a:lnSpc>
                <a:spcPct val="150000"/>
              </a:lnSpc>
            </a:pPr>
            <a:r>
              <a:rPr lang="en-US" sz="1600" dirty="0"/>
              <a:t>Associate Dean &amp; Co-</a:t>
            </a:r>
            <a:r>
              <a:rPr lang="en-US" sz="1600" dirty="0" err="1"/>
              <a:t>ordinator</a:t>
            </a:r>
            <a:endParaRPr lang="en-US" sz="1600" dirty="0"/>
          </a:p>
          <a:p>
            <a:pPr algn="ctr">
              <a:lnSpc>
                <a:spcPct val="150000"/>
              </a:lnSpc>
            </a:pPr>
            <a:r>
              <a:rPr lang="en-US" sz="1600" dirty="0"/>
              <a:t>Centre for Advanced Research in Indian System of Medicine</a:t>
            </a:r>
          </a:p>
          <a:p>
            <a:pPr algn="ctr">
              <a:lnSpc>
                <a:spcPct val="150000"/>
              </a:lnSpc>
            </a:pPr>
            <a:r>
              <a:rPr lang="en-US" sz="1600" dirty="0"/>
              <a:t>School of Chemical &amp; Biotechnology</a:t>
            </a:r>
          </a:p>
          <a:p>
            <a:pPr algn="ctr">
              <a:lnSpc>
                <a:spcPct val="150000"/>
              </a:lnSpc>
            </a:pPr>
            <a:r>
              <a:rPr lang="en-US" sz="1600" dirty="0"/>
              <a:t>SASTRA </a:t>
            </a:r>
            <a:r>
              <a:rPr lang="en-US" sz="1600" dirty="0" smtClean="0"/>
              <a:t>University</a:t>
            </a:r>
          </a:p>
          <a:p>
            <a:pPr algn="ctr">
              <a:lnSpc>
                <a:spcPct val="150000"/>
              </a:lnSpc>
            </a:pPr>
            <a:r>
              <a:rPr lang="en-US" sz="1600" dirty="0" err="1" smtClean="0"/>
              <a:t>Thanjavur</a:t>
            </a:r>
            <a:r>
              <a:rPr lang="en-US" sz="1600" dirty="0" smtClean="0"/>
              <a:t>, India</a:t>
            </a:r>
            <a:endParaRPr lang="en-US" sz="1600" dirty="0"/>
          </a:p>
        </p:txBody>
      </p:sp>
      <p:pic>
        <p:nvPicPr>
          <p:cNvPr id="2054" name="Picture 1" descr="H:\ph.d\New\Animal studies\carism logo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39928" y="70340"/>
            <a:ext cx="1409700" cy="1163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8A6ED9B-19F0-4FDB-9888-A30882755380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  <p:sp>
        <p:nvSpPr>
          <p:cNvPr id="116738" name="AutoShape 2" descr="http://sas.sastra.edu/wifireg/images/sastra/sastra_logo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16739" name="Picture 3" descr="C:\Users\acer\Desktop\sastra_logo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789" y="-5768"/>
            <a:ext cx="3317875" cy="11288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631F8C-76AB-4DB7-A7E0-EC22A6256E22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sp>
        <p:nvSpPr>
          <p:cNvPr id="14" name="Rectangle 3"/>
          <p:cNvSpPr txBox="1">
            <a:spLocks noChangeArrowheads="1"/>
          </p:cNvSpPr>
          <p:nvPr/>
        </p:nvSpPr>
        <p:spPr bwMode="auto">
          <a:xfrm>
            <a:off x="228600" y="2713038"/>
            <a:ext cx="8458200" cy="1630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indent="-342900" algn="just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r>
              <a:rPr lang="en-US" altLang="en-US" sz="2800" kern="0" dirty="0" smtClean="0">
                <a:latin typeface="+mn-lt"/>
                <a:cs typeface="+mn-cs"/>
              </a:rPr>
              <a:t>Peptic ulcer disease (PUD) refers to painful sores or ulcers in the lining of the stomach or first part of the small intestine, called the duodenum.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631F8C-76AB-4DB7-A7E0-EC22A6256E22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sp>
        <p:nvSpPr>
          <p:cNvPr id="6" name="Date Placeholder 3"/>
          <p:cNvSpPr txBox="1">
            <a:spLocks/>
          </p:cNvSpPr>
          <p:nvPr/>
        </p:nvSpPr>
        <p:spPr bwMode="auto">
          <a:xfrm>
            <a:off x="457200" y="35020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1B8954C-4E01-40A5-A00D-2E8974422516}" type="datetime1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8/5/2016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8" name="Left-Right Arrow 7"/>
          <p:cNvSpPr/>
          <p:nvPr/>
        </p:nvSpPr>
        <p:spPr>
          <a:xfrm rot="21126698">
            <a:off x="6153150" y="2419175"/>
            <a:ext cx="2590800" cy="533400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Up Arrow 8"/>
          <p:cNvSpPr/>
          <p:nvPr/>
        </p:nvSpPr>
        <p:spPr>
          <a:xfrm>
            <a:off x="3996396" y="3433230"/>
            <a:ext cx="1143000" cy="545046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Left-Right Arrow 9"/>
          <p:cNvSpPr/>
          <p:nvPr/>
        </p:nvSpPr>
        <p:spPr>
          <a:xfrm rot="21155905">
            <a:off x="357436" y="3184971"/>
            <a:ext cx="2590800" cy="533400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 rot="21159378">
            <a:off x="384512" y="3078017"/>
            <a:ext cx="8382000" cy="3165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Aggressive Factor                                                                   Protective Factor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 rot="21118805">
            <a:off x="6261271" y="356221"/>
            <a:ext cx="1981200" cy="2164596"/>
          </a:xfrm>
          <a:prstGeom prst="rect">
            <a:avLst/>
          </a:prstGeom>
          <a:solidFill>
            <a:schemeClr val="accent1">
              <a:alpha val="2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Mucus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Bicarbonate</a:t>
            </a:r>
          </a:p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Mucosal blood flow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Prostaglandin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Growth factor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Cell renewal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 rot="21173348">
            <a:off x="502291" y="1115639"/>
            <a:ext cx="1981200" cy="2164596"/>
          </a:xfrm>
          <a:prstGeom prst="rect">
            <a:avLst/>
          </a:prstGeom>
          <a:solidFill>
            <a:schemeClr val="accent1">
              <a:alpha val="21000"/>
            </a:schemeClr>
          </a:solidFill>
          <a:ln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Gastric acid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Pepsin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NSAIDs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Stress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Alcohol</a:t>
            </a:r>
          </a:p>
          <a:p>
            <a:pPr algn="ctr"/>
            <a:r>
              <a:rPr lang="en-US" i="1" dirty="0" smtClean="0">
                <a:solidFill>
                  <a:schemeClr val="tx1"/>
                </a:solidFill>
              </a:rPr>
              <a:t>H. </a:t>
            </a:r>
            <a:r>
              <a:rPr lang="en-US" i="1" dirty="0">
                <a:solidFill>
                  <a:schemeClr val="tx1"/>
                </a:solidFill>
              </a:rPr>
              <a:t>p</a:t>
            </a:r>
            <a:r>
              <a:rPr lang="en-US" i="1" dirty="0" smtClean="0">
                <a:solidFill>
                  <a:schemeClr val="tx1"/>
                </a:solidFill>
              </a:rPr>
              <a:t>ylori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Free radicals</a:t>
            </a:r>
          </a:p>
        </p:txBody>
      </p:sp>
      <p:sp>
        <p:nvSpPr>
          <p:cNvPr id="14" name="Rectangle 3"/>
          <p:cNvSpPr txBox="1">
            <a:spLocks noChangeArrowheads="1"/>
          </p:cNvSpPr>
          <p:nvPr/>
        </p:nvSpPr>
        <p:spPr bwMode="auto">
          <a:xfrm>
            <a:off x="228600" y="4419600"/>
            <a:ext cx="84582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just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altLang="en-US" sz="280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Any </a:t>
            </a:r>
            <a:r>
              <a:rPr lang="en-US" altLang="en-US" sz="2800" kern="0" dirty="0" smtClean="0">
                <a:latin typeface="+mn-lt"/>
                <a:cs typeface="+mn-cs"/>
              </a:rPr>
              <a:t>imbalance between Aggressive and defensive factors leads to peptic ulcer</a:t>
            </a:r>
          </a:p>
          <a:p>
            <a:pPr marL="342900" marR="0" lvl="0" indent="-342900" algn="just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altLang="en-US" sz="280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Types: Gastric and Duodenal ulcer</a:t>
            </a:r>
          </a:p>
        </p:txBody>
      </p:sp>
      <p:sp>
        <p:nvSpPr>
          <p:cNvPr id="15" name="Explosion 1 14"/>
          <p:cNvSpPr/>
          <p:nvPr/>
        </p:nvSpPr>
        <p:spPr>
          <a:xfrm>
            <a:off x="2609850" y="228600"/>
            <a:ext cx="3333750" cy="2315016"/>
          </a:xfrm>
          <a:prstGeom prst="irregularSeal1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ln>
                  <a:solidFill>
                    <a:srgbClr val="FF0000"/>
                  </a:solidFill>
                </a:ln>
                <a:solidFill>
                  <a:schemeClr val="tx1"/>
                </a:solidFill>
              </a:rPr>
              <a:t>Peptic</a:t>
            </a:r>
          </a:p>
          <a:p>
            <a:pPr algn="ctr"/>
            <a:r>
              <a:rPr lang="en-US" sz="2800" b="1" dirty="0" smtClean="0">
                <a:ln>
                  <a:solidFill>
                    <a:srgbClr val="FF0000"/>
                  </a:solidFill>
                </a:ln>
                <a:solidFill>
                  <a:schemeClr val="tx1"/>
                </a:solidFill>
              </a:rPr>
              <a:t>ulcer</a:t>
            </a:r>
            <a:endParaRPr lang="en-US" sz="2800" b="1" dirty="0">
              <a:ln>
                <a:solidFill>
                  <a:srgbClr val="FF0000"/>
                </a:solidFill>
              </a:ln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0" y="-76200"/>
            <a:ext cx="9144000" cy="990600"/>
          </a:xfrm>
        </p:spPr>
        <p:txBody>
          <a:bodyPr/>
          <a:lstStyle/>
          <a:p>
            <a:r>
              <a:rPr lang="en-US" altLang="en-US" sz="3700" dirty="0" smtClean="0"/>
              <a:t>Adverse effects of existing synthetic drugs</a:t>
            </a: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5486400"/>
          </a:xfrm>
        </p:spPr>
        <p:txBody>
          <a:bodyPr/>
          <a:lstStyle/>
          <a:p>
            <a:r>
              <a:rPr lang="en-US" altLang="en-US" sz="2000" b="1" dirty="0" smtClean="0"/>
              <a:t>HISTAMINE H</a:t>
            </a:r>
            <a:r>
              <a:rPr lang="en-US" altLang="en-US" sz="2000" b="1" baseline="-25000" dirty="0" smtClean="0"/>
              <a:t>2</a:t>
            </a:r>
            <a:r>
              <a:rPr lang="en-US" altLang="en-US" sz="2000" b="1" dirty="0" smtClean="0"/>
              <a:t>-RECEPTOR ANTAGONISTS </a:t>
            </a:r>
          </a:p>
          <a:p>
            <a:pPr lvl="1"/>
            <a:r>
              <a:rPr lang="en-US" altLang="en-US" sz="1800" dirty="0" err="1" smtClean="0"/>
              <a:t>Diarrhoea</a:t>
            </a:r>
            <a:r>
              <a:rPr lang="en-US" altLang="en-US" sz="1800" dirty="0" smtClean="0"/>
              <a:t>, dizziness, muscle pains, </a:t>
            </a:r>
            <a:r>
              <a:rPr lang="en-US" altLang="en-US" sz="1800" dirty="0" err="1" smtClean="0"/>
              <a:t>gynaecomastia</a:t>
            </a:r>
            <a:r>
              <a:rPr lang="en-US" altLang="en-US" sz="1800" dirty="0" smtClean="0"/>
              <a:t> in men and impotence</a:t>
            </a:r>
          </a:p>
          <a:p>
            <a:r>
              <a:rPr lang="en-US" altLang="en-US" sz="2000" b="1" dirty="0" smtClean="0"/>
              <a:t>PROTON-PUMP INHIBITORS</a:t>
            </a:r>
          </a:p>
          <a:p>
            <a:pPr lvl="1"/>
            <a:r>
              <a:rPr lang="en-US" altLang="en-US" sz="1800" dirty="0" smtClean="0"/>
              <a:t>Headache, </a:t>
            </a:r>
            <a:r>
              <a:rPr lang="en-US" altLang="en-US" sz="1800" dirty="0" err="1" smtClean="0"/>
              <a:t>diarrhoea</a:t>
            </a:r>
            <a:r>
              <a:rPr lang="en-US" altLang="en-US" sz="1800" dirty="0" smtClean="0"/>
              <a:t>, impotence, </a:t>
            </a:r>
            <a:r>
              <a:rPr lang="en-US" altLang="en-US" sz="1800" dirty="0" err="1" smtClean="0"/>
              <a:t>gynaecomastia</a:t>
            </a:r>
            <a:r>
              <a:rPr lang="en-US" altLang="en-US" sz="1800" dirty="0" smtClean="0"/>
              <a:t>, Weight gain, Muscle and joint pain</a:t>
            </a:r>
          </a:p>
          <a:p>
            <a:pPr eaLnBrk="1" fontAlgn="ctr" hangingPunct="1"/>
            <a:r>
              <a:rPr lang="en-US" altLang="en-US" sz="2000" b="1" dirty="0" smtClean="0"/>
              <a:t>BISMUTH CHELATE</a:t>
            </a:r>
          </a:p>
          <a:p>
            <a:pPr lvl="1" eaLnBrk="1" fontAlgn="ctr" hangingPunct="1"/>
            <a:r>
              <a:rPr lang="en-US" altLang="en-US" sz="1800" dirty="0" smtClean="0"/>
              <a:t>Encephalopathy, blackening of the tongue and </a:t>
            </a:r>
            <a:r>
              <a:rPr lang="en-US" altLang="en-US" sz="1800" dirty="0" err="1" smtClean="0"/>
              <a:t>faeces</a:t>
            </a:r>
            <a:endParaRPr lang="en-US" altLang="en-US" sz="1800" dirty="0" smtClean="0"/>
          </a:p>
          <a:p>
            <a:pPr eaLnBrk="1" fontAlgn="ctr" hangingPunct="1"/>
            <a:r>
              <a:rPr lang="en-US" altLang="en-US" sz="2000" b="1" dirty="0" smtClean="0"/>
              <a:t>MISOPROSTOL</a:t>
            </a:r>
          </a:p>
          <a:p>
            <a:pPr lvl="1" eaLnBrk="1" fontAlgn="ctr" hangingPunct="1"/>
            <a:r>
              <a:rPr lang="en-US" altLang="en-US" sz="1800" dirty="0" err="1" smtClean="0"/>
              <a:t>Diarrhoea</a:t>
            </a:r>
            <a:r>
              <a:rPr lang="en-US" altLang="en-US" sz="1800" dirty="0" smtClean="0"/>
              <a:t>, abdominal cramps, uterine contractions</a:t>
            </a:r>
          </a:p>
          <a:p>
            <a:pPr eaLnBrk="1" fontAlgn="ctr" hangingPunct="1"/>
            <a:r>
              <a:rPr lang="en-US" altLang="en-US" sz="2000" b="1" dirty="0" smtClean="0"/>
              <a:t>ANTACID</a:t>
            </a:r>
          </a:p>
          <a:p>
            <a:pPr lvl="1" eaLnBrk="1" fontAlgn="ctr" hangingPunct="1"/>
            <a:r>
              <a:rPr lang="en-US" altLang="en-US" sz="1800" dirty="0" err="1" smtClean="0"/>
              <a:t>Diarrhoea</a:t>
            </a:r>
            <a:r>
              <a:rPr lang="en-US" altLang="en-US" sz="1800" dirty="0" smtClean="0"/>
              <a:t> (Mg salts) and constipation (Al salts)</a:t>
            </a:r>
          </a:p>
          <a:p>
            <a:pPr eaLnBrk="1" fontAlgn="ctr" hangingPunct="1">
              <a:buFontTx/>
              <a:buNone/>
            </a:pPr>
            <a:r>
              <a:rPr lang="en-US" altLang="en-US" sz="2000" dirty="0" smtClean="0"/>
              <a:t>	As the incidence of PUD is increasing and the existing synthetic drugs are prone to produce side effects, hence there is a need for the </a:t>
            </a:r>
            <a:r>
              <a:rPr lang="en-US" altLang="en-US" sz="2000" b="1" dirty="0" smtClean="0"/>
              <a:t>development of safe and effective plant based antiulcer drug </a:t>
            </a:r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384A674-DE0F-40A2-8DB5-78BB0E22279D}" type="slidenum">
              <a:rPr lang="en-US" altLang="en-US" smtClean="0">
                <a:latin typeface="Arial" charset="0"/>
              </a:rPr>
              <a:pPr>
                <a:defRPr/>
              </a:pPr>
              <a:t>4</a:t>
            </a:fld>
            <a:endParaRPr lang="en-US" altLang="en-US" smtClean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smtClean="0"/>
              <a:t>Objective </a:t>
            </a:r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>
          <a:xfrm>
            <a:off x="457200" y="2667000"/>
            <a:ext cx="8153400" cy="1524000"/>
          </a:xfrm>
        </p:spPr>
        <p:txBody>
          <a:bodyPr/>
          <a:lstStyle/>
          <a:p>
            <a:r>
              <a:rPr lang="en-US" altLang="en-US" dirty="0" smtClean="0"/>
              <a:t>To develop a Human-friendly antiulcer drug from plant sources</a:t>
            </a:r>
          </a:p>
          <a:p>
            <a:pPr lvl="1"/>
            <a:endParaRPr lang="en-US" altLang="en-US" dirty="0" smtClean="0"/>
          </a:p>
          <a:p>
            <a:pPr lvl="1"/>
            <a:endParaRPr lang="en-US" altLang="en-US" dirty="0" smtClean="0"/>
          </a:p>
          <a:p>
            <a:endParaRPr lang="en-US" altLang="en-US" dirty="0" smtClean="0"/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E3E277-88C8-4C07-A617-F6E17E6858C8}" type="slidenum">
              <a:rPr lang="en-US" altLang="en-US" smtClean="0">
                <a:latin typeface="Arial" charset="0"/>
              </a:rPr>
              <a:pPr>
                <a:defRPr/>
              </a:pPr>
              <a:t>5</a:t>
            </a:fld>
            <a:endParaRPr lang="en-US" altLang="en-US" smtClean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Selection of plant drugs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Based on literature survey and discussions/ interviews with local healers, following plants were selected, identified and authenticated with a view to develop an antiulcer drug from these plant sources</a:t>
            </a:r>
          </a:p>
          <a:p>
            <a:pPr lvl="1"/>
            <a:r>
              <a:rPr lang="en-US" altLang="en-US" i="1" dirty="0" err="1" smtClean="0">
                <a:latin typeface="Times New Roman" pitchFamily="18" charset="0"/>
              </a:rPr>
              <a:t>Caesalpinia</a:t>
            </a:r>
            <a:r>
              <a:rPr lang="en-US" altLang="en-US" i="1" dirty="0" smtClean="0">
                <a:latin typeface="Times New Roman" pitchFamily="18" charset="0"/>
              </a:rPr>
              <a:t> </a:t>
            </a:r>
            <a:r>
              <a:rPr lang="en-US" altLang="en-US" i="1" dirty="0" err="1" smtClean="0">
                <a:latin typeface="Times New Roman" pitchFamily="18" charset="0"/>
              </a:rPr>
              <a:t>sappan</a:t>
            </a:r>
            <a:r>
              <a:rPr lang="en-US" altLang="en-US" i="1" dirty="0" smtClean="0">
                <a:latin typeface="Times New Roman" pitchFamily="18" charset="0"/>
              </a:rPr>
              <a:t> </a:t>
            </a:r>
            <a:r>
              <a:rPr lang="en-US" altLang="en-US" dirty="0" smtClean="0">
                <a:latin typeface="Times New Roman" pitchFamily="18" charset="0"/>
              </a:rPr>
              <a:t>L.</a:t>
            </a:r>
          </a:p>
          <a:p>
            <a:pPr lvl="1"/>
            <a:r>
              <a:rPr lang="en-US" altLang="en-US" i="1" dirty="0" err="1" smtClean="0">
                <a:latin typeface="Times New Roman" pitchFamily="18" charset="0"/>
              </a:rPr>
              <a:t>Cyclea</a:t>
            </a:r>
            <a:r>
              <a:rPr lang="en-US" altLang="en-US" i="1" dirty="0" smtClean="0">
                <a:latin typeface="Times New Roman" pitchFamily="18" charset="0"/>
              </a:rPr>
              <a:t> </a:t>
            </a:r>
            <a:r>
              <a:rPr lang="en-US" altLang="en-US" i="1" dirty="0" err="1" smtClean="0">
                <a:latin typeface="Times New Roman" pitchFamily="18" charset="0"/>
              </a:rPr>
              <a:t>peltata</a:t>
            </a:r>
            <a:r>
              <a:rPr lang="en-US" altLang="en-US" i="1" dirty="0" smtClean="0">
                <a:latin typeface="Times New Roman" pitchFamily="18" charset="0"/>
              </a:rPr>
              <a:t> </a:t>
            </a:r>
            <a:r>
              <a:rPr lang="en-US" altLang="en-US" dirty="0" smtClean="0">
                <a:latin typeface="Times New Roman" pitchFamily="18" charset="0"/>
              </a:rPr>
              <a:t>Lam.</a:t>
            </a:r>
          </a:p>
          <a:p>
            <a:pPr lvl="1"/>
            <a:r>
              <a:rPr lang="en-US" altLang="en-US" i="1" dirty="0" err="1" smtClean="0">
                <a:latin typeface="Times New Roman" pitchFamily="18" charset="0"/>
              </a:rPr>
              <a:t>Gmelina</a:t>
            </a:r>
            <a:r>
              <a:rPr lang="en-US" altLang="en-US" i="1" dirty="0" smtClean="0">
                <a:latin typeface="Times New Roman" pitchFamily="18" charset="0"/>
              </a:rPr>
              <a:t> </a:t>
            </a:r>
            <a:r>
              <a:rPr lang="en-US" altLang="en-US" i="1" dirty="0" err="1" smtClean="0">
                <a:latin typeface="Times New Roman" pitchFamily="18" charset="0"/>
              </a:rPr>
              <a:t>arborea</a:t>
            </a:r>
            <a:r>
              <a:rPr lang="en-US" altLang="en-US" i="1" dirty="0" smtClean="0">
                <a:latin typeface="Times New Roman" pitchFamily="18" charset="0"/>
              </a:rPr>
              <a:t> </a:t>
            </a:r>
            <a:r>
              <a:rPr lang="en-US" altLang="en-US" dirty="0" err="1" smtClean="0">
                <a:latin typeface="Times New Roman" pitchFamily="18" charset="0"/>
              </a:rPr>
              <a:t>Roxb</a:t>
            </a:r>
            <a:r>
              <a:rPr lang="en-US" altLang="en-US" dirty="0" smtClean="0">
                <a:latin typeface="Times New Roman" pitchFamily="18" charset="0"/>
              </a:rPr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631F8C-76AB-4DB7-A7E0-EC22A6256E22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600" b="1" smtClean="0">
                <a:latin typeface="Times New Roman" pitchFamily="18" charset="0"/>
              </a:rPr>
              <a:t>Literature survey</a:t>
            </a:r>
            <a:br>
              <a:rPr lang="en-US" altLang="en-US" sz="3600" b="1" smtClean="0">
                <a:latin typeface="Times New Roman" pitchFamily="18" charset="0"/>
              </a:rPr>
            </a:br>
            <a:r>
              <a:rPr lang="en-US" altLang="en-US" sz="3600" b="1" i="1" smtClean="0">
                <a:latin typeface="Times New Roman" pitchFamily="18" charset="0"/>
              </a:rPr>
              <a:t>Caesalpinia sappan </a:t>
            </a:r>
            <a:r>
              <a:rPr lang="en-US" altLang="en-US" sz="3600" b="1" smtClean="0">
                <a:latin typeface="Times New Roman" pitchFamily="18" charset="0"/>
              </a:rPr>
              <a:t>L.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600200"/>
            <a:ext cx="4572000" cy="4525963"/>
          </a:xfrm>
        </p:spPr>
        <p:txBody>
          <a:bodyPr/>
          <a:lstStyle/>
          <a:p>
            <a:pPr eaLnBrk="1" hangingPunct="1"/>
            <a:r>
              <a:rPr lang="en-US" altLang="en-US" sz="1800" dirty="0" smtClean="0"/>
              <a:t>Traditional uses</a:t>
            </a:r>
          </a:p>
          <a:p>
            <a:pPr lvl="1" algn="just" eaLnBrk="1" hangingPunct="1"/>
            <a:r>
              <a:rPr lang="en-US" altLang="en-US" sz="1800" dirty="0" smtClean="0"/>
              <a:t>Heart wood: Wound Healing, </a:t>
            </a:r>
            <a:r>
              <a:rPr lang="en-US" altLang="en-US" sz="1800" b="1" dirty="0" smtClean="0"/>
              <a:t>Anti-ulcer</a:t>
            </a:r>
            <a:r>
              <a:rPr lang="en-US" altLang="en-US" sz="1800" dirty="0" smtClean="0"/>
              <a:t>, </a:t>
            </a:r>
            <a:r>
              <a:rPr lang="en-US" altLang="en-US" sz="1800" dirty="0" err="1" smtClean="0"/>
              <a:t>Antileprotic</a:t>
            </a:r>
            <a:r>
              <a:rPr lang="en-US" altLang="en-US" sz="1800" dirty="0" smtClean="0"/>
              <a:t>, Leucorrhoea, Skin Diseases, Anti-</a:t>
            </a:r>
            <a:r>
              <a:rPr lang="en-US" altLang="en-US" sz="1800" dirty="0" err="1" smtClean="0"/>
              <a:t>diarrhoeal</a:t>
            </a:r>
            <a:r>
              <a:rPr lang="en-US" altLang="en-US" sz="1800" dirty="0" smtClean="0"/>
              <a:t>, Anti-</a:t>
            </a:r>
            <a:r>
              <a:rPr lang="en-US" altLang="en-US" sz="1800" dirty="0" err="1" smtClean="0"/>
              <a:t>convulsant</a:t>
            </a:r>
            <a:r>
              <a:rPr lang="en-US" altLang="en-US" sz="1800" dirty="0" smtClean="0"/>
              <a:t>, Anti-diabetic. (Sharma, P. C. </a:t>
            </a:r>
            <a:r>
              <a:rPr lang="en-US" altLang="en-US" sz="1800" i="1" dirty="0" smtClean="0"/>
              <a:t>et al</a:t>
            </a:r>
            <a:r>
              <a:rPr lang="en-US" altLang="en-US" sz="1800" dirty="0" smtClean="0"/>
              <a:t>., 2002)</a:t>
            </a:r>
          </a:p>
          <a:p>
            <a:pPr lvl="1" algn="just" eaLnBrk="1" hangingPunct="1">
              <a:buFontTx/>
              <a:buNone/>
            </a:pPr>
            <a:endParaRPr lang="en-US" altLang="en-US" sz="1800" dirty="0" smtClean="0"/>
          </a:p>
          <a:p>
            <a:pPr eaLnBrk="1" hangingPunct="1"/>
            <a:r>
              <a:rPr lang="en-US" altLang="en-US" sz="1800" dirty="0" smtClean="0"/>
              <a:t>Existing Scientifically Reported Studies</a:t>
            </a:r>
          </a:p>
          <a:p>
            <a:pPr lvl="1" eaLnBrk="1" hangingPunct="1"/>
            <a:r>
              <a:rPr lang="en-US" altLang="en-US" sz="1800" dirty="0" smtClean="0"/>
              <a:t>Anti-inflammatory (</a:t>
            </a:r>
            <a:r>
              <a:rPr lang="en-US" altLang="en-US" sz="1800" dirty="0" err="1" smtClean="0"/>
              <a:t>Hikino</a:t>
            </a:r>
            <a:r>
              <a:rPr lang="en-US" altLang="en-US" sz="1800" dirty="0" smtClean="0"/>
              <a:t>, H. </a:t>
            </a:r>
            <a:r>
              <a:rPr lang="en-US" altLang="en-US" sz="1800" i="1" dirty="0" smtClean="0"/>
              <a:t>et al</a:t>
            </a:r>
            <a:r>
              <a:rPr lang="en-US" altLang="en-US" sz="1800" dirty="0" smtClean="0"/>
              <a:t>., 1977)</a:t>
            </a:r>
          </a:p>
          <a:p>
            <a:pPr lvl="1" eaLnBrk="1" hangingPunct="1"/>
            <a:r>
              <a:rPr lang="en-US" altLang="en-US" sz="1800" dirty="0" smtClean="0"/>
              <a:t>Antioxidant activity (</a:t>
            </a:r>
            <a:r>
              <a:rPr lang="en-US" altLang="en-US" sz="1800" dirty="0" err="1" smtClean="0"/>
              <a:t>Badami</a:t>
            </a:r>
            <a:r>
              <a:rPr lang="en-US" altLang="en-US" sz="1800" dirty="0" smtClean="0"/>
              <a:t>, S </a:t>
            </a:r>
            <a:r>
              <a:rPr lang="en-US" altLang="en-US" sz="1800" i="1" dirty="0" smtClean="0"/>
              <a:t>et al</a:t>
            </a:r>
            <a:r>
              <a:rPr lang="en-US" altLang="en-US" sz="1800" dirty="0" smtClean="0"/>
              <a:t>., 2003, </a:t>
            </a:r>
            <a:r>
              <a:rPr lang="en-US" sz="1800" dirty="0" smtClean="0"/>
              <a:t>Jun </a:t>
            </a:r>
            <a:r>
              <a:rPr lang="en-US" sz="1800" dirty="0" err="1" smtClean="0"/>
              <a:t>Hu</a:t>
            </a:r>
            <a:r>
              <a:rPr lang="en-US" sz="1800" dirty="0" smtClean="0"/>
              <a:t> et al., 2008</a:t>
            </a:r>
            <a:r>
              <a:rPr lang="en-US" altLang="en-US" sz="1800" dirty="0" smtClean="0"/>
              <a:t>)</a:t>
            </a:r>
          </a:p>
          <a:p>
            <a:pPr lvl="1" eaLnBrk="1" hangingPunct="1"/>
            <a:r>
              <a:rPr lang="en-US" altLang="en-US" sz="1800" dirty="0" smtClean="0"/>
              <a:t>Anti-microbial activity (Lim, M. Y. </a:t>
            </a:r>
            <a:r>
              <a:rPr lang="en-US" altLang="en-US" sz="1800" i="1" dirty="0" smtClean="0"/>
              <a:t>et al</a:t>
            </a:r>
            <a:r>
              <a:rPr lang="en-US" altLang="en-US" sz="1800" dirty="0" smtClean="0"/>
              <a:t>, 2007, </a:t>
            </a:r>
            <a:r>
              <a:rPr lang="en-US" sz="1800" dirty="0" err="1" smtClean="0"/>
              <a:t>Rajendran</a:t>
            </a:r>
            <a:r>
              <a:rPr lang="en-US" sz="1800" dirty="0" smtClean="0"/>
              <a:t> </a:t>
            </a:r>
            <a:r>
              <a:rPr lang="en-US" sz="1800" dirty="0" err="1" smtClean="0"/>
              <a:t>Srinivasan</a:t>
            </a:r>
            <a:r>
              <a:rPr lang="en-US" sz="1800" dirty="0" smtClean="0"/>
              <a:t> et al., 2012</a:t>
            </a:r>
            <a:r>
              <a:rPr lang="en-US" altLang="en-US" sz="1800" dirty="0" smtClean="0"/>
              <a:t>)</a:t>
            </a:r>
          </a:p>
        </p:txBody>
      </p:sp>
      <p:sp>
        <p:nvSpPr>
          <p:cNvPr id="10244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B835051-4FD3-4115-B7F3-AFB0CC6BFE69}" type="slidenum">
              <a:rPr lang="en-US" altLang="en-US" smtClean="0">
                <a:latin typeface="Arial" charset="0"/>
              </a:rPr>
              <a:pPr>
                <a:defRPr/>
              </a:pPr>
              <a:t>7</a:t>
            </a:fld>
            <a:endParaRPr lang="en-US" altLang="en-US" smtClean="0">
              <a:latin typeface="Arial" charset="0"/>
            </a:endParaRPr>
          </a:p>
        </p:txBody>
      </p:sp>
      <p:pic>
        <p:nvPicPr>
          <p:cNvPr id="5" name="Picture 5" descr="DSCN222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27751" y="2590800"/>
            <a:ext cx="3159049" cy="2370138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z="3600" b="1" i="1" smtClean="0">
                <a:latin typeface="Times New Roman" pitchFamily="18" charset="0"/>
              </a:rPr>
              <a:t>Cyclea peltata</a:t>
            </a:r>
            <a:r>
              <a:rPr lang="en-US" altLang="en-US" sz="3600" b="1" smtClean="0">
                <a:latin typeface="Times New Roman" pitchFamily="18" charset="0"/>
              </a:rPr>
              <a:t> (Lam.)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371600"/>
            <a:ext cx="4191000" cy="4525963"/>
          </a:xfrm>
        </p:spPr>
        <p:txBody>
          <a:bodyPr/>
          <a:lstStyle/>
          <a:p>
            <a:pPr eaLnBrk="1" hangingPunct="1"/>
            <a:r>
              <a:rPr lang="en-US" altLang="en-US" sz="1800" dirty="0" smtClean="0"/>
              <a:t>Traditional uses</a:t>
            </a:r>
          </a:p>
          <a:p>
            <a:pPr lvl="1" eaLnBrk="1" hangingPunct="1"/>
            <a:r>
              <a:rPr lang="en-US" altLang="en-US" sz="1800" dirty="0" smtClean="0"/>
              <a:t>Roots: Carminative, </a:t>
            </a:r>
            <a:r>
              <a:rPr lang="en-US" altLang="en-US" sz="1800" dirty="0" err="1" smtClean="0"/>
              <a:t>Anthelmintic</a:t>
            </a:r>
            <a:r>
              <a:rPr lang="en-US" altLang="en-US" sz="1800" dirty="0" smtClean="0"/>
              <a:t>, Antipyretic, Anti-inflammatory, Diuretic, Dyspepsia, Anti-</a:t>
            </a:r>
            <a:r>
              <a:rPr lang="en-US" altLang="en-US" sz="1800" dirty="0" err="1" smtClean="0"/>
              <a:t>diarrhoeal</a:t>
            </a:r>
            <a:r>
              <a:rPr lang="en-US" altLang="en-US" sz="1800" dirty="0" smtClean="0"/>
              <a:t>, Anti-</a:t>
            </a:r>
            <a:r>
              <a:rPr lang="en-US" altLang="en-US" sz="1800" dirty="0" err="1" smtClean="0"/>
              <a:t>leprotic</a:t>
            </a:r>
            <a:r>
              <a:rPr lang="en-US" altLang="en-US" sz="1800" dirty="0" smtClean="0"/>
              <a:t>, </a:t>
            </a:r>
            <a:r>
              <a:rPr lang="en-US" altLang="en-US" sz="1800" b="1" dirty="0" smtClean="0"/>
              <a:t>Anti-ulcer,</a:t>
            </a:r>
            <a:r>
              <a:rPr lang="en-US" altLang="en-US" sz="1800" dirty="0" smtClean="0"/>
              <a:t> Wound healing activity (</a:t>
            </a:r>
            <a:r>
              <a:rPr lang="en-US" altLang="en-US" sz="1800" dirty="0" err="1" smtClean="0"/>
              <a:t>Kiritikar</a:t>
            </a:r>
            <a:r>
              <a:rPr lang="en-US" altLang="en-US" sz="1800" dirty="0" smtClean="0"/>
              <a:t> </a:t>
            </a:r>
            <a:r>
              <a:rPr lang="en-US" altLang="en-US" sz="1800" i="1" dirty="0" smtClean="0"/>
              <a:t>et al</a:t>
            </a:r>
            <a:r>
              <a:rPr lang="en-US" altLang="en-US" sz="1800" dirty="0" smtClean="0"/>
              <a:t>., 1998a)</a:t>
            </a:r>
          </a:p>
          <a:p>
            <a:pPr lvl="1" eaLnBrk="1" hangingPunct="1">
              <a:buFontTx/>
              <a:buNone/>
            </a:pPr>
            <a:endParaRPr lang="en-US" altLang="en-US" sz="1800" dirty="0" smtClean="0"/>
          </a:p>
          <a:p>
            <a:pPr eaLnBrk="1" hangingPunct="1"/>
            <a:r>
              <a:rPr lang="en-US" altLang="en-US" sz="1800" dirty="0" smtClean="0"/>
              <a:t>Existing Scientifically Reported Studies</a:t>
            </a:r>
          </a:p>
          <a:p>
            <a:pPr lvl="1" eaLnBrk="1" hangingPunct="1"/>
            <a:r>
              <a:rPr lang="en-US" altLang="en-US" sz="1800" dirty="0" smtClean="0"/>
              <a:t>Root: </a:t>
            </a:r>
            <a:r>
              <a:rPr lang="en-US" altLang="en-US" sz="1800" dirty="0" err="1" smtClean="0"/>
              <a:t>Nephrolithiasis</a:t>
            </a:r>
            <a:r>
              <a:rPr lang="en-US" altLang="en-US" sz="1800" dirty="0" smtClean="0"/>
              <a:t> (Christina, A. J. M, </a:t>
            </a:r>
            <a:r>
              <a:rPr lang="en-US" altLang="en-US" sz="1800" i="1" dirty="0" smtClean="0"/>
              <a:t>et al</a:t>
            </a:r>
            <a:r>
              <a:rPr lang="en-US" altLang="en-US" sz="1800" dirty="0" smtClean="0"/>
              <a:t>. 2002), antiulcer (Shine et al., 2009)</a:t>
            </a:r>
          </a:p>
          <a:p>
            <a:pPr lvl="1" eaLnBrk="1" hangingPunct="1"/>
            <a:r>
              <a:rPr lang="en-US" altLang="en-US" sz="1800" dirty="0" smtClean="0"/>
              <a:t>Whole plant: Antibacterial (</a:t>
            </a:r>
            <a:r>
              <a:rPr lang="en-US" sz="1800" dirty="0" err="1" smtClean="0"/>
              <a:t>Jyothi</a:t>
            </a:r>
            <a:r>
              <a:rPr lang="en-US" sz="1800" dirty="0" smtClean="0"/>
              <a:t> Abraham et al., 2012</a:t>
            </a:r>
            <a:r>
              <a:rPr lang="en-US" altLang="en-US" sz="1800" dirty="0" smtClean="0"/>
              <a:t>)</a:t>
            </a:r>
          </a:p>
          <a:p>
            <a:pPr lvl="1" eaLnBrk="1" hangingPunct="1"/>
            <a:endParaRPr lang="en-US" altLang="en-US" sz="1800" dirty="0" smtClean="0"/>
          </a:p>
        </p:txBody>
      </p:sp>
      <p:sp>
        <p:nvSpPr>
          <p:cNvPr id="11268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3F4E17-6C34-4A73-81A3-9A87343A5F42}" type="slidenum">
              <a:rPr lang="en-US" altLang="en-US" smtClean="0">
                <a:latin typeface="Arial" charset="0"/>
              </a:rPr>
              <a:pPr>
                <a:defRPr/>
              </a:pPr>
              <a:t>8</a:t>
            </a:fld>
            <a:endParaRPr lang="en-US" altLang="en-US" smtClean="0">
              <a:latin typeface="Arial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76800" y="2286000"/>
            <a:ext cx="3762917" cy="28194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z="3600" b="1" i="1" smtClean="0">
                <a:latin typeface="Times New Roman" pitchFamily="18" charset="0"/>
              </a:rPr>
              <a:t>Gmelina arborea </a:t>
            </a:r>
            <a:r>
              <a:rPr lang="en-US" altLang="en-US" sz="3600" b="1" smtClean="0">
                <a:latin typeface="Times New Roman" pitchFamily="18" charset="0"/>
              </a:rPr>
              <a:t>Roxb.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19200"/>
            <a:ext cx="4343400" cy="53340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1800" dirty="0" smtClean="0"/>
              <a:t>Traditional uses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1800" dirty="0" smtClean="0"/>
              <a:t>Root: Stomachic, Laxative, </a:t>
            </a:r>
            <a:r>
              <a:rPr lang="en-US" altLang="en-US" sz="1800" dirty="0" err="1" smtClean="0"/>
              <a:t>Anthelmintic</a:t>
            </a:r>
            <a:r>
              <a:rPr lang="en-US" altLang="en-US" sz="1800" dirty="0" smtClean="0"/>
              <a:t>, Antipyretic, Dyspepsia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1800" dirty="0" smtClean="0"/>
              <a:t>Bark: Stomachic, Antipyretic, Dyspepsia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1800" dirty="0" smtClean="0"/>
              <a:t>Flowers: </a:t>
            </a:r>
            <a:r>
              <a:rPr lang="en-US" altLang="en-US" sz="1800" dirty="0" err="1" smtClean="0"/>
              <a:t>Antileprotic</a:t>
            </a:r>
            <a:r>
              <a:rPr lang="en-US" altLang="en-US" sz="1800" dirty="0" smtClean="0"/>
              <a:t>, Skin disease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1800" dirty="0" smtClean="0"/>
              <a:t>Leaves: </a:t>
            </a:r>
            <a:r>
              <a:rPr lang="en-US" altLang="en-US" sz="1800" dirty="0" err="1" smtClean="0"/>
              <a:t>Cephalalgia</a:t>
            </a:r>
            <a:r>
              <a:rPr lang="en-US" altLang="en-US" sz="1800" dirty="0" smtClean="0"/>
              <a:t> 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1800" dirty="0" smtClean="0"/>
              <a:t>Fruits: Diuretic, Aphrodisiac, Anti-</a:t>
            </a:r>
            <a:r>
              <a:rPr lang="en-US" altLang="en-US" sz="1800" dirty="0" err="1" smtClean="0"/>
              <a:t>anaemic</a:t>
            </a:r>
            <a:r>
              <a:rPr lang="en-US" altLang="en-US" sz="1800" dirty="0" smtClean="0"/>
              <a:t>, </a:t>
            </a:r>
            <a:r>
              <a:rPr lang="en-US" altLang="en-US" sz="1800" b="1" dirty="0" smtClean="0"/>
              <a:t>Anti-ulcer,</a:t>
            </a:r>
            <a:r>
              <a:rPr lang="en-US" altLang="en-US" sz="1800" dirty="0" smtClean="0"/>
              <a:t> Constipation, Leucorrhoea (</a:t>
            </a:r>
            <a:r>
              <a:rPr lang="en-US" altLang="en-US" sz="1800" dirty="0" err="1" smtClean="0"/>
              <a:t>Kiritikar</a:t>
            </a:r>
            <a:r>
              <a:rPr lang="en-US" altLang="en-US" sz="1800" dirty="0" smtClean="0"/>
              <a:t> </a:t>
            </a:r>
            <a:r>
              <a:rPr lang="en-US" altLang="en-US" sz="1800" i="1" dirty="0" smtClean="0"/>
              <a:t>et al</a:t>
            </a:r>
            <a:r>
              <a:rPr lang="en-US" altLang="en-US" sz="1800" dirty="0" smtClean="0"/>
              <a:t>., 1998b)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endParaRPr lang="en-US" altLang="en-US" sz="1800" dirty="0" smtClean="0"/>
          </a:p>
          <a:p>
            <a:pPr eaLnBrk="1" hangingPunct="1"/>
            <a:r>
              <a:rPr lang="en-US" altLang="en-US" sz="1800" dirty="0" smtClean="0"/>
              <a:t>Existing Scientifically Reported Studies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1800" dirty="0" smtClean="0"/>
              <a:t>Leaves: wound healing activity (</a:t>
            </a:r>
            <a:r>
              <a:rPr lang="en-US" altLang="en-US" sz="1800" dirty="0" err="1" smtClean="0"/>
              <a:t>Shirwaikar</a:t>
            </a:r>
            <a:r>
              <a:rPr lang="en-US" altLang="en-US" sz="1800" dirty="0" smtClean="0"/>
              <a:t> </a:t>
            </a:r>
            <a:r>
              <a:rPr lang="en-US" altLang="en-US" sz="1800" i="1" dirty="0" smtClean="0"/>
              <a:t>et al.</a:t>
            </a:r>
            <a:r>
              <a:rPr lang="en-US" altLang="en-US" sz="1800" dirty="0" smtClean="0"/>
              <a:t>,2003), Antiulcer (</a:t>
            </a:r>
            <a:r>
              <a:rPr lang="en-US" altLang="en-US" sz="1800" dirty="0" err="1" smtClean="0"/>
              <a:t>Giri</a:t>
            </a:r>
            <a:r>
              <a:rPr lang="en-US" altLang="en-US" sz="1800" dirty="0" smtClean="0"/>
              <a:t> et al.,2009)</a:t>
            </a:r>
          </a:p>
        </p:txBody>
      </p:sp>
      <p:sp>
        <p:nvSpPr>
          <p:cNvPr id="1229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7DA02C3-575D-4E75-B5ED-AC6EAFF53B05}" type="slidenum">
              <a:rPr lang="en-US" altLang="en-US" smtClean="0">
                <a:latin typeface="Arial" charset="0"/>
              </a:rPr>
              <a:pPr>
                <a:defRPr/>
              </a:pPr>
              <a:t>9</a:t>
            </a:fld>
            <a:endParaRPr lang="en-US" altLang="en-US" smtClean="0">
              <a:latin typeface="Arial" charset="0"/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/>
          <a:srcRect l="745" r="995"/>
          <a:stretch>
            <a:fillRect/>
          </a:stretch>
        </p:blipFill>
        <p:spPr bwMode="auto">
          <a:xfrm>
            <a:off x="4893562" y="2057400"/>
            <a:ext cx="3793238" cy="2906713"/>
          </a:xfrm>
          <a:prstGeom prst="rect">
            <a:avLst/>
          </a:prstGeom>
          <a:noFill/>
          <a:ln w="38100" cap="sq">
            <a:solidFill>
              <a:srgbClr val="0000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304800" y="1066800"/>
          <a:ext cx="8610601" cy="480059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00201"/>
                <a:gridCol w="2306461"/>
                <a:gridCol w="2312106"/>
                <a:gridCol w="2391833"/>
              </a:tblGrid>
              <a:tr h="927463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Arial" pitchFamily="34" charset="0"/>
                          <a:cs typeface="Arial" pitchFamily="34" charset="0"/>
                        </a:rPr>
                        <a:t>Botanical name</a:t>
                      </a:r>
                      <a:endParaRPr lang="en-US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en-US" sz="1800" b="1" i="1" dirty="0" err="1" smtClean="0">
                          <a:latin typeface="Times New Roman" pitchFamily="18" charset="0"/>
                        </a:rPr>
                        <a:t>Caesalpinia</a:t>
                      </a:r>
                      <a:r>
                        <a:rPr lang="en-US" altLang="en-US" sz="1800" b="1" i="1" dirty="0" smtClean="0">
                          <a:latin typeface="Times New Roman" pitchFamily="18" charset="0"/>
                        </a:rPr>
                        <a:t> </a:t>
                      </a:r>
                      <a:r>
                        <a:rPr lang="en-US" altLang="en-US" sz="1800" b="1" i="1" dirty="0" err="1" smtClean="0">
                          <a:latin typeface="Times New Roman" pitchFamily="18" charset="0"/>
                        </a:rPr>
                        <a:t>sappan</a:t>
                      </a:r>
                      <a:r>
                        <a:rPr lang="en-US" altLang="en-US" sz="1800" b="1" i="1" dirty="0" smtClean="0">
                          <a:latin typeface="Times New Roman" pitchFamily="18" charset="0"/>
                        </a:rPr>
                        <a:t> </a:t>
                      </a:r>
                      <a:r>
                        <a:rPr lang="en-US" altLang="en-US" sz="1800" b="1" dirty="0" smtClean="0">
                          <a:latin typeface="Times New Roman" pitchFamily="18" charset="0"/>
                        </a:rPr>
                        <a:t>L.</a:t>
                      </a:r>
                      <a:endParaRPr lang="en-US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en-US" sz="1800" b="1" i="1" dirty="0" err="1" smtClean="0">
                          <a:latin typeface="Times New Roman" pitchFamily="18" charset="0"/>
                        </a:rPr>
                        <a:t>Cyclea</a:t>
                      </a:r>
                      <a:r>
                        <a:rPr lang="en-US" altLang="en-US" sz="1800" b="1" i="1" dirty="0" smtClean="0">
                          <a:latin typeface="Times New Roman" pitchFamily="18" charset="0"/>
                        </a:rPr>
                        <a:t> </a:t>
                      </a:r>
                      <a:r>
                        <a:rPr lang="en-US" altLang="en-US" sz="1800" b="1" i="1" dirty="0" err="1" smtClean="0">
                          <a:latin typeface="Times New Roman" pitchFamily="18" charset="0"/>
                        </a:rPr>
                        <a:t>peltata</a:t>
                      </a:r>
                      <a:r>
                        <a:rPr lang="en-US" altLang="en-US" sz="1800" b="1" dirty="0" smtClean="0">
                          <a:latin typeface="Times New Roman" pitchFamily="18" charset="0"/>
                        </a:rPr>
                        <a:t> Lam.</a:t>
                      </a:r>
                      <a:endParaRPr lang="en-US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en-US" sz="1800" b="1" i="1" dirty="0" err="1" smtClean="0">
                          <a:latin typeface="Times New Roman" pitchFamily="18" charset="0"/>
                        </a:rPr>
                        <a:t>Gmelina</a:t>
                      </a:r>
                      <a:r>
                        <a:rPr lang="en-US" altLang="en-US" sz="1800" b="1" i="1" dirty="0" smtClean="0">
                          <a:latin typeface="Times New Roman" pitchFamily="18" charset="0"/>
                        </a:rPr>
                        <a:t> </a:t>
                      </a:r>
                      <a:r>
                        <a:rPr lang="en-US" altLang="en-US" sz="1800" b="1" i="1" dirty="0" err="1" smtClean="0">
                          <a:latin typeface="Times New Roman" pitchFamily="18" charset="0"/>
                        </a:rPr>
                        <a:t>arborea</a:t>
                      </a:r>
                      <a:r>
                        <a:rPr lang="en-US" altLang="en-US" sz="1800" b="1" i="1" dirty="0" smtClean="0">
                          <a:latin typeface="Times New Roman" pitchFamily="18" charset="0"/>
                        </a:rPr>
                        <a:t> </a:t>
                      </a:r>
                      <a:r>
                        <a:rPr lang="en-US" altLang="en-US" sz="1800" b="1" dirty="0" err="1" smtClean="0">
                          <a:latin typeface="Times New Roman" pitchFamily="18" charset="0"/>
                        </a:rPr>
                        <a:t>Roxb</a:t>
                      </a:r>
                      <a:r>
                        <a:rPr lang="en-US" altLang="en-US" sz="1800" b="1" dirty="0" smtClean="0">
                          <a:latin typeface="Times New Roman" pitchFamily="18" charset="0"/>
                        </a:rPr>
                        <a:t>.</a:t>
                      </a:r>
                      <a:endParaRPr lang="en-US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anchorCtr="1"/>
                </a:tc>
              </a:tr>
              <a:tr h="927463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Arial" pitchFamily="34" charset="0"/>
                          <a:cs typeface="Arial" pitchFamily="34" charset="0"/>
                        </a:rPr>
                        <a:t>Family</a:t>
                      </a:r>
                      <a:endParaRPr lang="en-US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>
                          <a:latin typeface="Arial" pitchFamily="34" charset="0"/>
                          <a:cs typeface="Arial" pitchFamily="34" charset="0"/>
                        </a:rPr>
                        <a:t>Caesalpiniaceae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>
                          <a:latin typeface="Arial" pitchFamily="34" charset="0"/>
                          <a:cs typeface="Arial" pitchFamily="34" charset="0"/>
                        </a:rPr>
                        <a:t>Menispermaceae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>
                          <a:latin typeface="Arial" pitchFamily="34" charset="0"/>
                          <a:cs typeface="Arial" pitchFamily="34" charset="0"/>
                        </a:rPr>
                        <a:t>Verbenaceae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anchorCtr="1"/>
                </a:tc>
              </a:tr>
              <a:tr h="927463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Arial" pitchFamily="34" charset="0"/>
                          <a:cs typeface="Arial" pitchFamily="34" charset="0"/>
                        </a:rPr>
                        <a:t>Tamil name</a:t>
                      </a:r>
                      <a:endParaRPr lang="en-US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>
                          <a:latin typeface="Arial" pitchFamily="34" charset="0"/>
                          <a:cs typeface="Arial" pitchFamily="34" charset="0"/>
                        </a:rPr>
                        <a:t>Pathimukham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>
                          <a:latin typeface="Arial" pitchFamily="34" charset="0"/>
                          <a:cs typeface="Arial" pitchFamily="34" charset="0"/>
                        </a:rPr>
                        <a:t>Malaitanki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>
                          <a:latin typeface="Arial" pitchFamily="34" charset="0"/>
                          <a:cs typeface="Arial" pitchFamily="34" charset="0"/>
                        </a:rPr>
                        <a:t>Kumil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anchorCtr="1"/>
                </a:tc>
              </a:tr>
              <a:tr h="927463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Arial" pitchFamily="34" charset="0"/>
                          <a:cs typeface="Arial" pitchFamily="34" charset="0"/>
                        </a:rPr>
                        <a:t>Parts used</a:t>
                      </a:r>
                      <a:endParaRPr lang="en-US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Heart wood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Root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Aerial part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anchorCtr="1"/>
                </a:tc>
              </a:tr>
              <a:tr h="1090747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Arial" pitchFamily="34" charset="0"/>
                          <a:cs typeface="Arial" pitchFamily="34" charset="0"/>
                        </a:rPr>
                        <a:t>Collected</a:t>
                      </a:r>
                      <a:r>
                        <a:rPr lang="en-US" b="1" baseline="0" dirty="0" smtClean="0">
                          <a:latin typeface="Arial" pitchFamily="34" charset="0"/>
                          <a:cs typeface="Arial" pitchFamily="34" charset="0"/>
                        </a:rPr>
                        <a:t> at</a:t>
                      </a:r>
                      <a:endParaRPr lang="en-US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>
                          <a:latin typeface="Arial" pitchFamily="34" charset="0"/>
                          <a:cs typeface="Arial" pitchFamily="34" charset="0"/>
                        </a:rPr>
                        <a:t>Kuzhanthupuzha</a:t>
                      </a:r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,</a:t>
                      </a:r>
                    </a:p>
                    <a:p>
                      <a:pPr algn="ctr"/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Kerala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 smtClean="0">
                          <a:latin typeface="Arial" pitchFamily="34" charset="0"/>
                          <a:cs typeface="Arial" pitchFamily="34" charset="0"/>
                        </a:rPr>
                        <a:t>Kuzhanthupuzha</a:t>
                      </a:r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,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Kerala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>
                          <a:latin typeface="Arial" pitchFamily="34" charset="0"/>
                          <a:cs typeface="Arial" pitchFamily="34" charset="0"/>
                        </a:rPr>
                        <a:t>Courtallam</a:t>
                      </a:r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,</a:t>
                      </a:r>
                    </a:p>
                    <a:p>
                      <a:pPr algn="ctr"/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dirty="0" err="1" smtClean="0">
                          <a:latin typeface="Arial" pitchFamily="34" charset="0"/>
                          <a:cs typeface="Arial" pitchFamily="34" charset="0"/>
                        </a:rPr>
                        <a:t>TamilNadu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anchorCtr="1"/>
                </a:tc>
              </a:tr>
            </a:tbl>
          </a:graphicData>
        </a:graphic>
      </p:graphicFrame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199" y="274638"/>
            <a:ext cx="8458201" cy="487362"/>
          </a:xfrm>
        </p:spPr>
        <p:txBody>
          <a:bodyPr/>
          <a:lstStyle/>
          <a:p>
            <a:r>
              <a:rPr lang="en-US" sz="4000" dirty="0" smtClean="0"/>
              <a:t>Botanical Profiles of Selected Plants</a:t>
            </a:r>
            <a:endParaRPr lang="en-US" sz="40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5E2327-E90A-47E0-A4C7-4CE0126AC868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914400"/>
            <a:ext cx="9144000" cy="5730875"/>
          </a:xfrm>
        </p:spPr>
        <p:txBody>
          <a:bodyPr/>
          <a:lstStyle/>
          <a:p>
            <a:pPr marL="284163" lvl="1" indent="-284163" eaLnBrk="1" hangingPunct="1">
              <a:lnSpc>
                <a:spcPct val="150000"/>
              </a:lnSpc>
              <a:buClr>
                <a:schemeClr val="tx1"/>
              </a:buClr>
              <a:buFontTx/>
              <a:buNone/>
            </a:pPr>
            <a:r>
              <a:rPr lang="en-US" altLang="en-US" sz="2000" dirty="0" smtClean="0"/>
              <a:t>1. </a:t>
            </a:r>
            <a:r>
              <a:rPr lang="en-US" altLang="en-US" sz="2200" dirty="0" smtClean="0"/>
              <a:t>To determine Botanical standards of selected plant drugs</a:t>
            </a:r>
          </a:p>
          <a:p>
            <a:pPr marL="284163" lvl="1" indent="-284163" eaLnBrk="1" hangingPunct="1">
              <a:lnSpc>
                <a:spcPct val="150000"/>
              </a:lnSpc>
              <a:buClr>
                <a:schemeClr val="tx1"/>
              </a:buClr>
              <a:buFontTx/>
              <a:buNone/>
            </a:pPr>
            <a:r>
              <a:rPr lang="en-US" altLang="en-US" sz="2200" dirty="0" smtClean="0"/>
              <a:t>2. To determine chemical standards of selected plant drugs</a:t>
            </a:r>
          </a:p>
          <a:p>
            <a:pPr marL="284163" lvl="1" indent="-284163" eaLnBrk="1" hangingPunct="1">
              <a:lnSpc>
                <a:spcPct val="150000"/>
              </a:lnSpc>
              <a:buClr>
                <a:schemeClr val="tx1"/>
              </a:buClr>
              <a:buFontTx/>
              <a:buNone/>
            </a:pPr>
            <a:r>
              <a:rPr lang="en-US" altLang="en-US" sz="2200" dirty="0" smtClean="0"/>
              <a:t>3. To evaluate antioxidant, antiulcer and </a:t>
            </a:r>
            <a:r>
              <a:rPr lang="en-US" altLang="en-US" sz="2200" dirty="0" err="1" smtClean="0"/>
              <a:t>cytoprotective</a:t>
            </a:r>
            <a:r>
              <a:rPr lang="en-US" altLang="en-US" sz="2200" dirty="0" smtClean="0"/>
              <a:t> potentials of selected plants by </a:t>
            </a:r>
            <a:r>
              <a:rPr lang="en-US" altLang="en-US" sz="2200" i="1" dirty="0" smtClean="0"/>
              <a:t>in vitro methods</a:t>
            </a:r>
          </a:p>
          <a:p>
            <a:pPr marL="284163" lvl="1" indent="-284163" eaLnBrk="1" hangingPunct="1">
              <a:lnSpc>
                <a:spcPct val="150000"/>
              </a:lnSpc>
              <a:buClr>
                <a:schemeClr val="tx1"/>
              </a:buClr>
              <a:buFontTx/>
              <a:buNone/>
            </a:pPr>
            <a:r>
              <a:rPr lang="en-US" altLang="en-US" sz="2200" dirty="0" smtClean="0"/>
              <a:t>4. To screen selected plant drugs for their toxicity, safety and efficacy profiles against peptic ulcer employing suitable animal models</a:t>
            </a:r>
          </a:p>
          <a:p>
            <a:pPr marL="284163" lvl="1" indent="-284163" eaLnBrk="1" hangingPunct="1">
              <a:lnSpc>
                <a:spcPct val="150000"/>
              </a:lnSpc>
              <a:buClr>
                <a:schemeClr val="tx1"/>
              </a:buClr>
              <a:buFontTx/>
              <a:buNone/>
            </a:pPr>
            <a:r>
              <a:rPr lang="en-US" altLang="en-US" sz="2200" dirty="0" smtClean="0"/>
              <a:t>5. To conduct </a:t>
            </a:r>
            <a:r>
              <a:rPr lang="en-US" altLang="en-US" sz="2200" i="1" dirty="0" smtClean="0"/>
              <a:t>in </a:t>
            </a:r>
            <a:r>
              <a:rPr lang="en-US" altLang="en-US" sz="2200" i="1" dirty="0" err="1" smtClean="0"/>
              <a:t>silico</a:t>
            </a:r>
            <a:r>
              <a:rPr lang="en-US" altLang="en-US" sz="2200" i="1" dirty="0" smtClean="0"/>
              <a:t> </a:t>
            </a:r>
            <a:r>
              <a:rPr lang="en-US" altLang="en-US" sz="2200" dirty="0" smtClean="0"/>
              <a:t>docking studies using the </a:t>
            </a:r>
            <a:r>
              <a:rPr lang="en-US" altLang="en-US" sz="2200" dirty="0" err="1" smtClean="0"/>
              <a:t>phytocompounds</a:t>
            </a:r>
            <a:r>
              <a:rPr lang="en-US" altLang="en-US" sz="2200" dirty="0" smtClean="0"/>
              <a:t> detected from selected plants using LC-MS/MS against ulcer targets and to understand the probable mechanism of action</a:t>
            </a:r>
          </a:p>
        </p:txBody>
      </p:sp>
      <p:sp>
        <p:nvSpPr>
          <p:cNvPr id="8195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EE92E6E-12A6-4586-BE0E-A7E8AE1AF7E9}" type="slidenum">
              <a:rPr lang="en-US" altLang="en-US" smtClean="0">
                <a:latin typeface="Arial" charset="0"/>
              </a:rPr>
              <a:pPr>
                <a:defRPr/>
              </a:pPr>
              <a:t>11</a:t>
            </a:fld>
            <a:endParaRPr lang="en-US" altLang="en-US" smtClean="0">
              <a:latin typeface="Arial" charset="0"/>
            </a:endParaRPr>
          </a:p>
        </p:txBody>
      </p:sp>
      <p:sp>
        <p:nvSpPr>
          <p:cNvPr id="13316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/>
          <a:lstStyle/>
          <a:p>
            <a:r>
              <a:rPr lang="en-US" altLang="en-US" sz="2400" b="1" smtClean="0"/>
              <a:t>SPECIFIC AIMS</a:t>
            </a:r>
            <a:endParaRPr lang="en-US" altLang="en-US" b="1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42900" indent="-342900"/>
            <a:r>
              <a:rPr lang="en-US" altLang="en-US" sz="3600" b="1" smtClean="0"/>
              <a:t>Specific Aim #1</a:t>
            </a:r>
            <a:endParaRPr lang="en-US" altLang="en-US" sz="6000" smtClean="0"/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8763000" cy="4525963"/>
          </a:xfrm>
        </p:spPr>
        <p:txBody>
          <a:bodyPr/>
          <a:lstStyle/>
          <a:p>
            <a:pPr marL="457200" lvl="1" indent="-457200" eaLnBrk="1" hangingPunct="1">
              <a:buClr>
                <a:schemeClr val="tx1"/>
              </a:buClr>
              <a:buFont typeface="Arial" charset="0"/>
              <a:buChar char="•"/>
            </a:pPr>
            <a:r>
              <a:rPr lang="en-US" altLang="en-US" sz="3200" b="1" dirty="0" smtClean="0"/>
              <a:t>To determine Botanical standards of selected plant drugs</a:t>
            </a:r>
          </a:p>
          <a:p>
            <a:pPr marL="857250" lvl="2" indent="-457200" eaLnBrk="1" hangingPunct="1">
              <a:buClr>
                <a:schemeClr val="tx1"/>
              </a:buClr>
              <a:buFont typeface="Arial" charset="0"/>
              <a:buChar char="•"/>
            </a:pPr>
            <a:r>
              <a:rPr lang="en-US" altLang="en-US" b="1" dirty="0" smtClean="0"/>
              <a:t>Quality standards</a:t>
            </a:r>
          </a:p>
          <a:p>
            <a:pPr marL="1314450" lvl="2" indent="-457200" eaLnBrk="1" hangingPunct="1">
              <a:lnSpc>
                <a:spcPct val="90000"/>
              </a:lnSpc>
              <a:buClr>
                <a:schemeClr val="tx1"/>
              </a:buClr>
              <a:buFontTx/>
              <a:buAutoNum type="alphaLcParenR"/>
            </a:pPr>
            <a:r>
              <a:rPr lang="en-US" altLang="en-US" dirty="0" err="1" smtClean="0"/>
              <a:t>Organoleptic</a:t>
            </a:r>
            <a:endParaRPr lang="en-US" altLang="en-US" dirty="0" smtClean="0"/>
          </a:p>
          <a:p>
            <a:pPr marL="1314450" lvl="2" indent="-457200" eaLnBrk="1" hangingPunct="1">
              <a:lnSpc>
                <a:spcPct val="90000"/>
              </a:lnSpc>
              <a:buClr>
                <a:schemeClr val="tx1"/>
              </a:buClr>
              <a:buFontTx/>
              <a:buAutoNum type="alphaLcParenR"/>
            </a:pPr>
            <a:r>
              <a:rPr lang="en-US" altLang="en-US" dirty="0" smtClean="0"/>
              <a:t>Macroscopic</a:t>
            </a:r>
          </a:p>
          <a:p>
            <a:pPr marL="1314450" lvl="2" indent="-457200" eaLnBrk="1" hangingPunct="1">
              <a:lnSpc>
                <a:spcPct val="90000"/>
              </a:lnSpc>
              <a:buClr>
                <a:schemeClr val="tx1"/>
              </a:buClr>
              <a:buFontTx/>
              <a:buAutoNum type="alphaLcParenR"/>
            </a:pPr>
            <a:r>
              <a:rPr lang="en-US" altLang="en-US" dirty="0" smtClean="0"/>
              <a:t>Microscopic</a:t>
            </a:r>
            <a:endParaRPr lang="en-US" altLang="en-US" b="1" dirty="0" smtClean="0"/>
          </a:p>
          <a:p>
            <a:pPr marL="857250" lvl="2" indent="-457200" eaLnBrk="1" hangingPunct="1">
              <a:buClr>
                <a:schemeClr val="tx1"/>
              </a:buClr>
              <a:buFont typeface="Arial" charset="0"/>
              <a:buChar char="•"/>
            </a:pPr>
            <a:r>
              <a:rPr lang="en-US" altLang="en-US" b="1" dirty="0" smtClean="0"/>
              <a:t>Identity, purity and strength</a:t>
            </a:r>
          </a:p>
          <a:p>
            <a:pPr marL="1314450" lvl="2" indent="-457200" eaLnBrk="1" hangingPunct="1">
              <a:lnSpc>
                <a:spcPct val="90000"/>
              </a:lnSpc>
              <a:buClr>
                <a:schemeClr val="tx1"/>
              </a:buClr>
              <a:buFontTx/>
              <a:buAutoNum type="alphaLcParenR"/>
            </a:pPr>
            <a:r>
              <a:rPr lang="en-US" altLang="en-US" dirty="0" smtClean="0"/>
              <a:t>Extractive values (WHO, 1998)</a:t>
            </a:r>
          </a:p>
          <a:p>
            <a:pPr marL="1314450" lvl="2" indent="-457200" eaLnBrk="1" hangingPunct="1">
              <a:lnSpc>
                <a:spcPct val="90000"/>
              </a:lnSpc>
              <a:buClr>
                <a:schemeClr val="tx1"/>
              </a:buClr>
              <a:buFontTx/>
              <a:buAutoNum type="alphaLcParenR"/>
            </a:pPr>
            <a:r>
              <a:rPr lang="en-US" altLang="en-US" dirty="0" smtClean="0"/>
              <a:t>Ash values (WHO, 1998)</a:t>
            </a:r>
          </a:p>
        </p:txBody>
      </p:sp>
      <p:sp>
        <p:nvSpPr>
          <p:cNvPr id="1536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58B176D-5166-47C7-A99A-CD2735BDEF2E}" type="slidenum">
              <a:rPr lang="en-US" altLang="en-US" smtClean="0">
                <a:latin typeface="Arial" charset="0"/>
              </a:rPr>
              <a:pPr>
                <a:defRPr/>
              </a:pPr>
              <a:t>12</a:t>
            </a:fld>
            <a:endParaRPr lang="en-US" altLang="en-US" smtClean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/>
          <a:lstStyle/>
          <a:p>
            <a:r>
              <a:rPr lang="en-US" altLang="en-US" sz="4000" smtClean="0"/>
              <a:t>Organoleptic analysis &amp; Macroscopic features of </a:t>
            </a:r>
            <a:r>
              <a:rPr lang="en-US" altLang="en-US" sz="4000" i="1" smtClean="0"/>
              <a:t>C. sappan</a:t>
            </a:r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>
          <a:xfrm>
            <a:off x="457200" y="1951038"/>
            <a:ext cx="4114800" cy="4525962"/>
          </a:xfrm>
        </p:spPr>
        <p:txBody>
          <a:bodyPr/>
          <a:lstStyle/>
          <a:p>
            <a:r>
              <a:rPr lang="en-US" altLang="en-US" smtClean="0"/>
              <a:t>Nature: Fracture fibrous </a:t>
            </a:r>
          </a:p>
          <a:p>
            <a:r>
              <a:rPr lang="en-US" altLang="en-US" smtClean="0"/>
              <a:t>Colour: Yellowish or brownish orange</a:t>
            </a:r>
          </a:p>
          <a:p>
            <a:r>
              <a:rPr lang="en-US" altLang="en-US" smtClean="0"/>
              <a:t>Taste: Salty and sweety</a:t>
            </a:r>
          </a:p>
          <a:p>
            <a:r>
              <a:rPr lang="en-US" smtClean="0"/>
              <a:t>Small pieces of variable sizes</a:t>
            </a:r>
            <a:endParaRPr lang="en-US" altLang="en-US" smtClean="0"/>
          </a:p>
        </p:txBody>
      </p:sp>
      <p:sp>
        <p:nvSpPr>
          <p:cNvPr id="16388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BC6711-0FA2-4020-8C0F-AA6F5EEEF1F4}" type="slidenum">
              <a:rPr lang="en-US" altLang="en-US" smtClean="0">
                <a:latin typeface="Arial" charset="0"/>
              </a:rPr>
              <a:pPr>
                <a:defRPr/>
              </a:pPr>
              <a:t>13</a:t>
            </a:fld>
            <a:endParaRPr lang="en-US" altLang="en-US" smtClean="0">
              <a:latin typeface="Arial" charset="0"/>
            </a:endParaRPr>
          </a:p>
        </p:txBody>
      </p:sp>
      <p:pic>
        <p:nvPicPr>
          <p:cNvPr id="15365" name="Picture 5" descr="DSCN222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0" y="2179638"/>
            <a:ext cx="4418013" cy="3314700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5"/>
          <p:cNvSpPr>
            <a:spLocks noGrp="1"/>
          </p:cNvSpPr>
          <p:nvPr>
            <p:ph type="title"/>
          </p:nvPr>
        </p:nvSpPr>
        <p:spPr>
          <a:xfrm>
            <a:off x="76200" y="76200"/>
            <a:ext cx="8915400" cy="838200"/>
          </a:xfrm>
        </p:spPr>
        <p:txBody>
          <a:bodyPr/>
          <a:lstStyle/>
          <a:p>
            <a:r>
              <a:rPr lang="en-US" altLang="en-US" sz="2400" b="1" smtClean="0"/>
              <a:t>Microscopic features of </a:t>
            </a:r>
            <a:r>
              <a:rPr lang="en-US" altLang="en-US" sz="2400" b="1" i="1" smtClean="0"/>
              <a:t>Caesalpinia sappan </a:t>
            </a:r>
            <a:r>
              <a:rPr lang="en-US" altLang="en-US" sz="2400" b="1" smtClean="0"/>
              <a:t>Heartwood</a:t>
            </a:r>
          </a:p>
        </p:txBody>
      </p:sp>
      <p:sp>
        <p:nvSpPr>
          <p:cNvPr id="17411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2500EC4-F88F-42A5-8F99-9CD53A4D1F86}" type="slidenum">
              <a:rPr lang="en-US" altLang="en-US" smtClean="0">
                <a:latin typeface="Arial" charset="0"/>
              </a:rPr>
              <a:pPr>
                <a:defRPr/>
              </a:pPr>
              <a:t>14</a:t>
            </a:fld>
            <a:endParaRPr lang="en-US" altLang="en-US" smtClean="0">
              <a:latin typeface="Arial" charset="0"/>
            </a:endParaRPr>
          </a:p>
        </p:txBody>
      </p:sp>
      <p:sp>
        <p:nvSpPr>
          <p:cNvPr id="16388" name="TextBox 1"/>
          <p:cNvSpPr txBox="1">
            <a:spLocks noChangeArrowheads="1"/>
          </p:cNvSpPr>
          <p:nvPr/>
        </p:nvSpPr>
        <p:spPr bwMode="auto">
          <a:xfrm>
            <a:off x="685800" y="5151438"/>
            <a:ext cx="3657600" cy="1477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0" hangingPunct="0"/>
            <a:r>
              <a:rPr lang="en-US" altLang="en-US"/>
              <a:t>T S of wood showing vessel distribution and vessel inclusion. (Gu: gum deposits; Ve: vessels; XFi: xylem fibres; XP: xylem parenchyma; XR: xylem ray)</a:t>
            </a:r>
          </a:p>
        </p:txBody>
      </p:sp>
      <p:sp>
        <p:nvSpPr>
          <p:cNvPr id="16389" name="TextBox 9"/>
          <p:cNvSpPr txBox="1">
            <a:spLocks noChangeArrowheads="1"/>
          </p:cNvSpPr>
          <p:nvPr/>
        </p:nvSpPr>
        <p:spPr bwMode="auto">
          <a:xfrm>
            <a:off x="4800600" y="5151438"/>
            <a:ext cx="3657600" cy="1477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0" hangingPunct="0"/>
            <a:r>
              <a:rPr lang="en-US" altLang="en-US"/>
              <a:t>A vessel with paratracheal parenchyma and gum (GR: growth rings; Ve: vessel; XP: xylem parenchyma; XR: xylem ray; Gu: gum; XFi: xylem fibres;)</a:t>
            </a:r>
          </a:p>
        </p:txBody>
      </p:sp>
      <p:pic>
        <p:nvPicPr>
          <p:cNvPr id="16390" name="Picture 4" descr="F:\PHD\Ph.D\lab works\Cognosy\jayaraman\caesalpinia\scan000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000" y="989013"/>
            <a:ext cx="3505200" cy="4051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6391" name="Picture 2" descr="F:\PHD\Ph.D\lab works\Cognosy\jayaraman\caesalpinia\scan.jpg"/>
          <p:cNvPicPr>
            <a:picLocks noChangeAspect="1" noChangeArrowheads="1"/>
          </p:cNvPicPr>
          <p:nvPr/>
        </p:nvPicPr>
        <p:blipFill>
          <a:blip r:embed="rId4"/>
          <a:srcRect l="51218" b="1872"/>
          <a:stretch>
            <a:fillRect/>
          </a:stretch>
        </p:blipFill>
        <p:spPr bwMode="auto">
          <a:xfrm>
            <a:off x="4800600" y="989013"/>
            <a:ext cx="3543300" cy="202565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6392" name="Picture 6" descr="F:\PHD\Ph.D\lab works\Cognosy\jayaraman\caesalpinia\scan0003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808538" y="3014663"/>
            <a:ext cx="3543300" cy="202565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F:\PHD\Ph.D\lab works\Cognosy\jayaraman\caesalpinia\powder microscopy\scan001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41875" y="1630363"/>
            <a:ext cx="3748088" cy="319405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7411" name="Title 1"/>
          <p:cNvSpPr>
            <a:spLocks noGrp="1"/>
          </p:cNvSpPr>
          <p:nvPr>
            <p:ph type="title"/>
          </p:nvPr>
        </p:nvSpPr>
        <p:spPr>
          <a:xfrm>
            <a:off x="228600" y="304800"/>
            <a:ext cx="8686800" cy="914400"/>
          </a:xfrm>
        </p:spPr>
        <p:txBody>
          <a:bodyPr/>
          <a:lstStyle/>
          <a:p>
            <a:r>
              <a:rPr lang="en-US" altLang="en-US" sz="3200" b="1" smtClean="0"/>
              <a:t>Powder Microscopic features of </a:t>
            </a:r>
            <a:r>
              <a:rPr lang="en-US" altLang="en-US" sz="3200" b="1" i="1" smtClean="0"/>
              <a:t>C. sappan </a:t>
            </a:r>
            <a:endParaRPr lang="en-US" altLang="en-US" sz="3200" b="1" smtClean="0"/>
          </a:p>
        </p:txBody>
      </p:sp>
      <p:sp>
        <p:nvSpPr>
          <p:cNvPr id="18436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274D93D-3A77-4C59-9F49-8DB6956CDFC5}" type="slidenum">
              <a:rPr lang="en-US" altLang="en-US" smtClean="0">
                <a:latin typeface="Arial" charset="0"/>
              </a:rPr>
              <a:pPr>
                <a:defRPr/>
              </a:pPr>
              <a:t>15</a:t>
            </a:fld>
            <a:endParaRPr lang="en-US" altLang="en-US" smtClean="0">
              <a:latin typeface="Arial" charset="0"/>
            </a:endParaRPr>
          </a:p>
        </p:txBody>
      </p:sp>
      <p:sp>
        <p:nvSpPr>
          <p:cNvPr id="17413" name="Rectangle 5"/>
          <p:cNvSpPr>
            <a:spLocks noChangeArrowheads="1"/>
          </p:cNvSpPr>
          <p:nvPr/>
        </p:nvSpPr>
        <p:spPr bwMode="auto">
          <a:xfrm>
            <a:off x="304800" y="5105400"/>
            <a:ext cx="38862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 eaLnBrk="0" hangingPunct="0"/>
            <a:r>
              <a:rPr lang="en-US" altLang="en-US"/>
              <a:t>Wide and narrow fibres (NFi: narrow fibres; WFi: wide fibres)</a:t>
            </a:r>
          </a:p>
        </p:txBody>
      </p:sp>
      <p:sp>
        <p:nvSpPr>
          <p:cNvPr id="17414" name="TextBox 3"/>
          <p:cNvSpPr txBox="1">
            <a:spLocks noChangeArrowheads="1"/>
          </p:cNvSpPr>
          <p:nvPr/>
        </p:nvSpPr>
        <p:spPr bwMode="auto">
          <a:xfrm>
            <a:off x="4740275" y="5105400"/>
            <a:ext cx="40386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0" hangingPunct="0"/>
            <a:r>
              <a:rPr lang="en-US" altLang="en-US"/>
              <a:t>Two vessel elements enlarged. (LWP: lateral wall pits; PP: perforation plates)</a:t>
            </a:r>
          </a:p>
        </p:txBody>
      </p:sp>
      <p:pic>
        <p:nvPicPr>
          <p:cNvPr id="17415" name="Picture 3" descr="F:\PHD\Ph.D\lab works\Cognosy\jayaraman\caesalpinia\powder microscopy\scan0010.jpg"/>
          <p:cNvPicPr>
            <a:picLocks noChangeAspect="1" noChangeArrowheads="1"/>
          </p:cNvPicPr>
          <p:nvPr/>
        </p:nvPicPr>
        <p:blipFill>
          <a:blip r:embed="rId4"/>
          <a:srcRect t="50000" r="4639"/>
          <a:stretch>
            <a:fillRect/>
          </a:stretch>
        </p:blipFill>
        <p:spPr bwMode="auto">
          <a:xfrm>
            <a:off x="328613" y="1630363"/>
            <a:ext cx="3768725" cy="319405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8991600" cy="1143000"/>
          </a:xfrm>
        </p:spPr>
        <p:txBody>
          <a:bodyPr/>
          <a:lstStyle/>
          <a:p>
            <a:r>
              <a:rPr lang="en-US" altLang="en-US" sz="3600" b="1" smtClean="0"/>
              <a:t>Organoleptic analysis &amp; Macroscopic features of </a:t>
            </a:r>
            <a:r>
              <a:rPr lang="en-US" altLang="en-US" sz="3600" b="1" i="1" smtClean="0"/>
              <a:t>C. peltata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>
          <a:xfrm>
            <a:off x="457200" y="2027238"/>
            <a:ext cx="4114800" cy="4525962"/>
          </a:xfrm>
        </p:spPr>
        <p:txBody>
          <a:bodyPr/>
          <a:lstStyle/>
          <a:p>
            <a:r>
              <a:rPr lang="en-US" altLang="en-US" smtClean="0"/>
              <a:t>Nature: </a:t>
            </a:r>
            <a:r>
              <a:rPr lang="en-US" smtClean="0"/>
              <a:t>Powdery </a:t>
            </a:r>
            <a:endParaRPr lang="en-US" altLang="en-US" smtClean="0"/>
          </a:p>
          <a:p>
            <a:r>
              <a:rPr lang="en-US" altLang="en-US" smtClean="0"/>
              <a:t>Colour: slight brown</a:t>
            </a:r>
          </a:p>
          <a:p>
            <a:r>
              <a:rPr lang="en-US" altLang="en-US" smtClean="0"/>
              <a:t>Taste: acrid, pungent and bitter</a:t>
            </a:r>
          </a:p>
          <a:p>
            <a:r>
              <a:rPr lang="en-US" smtClean="0"/>
              <a:t>Rough with shallow irregular fissures. </a:t>
            </a:r>
            <a:endParaRPr lang="en-US" altLang="en-US" smtClean="0"/>
          </a:p>
        </p:txBody>
      </p:sp>
      <p:sp>
        <p:nvSpPr>
          <p:cNvPr id="19460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1F67158-375E-42C4-92DF-E66451D23C83}" type="slidenum">
              <a:rPr lang="en-US" altLang="en-US" smtClean="0">
                <a:latin typeface="Arial" charset="0"/>
              </a:rPr>
              <a:pPr>
                <a:defRPr/>
              </a:pPr>
              <a:t>16</a:t>
            </a:fld>
            <a:endParaRPr lang="en-US" altLang="en-US" smtClean="0">
              <a:latin typeface="Arial" charset="0"/>
            </a:endParaRPr>
          </a:p>
        </p:txBody>
      </p:sp>
      <p:pic>
        <p:nvPicPr>
          <p:cNvPr id="19461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05350" y="2122488"/>
            <a:ext cx="4286250" cy="3211512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5"/>
          <p:cNvSpPr>
            <a:spLocks noGrp="1"/>
          </p:cNvSpPr>
          <p:nvPr>
            <p:ph type="title"/>
          </p:nvPr>
        </p:nvSpPr>
        <p:spPr>
          <a:xfrm>
            <a:off x="76200" y="76200"/>
            <a:ext cx="8915400" cy="838200"/>
          </a:xfrm>
        </p:spPr>
        <p:txBody>
          <a:bodyPr/>
          <a:lstStyle/>
          <a:p>
            <a:r>
              <a:rPr lang="en-US" altLang="en-US" sz="3200" b="1" smtClean="0"/>
              <a:t>Microscopic features of </a:t>
            </a:r>
            <a:r>
              <a:rPr lang="en-US" altLang="en-US" sz="3200" b="1" i="1" smtClean="0"/>
              <a:t>Cyclea peltata </a:t>
            </a:r>
            <a:r>
              <a:rPr lang="en-US" altLang="en-US" sz="3200" b="1" smtClean="0"/>
              <a:t>root</a:t>
            </a:r>
          </a:p>
        </p:txBody>
      </p:sp>
      <p:sp>
        <p:nvSpPr>
          <p:cNvPr id="21507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CF2B5C-9EBD-4D28-A281-9CFEFFF0E01E}" type="slidenum">
              <a:rPr lang="en-US" altLang="en-US" smtClean="0">
                <a:latin typeface="Arial" charset="0"/>
              </a:rPr>
              <a:pPr>
                <a:defRPr/>
              </a:pPr>
              <a:t>17</a:t>
            </a:fld>
            <a:endParaRPr lang="en-US" altLang="en-US" smtClean="0">
              <a:latin typeface="Arial" charset="0"/>
            </a:endParaRPr>
          </a:p>
        </p:txBody>
      </p:sp>
      <p:sp>
        <p:nvSpPr>
          <p:cNvPr id="20484" name="TextBox 1"/>
          <p:cNvSpPr txBox="1">
            <a:spLocks noChangeArrowheads="1"/>
          </p:cNvSpPr>
          <p:nvPr/>
        </p:nvSpPr>
        <p:spPr bwMode="auto">
          <a:xfrm>
            <a:off x="381000" y="4972050"/>
            <a:ext cx="3673475" cy="175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en-US" altLang="en-US"/>
              <a:t>T. S of tuberous-A section from centre towards periphery (4X). (DR: dilated ray; IXS: inner xylem segment; OXS: outer xylem segment; Pe: periderm; Ph: phloem; Sc: sclerenchyma)</a:t>
            </a:r>
          </a:p>
        </p:txBody>
      </p:sp>
      <p:pic>
        <p:nvPicPr>
          <p:cNvPr id="20485" name="Picture 4" descr="scan0009"/>
          <p:cNvPicPr>
            <a:picLocks noChangeAspect="1" noChangeArrowheads="1"/>
          </p:cNvPicPr>
          <p:nvPr/>
        </p:nvPicPr>
        <p:blipFill>
          <a:blip r:embed="rId2"/>
          <a:srcRect r="4161" b="36781"/>
          <a:stretch>
            <a:fillRect/>
          </a:stretch>
        </p:blipFill>
        <p:spPr bwMode="auto">
          <a:xfrm>
            <a:off x="533400" y="1057275"/>
            <a:ext cx="3429000" cy="3667125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20486" name="Picture 5" descr="scan0010"/>
          <p:cNvPicPr>
            <a:picLocks noChangeAspect="1" noChangeArrowheads="1"/>
          </p:cNvPicPr>
          <p:nvPr/>
        </p:nvPicPr>
        <p:blipFill>
          <a:blip r:embed="rId3"/>
          <a:srcRect b="31435"/>
          <a:stretch>
            <a:fillRect/>
          </a:stretch>
        </p:blipFill>
        <p:spPr bwMode="auto">
          <a:xfrm>
            <a:off x="4983163" y="1057275"/>
            <a:ext cx="3475037" cy="3667125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2670175" y="1447800"/>
            <a:ext cx="457200" cy="9144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3127375" y="1042988"/>
            <a:ext cx="1855788" cy="39052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>
            <a:endCxn id="0" idx="1"/>
          </p:cNvCxnSpPr>
          <p:nvPr/>
        </p:nvCxnSpPr>
        <p:spPr>
          <a:xfrm>
            <a:off x="3127375" y="2362200"/>
            <a:ext cx="1855788" cy="52863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490" name="TextBox 16"/>
          <p:cNvSpPr txBox="1">
            <a:spLocks noChangeArrowheads="1"/>
          </p:cNvSpPr>
          <p:nvPr/>
        </p:nvSpPr>
        <p:spPr bwMode="auto">
          <a:xfrm>
            <a:off x="4937125" y="4876800"/>
            <a:ext cx="3673475" cy="203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en-US" altLang="en-US"/>
              <a:t>T. S of root through periderm (10X), T. S of root through outer segment of xylem and phloem cap (10X), (CPh: collapsed phloem; Fi: fissures; NCPh: noncollapsed phloem; Pd: phelloderm; Ve: vessels; XF: xylem fibres)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92C9955-CC5D-4BA0-9C45-8C6AA08D366A}" type="slidenum">
              <a:rPr lang="en-US" altLang="en-US" smtClean="0">
                <a:latin typeface="Arial" charset="0"/>
              </a:rPr>
              <a:pPr>
                <a:defRPr/>
              </a:pPr>
              <a:t>18</a:t>
            </a:fld>
            <a:endParaRPr lang="en-US" altLang="en-US" smtClean="0">
              <a:latin typeface="Arial" charset="0"/>
            </a:endParaRPr>
          </a:p>
        </p:txBody>
      </p:sp>
      <p:pic>
        <p:nvPicPr>
          <p:cNvPr id="21507" name="Picture 4" descr="scan0009"/>
          <p:cNvPicPr>
            <a:picLocks noChangeAspect="1" noChangeArrowheads="1"/>
          </p:cNvPicPr>
          <p:nvPr/>
        </p:nvPicPr>
        <p:blipFill>
          <a:blip r:embed="rId2"/>
          <a:srcRect r="4161" b="36781"/>
          <a:stretch>
            <a:fillRect/>
          </a:stretch>
        </p:blipFill>
        <p:spPr bwMode="auto">
          <a:xfrm>
            <a:off x="533400" y="1057275"/>
            <a:ext cx="3429000" cy="3667125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21508" name="Picture 5" descr="scan0010"/>
          <p:cNvPicPr>
            <a:picLocks noChangeAspect="1" noChangeArrowheads="1"/>
          </p:cNvPicPr>
          <p:nvPr/>
        </p:nvPicPr>
        <p:blipFill>
          <a:blip r:embed="rId3"/>
          <a:srcRect b="31435"/>
          <a:stretch>
            <a:fillRect/>
          </a:stretch>
        </p:blipFill>
        <p:spPr bwMode="auto">
          <a:xfrm>
            <a:off x="4983163" y="1057275"/>
            <a:ext cx="3475037" cy="3667125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1146175" y="1887538"/>
            <a:ext cx="1119188" cy="9144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5" name="Straight Connector 4"/>
          <p:cNvCxnSpPr>
            <a:endCxn id="0" idx="1"/>
          </p:cNvCxnSpPr>
          <p:nvPr/>
        </p:nvCxnSpPr>
        <p:spPr>
          <a:xfrm>
            <a:off x="2247900" y="1887538"/>
            <a:ext cx="2735263" cy="10033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2265363" y="2801938"/>
            <a:ext cx="2698750" cy="192246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12" name="TextBox 11"/>
          <p:cNvSpPr txBox="1">
            <a:spLocks noChangeArrowheads="1"/>
          </p:cNvSpPr>
          <p:nvPr/>
        </p:nvSpPr>
        <p:spPr bwMode="auto">
          <a:xfrm>
            <a:off x="381000" y="4972050"/>
            <a:ext cx="3673475" cy="175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en-US" altLang="en-US"/>
              <a:t>T. S of tuberous-A section from centre towards periphery (4X). (DR: dilated ray; IXS: inner xylem segment; OXS: outer xylem segment; Pe: periderm; Ph: phloem; Sc: sclerenchyma)</a:t>
            </a:r>
          </a:p>
        </p:txBody>
      </p:sp>
      <p:sp>
        <p:nvSpPr>
          <p:cNvPr id="21513" name="TextBox 12"/>
          <p:cNvSpPr txBox="1">
            <a:spLocks noChangeArrowheads="1"/>
          </p:cNvSpPr>
          <p:nvPr/>
        </p:nvSpPr>
        <p:spPr bwMode="auto">
          <a:xfrm>
            <a:off x="4937125" y="4876800"/>
            <a:ext cx="3673475" cy="203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en-US" altLang="en-US"/>
              <a:t>T. S of root through periderm (10X), T. S of root through outer segment of xylem and phloem cap (10X), (CPh: collapsed phloem; Fi: fissures; NCPh: noncollapsed phloem; Pd: phelloderm; Ve: vessels; XF: xylem fibres) </a:t>
            </a:r>
          </a:p>
        </p:txBody>
      </p:sp>
      <p:sp>
        <p:nvSpPr>
          <p:cNvPr id="21514" name="Title 5"/>
          <p:cNvSpPr>
            <a:spLocks noGrp="1"/>
          </p:cNvSpPr>
          <p:nvPr>
            <p:ph type="title"/>
          </p:nvPr>
        </p:nvSpPr>
        <p:spPr>
          <a:xfrm>
            <a:off x="76200" y="76200"/>
            <a:ext cx="8915400" cy="838200"/>
          </a:xfrm>
        </p:spPr>
        <p:txBody>
          <a:bodyPr/>
          <a:lstStyle/>
          <a:p>
            <a:r>
              <a:rPr lang="en-US" altLang="en-US" sz="3200" b="1" smtClean="0"/>
              <a:t>Microscopic features of </a:t>
            </a:r>
            <a:r>
              <a:rPr lang="en-US" altLang="en-US" sz="3200" b="1" i="1" smtClean="0"/>
              <a:t>Cyclea peltata </a:t>
            </a:r>
            <a:r>
              <a:rPr lang="en-US" altLang="en-US" sz="3200" b="1" smtClean="0"/>
              <a:t>root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18" descr="F:\PhD\Ph.D\lab works\Cognosy\jayaraman\cyclea\powder microscopy\Scan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63775" y="838200"/>
            <a:ext cx="4616450" cy="211455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2531" name="Picture 9" descr="F:\PhD\Ph.D\lab works\Cognosy\jayaraman\cyclea\powder microscopy\scan2.jpg"/>
          <p:cNvPicPr>
            <a:picLocks noChangeAspect="1" noChangeArrowheads="1"/>
          </p:cNvPicPr>
          <p:nvPr/>
        </p:nvPicPr>
        <p:blipFill>
          <a:blip r:embed="rId3"/>
          <a:srcRect r="50000"/>
          <a:stretch>
            <a:fillRect/>
          </a:stretch>
        </p:blipFill>
        <p:spPr bwMode="auto">
          <a:xfrm>
            <a:off x="2266950" y="3003550"/>
            <a:ext cx="2335213" cy="2568575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2532" name="Picture 10" descr="F:\PhD\Ph.D\lab works\Cognosy\jayaraman\cyclea\powder microscopy\Scan4.jpg"/>
          <p:cNvPicPr>
            <a:picLocks noChangeAspect="1" noChangeArrowheads="1"/>
          </p:cNvPicPr>
          <p:nvPr/>
        </p:nvPicPr>
        <p:blipFill>
          <a:blip r:embed="rId4"/>
          <a:srcRect r="50000"/>
          <a:stretch>
            <a:fillRect/>
          </a:stretch>
        </p:blipFill>
        <p:spPr bwMode="auto">
          <a:xfrm>
            <a:off x="4557713" y="3016250"/>
            <a:ext cx="2332037" cy="2543175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2533" name="TextBox 18"/>
          <p:cNvSpPr txBox="1">
            <a:spLocks noChangeArrowheads="1"/>
          </p:cNvSpPr>
          <p:nvPr/>
        </p:nvSpPr>
        <p:spPr bwMode="auto">
          <a:xfrm>
            <a:off x="403225" y="152400"/>
            <a:ext cx="83820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en-US" sz="2800" b="1"/>
              <a:t>Powder Microscopic features of </a:t>
            </a:r>
            <a:r>
              <a:rPr lang="en-US" altLang="en-US" sz="2800" b="1" i="1"/>
              <a:t>Cyclea peltata</a:t>
            </a:r>
          </a:p>
        </p:txBody>
      </p:sp>
      <p:sp>
        <p:nvSpPr>
          <p:cNvPr id="23559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74F680-5192-41FD-B75F-3A00F6459183}" type="slidenum">
              <a:rPr lang="en-US" altLang="en-US" smtClean="0">
                <a:latin typeface="Arial" charset="0"/>
              </a:rPr>
              <a:pPr>
                <a:defRPr/>
              </a:pPr>
              <a:t>19</a:t>
            </a:fld>
            <a:endParaRPr lang="en-US" altLang="en-US" smtClean="0">
              <a:latin typeface="Arial" charset="0"/>
            </a:endParaRPr>
          </a:p>
        </p:txBody>
      </p:sp>
      <p:sp>
        <p:nvSpPr>
          <p:cNvPr id="22535" name="TextBox 20"/>
          <p:cNvSpPr txBox="1">
            <a:spLocks noChangeArrowheads="1"/>
          </p:cNvSpPr>
          <p:nvPr/>
        </p:nvSpPr>
        <p:spPr bwMode="auto">
          <a:xfrm>
            <a:off x="381000" y="5781675"/>
            <a:ext cx="83820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en-US" altLang="en-US"/>
              <a:t>Fig. 1: A tracheid and a vessel element in the powder, 2: A Fileriform vessel (FV) element 3: Narrow cylindrical vessel element (LWP: lateral wall pits; PP: perforation plate; VE: vessel element)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249362"/>
          </a:xfrm>
        </p:spPr>
        <p:txBody>
          <a:bodyPr/>
          <a:lstStyle/>
          <a:p>
            <a:r>
              <a:rPr lang="en-US" altLang="en-US" sz="3200" b="1" smtClean="0"/>
              <a:t>Organoleptic analysis &amp; Macroscopic features of </a:t>
            </a:r>
            <a:r>
              <a:rPr lang="en-US" altLang="en-US" sz="3200" b="1" i="1" smtClean="0"/>
              <a:t>G. arborea</a:t>
            </a:r>
          </a:p>
        </p:txBody>
      </p:sp>
      <p:sp>
        <p:nvSpPr>
          <p:cNvPr id="24579" name="Content Placeholder 2"/>
          <p:cNvSpPr>
            <a:spLocks noGrp="1"/>
          </p:cNvSpPr>
          <p:nvPr>
            <p:ph idx="1"/>
          </p:nvPr>
        </p:nvSpPr>
        <p:spPr>
          <a:xfrm>
            <a:off x="457200" y="1951038"/>
            <a:ext cx="4114800" cy="4525962"/>
          </a:xfrm>
        </p:spPr>
        <p:txBody>
          <a:bodyPr/>
          <a:lstStyle/>
          <a:p>
            <a:r>
              <a:rPr lang="en-US" altLang="en-US" smtClean="0"/>
              <a:t>Nature: </a:t>
            </a:r>
            <a:r>
              <a:rPr lang="en-US" smtClean="0"/>
              <a:t>Light fibrous</a:t>
            </a:r>
            <a:endParaRPr lang="en-US" altLang="en-US" smtClean="0"/>
          </a:p>
          <a:p>
            <a:r>
              <a:rPr lang="en-US" altLang="en-US" smtClean="0"/>
              <a:t>Colour: slight green</a:t>
            </a:r>
          </a:p>
          <a:p>
            <a:r>
              <a:rPr lang="en-US" altLang="en-US" smtClean="0"/>
              <a:t>Taste: acrid, pungent and bitter</a:t>
            </a:r>
          </a:p>
          <a:p>
            <a:r>
              <a:rPr lang="en-US" smtClean="0"/>
              <a:t>Tomentose, ovate-cordate</a:t>
            </a:r>
            <a:endParaRPr lang="en-US" altLang="en-US" smtClean="0"/>
          </a:p>
        </p:txBody>
      </p:sp>
      <p:sp>
        <p:nvSpPr>
          <p:cNvPr id="24580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DF1E6CC-BF47-443F-87AC-6375D9668918}" type="slidenum">
              <a:rPr lang="en-US" altLang="en-US" smtClean="0">
                <a:latin typeface="Arial" charset="0"/>
              </a:rPr>
              <a:pPr>
                <a:defRPr/>
              </a:pPr>
              <a:t>20</a:t>
            </a:fld>
            <a:endParaRPr lang="en-US" altLang="en-US" smtClean="0">
              <a:latin typeface="Arial" charset="0"/>
            </a:endParaRPr>
          </a:p>
        </p:txBody>
      </p:sp>
      <p:pic>
        <p:nvPicPr>
          <p:cNvPr id="24581" name="Picture 3"/>
          <p:cNvPicPr>
            <a:picLocks noChangeAspect="1" noChangeArrowheads="1"/>
          </p:cNvPicPr>
          <p:nvPr/>
        </p:nvPicPr>
        <p:blipFill>
          <a:blip r:embed="rId2"/>
          <a:srcRect l="745" r="995"/>
          <a:stretch>
            <a:fillRect/>
          </a:stretch>
        </p:blipFill>
        <p:spPr bwMode="auto">
          <a:xfrm>
            <a:off x="4724400" y="2362200"/>
            <a:ext cx="4191000" cy="3211513"/>
          </a:xfrm>
          <a:prstGeom prst="rect">
            <a:avLst/>
          </a:prstGeom>
          <a:noFill/>
          <a:ln w="38100" cap="sq">
            <a:solidFill>
              <a:srgbClr val="0000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5"/>
          <p:cNvSpPr>
            <a:spLocks noGrp="1"/>
          </p:cNvSpPr>
          <p:nvPr>
            <p:ph type="title"/>
          </p:nvPr>
        </p:nvSpPr>
        <p:spPr>
          <a:xfrm>
            <a:off x="76200" y="228600"/>
            <a:ext cx="8915400" cy="838200"/>
          </a:xfrm>
        </p:spPr>
        <p:txBody>
          <a:bodyPr/>
          <a:lstStyle/>
          <a:p>
            <a:r>
              <a:rPr lang="en-US" altLang="en-US" sz="3200" b="1" smtClean="0"/>
              <a:t>Microscopic features of </a:t>
            </a:r>
            <a:r>
              <a:rPr lang="en-US" altLang="en-US" sz="3200" b="1" i="1" smtClean="0"/>
              <a:t>Gmelina arborea</a:t>
            </a:r>
            <a:r>
              <a:rPr lang="en-US" altLang="en-US" sz="3200" b="1" smtClean="0"/>
              <a:t> leaf</a:t>
            </a:r>
          </a:p>
        </p:txBody>
      </p:sp>
      <p:sp>
        <p:nvSpPr>
          <p:cNvPr id="25603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EE5C22-8446-4A81-896F-822897D78A30}" type="slidenum">
              <a:rPr lang="en-US" altLang="en-US" smtClean="0">
                <a:latin typeface="Arial" charset="0"/>
              </a:rPr>
              <a:pPr>
                <a:defRPr/>
              </a:pPr>
              <a:t>21</a:t>
            </a:fld>
            <a:endParaRPr lang="en-US" altLang="en-US" smtClean="0">
              <a:latin typeface="Arial" charset="0"/>
            </a:endParaRPr>
          </a:p>
        </p:txBody>
      </p:sp>
      <p:sp>
        <p:nvSpPr>
          <p:cNvPr id="25604" name="TextBox 1"/>
          <p:cNvSpPr txBox="1">
            <a:spLocks noChangeArrowheads="1"/>
          </p:cNvSpPr>
          <p:nvPr/>
        </p:nvSpPr>
        <p:spPr bwMode="auto">
          <a:xfrm>
            <a:off x="152400" y="4724400"/>
            <a:ext cx="41148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en-US" altLang="en-US"/>
              <a:t>T. S of leaf through midrib (10X), (AdS: Adaxial side; La: lamina; GT: ground tissue; Ep: epidermis; Ph: phloem; Tr: Trichomes; X: xylem)</a:t>
            </a:r>
          </a:p>
        </p:txBody>
      </p:sp>
      <p:pic>
        <p:nvPicPr>
          <p:cNvPr id="25605" name="Picture 2" descr="scan0002"/>
          <p:cNvPicPr>
            <a:picLocks noChangeAspect="1" noChangeArrowheads="1"/>
          </p:cNvPicPr>
          <p:nvPr/>
        </p:nvPicPr>
        <p:blipFill>
          <a:blip r:embed="rId2"/>
          <a:srcRect r="2737" b="50000"/>
          <a:stretch>
            <a:fillRect/>
          </a:stretch>
        </p:blipFill>
        <p:spPr bwMode="auto">
          <a:xfrm>
            <a:off x="198438" y="1455738"/>
            <a:ext cx="4078287" cy="2919412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25606" name="Picture 4" descr="scan0003"/>
          <p:cNvPicPr>
            <a:picLocks noChangeAspect="1" noChangeArrowheads="1"/>
          </p:cNvPicPr>
          <p:nvPr/>
        </p:nvPicPr>
        <p:blipFill>
          <a:blip r:embed="rId3"/>
          <a:srcRect t="32809"/>
          <a:stretch>
            <a:fillRect/>
          </a:stretch>
        </p:blipFill>
        <p:spPr bwMode="auto">
          <a:xfrm>
            <a:off x="4830763" y="1446213"/>
            <a:ext cx="4038600" cy="2919412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25607" name="TextBox 9"/>
          <p:cNvSpPr txBox="1">
            <a:spLocks noChangeArrowheads="1"/>
          </p:cNvSpPr>
          <p:nvPr/>
        </p:nvSpPr>
        <p:spPr bwMode="auto">
          <a:xfrm>
            <a:off x="4832350" y="4724400"/>
            <a:ext cx="40386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en-US" altLang="en-US"/>
              <a:t>T.S of the midrib, a portion enlarged. (40X) (AbGT: Abaxial ground tissue; Ep: epidermis; Ph: phloem; X: xylem)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5"/>
          <p:cNvSpPr>
            <a:spLocks noGrp="1"/>
          </p:cNvSpPr>
          <p:nvPr>
            <p:ph type="title"/>
          </p:nvPr>
        </p:nvSpPr>
        <p:spPr>
          <a:xfrm>
            <a:off x="76200" y="0"/>
            <a:ext cx="8915400" cy="838200"/>
          </a:xfrm>
        </p:spPr>
        <p:txBody>
          <a:bodyPr/>
          <a:lstStyle/>
          <a:p>
            <a:r>
              <a:rPr lang="en-US" altLang="en-US" sz="2400" b="1" smtClean="0"/>
              <a:t>Microscopic features of </a:t>
            </a:r>
            <a:r>
              <a:rPr lang="en-US" altLang="en-US" sz="2400" b="1" i="1" smtClean="0"/>
              <a:t>Gmelina arborea</a:t>
            </a:r>
            <a:r>
              <a:rPr lang="en-US" altLang="en-US" sz="2400" b="1" smtClean="0"/>
              <a:t> wood</a:t>
            </a:r>
          </a:p>
        </p:txBody>
      </p:sp>
      <p:sp>
        <p:nvSpPr>
          <p:cNvPr id="26627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B155375-2794-44D1-B736-44D0484E1F87}" type="slidenum">
              <a:rPr lang="en-US" altLang="en-US" smtClean="0">
                <a:latin typeface="Arial" charset="0"/>
              </a:rPr>
              <a:pPr>
                <a:defRPr/>
              </a:pPr>
              <a:t>22</a:t>
            </a:fld>
            <a:endParaRPr lang="en-US" altLang="en-US" smtClean="0">
              <a:latin typeface="Arial" charset="0"/>
            </a:endParaRPr>
          </a:p>
        </p:txBody>
      </p:sp>
      <p:sp>
        <p:nvSpPr>
          <p:cNvPr id="26628" name="TextBox 1"/>
          <p:cNvSpPr txBox="1">
            <a:spLocks noChangeArrowheads="1"/>
          </p:cNvSpPr>
          <p:nvPr/>
        </p:nvSpPr>
        <p:spPr bwMode="auto">
          <a:xfrm>
            <a:off x="228600" y="5581650"/>
            <a:ext cx="38862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en-US" altLang="en-US"/>
              <a:t>T. S of stem, a sector (4X) (CF: cortical fibres; Co: collenchyma; Pe: periderm; Pi: pith; SPh: secondary phloem; SX: secondary xylem)</a:t>
            </a:r>
          </a:p>
        </p:txBody>
      </p:sp>
      <p:sp>
        <p:nvSpPr>
          <p:cNvPr id="26629" name="TextBox 9"/>
          <p:cNvSpPr txBox="1">
            <a:spLocks noChangeArrowheads="1"/>
          </p:cNvSpPr>
          <p:nvPr/>
        </p:nvSpPr>
        <p:spPr bwMode="auto">
          <a:xfrm>
            <a:off x="4953000" y="5608638"/>
            <a:ext cx="36576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en-US" altLang="en-US"/>
              <a:t>Cortex and phloem portions(10X) Secondary xylem enlarged (10X) (Ve: vessel; XF: xylem fibres; XR: xylem ray)</a:t>
            </a:r>
          </a:p>
        </p:txBody>
      </p:sp>
      <p:pic>
        <p:nvPicPr>
          <p:cNvPr id="26630" name="Picture 2" descr="scan0005"/>
          <p:cNvPicPr>
            <a:picLocks noChangeAspect="1" noChangeArrowheads="1"/>
          </p:cNvPicPr>
          <p:nvPr/>
        </p:nvPicPr>
        <p:blipFill>
          <a:blip r:embed="rId2"/>
          <a:srcRect r="3516"/>
          <a:stretch>
            <a:fillRect/>
          </a:stretch>
        </p:blipFill>
        <p:spPr bwMode="auto">
          <a:xfrm>
            <a:off x="381000" y="914400"/>
            <a:ext cx="3505200" cy="4573588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26631" name="Picture 3" descr="scan0006"/>
          <p:cNvPicPr>
            <a:picLocks noChangeAspect="1" noChangeArrowheads="1"/>
          </p:cNvPicPr>
          <p:nvPr/>
        </p:nvPicPr>
        <p:blipFill>
          <a:blip r:embed="rId3"/>
          <a:srcRect l="2698"/>
          <a:stretch>
            <a:fillRect/>
          </a:stretch>
        </p:blipFill>
        <p:spPr bwMode="auto">
          <a:xfrm>
            <a:off x="5029200" y="914400"/>
            <a:ext cx="3505200" cy="4608513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11" name="Rectangle 10"/>
          <p:cNvSpPr/>
          <p:nvPr/>
        </p:nvSpPr>
        <p:spPr>
          <a:xfrm>
            <a:off x="1295400" y="944563"/>
            <a:ext cx="2057400" cy="10668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 flipV="1">
            <a:off x="3352800" y="914400"/>
            <a:ext cx="1676400" cy="3016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endCxn id="0" idx="1"/>
          </p:cNvCxnSpPr>
          <p:nvPr/>
        </p:nvCxnSpPr>
        <p:spPr>
          <a:xfrm>
            <a:off x="3352800" y="2011363"/>
            <a:ext cx="1676400" cy="120808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5"/>
          <p:cNvSpPr>
            <a:spLocks noGrp="1"/>
          </p:cNvSpPr>
          <p:nvPr>
            <p:ph type="title"/>
          </p:nvPr>
        </p:nvSpPr>
        <p:spPr>
          <a:xfrm>
            <a:off x="76200" y="0"/>
            <a:ext cx="8915400" cy="838200"/>
          </a:xfrm>
        </p:spPr>
        <p:txBody>
          <a:bodyPr/>
          <a:lstStyle/>
          <a:p>
            <a:r>
              <a:rPr lang="en-US" altLang="en-US" sz="2400" b="1" smtClean="0"/>
              <a:t>Microscopic features of </a:t>
            </a:r>
            <a:r>
              <a:rPr lang="en-US" altLang="en-US" sz="2400" b="1" i="1" smtClean="0"/>
              <a:t>Gmelina arborea</a:t>
            </a:r>
            <a:r>
              <a:rPr lang="en-US" altLang="en-US" sz="2400" b="1" smtClean="0"/>
              <a:t> wood</a:t>
            </a:r>
          </a:p>
        </p:txBody>
      </p:sp>
      <p:sp>
        <p:nvSpPr>
          <p:cNvPr id="27651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A5900FF-C742-492D-9AA5-CADBACCFBFAD}" type="slidenum">
              <a:rPr lang="en-US" altLang="en-US" smtClean="0">
                <a:latin typeface="Arial" charset="0"/>
              </a:rPr>
              <a:pPr>
                <a:defRPr/>
              </a:pPr>
              <a:t>23</a:t>
            </a:fld>
            <a:endParaRPr lang="en-US" altLang="en-US" smtClean="0">
              <a:latin typeface="Arial" charset="0"/>
            </a:endParaRPr>
          </a:p>
        </p:txBody>
      </p:sp>
      <p:pic>
        <p:nvPicPr>
          <p:cNvPr id="27652" name="Picture 2" descr="scan0005"/>
          <p:cNvPicPr>
            <a:picLocks noChangeAspect="1" noChangeArrowheads="1"/>
          </p:cNvPicPr>
          <p:nvPr/>
        </p:nvPicPr>
        <p:blipFill>
          <a:blip r:embed="rId2"/>
          <a:srcRect r="3516"/>
          <a:stretch>
            <a:fillRect/>
          </a:stretch>
        </p:blipFill>
        <p:spPr bwMode="auto">
          <a:xfrm>
            <a:off x="381000" y="914400"/>
            <a:ext cx="3505200" cy="4573588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27653" name="Picture 3" descr="scan0006"/>
          <p:cNvPicPr>
            <a:picLocks noChangeAspect="1" noChangeArrowheads="1"/>
          </p:cNvPicPr>
          <p:nvPr/>
        </p:nvPicPr>
        <p:blipFill>
          <a:blip r:embed="rId3"/>
          <a:srcRect l="2698"/>
          <a:stretch>
            <a:fillRect/>
          </a:stretch>
        </p:blipFill>
        <p:spPr bwMode="auto">
          <a:xfrm>
            <a:off x="5029200" y="914400"/>
            <a:ext cx="3505200" cy="4608513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11" name="Rectangle 10"/>
          <p:cNvSpPr/>
          <p:nvPr/>
        </p:nvSpPr>
        <p:spPr>
          <a:xfrm>
            <a:off x="1447800" y="2297113"/>
            <a:ext cx="2057400" cy="10668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12" name="Straight Connector 11"/>
          <p:cNvCxnSpPr>
            <a:endCxn id="0" idx="1"/>
          </p:cNvCxnSpPr>
          <p:nvPr/>
        </p:nvCxnSpPr>
        <p:spPr>
          <a:xfrm>
            <a:off x="3505200" y="2297113"/>
            <a:ext cx="1524000" cy="92233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3505200" y="3363913"/>
            <a:ext cx="1524000" cy="21590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657" name="TextBox 13"/>
          <p:cNvSpPr txBox="1">
            <a:spLocks noChangeArrowheads="1"/>
          </p:cNvSpPr>
          <p:nvPr/>
        </p:nvSpPr>
        <p:spPr bwMode="auto">
          <a:xfrm>
            <a:off x="304800" y="5581650"/>
            <a:ext cx="38100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en-US" altLang="en-US"/>
              <a:t>T. S of stem, a sector (4X) (CF: cortical fibres;Co: collenchyma; Pe: periderm; Pi: pith; SPh: secondary phloem; SX: secondary xylem)</a:t>
            </a:r>
          </a:p>
        </p:txBody>
      </p:sp>
      <p:sp>
        <p:nvSpPr>
          <p:cNvPr id="27658" name="TextBox 14"/>
          <p:cNvSpPr txBox="1">
            <a:spLocks noChangeArrowheads="1"/>
          </p:cNvSpPr>
          <p:nvPr/>
        </p:nvSpPr>
        <p:spPr bwMode="auto">
          <a:xfrm>
            <a:off x="4953000" y="5638800"/>
            <a:ext cx="36576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en-US" altLang="en-US"/>
              <a:t>Cortex and phloem portions (10X) Secondary xylem enlarged (10X) (Ve: vessel; XF: xylem fibres; XR: xylem ray)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F:\PhD\Ph.D\lab works\Cognosy\jayaraman\gmelina\powder microscopy\Scan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53000" y="917575"/>
            <a:ext cx="3657600" cy="4540250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28675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85800"/>
          </a:xfrm>
        </p:spPr>
        <p:txBody>
          <a:bodyPr/>
          <a:lstStyle/>
          <a:p>
            <a:r>
              <a:rPr lang="en-US" altLang="en-US" sz="2400" b="1" smtClean="0"/>
              <a:t>Powder Microscopic features of </a:t>
            </a:r>
            <a:r>
              <a:rPr lang="en-US" altLang="en-US" sz="2400" b="1" i="1" smtClean="0"/>
              <a:t>Gmelina arborea</a:t>
            </a:r>
            <a:endParaRPr lang="en-US" altLang="en-US" sz="2400" b="1" smtClean="0"/>
          </a:p>
        </p:txBody>
      </p:sp>
      <p:sp>
        <p:nvSpPr>
          <p:cNvPr id="28676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9D97D7C-D38E-4D6A-87A0-6ACB8F096FB7}" type="slidenum">
              <a:rPr lang="en-US" altLang="en-US" smtClean="0">
                <a:latin typeface="Arial" charset="0"/>
              </a:rPr>
              <a:pPr>
                <a:defRPr/>
              </a:pPr>
              <a:t>24</a:t>
            </a:fld>
            <a:endParaRPr lang="en-US" altLang="en-US" smtClean="0">
              <a:latin typeface="Arial" charset="0"/>
            </a:endParaRPr>
          </a:p>
        </p:txBody>
      </p:sp>
      <p:pic>
        <p:nvPicPr>
          <p:cNvPr id="28677" name="Picture 3" descr="F:\PhD\Ph.D\lab works\Cognosy\jayaraman\gmelina\powder microscopy\Scan3.jpg"/>
          <p:cNvPicPr>
            <a:picLocks noChangeAspect="1" noChangeArrowheads="1"/>
          </p:cNvPicPr>
          <p:nvPr/>
        </p:nvPicPr>
        <p:blipFill>
          <a:blip r:embed="rId4"/>
          <a:srcRect t="50000"/>
          <a:stretch>
            <a:fillRect/>
          </a:stretch>
        </p:blipFill>
        <p:spPr bwMode="auto">
          <a:xfrm>
            <a:off x="458788" y="3221038"/>
            <a:ext cx="3656012" cy="2270125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8678" name="Picture 4" descr="F:\PhD\Ph.D\lab works\Cognosy\jayaraman\gmelina\powder microscopy\Scan4.jpg"/>
          <p:cNvPicPr>
            <a:picLocks noChangeAspect="1" noChangeArrowheads="1"/>
          </p:cNvPicPr>
          <p:nvPr/>
        </p:nvPicPr>
        <p:blipFill>
          <a:blip r:embed="rId5"/>
          <a:srcRect t="50000" r="3793"/>
          <a:stretch>
            <a:fillRect/>
          </a:stretch>
        </p:blipFill>
        <p:spPr bwMode="auto">
          <a:xfrm>
            <a:off x="457200" y="917575"/>
            <a:ext cx="3657600" cy="2254250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28679" name="Rectangle 5"/>
          <p:cNvSpPr>
            <a:spLocks noChangeArrowheads="1"/>
          </p:cNvSpPr>
          <p:nvPr/>
        </p:nvSpPr>
        <p:spPr bwMode="auto">
          <a:xfrm>
            <a:off x="457200" y="5562600"/>
            <a:ext cx="37338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 eaLnBrk="0" hangingPunct="0"/>
            <a:r>
              <a:rPr lang="en-US" altLang="en-US"/>
              <a:t>Fig. 1: Glandular trichomes, Fig. 2: Non-glandular trichome (BC: basal cell; GC: glandular body cells; GTr: glandular trichome; Tr: trichome)</a:t>
            </a:r>
          </a:p>
        </p:txBody>
      </p:sp>
      <p:sp>
        <p:nvSpPr>
          <p:cNvPr id="28680" name="TextBox 3"/>
          <p:cNvSpPr txBox="1">
            <a:spLocks noChangeArrowheads="1"/>
          </p:cNvSpPr>
          <p:nvPr/>
        </p:nvSpPr>
        <p:spPr bwMode="auto">
          <a:xfrm>
            <a:off x="4876800" y="5565775"/>
            <a:ext cx="38100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en-US" altLang="en-US"/>
              <a:t>Fig. 1. Macerated fibres, Fig. 2. Vessel element (Fi: Fibres; LWP: lateral wall pits; PP: perforation plate; VE: vessel elements)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sz="4000" dirty="0" smtClean="0"/>
              <a:t>Macroscopic standards determined</a:t>
            </a:r>
            <a:endParaRPr lang="en-US" sz="4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631F8C-76AB-4DB7-A7E0-EC22A6256E22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228601" y="990600"/>
          <a:ext cx="8458200" cy="5081097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752600"/>
                <a:gridCol w="2590800"/>
                <a:gridCol w="2057400"/>
                <a:gridCol w="2057400"/>
              </a:tblGrid>
              <a:tr h="908221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bg1"/>
                          </a:solidFill>
                        </a:rPr>
                        <a:t>Name of the standards</a:t>
                      </a:r>
                      <a:endParaRPr lang="en-US" sz="24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i="1" dirty="0" err="1" smtClean="0">
                          <a:solidFill>
                            <a:schemeClr val="bg1"/>
                          </a:solidFill>
                        </a:rPr>
                        <a:t>Caesalpinia</a:t>
                      </a:r>
                      <a:r>
                        <a:rPr lang="en-US" sz="2400" i="1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sz="2400" i="1" dirty="0" err="1" smtClean="0">
                          <a:solidFill>
                            <a:schemeClr val="bg1"/>
                          </a:solidFill>
                        </a:rPr>
                        <a:t>sappan</a:t>
                      </a:r>
                      <a:r>
                        <a:rPr lang="en-US" sz="240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</a:p>
                    <a:p>
                      <a:pPr algn="ctr"/>
                      <a:r>
                        <a:rPr lang="en-US" sz="2400" dirty="0" smtClean="0">
                          <a:solidFill>
                            <a:schemeClr val="bg1"/>
                          </a:solidFill>
                        </a:rPr>
                        <a:t>Heart wood</a:t>
                      </a:r>
                      <a:endParaRPr lang="en-US" sz="24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 smtClean="0">
                          <a:solidFill>
                            <a:schemeClr val="bg1"/>
                          </a:solidFill>
                        </a:rPr>
                        <a:t>Cyclea</a:t>
                      </a:r>
                      <a:r>
                        <a:rPr lang="en-US" sz="240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sz="2400" dirty="0" err="1" smtClean="0">
                          <a:solidFill>
                            <a:schemeClr val="bg1"/>
                          </a:solidFill>
                        </a:rPr>
                        <a:t>peltata</a:t>
                      </a:r>
                      <a:endParaRPr lang="en-US" sz="2400" dirty="0" smtClean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en-US" sz="2400" dirty="0" smtClean="0">
                          <a:solidFill>
                            <a:schemeClr val="bg1"/>
                          </a:solidFill>
                        </a:rPr>
                        <a:t>Roots</a:t>
                      </a:r>
                      <a:endParaRPr lang="en-US" sz="24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 smtClean="0">
                          <a:solidFill>
                            <a:schemeClr val="bg1"/>
                          </a:solidFill>
                        </a:rPr>
                        <a:t>Gmelina</a:t>
                      </a:r>
                      <a:r>
                        <a:rPr lang="en-US" sz="240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sz="2400" dirty="0" err="1" smtClean="0">
                          <a:solidFill>
                            <a:schemeClr val="bg1"/>
                          </a:solidFill>
                        </a:rPr>
                        <a:t>arborea</a:t>
                      </a:r>
                      <a:endParaRPr lang="en-US" sz="2400" dirty="0" smtClean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en-US" sz="2400" dirty="0" smtClean="0">
                          <a:solidFill>
                            <a:schemeClr val="bg1"/>
                          </a:solidFill>
                        </a:rPr>
                        <a:t>Aerial parts</a:t>
                      </a:r>
                      <a:endParaRPr lang="en-US" sz="24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</a:tr>
              <a:tr h="1297459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 smtClean="0">
                          <a:solidFill>
                            <a:schemeClr val="tx1"/>
                          </a:solidFill>
                        </a:rPr>
                        <a:t>Colour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Yellowish</a:t>
                      </a:r>
                      <a:r>
                        <a:rPr lang="en-US" sz="2400" baseline="0" dirty="0" smtClean="0">
                          <a:solidFill>
                            <a:schemeClr val="tx1"/>
                          </a:solidFill>
                        </a:rPr>
                        <a:t> or brownish orange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Light</a:t>
                      </a:r>
                      <a:r>
                        <a:rPr lang="en-US" sz="2400" baseline="0" dirty="0" smtClean="0">
                          <a:solidFill>
                            <a:schemeClr val="tx1"/>
                          </a:solidFill>
                        </a:rPr>
                        <a:t> brown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Light</a:t>
                      </a:r>
                      <a:r>
                        <a:rPr lang="en-US" sz="2400" baseline="0" dirty="0" smtClean="0">
                          <a:solidFill>
                            <a:schemeClr val="tx1"/>
                          </a:solidFill>
                        </a:rPr>
                        <a:t> green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129745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Taste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Salty and </a:t>
                      </a:r>
                      <a:r>
                        <a:rPr lang="en-US" sz="2400" dirty="0" err="1" smtClean="0">
                          <a:solidFill>
                            <a:schemeClr val="tx1"/>
                          </a:solidFill>
                        </a:rPr>
                        <a:t>sweety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Acrid pungent and bitter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Acrid</a:t>
                      </a:r>
                      <a:r>
                        <a:rPr lang="en-US" sz="2400" baseline="0" dirty="0" smtClean="0">
                          <a:solidFill>
                            <a:schemeClr val="tx1"/>
                          </a:solidFill>
                        </a:rPr>
                        <a:t> pungent and bitter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129745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Nature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fibrous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Rough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Slight fibrous</a:t>
                      </a:r>
                    </a:p>
                    <a:p>
                      <a:pPr algn="ctr"/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Leaves: </a:t>
                      </a:r>
                      <a:r>
                        <a:rPr lang="en-US" sz="2400" dirty="0" err="1" smtClean="0">
                          <a:solidFill>
                            <a:schemeClr val="tx1"/>
                          </a:solidFill>
                        </a:rPr>
                        <a:t>tomentose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28600"/>
            <a:ext cx="8229600" cy="1143000"/>
          </a:xfrm>
        </p:spPr>
        <p:txBody>
          <a:bodyPr/>
          <a:lstStyle/>
          <a:p>
            <a:r>
              <a:rPr lang="en-US" sz="4000" dirty="0" smtClean="0"/>
              <a:t>Microscopic standards determined</a:t>
            </a:r>
            <a:endParaRPr lang="en-US" sz="4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631F8C-76AB-4DB7-A7E0-EC22A6256E22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304800" y="838200"/>
          <a:ext cx="8382000" cy="58585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676400"/>
                <a:gridCol w="2590800"/>
                <a:gridCol w="2057400"/>
                <a:gridCol w="2057400"/>
              </a:tblGrid>
              <a:tr h="753347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>Name of the standards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i="1" dirty="0" err="1" smtClean="0">
                          <a:solidFill>
                            <a:schemeClr val="bg1"/>
                          </a:solidFill>
                        </a:rPr>
                        <a:t>Caesalpinia</a:t>
                      </a:r>
                      <a:r>
                        <a:rPr lang="en-US" sz="1400" i="1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sz="1400" i="1" dirty="0" err="1" smtClean="0">
                          <a:solidFill>
                            <a:schemeClr val="bg1"/>
                          </a:solidFill>
                        </a:rPr>
                        <a:t>sappan</a:t>
                      </a:r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</a:p>
                    <a:p>
                      <a:pPr algn="ctr"/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>Heart wood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i="1" dirty="0" err="1" smtClean="0">
                          <a:solidFill>
                            <a:schemeClr val="bg1"/>
                          </a:solidFill>
                        </a:rPr>
                        <a:t>Cyclea</a:t>
                      </a:r>
                      <a:r>
                        <a:rPr lang="en-US" sz="1400" i="1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sz="1400" i="1" dirty="0" err="1" smtClean="0">
                          <a:solidFill>
                            <a:schemeClr val="bg1"/>
                          </a:solidFill>
                        </a:rPr>
                        <a:t>peltata</a:t>
                      </a:r>
                      <a:endParaRPr lang="en-US" sz="1400" i="1" dirty="0" smtClean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>Roots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i="1" dirty="0" err="1" smtClean="0">
                          <a:solidFill>
                            <a:schemeClr val="bg1"/>
                          </a:solidFill>
                        </a:rPr>
                        <a:t>Gmelina</a:t>
                      </a:r>
                      <a:r>
                        <a:rPr lang="en-US" sz="1400" i="1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sz="1400" i="1" dirty="0" err="1" smtClean="0">
                          <a:solidFill>
                            <a:schemeClr val="bg1"/>
                          </a:solidFill>
                        </a:rPr>
                        <a:t>arborea</a:t>
                      </a:r>
                      <a:endParaRPr lang="en-US" sz="1400" i="1" dirty="0" smtClean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>Aerial parts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</a:tr>
              <a:tr h="49623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</a:rPr>
                        <a:t>Growth rings</a:t>
                      </a:r>
                    </a:p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Distinct 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Not applicable</a:t>
                      </a:r>
                    </a:p>
                    <a:p>
                      <a:pPr algn="ctr"/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Not applicable</a:t>
                      </a:r>
                    </a:p>
                    <a:p>
                      <a:pPr algn="ctr"/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90489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</a:rPr>
                        <a:t>Nature of vessels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Diffuse porous </a:t>
                      </a:r>
                      <a:r>
                        <a:rPr lang="en-US" sz="1400" dirty="0" err="1" smtClean="0">
                          <a:solidFill>
                            <a:schemeClr val="tx1"/>
                          </a:solidFill>
                        </a:rPr>
                        <a:t>upto</a:t>
                      </a:r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 110µm wide and pitted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Wide short and cylindrical,</a:t>
                      </a:r>
                      <a:r>
                        <a:rPr lang="en-US" sz="1400" baseline="0" dirty="0" smtClean="0">
                          <a:solidFill>
                            <a:schemeClr val="tx1"/>
                          </a:solidFill>
                        </a:rPr>
                        <a:t> perforation pitted, pits elliptic and bordered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Long and </a:t>
                      </a:r>
                      <a:r>
                        <a:rPr lang="en-US" sz="1400" dirty="0" err="1" smtClean="0">
                          <a:solidFill>
                            <a:schemeClr val="tx1"/>
                          </a:solidFill>
                        </a:rPr>
                        <a:t>Cyclidrical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49623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</a:rPr>
                        <a:t>Nature</a:t>
                      </a:r>
                      <a:r>
                        <a:rPr lang="en-US" sz="1400" b="1" baseline="0" dirty="0" smtClean="0">
                          <a:solidFill>
                            <a:schemeClr val="tx1"/>
                          </a:solidFill>
                        </a:rPr>
                        <a:t> of </a:t>
                      </a:r>
                      <a:r>
                        <a:rPr lang="en-US" sz="1400" b="1" baseline="0" dirty="0" err="1" smtClean="0">
                          <a:solidFill>
                            <a:schemeClr val="tx1"/>
                          </a:solidFill>
                        </a:rPr>
                        <a:t>fibres</a:t>
                      </a:r>
                      <a:endParaRPr lang="en-US" sz="14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err="1" smtClean="0">
                          <a:solidFill>
                            <a:schemeClr val="tx1"/>
                          </a:solidFill>
                        </a:rPr>
                        <a:t>Libriform</a:t>
                      </a:r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, thick walled with narrow lumen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Not applicable</a:t>
                      </a:r>
                    </a:p>
                    <a:p>
                      <a:pPr algn="ctr"/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err="1" smtClean="0">
                          <a:solidFill>
                            <a:schemeClr val="tx1"/>
                          </a:solidFill>
                        </a:rPr>
                        <a:t>Libriform</a:t>
                      </a:r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 with narrow lumen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49623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</a:rPr>
                        <a:t>Rays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err="1" smtClean="0">
                          <a:solidFill>
                            <a:schemeClr val="tx1"/>
                          </a:solidFill>
                        </a:rPr>
                        <a:t>Homocellular</a:t>
                      </a:r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1400" dirty="0" err="1" smtClean="0">
                          <a:solidFill>
                            <a:schemeClr val="tx1"/>
                          </a:solidFill>
                        </a:rPr>
                        <a:t>uni</a:t>
                      </a:r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 to</a:t>
                      </a:r>
                      <a:r>
                        <a:rPr lang="en-US" sz="14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baseline="0" dirty="0" err="1" smtClean="0">
                          <a:solidFill>
                            <a:schemeClr val="tx1"/>
                          </a:solidFill>
                        </a:rPr>
                        <a:t>triseriate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Not applicable</a:t>
                      </a:r>
                    </a:p>
                    <a:p>
                      <a:pPr algn="ctr"/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err="1" smtClean="0">
                          <a:solidFill>
                            <a:schemeClr val="tx1"/>
                          </a:solidFill>
                        </a:rPr>
                        <a:t>Pholem</a:t>
                      </a:r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 rays indistinct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51829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err="1" smtClean="0">
                          <a:solidFill>
                            <a:schemeClr val="tx1"/>
                          </a:solidFill>
                        </a:rPr>
                        <a:t>Tracheids</a:t>
                      </a:r>
                      <a:endParaRPr lang="en-US" sz="14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Not applicable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Long narrow and cylindrical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Not applicable</a:t>
                      </a:r>
                    </a:p>
                  </a:txBody>
                  <a:tcPr/>
                </a:tc>
              </a:tr>
              <a:tr h="49623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err="1" smtClean="0">
                          <a:solidFill>
                            <a:schemeClr val="tx1"/>
                          </a:solidFill>
                        </a:rPr>
                        <a:t>Trichomes</a:t>
                      </a:r>
                      <a:endParaRPr lang="en-US" sz="14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Not applicable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Not applicable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Glandular and non-glandular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49321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err="1" smtClean="0">
                          <a:solidFill>
                            <a:schemeClr val="tx1"/>
                          </a:solidFill>
                        </a:rPr>
                        <a:t>Periderm</a:t>
                      </a:r>
                      <a:r>
                        <a:rPr lang="en-US" sz="1400" b="1" dirty="0" smtClean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Not applicable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Not applicable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err="1" smtClean="0">
                          <a:solidFill>
                            <a:schemeClr val="tx1"/>
                          </a:solidFill>
                        </a:rPr>
                        <a:t>Discontinous</a:t>
                      </a:r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107621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</a:rPr>
                        <a:t>Cortical cells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Not applicable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Not applicable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Inner cortical cells, </a:t>
                      </a:r>
                      <a:r>
                        <a:rPr lang="en-US" sz="1400" dirty="0" err="1" smtClean="0">
                          <a:solidFill>
                            <a:schemeClr val="tx1"/>
                          </a:solidFill>
                        </a:rPr>
                        <a:t>sclerenchymatous</a:t>
                      </a:r>
                      <a:r>
                        <a:rPr lang="en-US" sz="1400" baseline="0" dirty="0" smtClean="0">
                          <a:solidFill>
                            <a:schemeClr val="tx1"/>
                          </a:solidFill>
                        </a:rPr>
                        <a:t> with reduced lumen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429000"/>
            <a:ext cx="8229600" cy="838200"/>
          </a:xfrm>
        </p:spPr>
        <p:txBody>
          <a:bodyPr/>
          <a:lstStyle/>
          <a:p>
            <a:pPr eaLnBrk="1" hangingPunct="1"/>
            <a:r>
              <a:rPr lang="en-US" altLang="en-US" sz="2000" b="1" dirty="0" smtClean="0">
                <a:latin typeface="Times New Roman" pitchFamily="18" charset="0"/>
              </a:rPr>
              <a:t>EXTRACTIVE VALUES (% w/w) </a:t>
            </a:r>
          </a:p>
        </p:txBody>
      </p:sp>
      <p:graphicFrame>
        <p:nvGraphicFramePr>
          <p:cNvPr id="21630" name="Group 126"/>
          <p:cNvGraphicFramePr>
            <a:graphicFrameLocks noGrp="1"/>
          </p:cNvGraphicFramePr>
          <p:nvPr>
            <p:ph idx="1"/>
          </p:nvPr>
        </p:nvGraphicFramePr>
        <p:xfrm>
          <a:off x="1249363" y="4421188"/>
          <a:ext cx="6629400" cy="1979158"/>
        </p:xfrm>
        <a:graphic>
          <a:graphicData uri="http://schemas.openxmlformats.org/drawingml/2006/table">
            <a:tbl>
              <a:tblPr/>
              <a:tblGrid>
                <a:gridCol w="1695156"/>
                <a:gridCol w="2677976"/>
                <a:gridCol w="2256268"/>
              </a:tblGrid>
              <a:tr h="35078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Plant</a:t>
                      </a:r>
                    </a:p>
                  </a:txBody>
                  <a:tcPr marT="45713" marB="45713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Ethanol</a:t>
                      </a:r>
                    </a:p>
                  </a:txBody>
                  <a:tcPr marT="45713" marB="4571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Water</a:t>
                      </a:r>
                    </a:p>
                  </a:txBody>
                  <a:tcPr marT="45713" marB="4571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732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C. sappan </a:t>
                      </a:r>
                    </a:p>
                  </a:txBody>
                  <a:tcPr marT="45713" marB="45713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400" b="0" i="0" u="none" strike="noStrike" dirty="0" smtClean="0">
                          <a:solidFill>
                            <a:schemeClr val="tx1"/>
                          </a:solidFill>
                          <a:latin typeface="+mj-lt"/>
                        </a:rPr>
                        <a:t>9.89</a:t>
                      </a: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400" b="0" i="0" u="none" strike="noStrike" dirty="0" smtClean="0">
                          <a:solidFill>
                            <a:schemeClr val="tx1"/>
                          </a:solidFill>
                          <a:latin typeface="+mj-lt"/>
                        </a:rPr>
                        <a:t>12.46</a:t>
                      </a: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732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C. </a:t>
                      </a:r>
                      <a:r>
                        <a:rPr kumimoji="0" lang="en-US" sz="24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peltata</a:t>
                      </a:r>
                      <a:endParaRPr kumimoji="0" lang="en-US" sz="2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T="45713" marB="45713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2.63</a:t>
                      </a: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4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10.00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732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G. </a:t>
                      </a:r>
                      <a:r>
                        <a:rPr kumimoji="0" lang="en-US" sz="24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arborea</a:t>
                      </a:r>
                      <a:endParaRPr kumimoji="0" lang="en-US" sz="2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T="45713" marB="45713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7.66</a:t>
                      </a: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400" b="0" i="0" u="none" strike="noStrike" dirty="0" smtClean="0">
                          <a:solidFill>
                            <a:schemeClr val="tx1"/>
                          </a:solidFill>
                          <a:latin typeface="+mj-lt"/>
                        </a:rPr>
                        <a:t>5.42</a:t>
                      </a:r>
                      <a:endParaRPr lang="en-US" sz="2400" b="0" i="0" u="none" strike="noStrike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0745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6FA52AB-BE9B-442C-9857-D8F7993E8AE1}" type="slidenum">
              <a:rPr lang="en-US" altLang="en-US" smtClean="0">
                <a:latin typeface="Arial" charset="0"/>
              </a:rPr>
              <a:pPr>
                <a:defRPr/>
              </a:pPr>
              <a:t>27</a:t>
            </a:fld>
            <a:endParaRPr lang="en-US" altLang="en-US" smtClean="0">
              <a:latin typeface="Arial" charset="0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457200" y="660798"/>
            <a:ext cx="82296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en-US" altLang="en-US" sz="2000" b="1" kern="0" dirty="0">
                <a:solidFill>
                  <a:schemeClr val="tx2"/>
                </a:solidFill>
                <a:latin typeface="Times New Roman" pitchFamily="18" charset="0"/>
                <a:ea typeface="+mj-ea"/>
                <a:cs typeface="+mj-cs"/>
              </a:rPr>
              <a:t>ASH VALUES (% w/w)</a:t>
            </a:r>
          </a:p>
        </p:txBody>
      </p:sp>
      <p:graphicFrame>
        <p:nvGraphicFramePr>
          <p:cNvPr id="7" name="Group 62"/>
          <p:cNvGraphicFramePr>
            <a:graphicFrameLocks/>
          </p:cNvGraphicFramePr>
          <p:nvPr/>
        </p:nvGraphicFramePr>
        <p:xfrm>
          <a:off x="1143000" y="1573611"/>
          <a:ext cx="6872470" cy="1855389"/>
        </p:xfrm>
        <a:graphic>
          <a:graphicData uri="http://schemas.openxmlformats.org/drawingml/2006/table">
            <a:tbl>
              <a:tblPr/>
              <a:tblGrid>
                <a:gridCol w="2237495"/>
                <a:gridCol w="2243478"/>
                <a:gridCol w="2391497"/>
              </a:tblGrid>
              <a:tr h="35524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Plant</a:t>
                      </a:r>
                    </a:p>
                  </a:txBody>
                  <a:tcPr marL="91435" marR="9143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Total ash</a:t>
                      </a:r>
                    </a:p>
                  </a:txBody>
                  <a:tcPr marL="91435" marR="9143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Acid insoluble</a:t>
                      </a:r>
                    </a:p>
                  </a:txBody>
                  <a:tcPr marL="91435" marR="9143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94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C. sappan </a:t>
                      </a:r>
                    </a:p>
                  </a:txBody>
                  <a:tcPr marL="91435" marR="91435" marT="45713" marB="45713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0.53</a:t>
                      </a:r>
                    </a:p>
                  </a:txBody>
                  <a:tcPr marL="91435" marR="9143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0.22</a:t>
                      </a:r>
                    </a:p>
                  </a:txBody>
                  <a:tcPr marL="91435" marR="9143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224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C. </a:t>
                      </a:r>
                      <a:r>
                        <a:rPr kumimoji="0" lang="en-US" sz="24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peltata</a:t>
                      </a:r>
                      <a:endParaRPr kumimoji="0" lang="en-US" sz="2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1435" marR="91435" marT="45713" marB="45713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3.44</a:t>
                      </a:r>
                    </a:p>
                  </a:txBody>
                  <a:tcPr marL="91435" marR="9143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2.97</a:t>
                      </a:r>
                    </a:p>
                  </a:txBody>
                  <a:tcPr marL="91435" marR="9143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155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G. </a:t>
                      </a:r>
                      <a:r>
                        <a:rPr kumimoji="0" lang="en-US" sz="24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arborea</a:t>
                      </a:r>
                      <a:endParaRPr kumimoji="0" lang="en-US" sz="2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1435" marR="91435" marT="45713" marB="45713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6.35</a:t>
                      </a:r>
                    </a:p>
                  </a:txBody>
                  <a:tcPr marL="91435" marR="9143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5.08</a:t>
                      </a:r>
                    </a:p>
                  </a:txBody>
                  <a:tcPr marL="91435" marR="9143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533400" y="0"/>
            <a:ext cx="8229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imes New Roman" pitchFamily="18" charset="0"/>
                <a:ea typeface="+mj-ea"/>
                <a:cs typeface="+mj-cs"/>
              </a:rPr>
              <a:t>CHEMICAL STANDARDS DETERMINED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pPr marL="342900" indent="-342900"/>
            <a:r>
              <a:rPr lang="en-US" altLang="en-US" sz="3600" b="1" smtClean="0"/>
              <a:t>Specific Aims #2</a:t>
            </a:r>
            <a:endParaRPr lang="en-US" altLang="en-US" sz="6000" smtClean="0"/>
          </a:p>
        </p:txBody>
      </p:sp>
      <p:sp>
        <p:nvSpPr>
          <p:cNvPr id="3072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763000" cy="5029200"/>
          </a:xfrm>
        </p:spPr>
        <p:txBody>
          <a:bodyPr/>
          <a:lstStyle/>
          <a:p>
            <a:pPr marL="457200" lvl="1" indent="-457200" eaLnBrk="1" hangingPunct="1">
              <a:buClr>
                <a:schemeClr val="tx1"/>
              </a:buClr>
              <a:buFont typeface="Arial" charset="0"/>
              <a:buChar char="•"/>
            </a:pPr>
            <a:r>
              <a:rPr lang="en-US" altLang="en-US" sz="3200" b="1" dirty="0" smtClean="0"/>
              <a:t>To determine chemical standards of selected plant drugs</a:t>
            </a:r>
          </a:p>
          <a:p>
            <a:pPr marL="1314450" lvl="2" indent="-457200" eaLnBrk="1" hangingPunct="1">
              <a:lnSpc>
                <a:spcPct val="90000"/>
              </a:lnSpc>
              <a:buClr>
                <a:schemeClr val="tx1"/>
              </a:buClr>
              <a:buFontTx/>
              <a:buAutoNum type="alphaLcParenR"/>
            </a:pPr>
            <a:r>
              <a:rPr lang="en-US" altLang="en-US" sz="2800" dirty="0" smtClean="0"/>
              <a:t>Preliminary </a:t>
            </a:r>
            <a:r>
              <a:rPr lang="en-US" altLang="en-US" sz="2800" dirty="0" err="1" smtClean="0"/>
              <a:t>phytochemical</a:t>
            </a:r>
            <a:r>
              <a:rPr lang="en-US" altLang="en-US" sz="2800" dirty="0" smtClean="0"/>
              <a:t> screenings of extracts (</a:t>
            </a:r>
            <a:r>
              <a:rPr lang="en-US" sz="2800" dirty="0" err="1" smtClean="0"/>
              <a:t>Harborne</a:t>
            </a:r>
            <a:r>
              <a:rPr lang="en-US" sz="2800" dirty="0" smtClean="0"/>
              <a:t>, 1998.</a:t>
            </a:r>
            <a:r>
              <a:rPr lang="en-US" altLang="en-US" sz="2800" dirty="0" smtClean="0"/>
              <a:t>)</a:t>
            </a:r>
          </a:p>
          <a:p>
            <a:pPr marL="1314450" lvl="2" indent="-457200" eaLnBrk="1" hangingPunct="1">
              <a:lnSpc>
                <a:spcPct val="90000"/>
              </a:lnSpc>
              <a:buClr>
                <a:schemeClr val="tx1"/>
              </a:buClr>
              <a:buFontTx/>
              <a:buAutoNum type="alphaLcParenR"/>
            </a:pPr>
            <a:r>
              <a:rPr lang="en-US" altLang="en-US" sz="2800" dirty="0" smtClean="0"/>
              <a:t>Quantitative </a:t>
            </a:r>
            <a:r>
              <a:rPr lang="en-US" altLang="en-US" sz="2800" dirty="0" err="1" smtClean="0"/>
              <a:t>phytochemical</a:t>
            </a:r>
            <a:r>
              <a:rPr lang="en-US" altLang="en-US" sz="2800" dirty="0" smtClean="0"/>
              <a:t> analysis</a:t>
            </a:r>
          </a:p>
          <a:p>
            <a:pPr marL="1771650" lvl="3" indent="-457200" eaLnBrk="1" hangingPunct="1">
              <a:lnSpc>
                <a:spcPct val="90000"/>
              </a:lnSpc>
              <a:buClr>
                <a:schemeClr val="tx1"/>
              </a:buClr>
              <a:buFontTx/>
              <a:buAutoNum type="alphaLcParenR"/>
            </a:pPr>
            <a:r>
              <a:rPr lang="en-US" altLang="en-US" dirty="0" smtClean="0"/>
              <a:t>Total </a:t>
            </a:r>
            <a:r>
              <a:rPr lang="en-US" altLang="en-US" dirty="0" err="1" smtClean="0"/>
              <a:t>phenolic</a:t>
            </a:r>
            <a:r>
              <a:rPr lang="en-US" altLang="en-US" dirty="0" smtClean="0"/>
              <a:t> content (</a:t>
            </a:r>
            <a:r>
              <a:rPr lang="en-US" dirty="0" err="1" smtClean="0"/>
              <a:t>Makkar</a:t>
            </a:r>
            <a:r>
              <a:rPr lang="en-US" dirty="0" smtClean="0"/>
              <a:t>, 2003)</a:t>
            </a:r>
          </a:p>
          <a:p>
            <a:pPr marL="1771650" lvl="3" indent="-457200" eaLnBrk="1" hangingPunct="1">
              <a:lnSpc>
                <a:spcPct val="90000"/>
              </a:lnSpc>
              <a:buClr>
                <a:schemeClr val="tx1"/>
              </a:buClr>
              <a:buFontTx/>
              <a:buAutoNum type="alphaLcParenR"/>
            </a:pPr>
            <a:r>
              <a:rPr lang="en-US" altLang="en-US" dirty="0" smtClean="0"/>
              <a:t>Total </a:t>
            </a:r>
            <a:r>
              <a:rPr lang="en-US" altLang="en-US" dirty="0" err="1" smtClean="0"/>
              <a:t>flavonoid</a:t>
            </a:r>
            <a:r>
              <a:rPr lang="en-US" altLang="en-US" dirty="0" smtClean="0"/>
              <a:t> content (</a:t>
            </a:r>
            <a:r>
              <a:rPr lang="en-US" dirty="0" smtClean="0"/>
              <a:t>Chang  et al., 2002</a:t>
            </a:r>
            <a:r>
              <a:rPr lang="en-US" altLang="en-US" dirty="0" smtClean="0"/>
              <a:t>)</a:t>
            </a:r>
            <a:endParaRPr lang="en-US" altLang="en-US" sz="2800" dirty="0" smtClean="0"/>
          </a:p>
          <a:p>
            <a:pPr marL="1314450" lvl="2" indent="-457200" eaLnBrk="1" hangingPunct="1">
              <a:lnSpc>
                <a:spcPct val="90000"/>
              </a:lnSpc>
              <a:buClr>
                <a:schemeClr val="tx1"/>
              </a:buClr>
              <a:buFontTx/>
              <a:buAutoNum type="alphaLcParenR"/>
            </a:pPr>
            <a:r>
              <a:rPr lang="en-US" altLang="en-US" sz="2800" dirty="0" smtClean="0"/>
              <a:t>LC-MS/MS Analysis</a:t>
            </a:r>
          </a:p>
        </p:txBody>
      </p:sp>
      <p:sp>
        <p:nvSpPr>
          <p:cNvPr id="29700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2D6D66-3675-4E13-9FA3-D907BAB0E9D4}" type="slidenum">
              <a:rPr lang="en-US" altLang="en-US" smtClean="0">
                <a:latin typeface="Arial" charset="0"/>
              </a:rPr>
              <a:pPr>
                <a:defRPr/>
              </a:pPr>
              <a:t>28</a:t>
            </a:fld>
            <a:endParaRPr lang="en-US" altLang="en-US" smtClean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304800" y="1219201"/>
          <a:ext cx="8458200" cy="4326660"/>
        </p:xfrm>
        <a:graphic>
          <a:graphicData uri="http://schemas.openxmlformats.org/drawingml/2006/table">
            <a:tbl>
              <a:tblPr/>
              <a:tblGrid>
                <a:gridCol w="4837454"/>
                <a:gridCol w="1545256"/>
                <a:gridCol w="862663"/>
                <a:gridCol w="1212827"/>
              </a:tblGrid>
              <a:tr h="1405039">
                <a:tc>
                  <a:txBody>
                    <a:bodyPr/>
                    <a:lstStyle/>
                    <a:p>
                      <a:pPr algn="ctr" fontAlgn="b"/>
                      <a:r>
                        <a:rPr lang="en-SG" sz="2000" b="1" i="0" u="none" strike="noStrike" dirty="0" err="1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Phyto</a:t>
                      </a:r>
                      <a:r>
                        <a:rPr lang="en-SG" sz="2000" b="1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-chemical </a:t>
                      </a:r>
                      <a:r>
                        <a:rPr lang="en-SG" sz="200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test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800" b="1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Heart wood </a:t>
                      </a:r>
                    </a:p>
                    <a:p>
                      <a:pPr algn="ctr" fontAlgn="b"/>
                      <a:r>
                        <a:rPr lang="en-SG" sz="1800" b="1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of </a:t>
                      </a:r>
                      <a:r>
                        <a:rPr lang="en-SG" sz="1800" b="1" i="1" u="none" strike="noStrike" dirty="0" err="1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Caesalpinia</a:t>
                      </a:r>
                      <a:r>
                        <a:rPr lang="en-SG" sz="1800" b="1" i="1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</a:p>
                    <a:p>
                      <a:pPr algn="ctr" fontAlgn="b"/>
                      <a:r>
                        <a:rPr lang="en-SG" sz="1800" b="1" i="1" u="none" strike="noStrike" dirty="0" err="1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sappan</a:t>
                      </a:r>
                      <a:endParaRPr lang="en-SG" sz="1800" b="1" i="1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dirty="0" smtClean="0"/>
                        <a:t>Roots of </a:t>
                      </a:r>
                      <a:r>
                        <a:rPr lang="en-US" sz="1800" b="1" i="1" dirty="0" err="1" smtClean="0"/>
                        <a:t>Cyclea</a:t>
                      </a:r>
                      <a:r>
                        <a:rPr lang="en-US" sz="1800" b="1" i="1" dirty="0" smtClean="0"/>
                        <a:t> </a:t>
                      </a:r>
                      <a:r>
                        <a:rPr lang="en-US" sz="1800" b="1" i="1" dirty="0" err="1" smtClean="0"/>
                        <a:t>peltata</a:t>
                      </a:r>
                      <a:endParaRPr lang="en-SG" sz="1800" b="1" i="1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dirty="0" smtClean="0"/>
                        <a:t>Aerial parts of </a:t>
                      </a:r>
                      <a:r>
                        <a:rPr lang="en-US" sz="1800" b="1" i="1" dirty="0" err="1" smtClean="0"/>
                        <a:t>Gmelina</a:t>
                      </a:r>
                      <a:r>
                        <a:rPr lang="en-US" sz="1800" b="1" i="1" dirty="0" smtClean="0"/>
                        <a:t> </a:t>
                      </a:r>
                      <a:r>
                        <a:rPr lang="en-US" sz="1800" b="1" i="1" dirty="0" err="1" smtClean="0"/>
                        <a:t>arborea</a:t>
                      </a:r>
                      <a:endParaRPr lang="en-SG" sz="1800" b="1" i="1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9152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 </a:t>
                      </a:r>
                      <a:r>
                        <a:rPr lang="en-US" sz="2000" b="0" i="0" u="none" strike="noStrike" dirty="0" err="1" smtClean="0">
                          <a:solidFill>
                            <a:srgbClr val="000000"/>
                          </a:solidFill>
                          <a:latin typeface="Arial"/>
                        </a:rPr>
                        <a:t>Saponins</a:t>
                      </a: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(Froth </a:t>
                      </a: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test)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+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+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-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0202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 Tannins (FeCl</a:t>
                      </a:r>
                      <a:r>
                        <a:rPr lang="en-US" sz="2000" b="0" i="0" u="none" strike="noStrike" baseline="-25000" dirty="0" smtClean="0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Test)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+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+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+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7874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 Glycosides (</a:t>
                      </a: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General test)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-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+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-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7874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 Cardiac </a:t>
                      </a: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glycosides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+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+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+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8106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 Alkaloids (Hager's </a:t>
                      </a: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test)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-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+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-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7874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 Volatile </a:t>
                      </a: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oils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-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-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-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7874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 Flavonoids (</a:t>
                      </a: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Alkaline reagent test)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+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+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+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0669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 Steroids</a:t>
                      </a:r>
                      <a:r>
                        <a:rPr lang="en-US" sz="2000" b="0" i="0" u="none" strike="noStrike" baseline="0" dirty="0" smtClean="0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(</a:t>
                      </a:r>
                      <a:r>
                        <a:rPr lang="en-US" sz="2000" b="0" i="0" u="none" strike="noStrike" dirty="0" err="1" smtClean="0">
                          <a:solidFill>
                            <a:srgbClr val="000000"/>
                          </a:solidFill>
                          <a:latin typeface="Arial"/>
                        </a:rPr>
                        <a:t>Libermann-Buchard</a:t>
                      </a: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Test)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+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+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-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2536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 </a:t>
                      </a:r>
                      <a:r>
                        <a:rPr lang="en-US" sz="2000" b="0" i="0" u="none" strike="noStrike" dirty="0" err="1" smtClean="0">
                          <a:solidFill>
                            <a:srgbClr val="000000"/>
                          </a:solidFill>
                          <a:latin typeface="Arial"/>
                        </a:rPr>
                        <a:t>Terpenoids</a:t>
                      </a: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(</a:t>
                      </a:r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latin typeface="Arial"/>
                        </a:rPr>
                        <a:t>Salkowski</a:t>
                      </a: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 test)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+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+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+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Title 1"/>
          <p:cNvSpPr txBox="1">
            <a:spLocks/>
          </p:cNvSpPr>
          <p:nvPr/>
        </p:nvSpPr>
        <p:spPr>
          <a:xfrm>
            <a:off x="457200" y="152400"/>
            <a:ext cx="8229600" cy="838200"/>
          </a:xfrm>
          <a:prstGeom prst="rect">
            <a:avLst/>
          </a:prstGeom>
        </p:spPr>
        <p:txBody>
          <a:bodyPr/>
          <a:lstStyle/>
          <a:p>
            <a:pPr algn="ctr" eaLnBrk="0" hangingPunct="0">
              <a:defRPr/>
            </a:pPr>
            <a:r>
              <a:rPr lang="en-SG" sz="4000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Preliminary P</a:t>
            </a:r>
            <a:r>
              <a:rPr lang="en-SG" sz="4000" kern="0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hytochemical</a:t>
            </a:r>
            <a:r>
              <a:rPr lang="en-SG" sz="4000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Analysis</a:t>
            </a:r>
          </a:p>
        </p:txBody>
      </p:sp>
      <p:sp>
        <p:nvSpPr>
          <p:cNvPr id="36934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B9843B6-0153-41BB-8978-A72E7CA62760}" type="slidenum">
              <a:rPr lang="en-US" altLang="en-US" smtClean="0">
                <a:latin typeface="Arial" charset="0"/>
              </a:rPr>
              <a:pPr>
                <a:defRPr/>
              </a:pPr>
              <a:t>29</a:t>
            </a:fld>
            <a:endParaRPr lang="en-US" altLang="en-US" dirty="0" smtClean="0">
              <a:latin typeface="Arial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04800" y="5638800"/>
            <a:ext cx="8458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Tannins, flavonoids, cardiac glycosides and </a:t>
            </a:r>
            <a:r>
              <a:rPr lang="en-US" dirty="0" err="1" smtClean="0"/>
              <a:t>terpenoids</a:t>
            </a:r>
            <a:r>
              <a:rPr lang="en-US" dirty="0" smtClean="0"/>
              <a:t> present in all the selected plant extracts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50"/>
          <p:cNvGraphicFramePr>
            <a:graphicFrameLocks noGrp="1"/>
          </p:cNvGraphicFramePr>
          <p:nvPr/>
        </p:nvGraphicFramePr>
        <p:xfrm>
          <a:off x="304800" y="1400175"/>
          <a:ext cx="8458201" cy="4694153"/>
        </p:xfrm>
        <a:graphic>
          <a:graphicData uri="http://schemas.openxmlformats.org/drawingml/2006/table">
            <a:tbl>
              <a:tblPr/>
              <a:tblGrid>
                <a:gridCol w="3019147"/>
                <a:gridCol w="2538161"/>
                <a:gridCol w="2900893"/>
              </a:tblGrid>
              <a:tr h="1990049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Hydro-alcoholic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Extracts</a:t>
                      </a:r>
                    </a:p>
                  </a:txBody>
                  <a:tcPr marL="91437" marR="91437" marT="45722" marB="45722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Total </a:t>
                      </a:r>
                      <a:r>
                        <a:rPr kumimoji="0" lang="en-US" altLang="en-US" sz="2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Phenolics</a:t>
                      </a:r>
                      <a:endParaRPr kumimoji="0" lang="en-US" altLang="en-US" sz="2800" b="0" i="0" u="none" strike="noStrike" cap="none" normalizeH="0" baseline="3000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(</a:t>
                      </a: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mg of GA/g of extract</a:t>
                      </a: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)</a:t>
                      </a:r>
                    </a:p>
                  </a:txBody>
                  <a:tcPr marL="91437" marR="91437" marT="45722" marB="4572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Total Flavonoids</a:t>
                      </a:r>
                      <a:endParaRPr kumimoji="0" lang="en-US" altLang="en-US" sz="2800" b="0" i="0" u="none" strike="noStrike" cap="none" normalizeH="0" baseline="3000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(</a:t>
                      </a: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mg of QU/g of extract</a:t>
                      </a: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)</a:t>
                      </a:r>
                    </a:p>
                  </a:txBody>
                  <a:tcPr marL="91437" marR="91437" marT="45722" marB="4572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59486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C. sappan</a:t>
                      </a:r>
                    </a:p>
                  </a:txBody>
                  <a:tcPr marL="91437" marR="91437" marT="45722" marB="45722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55.76±0.53</a:t>
                      </a:r>
                      <a:endParaRPr kumimoji="0" lang="en-US" alt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78" marR="68578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27.13±0.88</a:t>
                      </a:r>
                      <a:endParaRPr kumimoji="0" lang="en-US" alt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78" marR="68578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87596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C. </a:t>
                      </a:r>
                      <a:r>
                        <a:rPr kumimoji="0" lang="en-US" altLang="en-US" sz="28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peltata</a:t>
                      </a:r>
                      <a:endParaRPr kumimoji="0" lang="en-US" altLang="en-US" sz="28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1437" marR="91437" marT="45722" marB="45722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2.20±0.35</a:t>
                      </a:r>
                      <a:endParaRPr kumimoji="0" lang="en-US" alt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78" marR="68578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2.00±0.43</a:t>
                      </a:r>
                      <a:endParaRPr kumimoji="0" lang="en-US" alt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78" marR="68578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8686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G. </a:t>
                      </a:r>
                      <a:r>
                        <a:rPr kumimoji="0" lang="en-US" altLang="en-US" sz="28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arborea</a:t>
                      </a:r>
                      <a:endParaRPr kumimoji="0" lang="en-US" altLang="en-US" sz="28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1437" marR="91437" marT="45722" marB="45722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5.52±0.41</a:t>
                      </a:r>
                    </a:p>
                  </a:txBody>
                  <a:tcPr marL="68578" marR="68578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5.30±0.35</a:t>
                      </a:r>
                      <a:endParaRPr kumimoji="0" lang="en-US" alt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78" marR="68578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36888" name="Title 5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altLang="en-US" sz="4000" dirty="0" smtClean="0"/>
              <a:t>Estimation of Total </a:t>
            </a:r>
            <a:r>
              <a:rPr lang="en-US" altLang="en-US" sz="4000" dirty="0" err="1" smtClean="0"/>
              <a:t>phenolics</a:t>
            </a:r>
            <a:r>
              <a:rPr lang="en-US" altLang="en-US" sz="4000" dirty="0" smtClean="0"/>
              <a:t> and Flavonoids</a:t>
            </a:r>
            <a:endParaRPr lang="en-US" sz="4000" dirty="0" smtClean="0"/>
          </a:p>
        </p:txBody>
      </p:sp>
      <p:sp>
        <p:nvSpPr>
          <p:cNvPr id="37913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43F222E-776B-4C0D-8C6E-A0D6165C17FA}" type="slidenum">
              <a:rPr lang="en-US" altLang="en-US" smtClean="0">
                <a:latin typeface="Arial" charset="0"/>
              </a:rPr>
              <a:pPr>
                <a:defRPr/>
              </a:pPr>
              <a:t>30</a:t>
            </a:fld>
            <a:endParaRPr lang="en-US" altLang="en-US" dirty="0" smtClean="0">
              <a:latin typeface="Arial" charset="0"/>
            </a:endParaRPr>
          </a:p>
        </p:txBody>
      </p:sp>
      <p:sp>
        <p:nvSpPr>
          <p:cNvPr id="36890" name="Rectangle 4"/>
          <p:cNvSpPr>
            <a:spLocks noChangeArrowheads="1"/>
          </p:cNvSpPr>
          <p:nvPr/>
        </p:nvSpPr>
        <p:spPr bwMode="auto">
          <a:xfrm>
            <a:off x="228600" y="6259513"/>
            <a:ext cx="59436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 smtClean="0"/>
              <a:t>GA-Gallic </a:t>
            </a:r>
            <a:r>
              <a:rPr lang="en-US" dirty="0"/>
              <a:t>acid, QU- </a:t>
            </a:r>
            <a:r>
              <a:rPr lang="en-US" dirty="0" err="1"/>
              <a:t>Quercetin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E35DAE-C412-4A60-A3FA-52B04052CD58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  <p:sp>
        <p:nvSpPr>
          <p:cNvPr id="37891" name="TextBox 7"/>
          <p:cNvSpPr txBox="1">
            <a:spLocks noChangeArrowheads="1"/>
          </p:cNvSpPr>
          <p:nvPr/>
        </p:nvSpPr>
        <p:spPr bwMode="auto">
          <a:xfrm>
            <a:off x="1066800" y="2438400"/>
            <a:ext cx="7010400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4400" dirty="0" smtClean="0"/>
              <a:t>LC-MS/MS </a:t>
            </a:r>
            <a:r>
              <a:rPr lang="en-US" sz="4400" dirty="0"/>
              <a:t>ANALYSIS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8800" y="1066800"/>
            <a:ext cx="355600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3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30800" y="1066801"/>
            <a:ext cx="3556000" cy="2659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0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86845" y="4098925"/>
            <a:ext cx="3469569" cy="26077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1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171545" y="4038600"/>
            <a:ext cx="3515255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itle 1"/>
          <p:cNvSpPr txBox="1">
            <a:spLocks/>
          </p:cNvSpPr>
          <p:nvPr/>
        </p:nvSpPr>
        <p:spPr bwMode="auto">
          <a:xfrm>
            <a:off x="457200" y="152400"/>
            <a:ext cx="8229600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Compounds Identified from </a:t>
            </a:r>
            <a:r>
              <a:rPr kumimoji="0" lang="en-US" altLang="en-US" sz="3200" b="0" i="1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G. </a:t>
            </a:r>
            <a:r>
              <a:rPr kumimoji="0" lang="en-US" altLang="en-US" sz="3200" b="0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arborea</a:t>
            </a:r>
            <a:endParaRPr kumimoji="0" lang="en-US" altLang="en-US" sz="3600" b="0" i="1" u="none" strike="noStrike" kern="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66800" y="644120"/>
            <a:ext cx="7058450" cy="5070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7593686-329A-4086-8C78-49728E19B5A3}" type="slidenum">
              <a:rPr lang="en-US" smtClean="0"/>
              <a:pPr>
                <a:defRPr/>
              </a:pPr>
              <a:t>33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4882" y="1125880"/>
            <a:ext cx="3682862" cy="2684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28156" y="1125880"/>
            <a:ext cx="3807704" cy="2684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2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41900" y="4097680"/>
            <a:ext cx="3797300" cy="2684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3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43838" y="4083393"/>
            <a:ext cx="3693266" cy="2684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71BD11E-43AB-43F5-A68F-78AB20646141}" type="slidenum">
              <a:rPr lang="en-US" smtClean="0"/>
              <a:pPr>
                <a:defRPr/>
              </a:pPr>
              <a:t>34</a:t>
            </a:fld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altLang="en-US" sz="3200" dirty="0" smtClean="0"/>
              <a:t>Compounds Identified from </a:t>
            </a:r>
            <a:r>
              <a:rPr lang="en-US" altLang="en-US" sz="3200" i="1" dirty="0" smtClean="0"/>
              <a:t>C. </a:t>
            </a:r>
            <a:r>
              <a:rPr lang="en-US" altLang="en-US" sz="3200" i="1" dirty="0" err="1" smtClean="0"/>
              <a:t>peltata</a:t>
            </a:r>
            <a:endParaRPr lang="en-US" altLang="en-US" sz="3200" i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52500" y="609600"/>
            <a:ext cx="7239000" cy="50943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4CC25DD-0A15-42FB-B997-58DB728F60B5}" type="slidenum">
              <a:rPr lang="en-US" smtClean="0"/>
              <a:pPr>
                <a:defRPr/>
              </a:pPr>
              <a:t>35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7234" y="1220270"/>
            <a:ext cx="3429726" cy="25685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08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45884" y="1204395"/>
            <a:ext cx="3612316" cy="26056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084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53822" y="4158152"/>
            <a:ext cx="3581472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085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50084" y="4239115"/>
            <a:ext cx="3493879" cy="25426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33C9256-4AFD-446A-A3B9-CCF3DB3307AC}" type="slidenum">
              <a:rPr lang="en-US" smtClean="0"/>
              <a:pPr>
                <a:defRPr/>
              </a:pPr>
              <a:t>36</a:t>
            </a:fld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38200"/>
          </a:xfrm>
        </p:spPr>
        <p:txBody>
          <a:bodyPr/>
          <a:lstStyle/>
          <a:p>
            <a:r>
              <a:rPr lang="en-US" altLang="en-US" sz="3200" dirty="0" smtClean="0"/>
              <a:t>Compounds Identified from </a:t>
            </a:r>
            <a:r>
              <a:rPr lang="en-US" altLang="en-US" sz="3200" i="1" dirty="0" smtClean="0"/>
              <a:t>C. </a:t>
            </a:r>
            <a:r>
              <a:rPr lang="en-US" altLang="en-US" sz="3200" i="1" dirty="0" err="1" smtClean="0"/>
              <a:t>sappan</a:t>
            </a:r>
            <a:endParaRPr lang="en-US" altLang="en-US" sz="3200" i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8229600" cy="914400"/>
          </a:xfrm>
        </p:spPr>
        <p:txBody>
          <a:bodyPr/>
          <a:lstStyle/>
          <a:p>
            <a:r>
              <a:rPr lang="en-US" sz="2800" dirty="0" smtClean="0"/>
              <a:t>Compounds identified in the LCMS/MS analysis of the selected plant extracts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631F8C-76AB-4DB7-A7E0-EC22A6256E22}" type="slidenum">
              <a:rPr lang="en-US" smtClean="0"/>
              <a:pPr>
                <a:defRPr/>
              </a:pPr>
              <a:t>37</a:t>
            </a:fld>
            <a:endParaRPr lang="en-US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33400" y="1298575"/>
          <a:ext cx="8077200" cy="4721225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120736"/>
                <a:gridCol w="2478232"/>
                <a:gridCol w="2478232"/>
              </a:tblGrid>
              <a:tr h="838798">
                <a:tc>
                  <a:txBody>
                    <a:bodyPr/>
                    <a:lstStyle/>
                    <a:p>
                      <a:pPr algn="ctr"/>
                      <a:r>
                        <a:rPr lang="en-US" sz="1400" i="1" dirty="0" err="1" smtClean="0">
                          <a:solidFill>
                            <a:schemeClr val="bg1"/>
                          </a:solidFill>
                        </a:rPr>
                        <a:t>Caesalpinia</a:t>
                      </a:r>
                      <a:r>
                        <a:rPr lang="en-US" sz="1400" i="1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sz="1400" i="1" dirty="0" err="1" smtClean="0">
                          <a:solidFill>
                            <a:schemeClr val="bg1"/>
                          </a:solidFill>
                        </a:rPr>
                        <a:t>sappan</a:t>
                      </a:r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</a:p>
                    <a:p>
                      <a:pPr algn="ctr"/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>Heart wood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i="1" dirty="0" err="1" smtClean="0">
                          <a:solidFill>
                            <a:schemeClr val="bg1"/>
                          </a:solidFill>
                        </a:rPr>
                        <a:t>Cyclea</a:t>
                      </a:r>
                      <a:r>
                        <a:rPr lang="en-US" sz="1400" i="1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sz="1400" i="1" dirty="0" err="1" smtClean="0">
                          <a:solidFill>
                            <a:schemeClr val="bg1"/>
                          </a:solidFill>
                        </a:rPr>
                        <a:t>peltata</a:t>
                      </a:r>
                      <a:endParaRPr lang="en-US" sz="1400" i="1" dirty="0" smtClean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>Roots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i="1" dirty="0" err="1" smtClean="0">
                          <a:solidFill>
                            <a:schemeClr val="bg1"/>
                          </a:solidFill>
                        </a:rPr>
                        <a:t>Gmelina</a:t>
                      </a:r>
                      <a:r>
                        <a:rPr lang="en-US" sz="1400" i="1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sz="1400" i="1" dirty="0" err="1" smtClean="0">
                          <a:solidFill>
                            <a:schemeClr val="bg1"/>
                          </a:solidFill>
                        </a:rPr>
                        <a:t>arborea</a:t>
                      </a:r>
                      <a:endParaRPr lang="en-US" sz="1400" i="1" dirty="0" smtClean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>Aerial parts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</a:tr>
              <a:tr h="576934">
                <a:tc>
                  <a:txBody>
                    <a:bodyPr/>
                    <a:lstStyle/>
                    <a:p>
                      <a:pPr algn="ctr"/>
                      <a:r>
                        <a:rPr kumimoji="0" lang="en-US" altLang="en-US" sz="14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Brazilin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en-US" sz="1400" b="1" dirty="0" err="1" smtClean="0"/>
                        <a:t>chromene</a:t>
                      </a:r>
                      <a:r>
                        <a:rPr lang="en-US" sz="1400" b="1" dirty="0" smtClean="0"/>
                        <a:t>/ Red pigment</a:t>
                      </a:r>
                      <a:r>
                        <a:rPr kumimoji="0" lang="en-US" sz="14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altLang="en-US" sz="1400" b="1" i="0" u="none" strike="noStrike" kern="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Tetrandrine</a:t>
                      </a:r>
                      <a:endParaRPr kumimoji="0" lang="en-US" altLang="en-US" sz="1400" b="1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kumimoji="0" lang="en-US" sz="14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en-US" sz="1400" b="1" dirty="0" smtClean="0"/>
                        <a:t>alkaloid</a:t>
                      </a:r>
                      <a:r>
                        <a:rPr kumimoji="0" lang="en-US" sz="14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altLang="en-US" sz="14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Apigenin-7-0-glucoside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en-US" sz="14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(Flavonoid glycoside) </a:t>
                      </a:r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1052056">
                <a:tc>
                  <a:txBody>
                    <a:bodyPr/>
                    <a:lstStyle/>
                    <a:p>
                      <a:pPr algn="ctr"/>
                      <a:r>
                        <a:rPr kumimoji="0" lang="en-US" altLang="en-US" sz="1400" b="1" i="0" u="none" strike="noStrike" kern="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Brazilein</a:t>
                      </a:r>
                      <a:r>
                        <a:rPr kumimoji="0" lang="en-US" altLang="en-US" sz="14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en-US" sz="1400" b="1" dirty="0" err="1" smtClean="0"/>
                        <a:t>chromene</a:t>
                      </a:r>
                      <a:r>
                        <a:rPr lang="en-US" sz="1400" b="1" dirty="0" smtClean="0"/>
                        <a:t>/ Pigment</a:t>
                      </a:r>
                      <a:r>
                        <a:rPr kumimoji="0" lang="en-US" sz="14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en-US" sz="14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altLang="en-US" sz="1400" b="1" i="0" u="none" strike="noStrike" kern="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Acteoside</a:t>
                      </a:r>
                      <a:endParaRPr kumimoji="0" lang="en-US" altLang="en-US" sz="1400" b="1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kumimoji="0" lang="en-US" sz="1400" b="1" i="0" u="none" strike="noStrike" kern="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caffeoyl</a:t>
                      </a:r>
                      <a:r>
                        <a:rPr kumimoji="0" lang="en-US" sz="14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400" b="1" i="0" u="none" strike="noStrike" kern="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phenylethanoid</a:t>
                      </a:r>
                      <a:r>
                        <a:rPr kumimoji="0" lang="en-US" sz="14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glycoside)</a:t>
                      </a:r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altLang="en-US" sz="14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6-C-hexosyl-8-C-pentosyl </a:t>
                      </a:r>
                      <a:r>
                        <a:rPr kumimoji="0" lang="en-US" altLang="en-US" sz="1400" b="1" i="0" u="none" strike="noStrike" kern="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luteolin</a:t>
                      </a:r>
                      <a:endParaRPr kumimoji="0" lang="en-US" altLang="en-US" sz="1400" b="1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en-US" sz="14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(Flavonoid glycoside)  </a:t>
                      </a:r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814495">
                <a:tc>
                  <a:txBody>
                    <a:bodyPr/>
                    <a:lstStyle/>
                    <a:p>
                      <a:pPr algn="ctr"/>
                      <a:r>
                        <a:rPr kumimoji="0" lang="en-US" altLang="en-US" sz="1400" b="1" i="0" u="none" strike="noStrike" kern="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Hydroxybrazilin</a:t>
                      </a:r>
                      <a:endParaRPr kumimoji="0" lang="en-US" altLang="en-US" sz="1400" b="1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en-US" sz="1400" b="1" dirty="0" err="1" smtClean="0"/>
                        <a:t>chromene</a:t>
                      </a:r>
                      <a:r>
                        <a:rPr lang="en-US" sz="1400" b="1" dirty="0" smtClean="0"/>
                        <a:t>/ Pigment</a:t>
                      </a:r>
                      <a:r>
                        <a:rPr kumimoji="0" lang="en-US" sz="14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en-US" sz="14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altLang="en-US" sz="1400" b="1" i="0" u="none" strike="noStrike" kern="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Eriocitrin</a:t>
                      </a:r>
                      <a:endParaRPr kumimoji="0" lang="en-US" altLang="en-US" sz="1400" b="1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(flavanone-7-O-glycoside)</a:t>
                      </a:r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altLang="en-US" sz="1400" b="1" i="0" u="none" strike="noStrike" kern="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Homoorientin</a:t>
                      </a:r>
                      <a:endParaRPr kumimoji="0" lang="en-US" altLang="en-US" sz="1400" b="1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kumimoji="0" lang="en-US" sz="1400" b="1" i="0" u="none" strike="noStrike" kern="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flavone</a:t>
                      </a:r>
                      <a:r>
                        <a:rPr kumimoji="0" lang="en-US" sz="14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814495">
                <a:tc>
                  <a:txBody>
                    <a:bodyPr/>
                    <a:lstStyle/>
                    <a:p>
                      <a:pPr algn="ctr"/>
                      <a:r>
                        <a:rPr kumimoji="0" lang="en-US" altLang="en-US" sz="14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Peonidin-3-galactoside</a:t>
                      </a:r>
                    </a:p>
                    <a:p>
                      <a:pPr algn="ctr"/>
                      <a:r>
                        <a:rPr kumimoji="0" lang="en-US" sz="14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en-US" sz="1400" b="1" dirty="0" err="1" smtClean="0"/>
                        <a:t>Anthocyanins</a:t>
                      </a:r>
                      <a:r>
                        <a:rPr lang="en-US" sz="1400" b="1" dirty="0" smtClean="0"/>
                        <a:t> </a:t>
                      </a:r>
                      <a:r>
                        <a:rPr lang="en-US" sz="1400" b="1" dirty="0" err="1" smtClean="0"/>
                        <a:t>glucosides</a:t>
                      </a:r>
                      <a:r>
                        <a:rPr kumimoji="0" lang="en-US" sz="14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altLang="en-US" sz="14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Kaempferol-3-O-alpha-L-rhamnoside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kumimoji="0" lang="en-US" sz="1400" b="1" i="0" u="none" strike="noStrike" kern="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flavonol</a:t>
                      </a:r>
                      <a:r>
                        <a:rPr kumimoji="0" lang="en-US" sz="14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glycoside)</a:t>
                      </a:r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en-US" sz="14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Luteolin-7-O-glucoside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en-US" sz="14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kumimoji="0" lang="en-US" altLang="en-US" sz="1400" b="1" i="0" u="none" strike="noStrike" kern="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flavone</a:t>
                      </a:r>
                      <a:r>
                        <a:rPr kumimoji="0" lang="en-US" altLang="en-US" sz="14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glycoside)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en-US" sz="1400" b="1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  <a:tr h="624447"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en-US" sz="1400" b="1" i="0" u="none" strike="noStrike" kern="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Pectolinaringenin</a:t>
                      </a:r>
                      <a:endParaRPr kumimoji="0" lang="en-US" altLang="en-US" sz="1400" b="1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kumimoji="0" lang="en-US" sz="1400" b="1" i="0" u="none" strike="noStrike" kern="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flavonoid</a:t>
                      </a:r>
                      <a:r>
                        <a:rPr kumimoji="0" lang="en-US" sz="14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en-US" sz="14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en-US" sz="1400" b="1" i="0" u="none" strike="noStrike" kern="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Taxifoliol</a:t>
                      </a:r>
                      <a:endParaRPr kumimoji="0" lang="en-US" altLang="en-US" sz="1400" b="1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kumimoji="0" lang="en-US" sz="1400" b="1" i="0" u="none" strike="noStrike" kern="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flavonoid</a:t>
                      </a:r>
                      <a:r>
                        <a:rPr kumimoji="0" lang="en-US" sz="14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.)</a:t>
                      </a:r>
                      <a:endParaRPr lang="en-US" sz="14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42900" indent="-342900"/>
            <a:r>
              <a:rPr lang="en-US" altLang="en-US" sz="3600" b="1" smtClean="0"/>
              <a:t>Specific Aims #3</a:t>
            </a:r>
            <a:endParaRPr lang="en-US" altLang="en-US" sz="6000" smtClean="0"/>
          </a:p>
        </p:txBody>
      </p:sp>
      <p:sp>
        <p:nvSpPr>
          <p:cNvPr id="47107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8763000" cy="4525963"/>
          </a:xfrm>
        </p:spPr>
        <p:txBody>
          <a:bodyPr/>
          <a:lstStyle/>
          <a:p>
            <a:pPr marL="457200" lvl="1" indent="-457200" eaLnBrk="1" hangingPunct="1">
              <a:buClr>
                <a:schemeClr val="tx1"/>
              </a:buClr>
              <a:buFont typeface="Arial" charset="0"/>
              <a:buChar char="•"/>
            </a:pPr>
            <a:r>
              <a:rPr lang="en-US" altLang="en-US" sz="3200" b="1" dirty="0" smtClean="0"/>
              <a:t>To evaluate antioxidant, antiulcer and </a:t>
            </a:r>
            <a:r>
              <a:rPr lang="en-US" altLang="en-US" sz="3200" b="1" dirty="0" err="1" smtClean="0"/>
              <a:t>cytoprotective</a:t>
            </a:r>
            <a:r>
              <a:rPr lang="en-US" altLang="en-US" sz="3200" b="1" dirty="0" smtClean="0"/>
              <a:t> potentials of selected plants by in vitro methods </a:t>
            </a:r>
          </a:p>
          <a:p>
            <a:pPr marL="1314450" lvl="2" indent="-457200" eaLnBrk="1" hangingPunct="1">
              <a:lnSpc>
                <a:spcPct val="90000"/>
              </a:lnSpc>
              <a:buClr>
                <a:schemeClr val="tx1"/>
              </a:buClr>
              <a:buFontTx/>
              <a:buAutoNum type="alphaLcParenR"/>
            </a:pPr>
            <a:r>
              <a:rPr lang="en-US" altLang="en-US" sz="2800" dirty="0" smtClean="0"/>
              <a:t>Antioxidant- DPPH Assay </a:t>
            </a:r>
            <a:r>
              <a:rPr lang="en-US" sz="2800" dirty="0" smtClean="0"/>
              <a:t>(Brand et al., 1995) </a:t>
            </a:r>
            <a:endParaRPr lang="en-US" altLang="en-US" sz="2800" dirty="0" smtClean="0"/>
          </a:p>
          <a:p>
            <a:pPr marL="1314450" lvl="2" indent="-457200" eaLnBrk="1" hangingPunct="1">
              <a:lnSpc>
                <a:spcPct val="90000"/>
              </a:lnSpc>
              <a:buClr>
                <a:schemeClr val="tx1"/>
              </a:buClr>
              <a:buFontTx/>
              <a:buAutoNum type="alphaLcParenR"/>
            </a:pPr>
            <a:r>
              <a:rPr lang="en-US" altLang="en-US" sz="2800" dirty="0" smtClean="0"/>
              <a:t>Acid neutralizing capacity </a:t>
            </a:r>
            <a:r>
              <a:rPr lang="en-US" sz="2800" dirty="0" smtClean="0"/>
              <a:t>(</a:t>
            </a:r>
            <a:r>
              <a:rPr lang="en-US" sz="2800" dirty="0" err="1" smtClean="0"/>
              <a:t>Berchtold</a:t>
            </a:r>
            <a:r>
              <a:rPr lang="en-US" sz="2800" dirty="0" smtClean="0"/>
              <a:t> et al., 1985) </a:t>
            </a:r>
          </a:p>
          <a:p>
            <a:pPr marL="1314450" lvl="2" indent="-457200" eaLnBrk="1" hangingPunct="1">
              <a:lnSpc>
                <a:spcPct val="90000"/>
              </a:lnSpc>
              <a:buClr>
                <a:schemeClr val="tx1"/>
              </a:buClr>
              <a:buFontTx/>
              <a:buAutoNum type="alphaLcParenR"/>
            </a:pPr>
            <a:r>
              <a:rPr lang="en-US" altLang="en-US" sz="2800" dirty="0" err="1" smtClean="0"/>
              <a:t>Cytoprotective</a:t>
            </a:r>
            <a:r>
              <a:rPr lang="en-US" altLang="en-US" sz="2800" dirty="0" smtClean="0"/>
              <a:t> effect using Rat gastric mucosal cells</a:t>
            </a:r>
          </a:p>
          <a:p>
            <a:pPr marL="1314450" lvl="2" indent="-457200" eaLnBrk="1" hangingPunct="1">
              <a:lnSpc>
                <a:spcPct val="90000"/>
              </a:lnSpc>
              <a:buClr>
                <a:schemeClr val="tx1"/>
              </a:buClr>
              <a:buFontTx/>
              <a:buAutoNum type="alphaLcParenR"/>
            </a:pPr>
            <a:r>
              <a:rPr lang="en-US" altLang="en-US" sz="2800" i="1" dirty="0" smtClean="0"/>
              <a:t>H</a:t>
            </a:r>
            <a:r>
              <a:rPr lang="en-US" altLang="en-US" sz="2800" i="1" baseline="30000" dirty="0" smtClean="0"/>
              <a:t>+</a:t>
            </a:r>
            <a:r>
              <a:rPr lang="en-US" altLang="en-US" sz="2800" i="1" dirty="0" smtClean="0"/>
              <a:t>/K</a:t>
            </a:r>
            <a:r>
              <a:rPr lang="en-US" altLang="en-US" sz="2800" i="1" baseline="30000" dirty="0" smtClean="0"/>
              <a:t>+</a:t>
            </a:r>
            <a:r>
              <a:rPr lang="en-US" altLang="en-US" sz="2800" i="1" dirty="0" smtClean="0"/>
              <a:t> </a:t>
            </a:r>
            <a:r>
              <a:rPr lang="en-US" altLang="en-US" sz="2800" i="1" dirty="0" err="1" smtClean="0"/>
              <a:t>ATPase</a:t>
            </a:r>
            <a:r>
              <a:rPr lang="en-US" altLang="en-US" sz="2800" i="1" dirty="0" smtClean="0"/>
              <a:t> </a:t>
            </a:r>
            <a:r>
              <a:rPr lang="en-US" altLang="en-US" sz="2800" dirty="0" smtClean="0"/>
              <a:t>inhibitory activity</a:t>
            </a:r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81AF674-7B13-45FF-96ED-0702738BA7C2}" type="slidenum">
              <a:rPr lang="en-US" altLang="en-US" smtClean="0">
                <a:latin typeface="Arial" charset="0"/>
              </a:rPr>
              <a:pPr>
                <a:defRPr/>
              </a:pPr>
              <a:t>38</a:t>
            </a:fld>
            <a:endParaRPr lang="en-US" altLang="en-US" smtClean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50"/>
          <p:cNvGraphicFramePr>
            <a:graphicFrameLocks/>
          </p:cNvGraphicFramePr>
          <p:nvPr/>
        </p:nvGraphicFramePr>
        <p:xfrm>
          <a:off x="534988" y="1511300"/>
          <a:ext cx="7999412" cy="2603500"/>
        </p:xfrm>
        <a:graphic>
          <a:graphicData uri="http://schemas.openxmlformats.org/drawingml/2006/table">
            <a:tbl>
              <a:tblPr/>
              <a:tblGrid>
                <a:gridCol w="2405129"/>
                <a:gridCol w="1743573"/>
                <a:gridCol w="2022770"/>
                <a:gridCol w="1827940"/>
              </a:tblGrid>
              <a:tr h="939055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DPPH Assay (IC</a:t>
                      </a:r>
                      <a:r>
                        <a:rPr kumimoji="0" lang="en-US" sz="2800" b="1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50 </a:t>
                      </a: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in </a:t>
                      </a:r>
                      <a:r>
                        <a:rPr lang="en-US" sz="2800" b="1" i="0" u="none" strike="noStrike" dirty="0" smtClean="0">
                          <a:effectLst/>
                          <a:latin typeface="+mn-lt"/>
                        </a:rPr>
                        <a:t>µg/</a:t>
                      </a:r>
                      <a:r>
                        <a:rPr lang="en-US" sz="2800" b="1" i="0" u="none" strike="noStrike" dirty="0" err="1" smtClean="0">
                          <a:effectLst/>
                          <a:latin typeface="+mn-lt"/>
                        </a:rPr>
                        <a:t>mL</a:t>
                      </a: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)</a:t>
                      </a:r>
                    </a:p>
                  </a:txBody>
                  <a:tcPr marL="91444" marR="91444" marT="45718" marB="45718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074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Extract</a:t>
                      </a:r>
                    </a:p>
                  </a:txBody>
                  <a:tcPr marL="91444" marR="91444" marT="45718" marB="45718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C. sappan</a:t>
                      </a:r>
                    </a:p>
                  </a:txBody>
                  <a:tcPr marL="91444" marR="91444" marT="45718" marB="4571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C. </a:t>
                      </a:r>
                      <a:r>
                        <a:rPr kumimoji="0" lang="en-US" sz="24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peltata</a:t>
                      </a:r>
                      <a:endParaRPr kumimoji="0" lang="en-US" sz="2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1444" marR="91444" marT="45718" marB="4571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G. </a:t>
                      </a:r>
                      <a:r>
                        <a:rPr kumimoji="0" lang="en-US" sz="24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arborea</a:t>
                      </a:r>
                      <a:endParaRPr kumimoji="0" lang="en-US" sz="2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1444" marR="91444" marT="45718" marB="4571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69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Hydro-alcoholic</a:t>
                      </a:r>
                    </a:p>
                  </a:txBody>
                  <a:tcPr marL="91444" marR="91444" marT="45718" marB="45718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 smtClean="0">
                          <a:effectLst/>
                          <a:latin typeface="Arial"/>
                        </a:rPr>
                        <a:t>5.43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 smtClean="0">
                          <a:effectLst/>
                          <a:latin typeface="+mn-lt"/>
                        </a:rPr>
                        <a:t>270.06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 smtClean="0">
                          <a:effectLst/>
                          <a:latin typeface="+mn-lt"/>
                        </a:rPr>
                        <a:t>72.01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8150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E32CFF-7E52-4C03-A732-8B099AEF18D9}" type="slidenum">
              <a:rPr lang="en-US" altLang="en-US" smtClean="0">
                <a:latin typeface="Arial" charset="0"/>
              </a:rPr>
              <a:pPr>
                <a:defRPr/>
              </a:pPr>
              <a:t>39</a:t>
            </a:fld>
            <a:endParaRPr lang="en-US" altLang="en-US" smtClean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itle 1"/>
          <p:cNvSpPr>
            <a:spLocks noGrp="1"/>
          </p:cNvSpPr>
          <p:nvPr>
            <p:ph type="title"/>
          </p:nvPr>
        </p:nvSpPr>
        <p:spPr>
          <a:xfrm>
            <a:off x="304800" y="0"/>
            <a:ext cx="8534400" cy="1143000"/>
          </a:xfrm>
        </p:spPr>
        <p:txBody>
          <a:bodyPr/>
          <a:lstStyle/>
          <a:p>
            <a:r>
              <a:rPr lang="en-US" altLang="en-US" sz="3200" i="1" dirty="0" smtClean="0"/>
              <a:t>In vitro</a:t>
            </a:r>
            <a:r>
              <a:rPr lang="en-US" altLang="en-US" sz="3200" dirty="0" smtClean="0"/>
              <a:t> acid neutralizing capacity  evaluation</a:t>
            </a:r>
            <a:endParaRPr lang="en-SG" altLang="en-US" sz="1600" dirty="0" smtClean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381000" y="1219200"/>
          <a:ext cx="8382000" cy="4343400"/>
        </p:xfrm>
        <a:graphic>
          <a:graphicData uri="http://schemas.openxmlformats.org/drawingml/2006/table">
            <a:tbl>
              <a:tblPr/>
              <a:tblGrid>
                <a:gridCol w="2556390"/>
                <a:gridCol w="1892526"/>
                <a:gridCol w="1966542"/>
                <a:gridCol w="1966542"/>
              </a:tblGrid>
              <a:tr h="723900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SG" sz="2200" b="1" dirty="0" smtClean="0">
                          <a:latin typeface="Calibri"/>
                          <a:ea typeface="Calibri"/>
                          <a:cs typeface="Times New Roman"/>
                        </a:rPr>
                        <a:t>Group</a:t>
                      </a:r>
                      <a:r>
                        <a:rPr lang="en-SG" sz="2200" b="1" baseline="0" dirty="0" smtClean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SG" sz="2200" b="1" baseline="0" dirty="0" smtClean="0">
                          <a:latin typeface="Calibri"/>
                          <a:ea typeface="Calibri"/>
                          <a:cs typeface="Times New Roman"/>
                        </a:rPr>
                        <a:t>Description</a:t>
                      </a:r>
                      <a:endParaRPr lang="en-SG" sz="2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SG" sz="2200" b="1" dirty="0">
                          <a:latin typeface="Calibri"/>
                          <a:ea typeface="Calibri"/>
                          <a:cs typeface="Times New Roman"/>
                        </a:rPr>
                        <a:t>pH (</a:t>
                      </a:r>
                      <a:r>
                        <a:rPr lang="en-SG" sz="2200" b="1" dirty="0" err="1" smtClean="0">
                          <a:latin typeface="Calibri"/>
                          <a:ea typeface="Calibri"/>
                          <a:cs typeface="Times New Roman"/>
                        </a:rPr>
                        <a:t>Mean±SD</a:t>
                      </a:r>
                      <a:r>
                        <a:rPr lang="en-SG" sz="2200" b="1" dirty="0" smtClean="0">
                          <a:latin typeface="Calibri"/>
                          <a:ea typeface="Calibri"/>
                          <a:cs typeface="Times New Roman"/>
                        </a:rPr>
                        <a:t>)</a:t>
                      </a:r>
                      <a:endParaRPr lang="en-SG" sz="2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</a:tr>
              <a:tr h="723900">
                <a:tc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06705" algn="l"/>
                        </a:tabLst>
                      </a:pPr>
                      <a:r>
                        <a:rPr lang="en-SG" sz="2200" b="1" dirty="0">
                          <a:latin typeface="Calibri"/>
                          <a:ea typeface="Calibri"/>
                          <a:cs typeface="Times New Roman"/>
                        </a:rPr>
                        <a:t>1 minute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SG" sz="2200" b="1" dirty="0">
                          <a:latin typeface="Calibri"/>
                          <a:ea typeface="Calibri"/>
                          <a:cs typeface="Times New Roman"/>
                        </a:rPr>
                        <a:t>30 minute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SG" sz="2200" b="1" dirty="0">
                          <a:latin typeface="Calibri"/>
                          <a:ea typeface="Calibri"/>
                          <a:cs typeface="Times New Roman"/>
                        </a:rPr>
                        <a:t>60 minute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239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SG" sz="2200" b="1" dirty="0">
                          <a:latin typeface="Calibri"/>
                          <a:ea typeface="Calibri"/>
                          <a:cs typeface="Times New Roman"/>
                        </a:rPr>
                        <a:t>Control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SG" sz="2200" b="1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1.17</a:t>
                      </a:r>
                      <a:r>
                        <a:rPr lang="en-SG" sz="2200" b="1" dirty="0" smtClean="0">
                          <a:latin typeface="Calibri"/>
                          <a:ea typeface="Calibri"/>
                          <a:cs typeface="Times New Roman"/>
                        </a:rPr>
                        <a:t>±</a:t>
                      </a:r>
                      <a:r>
                        <a:rPr lang="en-SG" sz="2200" b="1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0.09</a:t>
                      </a:r>
                      <a:endParaRPr lang="en-SG" sz="2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SG" sz="2200" b="1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1.17</a:t>
                      </a:r>
                      <a:r>
                        <a:rPr lang="en-SG" sz="2200" b="1" dirty="0" smtClean="0">
                          <a:latin typeface="Calibri"/>
                          <a:ea typeface="Calibri"/>
                          <a:cs typeface="Times New Roman"/>
                        </a:rPr>
                        <a:t>±</a:t>
                      </a:r>
                      <a:r>
                        <a:rPr lang="en-SG" sz="2200" b="1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0.08</a:t>
                      </a:r>
                      <a:endParaRPr lang="en-SG" sz="2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SG" sz="2200" b="1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1.17</a:t>
                      </a:r>
                      <a:r>
                        <a:rPr lang="en-SG" sz="2200" b="1" dirty="0" smtClean="0">
                          <a:latin typeface="Calibri"/>
                          <a:ea typeface="Calibri"/>
                          <a:cs typeface="Times New Roman"/>
                        </a:rPr>
                        <a:t>±</a:t>
                      </a:r>
                      <a:r>
                        <a:rPr lang="en-SG" sz="2200" b="1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0.11</a:t>
                      </a:r>
                      <a:endParaRPr lang="en-SG" sz="2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239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SG" sz="2200" b="1" i="1" dirty="0" err="1">
                          <a:latin typeface="Calibri"/>
                          <a:ea typeface="Calibri"/>
                          <a:cs typeface="Times New Roman"/>
                        </a:rPr>
                        <a:t>Caesalpinia</a:t>
                      </a:r>
                      <a:r>
                        <a:rPr lang="en-SG" sz="2200" b="1" i="1" dirty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SG" sz="2200" b="1" i="1" dirty="0" err="1">
                          <a:latin typeface="Calibri"/>
                          <a:ea typeface="Calibri"/>
                          <a:cs typeface="Times New Roman"/>
                        </a:rPr>
                        <a:t>sappan</a:t>
                      </a:r>
                      <a:endParaRPr lang="en-SG" sz="2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SG" sz="2200" b="1" dirty="0" smtClean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1.22</a:t>
                      </a:r>
                      <a:r>
                        <a:rPr lang="en-SG" sz="2200" b="1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±0.11</a:t>
                      </a:r>
                      <a:endParaRPr lang="en-SG" sz="22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SG" sz="2200" b="1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1.20</a:t>
                      </a:r>
                      <a:r>
                        <a:rPr lang="en-SG" sz="2200" b="1" dirty="0" smtClean="0">
                          <a:latin typeface="Calibri"/>
                          <a:ea typeface="Calibri"/>
                          <a:cs typeface="Times New Roman"/>
                        </a:rPr>
                        <a:t>±</a:t>
                      </a:r>
                      <a:r>
                        <a:rPr lang="en-SG" sz="2200" b="1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0.03</a:t>
                      </a:r>
                      <a:endParaRPr lang="en-SG" sz="2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SG" sz="2200" b="1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1.19</a:t>
                      </a:r>
                      <a:r>
                        <a:rPr lang="en-SG" sz="2200" b="1" dirty="0" smtClean="0">
                          <a:latin typeface="Calibri"/>
                          <a:ea typeface="Calibri"/>
                          <a:cs typeface="Times New Roman"/>
                        </a:rPr>
                        <a:t>±</a:t>
                      </a:r>
                      <a:r>
                        <a:rPr lang="en-SG" sz="2200" b="1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0.07</a:t>
                      </a:r>
                      <a:endParaRPr lang="en-SG" sz="2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239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SG" sz="2200" b="1" i="1" dirty="0" err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Cyclea</a:t>
                      </a:r>
                      <a:r>
                        <a:rPr lang="en-SG" sz="2200" b="1" i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SG" sz="2200" b="1" i="1" dirty="0" err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peltata</a:t>
                      </a:r>
                      <a:endParaRPr lang="en-SG" sz="2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SG" sz="2200" b="1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1.19</a:t>
                      </a:r>
                      <a:r>
                        <a:rPr lang="en-SG" sz="2200" b="1" dirty="0" smtClean="0">
                          <a:latin typeface="Calibri"/>
                          <a:ea typeface="Calibri"/>
                          <a:cs typeface="Times New Roman"/>
                        </a:rPr>
                        <a:t>±</a:t>
                      </a:r>
                      <a:r>
                        <a:rPr lang="en-SG" sz="2200" b="1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0.10</a:t>
                      </a:r>
                      <a:endParaRPr lang="en-SG" sz="2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SG" sz="2200" b="1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1.19</a:t>
                      </a:r>
                      <a:r>
                        <a:rPr lang="en-SG" sz="2200" b="1" dirty="0" smtClean="0">
                          <a:latin typeface="Calibri"/>
                          <a:ea typeface="Calibri"/>
                          <a:cs typeface="Times New Roman"/>
                        </a:rPr>
                        <a:t>±</a:t>
                      </a:r>
                      <a:r>
                        <a:rPr lang="en-SG" sz="2200" b="1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0.12</a:t>
                      </a:r>
                      <a:endParaRPr lang="en-SG" sz="2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SG" sz="2200" b="1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1.19</a:t>
                      </a:r>
                      <a:r>
                        <a:rPr lang="en-SG" sz="2200" b="1" dirty="0" smtClean="0">
                          <a:latin typeface="Calibri"/>
                          <a:ea typeface="Calibri"/>
                          <a:cs typeface="Times New Roman"/>
                        </a:rPr>
                        <a:t>±</a:t>
                      </a:r>
                      <a:r>
                        <a:rPr lang="en-SG" sz="2200" b="1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0.10</a:t>
                      </a:r>
                      <a:endParaRPr lang="en-SG" sz="2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239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SG" sz="2200" b="1" i="1" dirty="0" err="1">
                          <a:latin typeface="Calibri"/>
                          <a:ea typeface="Calibri"/>
                          <a:cs typeface="Times New Roman"/>
                        </a:rPr>
                        <a:t>Gmelina</a:t>
                      </a:r>
                      <a:r>
                        <a:rPr lang="en-SG" sz="2200" b="1" i="1" dirty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SG" sz="2200" b="1" i="1" dirty="0" err="1">
                          <a:latin typeface="Calibri"/>
                          <a:ea typeface="Calibri"/>
                          <a:cs typeface="Times New Roman"/>
                        </a:rPr>
                        <a:t>arborea</a:t>
                      </a:r>
                      <a:endParaRPr lang="en-SG" sz="2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SG" sz="2200" b="1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1.18</a:t>
                      </a:r>
                      <a:r>
                        <a:rPr lang="en-SG" sz="2200" b="1" dirty="0" smtClean="0">
                          <a:latin typeface="Calibri"/>
                          <a:ea typeface="Calibri"/>
                          <a:cs typeface="Times New Roman"/>
                        </a:rPr>
                        <a:t>±</a:t>
                      </a:r>
                      <a:r>
                        <a:rPr lang="en-SG" sz="2200" b="1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0.05</a:t>
                      </a:r>
                      <a:endParaRPr lang="en-SG" sz="2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SG" sz="2200" b="1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1.17</a:t>
                      </a:r>
                      <a:r>
                        <a:rPr lang="en-SG" sz="2200" b="1" dirty="0" smtClean="0">
                          <a:latin typeface="Calibri"/>
                          <a:ea typeface="Calibri"/>
                          <a:cs typeface="Times New Roman"/>
                        </a:rPr>
                        <a:t>±</a:t>
                      </a:r>
                      <a:r>
                        <a:rPr lang="en-SG" sz="2200" b="1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0.09</a:t>
                      </a:r>
                      <a:endParaRPr lang="en-SG" sz="2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SG" sz="2200" b="1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1.17</a:t>
                      </a:r>
                      <a:r>
                        <a:rPr lang="en-SG" sz="2200" b="1" dirty="0" smtClean="0">
                          <a:latin typeface="Calibri"/>
                          <a:ea typeface="Calibri"/>
                          <a:cs typeface="Times New Roman"/>
                        </a:rPr>
                        <a:t>±</a:t>
                      </a:r>
                      <a:r>
                        <a:rPr lang="en-SG" sz="2200" b="1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0.16</a:t>
                      </a:r>
                      <a:endParaRPr lang="en-SG" sz="2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9189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78F0671-9392-4548-AAD8-AB5E90E9C682}" type="slidenum">
              <a:rPr lang="en-US" altLang="en-US" smtClean="0">
                <a:latin typeface="Arial" charset="0"/>
              </a:rPr>
              <a:pPr>
                <a:defRPr/>
              </a:pPr>
              <a:t>40</a:t>
            </a:fld>
            <a:endParaRPr lang="en-US" altLang="en-US" smtClean="0">
              <a:latin typeface="Arial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9600" y="5715000"/>
            <a:ext cx="487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Results are not encouraging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1219199"/>
            <a:ext cx="8686800" cy="5502275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sz="2400" b="1" i="1" dirty="0" smtClean="0"/>
              <a:t>In vitro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Cytoprotective</a:t>
            </a:r>
            <a:r>
              <a:rPr lang="en-US" sz="2400" b="1" dirty="0" smtClean="0"/>
              <a:t> Effect of Plant Extracts on </a:t>
            </a:r>
            <a:r>
              <a:rPr lang="en-US" sz="2400" b="1" dirty="0" err="1" smtClean="0"/>
              <a:t>Indomethacin</a:t>
            </a:r>
            <a:r>
              <a:rPr lang="en-US" sz="2400" b="1" dirty="0" smtClean="0"/>
              <a:t>-Induced </a:t>
            </a:r>
            <a:r>
              <a:rPr lang="en-US" sz="2400" b="1" dirty="0" err="1" smtClean="0"/>
              <a:t>Cytotoxicity</a:t>
            </a:r>
            <a:r>
              <a:rPr lang="en-US" sz="2400" b="1" dirty="0" smtClean="0"/>
              <a:t> using MTT Assay.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631F8C-76AB-4DB7-A7E0-EC22A6256E22}" type="slidenum">
              <a:rPr lang="en-US" smtClean="0"/>
              <a:pPr>
                <a:defRPr/>
              </a:pPr>
              <a:t>41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590800" y="1600200"/>
            <a:ext cx="5867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Good </a:t>
            </a:r>
            <a:r>
              <a:rPr lang="en-US" b="1" dirty="0" err="1" smtClean="0"/>
              <a:t>cytoprotection</a:t>
            </a:r>
            <a:r>
              <a:rPr lang="en-US" b="1" dirty="0" smtClean="0"/>
              <a:t> observed in </a:t>
            </a:r>
            <a:r>
              <a:rPr lang="en-US" b="1" i="1" dirty="0" smtClean="0"/>
              <a:t>C. </a:t>
            </a:r>
            <a:r>
              <a:rPr lang="en-US" b="1" i="1" dirty="0" err="1" smtClean="0"/>
              <a:t>sappan</a:t>
            </a:r>
            <a:r>
              <a:rPr lang="en-US" b="1" i="1" dirty="0" smtClean="0"/>
              <a:t> </a:t>
            </a:r>
            <a:r>
              <a:rPr lang="en-US" b="1" dirty="0" smtClean="0"/>
              <a:t>extract 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1143000"/>
          </a:xfrm>
        </p:spPr>
        <p:txBody>
          <a:bodyPr/>
          <a:lstStyle/>
          <a:p>
            <a:r>
              <a:rPr lang="en-US" sz="2800" b="1" dirty="0" smtClean="0"/>
              <a:t>Percentage Inhibition of gastric H</a:t>
            </a:r>
            <a:r>
              <a:rPr lang="en-US" sz="2800" b="1" baseline="30000" dirty="0" smtClean="0"/>
              <a:t>+</a:t>
            </a:r>
            <a:r>
              <a:rPr lang="en-US" sz="2800" b="1" dirty="0" smtClean="0"/>
              <a:t>,K</a:t>
            </a:r>
            <a:r>
              <a:rPr lang="en-US" sz="2800" b="1" baseline="30000" dirty="0" smtClean="0"/>
              <a:t>+</a:t>
            </a:r>
            <a:r>
              <a:rPr lang="en-US" sz="2800" b="1" dirty="0" smtClean="0"/>
              <a:t>-</a:t>
            </a:r>
            <a:r>
              <a:rPr lang="en-US" sz="2800" b="1" dirty="0" err="1" smtClean="0"/>
              <a:t>ATPase</a:t>
            </a:r>
            <a:r>
              <a:rPr lang="en-US" sz="2800" b="1" dirty="0" smtClean="0"/>
              <a:t> activity by the selected plant extracts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631F8C-76AB-4DB7-A7E0-EC22A6256E22}" type="slidenum">
              <a:rPr lang="en-US" smtClean="0"/>
              <a:pPr>
                <a:defRPr/>
              </a:pPr>
              <a:t>42</a:t>
            </a:fld>
            <a:endParaRPr lang="en-US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304800" y="1066800"/>
          <a:ext cx="8614800" cy="4648199"/>
        </p:xfrm>
        <a:graphic>
          <a:graphicData uri="http://schemas.openxmlformats.org/drawingml/2006/table">
            <a:tbl>
              <a:tblPr/>
              <a:tblGrid>
                <a:gridCol w="2193707"/>
                <a:gridCol w="1759585"/>
                <a:gridCol w="2330754"/>
                <a:gridCol w="2330754"/>
              </a:tblGrid>
              <a:tr h="114926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SG" sz="2000" b="1" dirty="0">
                          <a:latin typeface="Times New Roman"/>
                          <a:ea typeface="Calibri"/>
                          <a:cs typeface="Times New Roman"/>
                        </a:rPr>
                        <a:t>Group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SG" sz="2000" b="1" dirty="0">
                          <a:latin typeface="Times New Roman"/>
                          <a:ea typeface="Calibri"/>
                          <a:cs typeface="Times New Roman"/>
                        </a:rPr>
                        <a:t>Description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Times New Roman"/>
                        </a:rPr>
                        <a:t>Concentration</a:t>
                      </a:r>
                      <a:endParaRPr lang="en-US" sz="18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Times New Roman"/>
                        </a:rPr>
                        <a:t>(µg/ml) </a:t>
                      </a:r>
                      <a:endParaRPr lang="en-US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latin typeface="Times New Roman"/>
                          <a:ea typeface="Calibri"/>
                          <a:cs typeface="Times New Roman"/>
                        </a:rPr>
                        <a:t>Amount of inorganic phosphate released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latin typeface="Times New Roman"/>
                          <a:ea typeface="Calibri"/>
                          <a:cs typeface="Times New Roman"/>
                        </a:rPr>
                        <a:t>(µg/hr/mg protein)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Times New Roman"/>
                        </a:rPr>
                        <a:t>Percentage Inhibition</a:t>
                      </a:r>
                      <a:endParaRPr lang="en-US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9978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SG" sz="2000" dirty="0">
                          <a:latin typeface="Times New Roman"/>
                          <a:ea typeface="Calibri"/>
                          <a:cs typeface="Times New Roman"/>
                        </a:rPr>
                        <a:t>Control 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dirty="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>
                          <a:latin typeface="Times New Roman"/>
                          <a:ea typeface="Calibri"/>
                          <a:cs typeface="Times New Roman"/>
                        </a:rPr>
                        <a:t>194.00±2.12</a:t>
                      </a:r>
                      <a:endParaRPr lang="en-US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en-US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9978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SG" sz="2000" i="1">
                          <a:latin typeface="Times New Roman"/>
                          <a:ea typeface="Calibri"/>
                          <a:cs typeface="Times New Roman"/>
                        </a:rPr>
                        <a:t>Caesalpinia sappan</a:t>
                      </a:r>
                      <a:endParaRPr lang="en-US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dirty="0">
                          <a:latin typeface="Times New Roman"/>
                          <a:ea typeface="Calibri"/>
                          <a:cs typeface="Times New Roman"/>
                        </a:rPr>
                        <a:t>500 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dirty="0">
                          <a:latin typeface="Times New Roman"/>
                          <a:ea typeface="Calibri"/>
                          <a:cs typeface="Times New Roman"/>
                        </a:rPr>
                        <a:t>70.04±7.51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>
                          <a:latin typeface="Times New Roman"/>
                          <a:ea typeface="Calibri"/>
                          <a:cs typeface="Times New Roman"/>
                        </a:rPr>
                        <a:t>63.91</a:t>
                      </a:r>
                      <a:endParaRPr lang="en-US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9978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SG" sz="2000" i="1">
                          <a:latin typeface="Times New Roman"/>
                          <a:ea typeface="Calibri"/>
                          <a:cs typeface="Times New Roman"/>
                        </a:rPr>
                        <a:t>Cyclea peltata</a:t>
                      </a:r>
                      <a:endParaRPr lang="en-US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dirty="0">
                          <a:latin typeface="Times New Roman"/>
                          <a:ea typeface="Calibri"/>
                          <a:cs typeface="Times New Roman"/>
                        </a:rPr>
                        <a:t>500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dirty="0">
                          <a:latin typeface="Times New Roman"/>
                          <a:ea typeface="Calibri"/>
                          <a:cs typeface="Times New Roman"/>
                        </a:rPr>
                        <a:t>26.67±9.86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>
                          <a:latin typeface="Times New Roman"/>
                          <a:ea typeface="Calibri"/>
                          <a:cs typeface="Times New Roman"/>
                        </a:rPr>
                        <a:t>86.25</a:t>
                      </a:r>
                      <a:endParaRPr lang="en-US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9978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SG" sz="2000" i="1">
                          <a:latin typeface="Times New Roman"/>
                          <a:ea typeface="Calibri"/>
                          <a:cs typeface="Times New Roman"/>
                        </a:rPr>
                        <a:t>Gmelina arborea</a:t>
                      </a:r>
                      <a:endParaRPr lang="en-US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>
                          <a:latin typeface="Times New Roman"/>
                          <a:ea typeface="Calibri"/>
                          <a:cs typeface="Times New Roman"/>
                        </a:rPr>
                        <a:t>500</a:t>
                      </a:r>
                      <a:endParaRPr lang="en-US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dirty="0">
                          <a:latin typeface="Times New Roman"/>
                          <a:ea typeface="Calibri"/>
                          <a:cs typeface="Times New Roman"/>
                        </a:rPr>
                        <a:t>144.56±7.94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dirty="0">
                          <a:latin typeface="Times New Roman"/>
                          <a:ea typeface="Calibri"/>
                          <a:cs typeface="Times New Roman"/>
                        </a:rPr>
                        <a:t>25.77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9978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SG" sz="2000">
                          <a:latin typeface="Times New Roman"/>
                          <a:ea typeface="Calibri"/>
                          <a:cs typeface="Times New Roman"/>
                        </a:rPr>
                        <a:t>Pantoprazole</a:t>
                      </a:r>
                      <a:endParaRPr lang="en-US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SG" sz="2000">
                          <a:latin typeface="Times New Roman"/>
                          <a:ea typeface="Calibri"/>
                          <a:cs typeface="Times New Roman"/>
                        </a:rPr>
                        <a:t>50</a:t>
                      </a:r>
                      <a:endParaRPr lang="en-US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>
                          <a:latin typeface="Times New Roman"/>
                          <a:ea typeface="Calibri"/>
                          <a:cs typeface="Times New Roman"/>
                        </a:rPr>
                        <a:t>21.12±5.92</a:t>
                      </a:r>
                      <a:endParaRPr lang="en-US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SG" sz="2000" dirty="0">
                          <a:latin typeface="Times New Roman"/>
                          <a:ea typeface="Calibri"/>
                          <a:cs typeface="Times New Roman"/>
                        </a:rPr>
                        <a:t>89.11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04800" y="5791200"/>
            <a:ext cx="861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smtClean="0"/>
              <a:t>C. </a:t>
            </a:r>
            <a:r>
              <a:rPr lang="en-US" b="1" i="1" dirty="0" err="1" smtClean="0"/>
              <a:t>peltata</a:t>
            </a:r>
            <a:r>
              <a:rPr lang="en-US" b="1" dirty="0" smtClean="0"/>
              <a:t> extract showed good percentage inhibition of gastric H</a:t>
            </a:r>
            <a:r>
              <a:rPr lang="en-US" b="1" baseline="30000" dirty="0" smtClean="0"/>
              <a:t>+</a:t>
            </a:r>
            <a:r>
              <a:rPr lang="en-US" b="1" dirty="0" smtClean="0"/>
              <a:t>,K</a:t>
            </a:r>
            <a:r>
              <a:rPr lang="en-US" b="1" baseline="30000" dirty="0" smtClean="0"/>
              <a:t>+</a:t>
            </a:r>
            <a:r>
              <a:rPr lang="en-US" b="1" dirty="0" smtClean="0"/>
              <a:t>-</a:t>
            </a:r>
            <a:r>
              <a:rPr lang="en-US" b="1" dirty="0" err="1" smtClean="0"/>
              <a:t>ATPase</a:t>
            </a:r>
            <a:r>
              <a:rPr lang="en-US" b="1" dirty="0" smtClean="0"/>
              <a:t> 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42900" indent="-342900"/>
            <a:r>
              <a:rPr lang="en-US" altLang="en-US" sz="3600" b="1" smtClean="0"/>
              <a:t>Specific Aims #4</a:t>
            </a:r>
            <a:endParaRPr lang="en-US" altLang="en-US" sz="6000" smtClean="0"/>
          </a:p>
        </p:txBody>
      </p:sp>
      <p:sp>
        <p:nvSpPr>
          <p:cNvPr id="50179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8763000" cy="4525963"/>
          </a:xfrm>
        </p:spPr>
        <p:txBody>
          <a:bodyPr/>
          <a:lstStyle/>
          <a:p>
            <a:pPr marL="457200" lvl="1" indent="-457200" eaLnBrk="1" hangingPunct="1">
              <a:buClr>
                <a:schemeClr val="tx1"/>
              </a:buClr>
              <a:buFont typeface="Arial" charset="0"/>
              <a:buChar char="•"/>
            </a:pPr>
            <a:r>
              <a:rPr lang="en-US" altLang="en-US" sz="3200" b="1" smtClean="0"/>
              <a:t>To screen selected plant drugs for their toxicity and efficacy profiles employing suitable animal models</a:t>
            </a:r>
          </a:p>
          <a:p>
            <a:pPr marL="857250" lvl="2" indent="-457200" eaLnBrk="1" hangingPunct="1">
              <a:buClr>
                <a:schemeClr val="tx1"/>
              </a:buClr>
            </a:pPr>
            <a:r>
              <a:rPr lang="en-US" altLang="en-US" b="1" smtClean="0"/>
              <a:t>Acute oral toxicity</a:t>
            </a:r>
          </a:p>
          <a:p>
            <a:pPr marL="857250" lvl="2" indent="-457200" eaLnBrk="1" hangingPunct="1">
              <a:buClr>
                <a:schemeClr val="tx1"/>
              </a:buClr>
            </a:pPr>
            <a:r>
              <a:rPr lang="en-US" altLang="en-US" b="1" smtClean="0"/>
              <a:t>Antiulcer screening</a:t>
            </a:r>
          </a:p>
          <a:p>
            <a:pPr marL="1314450" lvl="3" indent="-457200" eaLnBrk="1" hangingPunct="1">
              <a:buClr>
                <a:schemeClr val="tx1"/>
              </a:buClr>
              <a:buFont typeface="Arial" charset="0"/>
              <a:buChar char="•"/>
            </a:pPr>
            <a:r>
              <a:rPr lang="en-US" altLang="en-US" b="1" smtClean="0"/>
              <a:t>Ethanol induced ulcer</a:t>
            </a:r>
          </a:p>
          <a:p>
            <a:pPr marL="1314450" lvl="3" indent="-457200" eaLnBrk="1" hangingPunct="1">
              <a:buClr>
                <a:schemeClr val="tx1"/>
              </a:buClr>
              <a:buFont typeface="Arial" charset="0"/>
              <a:buChar char="•"/>
            </a:pPr>
            <a:r>
              <a:rPr lang="en-US" altLang="en-US" b="1" smtClean="0"/>
              <a:t>Pylorus ligation induced ulcer</a:t>
            </a:r>
          </a:p>
          <a:p>
            <a:pPr marL="1314450" lvl="3" indent="-457200" eaLnBrk="1" hangingPunct="1">
              <a:buClr>
                <a:schemeClr val="tx1"/>
              </a:buClr>
              <a:buFont typeface="Arial" charset="0"/>
              <a:buChar char="•"/>
            </a:pPr>
            <a:r>
              <a:rPr lang="en-US" altLang="en-US" b="1" smtClean="0"/>
              <a:t>Cysteamine induced ulcer</a:t>
            </a:r>
          </a:p>
          <a:p>
            <a:pPr marL="1314450" lvl="3" indent="-457200" eaLnBrk="1" hangingPunct="1">
              <a:buClr>
                <a:schemeClr val="tx1"/>
              </a:buClr>
              <a:buFont typeface="Arial" charset="0"/>
              <a:buChar char="•"/>
            </a:pPr>
            <a:r>
              <a:rPr lang="en-US" altLang="en-US" b="1" smtClean="0"/>
              <a:t>NSAID induced ulcer</a:t>
            </a:r>
          </a:p>
          <a:p>
            <a:pPr marL="857250" lvl="2" indent="-457200" eaLnBrk="1" hangingPunct="1">
              <a:buClr>
                <a:schemeClr val="tx1"/>
              </a:buClr>
            </a:pPr>
            <a:endParaRPr lang="en-US" altLang="en-US" b="1" smtClean="0"/>
          </a:p>
          <a:p>
            <a:pPr marL="1314450" lvl="3" indent="-457200" eaLnBrk="1" hangingPunct="1">
              <a:buClr>
                <a:schemeClr val="tx1"/>
              </a:buClr>
              <a:buFont typeface="Arial" charset="0"/>
              <a:buChar char="•"/>
            </a:pPr>
            <a:endParaRPr lang="en-US" altLang="en-US" b="1" smtClean="0"/>
          </a:p>
        </p:txBody>
      </p:sp>
      <p:sp>
        <p:nvSpPr>
          <p:cNvPr id="50180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6863439-7DC6-4775-8C34-8887AA284D24}" type="slidenum">
              <a:rPr lang="en-US" altLang="en-US" smtClean="0">
                <a:latin typeface="Arial" charset="0"/>
              </a:rPr>
              <a:pPr>
                <a:defRPr/>
              </a:pPr>
              <a:t>43</a:t>
            </a:fld>
            <a:endParaRPr lang="en-US" altLang="en-US" smtClean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Acute oral toxicity studies </a:t>
            </a:r>
            <a:br>
              <a:rPr lang="en-US" altLang="en-US" dirty="0" smtClean="0"/>
            </a:br>
            <a:r>
              <a:rPr lang="en-US" altLang="en-US" sz="2800" dirty="0" smtClean="0"/>
              <a:t>(OECD 423)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19200"/>
            <a:ext cx="8229600" cy="5502275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 sz="2400" dirty="0" smtClean="0"/>
              <a:t>Animal used- Albino </a:t>
            </a:r>
            <a:r>
              <a:rPr lang="en-US" altLang="en-US" sz="2400" dirty="0" err="1" smtClean="0"/>
              <a:t>Wistar</a:t>
            </a:r>
            <a:r>
              <a:rPr lang="en-US" altLang="en-US" sz="2400" dirty="0" smtClean="0"/>
              <a:t> Rats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400" dirty="0" smtClean="0"/>
              <a:t>Sex – Female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400" dirty="0" smtClean="0"/>
              <a:t>Body weight – 140-160 g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400" dirty="0" smtClean="0"/>
              <a:t>Dose administered – 2000 mg/ Kg, </a:t>
            </a:r>
            <a:r>
              <a:rPr lang="en-US" altLang="en-US" sz="2400" dirty="0" err="1" smtClean="0"/>
              <a:t>p.o</a:t>
            </a:r>
            <a:r>
              <a:rPr lang="en-US" altLang="en-US" sz="2400" dirty="0" smtClean="0"/>
              <a:t>.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400" dirty="0" smtClean="0"/>
              <a:t>Vehicle – 0.5% </a:t>
            </a:r>
            <a:r>
              <a:rPr lang="en-US" altLang="en-US" sz="2400" dirty="0" err="1" smtClean="0"/>
              <a:t>Tween</a:t>
            </a:r>
            <a:r>
              <a:rPr lang="en-US" altLang="en-US" sz="2400" dirty="0" smtClean="0"/>
              <a:t> 80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400" dirty="0" smtClean="0"/>
              <a:t>Direct behavioral observation (first 4 hours)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 dirty="0" smtClean="0"/>
              <a:t>Skin and fur 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 dirty="0" smtClean="0"/>
              <a:t>Eyes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 dirty="0" smtClean="0"/>
              <a:t>Salivation, </a:t>
            </a:r>
            <a:r>
              <a:rPr lang="en-US" altLang="en-US" dirty="0" err="1" smtClean="0"/>
              <a:t>Diarrhoea</a:t>
            </a:r>
            <a:r>
              <a:rPr lang="en-US" altLang="en-US" dirty="0" smtClean="0"/>
              <a:t>, </a:t>
            </a:r>
            <a:r>
              <a:rPr lang="en-US" altLang="en-US" dirty="0" err="1" smtClean="0"/>
              <a:t>Piloerection</a:t>
            </a:r>
            <a:endParaRPr lang="en-US" altLang="en-US" dirty="0" smtClean="0"/>
          </a:p>
          <a:p>
            <a:pPr lvl="2" eaLnBrk="1" hangingPunct="1">
              <a:lnSpc>
                <a:spcPct val="90000"/>
              </a:lnSpc>
            </a:pPr>
            <a:r>
              <a:rPr lang="en-US" altLang="en-US" dirty="0" smtClean="0"/>
              <a:t>Lethargy, Sleep, Tremor, Convulsion, Coma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400" dirty="0" smtClean="0"/>
              <a:t>Weekly body weight change (14 Days)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400" dirty="0" smtClean="0"/>
              <a:t>Daily food intake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400" dirty="0" smtClean="0"/>
              <a:t>Morbidity and Mortality</a:t>
            </a:r>
          </a:p>
        </p:txBody>
      </p:sp>
      <p:sp>
        <p:nvSpPr>
          <p:cNvPr id="52228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E974C89-CF1A-4C76-A274-33F81D408DF4}" type="slidenum">
              <a:rPr lang="en-US" altLang="en-US" smtClean="0">
                <a:latin typeface="Arial" charset="0"/>
              </a:rPr>
              <a:pPr>
                <a:defRPr/>
              </a:pPr>
              <a:t>44</a:t>
            </a:fld>
            <a:endParaRPr lang="en-US" altLang="en-US" smtClean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Acute oral toxicity studies</a:t>
            </a:r>
            <a:br>
              <a:rPr lang="en-US" altLang="en-US" dirty="0" smtClean="0"/>
            </a:br>
            <a:r>
              <a:rPr lang="en-US" altLang="en-US" dirty="0" smtClean="0"/>
              <a:t>Observations  </a:t>
            </a:r>
            <a:endParaRPr lang="en-US" dirty="0" smtClean="0"/>
          </a:p>
        </p:txBody>
      </p:sp>
      <p:sp>
        <p:nvSpPr>
          <p:cNvPr id="54275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525963"/>
          </a:xfrm>
        </p:spPr>
        <p:txBody>
          <a:bodyPr/>
          <a:lstStyle/>
          <a:p>
            <a:r>
              <a:rPr lang="en-US" sz="2800" dirty="0" smtClean="0"/>
              <a:t>No mortality</a:t>
            </a:r>
          </a:p>
          <a:p>
            <a:r>
              <a:rPr lang="en-US" sz="2800" dirty="0" smtClean="0"/>
              <a:t>No test substance related behavioral changes were observed</a:t>
            </a:r>
          </a:p>
          <a:p>
            <a:r>
              <a:rPr lang="en-US" sz="2800" dirty="0" smtClean="0"/>
              <a:t>Normal feed in take during the entire observation</a:t>
            </a:r>
          </a:p>
          <a:p>
            <a:r>
              <a:rPr lang="en-US" sz="2800" dirty="0" smtClean="0"/>
              <a:t>No significant changes in weekly body weight</a:t>
            </a:r>
          </a:p>
          <a:p>
            <a:r>
              <a:rPr lang="en-US" sz="2800" dirty="0" smtClean="0"/>
              <a:t>Gross pathology - No abnormality detected</a:t>
            </a:r>
          </a:p>
          <a:p>
            <a:r>
              <a:rPr lang="en-US" sz="2800" dirty="0" smtClean="0"/>
              <a:t>Maximum tolerated dose - greater than 2000 mg/kg B. wt. </a:t>
            </a:r>
          </a:p>
        </p:txBody>
      </p:sp>
      <p:sp>
        <p:nvSpPr>
          <p:cNvPr id="55300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DE5935C-D4C9-4B4B-9B04-6E8521EFEBA2}" type="slidenum">
              <a:rPr lang="en-US" smtClean="0">
                <a:latin typeface="Arial" charset="0"/>
              </a:rPr>
              <a:pPr>
                <a:defRPr/>
              </a:pPr>
              <a:t>45</a:t>
            </a:fld>
            <a:endParaRPr lang="en-US" smtClean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066800"/>
          </a:xfrm>
        </p:spPr>
        <p:txBody>
          <a:bodyPr/>
          <a:lstStyle/>
          <a:p>
            <a:pPr eaLnBrk="1" hangingPunct="1"/>
            <a:r>
              <a:rPr lang="en-US" altLang="en-US" sz="4000" b="1" dirty="0" smtClean="0">
                <a:latin typeface="Times New Roman" pitchFamily="18" charset="0"/>
              </a:rPr>
              <a:t>Antiulcer Screening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66800"/>
            <a:ext cx="8229600" cy="5486400"/>
          </a:xfrm>
        </p:spPr>
        <p:txBody>
          <a:bodyPr/>
          <a:lstStyle/>
          <a:p>
            <a:pPr eaLnBrk="1" hangingPunct="1"/>
            <a:r>
              <a:rPr lang="en-US" altLang="en-US" sz="2800" i="1" smtClean="0"/>
              <a:t>In vivo </a:t>
            </a:r>
            <a:r>
              <a:rPr lang="en-US" altLang="en-US" sz="2800" smtClean="0"/>
              <a:t>Antiulcer screening</a:t>
            </a:r>
          </a:p>
          <a:p>
            <a:pPr eaLnBrk="1" hangingPunct="1"/>
            <a:endParaRPr lang="en-US" altLang="en-US" sz="2800" smtClean="0"/>
          </a:p>
          <a:p>
            <a:pPr lvl="1" eaLnBrk="1" hangingPunct="1"/>
            <a:r>
              <a:rPr lang="en-US" altLang="en-US" sz="2400" smtClean="0"/>
              <a:t>Ethanol induced ulcer (</a:t>
            </a:r>
            <a:r>
              <a:rPr lang="en-US" sz="2400" smtClean="0"/>
              <a:t>Suleyman et al., 2002)</a:t>
            </a:r>
          </a:p>
          <a:p>
            <a:pPr lvl="1" eaLnBrk="1" hangingPunct="1"/>
            <a:endParaRPr lang="en-US" altLang="en-US" sz="2400" smtClean="0"/>
          </a:p>
          <a:p>
            <a:pPr lvl="1" eaLnBrk="1" hangingPunct="1"/>
            <a:r>
              <a:rPr lang="en-US" altLang="en-US" sz="2400" smtClean="0"/>
              <a:t>Pylorus ligation induced ulcer (</a:t>
            </a:r>
            <a:r>
              <a:rPr lang="en-US" sz="2400" smtClean="0"/>
              <a:t>Shay et al.,1945)</a:t>
            </a:r>
            <a:endParaRPr lang="en-US" altLang="en-US" sz="2400" smtClean="0"/>
          </a:p>
          <a:p>
            <a:pPr lvl="1" eaLnBrk="1" hangingPunct="1"/>
            <a:endParaRPr lang="en-US" altLang="en-US" sz="2400" smtClean="0"/>
          </a:p>
          <a:p>
            <a:pPr lvl="1" eaLnBrk="1" hangingPunct="1"/>
            <a:r>
              <a:rPr lang="en-US" altLang="en-US" sz="2400" smtClean="0"/>
              <a:t>Cysteamine induced ulcer (</a:t>
            </a:r>
            <a:r>
              <a:rPr lang="en-US" sz="2400" smtClean="0"/>
              <a:t>Szabo, 1978)</a:t>
            </a:r>
            <a:endParaRPr lang="en-US" altLang="en-US" sz="2400" smtClean="0"/>
          </a:p>
          <a:p>
            <a:pPr lvl="1" eaLnBrk="1" hangingPunct="1"/>
            <a:endParaRPr lang="en-US" altLang="en-US" sz="2400" smtClean="0"/>
          </a:p>
          <a:p>
            <a:pPr lvl="1" eaLnBrk="1" hangingPunct="1"/>
            <a:r>
              <a:rPr lang="en-US" altLang="en-US" sz="2400" smtClean="0"/>
              <a:t>NSAID induced ulcer (</a:t>
            </a:r>
            <a:r>
              <a:rPr lang="en-US" sz="2400" smtClean="0"/>
              <a:t>Mehmet et al., 2009)</a:t>
            </a:r>
            <a:endParaRPr lang="en-US" altLang="en-US" sz="2400" smtClean="0"/>
          </a:p>
        </p:txBody>
      </p:sp>
      <p:sp>
        <p:nvSpPr>
          <p:cNvPr id="56324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2DF765C-91A6-4BF5-8959-9EB3C0740C98}" type="slidenum">
              <a:rPr lang="en-US" altLang="en-US" smtClean="0">
                <a:latin typeface="Arial" charset="0"/>
              </a:rPr>
              <a:pPr>
                <a:defRPr/>
              </a:pPr>
              <a:t>46</a:t>
            </a:fld>
            <a:endParaRPr lang="en-US" altLang="en-US" smtClean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915400" cy="1143000"/>
          </a:xfrm>
        </p:spPr>
        <p:txBody>
          <a:bodyPr/>
          <a:lstStyle/>
          <a:p>
            <a:r>
              <a:rPr lang="en-US" altLang="en-US" dirty="0" smtClean="0"/>
              <a:t>Ethanol induced ulcer</a:t>
            </a:r>
            <a:r>
              <a:rPr lang="en-US" dirty="0" smtClean="0"/>
              <a:t>-Mechanisms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Ethanol may induce ulcer by,</a:t>
            </a:r>
          </a:p>
          <a:p>
            <a:pPr lvl="1"/>
            <a:r>
              <a:rPr lang="en-US" dirty="0" smtClean="0"/>
              <a:t>Solubilizing and disintegrating mucus layer leading to ulcer formation </a:t>
            </a:r>
          </a:p>
          <a:p>
            <a:pPr lvl="1"/>
            <a:r>
              <a:rPr lang="en-US" dirty="0" smtClean="0"/>
              <a:t>Increasing the accumulation of calcium ions</a:t>
            </a:r>
          </a:p>
          <a:p>
            <a:pPr lvl="1"/>
            <a:r>
              <a:rPr lang="en-US" dirty="0" smtClean="0"/>
              <a:t>Promoting acid secretions and </a:t>
            </a:r>
            <a:r>
              <a:rPr lang="en-US" dirty="0" err="1" smtClean="0"/>
              <a:t>neutrophil</a:t>
            </a:r>
            <a:r>
              <a:rPr lang="en-US" dirty="0" smtClean="0"/>
              <a:t> infiltration</a:t>
            </a:r>
          </a:p>
          <a:p>
            <a:pPr lvl="1"/>
            <a:r>
              <a:rPr lang="en-US" dirty="0" smtClean="0"/>
              <a:t>Releasing superoxide anions and </a:t>
            </a:r>
            <a:r>
              <a:rPr lang="en-US" dirty="0" err="1" smtClean="0"/>
              <a:t>hydroperoxy</a:t>
            </a:r>
            <a:r>
              <a:rPr lang="en-US" dirty="0" smtClean="0"/>
              <a:t> free radicals</a:t>
            </a:r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631F8C-76AB-4DB7-A7E0-EC22A6256E22}" type="slidenum">
              <a:rPr lang="en-US" smtClean="0"/>
              <a:pPr>
                <a:defRPr/>
              </a:pPr>
              <a:t>47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itle 3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 dirty="0" smtClean="0"/>
              <a:t>Ethanol induced ulcer</a:t>
            </a:r>
            <a:r>
              <a:rPr lang="en-US" sz="4000" dirty="0" smtClean="0"/>
              <a:t>-Mechanisms</a:t>
            </a:r>
            <a:br>
              <a:rPr lang="en-US" sz="4000" dirty="0" smtClean="0"/>
            </a:br>
            <a:r>
              <a:rPr lang="en-US" sz="2000" dirty="0" smtClean="0"/>
              <a:t>(</a:t>
            </a:r>
            <a:r>
              <a:rPr lang="en-US" sz="2000" dirty="0" err="1" smtClean="0"/>
              <a:t>Adinortey</a:t>
            </a:r>
            <a:r>
              <a:rPr lang="en-US" sz="2000" dirty="0" smtClean="0"/>
              <a:t> et al., 2013)</a:t>
            </a:r>
            <a:endParaRPr lang="en-US" sz="4000" dirty="0" smtClean="0"/>
          </a:p>
        </p:txBody>
      </p:sp>
      <p:sp>
        <p:nvSpPr>
          <p:cNvPr id="58371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2C3CC1-31D8-4916-90E6-41FD83BFB328}" type="slidenum">
              <a:rPr lang="en-US" smtClean="0">
                <a:latin typeface="Arial" charset="0"/>
              </a:rPr>
              <a:pPr>
                <a:defRPr/>
              </a:pPr>
              <a:t>48</a:t>
            </a:fld>
            <a:endParaRPr lang="en-US" smtClean="0">
              <a:latin typeface="Arial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2743200" y="3505200"/>
            <a:ext cx="3505200" cy="1143000"/>
          </a:xfrm>
          <a:prstGeom prst="ellipse">
            <a:avLst/>
          </a:prstGeom>
          <a:solidFill>
            <a:srgbClr val="FF0000"/>
          </a:solidFill>
          <a:ln w="476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3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Ethanol</a:t>
            </a:r>
            <a:r>
              <a:rPr lang="en-US" sz="3600" dirty="0"/>
              <a:t> 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33400" y="1905000"/>
            <a:ext cx="2590800" cy="762000"/>
          </a:xfrm>
          <a:prstGeom prst="roundRect">
            <a:avLst/>
          </a:prstGeom>
          <a:solidFill>
            <a:schemeClr val="bg1"/>
          </a:solidFill>
          <a:ln w="444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 dirty="0">
                <a:solidFill>
                  <a:schemeClr val="tx1"/>
                </a:solidFill>
              </a:rPr>
              <a:t>Solubilize Mucus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81000" y="5418138"/>
            <a:ext cx="2590800" cy="762000"/>
          </a:xfrm>
          <a:prstGeom prst="roundRect">
            <a:avLst/>
          </a:prstGeom>
          <a:solidFill>
            <a:schemeClr val="bg1"/>
          </a:solidFill>
          <a:ln w="444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 dirty="0">
                <a:solidFill>
                  <a:schemeClr val="tx1"/>
                </a:solidFill>
              </a:rPr>
              <a:t>Promote acid secretion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943600" y="1905000"/>
            <a:ext cx="2590800" cy="762000"/>
          </a:xfrm>
          <a:prstGeom prst="roundRect">
            <a:avLst/>
          </a:prstGeom>
          <a:solidFill>
            <a:schemeClr val="bg1"/>
          </a:solidFill>
          <a:ln w="444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800" b="1" dirty="0">
                <a:solidFill>
                  <a:schemeClr val="tx1"/>
                </a:solidFill>
              </a:rPr>
              <a:t>↑</a:t>
            </a:r>
            <a:r>
              <a:rPr lang="en-US" sz="2400" b="1" dirty="0">
                <a:solidFill>
                  <a:schemeClr val="tx1"/>
                </a:solidFill>
              </a:rPr>
              <a:t> Accumulation of Ca</a:t>
            </a:r>
            <a:r>
              <a:rPr lang="en-US" sz="2400" b="1" baseline="30000" dirty="0">
                <a:solidFill>
                  <a:schemeClr val="tx1"/>
                </a:solidFill>
              </a:rPr>
              <a:t>2+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096000" y="4953000"/>
            <a:ext cx="2743200" cy="1600200"/>
          </a:xfrm>
          <a:prstGeom prst="roundRect">
            <a:avLst/>
          </a:prstGeom>
          <a:solidFill>
            <a:schemeClr val="bg1"/>
          </a:solidFill>
          <a:ln w="444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b="1" dirty="0">
                <a:solidFill>
                  <a:schemeClr val="tx1"/>
                </a:solidFill>
              </a:rPr>
              <a:t>Release superoxide anions &amp; </a:t>
            </a:r>
            <a:r>
              <a:rPr lang="en-US" sz="2000" b="1" dirty="0" err="1">
                <a:solidFill>
                  <a:schemeClr val="tx1"/>
                </a:solidFill>
              </a:rPr>
              <a:t>Hydroperoxy</a:t>
            </a:r>
            <a:r>
              <a:rPr lang="en-US" sz="2000" b="1" dirty="0">
                <a:solidFill>
                  <a:schemeClr val="tx1"/>
                </a:solidFill>
              </a:rPr>
              <a:t> free radicals</a:t>
            </a:r>
          </a:p>
        </p:txBody>
      </p:sp>
      <p:cxnSp>
        <p:nvCxnSpPr>
          <p:cNvPr id="12" name="Straight Arrow Connector 11"/>
          <p:cNvCxnSpPr/>
          <p:nvPr/>
        </p:nvCxnSpPr>
        <p:spPr>
          <a:xfrm flipV="1">
            <a:off x="5715000" y="2895600"/>
            <a:ext cx="990600" cy="533400"/>
          </a:xfrm>
          <a:prstGeom prst="straightConnector1">
            <a:avLst/>
          </a:prstGeom>
          <a:ln w="508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6324600" y="4191000"/>
            <a:ext cx="1066800" cy="609600"/>
          </a:xfrm>
          <a:prstGeom prst="straightConnector1">
            <a:avLst/>
          </a:prstGeom>
          <a:ln w="508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rot="16200000" flipV="1">
            <a:off x="2628900" y="2781300"/>
            <a:ext cx="685800" cy="609600"/>
          </a:xfrm>
          <a:prstGeom prst="straightConnector1">
            <a:avLst/>
          </a:prstGeom>
          <a:ln w="508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rot="10800000" flipV="1">
            <a:off x="1828800" y="4419600"/>
            <a:ext cx="914400" cy="762000"/>
          </a:xfrm>
          <a:prstGeom prst="straightConnector1">
            <a:avLst/>
          </a:prstGeom>
          <a:ln w="508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ounded Rectangle 15"/>
          <p:cNvSpPr/>
          <p:nvPr/>
        </p:nvSpPr>
        <p:spPr>
          <a:xfrm>
            <a:off x="3200400" y="5410200"/>
            <a:ext cx="2590800" cy="762000"/>
          </a:xfrm>
          <a:prstGeom prst="roundRect">
            <a:avLst/>
          </a:prstGeom>
          <a:solidFill>
            <a:schemeClr val="bg1"/>
          </a:solidFill>
          <a:ln w="444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 dirty="0" err="1">
                <a:solidFill>
                  <a:schemeClr val="tx1"/>
                </a:solidFill>
              </a:rPr>
              <a:t>Neutrophil</a:t>
            </a:r>
            <a:r>
              <a:rPr lang="en-US" sz="2400" b="1" dirty="0">
                <a:solidFill>
                  <a:schemeClr val="tx1"/>
                </a:solidFill>
              </a:rPr>
              <a:t> infiltration</a:t>
            </a:r>
          </a:p>
        </p:txBody>
      </p:sp>
      <p:cxnSp>
        <p:nvCxnSpPr>
          <p:cNvPr id="17" name="Straight Arrow Connector 16"/>
          <p:cNvCxnSpPr/>
          <p:nvPr/>
        </p:nvCxnSpPr>
        <p:spPr>
          <a:xfrm rot="5400000">
            <a:off x="4152900" y="5021263"/>
            <a:ext cx="533400" cy="0"/>
          </a:xfrm>
          <a:prstGeom prst="straightConnector1">
            <a:avLst/>
          </a:prstGeom>
          <a:ln w="508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6335" name="Picture 2" descr="C:\Users\acer\Desktop\PhD\PARI ULCER AREA\ETHANOL\EU7.JPG"/>
          <p:cNvPicPr>
            <a:picLocks noChangeAspect="1" noChangeArrowheads="1"/>
          </p:cNvPicPr>
          <p:nvPr/>
        </p:nvPicPr>
        <p:blipFill>
          <a:blip r:embed="rId2"/>
          <a:srcRect l="19402" t="7893" r="22006" b="15282"/>
          <a:stretch>
            <a:fillRect/>
          </a:stretch>
        </p:blipFill>
        <p:spPr bwMode="auto">
          <a:xfrm>
            <a:off x="7329488" y="2895600"/>
            <a:ext cx="1658937" cy="163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6336" name="Picture 3" descr="C:\Users\acer\Desktop\PhD\PARI ULCER AREA\ETHANOL\EU1.JPG"/>
          <p:cNvPicPr>
            <a:picLocks noChangeAspect="1" noChangeArrowheads="1"/>
          </p:cNvPicPr>
          <p:nvPr/>
        </p:nvPicPr>
        <p:blipFill>
          <a:blip r:embed="rId3"/>
          <a:srcRect l="28191" t="11800" r="26563" b="9639"/>
          <a:stretch>
            <a:fillRect/>
          </a:stretch>
        </p:blipFill>
        <p:spPr bwMode="auto">
          <a:xfrm>
            <a:off x="228600" y="2819400"/>
            <a:ext cx="1828800" cy="170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Methodology </a:t>
            </a:r>
          </a:p>
        </p:txBody>
      </p:sp>
      <p:sp>
        <p:nvSpPr>
          <p:cNvPr id="59395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AEAA53-19A9-4EF1-A173-508D1F6C02E9}" type="slidenum">
              <a:rPr lang="en-US" smtClean="0">
                <a:latin typeface="Arial" charset="0"/>
              </a:rPr>
              <a:pPr>
                <a:defRPr/>
              </a:pPr>
              <a:t>49</a:t>
            </a:fld>
            <a:endParaRPr lang="en-US" smtClean="0">
              <a:latin typeface="Arial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60400" y="1422400"/>
          <a:ext cx="7696199" cy="4937760"/>
        </p:xfrm>
        <a:graphic>
          <a:graphicData uri="http://schemas.openxmlformats.org/drawingml/2006/table">
            <a:tbl>
              <a:tblPr/>
              <a:tblGrid>
                <a:gridCol w="874840"/>
                <a:gridCol w="2481038"/>
                <a:gridCol w="1379019"/>
                <a:gridCol w="2961302"/>
              </a:tblGrid>
              <a:tr h="52493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Groups</a:t>
                      </a:r>
                      <a:endParaRPr lang="en-US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Description</a:t>
                      </a:r>
                      <a:endParaRPr lang="en-US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</a:rPr>
                        <a:t>Number of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</a:rPr>
                        <a:t>Animals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</a:rPr>
                        <a:t>Treatment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46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</a:rPr>
                        <a:t>I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</a:rPr>
                        <a:t>Normal control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0.5</a:t>
                      </a:r>
                      <a:r>
                        <a:rPr lang="en-US" sz="18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% </a:t>
                      </a:r>
                      <a:r>
                        <a:rPr lang="en-US" sz="1800" baseline="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Tween</a:t>
                      </a:r>
                      <a:r>
                        <a:rPr lang="en-US" sz="18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80</a:t>
                      </a:r>
                      <a:endParaRPr lang="en-US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46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</a:rPr>
                        <a:t>II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</a:rPr>
                        <a:t>Ulcer induced control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Ethanol + </a:t>
                      </a:r>
                      <a:r>
                        <a:rPr lang="en-US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0.5</a:t>
                      </a:r>
                      <a:r>
                        <a:rPr lang="en-US" sz="18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% </a:t>
                      </a:r>
                      <a:r>
                        <a:rPr lang="en-US" sz="1800" baseline="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Tween</a:t>
                      </a:r>
                      <a:r>
                        <a:rPr lang="en-US" sz="18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80</a:t>
                      </a:r>
                      <a:endParaRPr lang="en-US" sz="18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493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</a:rPr>
                        <a:t>III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</a:rPr>
                        <a:t>Standard drug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Ethanol + </a:t>
                      </a:r>
                      <a:r>
                        <a:rPr lang="en-US" sz="1800" dirty="0" err="1">
                          <a:latin typeface="Times New Roman"/>
                          <a:ea typeface="Times New Roman"/>
                          <a:cs typeface="Times New Roman"/>
                        </a:rPr>
                        <a:t>Sucralfate</a:t>
                      </a: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 (400 </a:t>
                      </a:r>
                      <a:r>
                        <a:rPr lang="en-US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mg/kg</a:t>
                      </a: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lang="en-US" sz="1800" dirty="0" err="1">
                          <a:latin typeface="Times New Roman"/>
                          <a:ea typeface="Times New Roman"/>
                          <a:cs typeface="Times New Roman"/>
                        </a:rPr>
                        <a:t>p.o</a:t>
                      </a: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493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</a:rPr>
                        <a:t>IV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i="1" dirty="0">
                          <a:latin typeface="Times New Roman"/>
                          <a:ea typeface="Times New Roman"/>
                          <a:cs typeface="Times New Roman"/>
                        </a:rPr>
                        <a:t>G. </a:t>
                      </a:r>
                      <a:r>
                        <a:rPr lang="en-US" sz="1800" i="1" dirty="0" err="1">
                          <a:latin typeface="Times New Roman"/>
                          <a:ea typeface="Times New Roman"/>
                          <a:cs typeface="Times New Roman"/>
                        </a:rPr>
                        <a:t>arborea</a:t>
                      </a: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– Low dose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</a:rPr>
                        <a:t>Ethanol +</a:t>
                      </a:r>
                      <a:r>
                        <a:rPr lang="en-US" sz="1800" i="1">
                          <a:latin typeface="Times New Roman"/>
                          <a:ea typeface="Times New Roman"/>
                          <a:cs typeface="Times New Roman"/>
                        </a:rPr>
                        <a:t> G. arborea</a:t>
                      </a: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</a:rPr>
                        <a:t> (250 mg/kg, p.o.)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493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</a:rPr>
                        <a:t>V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i="1" dirty="0">
                          <a:latin typeface="Times New Roman"/>
                          <a:ea typeface="Times New Roman"/>
                          <a:cs typeface="Times New Roman"/>
                        </a:rPr>
                        <a:t>G. </a:t>
                      </a:r>
                      <a:r>
                        <a:rPr lang="en-US" sz="1800" i="1" dirty="0" err="1">
                          <a:latin typeface="Times New Roman"/>
                          <a:ea typeface="Times New Roman"/>
                          <a:cs typeface="Times New Roman"/>
                        </a:rPr>
                        <a:t>arborea</a:t>
                      </a: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– High dose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Ethanol +</a:t>
                      </a:r>
                      <a:r>
                        <a:rPr lang="en-US" sz="1800" i="1" dirty="0">
                          <a:latin typeface="Times New Roman"/>
                          <a:ea typeface="Times New Roman"/>
                          <a:cs typeface="Times New Roman"/>
                        </a:rPr>
                        <a:t> G. </a:t>
                      </a:r>
                      <a:r>
                        <a:rPr lang="en-US" sz="1800" i="1" dirty="0" err="1">
                          <a:latin typeface="Times New Roman"/>
                          <a:ea typeface="Times New Roman"/>
                          <a:cs typeface="Times New Roman"/>
                        </a:rPr>
                        <a:t>arborea</a:t>
                      </a: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 (500 mg/kg, </a:t>
                      </a:r>
                      <a:r>
                        <a:rPr lang="en-US" sz="1800" dirty="0" err="1">
                          <a:latin typeface="Times New Roman"/>
                          <a:ea typeface="Times New Roman"/>
                          <a:cs typeface="Times New Roman"/>
                        </a:rPr>
                        <a:t>p.o</a:t>
                      </a: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.)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493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</a:rPr>
                        <a:t>VI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i="1" dirty="0">
                          <a:latin typeface="Times New Roman"/>
                          <a:ea typeface="Times New Roman"/>
                          <a:cs typeface="Times New Roman"/>
                        </a:rPr>
                        <a:t>C. sappan</a:t>
                      </a: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 – Low dose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Ethanol +</a:t>
                      </a:r>
                      <a:r>
                        <a:rPr lang="en-US" sz="1800" i="1" dirty="0">
                          <a:latin typeface="Times New Roman"/>
                          <a:ea typeface="Times New Roman"/>
                          <a:cs typeface="Times New Roman"/>
                        </a:rPr>
                        <a:t> C. </a:t>
                      </a:r>
                      <a:r>
                        <a:rPr lang="en-US" sz="1800" i="1" dirty="0" smtClean="0">
                          <a:latin typeface="Times New Roman"/>
                          <a:ea typeface="Times New Roman"/>
                          <a:cs typeface="Times New Roman"/>
                        </a:rPr>
                        <a:t>sappan</a:t>
                      </a:r>
                      <a:r>
                        <a:rPr lang="en-US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(250 mg/kg, </a:t>
                      </a:r>
                      <a:r>
                        <a:rPr lang="en-US" sz="1800" dirty="0" err="1">
                          <a:latin typeface="Times New Roman"/>
                          <a:ea typeface="Times New Roman"/>
                          <a:cs typeface="Times New Roman"/>
                        </a:rPr>
                        <a:t>p.o</a:t>
                      </a: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.)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493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</a:rPr>
                        <a:t>VII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i="1" dirty="0">
                          <a:latin typeface="Times New Roman"/>
                          <a:ea typeface="Times New Roman"/>
                          <a:cs typeface="Times New Roman"/>
                        </a:rPr>
                        <a:t>C. sappan</a:t>
                      </a: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 – High dose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Ethanol + </a:t>
                      </a:r>
                      <a:r>
                        <a:rPr lang="en-US" sz="1800" i="1" dirty="0">
                          <a:latin typeface="Times New Roman"/>
                          <a:ea typeface="Times New Roman"/>
                          <a:cs typeface="Times New Roman"/>
                        </a:rPr>
                        <a:t>C. </a:t>
                      </a:r>
                      <a:r>
                        <a:rPr lang="en-US" sz="1800" i="1" dirty="0" smtClean="0">
                          <a:latin typeface="Times New Roman"/>
                          <a:ea typeface="Times New Roman"/>
                          <a:cs typeface="Times New Roman"/>
                        </a:rPr>
                        <a:t>sappan</a:t>
                      </a:r>
                      <a:r>
                        <a:rPr lang="en-US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(500 mg/kg, </a:t>
                      </a:r>
                      <a:r>
                        <a:rPr lang="en-US" sz="1800" dirty="0" err="1">
                          <a:latin typeface="Times New Roman"/>
                          <a:ea typeface="Times New Roman"/>
                          <a:cs typeface="Times New Roman"/>
                        </a:rPr>
                        <a:t>p.o</a:t>
                      </a: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.)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493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</a:rPr>
                        <a:t>VIII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i="1" dirty="0">
                          <a:latin typeface="Times New Roman"/>
                          <a:ea typeface="Times New Roman"/>
                          <a:cs typeface="Times New Roman"/>
                        </a:rPr>
                        <a:t>C. </a:t>
                      </a:r>
                      <a:r>
                        <a:rPr lang="en-US" sz="1800" i="1" dirty="0" err="1">
                          <a:latin typeface="Times New Roman"/>
                          <a:ea typeface="Times New Roman"/>
                          <a:cs typeface="Times New Roman"/>
                        </a:rPr>
                        <a:t>peltata</a:t>
                      </a: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– Low dose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Ethanol +</a:t>
                      </a:r>
                      <a:r>
                        <a:rPr lang="en-US" sz="1800" i="1" dirty="0">
                          <a:latin typeface="Times New Roman"/>
                          <a:ea typeface="Times New Roman"/>
                          <a:cs typeface="Times New Roman"/>
                        </a:rPr>
                        <a:t> C. </a:t>
                      </a:r>
                      <a:r>
                        <a:rPr lang="en-US" sz="1800" i="1" dirty="0" err="1">
                          <a:latin typeface="Times New Roman"/>
                          <a:ea typeface="Times New Roman"/>
                          <a:cs typeface="Times New Roman"/>
                        </a:rPr>
                        <a:t>peltata</a:t>
                      </a: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 (250 mg/kg, </a:t>
                      </a:r>
                      <a:r>
                        <a:rPr lang="en-US" sz="1800" dirty="0" err="1">
                          <a:latin typeface="Times New Roman"/>
                          <a:ea typeface="Times New Roman"/>
                          <a:cs typeface="Times New Roman"/>
                        </a:rPr>
                        <a:t>p.o</a:t>
                      </a: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.)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493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</a:rPr>
                        <a:t>IX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i="1" dirty="0">
                          <a:latin typeface="Times New Roman"/>
                          <a:ea typeface="Times New Roman"/>
                          <a:cs typeface="Times New Roman"/>
                        </a:rPr>
                        <a:t>C. </a:t>
                      </a:r>
                      <a:r>
                        <a:rPr lang="en-US" sz="1800" i="1" dirty="0" err="1">
                          <a:latin typeface="Times New Roman"/>
                          <a:ea typeface="Times New Roman"/>
                          <a:cs typeface="Times New Roman"/>
                        </a:rPr>
                        <a:t>peltata</a:t>
                      </a: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– High dose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Ethanol +</a:t>
                      </a:r>
                      <a:r>
                        <a:rPr lang="en-US" sz="1800" i="1" dirty="0">
                          <a:latin typeface="Times New Roman"/>
                          <a:ea typeface="Times New Roman"/>
                          <a:cs typeface="Times New Roman"/>
                        </a:rPr>
                        <a:t> C. </a:t>
                      </a:r>
                      <a:r>
                        <a:rPr lang="en-US" sz="1800" i="1" dirty="0" err="1">
                          <a:latin typeface="Times New Roman"/>
                          <a:ea typeface="Times New Roman"/>
                          <a:cs typeface="Times New Roman"/>
                        </a:rPr>
                        <a:t>peltata</a:t>
                      </a: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 (500 mg/kg, </a:t>
                      </a:r>
                      <a:r>
                        <a:rPr lang="en-US" sz="1800" dirty="0" err="1">
                          <a:latin typeface="Times New Roman"/>
                          <a:ea typeface="Times New Roman"/>
                          <a:cs typeface="Times New Roman"/>
                        </a:rPr>
                        <a:t>p.o</a:t>
                      </a: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.)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9525" y="0"/>
            <a:ext cx="9163050" cy="6581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72438C-21E4-4F64-8FA9-9D21A3168375}" type="slidenum">
              <a:rPr lang="en-US" smtClean="0"/>
              <a:pPr>
                <a:defRPr/>
              </a:pPr>
              <a:t>50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02E59E-5DD6-4EBF-B2BF-E4EC1D932A46}" type="slidenum">
              <a:rPr lang="en-US" altLang="en-US" smtClean="0">
                <a:latin typeface="Arial" charset="0"/>
              </a:rPr>
              <a:pPr>
                <a:defRPr/>
              </a:pPr>
              <a:t>51</a:t>
            </a:fld>
            <a:endParaRPr lang="en-US" altLang="en-US" smtClean="0">
              <a:latin typeface="Arial" charset="0"/>
            </a:endParaRPr>
          </a:p>
        </p:txBody>
      </p:sp>
      <p:pic>
        <p:nvPicPr>
          <p:cNvPr id="59395" name="Picture 47"/>
          <p:cNvPicPr>
            <a:picLocks noChangeAspect="1" noChangeArrowheads="1"/>
          </p:cNvPicPr>
          <p:nvPr/>
        </p:nvPicPr>
        <p:blipFill>
          <a:blip r:embed="rId2"/>
          <a:srcRect t="10104"/>
          <a:stretch>
            <a:fillRect/>
          </a:stretch>
        </p:blipFill>
        <p:spPr bwMode="auto">
          <a:xfrm>
            <a:off x="0" y="304800"/>
            <a:ext cx="4572000" cy="271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396" name="Picture 48"/>
          <p:cNvPicPr>
            <a:picLocks noChangeAspect="1" noChangeArrowheads="1"/>
          </p:cNvPicPr>
          <p:nvPr/>
        </p:nvPicPr>
        <p:blipFill>
          <a:blip r:embed="rId3"/>
          <a:srcRect t="10725"/>
          <a:stretch>
            <a:fillRect/>
          </a:stretch>
        </p:blipFill>
        <p:spPr bwMode="auto">
          <a:xfrm>
            <a:off x="4572000" y="304800"/>
            <a:ext cx="4572000" cy="2695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9397" name="TextBox 5"/>
          <p:cNvSpPr txBox="1">
            <a:spLocks noChangeArrowheads="1"/>
          </p:cNvSpPr>
          <p:nvPr/>
        </p:nvSpPr>
        <p:spPr bwMode="auto">
          <a:xfrm>
            <a:off x="560388" y="2768600"/>
            <a:ext cx="8355012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/>
              <a:t>Values expressed as Mean±SD, *p&lt;0.05 and **p&lt;0.01 compared with Normal control</a:t>
            </a:r>
          </a:p>
        </p:txBody>
      </p:sp>
      <p:pic>
        <p:nvPicPr>
          <p:cNvPr id="59398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873250" y="3124200"/>
            <a:ext cx="5380038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9399" name="TextBox 7"/>
          <p:cNvSpPr txBox="1">
            <a:spLocks noChangeArrowheads="1"/>
          </p:cNvSpPr>
          <p:nvPr/>
        </p:nvSpPr>
        <p:spPr bwMode="auto">
          <a:xfrm>
            <a:off x="1524000" y="277813"/>
            <a:ext cx="16002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b="1"/>
              <a:t>Mucus level</a:t>
            </a:r>
          </a:p>
        </p:txBody>
      </p:sp>
      <p:sp>
        <p:nvSpPr>
          <p:cNvPr id="59400" name="TextBox 8"/>
          <p:cNvSpPr txBox="1">
            <a:spLocks noChangeArrowheads="1"/>
          </p:cNvSpPr>
          <p:nvPr/>
        </p:nvSpPr>
        <p:spPr bwMode="auto">
          <a:xfrm>
            <a:off x="5564188" y="225425"/>
            <a:ext cx="26670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b="1"/>
              <a:t>Myeloperoxidase level</a:t>
            </a:r>
          </a:p>
        </p:txBody>
      </p:sp>
      <p:sp>
        <p:nvSpPr>
          <p:cNvPr id="59401" name="TextBox 9"/>
          <p:cNvSpPr txBox="1">
            <a:spLocks noChangeArrowheads="1"/>
          </p:cNvSpPr>
          <p:nvPr/>
        </p:nvSpPr>
        <p:spPr bwMode="auto">
          <a:xfrm>
            <a:off x="3159125" y="3448050"/>
            <a:ext cx="28194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b="1"/>
              <a:t>Ulcer Index</a:t>
            </a:r>
          </a:p>
        </p:txBody>
      </p:sp>
      <p:sp>
        <p:nvSpPr>
          <p:cNvPr id="59402" name="TextBox 5"/>
          <p:cNvSpPr txBox="1">
            <a:spLocks noChangeArrowheads="1"/>
          </p:cNvSpPr>
          <p:nvPr/>
        </p:nvSpPr>
        <p:spPr bwMode="auto">
          <a:xfrm>
            <a:off x="152400" y="6248400"/>
            <a:ext cx="89916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600"/>
              <a:t>Values expressed as Mean±SD, *p&lt;0.05, **p&lt;0.01 and ***p&lt;0.001 compared</a:t>
            </a:r>
          </a:p>
          <a:p>
            <a:pPr algn="ctr"/>
            <a:r>
              <a:rPr lang="en-US" sz="1600"/>
              <a:t> with diseased control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Title 3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altLang="en-US" smtClean="0"/>
              <a:t>Histology-Ethanol induced ulcer</a:t>
            </a:r>
          </a:p>
        </p:txBody>
      </p:sp>
      <p:sp>
        <p:nvSpPr>
          <p:cNvPr id="63491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553200" y="5991225"/>
            <a:ext cx="2133600" cy="476250"/>
          </a:xfrm>
        </p:spPr>
        <p:txBody>
          <a:bodyPr/>
          <a:lstStyle/>
          <a:p>
            <a:pPr>
              <a:defRPr/>
            </a:pPr>
            <a:fld id="{01F0BDA7-14BE-417A-AE42-42215374BF1F}" type="slidenum">
              <a:rPr lang="en-US" altLang="en-US" smtClean="0">
                <a:latin typeface="Arial" charset="0"/>
              </a:rPr>
              <a:pPr>
                <a:defRPr/>
              </a:pPr>
              <a:t>52</a:t>
            </a:fld>
            <a:endParaRPr lang="en-US" altLang="en-US" smtClean="0">
              <a:latin typeface="Arial" charset="0"/>
            </a:endParaRPr>
          </a:p>
        </p:txBody>
      </p:sp>
      <p:pic>
        <p:nvPicPr>
          <p:cNvPr id="61444" name="Picture 10" descr="F:\GASTROPROTECTIVE\histopathology david phd\with bar\ethanol induced ulcer\Captured 4 EU 7.t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1117600"/>
            <a:ext cx="2743200" cy="20574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61445" name="Picture 11" descr="F:\GASTROPROTECTIVE\histopathology david phd\with bar\ethanol induced ulcer\Captured 4X EU 2.t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63900" y="1117600"/>
            <a:ext cx="2743200" cy="20574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61446" name="Picture 12" descr="F:\GASTROPROTECTIVE\histopathology david phd\with bar\ethanol induced ulcer\Captured 4 x EU 9.ti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191250" y="1117600"/>
            <a:ext cx="2743200" cy="20574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61447" name="Picture 13" descr="F:\GASTROPROTECTIVE\histopathology david phd\with bar\ethanol induced ulcer\Captured 4 X EU 8 (2).tif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20675" y="3741738"/>
            <a:ext cx="2743200" cy="2135187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61448" name="Picture 14" descr="F:\GASTROPROTECTIVE\histopathology david phd\with bar\ethanol induced ulcer\Captured 4x EU 5 DF.tif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263900" y="3779838"/>
            <a:ext cx="2743200" cy="20574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61449" name="Picture 15" descr="F:\GASTROPROTECTIVE\histopathology david phd\with bar\ethanol induced ulcer\Captured 4x EU 3HGDH.tif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191250" y="3741738"/>
            <a:ext cx="2743200" cy="20574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61450" name="TextBox 1"/>
          <p:cNvSpPr txBox="1">
            <a:spLocks noChangeArrowheads="1"/>
          </p:cNvSpPr>
          <p:nvPr/>
        </p:nvSpPr>
        <p:spPr bwMode="auto">
          <a:xfrm>
            <a:off x="701675" y="3251200"/>
            <a:ext cx="20415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b="1"/>
              <a:t>Normal Control</a:t>
            </a:r>
          </a:p>
        </p:txBody>
      </p:sp>
      <p:sp>
        <p:nvSpPr>
          <p:cNvPr id="61451" name="TextBox 16"/>
          <p:cNvSpPr txBox="1">
            <a:spLocks noChangeArrowheads="1"/>
          </p:cNvSpPr>
          <p:nvPr/>
        </p:nvSpPr>
        <p:spPr bwMode="auto">
          <a:xfrm>
            <a:off x="3486150" y="3300413"/>
            <a:ext cx="22288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b="1"/>
              <a:t>Diseased Control</a:t>
            </a:r>
          </a:p>
        </p:txBody>
      </p:sp>
      <p:sp>
        <p:nvSpPr>
          <p:cNvPr id="61452" name="TextBox 17"/>
          <p:cNvSpPr txBox="1">
            <a:spLocks noChangeArrowheads="1"/>
          </p:cNvSpPr>
          <p:nvPr/>
        </p:nvSpPr>
        <p:spPr bwMode="auto">
          <a:xfrm>
            <a:off x="6838950" y="3251200"/>
            <a:ext cx="22288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b="1"/>
              <a:t>Standard </a:t>
            </a:r>
          </a:p>
        </p:txBody>
      </p:sp>
      <p:sp>
        <p:nvSpPr>
          <p:cNvPr id="61453" name="TextBox 18"/>
          <p:cNvSpPr txBox="1">
            <a:spLocks noChangeArrowheads="1"/>
          </p:cNvSpPr>
          <p:nvPr/>
        </p:nvSpPr>
        <p:spPr bwMode="auto">
          <a:xfrm>
            <a:off x="3638550" y="5994400"/>
            <a:ext cx="22288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b="1"/>
              <a:t>CS- High Dose</a:t>
            </a:r>
          </a:p>
        </p:txBody>
      </p:sp>
      <p:sp>
        <p:nvSpPr>
          <p:cNvPr id="61454" name="TextBox 19"/>
          <p:cNvSpPr txBox="1">
            <a:spLocks noChangeArrowheads="1"/>
          </p:cNvSpPr>
          <p:nvPr/>
        </p:nvSpPr>
        <p:spPr bwMode="auto">
          <a:xfrm>
            <a:off x="6489700" y="5918200"/>
            <a:ext cx="22288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b="1"/>
              <a:t>CP- High dose</a:t>
            </a:r>
          </a:p>
        </p:txBody>
      </p:sp>
      <p:sp>
        <p:nvSpPr>
          <p:cNvPr id="61455" name="TextBox 20"/>
          <p:cNvSpPr txBox="1">
            <a:spLocks noChangeArrowheads="1"/>
          </p:cNvSpPr>
          <p:nvPr/>
        </p:nvSpPr>
        <p:spPr bwMode="auto">
          <a:xfrm>
            <a:off x="576263" y="6040438"/>
            <a:ext cx="22288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b="1"/>
              <a:t>GA- High Dose</a:t>
            </a:r>
          </a:p>
        </p:txBody>
      </p:sp>
      <p:sp>
        <p:nvSpPr>
          <p:cNvPr id="61456" name="TextBox 15"/>
          <p:cNvSpPr txBox="1">
            <a:spLocks noChangeArrowheads="1"/>
          </p:cNvSpPr>
          <p:nvPr/>
        </p:nvSpPr>
        <p:spPr bwMode="auto">
          <a:xfrm>
            <a:off x="304800" y="2032000"/>
            <a:ext cx="6096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/>
              <a:t>MU</a:t>
            </a:r>
          </a:p>
        </p:txBody>
      </p:sp>
      <p:sp>
        <p:nvSpPr>
          <p:cNvPr id="61457" name="TextBox 16"/>
          <p:cNvSpPr txBox="1">
            <a:spLocks noChangeArrowheads="1"/>
          </p:cNvSpPr>
          <p:nvPr/>
        </p:nvSpPr>
        <p:spPr bwMode="auto">
          <a:xfrm>
            <a:off x="844550" y="2654300"/>
            <a:ext cx="6096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/>
              <a:t>SM</a:t>
            </a:r>
          </a:p>
        </p:txBody>
      </p:sp>
      <p:sp>
        <p:nvSpPr>
          <p:cNvPr id="61458" name="TextBox 17"/>
          <p:cNvSpPr txBox="1">
            <a:spLocks noChangeArrowheads="1"/>
          </p:cNvSpPr>
          <p:nvPr/>
        </p:nvSpPr>
        <p:spPr bwMode="auto">
          <a:xfrm>
            <a:off x="914400" y="2927350"/>
            <a:ext cx="6096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/>
              <a:t>M</a:t>
            </a:r>
          </a:p>
        </p:txBody>
      </p:sp>
      <p:sp>
        <p:nvSpPr>
          <p:cNvPr id="19" name="Down Arrow 18"/>
          <p:cNvSpPr/>
          <p:nvPr/>
        </p:nvSpPr>
        <p:spPr>
          <a:xfrm rot="2700000">
            <a:off x="4432300" y="1498600"/>
            <a:ext cx="76200" cy="152400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0" name="Down Arrow 19"/>
          <p:cNvSpPr/>
          <p:nvPr/>
        </p:nvSpPr>
        <p:spPr>
          <a:xfrm rot="2700000">
            <a:off x="1981200" y="3784600"/>
            <a:ext cx="76200" cy="152400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61461" name="TextBox 20"/>
          <p:cNvSpPr txBox="1">
            <a:spLocks noChangeArrowheads="1"/>
          </p:cNvSpPr>
          <p:nvPr/>
        </p:nvSpPr>
        <p:spPr bwMode="auto">
          <a:xfrm>
            <a:off x="6400800" y="2413000"/>
            <a:ext cx="6096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/>
              <a:t>E</a:t>
            </a:r>
          </a:p>
        </p:txBody>
      </p:sp>
      <p:sp>
        <p:nvSpPr>
          <p:cNvPr id="61462" name="TextBox 1"/>
          <p:cNvSpPr txBox="1">
            <a:spLocks noChangeArrowheads="1"/>
          </p:cNvSpPr>
          <p:nvPr/>
        </p:nvSpPr>
        <p:spPr bwMode="auto">
          <a:xfrm>
            <a:off x="152400" y="6400800"/>
            <a:ext cx="89916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sz="1600"/>
              <a:t>M-Mucosa, SM-Sub-mucosa, M-Muscularis, E-Edema, Presence of ‘V’ shaped ulcer (Red Arrow)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76" name="Title 30"/>
          <p:cNvSpPr>
            <a:spLocks noGrp="1"/>
          </p:cNvSpPr>
          <p:nvPr>
            <p:ph type="title"/>
          </p:nvPr>
        </p:nvSpPr>
        <p:spPr>
          <a:xfrm>
            <a:off x="152400" y="274638"/>
            <a:ext cx="8686800" cy="1143000"/>
          </a:xfrm>
        </p:spPr>
        <p:txBody>
          <a:bodyPr/>
          <a:lstStyle/>
          <a:p>
            <a:r>
              <a:rPr lang="en-US" altLang="en-US" sz="3600" dirty="0" smtClean="0"/>
              <a:t>Pylorus ligation induced ulcer</a:t>
            </a:r>
            <a:r>
              <a:rPr lang="en-US" sz="3600" dirty="0" smtClean="0"/>
              <a:t>-Mechanism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During pylorus ligation, accumulation of gastric juice leads to auto-digestion of gastric mucosa, which in turn breakdown the gastric mucosal barrier, thus leads to gastric ulcer formation in experimental animals</a:t>
            </a:r>
            <a:endParaRPr lang="en-US" dirty="0"/>
          </a:p>
        </p:txBody>
      </p:sp>
      <p:sp>
        <p:nvSpPr>
          <p:cNvPr id="65538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7616ABC-5284-43F6-8A19-3EF2750F6323}" type="slidenum">
              <a:rPr lang="en-US" smtClean="0">
                <a:latin typeface="Arial" charset="0"/>
              </a:rPr>
              <a:pPr>
                <a:defRPr/>
              </a:pPr>
              <a:t>53</a:t>
            </a:fld>
            <a:endParaRPr lang="en-US" smtClean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7616ABC-5284-43F6-8A19-3EF2750F6323}" type="slidenum">
              <a:rPr lang="en-US" smtClean="0">
                <a:latin typeface="Arial" charset="0"/>
              </a:rPr>
              <a:pPr>
                <a:defRPr/>
              </a:pPr>
              <a:t>54</a:t>
            </a:fld>
            <a:endParaRPr lang="en-US" smtClean="0">
              <a:latin typeface="Arial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152400" y="1447800"/>
            <a:ext cx="4267200" cy="838200"/>
          </a:xfrm>
          <a:prstGeom prst="ellipse">
            <a:avLst/>
          </a:prstGeom>
          <a:solidFill>
            <a:srgbClr val="FF0000"/>
          </a:solidFill>
          <a:ln w="476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3200" dirty="0">
                <a:solidFill>
                  <a:schemeClr val="tx1"/>
                </a:solidFill>
              </a:rPr>
              <a:t>Pylorus ligation</a:t>
            </a:r>
            <a:r>
              <a:rPr lang="en-US" sz="3200" dirty="0"/>
              <a:t> 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133600" y="2667000"/>
            <a:ext cx="3048000" cy="762000"/>
          </a:xfrm>
          <a:prstGeom prst="roundRect">
            <a:avLst/>
          </a:prstGeom>
          <a:solidFill>
            <a:schemeClr val="bg1"/>
          </a:solidFill>
          <a:ln w="444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 dirty="0">
                <a:solidFill>
                  <a:schemeClr val="tx1"/>
                </a:solidFill>
              </a:rPr>
              <a:t>Accumulation of gastric juice</a:t>
            </a:r>
            <a:endParaRPr lang="en-US" sz="2400" b="1" baseline="-25000" dirty="0">
              <a:solidFill>
                <a:schemeClr val="tx1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5638800" y="5029200"/>
            <a:ext cx="3429000" cy="990600"/>
          </a:xfrm>
          <a:prstGeom prst="roundRect">
            <a:avLst/>
          </a:prstGeom>
          <a:solidFill>
            <a:schemeClr val="bg1"/>
          </a:solidFill>
          <a:ln w="444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 dirty="0">
                <a:solidFill>
                  <a:schemeClr val="tx1"/>
                </a:solidFill>
              </a:rPr>
              <a:t>Breakdown of gastric mucosal barrier</a:t>
            </a:r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990600" y="2438400"/>
            <a:ext cx="990600" cy="685800"/>
          </a:xfrm>
          <a:prstGeom prst="straightConnector1">
            <a:avLst/>
          </a:prstGeom>
          <a:ln w="508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ounded Rectangle 8"/>
          <p:cNvSpPr/>
          <p:nvPr/>
        </p:nvSpPr>
        <p:spPr>
          <a:xfrm>
            <a:off x="4038600" y="3657600"/>
            <a:ext cx="3505200" cy="1066800"/>
          </a:xfrm>
          <a:prstGeom prst="roundRect">
            <a:avLst/>
          </a:prstGeom>
          <a:solidFill>
            <a:schemeClr val="bg1"/>
          </a:solidFill>
          <a:ln w="444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 dirty="0">
                <a:solidFill>
                  <a:schemeClr val="tx1"/>
                </a:solidFill>
              </a:rPr>
              <a:t> Auto-digestion of gastric mucosa</a:t>
            </a:r>
            <a:endParaRPr lang="en-US" sz="2400" b="1" baseline="-25000" dirty="0">
              <a:solidFill>
                <a:schemeClr val="tx1"/>
              </a:solidFill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2819400" y="3657600"/>
            <a:ext cx="990600" cy="685800"/>
          </a:xfrm>
          <a:prstGeom prst="straightConnector1">
            <a:avLst/>
          </a:prstGeom>
          <a:ln w="508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4572000" y="4876800"/>
            <a:ext cx="990600" cy="685800"/>
          </a:xfrm>
          <a:prstGeom prst="straightConnector1">
            <a:avLst/>
          </a:prstGeom>
          <a:ln w="508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2474" name="Picture 2" descr="C:\Users\acer\Desktop\PhD\PARI ULCER AREA\PYLORUS LIGATION\PL2.JPG"/>
          <p:cNvPicPr>
            <a:picLocks noChangeAspect="1" noChangeArrowheads="1"/>
          </p:cNvPicPr>
          <p:nvPr/>
        </p:nvPicPr>
        <p:blipFill>
          <a:blip r:embed="rId2"/>
          <a:srcRect l="27214" t="7027" r="21681" b="19621"/>
          <a:stretch>
            <a:fillRect/>
          </a:stretch>
        </p:blipFill>
        <p:spPr bwMode="auto">
          <a:xfrm>
            <a:off x="6705600" y="1460500"/>
            <a:ext cx="1828800" cy="196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2475" name="Picture 3" descr="C:\Users\acer\Desktop\PhD\PARI ULCER AREA\PYLORUS LIGATION\PL7.JPG"/>
          <p:cNvPicPr>
            <a:picLocks noChangeAspect="1" noChangeArrowheads="1"/>
          </p:cNvPicPr>
          <p:nvPr/>
        </p:nvPicPr>
        <p:blipFill>
          <a:blip r:embed="rId3"/>
          <a:srcRect l="22331" t="3989" r="19077" b="13545"/>
          <a:stretch>
            <a:fillRect/>
          </a:stretch>
        </p:blipFill>
        <p:spPr bwMode="auto">
          <a:xfrm>
            <a:off x="609600" y="4114800"/>
            <a:ext cx="1828800" cy="193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2476" name="Title 30"/>
          <p:cNvSpPr>
            <a:spLocks noGrp="1"/>
          </p:cNvSpPr>
          <p:nvPr>
            <p:ph type="title"/>
          </p:nvPr>
        </p:nvSpPr>
        <p:spPr>
          <a:xfrm>
            <a:off x="0" y="152400"/>
            <a:ext cx="9144000" cy="1143000"/>
          </a:xfrm>
        </p:spPr>
        <p:txBody>
          <a:bodyPr/>
          <a:lstStyle/>
          <a:p>
            <a:r>
              <a:rPr lang="en-US" altLang="en-US" sz="3600" smtClean="0"/>
              <a:t>Pylorus ligation induced ulcer</a:t>
            </a:r>
            <a:r>
              <a:rPr lang="en-US" sz="3600" smtClean="0"/>
              <a:t>-Mechanism</a:t>
            </a:r>
            <a:br>
              <a:rPr lang="en-US" sz="3600" smtClean="0"/>
            </a:br>
            <a:r>
              <a:rPr lang="en-US" sz="1800" smtClean="0"/>
              <a:t>(Adinortey et al., 2013)</a:t>
            </a:r>
            <a:endParaRPr lang="en-US" sz="36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Methodology </a:t>
            </a:r>
          </a:p>
        </p:txBody>
      </p:sp>
      <p:sp>
        <p:nvSpPr>
          <p:cNvPr id="6656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09D62CB-6DD3-4FB1-817F-E7B687FE8972}" type="slidenum">
              <a:rPr lang="en-US" smtClean="0">
                <a:latin typeface="Arial" charset="0"/>
              </a:rPr>
              <a:pPr>
                <a:defRPr/>
              </a:pPr>
              <a:t>55</a:t>
            </a:fld>
            <a:endParaRPr lang="en-US" smtClean="0">
              <a:latin typeface="Arial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60400" y="1422400"/>
          <a:ext cx="8026399" cy="5212080"/>
        </p:xfrm>
        <a:graphic>
          <a:graphicData uri="http://schemas.openxmlformats.org/drawingml/2006/table">
            <a:tbl>
              <a:tblPr/>
              <a:tblGrid>
                <a:gridCol w="912374"/>
                <a:gridCol w="2587485"/>
                <a:gridCol w="1438185"/>
                <a:gridCol w="3088355"/>
              </a:tblGrid>
              <a:tr h="52493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Group</a:t>
                      </a:r>
                      <a:endParaRPr lang="en-US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Description</a:t>
                      </a:r>
                      <a:endParaRPr lang="en-US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</a:rPr>
                        <a:t>Number of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</a:rPr>
                        <a:t>Animals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</a:rPr>
                        <a:t>Treatment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46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</a:rPr>
                        <a:t>I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</a:rPr>
                        <a:t>Normal control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0.5</a:t>
                      </a:r>
                      <a:r>
                        <a:rPr lang="en-US" sz="18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% </a:t>
                      </a:r>
                      <a:r>
                        <a:rPr lang="en-US" sz="1800" baseline="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Tween</a:t>
                      </a:r>
                      <a:r>
                        <a:rPr lang="en-US" sz="18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80</a:t>
                      </a:r>
                      <a:endParaRPr lang="en-US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46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</a:rPr>
                        <a:t>II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</a:rPr>
                        <a:t>Ulcer induced control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Pylorus</a:t>
                      </a:r>
                      <a:r>
                        <a:rPr lang="en-US" sz="18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Ligation</a:t>
                      </a:r>
                      <a:r>
                        <a:rPr lang="en-US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+ 0.5</a:t>
                      </a:r>
                      <a:r>
                        <a:rPr lang="en-US" sz="18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% </a:t>
                      </a:r>
                      <a:r>
                        <a:rPr lang="en-US" sz="1800" baseline="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Tween</a:t>
                      </a:r>
                      <a:r>
                        <a:rPr lang="en-US" sz="18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80</a:t>
                      </a:r>
                      <a:endParaRPr lang="en-US" sz="18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493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</a:rPr>
                        <a:t>III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</a:rPr>
                        <a:t>Standard drug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Pylorus</a:t>
                      </a:r>
                      <a:r>
                        <a:rPr lang="en-US" sz="18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Ligation</a:t>
                      </a:r>
                      <a:r>
                        <a:rPr lang="en-US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+ </a:t>
                      </a:r>
                      <a:r>
                        <a:rPr lang="en-US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Ranitidine (50 mg/kg</a:t>
                      </a: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lang="en-US" sz="1800" dirty="0" err="1">
                          <a:latin typeface="Times New Roman"/>
                          <a:ea typeface="Times New Roman"/>
                          <a:cs typeface="Times New Roman"/>
                        </a:rPr>
                        <a:t>p.o</a:t>
                      </a: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493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</a:rPr>
                        <a:t>IV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i="1" dirty="0">
                          <a:latin typeface="Times New Roman"/>
                          <a:ea typeface="Times New Roman"/>
                          <a:cs typeface="Times New Roman"/>
                        </a:rPr>
                        <a:t>G. </a:t>
                      </a:r>
                      <a:r>
                        <a:rPr lang="en-US" sz="1800" i="1" dirty="0" err="1">
                          <a:latin typeface="Times New Roman"/>
                          <a:ea typeface="Times New Roman"/>
                          <a:cs typeface="Times New Roman"/>
                        </a:rPr>
                        <a:t>arborea</a:t>
                      </a: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– Low dose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Pylorus</a:t>
                      </a:r>
                      <a:r>
                        <a:rPr lang="en-US" sz="18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Ligation</a:t>
                      </a:r>
                      <a:r>
                        <a:rPr lang="en-US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r>
                        <a:rPr lang="en-US" sz="1800" i="1" dirty="0">
                          <a:latin typeface="Times New Roman"/>
                          <a:ea typeface="Times New Roman"/>
                          <a:cs typeface="Times New Roman"/>
                        </a:rPr>
                        <a:t> G. </a:t>
                      </a:r>
                      <a:r>
                        <a:rPr lang="en-US" sz="1800" i="1" dirty="0" err="1">
                          <a:latin typeface="Times New Roman"/>
                          <a:ea typeface="Times New Roman"/>
                          <a:cs typeface="Times New Roman"/>
                        </a:rPr>
                        <a:t>arborea</a:t>
                      </a: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 (250 mg/kg, </a:t>
                      </a:r>
                      <a:r>
                        <a:rPr lang="en-US" sz="1800" dirty="0" err="1">
                          <a:latin typeface="Times New Roman"/>
                          <a:ea typeface="Times New Roman"/>
                          <a:cs typeface="Times New Roman"/>
                        </a:rPr>
                        <a:t>p.o</a:t>
                      </a: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.)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493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</a:rPr>
                        <a:t>V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i="1" dirty="0">
                          <a:latin typeface="Times New Roman"/>
                          <a:ea typeface="Times New Roman"/>
                          <a:cs typeface="Times New Roman"/>
                        </a:rPr>
                        <a:t>G. </a:t>
                      </a:r>
                      <a:r>
                        <a:rPr lang="en-US" sz="1800" i="1" dirty="0" err="1">
                          <a:latin typeface="Times New Roman"/>
                          <a:ea typeface="Times New Roman"/>
                          <a:cs typeface="Times New Roman"/>
                        </a:rPr>
                        <a:t>arborea</a:t>
                      </a: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– High dose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Pylorus</a:t>
                      </a:r>
                      <a:r>
                        <a:rPr lang="en-US" sz="18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Ligation</a:t>
                      </a:r>
                      <a:r>
                        <a:rPr lang="en-US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r>
                        <a:rPr lang="en-US" sz="1800" i="1" dirty="0">
                          <a:latin typeface="Times New Roman"/>
                          <a:ea typeface="Times New Roman"/>
                          <a:cs typeface="Times New Roman"/>
                        </a:rPr>
                        <a:t> G. </a:t>
                      </a:r>
                      <a:r>
                        <a:rPr lang="en-US" sz="1800" i="1" dirty="0" err="1">
                          <a:latin typeface="Times New Roman"/>
                          <a:ea typeface="Times New Roman"/>
                          <a:cs typeface="Times New Roman"/>
                        </a:rPr>
                        <a:t>arborea</a:t>
                      </a: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 (500 mg/kg, </a:t>
                      </a:r>
                      <a:r>
                        <a:rPr lang="en-US" sz="1800" dirty="0" err="1">
                          <a:latin typeface="Times New Roman"/>
                          <a:ea typeface="Times New Roman"/>
                          <a:cs typeface="Times New Roman"/>
                        </a:rPr>
                        <a:t>p.o</a:t>
                      </a: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.)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493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</a:rPr>
                        <a:t>VI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i="1" dirty="0">
                          <a:latin typeface="Times New Roman"/>
                          <a:ea typeface="Times New Roman"/>
                          <a:cs typeface="Times New Roman"/>
                        </a:rPr>
                        <a:t>C. sappan</a:t>
                      </a: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 – Low dose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Pylorus</a:t>
                      </a:r>
                      <a:r>
                        <a:rPr lang="en-US" sz="18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Ligation</a:t>
                      </a:r>
                      <a:r>
                        <a:rPr lang="en-US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r>
                        <a:rPr lang="en-US" sz="1800" i="1" dirty="0">
                          <a:latin typeface="Times New Roman"/>
                          <a:ea typeface="Times New Roman"/>
                          <a:cs typeface="Times New Roman"/>
                        </a:rPr>
                        <a:t> C. </a:t>
                      </a:r>
                      <a:r>
                        <a:rPr lang="en-US" sz="1800" i="1" dirty="0" smtClean="0">
                          <a:latin typeface="Times New Roman"/>
                          <a:ea typeface="Times New Roman"/>
                          <a:cs typeface="Times New Roman"/>
                        </a:rPr>
                        <a:t>sappan</a:t>
                      </a:r>
                      <a:r>
                        <a:rPr lang="en-US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(250 mg/kg, </a:t>
                      </a:r>
                      <a:r>
                        <a:rPr lang="en-US" sz="1800" dirty="0" err="1">
                          <a:latin typeface="Times New Roman"/>
                          <a:ea typeface="Times New Roman"/>
                          <a:cs typeface="Times New Roman"/>
                        </a:rPr>
                        <a:t>p.o</a:t>
                      </a: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.)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493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</a:rPr>
                        <a:t>VII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i="1" dirty="0">
                          <a:latin typeface="Times New Roman"/>
                          <a:ea typeface="Times New Roman"/>
                          <a:cs typeface="Times New Roman"/>
                        </a:rPr>
                        <a:t>C. sappan</a:t>
                      </a: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 – High dose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Pylorus</a:t>
                      </a:r>
                      <a:r>
                        <a:rPr lang="en-US" sz="18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Ligation</a:t>
                      </a:r>
                      <a:r>
                        <a:rPr lang="en-US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+ </a:t>
                      </a:r>
                      <a:r>
                        <a:rPr lang="en-US" sz="1800" i="1" dirty="0">
                          <a:latin typeface="Times New Roman"/>
                          <a:ea typeface="Times New Roman"/>
                          <a:cs typeface="Times New Roman"/>
                        </a:rPr>
                        <a:t>C. </a:t>
                      </a:r>
                      <a:r>
                        <a:rPr lang="en-US" sz="1800" i="1" dirty="0" smtClean="0">
                          <a:latin typeface="Times New Roman"/>
                          <a:ea typeface="Times New Roman"/>
                          <a:cs typeface="Times New Roman"/>
                        </a:rPr>
                        <a:t>sappan</a:t>
                      </a:r>
                      <a:r>
                        <a:rPr lang="en-US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(500 mg/kg, </a:t>
                      </a:r>
                      <a:r>
                        <a:rPr lang="en-US" sz="1800" dirty="0" err="1">
                          <a:latin typeface="Times New Roman"/>
                          <a:ea typeface="Times New Roman"/>
                          <a:cs typeface="Times New Roman"/>
                        </a:rPr>
                        <a:t>p.o</a:t>
                      </a: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.)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493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</a:rPr>
                        <a:t>VIII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i="1" dirty="0">
                          <a:latin typeface="Times New Roman"/>
                          <a:ea typeface="Times New Roman"/>
                          <a:cs typeface="Times New Roman"/>
                        </a:rPr>
                        <a:t>C. </a:t>
                      </a:r>
                      <a:r>
                        <a:rPr lang="en-US" sz="1800" i="1" dirty="0" err="1">
                          <a:latin typeface="Times New Roman"/>
                          <a:ea typeface="Times New Roman"/>
                          <a:cs typeface="Times New Roman"/>
                        </a:rPr>
                        <a:t>peltata</a:t>
                      </a: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– Low dose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Pylorus</a:t>
                      </a:r>
                      <a:r>
                        <a:rPr lang="en-US" sz="18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Ligation</a:t>
                      </a:r>
                      <a:r>
                        <a:rPr lang="en-US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r>
                        <a:rPr lang="en-US" sz="1800" i="1" dirty="0">
                          <a:latin typeface="Times New Roman"/>
                          <a:ea typeface="Times New Roman"/>
                          <a:cs typeface="Times New Roman"/>
                        </a:rPr>
                        <a:t> C. </a:t>
                      </a:r>
                      <a:r>
                        <a:rPr lang="en-US" sz="1800" i="1" dirty="0" err="1">
                          <a:latin typeface="Times New Roman"/>
                          <a:ea typeface="Times New Roman"/>
                          <a:cs typeface="Times New Roman"/>
                        </a:rPr>
                        <a:t>peltata</a:t>
                      </a: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 (250 mg/kg, </a:t>
                      </a:r>
                      <a:r>
                        <a:rPr lang="en-US" sz="1800" dirty="0" err="1">
                          <a:latin typeface="Times New Roman"/>
                          <a:ea typeface="Times New Roman"/>
                          <a:cs typeface="Times New Roman"/>
                        </a:rPr>
                        <a:t>p.o</a:t>
                      </a: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.)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493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</a:rPr>
                        <a:t>IX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i="1" dirty="0">
                          <a:latin typeface="Times New Roman"/>
                          <a:ea typeface="Times New Roman"/>
                          <a:cs typeface="Times New Roman"/>
                        </a:rPr>
                        <a:t>C. </a:t>
                      </a:r>
                      <a:r>
                        <a:rPr lang="en-US" sz="1800" i="1" dirty="0" err="1">
                          <a:latin typeface="Times New Roman"/>
                          <a:ea typeface="Times New Roman"/>
                          <a:cs typeface="Times New Roman"/>
                        </a:rPr>
                        <a:t>peltata</a:t>
                      </a: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– High dose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Pylorus</a:t>
                      </a:r>
                      <a:r>
                        <a:rPr lang="en-US" sz="18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Ligation</a:t>
                      </a:r>
                      <a:r>
                        <a:rPr lang="en-US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r>
                        <a:rPr lang="en-US" sz="1800" i="1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800" i="1" dirty="0">
                          <a:latin typeface="Times New Roman"/>
                          <a:ea typeface="Times New Roman"/>
                          <a:cs typeface="Times New Roman"/>
                        </a:rPr>
                        <a:t>C. </a:t>
                      </a:r>
                      <a:r>
                        <a:rPr lang="en-US" sz="1800" i="1" dirty="0" err="1">
                          <a:latin typeface="Times New Roman"/>
                          <a:ea typeface="Times New Roman"/>
                          <a:cs typeface="Times New Roman"/>
                        </a:rPr>
                        <a:t>peltata</a:t>
                      </a: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 (500 mg/kg, </a:t>
                      </a:r>
                      <a:r>
                        <a:rPr lang="en-US" sz="1800" dirty="0" err="1">
                          <a:latin typeface="Times New Roman"/>
                          <a:ea typeface="Times New Roman"/>
                          <a:cs typeface="Times New Roman"/>
                        </a:rPr>
                        <a:t>p.o</a:t>
                      </a: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.)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0"/>
          <p:cNvPicPr>
            <a:picLocks noChangeAspect="1" noChangeArrowheads="1"/>
          </p:cNvPicPr>
          <p:nvPr/>
        </p:nvPicPr>
        <p:blipFill>
          <a:blip r:embed="rId2"/>
          <a:srcRect t="10474"/>
          <a:stretch>
            <a:fillRect/>
          </a:stretch>
        </p:blipFill>
        <p:spPr bwMode="auto">
          <a:xfrm>
            <a:off x="4495800" y="3700463"/>
            <a:ext cx="4572000" cy="2700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8610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160CAD-A6DD-479B-AEC1-AC6236CCBE8E}" type="slidenum">
              <a:rPr lang="en-US" altLang="en-US" smtClean="0">
                <a:latin typeface="Arial" charset="0"/>
              </a:rPr>
              <a:pPr>
                <a:defRPr/>
              </a:pPr>
              <a:t>56</a:t>
            </a:fld>
            <a:endParaRPr lang="en-US" altLang="en-US" dirty="0" smtClean="0">
              <a:latin typeface="Arial" charset="0"/>
            </a:endParaRPr>
          </a:p>
        </p:txBody>
      </p:sp>
      <p:pic>
        <p:nvPicPr>
          <p:cNvPr id="65540" name="Picture 1"/>
          <p:cNvPicPr>
            <a:picLocks noChangeAspect="1" noChangeArrowheads="1"/>
          </p:cNvPicPr>
          <p:nvPr/>
        </p:nvPicPr>
        <p:blipFill>
          <a:blip r:embed="rId3"/>
          <a:srcRect t="10158"/>
          <a:stretch>
            <a:fillRect/>
          </a:stretch>
        </p:blipFill>
        <p:spPr bwMode="auto">
          <a:xfrm>
            <a:off x="4572000" y="685800"/>
            <a:ext cx="4572000" cy="270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5541" name="Picture 2"/>
          <p:cNvPicPr>
            <a:picLocks noChangeAspect="1" noChangeArrowheads="1"/>
          </p:cNvPicPr>
          <p:nvPr/>
        </p:nvPicPr>
        <p:blipFill>
          <a:blip r:embed="rId4"/>
          <a:srcRect t="9288"/>
          <a:stretch>
            <a:fillRect/>
          </a:stretch>
        </p:blipFill>
        <p:spPr bwMode="auto">
          <a:xfrm>
            <a:off x="0" y="685800"/>
            <a:ext cx="4572000" cy="2728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5542" name="Picture 3"/>
          <p:cNvPicPr>
            <a:picLocks noChangeAspect="1" noChangeArrowheads="1"/>
          </p:cNvPicPr>
          <p:nvPr/>
        </p:nvPicPr>
        <p:blipFill>
          <a:blip r:embed="rId5"/>
          <a:srcRect t="10104"/>
          <a:stretch>
            <a:fillRect/>
          </a:stretch>
        </p:blipFill>
        <p:spPr bwMode="auto">
          <a:xfrm>
            <a:off x="0" y="3733800"/>
            <a:ext cx="4572000" cy="271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5543" name="TextBox 6"/>
          <p:cNvSpPr txBox="1">
            <a:spLocks noChangeArrowheads="1"/>
          </p:cNvSpPr>
          <p:nvPr/>
        </p:nvSpPr>
        <p:spPr bwMode="auto">
          <a:xfrm>
            <a:off x="484188" y="6248400"/>
            <a:ext cx="8355012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/>
              <a:t>Values expressed as Mean±SD, *p&lt;0.05 and **p&lt;0.01 compared with normal control, </a:t>
            </a:r>
            <a:r>
              <a:rPr lang="en-US" sz="1600" baseline="30000"/>
              <a:t>#</a:t>
            </a:r>
            <a:r>
              <a:rPr lang="en-US" sz="1600"/>
              <a:t>p&lt;0.05 and </a:t>
            </a:r>
            <a:r>
              <a:rPr lang="en-US" sz="1600" baseline="30000"/>
              <a:t>##</a:t>
            </a:r>
            <a:r>
              <a:rPr lang="en-US" sz="1600"/>
              <a:t>p&lt;0.01 compared with diseased control </a:t>
            </a:r>
          </a:p>
        </p:txBody>
      </p:sp>
      <p:sp>
        <p:nvSpPr>
          <p:cNvPr id="65544" name="TextBox 7"/>
          <p:cNvSpPr txBox="1">
            <a:spLocks noChangeArrowheads="1"/>
          </p:cNvSpPr>
          <p:nvPr/>
        </p:nvSpPr>
        <p:spPr bwMode="auto">
          <a:xfrm>
            <a:off x="1143000" y="304800"/>
            <a:ext cx="22860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b="1" dirty="0" err="1"/>
              <a:t>Catalase</a:t>
            </a:r>
            <a:r>
              <a:rPr lang="en-US" b="1" dirty="0"/>
              <a:t> level</a:t>
            </a:r>
          </a:p>
        </p:txBody>
      </p:sp>
      <p:sp>
        <p:nvSpPr>
          <p:cNvPr id="65545" name="TextBox 8"/>
          <p:cNvSpPr txBox="1">
            <a:spLocks noChangeArrowheads="1"/>
          </p:cNvSpPr>
          <p:nvPr/>
        </p:nvSpPr>
        <p:spPr bwMode="auto">
          <a:xfrm>
            <a:off x="4999038" y="290513"/>
            <a:ext cx="37338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tabLst>
                <a:tab pos="1828800" algn="l"/>
              </a:tabLst>
            </a:pPr>
            <a:r>
              <a:rPr lang="en-US" b="1" dirty="0"/>
              <a:t>Reduced Glutathione level</a:t>
            </a:r>
          </a:p>
        </p:txBody>
      </p:sp>
      <p:sp>
        <p:nvSpPr>
          <p:cNvPr id="65546" name="TextBox 9"/>
          <p:cNvSpPr txBox="1">
            <a:spLocks noChangeArrowheads="1"/>
          </p:cNvSpPr>
          <p:nvPr/>
        </p:nvSpPr>
        <p:spPr bwMode="auto">
          <a:xfrm>
            <a:off x="1250950" y="3429000"/>
            <a:ext cx="22860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b="1"/>
              <a:t>LPO level</a:t>
            </a:r>
          </a:p>
        </p:txBody>
      </p:sp>
      <p:sp>
        <p:nvSpPr>
          <p:cNvPr id="14" name="TextBox 10"/>
          <p:cNvSpPr txBox="1">
            <a:spLocks noChangeArrowheads="1"/>
          </p:cNvSpPr>
          <p:nvPr/>
        </p:nvSpPr>
        <p:spPr bwMode="auto">
          <a:xfrm>
            <a:off x="5653088" y="3411538"/>
            <a:ext cx="22860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b="1"/>
              <a:t>Mucus level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3"/>
          <a:srcRect t="16505"/>
          <a:stretch>
            <a:fillRect/>
          </a:stretch>
        </p:blipFill>
        <p:spPr bwMode="auto">
          <a:xfrm>
            <a:off x="4433668" y="3995620"/>
            <a:ext cx="4572000" cy="26266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6563" name="Picture 9"/>
          <p:cNvPicPr>
            <a:picLocks noChangeAspect="1" noChangeArrowheads="1"/>
          </p:cNvPicPr>
          <p:nvPr/>
        </p:nvPicPr>
        <p:blipFill>
          <a:blip r:embed="rId4"/>
          <a:srcRect t="9938"/>
          <a:stretch>
            <a:fillRect/>
          </a:stretch>
        </p:blipFill>
        <p:spPr bwMode="auto">
          <a:xfrm>
            <a:off x="-1587" y="304800"/>
            <a:ext cx="4649787" cy="276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9634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C08240-6618-430E-925A-C40C62056A4F}" type="slidenum">
              <a:rPr lang="en-US" altLang="en-US" smtClean="0">
                <a:latin typeface="Arial" charset="0"/>
              </a:rPr>
              <a:pPr>
                <a:defRPr/>
              </a:pPr>
              <a:t>57</a:t>
            </a:fld>
            <a:endParaRPr lang="en-US" altLang="en-US" smtClean="0">
              <a:latin typeface="Arial" charset="0"/>
            </a:endParaRPr>
          </a:p>
        </p:txBody>
      </p:sp>
      <p:pic>
        <p:nvPicPr>
          <p:cNvPr id="66565" name="Picture 3"/>
          <p:cNvPicPr>
            <a:picLocks noChangeAspect="1" noChangeArrowheads="1"/>
          </p:cNvPicPr>
          <p:nvPr/>
        </p:nvPicPr>
        <p:blipFill>
          <a:blip r:embed="rId5"/>
          <a:srcRect t="9213"/>
          <a:stretch>
            <a:fillRect/>
          </a:stretch>
        </p:blipFill>
        <p:spPr bwMode="auto">
          <a:xfrm>
            <a:off x="0" y="3657600"/>
            <a:ext cx="4572000" cy="300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6566" name="Picture 2"/>
          <p:cNvPicPr>
            <a:picLocks noChangeAspect="1" noChangeArrowheads="1"/>
          </p:cNvPicPr>
          <p:nvPr/>
        </p:nvPicPr>
        <p:blipFill>
          <a:blip r:embed="rId6"/>
          <a:srcRect t="11909"/>
          <a:stretch>
            <a:fillRect/>
          </a:stretch>
        </p:blipFill>
        <p:spPr bwMode="auto">
          <a:xfrm>
            <a:off x="4597400" y="433556"/>
            <a:ext cx="4546600" cy="280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6567" name="TextBox 6"/>
          <p:cNvSpPr txBox="1">
            <a:spLocks noChangeArrowheads="1"/>
          </p:cNvSpPr>
          <p:nvPr/>
        </p:nvSpPr>
        <p:spPr bwMode="auto">
          <a:xfrm>
            <a:off x="165100" y="2786063"/>
            <a:ext cx="8915400" cy="585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/>
              <a:t>Values expressed as Mean±SD, *p&lt;0.05, **p&lt;0.01 and ***p&lt;0.001 compared with normal control, </a:t>
            </a:r>
            <a:r>
              <a:rPr lang="en-US" sz="1600" baseline="30000"/>
              <a:t>#</a:t>
            </a:r>
            <a:r>
              <a:rPr lang="en-US" sz="1600"/>
              <a:t>p&lt;0.05 and </a:t>
            </a:r>
            <a:r>
              <a:rPr lang="en-US" sz="1600" baseline="30000"/>
              <a:t>##</a:t>
            </a:r>
            <a:r>
              <a:rPr lang="en-US" sz="1600"/>
              <a:t>p&lt;0.01 compared with diseased control </a:t>
            </a:r>
          </a:p>
        </p:txBody>
      </p:sp>
      <p:sp>
        <p:nvSpPr>
          <p:cNvPr id="66568" name="TextBox 7"/>
          <p:cNvSpPr txBox="1">
            <a:spLocks noChangeArrowheads="1"/>
          </p:cNvSpPr>
          <p:nvPr/>
        </p:nvSpPr>
        <p:spPr bwMode="auto">
          <a:xfrm>
            <a:off x="0" y="6248400"/>
            <a:ext cx="91440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/>
              <a:t>Values expressed as Mean±SD, *p&lt;0.05, **p&lt;0.01 and ***p&lt;0.001 compared with diseased control</a:t>
            </a:r>
          </a:p>
        </p:txBody>
      </p:sp>
      <p:sp>
        <p:nvSpPr>
          <p:cNvPr id="66570" name="TextBox 11"/>
          <p:cNvSpPr txBox="1">
            <a:spLocks noChangeArrowheads="1"/>
          </p:cNvSpPr>
          <p:nvPr/>
        </p:nvSpPr>
        <p:spPr bwMode="auto">
          <a:xfrm>
            <a:off x="762000" y="304800"/>
            <a:ext cx="32766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b="1" dirty="0" err="1"/>
              <a:t>Myeloperoxidase</a:t>
            </a:r>
            <a:r>
              <a:rPr lang="en-US" b="1" dirty="0"/>
              <a:t> level</a:t>
            </a:r>
          </a:p>
        </p:txBody>
      </p:sp>
      <p:sp>
        <p:nvSpPr>
          <p:cNvPr id="66571" name="TextBox 12"/>
          <p:cNvSpPr txBox="1">
            <a:spLocks noChangeArrowheads="1"/>
          </p:cNvSpPr>
          <p:nvPr/>
        </p:nvSpPr>
        <p:spPr bwMode="auto">
          <a:xfrm>
            <a:off x="5740400" y="116056"/>
            <a:ext cx="22860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b="1" dirty="0"/>
              <a:t>Free Acidity</a:t>
            </a:r>
          </a:p>
        </p:txBody>
      </p:sp>
      <p:sp>
        <p:nvSpPr>
          <p:cNvPr id="66572" name="TextBox 13"/>
          <p:cNvSpPr txBox="1">
            <a:spLocks noChangeArrowheads="1"/>
          </p:cNvSpPr>
          <p:nvPr/>
        </p:nvSpPr>
        <p:spPr bwMode="auto">
          <a:xfrm>
            <a:off x="685800" y="3414713"/>
            <a:ext cx="32766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b="1"/>
              <a:t>Gastric juice volume level</a:t>
            </a:r>
          </a:p>
        </p:txBody>
      </p:sp>
      <p:sp>
        <p:nvSpPr>
          <p:cNvPr id="16" name="TextBox 12"/>
          <p:cNvSpPr txBox="1">
            <a:spLocks noChangeArrowheads="1"/>
          </p:cNvSpPr>
          <p:nvPr/>
        </p:nvSpPr>
        <p:spPr bwMode="auto">
          <a:xfrm>
            <a:off x="5878732" y="3536240"/>
            <a:ext cx="2286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b="1" dirty="0" smtClean="0"/>
              <a:t>pH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12763"/>
            <a:ext cx="9144000" cy="583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8611" name="Title 3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/>
          <a:lstStyle/>
          <a:p>
            <a:r>
              <a:rPr lang="en-US" sz="4000" smtClean="0"/>
              <a:t>PL induced ulcer- Ulcer Index</a:t>
            </a:r>
          </a:p>
        </p:txBody>
      </p:sp>
      <p:sp>
        <p:nvSpPr>
          <p:cNvPr id="71683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65E9249-63E2-43A6-89F6-E0A1AF8AA904}" type="slidenum">
              <a:rPr lang="en-US" smtClean="0">
                <a:latin typeface="Arial" charset="0"/>
              </a:rPr>
              <a:pPr>
                <a:defRPr/>
              </a:pPr>
              <a:t>58</a:t>
            </a:fld>
            <a:endParaRPr lang="en-US" smtClean="0">
              <a:latin typeface="Arial" charset="0"/>
            </a:endParaRPr>
          </a:p>
        </p:txBody>
      </p:sp>
      <p:sp>
        <p:nvSpPr>
          <p:cNvPr id="68613" name="TextBox 5"/>
          <p:cNvSpPr txBox="1">
            <a:spLocks noChangeArrowheads="1"/>
          </p:cNvSpPr>
          <p:nvPr/>
        </p:nvSpPr>
        <p:spPr bwMode="auto">
          <a:xfrm>
            <a:off x="484188" y="5867400"/>
            <a:ext cx="8431212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dirty="0"/>
              <a:t>Values expressed as </a:t>
            </a:r>
            <a:r>
              <a:rPr lang="en-US" sz="1600" dirty="0" err="1"/>
              <a:t>Mean±SD</a:t>
            </a:r>
            <a:r>
              <a:rPr lang="en-US" sz="1600" dirty="0"/>
              <a:t>, *p&lt;0.05, **p&lt;0.01 and ***p&lt;0.001 compared with </a:t>
            </a:r>
          </a:p>
          <a:p>
            <a:r>
              <a:rPr lang="en-US" sz="1600" dirty="0"/>
              <a:t>diseased control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itle 3"/>
          <p:cNvSpPr>
            <a:spLocks noGrp="1"/>
          </p:cNvSpPr>
          <p:nvPr>
            <p:ph type="title"/>
          </p:nvPr>
        </p:nvSpPr>
        <p:spPr>
          <a:xfrm>
            <a:off x="0" y="-73025"/>
            <a:ext cx="9144000" cy="1143000"/>
          </a:xfrm>
        </p:spPr>
        <p:txBody>
          <a:bodyPr/>
          <a:lstStyle/>
          <a:p>
            <a:r>
              <a:rPr lang="en-US" altLang="en-US" sz="3600" smtClean="0"/>
              <a:t>Histology-Pylorus Ligation induced ulcer</a:t>
            </a:r>
          </a:p>
        </p:txBody>
      </p:sp>
      <p:sp>
        <p:nvSpPr>
          <p:cNvPr id="72707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7010400" y="6381750"/>
            <a:ext cx="2133600" cy="476250"/>
          </a:xfrm>
        </p:spPr>
        <p:txBody>
          <a:bodyPr/>
          <a:lstStyle/>
          <a:p>
            <a:pPr>
              <a:defRPr/>
            </a:pPr>
            <a:fld id="{A2293F0D-466C-4645-9CC4-BE5C56897223}" type="slidenum">
              <a:rPr lang="en-US" altLang="en-US" smtClean="0">
                <a:latin typeface="Arial" charset="0"/>
              </a:rPr>
              <a:pPr>
                <a:defRPr/>
              </a:pPr>
              <a:t>59</a:t>
            </a:fld>
            <a:endParaRPr lang="en-US" altLang="en-US" smtClean="0">
              <a:latin typeface="Arial" charset="0"/>
            </a:endParaRPr>
          </a:p>
        </p:txBody>
      </p:sp>
      <p:sp>
        <p:nvSpPr>
          <p:cNvPr id="69636" name="TextBox 1"/>
          <p:cNvSpPr txBox="1">
            <a:spLocks noChangeArrowheads="1"/>
          </p:cNvSpPr>
          <p:nvPr/>
        </p:nvSpPr>
        <p:spPr bwMode="auto">
          <a:xfrm>
            <a:off x="701675" y="3375025"/>
            <a:ext cx="20415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b="1"/>
              <a:t>Normal Control</a:t>
            </a:r>
          </a:p>
        </p:txBody>
      </p:sp>
      <p:sp>
        <p:nvSpPr>
          <p:cNvPr id="69637" name="TextBox 16"/>
          <p:cNvSpPr txBox="1">
            <a:spLocks noChangeArrowheads="1"/>
          </p:cNvSpPr>
          <p:nvPr/>
        </p:nvSpPr>
        <p:spPr bwMode="auto">
          <a:xfrm>
            <a:off x="3486150" y="3424238"/>
            <a:ext cx="22288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b="1"/>
              <a:t>Diseased Control</a:t>
            </a:r>
          </a:p>
        </p:txBody>
      </p:sp>
      <p:sp>
        <p:nvSpPr>
          <p:cNvPr id="69638" name="TextBox 17"/>
          <p:cNvSpPr txBox="1">
            <a:spLocks noChangeArrowheads="1"/>
          </p:cNvSpPr>
          <p:nvPr/>
        </p:nvSpPr>
        <p:spPr bwMode="auto">
          <a:xfrm>
            <a:off x="6838950" y="3375025"/>
            <a:ext cx="22288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b="1"/>
              <a:t>Standard </a:t>
            </a:r>
          </a:p>
        </p:txBody>
      </p:sp>
      <p:sp>
        <p:nvSpPr>
          <p:cNvPr id="69639" name="TextBox 18"/>
          <p:cNvSpPr txBox="1">
            <a:spLocks noChangeArrowheads="1"/>
          </p:cNvSpPr>
          <p:nvPr/>
        </p:nvSpPr>
        <p:spPr bwMode="auto">
          <a:xfrm>
            <a:off x="3638550" y="6118225"/>
            <a:ext cx="22288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b="1"/>
              <a:t>CS- High Dose</a:t>
            </a:r>
          </a:p>
        </p:txBody>
      </p:sp>
      <p:sp>
        <p:nvSpPr>
          <p:cNvPr id="69640" name="TextBox 19"/>
          <p:cNvSpPr txBox="1">
            <a:spLocks noChangeArrowheads="1"/>
          </p:cNvSpPr>
          <p:nvPr/>
        </p:nvSpPr>
        <p:spPr bwMode="auto">
          <a:xfrm>
            <a:off x="6489700" y="6042025"/>
            <a:ext cx="22288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b="1"/>
              <a:t>CP- High dose</a:t>
            </a:r>
          </a:p>
        </p:txBody>
      </p:sp>
      <p:sp>
        <p:nvSpPr>
          <p:cNvPr id="69641" name="TextBox 20"/>
          <p:cNvSpPr txBox="1">
            <a:spLocks noChangeArrowheads="1"/>
          </p:cNvSpPr>
          <p:nvPr/>
        </p:nvSpPr>
        <p:spPr bwMode="auto">
          <a:xfrm>
            <a:off x="576263" y="6164263"/>
            <a:ext cx="22288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b="1"/>
              <a:t>GA- High Dose</a:t>
            </a:r>
          </a:p>
        </p:txBody>
      </p:sp>
      <p:pic>
        <p:nvPicPr>
          <p:cNvPr id="69642" name="Picture 2" descr="E:\gastroprotective\histopathology david phd\PL model\scale bar\a Captured 10X pl 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5913" y="1252538"/>
            <a:ext cx="2743200" cy="20574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69643" name="Picture 3" descr="E:\gastroprotective\histopathology david phd\PL model\scale bar\Captured 4X pl 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67075" y="1244600"/>
            <a:ext cx="2743200" cy="20574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69644" name="Picture 5" descr="E:\gastroprotective\histopathology david phd\PL model\scale bar\a Captured 4X pl 5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98450" y="3937000"/>
            <a:ext cx="2743200" cy="20574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69645" name="Picture 6" descr="E:\gastroprotective\histopathology david phd\PL model\scale bar\a Captured 4X pl 7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233738" y="3937000"/>
            <a:ext cx="2743200" cy="20574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69646" name="Picture 7" descr="E:\gastroprotective\histopathology david phd\PL model\scale bar\a Captured 4X pl 9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172200" y="3937000"/>
            <a:ext cx="2743200" cy="20574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69647" name="Picture 8" descr="E:\gastroprotective\histopathology david phd\PL model\scale bar\a Captured 4X pl 6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172200" y="1241425"/>
            <a:ext cx="2743200" cy="20574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69648" name="TextBox 1"/>
          <p:cNvSpPr txBox="1">
            <a:spLocks noChangeArrowheads="1"/>
          </p:cNvSpPr>
          <p:nvPr/>
        </p:nvSpPr>
        <p:spPr bwMode="auto">
          <a:xfrm>
            <a:off x="0" y="6443663"/>
            <a:ext cx="8991600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sz="1600"/>
              <a:t>MU-Mucosa, SM-Sub-mucosa, M-Muscularis, Presence of Haemorrhage (Red Arrow)</a:t>
            </a:r>
          </a:p>
        </p:txBody>
      </p:sp>
      <p:sp>
        <p:nvSpPr>
          <p:cNvPr id="69649" name="TextBox 15"/>
          <p:cNvSpPr txBox="1">
            <a:spLocks noChangeArrowheads="1"/>
          </p:cNvSpPr>
          <p:nvPr/>
        </p:nvSpPr>
        <p:spPr bwMode="auto">
          <a:xfrm>
            <a:off x="1128713" y="2195513"/>
            <a:ext cx="6096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/>
              <a:t>MU</a:t>
            </a:r>
          </a:p>
        </p:txBody>
      </p:sp>
      <p:sp>
        <p:nvSpPr>
          <p:cNvPr id="69650" name="TextBox 16"/>
          <p:cNvSpPr txBox="1">
            <a:spLocks noChangeArrowheads="1"/>
          </p:cNvSpPr>
          <p:nvPr/>
        </p:nvSpPr>
        <p:spPr bwMode="auto">
          <a:xfrm>
            <a:off x="1668463" y="2817813"/>
            <a:ext cx="6096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/>
              <a:t>SM</a:t>
            </a:r>
          </a:p>
        </p:txBody>
      </p:sp>
      <p:sp>
        <p:nvSpPr>
          <p:cNvPr id="69651" name="TextBox 17"/>
          <p:cNvSpPr txBox="1">
            <a:spLocks noChangeArrowheads="1"/>
          </p:cNvSpPr>
          <p:nvPr/>
        </p:nvSpPr>
        <p:spPr bwMode="auto">
          <a:xfrm>
            <a:off x="1738313" y="3090863"/>
            <a:ext cx="6096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/>
              <a:t>M</a:t>
            </a:r>
          </a:p>
        </p:txBody>
      </p:sp>
      <p:sp>
        <p:nvSpPr>
          <p:cNvPr id="22" name="Down Arrow 21"/>
          <p:cNvSpPr/>
          <p:nvPr/>
        </p:nvSpPr>
        <p:spPr>
          <a:xfrm rot="2700000">
            <a:off x="4635500" y="1314450"/>
            <a:ext cx="76200" cy="152400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3" name="Down Arrow 22"/>
          <p:cNvSpPr/>
          <p:nvPr/>
        </p:nvSpPr>
        <p:spPr>
          <a:xfrm rot="18900000">
            <a:off x="1936750" y="4494213"/>
            <a:ext cx="76200" cy="152400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71" name="Title 30"/>
          <p:cNvSpPr>
            <a:spLocks noGrp="1"/>
          </p:cNvSpPr>
          <p:nvPr>
            <p:ph type="title"/>
          </p:nvPr>
        </p:nvSpPr>
        <p:spPr>
          <a:xfrm>
            <a:off x="228600" y="274638"/>
            <a:ext cx="8458200" cy="1143000"/>
          </a:xfrm>
        </p:spPr>
        <p:txBody>
          <a:bodyPr/>
          <a:lstStyle/>
          <a:p>
            <a:r>
              <a:rPr lang="en-US" altLang="en-US" sz="3800" dirty="0" err="1" smtClean="0"/>
              <a:t>Cysteamine</a:t>
            </a:r>
            <a:r>
              <a:rPr lang="en-US" altLang="en-US" sz="3800" dirty="0" smtClean="0"/>
              <a:t> induced ulcer</a:t>
            </a:r>
            <a:r>
              <a:rPr lang="en-US" sz="3800" dirty="0" smtClean="0"/>
              <a:t>-Mechanism</a:t>
            </a:r>
            <a:endParaRPr lang="en-US" sz="1900" dirty="0" smtClean="0"/>
          </a:p>
        </p:txBody>
      </p:sp>
      <p:sp>
        <p:nvSpPr>
          <p:cNvPr id="17" name="Content Placeholder 16"/>
          <p:cNvSpPr>
            <a:spLocks noGrp="1"/>
          </p:cNvSpPr>
          <p:nvPr>
            <p:ph idx="1"/>
          </p:nvPr>
        </p:nvSpPr>
        <p:spPr>
          <a:xfrm>
            <a:off x="304800" y="1600200"/>
            <a:ext cx="8534400" cy="4525963"/>
          </a:xfrm>
        </p:spPr>
        <p:txBody>
          <a:bodyPr/>
          <a:lstStyle/>
          <a:p>
            <a:r>
              <a:rPr lang="en-US" dirty="0" smtClean="0"/>
              <a:t>Administration of </a:t>
            </a:r>
            <a:r>
              <a:rPr lang="en-US" dirty="0" err="1" smtClean="0"/>
              <a:t>Cysteamine</a:t>
            </a:r>
            <a:r>
              <a:rPr lang="en-US" dirty="0" smtClean="0"/>
              <a:t> may induce ulcer by</a:t>
            </a:r>
          </a:p>
          <a:p>
            <a:pPr lvl="1"/>
            <a:r>
              <a:rPr lang="en-US" dirty="0" smtClean="0"/>
              <a:t>Stimulating gastric acid secretions</a:t>
            </a:r>
          </a:p>
          <a:p>
            <a:pPr lvl="1"/>
            <a:r>
              <a:rPr lang="en-US" dirty="0" smtClean="0"/>
              <a:t>Decreasing mucus and bicarbonates secretions</a:t>
            </a:r>
          </a:p>
          <a:p>
            <a:pPr lvl="1"/>
            <a:r>
              <a:rPr lang="en-US" dirty="0" smtClean="0"/>
              <a:t>Increasing </a:t>
            </a:r>
            <a:r>
              <a:rPr lang="en-US" dirty="0" err="1" smtClean="0"/>
              <a:t>gastrin</a:t>
            </a:r>
            <a:r>
              <a:rPr lang="en-US" dirty="0" smtClean="0"/>
              <a:t> levels</a:t>
            </a:r>
          </a:p>
          <a:p>
            <a:pPr lvl="1"/>
            <a:r>
              <a:rPr lang="en-US" dirty="0" smtClean="0"/>
              <a:t>Inhibiting gastric emptying and motility</a:t>
            </a:r>
          </a:p>
        </p:txBody>
      </p:sp>
      <p:sp>
        <p:nvSpPr>
          <p:cNvPr id="74754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455A0BC-D620-4005-9761-4A3B2684AA8D}" type="slidenum">
              <a:rPr lang="en-US" smtClean="0">
                <a:latin typeface="Arial" charset="0"/>
              </a:rPr>
              <a:pPr>
                <a:defRPr/>
              </a:pPr>
              <a:t>60</a:t>
            </a:fld>
            <a:endParaRPr lang="en-US" smtClean="0">
              <a:latin typeface="Arial" charset="0"/>
            </a:endParaRPr>
          </a:p>
        </p:txBody>
      </p:sp>
      <p:sp>
        <p:nvSpPr>
          <p:cNvPr id="70659" name="Slide Number Placeholder 3"/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A8B457F7-C292-42D6-B40C-0C2C32322347}" type="slidenum">
              <a:rPr lang="en-US" sz="1400"/>
              <a:pPr algn="r"/>
              <a:t>60</a:t>
            </a:fld>
            <a:endParaRPr lang="en-US" sz="1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455A0BC-D620-4005-9761-4A3B2684AA8D}" type="slidenum">
              <a:rPr lang="en-US" smtClean="0">
                <a:latin typeface="Arial" charset="0"/>
              </a:rPr>
              <a:pPr>
                <a:defRPr/>
              </a:pPr>
              <a:t>61</a:t>
            </a:fld>
            <a:endParaRPr lang="en-US" smtClean="0">
              <a:latin typeface="Arial" charset="0"/>
            </a:endParaRPr>
          </a:p>
        </p:txBody>
      </p:sp>
      <p:sp>
        <p:nvSpPr>
          <p:cNvPr id="70659" name="Slide Number Placeholder 3"/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A8B457F7-C292-42D6-B40C-0C2C32322347}" type="slidenum">
              <a:rPr lang="en-US" sz="1400"/>
              <a:pPr algn="r"/>
              <a:t>61</a:t>
            </a:fld>
            <a:endParaRPr lang="en-US" sz="1400"/>
          </a:p>
        </p:txBody>
      </p:sp>
      <p:sp>
        <p:nvSpPr>
          <p:cNvPr id="6" name="Oval 5"/>
          <p:cNvSpPr/>
          <p:nvPr/>
        </p:nvSpPr>
        <p:spPr>
          <a:xfrm>
            <a:off x="2476500" y="3657600"/>
            <a:ext cx="4267200" cy="838200"/>
          </a:xfrm>
          <a:prstGeom prst="ellipse">
            <a:avLst/>
          </a:prstGeom>
          <a:solidFill>
            <a:srgbClr val="FF0000"/>
          </a:solidFill>
          <a:ln w="476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3600" dirty="0" err="1">
                <a:solidFill>
                  <a:schemeClr val="tx1"/>
                </a:solidFill>
              </a:rPr>
              <a:t>Cysteamine</a:t>
            </a:r>
            <a:r>
              <a:rPr lang="en-US" sz="3600" dirty="0"/>
              <a:t> 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447800"/>
            <a:ext cx="3048000" cy="762000"/>
          </a:xfrm>
          <a:prstGeom prst="roundRect">
            <a:avLst/>
          </a:prstGeom>
          <a:solidFill>
            <a:schemeClr val="bg1"/>
          </a:solidFill>
          <a:ln w="444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 dirty="0">
                <a:solidFill>
                  <a:schemeClr val="tx1"/>
                </a:solidFill>
              </a:rPr>
              <a:t>Stimulate gastric acid secretions</a:t>
            </a:r>
            <a:endParaRPr lang="en-US" sz="2400" b="1" baseline="-25000" dirty="0">
              <a:solidFill>
                <a:schemeClr val="tx1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381000" y="5562600"/>
            <a:ext cx="2590800" cy="762000"/>
          </a:xfrm>
          <a:prstGeom prst="roundRect">
            <a:avLst/>
          </a:prstGeom>
          <a:solidFill>
            <a:schemeClr val="bg1"/>
          </a:solidFill>
          <a:ln w="444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 dirty="0">
                <a:solidFill>
                  <a:schemeClr val="tx1"/>
                </a:solidFill>
              </a:rPr>
              <a:t>Increase </a:t>
            </a:r>
            <a:r>
              <a:rPr lang="en-US" sz="2400" b="1" dirty="0" err="1">
                <a:solidFill>
                  <a:schemeClr val="tx1"/>
                </a:solidFill>
              </a:rPr>
              <a:t>gastrin</a:t>
            </a:r>
            <a:r>
              <a:rPr lang="en-US" sz="2400" b="1" dirty="0">
                <a:solidFill>
                  <a:schemeClr val="tx1"/>
                </a:solidFill>
              </a:rPr>
              <a:t> level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096000" y="5276850"/>
            <a:ext cx="2819400" cy="1276350"/>
          </a:xfrm>
          <a:prstGeom prst="roundRect">
            <a:avLst/>
          </a:prstGeom>
          <a:solidFill>
            <a:schemeClr val="bg1"/>
          </a:solidFill>
          <a:ln w="444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 dirty="0">
                <a:solidFill>
                  <a:schemeClr val="tx1"/>
                </a:solidFill>
              </a:rPr>
              <a:t>Inhibit gastric emptying &amp; motility</a:t>
            </a:r>
            <a:endParaRPr lang="en-US" sz="2400" b="1" baseline="30000" dirty="0">
              <a:solidFill>
                <a:schemeClr val="tx1"/>
              </a:solidFill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 rot="5400000" flipH="1" flipV="1">
            <a:off x="5638800" y="2667000"/>
            <a:ext cx="838200" cy="685800"/>
          </a:xfrm>
          <a:prstGeom prst="straightConnector1">
            <a:avLst/>
          </a:prstGeom>
          <a:ln w="508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rot="16200000" flipH="1">
            <a:off x="5029200" y="4800600"/>
            <a:ext cx="838200" cy="838200"/>
          </a:xfrm>
          <a:prstGeom prst="straightConnector1">
            <a:avLst/>
          </a:prstGeom>
          <a:ln w="508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16200000" flipV="1">
            <a:off x="2590800" y="2743200"/>
            <a:ext cx="914400" cy="457200"/>
          </a:xfrm>
          <a:prstGeom prst="straightConnector1">
            <a:avLst/>
          </a:prstGeom>
          <a:ln w="508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rot="10800000" flipV="1">
            <a:off x="3200400" y="4800600"/>
            <a:ext cx="914400" cy="762000"/>
          </a:xfrm>
          <a:prstGeom prst="straightConnector1">
            <a:avLst/>
          </a:prstGeom>
          <a:ln w="508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ounded Rectangle 13"/>
          <p:cNvSpPr/>
          <p:nvPr/>
        </p:nvSpPr>
        <p:spPr>
          <a:xfrm>
            <a:off x="5334000" y="1295400"/>
            <a:ext cx="3505200" cy="1066800"/>
          </a:xfrm>
          <a:prstGeom prst="roundRect">
            <a:avLst/>
          </a:prstGeom>
          <a:solidFill>
            <a:schemeClr val="bg1"/>
          </a:solidFill>
          <a:ln w="444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 dirty="0">
                <a:solidFill>
                  <a:schemeClr val="tx1"/>
                </a:solidFill>
              </a:rPr>
              <a:t> Decreases</a:t>
            </a:r>
          </a:p>
          <a:p>
            <a:pPr algn="ctr">
              <a:defRPr/>
            </a:pPr>
            <a:r>
              <a:rPr lang="en-US" sz="2400" b="1" dirty="0">
                <a:solidFill>
                  <a:schemeClr val="tx1"/>
                </a:solidFill>
              </a:rPr>
              <a:t>Mucus &amp; bicarbonate secretions</a:t>
            </a:r>
            <a:endParaRPr lang="en-US" sz="2400" b="1" baseline="-25000" dirty="0">
              <a:solidFill>
                <a:schemeClr val="tx1"/>
              </a:solidFill>
            </a:endParaRPr>
          </a:p>
        </p:txBody>
      </p:sp>
      <p:pic>
        <p:nvPicPr>
          <p:cNvPr id="70669" name="Picture 2" descr="C:\Users\acer\Desktop\PhD\PARI ULCER AREA\CYSTEAMINE\CYS7 (3).JPG"/>
          <p:cNvPicPr>
            <a:picLocks noChangeAspect="1" noChangeArrowheads="1"/>
          </p:cNvPicPr>
          <p:nvPr/>
        </p:nvPicPr>
        <p:blipFill>
          <a:blip r:embed="rId2"/>
          <a:srcRect l="28191" r="27214" b="20490"/>
          <a:stretch>
            <a:fillRect/>
          </a:stretch>
        </p:blipFill>
        <p:spPr bwMode="auto">
          <a:xfrm>
            <a:off x="6934200" y="2660650"/>
            <a:ext cx="1828800" cy="2444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0670" name="Picture 3" descr="C:\Users\acer\Desktop\PhD\PARI ULCER AREA\CYSTEAMINE\CYS8.JPG"/>
          <p:cNvPicPr>
            <a:picLocks noChangeAspect="1" noChangeArrowheads="1"/>
          </p:cNvPicPr>
          <p:nvPr/>
        </p:nvPicPr>
        <p:blipFill>
          <a:blip r:embed="rId3"/>
          <a:srcRect l="36200" t="29080" r="38736" b="24911"/>
          <a:stretch>
            <a:fillRect/>
          </a:stretch>
        </p:blipFill>
        <p:spPr bwMode="auto">
          <a:xfrm>
            <a:off x="457200" y="2667000"/>
            <a:ext cx="1828800" cy="251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0671" name="Title 30"/>
          <p:cNvSpPr>
            <a:spLocks noGrp="1"/>
          </p:cNvSpPr>
          <p:nvPr>
            <p:ph type="title"/>
          </p:nvPr>
        </p:nvSpPr>
        <p:spPr>
          <a:xfrm>
            <a:off x="0" y="76200"/>
            <a:ext cx="9144000" cy="1143000"/>
          </a:xfrm>
        </p:spPr>
        <p:txBody>
          <a:bodyPr/>
          <a:lstStyle/>
          <a:p>
            <a:r>
              <a:rPr lang="en-US" altLang="en-US" sz="3800" smtClean="0"/>
              <a:t>Cysteamine induced ulcer</a:t>
            </a:r>
            <a:r>
              <a:rPr lang="en-US" sz="3800" smtClean="0"/>
              <a:t>-Mechanism</a:t>
            </a:r>
            <a:r>
              <a:rPr lang="en-US" sz="3600" smtClean="0"/>
              <a:t/>
            </a:r>
            <a:br>
              <a:rPr lang="en-US" sz="3600" smtClean="0"/>
            </a:br>
            <a:r>
              <a:rPr lang="en-US" sz="1900" smtClean="0"/>
              <a:t>(Adinortey et al., 2013)</a:t>
            </a:r>
          </a:p>
        </p:txBody>
      </p:sp>
      <p:sp>
        <p:nvSpPr>
          <p:cNvPr id="16" name="Down Arrow 15"/>
          <p:cNvSpPr/>
          <p:nvPr/>
        </p:nvSpPr>
        <p:spPr>
          <a:xfrm rot="2700000">
            <a:off x="7993063" y="3821113"/>
            <a:ext cx="277812" cy="430212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Methodology </a:t>
            </a:r>
          </a:p>
        </p:txBody>
      </p:sp>
      <p:sp>
        <p:nvSpPr>
          <p:cNvPr id="75779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2D734F3-F192-4FDA-A634-41942F54D234}" type="slidenum">
              <a:rPr lang="en-US" smtClean="0">
                <a:latin typeface="Arial" charset="0"/>
              </a:rPr>
              <a:pPr>
                <a:defRPr/>
              </a:pPr>
              <a:t>62</a:t>
            </a:fld>
            <a:endParaRPr lang="en-US" smtClean="0">
              <a:latin typeface="Arial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57200" y="1422400"/>
          <a:ext cx="8381999" cy="5212080"/>
        </p:xfrm>
        <a:graphic>
          <a:graphicData uri="http://schemas.openxmlformats.org/drawingml/2006/table">
            <a:tbl>
              <a:tblPr/>
              <a:tblGrid>
                <a:gridCol w="952796"/>
                <a:gridCol w="2327117"/>
                <a:gridCol w="1405677"/>
                <a:gridCol w="3696409"/>
              </a:tblGrid>
              <a:tr h="52493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Group</a:t>
                      </a:r>
                      <a:endParaRPr lang="en-US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Description</a:t>
                      </a:r>
                      <a:endParaRPr lang="en-US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</a:rPr>
                        <a:t>Number of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</a:rPr>
                        <a:t>Animals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</a:rPr>
                        <a:t>Treatment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46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</a:rPr>
                        <a:t>I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Normal control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0.5</a:t>
                      </a:r>
                      <a:r>
                        <a:rPr lang="en-US" sz="18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% </a:t>
                      </a:r>
                      <a:r>
                        <a:rPr lang="en-US" sz="1800" baseline="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Tween</a:t>
                      </a:r>
                      <a:r>
                        <a:rPr lang="en-US" sz="18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80</a:t>
                      </a:r>
                      <a:endParaRPr lang="en-US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46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</a:rPr>
                        <a:t>II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Ulcer induced control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err="1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Cysteamine</a:t>
                      </a:r>
                      <a:r>
                        <a:rPr lang="en-US" sz="18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(400 mg/kg, </a:t>
                      </a:r>
                      <a:r>
                        <a:rPr lang="en-US" sz="1800" dirty="0" err="1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p.o</a:t>
                      </a:r>
                      <a:r>
                        <a:rPr lang="en-US" sz="18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.)+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0.5</a:t>
                      </a:r>
                      <a:r>
                        <a:rPr lang="en-US" sz="1800" baseline="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% </a:t>
                      </a:r>
                      <a:r>
                        <a:rPr lang="en-US" sz="1800" baseline="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Tween</a:t>
                      </a:r>
                      <a:r>
                        <a:rPr lang="en-US" sz="18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80</a:t>
                      </a:r>
                      <a:endParaRPr lang="en-US" sz="1800" dirty="0" smtClean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493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</a:rPr>
                        <a:t>III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Standard drug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err="1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Cysteamine</a:t>
                      </a:r>
                      <a:r>
                        <a:rPr lang="en-US" sz="18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(400 mg/kg, </a:t>
                      </a:r>
                      <a:r>
                        <a:rPr lang="en-US" sz="1800" dirty="0" err="1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p.o</a:t>
                      </a:r>
                      <a:r>
                        <a:rPr lang="en-US" sz="18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.)+ Ranitidine (50 mg/kg)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493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</a:rPr>
                        <a:t>IV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i="1" dirty="0">
                          <a:latin typeface="Times New Roman"/>
                          <a:ea typeface="Times New Roman"/>
                          <a:cs typeface="Times New Roman"/>
                        </a:rPr>
                        <a:t>G. </a:t>
                      </a:r>
                      <a:r>
                        <a:rPr lang="en-US" sz="1800" i="1" dirty="0" err="1">
                          <a:latin typeface="Times New Roman"/>
                          <a:ea typeface="Times New Roman"/>
                          <a:cs typeface="Times New Roman"/>
                        </a:rPr>
                        <a:t>arborea</a:t>
                      </a: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– Low dose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Cysteamine</a:t>
                      </a:r>
                      <a:r>
                        <a:rPr lang="en-US" sz="18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(400 mg/kg, </a:t>
                      </a:r>
                      <a:r>
                        <a:rPr lang="en-US" sz="1800" dirty="0" err="1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p.o</a:t>
                      </a:r>
                      <a:r>
                        <a:rPr lang="en-US" sz="18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.)+ 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i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G. </a:t>
                      </a:r>
                      <a:r>
                        <a:rPr lang="en-US" sz="1800" i="1" dirty="0" err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arborea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(250 mg/kg, </a:t>
                      </a:r>
                      <a:r>
                        <a:rPr lang="en-US" sz="1800" dirty="0" err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p.o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.)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493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</a:rPr>
                        <a:t>V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i="1" dirty="0">
                          <a:latin typeface="Times New Roman"/>
                          <a:ea typeface="Times New Roman"/>
                          <a:cs typeface="Times New Roman"/>
                        </a:rPr>
                        <a:t>G. </a:t>
                      </a:r>
                      <a:r>
                        <a:rPr lang="en-US" sz="1800" i="1" dirty="0" err="1">
                          <a:latin typeface="Times New Roman"/>
                          <a:ea typeface="Times New Roman"/>
                          <a:cs typeface="Times New Roman"/>
                        </a:rPr>
                        <a:t>arborea</a:t>
                      </a: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– High dose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Cysteamine</a:t>
                      </a:r>
                      <a:r>
                        <a:rPr lang="en-US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 (400 mg/kg, </a:t>
                      </a:r>
                      <a:r>
                        <a:rPr lang="en-US" sz="180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p.o</a:t>
                      </a:r>
                      <a:r>
                        <a:rPr lang="en-US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.) </a:t>
                      </a: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r>
                        <a:rPr lang="en-US" sz="1800" i="1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en-US" sz="1800" i="1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i="1" dirty="0" smtClean="0">
                          <a:latin typeface="Times New Roman"/>
                          <a:ea typeface="Times New Roman"/>
                          <a:cs typeface="Times New Roman"/>
                        </a:rPr>
                        <a:t>G</a:t>
                      </a:r>
                      <a:r>
                        <a:rPr lang="en-US" sz="1800" i="1" dirty="0">
                          <a:latin typeface="Times New Roman"/>
                          <a:ea typeface="Times New Roman"/>
                          <a:cs typeface="Times New Roman"/>
                        </a:rPr>
                        <a:t>. </a:t>
                      </a:r>
                      <a:r>
                        <a:rPr lang="en-US" sz="1800" i="1" dirty="0" err="1">
                          <a:latin typeface="Times New Roman"/>
                          <a:ea typeface="Times New Roman"/>
                          <a:cs typeface="Times New Roman"/>
                        </a:rPr>
                        <a:t>arborea</a:t>
                      </a: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 (500 mg/kg, </a:t>
                      </a:r>
                      <a:r>
                        <a:rPr lang="en-US" sz="1800" dirty="0" err="1">
                          <a:latin typeface="Times New Roman"/>
                          <a:ea typeface="Times New Roman"/>
                          <a:cs typeface="Times New Roman"/>
                        </a:rPr>
                        <a:t>p.o</a:t>
                      </a: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.)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493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</a:rPr>
                        <a:t>VI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i="1" dirty="0">
                          <a:latin typeface="Times New Roman"/>
                          <a:ea typeface="Times New Roman"/>
                          <a:cs typeface="Times New Roman"/>
                        </a:rPr>
                        <a:t>C. sappan</a:t>
                      </a: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 – Low dose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Cysteamine</a:t>
                      </a:r>
                      <a:r>
                        <a:rPr lang="en-US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 (400 mg/kg, </a:t>
                      </a:r>
                      <a:r>
                        <a:rPr lang="en-US" sz="180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p.o</a:t>
                      </a:r>
                      <a:r>
                        <a:rPr lang="en-US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.)+ 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i="1" dirty="0" smtClean="0">
                          <a:latin typeface="Times New Roman"/>
                          <a:ea typeface="Times New Roman"/>
                          <a:cs typeface="Times New Roman"/>
                        </a:rPr>
                        <a:t>C</a:t>
                      </a:r>
                      <a:r>
                        <a:rPr lang="en-US" sz="1800" i="1" dirty="0">
                          <a:latin typeface="Times New Roman"/>
                          <a:ea typeface="Times New Roman"/>
                          <a:cs typeface="Times New Roman"/>
                        </a:rPr>
                        <a:t>. </a:t>
                      </a:r>
                      <a:r>
                        <a:rPr lang="en-US" sz="1800" i="1" dirty="0" smtClean="0">
                          <a:latin typeface="Times New Roman"/>
                          <a:ea typeface="Times New Roman"/>
                          <a:cs typeface="Times New Roman"/>
                        </a:rPr>
                        <a:t>sappan</a:t>
                      </a:r>
                      <a:r>
                        <a:rPr lang="en-US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(250 mg/kg, </a:t>
                      </a:r>
                      <a:r>
                        <a:rPr lang="en-US" sz="1800" dirty="0" err="1">
                          <a:latin typeface="Times New Roman"/>
                          <a:ea typeface="Times New Roman"/>
                          <a:cs typeface="Times New Roman"/>
                        </a:rPr>
                        <a:t>p.o</a:t>
                      </a: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.)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493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</a:rPr>
                        <a:t>VII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i="1" dirty="0">
                          <a:latin typeface="Times New Roman"/>
                          <a:ea typeface="Times New Roman"/>
                          <a:cs typeface="Times New Roman"/>
                        </a:rPr>
                        <a:t>C. sappan</a:t>
                      </a: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 – High dose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Cysteamine</a:t>
                      </a:r>
                      <a:r>
                        <a:rPr lang="en-US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 (400 mg/kg, </a:t>
                      </a:r>
                      <a:r>
                        <a:rPr lang="en-US" sz="180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p.o</a:t>
                      </a:r>
                      <a:r>
                        <a:rPr lang="en-US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.)+ 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i="1" dirty="0" smtClean="0">
                          <a:latin typeface="Times New Roman"/>
                          <a:ea typeface="Times New Roman"/>
                          <a:cs typeface="Times New Roman"/>
                        </a:rPr>
                        <a:t>C</a:t>
                      </a:r>
                      <a:r>
                        <a:rPr lang="en-US" sz="1800" i="1" dirty="0">
                          <a:latin typeface="Times New Roman"/>
                          <a:ea typeface="Times New Roman"/>
                          <a:cs typeface="Times New Roman"/>
                        </a:rPr>
                        <a:t>. </a:t>
                      </a:r>
                      <a:r>
                        <a:rPr lang="en-US" sz="1800" i="1" dirty="0" smtClean="0">
                          <a:latin typeface="Times New Roman"/>
                          <a:ea typeface="Times New Roman"/>
                          <a:cs typeface="Times New Roman"/>
                        </a:rPr>
                        <a:t>sappan</a:t>
                      </a:r>
                      <a:r>
                        <a:rPr lang="en-US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(500 mg/kg, </a:t>
                      </a:r>
                      <a:r>
                        <a:rPr lang="en-US" sz="1800" dirty="0" err="1">
                          <a:latin typeface="Times New Roman"/>
                          <a:ea typeface="Times New Roman"/>
                          <a:cs typeface="Times New Roman"/>
                        </a:rPr>
                        <a:t>p.o</a:t>
                      </a: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.)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493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</a:rPr>
                        <a:t>VIII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i="1" dirty="0">
                          <a:latin typeface="Times New Roman"/>
                          <a:ea typeface="Times New Roman"/>
                          <a:cs typeface="Times New Roman"/>
                        </a:rPr>
                        <a:t>C. </a:t>
                      </a:r>
                      <a:r>
                        <a:rPr lang="en-US" sz="1800" i="1" dirty="0" err="1">
                          <a:latin typeface="Times New Roman"/>
                          <a:ea typeface="Times New Roman"/>
                          <a:cs typeface="Times New Roman"/>
                        </a:rPr>
                        <a:t>peltata</a:t>
                      </a: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– Low dose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Cysteamine</a:t>
                      </a:r>
                      <a:r>
                        <a:rPr lang="en-US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 (400 mg/kg, </a:t>
                      </a:r>
                      <a:r>
                        <a:rPr lang="en-US" sz="180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p.o</a:t>
                      </a:r>
                      <a:r>
                        <a:rPr lang="en-US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.)+ 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i="1" dirty="0" smtClean="0">
                          <a:latin typeface="Times New Roman"/>
                          <a:ea typeface="Times New Roman"/>
                          <a:cs typeface="Times New Roman"/>
                        </a:rPr>
                        <a:t>C</a:t>
                      </a:r>
                      <a:r>
                        <a:rPr lang="en-US" sz="1800" i="1" dirty="0">
                          <a:latin typeface="Times New Roman"/>
                          <a:ea typeface="Times New Roman"/>
                          <a:cs typeface="Times New Roman"/>
                        </a:rPr>
                        <a:t>. </a:t>
                      </a:r>
                      <a:r>
                        <a:rPr lang="en-US" sz="1800" i="1" dirty="0" err="1">
                          <a:latin typeface="Times New Roman"/>
                          <a:ea typeface="Times New Roman"/>
                          <a:cs typeface="Times New Roman"/>
                        </a:rPr>
                        <a:t>peltata</a:t>
                      </a: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 (250 mg/kg, </a:t>
                      </a:r>
                      <a:r>
                        <a:rPr lang="en-US" sz="1800" dirty="0" err="1">
                          <a:latin typeface="Times New Roman"/>
                          <a:ea typeface="Times New Roman"/>
                          <a:cs typeface="Times New Roman"/>
                        </a:rPr>
                        <a:t>p.o</a:t>
                      </a: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.)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493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IX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i="1" dirty="0">
                          <a:latin typeface="Times New Roman"/>
                          <a:ea typeface="Times New Roman"/>
                          <a:cs typeface="Times New Roman"/>
                        </a:rPr>
                        <a:t>C. </a:t>
                      </a:r>
                      <a:r>
                        <a:rPr lang="en-US" sz="1800" i="1" dirty="0" err="1">
                          <a:latin typeface="Times New Roman"/>
                          <a:ea typeface="Times New Roman"/>
                          <a:cs typeface="Times New Roman"/>
                        </a:rPr>
                        <a:t>peltata</a:t>
                      </a: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– High dose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Cysteamine</a:t>
                      </a:r>
                      <a:r>
                        <a:rPr lang="en-US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 (400 mg/kg, </a:t>
                      </a:r>
                      <a:r>
                        <a:rPr lang="en-US" sz="180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p.o</a:t>
                      </a:r>
                      <a:r>
                        <a:rPr lang="en-US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.)+ 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i="1" dirty="0" smtClean="0">
                          <a:latin typeface="Times New Roman"/>
                          <a:ea typeface="Times New Roman"/>
                          <a:cs typeface="Times New Roman"/>
                        </a:rPr>
                        <a:t>C</a:t>
                      </a:r>
                      <a:r>
                        <a:rPr lang="en-US" sz="1800" i="1" dirty="0">
                          <a:latin typeface="Times New Roman"/>
                          <a:ea typeface="Times New Roman"/>
                          <a:cs typeface="Times New Roman"/>
                        </a:rPr>
                        <a:t>. </a:t>
                      </a:r>
                      <a:r>
                        <a:rPr lang="en-US" sz="1800" i="1" dirty="0" err="1">
                          <a:latin typeface="Times New Roman"/>
                          <a:ea typeface="Times New Roman"/>
                          <a:cs typeface="Times New Roman"/>
                        </a:rPr>
                        <a:t>peltata</a:t>
                      </a: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 (500 mg/kg, </a:t>
                      </a:r>
                      <a:r>
                        <a:rPr lang="en-US" sz="1800" dirty="0" err="1">
                          <a:latin typeface="Times New Roman"/>
                          <a:ea typeface="Times New Roman"/>
                          <a:cs typeface="Times New Roman"/>
                        </a:rPr>
                        <a:t>p.o</a:t>
                      </a: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.)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2"/>
          <a:srcRect t="10168"/>
          <a:stretch>
            <a:fillRect/>
          </a:stretch>
        </p:blipFill>
        <p:spPr bwMode="auto">
          <a:xfrm>
            <a:off x="4343400" y="3614320"/>
            <a:ext cx="4572000" cy="2710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TextBox 7"/>
          <p:cNvSpPr txBox="1">
            <a:spLocks noChangeArrowheads="1"/>
          </p:cNvSpPr>
          <p:nvPr/>
        </p:nvSpPr>
        <p:spPr bwMode="auto">
          <a:xfrm>
            <a:off x="5410200" y="3352800"/>
            <a:ext cx="33528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b="1" dirty="0" err="1"/>
              <a:t>Myeloperoxidase</a:t>
            </a:r>
            <a:r>
              <a:rPr lang="en-US" b="1" dirty="0"/>
              <a:t> level</a:t>
            </a: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/>
          <a:srcRect t="10117"/>
          <a:stretch>
            <a:fillRect/>
          </a:stretch>
        </p:blipFill>
        <p:spPr bwMode="auto">
          <a:xfrm>
            <a:off x="0" y="3602257"/>
            <a:ext cx="4567237" cy="270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6"/>
          <p:cNvSpPr txBox="1">
            <a:spLocks noChangeArrowheads="1"/>
          </p:cNvSpPr>
          <p:nvPr/>
        </p:nvSpPr>
        <p:spPr bwMode="auto">
          <a:xfrm>
            <a:off x="1152525" y="3467320"/>
            <a:ext cx="22860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b="1"/>
              <a:t>Mucus level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EBE3203-A777-4AEA-A2D5-BC878DF9D83C}" type="slidenum">
              <a:rPr lang="en-US" altLang="en-US" smtClean="0">
                <a:latin typeface="Arial" charset="0"/>
              </a:rPr>
              <a:pPr>
                <a:defRPr/>
              </a:pPr>
              <a:t>63</a:t>
            </a:fld>
            <a:endParaRPr lang="en-US" altLang="en-US" dirty="0" smtClean="0">
              <a:latin typeface="Arial" charset="0"/>
            </a:endParaRPr>
          </a:p>
        </p:txBody>
      </p:sp>
      <p:pic>
        <p:nvPicPr>
          <p:cNvPr id="72708" name="Picture 2"/>
          <p:cNvPicPr>
            <a:picLocks noChangeAspect="1" noChangeArrowheads="1"/>
          </p:cNvPicPr>
          <p:nvPr/>
        </p:nvPicPr>
        <p:blipFill>
          <a:blip r:embed="rId4"/>
          <a:srcRect t="9187"/>
          <a:stretch>
            <a:fillRect/>
          </a:stretch>
        </p:blipFill>
        <p:spPr bwMode="auto">
          <a:xfrm>
            <a:off x="0" y="609600"/>
            <a:ext cx="4530725" cy="271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710" name="Picture 4"/>
          <p:cNvPicPr>
            <a:picLocks noChangeAspect="1" noChangeArrowheads="1"/>
          </p:cNvPicPr>
          <p:nvPr/>
        </p:nvPicPr>
        <p:blipFill>
          <a:blip r:embed="rId5"/>
          <a:srcRect t="10196"/>
          <a:stretch>
            <a:fillRect/>
          </a:stretch>
        </p:blipFill>
        <p:spPr bwMode="auto">
          <a:xfrm>
            <a:off x="4460875" y="592137"/>
            <a:ext cx="4530725" cy="2684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2711" name="TextBox 6"/>
          <p:cNvSpPr txBox="1">
            <a:spLocks noChangeArrowheads="1"/>
          </p:cNvSpPr>
          <p:nvPr/>
        </p:nvSpPr>
        <p:spPr bwMode="auto">
          <a:xfrm>
            <a:off x="304800" y="6172200"/>
            <a:ext cx="8355013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600"/>
              <a:t>Values expressed as Mean±SD, *p&lt;0.05 and **p&lt;0.01 compared with normal control, </a:t>
            </a:r>
            <a:r>
              <a:rPr lang="en-US" sz="1600" baseline="30000"/>
              <a:t>#</a:t>
            </a:r>
            <a:r>
              <a:rPr lang="en-US" sz="1600"/>
              <a:t>p&lt;0.05 compared with diseased control </a:t>
            </a:r>
          </a:p>
        </p:txBody>
      </p:sp>
      <p:sp>
        <p:nvSpPr>
          <p:cNvPr id="72712" name="TextBox 7"/>
          <p:cNvSpPr txBox="1">
            <a:spLocks noChangeArrowheads="1"/>
          </p:cNvSpPr>
          <p:nvPr/>
        </p:nvSpPr>
        <p:spPr bwMode="auto">
          <a:xfrm>
            <a:off x="1157288" y="457200"/>
            <a:ext cx="22860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b="1"/>
              <a:t>Catalase level</a:t>
            </a:r>
          </a:p>
        </p:txBody>
      </p:sp>
      <p:sp>
        <p:nvSpPr>
          <p:cNvPr id="72714" name="TextBox 9"/>
          <p:cNvSpPr txBox="1">
            <a:spLocks noChangeArrowheads="1"/>
          </p:cNvSpPr>
          <p:nvPr/>
        </p:nvSpPr>
        <p:spPr bwMode="auto">
          <a:xfrm>
            <a:off x="5618163" y="349250"/>
            <a:ext cx="22860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b="1"/>
              <a:t>LPO level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Title 3"/>
          <p:cNvSpPr>
            <a:spLocks noGrp="1"/>
          </p:cNvSpPr>
          <p:nvPr>
            <p:ph type="title"/>
          </p:nvPr>
        </p:nvSpPr>
        <p:spPr>
          <a:xfrm>
            <a:off x="0" y="-141288"/>
            <a:ext cx="9144000" cy="1143001"/>
          </a:xfrm>
        </p:spPr>
        <p:txBody>
          <a:bodyPr/>
          <a:lstStyle/>
          <a:p>
            <a:r>
              <a:rPr lang="en-US" altLang="en-US" sz="4000" smtClean="0"/>
              <a:t>Histology-Cysteamine induced ulcer</a:t>
            </a:r>
          </a:p>
        </p:txBody>
      </p:sp>
      <p:sp>
        <p:nvSpPr>
          <p:cNvPr id="78851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7010400" y="6534150"/>
            <a:ext cx="2133600" cy="476250"/>
          </a:xfrm>
        </p:spPr>
        <p:txBody>
          <a:bodyPr/>
          <a:lstStyle/>
          <a:p>
            <a:pPr>
              <a:defRPr/>
            </a:pPr>
            <a:fld id="{ADFD72B5-FB3F-4754-A98F-EBED7E049C65}" type="slidenum">
              <a:rPr lang="en-US" altLang="en-US" smtClean="0">
                <a:latin typeface="Arial" charset="0"/>
              </a:rPr>
              <a:pPr>
                <a:defRPr/>
              </a:pPr>
              <a:t>64</a:t>
            </a:fld>
            <a:endParaRPr lang="en-US" altLang="en-US" dirty="0" smtClean="0">
              <a:latin typeface="Arial" charset="0"/>
            </a:endParaRPr>
          </a:p>
        </p:txBody>
      </p:sp>
      <p:sp>
        <p:nvSpPr>
          <p:cNvPr id="74756" name="TextBox 1"/>
          <p:cNvSpPr txBox="1">
            <a:spLocks noChangeArrowheads="1"/>
          </p:cNvSpPr>
          <p:nvPr/>
        </p:nvSpPr>
        <p:spPr bwMode="auto">
          <a:xfrm>
            <a:off x="701675" y="3330575"/>
            <a:ext cx="20415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b="1"/>
              <a:t>Normal Control</a:t>
            </a:r>
          </a:p>
        </p:txBody>
      </p:sp>
      <p:sp>
        <p:nvSpPr>
          <p:cNvPr id="74757" name="TextBox 16"/>
          <p:cNvSpPr txBox="1">
            <a:spLocks noChangeArrowheads="1"/>
          </p:cNvSpPr>
          <p:nvPr/>
        </p:nvSpPr>
        <p:spPr bwMode="auto">
          <a:xfrm>
            <a:off x="3486150" y="3379788"/>
            <a:ext cx="22288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b="1"/>
              <a:t>Diseased Control</a:t>
            </a:r>
          </a:p>
        </p:txBody>
      </p:sp>
      <p:sp>
        <p:nvSpPr>
          <p:cNvPr id="74758" name="TextBox 17"/>
          <p:cNvSpPr txBox="1">
            <a:spLocks noChangeArrowheads="1"/>
          </p:cNvSpPr>
          <p:nvPr/>
        </p:nvSpPr>
        <p:spPr bwMode="auto">
          <a:xfrm>
            <a:off x="6838950" y="3330575"/>
            <a:ext cx="22288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b="1"/>
              <a:t>Standard </a:t>
            </a:r>
          </a:p>
        </p:txBody>
      </p:sp>
      <p:sp>
        <p:nvSpPr>
          <p:cNvPr id="74759" name="TextBox 18"/>
          <p:cNvSpPr txBox="1">
            <a:spLocks noChangeArrowheads="1"/>
          </p:cNvSpPr>
          <p:nvPr/>
        </p:nvSpPr>
        <p:spPr bwMode="auto">
          <a:xfrm>
            <a:off x="3638550" y="6073775"/>
            <a:ext cx="22288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b="1"/>
              <a:t>CS- High Dose</a:t>
            </a:r>
          </a:p>
        </p:txBody>
      </p:sp>
      <p:sp>
        <p:nvSpPr>
          <p:cNvPr id="74760" name="TextBox 19"/>
          <p:cNvSpPr txBox="1">
            <a:spLocks noChangeArrowheads="1"/>
          </p:cNvSpPr>
          <p:nvPr/>
        </p:nvSpPr>
        <p:spPr bwMode="auto">
          <a:xfrm>
            <a:off x="6489700" y="5997575"/>
            <a:ext cx="22288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b="1"/>
              <a:t>CP- High dose</a:t>
            </a:r>
          </a:p>
        </p:txBody>
      </p:sp>
      <p:sp>
        <p:nvSpPr>
          <p:cNvPr id="74761" name="TextBox 20"/>
          <p:cNvSpPr txBox="1">
            <a:spLocks noChangeArrowheads="1"/>
          </p:cNvSpPr>
          <p:nvPr/>
        </p:nvSpPr>
        <p:spPr bwMode="auto">
          <a:xfrm>
            <a:off x="576263" y="6062663"/>
            <a:ext cx="22288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b="1"/>
              <a:t>GA- High Dose</a:t>
            </a:r>
          </a:p>
        </p:txBody>
      </p:sp>
      <p:pic>
        <p:nvPicPr>
          <p:cNvPr id="74762" name="Picture 2" descr="E:\gastroprotective\histopathology david phd\cystamine induced\Scale bar\b cys 1 4 x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1203325"/>
            <a:ext cx="2743200" cy="20574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74763" name="Picture 3" descr="E:\gastroprotective\histopathology david phd\cystamine induced\Scale bar\acys 2 4 x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48025" y="1196975"/>
            <a:ext cx="2743200" cy="20574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74764" name="Picture 4" descr="E:\gastroprotective\histopathology david phd\cystamine induced\Scale bar\acys 3 4 x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172200" y="1196975"/>
            <a:ext cx="2743200" cy="20574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74765" name="Picture 5" descr="E:\gastroprotective\histopathology david phd\cystamine induced\Scale bar\acys 5 4 x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04800" y="3863975"/>
            <a:ext cx="2743200" cy="20574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74766" name="Picture 6" descr="E:\gastroprotective\histopathology david phd\cystamine induced\Scale bar\acys  7 4 x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228975" y="3878263"/>
            <a:ext cx="2743200" cy="20574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74767" name="Picture 7" descr="E:\gastroprotective\histopathology david phd\cystamine induced\Scale bar\acys  9 4 x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172200" y="3863975"/>
            <a:ext cx="2743200" cy="20574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74768" name="TextBox 15"/>
          <p:cNvSpPr txBox="1">
            <a:spLocks noChangeArrowheads="1"/>
          </p:cNvSpPr>
          <p:nvPr/>
        </p:nvSpPr>
        <p:spPr bwMode="auto">
          <a:xfrm>
            <a:off x="1128713" y="2020888"/>
            <a:ext cx="6096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/>
              <a:t>MU</a:t>
            </a:r>
          </a:p>
        </p:txBody>
      </p:sp>
      <p:sp>
        <p:nvSpPr>
          <p:cNvPr id="74769" name="TextBox 17"/>
          <p:cNvSpPr txBox="1">
            <a:spLocks noChangeArrowheads="1"/>
          </p:cNvSpPr>
          <p:nvPr/>
        </p:nvSpPr>
        <p:spPr bwMode="auto">
          <a:xfrm>
            <a:off x="914400" y="2916238"/>
            <a:ext cx="6096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/>
              <a:t>M</a:t>
            </a:r>
          </a:p>
        </p:txBody>
      </p:sp>
      <p:sp>
        <p:nvSpPr>
          <p:cNvPr id="74770" name="TextBox 18"/>
          <p:cNvSpPr txBox="1">
            <a:spLocks noChangeArrowheads="1"/>
          </p:cNvSpPr>
          <p:nvPr/>
        </p:nvSpPr>
        <p:spPr bwMode="auto">
          <a:xfrm>
            <a:off x="5486400" y="2520950"/>
            <a:ext cx="6096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/>
              <a:t>BG</a:t>
            </a:r>
          </a:p>
        </p:txBody>
      </p:sp>
      <p:sp>
        <p:nvSpPr>
          <p:cNvPr id="74771" name="TextBox 19"/>
          <p:cNvSpPr txBox="1">
            <a:spLocks noChangeArrowheads="1"/>
          </p:cNvSpPr>
          <p:nvPr/>
        </p:nvSpPr>
        <p:spPr bwMode="auto">
          <a:xfrm>
            <a:off x="5486400" y="2187575"/>
            <a:ext cx="6096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/>
              <a:t>C</a:t>
            </a:r>
          </a:p>
        </p:txBody>
      </p:sp>
      <p:sp>
        <p:nvSpPr>
          <p:cNvPr id="74772" name="TextBox 20"/>
          <p:cNvSpPr txBox="1">
            <a:spLocks noChangeArrowheads="1"/>
          </p:cNvSpPr>
          <p:nvPr/>
        </p:nvSpPr>
        <p:spPr bwMode="auto">
          <a:xfrm>
            <a:off x="5562600" y="2859088"/>
            <a:ext cx="6096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/>
              <a:t>M</a:t>
            </a:r>
          </a:p>
        </p:txBody>
      </p:sp>
      <p:sp>
        <p:nvSpPr>
          <p:cNvPr id="74773" name="TextBox 1"/>
          <p:cNvSpPr txBox="1">
            <a:spLocks noChangeArrowheads="1"/>
          </p:cNvSpPr>
          <p:nvPr/>
        </p:nvSpPr>
        <p:spPr bwMode="auto">
          <a:xfrm>
            <a:off x="-58738" y="6384925"/>
            <a:ext cx="9144001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sz="1600"/>
              <a:t>MU-Mucosa, M-Muscularis, BG-Brunner’s gland, C-Crypts, Presence of Haemorrhage (Red Arrow)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95" name="Title 3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 dirty="0" smtClean="0"/>
              <a:t>NSAID induced ulcer</a:t>
            </a:r>
            <a:r>
              <a:rPr lang="en-US" sz="4000" dirty="0" smtClean="0"/>
              <a:t>-Mechanism</a:t>
            </a:r>
          </a:p>
        </p:txBody>
      </p:sp>
      <p:sp>
        <p:nvSpPr>
          <p:cNvPr id="20" name="Content Placeholder 19"/>
          <p:cNvSpPr>
            <a:spLocks noGrp="1"/>
          </p:cNvSpPr>
          <p:nvPr>
            <p:ph idx="1"/>
          </p:nvPr>
        </p:nvSpPr>
        <p:spPr>
          <a:xfrm>
            <a:off x="304800" y="1600200"/>
            <a:ext cx="8610600" cy="4525963"/>
          </a:xfrm>
        </p:spPr>
        <p:txBody>
          <a:bodyPr/>
          <a:lstStyle/>
          <a:p>
            <a:r>
              <a:rPr lang="en-US" dirty="0" smtClean="0"/>
              <a:t>Administration of Indomethacin may induce gastric ulcer by</a:t>
            </a:r>
          </a:p>
          <a:p>
            <a:pPr lvl="1"/>
            <a:r>
              <a:rPr lang="en-US" dirty="0" smtClean="0"/>
              <a:t>Blocking COX1 and COX2</a:t>
            </a:r>
          </a:p>
          <a:p>
            <a:pPr lvl="1"/>
            <a:r>
              <a:rPr lang="en-US" dirty="0" smtClean="0"/>
              <a:t>Increasing reactive oxygen species</a:t>
            </a:r>
          </a:p>
          <a:p>
            <a:pPr lvl="1"/>
            <a:r>
              <a:rPr lang="en-US" dirty="0" smtClean="0"/>
              <a:t>Decreasing mucus and bicarbonate secretions</a:t>
            </a:r>
          </a:p>
          <a:p>
            <a:pPr lvl="1"/>
            <a:r>
              <a:rPr lang="en-US" dirty="0" smtClean="0"/>
              <a:t>Decreasing mucosal blood flow</a:t>
            </a:r>
          </a:p>
          <a:p>
            <a:pPr lvl="1"/>
            <a:r>
              <a:rPr lang="en-US" dirty="0" smtClean="0"/>
              <a:t>Inhibiting gastric </a:t>
            </a:r>
            <a:r>
              <a:rPr lang="en-US" dirty="0" err="1" smtClean="0"/>
              <a:t>peroxidase</a:t>
            </a:r>
            <a:r>
              <a:rPr lang="en-US" dirty="0" smtClean="0"/>
              <a:t>, thus increasing mucosal H</a:t>
            </a:r>
            <a:r>
              <a:rPr lang="en-US" baseline="-25000" dirty="0" smtClean="0"/>
              <a:t>2</a:t>
            </a:r>
            <a:r>
              <a:rPr lang="en-US" dirty="0" smtClean="0"/>
              <a:t>O</a:t>
            </a:r>
            <a:r>
              <a:rPr lang="en-US" baseline="-25000" dirty="0" smtClean="0"/>
              <a:t>2</a:t>
            </a:r>
            <a:r>
              <a:rPr lang="en-US" dirty="0" smtClean="0"/>
              <a:t> &amp; OH</a:t>
            </a:r>
            <a:r>
              <a:rPr lang="en-US" baseline="30000" dirty="0" smtClean="0"/>
              <a:t>-</a:t>
            </a:r>
            <a:r>
              <a:rPr lang="en-US" dirty="0" smtClean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FE1B888-2096-487D-B603-209A8734841E}" type="slidenum">
              <a:rPr lang="en-US" smtClean="0">
                <a:latin typeface="Arial" charset="0"/>
              </a:rPr>
              <a:pPr>
                <a:defRPr/>
              </a:pPr>
              <a:t>66</a:t>
            </a:fld>
            <a:endParaRPr lang="en-US" smtClean="0">
              <a:latin typeface="Arial" charset="0"/>
            </a:endParaRPr>
          </a:p>
        </p:txBody>
      </p:sp>
      <p:sp>
        <p:nvSpPr>
          <p:cNvPr id="75779" name="Slide Number Placeholder 3"/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BE363931-C18A-4DA6-B801-C8EE1FB7B940}" type="slidenum">
              <a:rPr lang="en-US" sz="1400"/>
              <a:pPr algn="r"/>
              <a:t>66</a:t>
            </a:fld>
            <a:endParaRPr lang="en-US" sz="1400"/>
          </a:p>
        </p:txBody>
      </p:sp>
      <p:sp>
        <p:nvSpPr>
          <p:cNvPr id="6" name="Oval 5"/>
          <p:cNvSpPr/>
          <p:nvPr/>
        </p:nvSpPr>
        <p:spPr>
          <a:xfrm>
            <a:off x="2476500" y="3657600"/>
            <a:ext cx="4267200" cy="838200"/>
          </a:xfrm>
          <a:prstGeom prst="ellipse">
            <a:avLst/>
          </a:prstGeom>
          <a:solidFill>
            <a:srgbClr val="FF0000"/>
          </a:solidFill>
          <a:ln w="476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3600" dirty="0" err="1">
                <a:solidFill>
                  <a:schemeClr val="tx1"/>
                </a:solidFill>
              </a:rPr>
              <a:t>Indomethacin</a:t>
            </a:r>
            <a:r>
              <a:rPr lang="en-US" sz="3600" dirty="0"/>
              <a:t> 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52400" y="1743075"/>
            <a:ext cx="3048000" cy="762000"/>
          </a:xfrm>
          <a:prstGeom prst="roundRect">
            <a:avLst/>
          </a:prstGeom>
          <a:solidFill>
            <a:schemeClr val="bg1"/>
          </a:solidFill>
          <a:ln w="444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 dirty="0">
                <a:solidFill>
                  <a:schemeClr val="tx1"/>
                </a:solidFill>
              </a:rPr>
              <a:t>Blocks COX</a:t>
            </a:r>
            <a:r>
              <a:rPr lang="en-US" sz="2400" b="1" baseline="-25000" dirty="0">
                <a:solidFill>
                  <a:schemeClr val="tx1"/>
                </a:solidFill>
              </a:rPr>
              <a:t>1</a:t>
            </a:r>
            <a:r>
              <a:rPr lang="en-US" sz="2400" b="1" dirty="0">
                <a:solidFill>
                  <a:schemeClr val="tx1"/>
                </a:solidFill>
              </a:rPr>
              <a:t> &amp;COX</a:t>
            </a:r>
            <a:r>
              <a:rPr lang="en-US" sz="2400" b="1" baseline="-25000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81000" y="5562600"/>
            <a:ext cx="2590800" cy="762000"/>
          </a:xfrm>
          <a:prstGeom prst="roundRect">
            <a:avLst/>
          </a:prstGeom>
          <a:solidFill>
            <a:schemeClr val="bg1"/>
          </a:solidFill>
          <a:ln w="444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 dirty="0">
                <a:solidFill>
                  <a:schemeClr val="tx1"/>
                </a:solidFill>
              </a:rPr>
              <a:t>Decrease blood mucosal flow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096000" y="4895850"/>
            <a:ext cx="2819400" cy="1828800"/>
          </a:xfrm>
          <a:prstGeom prst="roundRect">
            <a:avLst/>
          </a:prstGeom>
          <a:solidFill>
            <a:schemeClr val="bg1"/>
          </a:solidFill>
          <a:ln w="444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 dirty="0">
                <a:solidFill>
                  <a:schemeClr val="tx1"/>
                </a:solidFill>
              </a:rPr>
              <a:t>Inhibit gastric </a:t>
            </a:r>
            <a:r>
              <a:rPr lang="en-US" sz="2400" b="1" dirty="0" err="1">
                <a:solidFill>
                  <a:schemeClr val="tx1"/>
                </a:solidFill>
              </a:rPr>
              <a:t>peroxidase</a:t>
            </a:r>
            <a:r>
              <a:rPr lang="en-US" sz="2400" b="1" dirty="0">
                <a:solidFill>
                  <a:schemeClr val="tx1"/>
                </a:solidFill>
              </a:rPr>
              <a:t>-increase mucosal H</a:t>
            </a:r>
            <a:r>
              <a:rPr lang="en-US" sz="2400" b="1" baseline="-25000" dirty="0">
                <a:solidFill>
                  <a:schemeClr val="tx1"/>
                </a:solidFill>
              </a:rPr>
              <a:t>2</a:t>
            </a:r>
            <a:r>
              <a:rPr lang="en-US" sz="2400" b="1" dirty="0">
                <a:solidFill>
                  <a:schemeClr val="tx1"/>
                </a:solidFill>
              </a:rPr>
              <a:t>O</a:t>
            </a:r>
            <a:r>
              <a:rPr lang="en-US" sz="2400" b="1" baseline="-25000" dirty="0">
                <a:solidFill>
                  <a:schemeClr val="tx1"/>
                </a:solidFill>
              </a:rPr>
              <a:t>2</a:t>
            </a:r>
            <a:r>
              <a:rPr lang="en-US" sz="2400" b="1" dirty="0">
                <a:solidFill>
                  <a:schemeClr val="tx1"/>
                </a:solidFill>
              </a:rPr>
              <a:t> &amp; OH</a:t>
            </a:r>
            <a:r>
              <a:rPr lang="en-US" sz="2400" b="1" baseline="30000" dirty="0">
                <a:solidFill>
                  <a:schemeClr val="tx1"/>
                </a:solidFill>
              </a:rPr>
              <a:t>-</a:t>
            </a:r>
          </a:p>
        </p:txBody>
      </p:sp>
      <p:cxnSp>
        <p:nvCxnSpPr>
          <p:cNvPr id="10" name="Straight Arrow Connector 9"/>
          <p:cNvCxnSpPr/>
          <p:nvPr/>
        </p:nvCxnSpPr>
        <p:spPr>
          <a:xfrm flipV="1">
            <a:off x="5715000" y="2895600"/>
            <a:ext cx="990600" cy="533400"/>
          </a:xfrm>
          <a:prstGeom prst="straightConnector1">
            <a:avLst/>
          </a:prstGeom>
          <a:ln w="508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rot="16200000" flipH="1">
            <a:off x="5164138" y="4695825"/>
            <a:ext cx="838200" cy="838200"/>
          </a:xfrm>
          <a:prstGeom prst="straightConnector1">
            <a:avLst/>
          </a:prstGeom>
          <a:ln w="508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16200000" flipV="1">
            <a:off x="2628900" y="2781300"/>
            <a:ext cx="685800" cy="609600"/>
          </a:xfrm>
          <a:prstGeom prst="straightConnector1">
            <a:avLst/>
          </a:prstGeom>
          <a:ln w="508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rot="10800000" flipV="1">
            <a:off x="2362200" y="4648200"/>
            <a:ext cx="914400" cy="762000"/>
          </a:xfrm>
          <a:prstGeom prst="straightConnector1">
            <a:avLst/>
          </a:prstGeom>
          <a:ln w="508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ounded Rectangle 13"/>
          <p:cNvSpPr/>
          <p:nvPr/>
        </p:nvSpPr>
        <p:spPr>
          <a:xfrm>
            <a:off x="5486400" y="1476375"/>
            <a:ext cx="3505200" cy="1066800"/>
          </a:xfrm>
          <a:prstGeom prst="roundRect">
            <a:avLst/>
          </a:prstGeom>
          <a:solidFill>
            <a:schemeClr val="bg1"/>
          </a:solidFill>
          <a:ln w="444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 dirty="0">
                <a:solidFill>
                  <a:schemeClr val="tx1"/>
                </a:solidFill>
              </a:rPr>
              <a:t> Decreases</a:t>
            </a:r>
          </a:p>
          <a:p>
            <a:pPr algn="ctr">
              <a:defRPr/>
            </a:pPr>
            <a:r>
              <a:rPr lang="en-US" sz="2400" b="1" dirty="0">
                <a:solidFill>
                  <a:schemeClr val="tx1"/>
                </a:solidFill>
              </a:rPr>
              <a:t>Mucus &amp; bicarbonate secretions</a:t>
            </a:r>
            <a:endParaRPr lang="en-US" sz="2400" b="1" baseline="-25000" dirty="0">
              <a:solidFill>
                <a:schemeClr val="tx1"/>
              </a:solidFill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3429000" y="1752600"/>
            <a:ext cx="1828800" cy="762000"/>
          </a:xfrm>
          <a:prstGeom prst="roundRect">
            <a:avLst/>
          </a:prstGeom>
          <a:solidFill>
            <a:schemeClr val="bg1"/>
          </a:solidFill>
          <a:ln w="444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 dirty="0">
                <a:solidFill>
                  <a:schemeClr val="tx1"/>
                </a:solidFill>
              </a:rPr>
              <a:t>Increase ROS</a:t>
            </a:r>
            <a:endParaRPr lang="en-US" sz="2400" b="1" baseline="-25000" dirty="0">
              <a:solidFill>
                <a:schemeClr val="tx1"/>
              </a:solidFill>
            </a:endParaRPr>
          </a:p>
        </p:txBody>
      </p:sp>
      <p:cxnSp>
        <p:nvCxnSpPr>
          <p:cNvPr id="16" name="Straight Arrow Connector 15"/>
          <p:cNvCxnSpPr/>
          <p:nvPr/>
        </p:nvCxnSpPr>
        <p:spPr>
          <a:xfrm rot="5400000" flipH="1" flipV="1">
            <a:off x="3971926" y="3038475"/>
            <a:ext cx="742950" cy="3175"/>
          </a:xfrm>
          <a:prstGeom prst="straightConnector1">
            <a:avLst/>
          </a:prstGeom>
          <a:ln w="508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ounded Rectangle 16"/>
          <p:cNvSpPr/>
          <p:nvPr/>
        </p:nvSpPr>
        <p:spPr>
          <a:xfrm>
            <a:off x="3200400" y="5867400"/>
            <a:ext cx="2590800" cy="762000"/>
          </a:xfrm>
          <a:prstGeom prst="roundRect">
            <a:avLst/>
          </a:prstGeom>
          <a:solidFill>
            <a:schemeClr val="bg1"/>
          </a:solidFill>
          <a:ln w="444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 dirty="0" err="1">
                <a:solidFill>
                  <a:schemeClr val="tx1"/>
                </a:solidFill>
              </a:rPr>
              <a:t>Neutrophil</a:t>
            </a:r>
            <a:r>
              <a:rPr lang="en-US" sz="2400" b="1" dirty="0">
                <a:solidFill>
                  <a:schemeClr val="tx1"/>
                </a:solidFill>
              </a:rPr>
              <a:t> infiltration</a:t>
            </a:r>
          </a:p>
        </p:txBody>
      </p:sp>
      <p:cxnSp>
        <p:nvCxnSpPr>
          <p:cNvPr id="18" name="Straight Arrow Connector 17"/>
          <p:cNvCxnSpPr/>
          <p:nvPr/>
        </p:nvCxnSpPr>
        <p:spPr>
          <a:xfrm rot="5400000">
            <a:off x="3947318" y="5272882"/>
            <a:ext cx="944563" cy="0"/>
          </a:xfrm>
          <a:prstGeom prst="straightConnector1">
            <a:avLst/>
          </a:prstGeom>
          <a:ln w="508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5793" name="Picture 17" descr="C:\Users\acer\Desktop\PhD\PARI ULCER AREA\INDOMETHACIN\INDO2.JPG"/>
          <p:cNvPicPr>
            <a:picLocks noChangeAspect="1" noChangeArrowheads="1"/>
          </p:cNvPicPr>
          <p:nvPr/>
        </p:nvPicPr>
        <p:blipFill>
          <a:blip r:embed="rId2"/>
          <a:srcRect l="36330" t="21783" r="24609" b="19188"/>
          <a:stretch>
            <a:fillRect/>
          </a:stretch>
        </p:blipFill>
        <p:spPr bwMode="auto">
          <a:xfrm>
            <a:off x="381000" y="2971800"/>
            <a:ext cx="1828800" cy="207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5794" name="Picture 18" descr="C:\Users\acer\Desktop\PhD\PARI ULCER AREA\INDOMETHACIN\INDO6.JPG"/>
          <p:cNvPicPr>
            <a:picLocks noChangeAspect="1" noChangeArrowheads="1"/>
          </p:cNvPicPr>
          <p:nvPr/>
        </p:nvPicPr>
        <p:blipFill>
          <a:blip r:embed="rId3"/>
          <a:srcRect l="24934" t="19614" r="39584" b="17018"/>
          <a:stretch>
            <a:fillRect/>
          </a:stretch>
        </p:blipFill>
        <p:spPr bwMode="auto">
          <a:xfrm>
            <a:off x="7056438" y="2695575"/>
            <a:ext cx="1828800" cy="2068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5795" name="Title 30"/>
          <p:cNvSpPr>
            <a:spLocks noGrp="1"/>
          </p:cNvSpPr>
          <p:nvPr>
            <p:ph type="title"/>
          </p:nvPr>
        </p:nvSpPr>
        <p:spPr>
          <a:xfrm>
            <a:off x="381000" y="152400"/>
            <a:ext cx="8504238" cy="1143000"/>
          </a:xfrm>
        </p:spPr>
        <p:txBody>
          <a:bodyPr/>
          <a:lstStyle/>
          <a:p>
            <a:r>
              <a:rPr lang="en-US" altLang="en-US" sz="4000" smtClean="0"/>
              <a:t>NSAID induced ulcer</a:t>
            </a:r>
            <a:r>
              <a:rPr lang="en-US" sz="4000" smtClean="0"/>
              <a:t>-Mechanism</a:t>
            </a:r>
            <a:br>
              <a:rPr lang="en-US" sz="4000" smtClean="0"/>
            </a:br>
            <a:r>
              <a:rPr lang="en-US" sz="2000" smtClean="0"/>
              <a:t>(Adinortey et al., 2013)</a:t>
            </a:r>
            <a:endParaRPr lang="en-US" sz="40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Methodology </a:t>
            </a:r>
          </a:p>
        </p:txBody>
      </p:sp>
      <p:sp>
        <p:nvSpPr>
          <p:cNvPr id="8192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14B485B-7479-4400-B848-A1528E72CF15}" type="slidenum">
              <a:rPr lang="en-US" smtClean="0">
                <a:latin typeface="Arial" charset="0"/>
              </a:rPr>
              <a:pPr>
                <a:defRPr/>
              </a:pPr>
              <a:t>67</a:t>
            </a:fld>
            <a:endParaRPr lang="en-US" smtClean="0">
              <a:latin typeface="Arial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33400" y="1341438"/>
          <a:ext cx="8026399" cy="5212080"/>
        </p:xfrm>
        <a:graphic>
          <a:graphicData uri="http://schemas.openxmlformats.org/drawingml/2006/table">
            <a:tbl>
              <a:tblPr/>
              <a:tblGrid>
                <a:gridCol w="912374"/>
                <a:gridCol w="2587485"/>
                <a:gridCol w="1438185"/>
                <a:gridCol w="3088355"/>
              </a:tblGrid>
              <a:tr h="52493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Group</a:t>
                      </a:r>
                      <a:endParaRPr lang="en-US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Description</a:t>
                      </a:r>
                      <a:endParaRPr lang="en-US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</a:rPr>
                        <a:t>Number of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</a:rPr>
                        <a:t>Animals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Treatment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46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</a:rPr>
                        <a:t>I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</a:rPr>
                        <a:t>Normal control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0.5</a:t>
                      </a:r>
                      <a:r>
                        <a:rPr lang="en-US" sz="18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% </a:t>
                      </a:r>
                      <a:r>
                        <a:rPr lang="en-US" sz="1800" baseline="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Tween</a:t>
                      </a:r>
                      <a:r>
                        <a:rPr lang="en-US" sz="18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80</a:t>
                      </a:r>
                      <a:endParaRPr lang="en-US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46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</a:rPr>
                        <a:t>II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</a:rPr>
                        <a:t>Ulcer induced control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Indomethacin</a:t>
                      </a:r>
                      <a:r>
                        <a:rPr lang="en-US" sz="18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(1</a:t>
                      </a:r>
                      <a:r>
                        <a:rPr lang="en-US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00 mg/kg, </a:t>
                      </a:r>
                      <a:r>
                        <a:rPr lang="en-US" sz="180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p.o</a:t>
                      </a:r>
                      <a:r>
                        <a:rPr lang="en-US" sz="18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)</a:t>
                      </a:r>
                      <a:r>
                        <a:rPr lang="en-US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+ </a:t>
                      </a:r>
                      <a:r>
                        <a:rPr lang="en-US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0.5</a:t>
                      </a:r>
                      <a:r>
                        <a:rPr lang="en-US" sz="18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% </a:t>
                      </a:r>
                      <a:r>
                        <a:rPr lang="en-US" sz="1800" baseline="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Tween</a:t>
                      </a:r>
                      <a:r>
                        <a:rPr lang="en-US" sz="18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80</a:t>
                      </a:r>
                      <a:endParaRPr lang="en-US" sz="18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493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</a:rPr>
                        <a:t>III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</a:rPr>
                        <a:t>Standard drug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Indomethacin</a:t>
                      </a:r>
                      <a:r>
                        <a:rPr lang="en-US" sz="18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(1</a:t>
                      </a:r>
                      <a:r>
                        <a:rPr lang="en-US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00 mg/kg, </a:t>
                      </a:r>
                      <a:r>
                        <a:rPr lang="en-US" sz="180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p.o</a:t>
                      </a:r>
                      <a:r>
                        <a:rPr lang="en-US" sz="18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)</a:t>
                      </a:r>
                      <a:r>
                        <a:rPr lang="en-US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+ </a:t>
                      </a:r>
                      <a:r>
                        <a:rPr lang="en-US" sz="18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Ranitidine (50 mg/kg)</a:t>
                      </a:r>
                      <a:endParaRPr lang="en-US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493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</a:rPr>
                        <a:t>IV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i="1" dirty="0">
                          <a:latin typeface="Times New Roman"/>
                          <a:ea typeface="Times New Roman"/>
                          <a:cs typeface="Times New Roman"/>
                        </a:rPr>
                        <a:t>G. </a:t>
                      </a:r>
                      <a:r>
                        <a:rPr lang="en-US" sz="1800" i="1" dirty="0" err="1">
                          <a:latin typeface="Times New Roman"/>
                          <a:ea typeface="Times New Roman"/>
                          <a:cs typeface="Times New Roman"/>
                        </a:rPr>
                        <a:t>arborea</a:t>
                      </a: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– Low dose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Indomethacin</a:t>
                      </a:r>
                      <a:r>
                        <a:rPr lang="en-US" sz="18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(1</a:t>
                      </a:r>
                      <a:r>
                        <a:rPr lang="en-US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00 mg/kg, </a:t>
                      </a:r>
                      <a:r>
                        <a:rPr lang="en-US" sz="180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p.o</a:t>
                      </a:r>
                      <a:r>
                        <a:rPr lang="en-US" sz="18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)</a:t>
                      </a:r>
                      <a:r>
                        <a:rPr lang="en-US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r>
                        <a:rPr lang="en-US" sz="1800" i="1" dirty="0">
                          <a:latin typeface="Times New Roman"/>
                          <a:ea typeface="Times New Roman"/>
                          <a:cs typeface="Times New Roman"/>
                        </a:rPr>
                        <a:t> G. </a:t>
                      </a:r>
                      <a:r>
                        <a:rPr lang="en-US" sz="1800" i="1" dirty="0" err="1">
                          <a:latin typeface="Times New Roman"/>
                          <a:ea typeface="Times New Roman"/>
                          <a:cs typeface="Times New Roman"/>
                        </a:rPr>
                        <a:t>arborea</a:t>
                      </a: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 (250 mg/kg, </a:t>
                      </a:r>
                      <a:r>
                        <a:rPr lang="en-US" sz="1800" dirty="0" err="1">
                          <a:latin typeface="Times New Roman"/>
                          <a:ea typeface="Times New Roman"/>
                          <a:cs typeface="Times New Roman"/>
                        </a:rPr>
                        <a:t>p.o</a:t>
                      </a: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.)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493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</a:rPr>
                        <a:t>V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i="1" dirty="0">
                          <a:latin typeface="Times New Roman"/>
                          <a:ea typeface="Times New Roman"/>
                          <a:cs typeface="Times New Roman"/>
                        </a:rPr>
                        <a:t>G. </a:t>
                      </a:r>
                      <a:r>
                        <a:rPr lang="en-US" sz="1800" i="1" dirty="0" err="1">
                          <a:latin typeface="Times New Roman"/>
                          <a:ea typeface="Times New Roman"/>
                          <a:cs typeface="Times New Roman"/>
                        </a:rPr>
                        <a:t>arborea</a:t>
                      </a: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– High dose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Indomethacin</a:t>
                      </a:r>
                      <a:r>
                        <a:rPr lang="en-US" sz="18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(1</a:t>
                      </a:r>
                      <a:r>
                        <a:rPr lang="en-US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00 mg/kg, </a:t>
                      </a:r>
                      <a:r>
                        <a:rPr lang="en-US" sz="180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p.o</a:t>
                      </a:r>
                      <a:r>
                        <a:rPr lang="en-US" sz="18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)</a:t>
                      </a:r>
                      <a:r>
                        <a:rPr lang="en-US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r>
                        <a:rPr lang="en-US" sz="1800" i="1" dirty="0">
                          <a:latin typeface="Times New Roman"/>
                          <a:ea typeface="Times New Roman"/>
                          <a:cs typeface="Times New Roman"/>
                        </a:rPr>
                        <a:t> G. </a:t>
                      </a:r>
                      <a:r>
                        <a:rPr lang="en-US" sz="1800" i="1" dirty="0" err="1">
                          <a:latin typeface="Times New Roman"/>
                          <a:ea typeface="Times New Roman"/>
                          <a:cs typeface="Times New Roman"/>
                        </a:rPr>
                        <a:t>arborea</a:t>
                      </a: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 (500 mg/kg, </a:t>
                      </a:r>
                      <a:r>
                        <a:rPr lang="en-US" sz="1800" dirty="0" err="1">
                          <a:latin typeface="Times New Roman"/>
                          <a:ea typeface="Times New Roman"/>
                          <a:cs typeface="Times New Roman"/>
                        </a:rPr>
                        <a:t>p.o</a:t>
                      </a: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.)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493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VI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i="1" dirty="0">
                          <a:latin typeface="Times New Roman"/>
                          <a:ea typeface="Times New Roman"/>
                          <a:cs typeface="Times New Roman"/>
                        </a:rPr>
                        <a:t>C. sappan</a:t>
                      </a: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 – Low dose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Indomethacin</a:t>
                      </a:r>
                      <a:r>
                        <a:rPr lang="en-US" sz="18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(1</a:t>
                      </a:r>
                      <a:r>
                        <a:rPr lang="en-US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00 mg/kg, </a:t>
                      </a:r>
                      <a:r>
                        <a:rPr lang="en-US" sz="180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p.o</a:t>
                      </a:r>
                      <a:r>
                        <a:rPr lang="en-US" sz="18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)</a:t>
                      </a:r>
                      <a:r>
                        <a:rPr lang="en-US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r>
                        <a:rPr lang="en-US" sz="1800" i="1" dirty="0">
                          <a:latin typeface="Times New Roman"/>
                          <a:ea typeface="Times New Roman"/>
                          <a:cs typeface="Times New Roman"/>
                        </a:rPr>
                        <a:t> C. </a:t>
                      </a:r>
                      <a:r>
                        <a:rPr lang="en-US" sz="1800" i="1" dirty="0" smtClean="0">
                          <a:latin typeface="Times New Roman"/>
                          <a:ea typeface="Times New Roman"/>
                          <a:cs typeface="Times New Roman"/>
                        </a:rPr>
                        <a:t>sappan</a:t>
                      </a:r>
                      <a:r>
                        <a:rPr lang="en-US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(250 mg/kg, </a:t>
                      </a:r>
                      <a:r>
                        <a:rPr lang="en-US" sz="1800" dirty="0" err="1">
                          <a:latin typeface="Times New Roman"/>
                          <a:ea typeface="Times New Roman"/>
                          <a:cs typeface="Times New Roman"/>
                        </a:rPr>
                        <a:t>p.o</a:t>
                      </a: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.)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493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VII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i="1" dirty="0">
                          <a:latin typeface="Times New Roman"/>
                          <a:ea typeface="Times New Roman"/>
                          <a:cs typeface="Times New Roman"/>
                        </a:rPr>
                        <a:t>C. sappan</a:t>
                      </a: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 – High dose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Indomethacin</a:t>
                      </a:r>
                      <a:r>
                        <a:rPr lang="en-US" sz="18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(1</a:t>
                      </a:r>
                      <a:r>
                        <a:rPr lang="en-US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00 mg/kg, </a:t>
                      </a:r>
                      <a:r>
                        <a:rPr lang="en-US" sz="180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p.o</a:t>
                      </a:r>
                      <a:r>
                        <a:rPr lang="en-US" sz="18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)</a:t>
                      </a:r>
                      <a:r>
                        <a:rPr lang="en-US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+ </a:t>
                      </a:r>
                      <a:r>
                        <a:rPr lang="en-US" sz="1800" i="1" dirty="0">
                          <a:latin typeface="Times New Roman"/>
                          <a:ea typeface="Times New Roman"/>
                          <a:cs typeface="Times New Roman"/>
                        </a:rPr>
                        <a:t>C. </a:t>
                      </a:r>
                      <a:r>
                        <a:rPr lang="en-US" sz="1800" i="1" dirty="0" smtClean="0">
                          <a:latin typeface="Times New Roman"/>
                          <a:ea typeface="Times New Roman"/>
                          <a:cs typeface="Times New Roman"/>
                        </a:rPr>
                        <a:t>sappan</a:t>
                      </a:r>
                      <a:r>
                        <a:rPr lang="en-US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(500 mg/kg, </a:t>
                      </a:r>
                      <a:r>
                        <a:rPr lang="en-US" sz="1800" dirty="0" err="1">
                          <a:latin typeface="Times New Roman"/>
                          <a:ea typeface="Times New Roman"/>
                          <a:cs typeface="Times New Roman"/>
                        </a:rPr>
                        <a:t>p.o</a:t>
                      </a: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.)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493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VIII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i="1" dirty="0">
                          <a:latin typeface="Times New Roman"/>
                          <a:ea typeface="Times New Roman"/>
                          <a:cs typeface="Times New Roman"/>
                        </a:rPr>
                        <a:t>C. </a:t>
                      </a:r>
                      <a:r>
                        <a:rPr lang="en-US" sz="1800" i="1" dirty="0" err="1">
                          <a:latin typeface="Times New Roman"/>
                          <a:ea typeface="Times New Roman"/>
                          <a:cs typeface="Times New Roman"/>
                        </a:rPr>
                        <a:t>peltata</a:t>
                      </a: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– Low dose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Indomethacin</a:t>
                      </a:r>
                      <a:r>
                        <a:rPr lang="en-US" sz="18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(1</a:t>
                      </a:r>
                      <a:r>
                        <a:rPr lang="en-US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00 mg/kg, </a:t>
                      </a:r>
                      <a:r>
                        <a:rPr lang="en-US" sz="180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p.o</a:t>
                      </a:r>
                      <a:r>
                        <a:rPr lang="en-US" sz="18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)</a:t>
                      </a:r>
                      <a:r>
                        <a:rPr lang="en-US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r>
                        <a:rPr lang="en-US" sz="1800" i="1" dirty="0">
                          <a:latin typeface="Times New Roman"/>
                          <a:ea typeface="Times New Roman"/>
                          <a:cs typeface="Times New Roman"/>
                        </a:rPr>
                        <a:t> C. </a:t>
                      </a:r>
                      <a:r>
                        <a:rPr lang="en-US" sz="1800" i="1" dirty="0" err="1">
                          <a:latin typeface="Times New Roman"/>
                          <a:ea typeface="Times New Roman"/>
                          <a:cs typeface="Times New Roman"/>
                        </a:rPr>
                        <a:t>peltata</a:t>
                      </a: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 (250 mg/kg, </a:t>
                      </a:r>
                      <a:r>
                        <a:rPr lang="en-US" sz="1800" dirty="0" err="1">
                          <a:latin typeface="Times New Roman"/>
                          <a:ea typeface="Times New Roman"/>
                          <a:cs typeface="Times New Roman"/>
                        </a:rPr>
                        <a:t>p.o</a:t>
                      </a: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.)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493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IX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i="1" dirty="0">
                          <a:latin typeface="Times New Roman"/>
                          <a:ea typeface="Times New Roman"/>
                          <a:cs typeface="Times New Roman"/>
                        </a:rPr>
                        <a:t>C. </a:t>
                      </a:r>
                      <a:r>
                        <a:rPr lang="en-US" sz="1800" i="1" dirty="0" err="1">
                          <a:latin typeface="Times New Roman"/>
                          <a:ea typeface="Times New Roman"/>
                          <a:cs typeface="Times New Roman"/>
                        </a:rPr>
                        <a:t>peltata</a:t>
                      </a: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– High dose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Indomethacin</a:t>
                      </a:r>
                      <a:r>
                        <a:rPr lang="en-US" sz="18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(1</a:t>
                      </a:r>
                      <a:r>
                        <a:rPr lang="en-US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00 mg/kg, </a:t>
                      </a:r>
                      <a:r>
                        <a:rPr lang="en-US" sz="180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p.o</a:t>
                      </a:r>
                      <a:r>
                        <a:rPr lang="en-US" sz="18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)</a:t>
                      </a:r>
                      <a:r>
                        <a:rPr lang="en-US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r>
                        <a:rPr lang="en-US" sz="1800" i="1" dirty="0">
                          <a:latin typeface="Times New Roman"/>
                          <a:ea typeface="Times New Roman"/>
                          <a:cs typeface="Times New Roman"/>
                        </a:rPr>
                        <a:t> C. </a:t>
                      </a:r>
                      <a:r>
                        <a:rPr lang="en-US" sz="1800" i="1" dirty="0" err="1">
                          <a:latin typeface="Times New Roman"/>
                          <a:ea typeface="Times New Roman"/>
                          <a:cs typeface="Times New Roman"/>
                        </a:rPr>
                        <a:t>peltata</a:t>
                      </a: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 (500 mg/kg, </a:t>
                      </a:r>
                      <a:r>
                        <a:rPr lang="en-US" sz="1800" dirty="0" err="1">
                          <a:latin typeface="Times New Roman"/>
                          <a:ea typeface="Times New Roman"/>
                          <a:cs typeface="Times New Roman"/>
                        </a:rPr>
                        <a:t>p.o</a:t>
                      </a: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.)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977063" y="6348413"/>
            <a:ext cx="2133600" cy="476250"/>
          </a:xfrm>
        </p:spPr>
        <p:txBody>
          <a:bodyPr/>
          <a:lstStyle/>
          <a:p>
            <a:pPr>
              <a:defRPr/>
            </a:pPr>
            <a:fld id="{8ECDFA1D-D828-4F3A-BEBB-BC056CC7AFF9}" type="slidenum">
              <a:rPr lang="en-US" altLang="en-US" smtClean="0">
                <a:latin typeface="Arial" charset="0"/>
              </a:rPr>
              <a:pPr>
                <a:defRPr/>
              </a:pPr>
              <a:t>68</a:t>
            </a:fld>
            <a:endParaRPr lang="en-US" altLang="en-US" dirty="0" smtClean="0">
              <a:latin typeface="Arial" charset="0"/>
            </a:endParaRPr>
          </a:p>
        </p:txBody>
      </p:sp>
      <p:pic>
        <p:nvPicPr>
          <p:cNvPr id="77828" name="Picture 2"/>
          <p:cNvPicPr>
            <a:picLocks noChangeAspect="1" noChangeArrowheads="1"/>
          </p:cNvPicPr>
          <p:nvPr/>
        </p:nvPicPr>
        <p:blipFill>
          <a:blip r:embed="rId2"/>
          <a:srcRect t="11737"/>
          <a:stretch>
            <a:fillRect/>
          </a:stretch>
        </p:blipFill>
        <p:spPr bwMode="auto">
          <a:xfrm>
            <a:off x="0" y="685800"/>
            <a:ext cx="4543425" cy="263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7829" name="Picture 3"/>
          <p:cNvPicPr>
            <a:picLocks noChangeAspect="1" noChangeArrowheads="1"/>
          </p:cNvPicPr>
          <p:nvPr/>
        </p:nvPicPr>
        <p:blipFill>
          <a:blip r:embed="rId3"/>
          <a:srcRect t="12276"/>
          <a:stretch>
            <a:fillRect/>
          </a:stretch>
        </p:blipFill>
        <p:spPr bwMode="auto">
          <a:xfrm>
            <a:off x="4576763" y="685800"/>
            <a:ext cx="4567237" cy="264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7830" name="Picture 4"/>
          <p:cNvPicPr>
            <a:picLocks noChangeAspect="1" noChangeArrowheads="1"/>
          </p:cNvPicPr>
          <p:nvPr/>
        </p:nvPicPr>
        <p:blipFill>
          <a:blip r:embed="rId4"/>
          <a:srcRect t="10104"/>
          <a:stretch>
            <a:fillRect/>
          </a:stretch>
        </p:blipFill>
        <p:spPr bwMode="auto">
          <a:xfrm>
            <a:off x="0" y="3657600"/>
            <a:ext cx="4572000" cy="271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7831" name="TextBox 6"/>
          <p:cNvSpPr txBox="1">
            <a:spLocks noChangeArrowheads="1"/>
          </p:cNvSpPr>
          <p:nvPr/>
        </p:nvSpPr>
        <p:spPr bwMode="auto">
          <a:xfrm>
            <a:off x="0" y="6226175"/>
            <a:ext cx="86868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600"/>
              <a:t>Values expressed as Mean±SD, *p&lt;0.05, **p&lt;0.01 and ***p&lt;0.001 compared with normal</a:t>
            </a:r>
          </a:p>
          <a:p>
            <a:pPr algn="ctr"/>
            <a:r>
              <a:rPr lang="en-US" sz="1600"/>
              <a:t> control, </a:t>
            </a:r>
            <a:r>
              <a:rPr lang="en-US" sz="1600" baseline="30000"/>
              <a:t>#</a:t>
            </a:r>
            <a:r>
              <a:rPr lang="en-US" sz="1600"/>
              <a:t>p&lt;0.05 compared with diseased control </a:t>
            </a:r>
          </a:p>
        </p:txBody>
      </p:sp>
      <p:sp>
        <p:nvSpPr>
          <p:cNvPr id="77832" name="TextBox 8"/>
          <p:cNvSpPr txBox="1">
            <a:spLocks noChangeArrowheads="1"/>
          </p:cNvSpPr>
          <p:nvPr/>
        </p:nvSpPr>
        <p:spPr bwMode="auto">
          <a:xfrm>
            <a:off x="1157288" y="381000"/>
            <a:ext cx="22860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b="1"/>
              <a:t>Catalase level</a:t>
            </a:r>
          </a:p>
        </p:txBody>
      </p:sp>
      <p:sp>
        <p:nvSpPr>
          <p:cNvPr id="77833" name="TextBox 9"/>
          <p:cNvSpPr txBox="1">
            <a:spLocks noChangeArrowheads="1"/>
          </p:cNvSpPr>
          <p:nvPr/>
        </p:nvSpPr>
        <p:spPr bwMode="auto">
          <a:xfrm>
            <a:off x="5181600" y="381000"/>
            <a:ext cx="34290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b="1"/>
              <a:t>Reduced Glutathione level</a:t>
            </a:r>
          </a:p>
        </p:txBody>
      </p:sp>
      <p:sp>
        <p:nvSpPr>
          <p:cNvPr id="77834" name="TextBox 10"/>
          <p:cNvSpPr txBox="1">
            <a:spLocks noChangeArrowheads="1"/>
          </p:cNvSpPr>
          <p:nvPr/>
        </p:nvSpPr>
        <p:spPr bwMode="auto">
          <a:xfrm>
            <a:off x="1157288" y="3414713"/>
            <a:ext cx="22860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b="1"/>
              <a:t>LPO level</a:t>
            </a: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5"/>
          <a:srcRect t="10001"/>
          <a:stretch>
            <a:fillRect/>
          </a:stretch>
        </p:blipFill>
        <p:spPr bwMode="auto">
          <a:xfrm>
            <a:off x="4572000" y="3609975"/>
            <a:ext cx="4572000" cy="271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6"/>
          <p:cNvSpPr txBox="1">
            <a:spLocks noChangeArrowheads="1"/>
          </p:cNvSpPr>
          <p:nvPr/>
        </p:nvSpPr>
        <p:spPr bwMode="auto">
          <a:xfrm>
            <a:off x="5729288" y="3478213"/>
            <a:ext cx="22860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b="1"/>
              <a:t>Mucus level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A0FD1F4-6EBD-4068-92BC-122A17F753D4}" type="slidenum">
              <a:rPr lang="en-US" altLang="en-US" smtClean="0">
                <a:latin typeface="Arial" charset="0"/>
              </a:rPr>
              <a:pPr>
                <a:defRPr/>
              </a:pPr>
              <a:t>69</a:t>
            </a:fld>
            <a:endParaRPr lang="en-US" altLang="en-US" smtClean="0">
              <a:latin typeface="Arial" charset="0"/>
            </a:endParaRPr>
          </a:p>
        </p:txBody>
      </p:sp>
      <p:pic>
        <p:nvPicPr>
          <p:cNvPr id="78894" name="Picture 3"/>
          <p:cNvPicPr>
            <a:picLocks noChangeAspect="1" noChangeArrowheads="1"/>
          </p:cNvPicPr>
          <p:nvPr/>
        </p:nvPicPr>
        <p:blipFill>
          <a:blip r:embed="rId2"/>
          <a:srcRect t="10001"/>
          <a:stretch>
            <a:fillRect/>
          </a:stretch>
        </p:blipFill>
        <p:spPr bwMode="auto">
          <a:xfrm>
            <a:off x="0" y="1524000"/>
            <a:ext cx="4572000" cy="271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8895" name="TextBox 5"/>
          <p:cNvSpPr txBox="1">
            <a:spLocks noChangeArrowheads="1"/>
          </p:cNvSpPr>
          <p:nvPr/>
        </p:nvSpPr>
        <p:spPr bwMode="auto">
          <a:xfrm>
            <a:off x="484188" y="4521200"/>
            <a:ext cx="835501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600" dirty="0"/>
              <a:t>Values expressed as </a:t>
            </a:r>
            <a:r>
              <a:rPr lang="en-US" sz="1600" dirty="0" err="1"/>
              <a:t>Mean±SD</a:t>
            </a:r>
            <a:r>
              <a:rPr lang="en-US" sz="1600" dirty="0"/>
              <a:t>, *p&lt;0.05, **p&lt;0.01 and ***p&lt;0.001 compared with normal control, </a:t>
            </a:r>
            <a:r>
              <a:rPr lang="en-US" sz="1600" baseline="30000" dirty="0"/>
              <a:t>#</a:t>
            </a:r>
            <a:r>
              <a:rPr lang="en-US" sz="1600" dirty="0"/>
              <a:t>p&lt;0.05 compared with diseased control </a:t>
            </a:r>
            <a:endParaRPr lang="en-US" sz="1600" dirty="0" smtClean="0"/>
          </a:p>
          <a:p>
            <a:pPr algn="ctr"/>
            <a:r>
              <a:rPr lang="en-US" sz="1600" dirty="0" smtClean="0"/>
              <a:t>Values expressed as </a:t>
            </a:r>
            <a:r>
              <a:rPr lang="en-US" sz="1600" dirty="0" err="1" smtClean="0"/>
              <a:t>Mean±SD</a:t>
            </a:r>
            <a:r>
              <a:rPr lang="en-US" sz="1600" dirty="0" smtClean="0"/>
              <a:t>, *p&lt;0.05 compared with diseased control</a:t>
            </a:r>
          </a:p>
        </p:txBody>
      </p:sp>
      <p:sp>
        <p:nvSpPr>
          <p:cNvPr id="78897" name="TextBox 7"/>
          <p:cNvSpPr txBox="1">
            <a:spLocks noChangeArrowheads="1"/>
          </p:cNvSpPr>
          <p:nvPr/>
        </p:nvSpPr>
        <p:spPr bwMode="auto">
          <a:xfrm>
            <a:off x="1143000" y="849312"/>
            <a:ext cx="27432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b="1" dirty="0" err="1"/>
              <a:t>Myeloperoxidase</a:t>
            </a:r>
            <a:r>
              <a:rPr lang="en-US" b="1" dirty="0"/>
              <a:t> level</a:t>
            </a:r>
          </a:p>
        </p:txBody>
      </p:sp>
      <p:pic>
        <p:nvPicPr>
          <p:cNvPr id="10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1522857"/>
            <a:ext cx="4258868" cy="2715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7"/>
          <p:cNvSpPr txBox="1">
            <a:spLocks noChangeArrowheads="1"/>
          </p:cNvSpPr>
          <p:nvPr/>
        </p:nvSpPr>
        <p:spPr bwMode="auto">
          <a:xfrm>
            <a:off x="5410200" y="838200"/>
            <a:ext cx="27432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b="1" dirty="0" smtClean="0"/>
              <a:t>Ulcer Index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Title 3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altLang="en-US" smtClean="0"/>
              <a:t>Histology-NSAID induced ulcer</a:t>
            </a:r>
          </a:p>
        </p:txBody>
      </p:sp>
      <p:sp>
        <p:nvSpPr>
          <p:cNvPr id="86019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9DC8C9-673B-4573-AA23-6E5C23FE97D2}" type="slidenum">
              <a:rPr lang="en-US" altLang="en-US" smtClean="0">
                <a:latin typeface="Arial" charset="0"/>
              </a:rPr>
              <a:pPr>
                <a:defRPr/>
              </a:pPr>
              <a:t>70</a:t>
            </a:fld>
            <a:endParaRPr lang="en-US" altLang="en-US" smtClean="0">
              <a:latin typeface="Arial" charset="0"/>
            </a:endParaRPr>
          </a:p>
        </p:txBody>
      </p:sp>
      <p:sp>
        <p:nvSpPr>
          <p:cNvPr id="80900" name="TextBox 1"/>
          <p:cNvSpPr txBox="1">
            <a:spLocks noChangeArrowheads="1"/>
          </p:cNvSpPr>
          <p:nvPr/>
        </p:nvSpPr>
        <p:spPr bwMode="auto">
          <a:xfrm>
            <a:off x="701675" y="3505200"/>
            <a:ext cx="20415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b="1"/>
              <a:t>Normal Control</a:t>
            </a:r>
          </a:p>
        </p:txBody>
      </p:sp>
      <p:sp>
        <p:nvSpPr>
          <p:cNvPr id="80901" name="TextBox 16"/>
          <p:cNvSpPr txBox="1">
            <a:spLocks noChangeArrowheads="1"/>
          </p:cNvSpPr>
          <p:nvPr/>
        </p:nvSpPr>
        <p:spPr bwMode="auto">
          <a:xfrm>
            <a:off x="3486150" y="3554413"/>
            <a:ext cx="22288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b="1"/>
              <a:t>Diseased Control</a:t>
            </a:r>
          </a:p>
        </p:txBody>
      </p:sp>
      <p:sp>
        <p:nvSpPr>
          <p:cNvPr id="80902" name="TextBox 17"/>
          <p:cNvSpPr txBox="1">
            <a:spLocks noChangeArrowheads="1"/>
          </p:cNvSpPr>
          <p:nvPr/>
        </p:nvSpPr>
        <p:spPr bwMode="auto">
          <a:xfrm>
            <a:off x="6838950" y="3505200"/>
            <a:ext cx="22288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b="1"/>
              <a:t>Standard </a:t>
            </a:r>
          </a:p>
        </p:txBody>
      </p:sp>
      <p:sp>
        <p:nvSpPr>
          <p:cNvPr id="80903" name="TextBox 18"/>
          <p:cNvSpPr txBox="1">
            <a:spLocks noChangeArrowheads="1"/>
          </p:cNvSpPr>
          <p:nvPr/>
        </p:nvSpPr>
        <p:spPr bwMode="auto">
          <a:xfrm>
            <a:off x="3638550" y="6248400"/>
            <a:ext cx="22288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b="1"/>
              <a:t>CS- High Dose</a:t>
            </a:r>
          </a:p>
        </p:txBody>
      </p:sp>
      <p:sp>
        <p:nvSpPr>
          <p:cNvPr id="80904" name="TextBox 19"/>
          <p:cNvSpPr txBox="1">
            <a:spLocks noChangeArrowheads="1"/>
          </p:cNvSpPr>
          <p:nvPr/>
        </p:nvSpPr>
        <p:spPr bwMode="auto">
          <a:xfrm>
            <a:off x="6489700" y="6172200"/>
            <a:ext cx="22288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b="1"/>
              <a:t>CP- High dose</a:t>
            </a:r>
          </a:p>
        </p:txBody>
      </p:sp>
      <p:sp>
        <p:nvSpPr>
          <p:cNvPr id="80905" name="TextBox 20"/>
          <p:cNvSpPr txBox="1">
            <a:spLocks noChangeArrowheads="1"/>
          </p:cNvSpPr>
          <p:nvPr/>
        </p:nvSpPr>
        <p:spPr bwMode="auto">
          <a:xfrm>
            <a:off x="576263" y="6294438"/>
            <a:ext cx="22288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b="1"/>
              <a:t>GA- High Dose</a:t>
            </a:r>
          </a:p>
        </p:txBody>
      </p:sp>
      <p:pic>
        <p:nvPicPr>
          <p:cNvPr id="80906" name="Picture 2" descr="F:\GASTROPROTECTIVE\histopathology david phd\with bar\indomethacin induced ulcer\Captured 10  x FI 1.t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0675" y="1371600"/>
            <a:ext cx="2773363" cy="20574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80907" name="Picture 3" descr="F:\GASTROPROTECTIVE\histopathology david phd\with bar\indomethacin induced ulcer\Captured  10 X FI 4.t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73425" y="1371600"/>
            <a:ext cx="2743200" cy="20574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80908" name="Picture 4" descr="F:\GASTROPROTECTIVE\histopathology david phd\with bar\indomethacin induced ulcer\Captured 4 x FI 5A.ti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248400" y="1371600"/>
            <a:ext cx="2743200" cy="20574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80909" name="Picture 5" descr="F:\GASTROPROTECTIVE\histopathology david phd\with bar\indomethacin induced ulcer\Captured 4 X FI 6.tif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73050" y="4033838"/>
            <a:ext cx="2743200" cy="20574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80910" name="Picture 6" descr="F:\GASTROPROTECTIVE\histopathology david phd\with bar\indomethacin induced ulcer\Captured 4 x FI 8.tif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228975" y="4057650"/>
            <a:ext cx="2743200" cy="20574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80911" name="Picture 7" descr="F:\GASTROPROTECTIVE\histopathology david phd\with bar\indomethacin induced ulcer\Captured 4X FI 3.tif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175375" y="4057650"/>
            <a:ext cx="2743200" cy="20574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80912" name="TextBox 15"/>
          <p:cNvSpPr txBox="1">
            <a:spLocks noChangeArrowheads="1"/>
          </p:cNvSpPr>
          <p:nvPr/>
        </p:nvSpPr>
        <p:spPr bwMode="auto">
          <a:xfrm>
            <a:off x="990600" y="2667000"/>
            <a:ext cx="6096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/>
              <a:t>MU</a:t>
            </a:r>
          </a:p>
        </p:txBody>
      </p:sp>
      <p:sp>
        <p:nvSpPr>
          <p:cNvPr id="80913" name="TextBox 16"/>
          <p:cNvSpPr txBox="1">
            <a:spLocks noChangeArrowheads="1"/>
          </p:cNvSpPr>
          <p:nvPr/>
        </p:nvSpPr>
        <p:spPr bwMode="auto">
          <a:xfrm>
            <a:off x="1535113" y="3144838"/>
            <a:ext cx="6096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/>
              <a:t>SM</a:t>
            </a:r>
          </a:p>
        </p:txBody>
      </p:sp>
      <p:sp>
        <p:nvSpPr>
          <p:cNvPr id="80914" name="TextBox 17"/>
          <p:cNvSpPr txBox="1">
            <a:spLocks noChangeArrowheads="1"/>
          </p:cNvSpPr>
          <p:nvPr/>
        </p:nvSpPr>
        <p:spPr bwMode="auto">
          <a:xfrm>
            <a:off x="1905000" y="3228975"/>
            <a:ext cx="6096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/>
              <a:t>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dirty="0" smtClean="0"/>
              <a:t>The Effect of Plant Extracts on </a:t>
            </a:r>
            <a:r>
              <a:rPr lang="en-US" sz="3200" b="1" dirty="0" err="1" smtClean="0"/>
              <a:t>iNOS</a:t>
            </a:r>
            <a:r>
              <a:rPr lang="en-US" sz="3200" b="1" dirty="0" smtClean="0"/>
              <a:t> Expression in NSAID-induced Ulcer Rats</a:t>
            </a:r>
            <a:endParaRPr lang="en-US" sz="32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5C45AE-DED6-492F-BD07-AE3127BD7E45}" type="slidenum">
              <a:rPr lang="en-US" smtClean="0"/>
              <a:pPr>
                <a:defRPr/>
              </a:pPr>
              <a:t>71</a:t>
            </a:fld>
            <a:endParaRPr lang="en-US"/>
          </a:p>
        </p:txBody>
      </p:sp>
      <p:pic>
        <p:nvPicPr>
          <p:cNvPr id="137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0" y="1745515"/>
            <a:ext cx="5291803" cy="4361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1524000"/>
            <a:ext cx="3505200" cy="1640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152400" y="3200400"/>
            <a:ext cx="38100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Indomethacin </a:t>
            </a:r>
            <a:r>
              <a:rPr lang="en-US" dirty="0"/>
              <a:t>markedly increased </a:t>
            </a:r>
            <a:r>
              <a:rPr lang="en-US" dirty="0" err="1"/>
              <a:t>iNOS</a:t>
            </a:r>
            <a:r>
              <a:rPr lang="en-US" dirty="0"/>
              <a:t> activity in the </a:t>
            </a:r>
            <a:r>
              <a:rPr lang="en-US" dirty="0" smtClean="0"/>
              <a:t>gastric mucosa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The increase in </a:t>
            </a:r>
            <a:r>
              <a:rPr lang="en-US" dirty="0" err="1" smtClean="0"/>
              <a:t>iNOS</a:t>
            </a:r>
            <a:r>
              <a:rPr lang="en-US" dirty="0" smtClean="0"/>
              <a:t> </a:t>
            </a:r>
            <a:r>
              <a:rPr lang="en-US" dirty="0"/>
              <a:t>activity was </a:t>
            </a:r>
            <a:r>
              <a:rPr lang="en-US" dirty="0" smtClean="0"/>
              <a:t>reduced after the administration of plant extracts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i="1" dirty="0" err="1" smtClean="0"/>
              <a:t>Gmelina</a:t>
            </a:r>
            <a:r>
              <a:rPr lang="en-US" i="1" dirty="0" smtClean="0"/>
              <a:t> </a:t>
            </a:r>
            <a:r>
              <a:rPr lang="en-US" i="1" dirty="0" err="1" smtClean="0"/>
              <a:t>arborea</a:t>
            </a:r>
            <a:r>
              <a:rPr lang="en-US" dirty="0" smtClean="0"/>
              <a:t> extract showed better activity compared with other plant extracts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GE2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228600"/>
            <a:ext cx="7696200" cy="54102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5C45AE-DED6-492F-BD07-AE3127BD7E45}" type="slidenum">
              <a:rPr lang="en-US" smtClean="0"/>
              <a:pPr>
                <a:defRPr/>
              </a:pPr>
              <a:t>72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57200" y="5798145"/>
            <a:ext cx="8001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i="1" dirty="0" smtClean="0"/>
              <a:t>C. </a:t>
            </a:r>
            <a:r>
              <a:rPr lang="en-US" b="1" i="1" dirty="0" err="1" smtClean="0"/>
              <a:t>sappan</a:t>
            </a:r>
            <a:r>
              <a:rPr lang="en-US" b="1" i="1" dirty="0" smtClean="0"/>
              <a:t> </a:t>
            </a:r>
            <a:r>
              <a:rPr lang="en-US" b="1" dirty="0" smtClean="0"/>
              <a:t>extract treated rats showed increased Mucosal PGE2 level indicating good </a:t>
            </a:r>
            <a:r>
              <a:rPr lang="en-US" b="1" dirty="0" err="1" smtClean="0"/>
              <a:t>cytoprotection</a:t>
            </a:r>
            <a:r>
              <a:rPr lang="en-US" b="1" dirty="0" smtClean="0"/>
              <a:t> supporting </a:t>
            </a:r>
            <a:r>
              <a:rPr lang="en-US" b="1" dirty="0" err="1" smtClean="0"/>
              <a:t>i</a:t>
            </a:r>
            <a:r>
              <a:rPr lang="en-US" b="1" i="1" dirty="0" err="1" smtClean="0"/>
              <a:t>nvitro</a:t>
            </a:r>
            <a:r>
              <a:rPr lang="en-US" b="1" dirty="0" smtClean="0"/>
              <a:t> studies 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42900" indent="-342900"/>
            <a:r>
              <a:rPr lang="en-US" altLang="en-US" sz="3600" b="1" smtClean="0"/>
              <a:t>Specific Aims #5</a:t>
            </a:r>
            <a:endParaRPr lang="en-US" altLang="en-US" sz="6000" smtClean="0"/>
          </a:p>
        </p:txBody>
      </p:sp>
      <p:sp>
        <p:nvSpPr>
          <p:cNvPr id="8192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8763000" cy="4525963"/>
          </a:xfrm>
        </p:spPr>
        <p:txBody>
          <a:bodyPr/>
          <a:lstStyle/>
          <a:p>
            <a:pPr marL="457200" lvl="1" indent="-457200" eaLnBrk="1" hangingPunct="1">
              <a:buClr>
                <a:schemeClr val="tx1"/>
              </a:buClr>
              <a:buFont typeface="Arial" charset="0"/>
              <a:buChar char="•"/>
            </a:pPr>
            <a:r>
              <a:rPr lang="en-US" altLang="en-US" sz="3200" b="1" dirty="0" smtClean="0"/>
              <a:t>To conduct </a:t>
            </a:r>
            <a:r>
              <a:rPr lang="en-US" altLang="en-US" sz="3200" b="1" i="1" dirty="0" smtClean="0"/>
              <a:t>in </a:t>
            </a:r>
            <a:r>
              <a:rPr lang="en-US" altLang="en-US" sz="3200" b="1" i="1" dirty="0" err="1" smtClean="0"/>
              <a:t>silico</a:t>
            </a:r>
            <a:r>
              <a:rPr lang="en-US" altLang="en-US" sz="3200" b="1" i="1" dirty="0" smtClean="0"/>
              <a:t> </a:t>
            </a:r>
            <a:r>
              <a:rPr lang="en-US" altLang="en-US" sz="3200" b="1" dirty="0" smtClean="0"/>
              <a:t>docking studies using the </a:t>
            </a:r>
            <a:r>
              <a:rPr lang="en-US" altLang="en-US" sz="3200" b="1" dirty="0" err="1" smtClean="0"/>
              <a:t>phyto</a:t>
            </a:r>
            <a:r>
              <a:rPr lang="en-US" altLang="en-US" sz="3200" b="1" dirty="0" smtClean="0"/>
              <a:t>-constituents detected from selected plants using LC-MS/MS against ulcer targets and to understand the probable mechanism of action </a:t>
            </a:r>
          </a:p>
        </p:txBody>
      </p:sp>
      <p:sp>
        <p:nvSpPr>
          <p:cNvPr id="8704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6D6B06D-F74E-4FFA-8EFD-4B360290B6B5}" type="slidenum">
              <a:rPr lang="en-US" altLang="en-US" smtClean="0">
                <a:latin typeface="Arial" charset="0"/>
              </a:rPr>
              <a:pPr>
                <a:defRPr/>
              </a:pPr>
              <a:t>73</a:t>
            </a:fld>
            <a:endParaRPr lang="en-US" altLang="en-US" smtClean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Title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8763000" cy="1143000"/>
          </a:xfrm>
        </p:spPr>
        <p:txBody>
          <a:bodyPr/>
          <a:lstStyle/>
          <a:p>
            <a:r>
              <a:rPr lang="en-IN" sz="3600" b="1" i="1" smtClean="0">
                <a:solidFill>
                  <a:schemeClr val="tx1"/>
                </a:solidFill>
              </a:rPr>
              <a:t>In silico </a:t>
            </a:r>
            <a:r>
              <a:rPr lang="en-IN" sz="3600" b="1" smtClean="0">
                <a:solidFill>
                  <a:schemeClr val="tx1"/>
                </a:solidFill>
              </a:rPr>
              <a:t>studies</a:t>
            </a:r>
          </a:p>
        </p:txBody>
      </p:sp>
      <p:sp>
        <p:nvSpPr>
          <p:cNvPr id="82947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25962"/>
          </a:xfrm>
        </p:spPr>
        <p:txBody>
          <a:bodyPr/>
          <a:lstStyle/>
          <a:p>
            <a:pPr>
              <a:buNone/>
            </a:pPr>
            <a:r>
              <a:rPr lang="en-IN" dirty="0" smtClean="0"/>
              <a:t>Ulcer targets selected</a:t>
            </a:r>
          </a:p>
          <a:p>
            <a:pPr lvl="1"/>
            <a:r>
              <a:rPr lang="en-IN" i="1" dirty="0" smtClean="0"/>
              <a:t>H</a:t>
            </a:r>
            <a:r>
              <a:rPr lang="en-IN" i="1" baseline="30000" dirty="0" smtClean="0"/>
              <a:t>+</a:t>
            </a:r>
            <a:r>
              <a:rPr lang="en-IN" i="1" dirty="0" smtClean="0"/>
              <a:t>/K</a:t>
            </a:r>
            <a:r>
              <a:rPr lang="en-IN" i="1" baseline="30000" dirty="0" smtClean="0"/>
              <a:t>+</a:t>
            </a:r>
            <a:r>
              <a:rPr lang="en-IN" i="1" dirty="0" smtClean="0"/>
              <a:t>-</a:t>
            </a:r>
            <a:r>
              <a:rPr lang="en-IN" i="1" dirty="0" err="1" smtClean="0"/>
              <a:t>ATPase</a:t>
            </a:r>
            <a:endParaRPr lang="en-IN" dirty="0" smtClean="0"/>
          </a:p>
          <a:p>
            <a:pPr lvl="1"/>
            <a:r>
              <a:rPr lang="en-IN" dirty="0" smtClean="0"/>
              <a:t>Histamine (H</a:t>
            </a:r>
            <a:r>
              <a:rPr lang="en-IN" baseline="-25000" dirty="0" smtClean="0"/>
              <a:t>2</a:t>
            </a:r>
            <a:r>
              <a:rPr lang="en-IN" dirty="0" smtClean="0"/>
              <a:t>)</a:t>
            </a:r>
          </a:p>
          <a:p>
            <a:pPr lvl="1"/>
            <a:r>
              <a:rPr lang="en-IN" dirty="0" err="1" smtClean="0"/>
              <a:t>Gastrin</a:t>
            </a:r>
            <a:r>
              <a:rPr lang="en-IN" dirty="0" smtClean="0"/>
              <a:t>-receptor</a:t>
            </a:r>
          </a:p>
          <a:p>
            <a:pPr lvl="1"/>
            <a:r>
              <a:rPr lang="en-IN" i="1" dirty="0" smtClean="0"/>
              <a:t>Cox 1</a:t>
            </a:r>
            <a:r>
              <a:rPr lang="en-IN" dirty="0" smtClean="0"/>
              <a:t> </a:t>
            </a:r>
          </a:p>
          <a:p>
            <a:endParaRPr lang="en-IN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4C36650-47CB-48D2-8AA0-66A7EC216C10}" type="slidenum">
              <a:rPr lang="en-US" smtClean="0"/>
              <a:pPr>
                <a:defRPr/>
              </a:pPr>
              <a:t>74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631F8C-76AB-4DB7-A7E0-EC22A6256E22}" type="slidenum">
              <a:rPr lang="en-US" smtClean="0"/>
              <a:pPr>
                <a:defRPr/>
              </a:pPr>
              <a:t>75</a:t>
            </a:fld>
            <a:endParaRPr lang="en-US"/>
          </a:p>
        </p:txBody>
      </p:sp>
      <p:pic>
        <p:nvPicPr>
          <p:cNvPr id="5" name="Picture 4" descr="modelled_protein.jpg"/>
          <p:cNvPicPr/>
          <p:nvPr/>
        </p:nvPicPr>
        <p:blipFill>
          <a:blip r:embed="rId2" cstate="email"/>
          <a:srcRect r="1940" b="-22"/>
          <a:stretch>
            <a:fillRect/>
          </a:stretch>
        </p:blipFill>
        <p:spPr>
          <a:xfrm>
            <a:off x="228600" y="803090"/>
            <a:ext cx="4114800" cy="5902510"/>
          </a:xfrm>
          <a:prstGeom prst="rect">
            <a:avLst/>
          </a:prstGeom>
        </p:spPr>
      </p:pic>
      <p:pic>
        <p:nvPicPr>
          <p:cNvPr id="6" name="Picture 5" descr="Ramachanran plot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76800" y="803090"/>
            <a:ext cx="3878384" cy="5918385"/>
          </a:xfrm>
          <a:prstGeom prst="rect">
            <a:avLst/>
          </a:prstGeom>
          <a:noFill/>
          <a:ln w="38100" cmpd="sng">
            <a:solidFill>
              <a:srgbClr val="000000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+K+-ATPase inhibitor-1.pn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217162" y="702311"/>
            <a:ext cx="3698238" cy="601916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0"/>
            <a:ext cx="8763000" cy="702311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IN" sz="3600" i="1" dirty="0" smtClean="0">
                <a:solidFill>
                  <a:schemeClr val="tx1"/>
                </a:solidFill>
              </a:rPr>
              <a:t>In </a:t>
            </a:r>
            <a:r>
              <a:rPr lang="en-IN" sz="3600" i="1" dirty="0" err="1" smtClean="0">
                <a:solidFill>
                  <a:schemeClr val="tx1"/>
                </a:solidFill>
              </a:rPr>
              <a:t>silico</a:t>
            </a:r>
            <a:r>
              <a:rPr lang="en-IN" sz="3600" i="1" dirty="0" smtClean="0">
                <a:solidFill>
                  <a:schemeClr val="tx1"/>
                </a:solidFill>
              </a:rPr>
              <a:t> </a:t>
            </a:r>
            <a:r>
              <a:rPr lang="en-IN" sz="3600" dirty="0" smtClean="0">
                <a:solidFill>
                  <a:schemeClr val="tx1"/>
                </a:solidFill>
              </a:rPr>
              <a:t>screening of </a:t>
            </a:r>
            <a:r>
              <a:rPr lang="en-IN" sz="3200" i="1" dirty="0" smtClean="0">
                <a:cs typeface="+mn-cs"/>
              </a:rPr>
              <a:t>H</a:t>
            </a:r>
            <a:r>
              <a:rPr lang="en-IN" sz="3200" i="1" baseline="30000" dirty="0" smtClean="0">
                <a:cs typeface="+mn-cs"/>
              </a:rPr>
              <a:t>+</a:t>
            </a:r>
            <a:r>
              <a:rPr lang="en-IN" sz="3200" i="1" dirty="0" smtClean="0">
                <a:cs typeface="+mn-cs"/>
              </a:rPr>
              <a:t>/K</a:t>
            </a:r>
            <a:r>
              <a:rPr lang="en-IN" sz="3200" i="1" baseline="30000" dirty="0" smtClean="0">
                <a:cs typeface="+mn-cs"/>
              </a:rPr>
              <a:t>+</a:t>
            </a:r>
            <a:r>
              <a:rPr lang="en-IN" sz="3200" i="1" dirty="0" smtClean="0">
                <a:cs typeface="+mn-cs"/>
              </a:rPr>
              <a:t>-</a:t>
            </a:r>
            <a:r>
              <a:rPr lang="en-IN" sz="3200" i="1" dirty="0" err="1" smtClean="0">
                <a:cs typeface="+mn-cs"/>
              </a:rPr>
              <a:t>ATPase</a:t>
            </a:r>
            <a:r>
              <a:rPr lang="en-IN" sz="3200" i="1" dirty="0" smtClean="0">
                <a:cs typeface="+mn-cs"/>
              </a:rPr>
              <a:t> </a:t>
            </a:r>
            <a:r>
              <a:rPr lang="en-IN" sz="3200" dirty="0" smtClean="0">
                <a:cs typeface="+mn-cs"/>
              </a:rPr>
              <a:t>inhibitor</a:t>
            </a:r>
            <a:endParaRPr lang="en-IN" sz="3600" dirty="0">
              <a:solidFill>
                <a:schemeClr val="tx1"/>
              </a:solidFill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457200" y="1676401"/>
          <a:ext cx="4552950" cy="4378481"/>
        </p:xfrm>
        <a:graphic>
          <a:graphicData uri="http://schemas.openxmlformats.org/drawingml/2006/table">
            <a:tbl>
              <a:tblPr/>
              <a:tblGrid>
                <a:gridCol w="832814"/>
                <a:gridCol w="2356382"/>
                <a:gridCol w="1363754"/>
              </a:tblGrid>
              <a:tr h="6811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S. No.</a:t>
                      </a:r>
                      <a:endParaRPr kumimoji="0" lang="en-IN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T="45719" marB="45719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Compound ID/Name</a:t>
                      </a:r>
                      <a:endParaRPr kumimoji="0" lang="en-IN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T="45719" marB="45719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G-Score</a:t>
                      </a:r>
                      <a:endParaRPr kumimoji="0" lang="en-IN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T="45719" marB="45719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718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A</a:t>
                      </a:r>
                      <a:endParaRPr kumimoji="0" lang="en-IN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T="45719" marB="45719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Eriocitrin</a:t>
                      </a:r>
                      <a:r>
                        <a:rPr kumimoji="0" lang="en-IN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 (CP)</a:t>
                      </a:r>
                    </a:p>
                  </a:txBody>
                  <a:tcPr marT="45719" marB="45719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-11.2</a:t>
                      </a:r>
                    </a:p>
                  </a:txBody>
                  <a:tcPr marT="45719" marB="45719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718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B</a:t>
                      </a:r>
                      <a:endParaRPr kumimoji="0" lang="en-IN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T="45719" marB="45719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Isoorientin</a:t>
                      </a:r>
                      <a:r>
                        <a:rPr kumimoji="0" lang="en-IN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 (GA)</a:t>
                      </a:r>
                    </a:p>
                  </a:txBody>
                  <a:tcPr marT="45719" marB="45719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-8.3</a:t>
                      </a:r>
                    </a:p>
                  </a:txBody>
                  <a:tcPr marT="45719" marB="45719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3448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</a:t>
                      </a:r>
                      <a:endParaRPr kumimoji="0" lang="en-IN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T="45719" marB="45719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Apigenin-7-0-glucoside (GA)</a:t>
                      </a:r>
                    </a:p>
                  </a:txBody>
                  <a:tcPr marT="45719" marB="45719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-7.9</a:t>
                      </a:r>
                    </a:p>
                  </a:txBody>
                  <a:tcPr marT="45719" marB="45719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2070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D</a:t>
                      </a:r>
                      <a:endParaRPr kumimoji="0" lang="en-IN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T="45719" marB="45719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Peonidin-3-galactoside (CS)</a:t>
                      </a:r>
                    </a:p>
                  </a:txBody>
                  <a:tcPr marT="45719" marB="45719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-7.5</a:t>
                      </a:r>
                    </a:p>
                  </a:txBody>
                  <a:tcPr marT="45719" marB="45719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221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E</a:t>
                      </a:r>
                    </a:p>
                  </a:txBody>
                  <a:tcPr marT="45719" marB="45719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Luteolin-7-0- </a:t>
                      </a:r>
                      <a:r>
                        <a:rPr kumimoji="0" lang="en-IN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glucoside</a:t>
                      </a:r>
                      <a:r>
                        <a:rPr kumimoji="0" lang="en-IN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 (GA)</a:t>
                      </a:r>
                    </a:p>
                  </a:txBody>
                  <a:tcPr marT="45719" marB="45719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-7.4</a:t>
                      </a:r>
                    </a:p>
                  </a:txBody>
                  <a:tcPr marT="45719" marB="45719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429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F</a:t>
                      </a:r>
                    </a:p>
                  </a:txBody>
                  <a:tcPr marT="45719" marB="45719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Esomeprazole</a:t>
                      </a:r>
                      <a:r>
                        <a:rPr kumimoji="0" lang="en-IN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</a:p>
                  </a:txBody>
                  <a:tcPr marT="45719" marB="45719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-4.5</a:t>
                      </a:r>
                    </a:p>
                  </a:txBody>
                  <a:tcPr marT="45719" marB="45719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94D3492-601E-40D1-807C-1927E7D1744D}" type="slidenum">
              <a:rPr lang="en-US" smtClean="0"/>
              <a:pPr>
                <a:defRPr/>
              </a:pPr>
              <a:t>76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-152400"/>
            <a:ext cx="8763000" cy="1143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IN" sz="3600" i="1" dirty="0" smtClean="0">
                <a:solidFill>
                  <a:schemeClr val="tx1"/>
                </a:solidFill>
              </a:rPr>
              <a:t>In </a:t>
            </a:r>
            <a:r>
              <a:rPr lang="en-IN" sz="3600" i="1" dirty="0" err="1" smtClean="0">
                <a:solidFill>
                  <a:schemeClr val="tx1"/>
                </a:solidFill>
              </a:rPr>
              <a:t>silico</a:t>
            </a:r>
            <a:r>
              <a:rPr lang="en-IN" sz="3600" i="1" dirty="0" smtClean="0">
                <a:solidFill>
                  <a:schemeClr val="tx1"/>
                </a:solidFill>
              </a:rPr>
              <a:t> </a:t>
            </a:r>
            <a:r>
              <a:rPr lang="en-IN" sz="3600" dirty="0" smtClean="0">
                <a:solidFill>
                  <a:schemeClr val="tx1"/>
                </a:solidFill>
              </a:rPr>
              <a:t>screening of </a:t>
            </a:r>
            <a:r>
              <a:rPr lang="en-IN" sz="3600" dirty="0" smtClean="0"/>
              <a:t>Histamine (H</a:t>
            </a:r>
            <a:r>
              <a:rPr lang="en-IN" sz="3600" baseline="-25000" dirty="0" smtClean="0"/>
              <a:t>2</a:t>
            </a:r>
            <a:r>
              <a:rPr lang="en-IN" sz="3600" dirty="0" smtClean="0"/>
              <a:t>) antagonist</a:t>
            </a:r>
            <a:endParaRPr lang="en-IN" sz="3600" dirty="0">
              <a:solidFill>
                <a:schemeClr val="tx1"/>
              </a:solidFill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304800" y="1676400"/>
          <a:ext cx="4019550" cy="3782623"/>
        </p:xfrm>
        <a:graphic>
          <a:graphicData uri="http://schemas.openxmlformats.org/drawingml/2006/table">
            <a:tbl>
              <a:tblPr/>
              <a:tblGrid>
                <a:gridCol w="735246"/>
                <a:gridCol w="2080320"/>
                <a:gridCol w="1203984"/>
              </a:tblGrid>
              <a:tr h="66745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S. No.</a:t>
                      </a:r>
                      <a:endParaRPr kumimoji="0" lang="en-IN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T="45719" marB="45719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Compound ID/Name</a:t>
                      </a:r>
                      <a:endParaRPr kumimoji="0" lang="en-IN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T="45719" marB="45719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G-Score</a:t>
                      </a:r>
                      <a:endParaRPr kumimoji="0" lang="en-IN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T="45719" marB="45719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634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A</a:t>
                      </a:r>
                    </a:p>
                  </a:txBody>
                  <a:tcPr marT="45719" marB="45719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err="1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Acteoside</a:t>
                      </a:r>
                      <a:r>
                        <a:rPr lang="en-US" sz="1600" b="1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 (CP)</a:t>
                      </a:r>
                      <a:endParaRPr lang="en-US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-8.1</a:t>
                      </a:r>
                      <a:endParaRPr lang="en-US" sz="16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634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B</a:t>
                      </a:r>
                    </a:p>
                  </a:txBody>
                  <a:tcPr marT="45719" marB="45719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err="1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Eriocitrin</a:t>
                      </a:r>
                      <a:r>
                        <a:rPr lang="en-US" sz="1600" b="1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 (CP)</a:t>
                      </a:r>
                      <a:endParaRPr lang="en-US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-7.8</a:t>
                      </a:r>
                      <a:endParaRPr lang="en-US" sz="16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1966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</a:t>
                      </a:r>
                    </a:p>
                  </a:txBody>
                  <a:tcPr marT="45719" marB="45719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err="1" smtClean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Calibri"/>
                        </a:rPr>
                        <a:t>Pectolinaringenin</a:t>
                      </a:r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Calibri"/>
                        </a:rPr>
                        <a:t> (CP)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-7.1</a:t>
                      </a:r>
                      <a:endParaRPr lang="en-US" sz="16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081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D</a:t>
                      </a:r>
                    </a:p>
                  </a:txBody>
                  <a:tcPr marT="45719" marB="45719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6-C-hexosyl-8-C-pentosyl </a:t>
                      </a:r>
                      <a:r>
                        <a:rPr lang="en-US" sz="1600" b="1" dirty="0" err="1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luteolin</a:t>
                      </a:r>
                      <a:r>
                        <a:rPr lang="en-US" sz="1600" b="1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 (GA)</a:t>
                      </a:r>
                      <a:endParaRPr lang="en-US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-7.1</a:t>
                      </a:r>
                      <a:endParaRPr lang="en-US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E</a:t>
                      </a:r>
                    </a:p>
                  </a:txBody>
                  <a:tcPr marT="45719" marB="45719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Famotidine</a:t>
                      </a:r>
                      <a:r>
                        <a:rPr kumimoji="0" lang="en-IN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</a:p>
                  </a:txBody>
                  <a:tcPr marT="45719" marB="45719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-5.2</a:t>
                      </a:r>
                      <a:endParaRPr lang="en-US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T="45719" marB="45719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1D811E6-10E2-48E7-AE24-BFA47F32A9D6}" type="slidenum">
              <a:rPr lang="en-US" smtClean="0"/>
              <a:pPr>
                <a:defRPr/>
              </a:pPr>
              <a:t>77</a:t>
            </a:fld>
            <a:endParaRPr lang="en-US"/>
          </a:p>
        </p:txBody>
      </p:sp>
      <p:pic>
        <p:nvPicPr>
          <p:cNvPr id="6" name="Picture 5" descr="H2 receptors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844827" y="990601"/>
            <a:ext cx="4146773" cy="5562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2000"/>
          </a:xfrm>
        </p:spPr>
        <p:txBody>
          <a:bodyPr/>
          <a:lstStyle/>
          <a:p>
            <a:r>
              <a:rPr lang="en-IN" sz="3200" i="1" dirty="0" smtClean="0">
                <a:solidFill>
                  <a:schemeClr val="tx1"/>
                </a:solidFill>
              </a:rPr>
              <a:t>In </a:t>
            </a:r>
            <a:r>
              <a:rPr lang="en-IN" sz="3200" i="1" dirty="0" err="1" smtClean="0">
                <a:solidFill>
                  <a:schemeClr val="tx1"/>
                </a:solidFill>
              </a:rPr>
              <a:t>silico</a:t>
            </a:r>
            <a:r>
              <a:rPr lang="en-IN" sz="3200" i="1" dirty="0" smtClean="0">
                <a:solidFill>
                  <a:schemeClr val="tx1"/>
                </a:solidFill>
              </a:rPr>
              <a:t> </a:t>
            </a:r>
            <a:r>
              <a:rPr lang="en-IN" sz="3200" dirty="0" smtClean="0">
                <a:solidFill>
                  <a:schemeClr val="tx1"/>
                </a:solidFill>
              </a:rPr>
              <a:t>screening of </a:t>
            </a:r>
            <a:r>
              <a:rPr lang="en-IN" sz="2800" dirty="0" err="1" smtClean="0"/>
              <a:t>Gastrin</a:t>
            </a:r>
            <a:r>
              <a:rPr lang="en-IN" sz="2800" dirty="0" smtClean="0"/>
              <a:t>-receptor antagonist </a:t>
            </a:r>
            <a:endParaRPr lang="en-IN" sz="3200" dirty="0" smtClean="0">
              <a:solidFill>
                <a:schemeClr val="tx1"/>
              </a:solidFill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95249" y="1524000"/>
          <a:ext cx="4400551" cy="4156390"/>
        </p:xfrm>
        <a:graphic>
          <a:graphicData uri="http://schemas.openxmlformats.org/drawingml/2006/table">
            <a:tbl>
              <a:tblPr/>
              <a:tblGrid>
                <a:gridCol w="804938"/>
                <a:gridCol w="2277507"/>
                <a:gridCol w="1318106"/>
              </a:tblGrid>
              <a:tr h="750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S. No.</a:t>
                      </a:r>
                      <a:endParaRPr kumimoji="0" lang="en-IN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T="45719" marB="45719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Compound ID/Name</a:t>
                      </a:r>
                      <a:endParaRPr kumimoji="0" lang="en-IN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T="45719" marB="45719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G-Score</a:t>
                      </a:r>
                      <a:endParaRPr kumimoji="0" lang="en-IN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T="45719" marB="45719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921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A</a:t>
                      </a:r>
                    </a:p>
                  </a:txBody>
                  <a:tcPr marT="45719" marB="45719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err="1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Eriocitrin</a:t>
                      </a:r>
                      <a:r>
                        <a:rPr lang="en-US" sz="1600" b="1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 (CP)</a:t>
                      </a:r>
                      <a:endParaRPr lang="en-US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-</a:t>
                      </a:r>
                      <a:r>
                        <a:rPr lang="en-US" sz="1600" b="1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7.8</a:t>
                      </a:r>
                      <a:endParaRPr lang="en-US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921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B</a:t>
                      </a:r>
                    </a:p>
                  </a:txBody>
                  <a:tcPr marT="45719" marB="45719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Kaempferol-3-O-alpha-L-rhamnoside (CP)</a:t>
                      </a:r>
                      <a:endParaRPr lang="en-US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-</a:t>
                      </a:r>
                      <a:r>
                        <a:rPr lang="en-US" sz="1600" b="1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7.5</a:t>
                      </a:r>
                      <a:endParaRPr lang="en-US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096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</a:t>
                      </a:r>
                    </a:p>
                  </a:txBody>
                  <a:tcPr marT="45719" marB="45719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Apigenin-7-0-glucoside (GA)</a:t>
                      </a:r>
                      <a:endParaRPr lang="en-US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-</a:t>
                      </a:r>
                      <a:r>
                        <a:rPr lang="en-US" sz="1600" b="1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7.2</a:t>
                      </a:r>
                      <a:endParaRPr lang="en-US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8421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D</a:t>
                      </a:r>
                    </a:p>
                  </a:txBody>
                  <a:tcPr marT="45719" marB="45719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err="1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Acteoside</a:t>
                      </a:r>
                      <a:r>
                        <a:rPr lang="en-US" sz="1600" b="1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 (CP)</a:t>
                      </a:r>
                      <a:endParaRPr lang="en-US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-</a:t>
                      </a:r>
                      <a:r>
                        <a:rPr lang="en-US" sz="1600" b="1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7.1</a:t>
                      </a:r>
                      <a:endParaRPr lang="en-US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E</a:t>
                      </a:r>
                    </a:p>
                  </a:txBody>
                  <a:tcPr marT="45719" marB="45719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err="1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Lorglumide</a:t>
                      </a:r>
                      <a:r>
                        <a:rPr lang="en-US" sz="1600" b="1" baseline="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 </a:t>
                      </a:r>
                      <a:endParaRPr lang="en-US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Calibri"/>
                          <a:ea typeface="Calibri"/>
                          <a:cs typeface="Times New Roman"/>
                        </a:rPr>
                        <a:t>-3.7</a:t>
                      </a:r>
                      <a:endParaRPr lang="en-US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T="45719" marB="45719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9FB75DC-7AC5-4DB9-9876-0B8D1159DF71}" type="slidenum">
              <a:rPr lang="en-US" smtClean="0"/>
              <a:pPr>
                <a:defRPr/>
              </a:pPr>
              <a:t>78</a:t>
            </a:fld>
            <a:endParaRPr lang="en-US"/>
          </a:p>
        </p:txBody>
      </p:sp>
      <p:pic>
        <p:nvPicPr>
          <p:cNvPr id="6" name="Picture 5" descr="Gastrin-receptor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724400" y="762000"/>
            <a:ext cx="4267200" cy="5715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IN" sz="3600" i="1" dirty="0" smtClean="0">
                <a:solidFill>
                  <a:schemeClr val="tx1"/>
                </a:solidFill>
              </a:rPr>
              <a:t>In </a:t>
            </a:r>
            <a:r>
              <a:rPr lang="en-IN" sz="3600" i="1" dirty="0" err="1" smtClean="0">
                <a:solidFill>
                  <a:schemeClr val="tx1"/>
                </a:solidFill>
              </a:rPr>
              <a:t>silico</a:t>
            </a:r>
            <a:r>
              <a:rPr lang="en-IN" sz="3600" i="1" dirty="0" smtClean="0">
                <a:solidFill>
                  <a:schemeClr val="tx1"/>
                </a:solidFill>
              </a:rPr>
              <a:t> </a:t>
            </a:r>
            <a:r>
              <a:rPr lang="en-IN" sz="3600" dirty="0" smtClean="0">
                <a:solidFill>
                  <a:schemeClr val="tx1"/>
                </a:solidFill>
              </a:rPr>
              <a:t>Screening of </a:t>
            </a:r>
            <a:r>
              <a:rPr lang="en-IN" sz="3600" i="1" dirty="0" smtClean="0">
                <a:solidFill>
                  <a:schemeClr val="tx1"/>
                </a:solidFill>
              </a:rPr>
              <a:t>Cyclooxygenase</a:t>
            </a:r>
            <a:r>
              <a:rPr lang="en-IN" sz="3600" dirty="0" smtClean="0">
                <a:solidFill>
                  <a:schemeClr val="tx1"/>
                </a:solidFill>
              </a:rPr>
              <a:t>-1 inhibitor</a:t>
            </a:r>
            <a:endParaRPr lang="en-IN" sz="3600" dirty="0">
              <a:solidFill>
                <a:schemeClr val="tx1"/>
              </a:solidFill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152400" y="2210573"/>
          <a:ext cx="4552950" cy="3123427"/>
        </p:xfrm>
        <a:graphic>
          <a:graphicData uri="http://schemas.openxmlformats.org/drawingml/2006/table">
            <a:tbl>
              <a:tblPr/>
              <a:tblGrid>
                <a:gridCol w="832815"/>
                <a:gridCol w="2356381"/>
                <a:gridCol w="1363754"/>
              </a:tblGrid>
              <a:tr h="65355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S. No.</a:t>
                      </a:r>
                      <a:endParaRPr kumimoji="0" lang="en-IN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T="45719" marB="45719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Compound ID/Name</a:t>
                      </a:r>
                      <a:endParaRPr kumimoji="0" lang="en-IN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T="45719" marB="45719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G-Score</a:t>
                      </a:r>
                      <a:endParaRPr kumimoji="0" lang="en-IN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T="45719" marB="45719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537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A</a:t>
                      </a:r>
                    </a:p>
                  </a:txBody>
                  <a:tcPr marT="45719" marB="45719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err="1" smtClean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Calibri"/>
                        </a:rPr>
                        <a:t>Brazilein</a:t>
                      </a:r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Calibri"/>
                        </a:rPr>
                        <a:t> (CS)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-8.8</a:t>
                      </a:r>
                      <a:endParaRPr lang="en-US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537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B</a:t>
                      </a:r>
                    </a:p>
                  </a:txBody>
                  <a:tcPr marT="45719" marB="45719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err="1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Taxifoliol</a:t>
                      </a:r>
                      <a:r>
                        <a:rPr lang="en-US" sz="1600" b="1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 (GA)</a:t>
                      </a:r>
                      <a:endParaRPr lang="en-US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-8.8</a:t>
                      </a:r>
                      <a:endParaRPr lang="en-US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0467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</a:t>
                      </a:r>
                    </a:p>
                  </a:txBody>
                  <a:tcPr marT="45719" marB="45719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err="1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Hydroxybrazilin</a:t>
                      </a:r>
                      <a:r>
                        <a:rPr lang="en-US" sz="1600" b="1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 (CS)</a:t>
                      </a:r>
                      <a:endParaRPr lang="en-US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-8.8</a:t>
                      </a:r>
                      <a:endParaRPr lang="en-US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9551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D</a:t>
                      </a:r>
                    </a:p>
                  </a:txBody>
                  <a:tcPr marT="45719" marB="45719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Brazilin (CS)</a:t>
                      </a:r>
                      <a:endParaRPr lang="en-US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-8.4</a:t>
                      </a:r>
                      <a:endParaRPr lang="en-US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BDBF1F1-C907-45ED-9CA5-0568EA8B7163}" type="slidenum">
              <a:rPr lang="en-US" smtClean="0"/>
              <a:pPr>
                <a:defRPr/>
              </a:pPr>
              <a:t>79</a:t>
            </a:fld>
            <a:endParaRPr lang="en-US"/>
          </a:p>
        </p:txBody>
      </p:sp>
      <p:pic>
        <p:nvPicPr>
          <p:cNvPr id="6" name="Picture 5" descr="Cyclooxygenase-1.tif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53000" y="838200"/>
            <a:ext cx="3962400" cy="5715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DA2625-56B0-4D39-A507-88E212FE9A9E}" type="slidenum">
              <a:rPr lang="en-US" smtClean="0"/>
              <a:pPr>
                <a:defRPr/>
              </a:pPr>
              <a:t>80</a:t>
            </a:fld>
            <a:endParaRPr lang="en-US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41836279"/>
              </p:ext>
            </p:extLst>
          </p:nvPr>
        </p:nvGraphicFramePr>
        <p:xfrm>
          <a:off x="323850" y="125413"/>
          <a:ext cx="8362949" cy="6547954"/>
        </p:xfrm>
        <a:graphic>
          <a:graphicData uri="http://schemas.openxmlformats.org/drawingml/2006/table">
            <a:tbl>
              <a:tblPr firstRow="1" bandRow="1">
                <a:tableStyleId>{72833802-FEF1-4C79-8D5D-14CF1EAF98D9}</a:tableStyleId>
              </a:tblPr>
              <a:tblGrid>
                <a:gridCol w="1453677"/>
                <a:gridCol w="2558473"/>
                <a:gridCol w="1064738"/>
                <a:gridCol w="1607444"/>
                <a:gridCol w="1678617"/>
              </a:tblGrid>
              <a:tr h="590318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Screening</a:t>
                      </a:r>
                    </a:p>
                    <a:p>
                      <a:pPr algn="ctr"/>
                      <a:r>
                        <a:rPr lang="en-US" b="1" dirty="0" smtClean="0"/>
                        <a:t> methods</a:t>
                      </a:r>
                      <a:endParaRPr lang="en-US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Activities</a:t>
                      </a:r>
                      <a:endParaRPr lang="en-US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i="1" dirty="0" err="1" smtClean="0"/>
                        <a:t>Cyclea</a:t>
                      </a:r>
                      <a:r>
                        <a:rPr lang="en-US" b="1" i="1" dirty="0" smtClean="0"/>
                        <a:t> </a:t>
                      </a:r>
                    </a:p>
                    <a:p>
                      <a:pPr algn="ctr"/>
                      <a:r>
                        <a:rPr lang="en-US" b="1" i="1" dirty="0" err="1" smtClean="0"/>
                        <a:t>peltata</a:t>
                      </a:r>
                      <a:endParaRPr lang="en-US" b="1" i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i="1" dirty="0" err="1" smtClean="0"/>
                        <a:t>Caesalpinia</a:t>
                      </a:r>
                      <a:r>
                        <a:rPr lang="en-US" b="1" i="1" dirty="0" smtClean="0"/>
                        <a:t> </a:t>
                      </a:r>
                    </a:p>
                    <a:p>
                      <a:pPr algn="ctr"/>
                      <a:r>
                        <a:rPr lang="en-US" b="1" i="1" dirty="0" err="1" smtClean="0"/>
                        <a:t>sappan</a:t>
                      </a:r>
                      <a:endParaRPr lang="en-US" b="1" i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i="1" dirty="0" err="1" smtClean="0"/>
                        <a:t>Gmelina</a:t>
                      </a:r>
                      <a:r>
                        <a:rPr lang="en-US" b="1" i="1" baseline="0" dirty="0" smtClean="0"/>
                        <a:t> </a:t>
                      </a:r>
                    </a:p>
                    <a:p>
                      <a:pPr algn="ctr"/>
                      <a:r>
                        <a:rPr lang="en-US" b="1" i="1" dirty="0" err="1" smtClean="0"/>
                        <a:t>arborea</a:t>
                      </a:r>
                      <a:endParaRPr lang="en-US" b="1" i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55937">
                <a:tc rowSpan="2">
                  <a:txBody>
                    <a:bodyPr/>
                    <a:lstStyle/>
                    <a:p>
                      <a:r>
                        <a:rPr lang="en-US" b="1" i="1" dirty="0" smtClean="0"/>
                        <a:t>In</a:t>
                      </a:r>
                      <a:r>
                        <a:rPr lang="en-US" b="1" i="1" baseline="0" dirty="0" smtClean="0"/>
                        <a:t> vitro</a:t>
                      </a:r>
                      <a:endParaRPr lang="en-US" b="1" i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Antioxidant (IC</a:t>
                      </a:r>
                      <a:r>
                        <a:rPr lang="en-US" b="1" baseline="-25000" dirty="0" smtClean="0"/>
                        <a:t>50</a:t>
                      </a:r>
                      <a:r>
                        <a:rPr lang="en-US" b="1" dirty="0" smtClean="0"/>
                        <a:t>)</a:t>
                      </a:r>
                      <a:endParaRPr lang="en-US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270.06</a:t>
                      </a:r>
                      <a:endParaRPr lang="en-US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5.43</a:t>
                      </a:r>
                      <a:endParaRPr lang="en-US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72.01</a:t>
                      </a:r>
                      <a:endParaRPr lang="en-US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55937">
                <a:tc vMerge="1">
                  <a:txBody>
                    <a:bodyPr/>
                    <a:lstStyle/>
                    <a:p>
                      <a:endParaRPr lang="en-US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Acid</a:t>
                      </a:r>
                      <a:r>
                        <a:rPr lang="en-US" b="1" baseline="0" dirty="0" smtClean="0"/>
                        <a:t> neutralization</a:t>
                      </a:r>
                      <a:endParaRPr lang="en-US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NO</a:t>
                      </a:r>
                      <a:endParaRPr lang="en-US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NO</a:t>
                      </a:r>
                      <a:endParaRPr lang="en-US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NO</a:t>
                      </a:r>
                      <a:endParaRPr lang="en-US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843311">
                <a:tc rowSpan="4">
                  <a:txBody>
                    <a:bodyPr/>
                    <a:lstStyle/>
                    <a:p>
                      <a:r>
                        <a:rPr lang="en-US" b="1" i="1" dirty="0" smtClean="0"/>
                        <a:t>In vivo</a:t>
                      </a:r>
                      <a:endParaRPr lang="en-US" b="1" i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Pylorus ligation induced </a:t>
                      </a:r>
                    </a:p>
                    <a:p>
                      <a:r>
                        <a:rPr lang="en-US" b="1" dirty="0" smtClean="0"/>
                        <a:t>ulcer model</a:t>
                      </a:r>
                      <a:endParaRPr lang="en-US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87%</a:t>
                      </a:r>
                      <a:endParaRPr lang="en-US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64%</a:t>
                      </a:r>
                      <a:endParaRPr lang="en-US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68%</a:t>
                      </a:r>
                      <a:endParaRPr lang="en-US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90318">
                <a:tc vMerge="1">
                  <a:txBody>
                    <a:bodyPr/>
                    <a:lstStyle/>
                    <a:p>
                      <a:endParaRPr lang="en-US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Ethanol induced ulcer model</a:t>
                      </a:r>
                      <a:endParaRPr lang="en-US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47%</a:t>
                      </a:r>
                      <a:endParaRPr lang="en-US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92%</a:t>
                      </a:r>
                      <a:endParaRPr lang="en-US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58%</a:t>
                      </a:r>
                      <a:endParaRPr lang="en-US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90318">
                <a:tc vMerge="1">
                  <a:txBody>
                    <a:bodyPr/>
                    <a:lstStyle/>
                    <a:p>
                      <a:endParaRPr lang="en-US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err="1" smtClean="0"/>
                        <a:t>Cysteamine</a:t>
                      </a:r>
                      <a:r>
                        <a:rPr lang="en-US" b="1" dirty="0" smtClean="0"/>
                        <a:t> induced ulcer</a:t>
                      </a:r>
                      <a:endParaRPr lang="en-US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NS</a:t>
                      </a:r>
                      <a:endParaRPr lang="en-US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smtClean="0"/>
                        <a:t>NS</a:t>
                      </a:r>
                      <a:endParaRPr lang="en-US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NS</a:t>
                      </a:r>
                      <a:endParaRPr lang="en-US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843311">
                <a:tc vMerge="1">
                  <a:txBody>
                    <a:bodyPr/>
                    <a:lstStyle/>
                    <a:p>
                      <a:endParaRPr lang="en-US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NSAID induced ulcer model</a:t>
                      </a:r>
                      <a:endParaRPr lang="en-US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75%</a:t>
                      </a:r>
                      <a:endParaRPr lang="en-US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86%</a:t>
                      </a:r>
                      <a:endParaRPr lang="en-US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66%</a:t>
                      </a:r>
                      <a:endParaRPr lang="en-US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55937">
                <a:tc rowSpan="4">
                  <a:txBody>
                    <a:bodyPr/>
                    <a:lstStyle/>
                    <a:p>
                      <a:r>
                        <a:rPr lang="en-US" b="1" i="1" dirty="0" smtClean="0"/>
                        <a:t>In </a:t>
                      </a:r>
                      <a:r>
                        <a:rPr lang="en-US" b="1" i="1" dirty="0" err="1" smtClean="0"/>
                        <a:t>silico</a:t>
                      </a:r>
                      <a:endParaRPr lang="en-US" b="1" i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H</a:t>
                      </a:r>
                      <a:r>
                        <a:rPr lang="en-US" b="1" baseline="-25000" dirty="0" smtClean="0"/>
                        <a:t>2</a:t>
                      </a:r>
                      <a:r>
                        <a:rPr lang="en-US" b="1" dirty="0" smtClean="0"/>
                        <a:t> receptor</a:t>
                      </a:r>
                      <a:endParaRPr lang="en-US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-8.1</a:t>
                      </a:r>
                      <a:endParaRPr lang="en-US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-7.3</a:t>
                      </a:r>
                      <a:endParaRPr lang="en-US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-7.1</a:t>
                      </a:r>
                      <a:endParaRPr lang="en-US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55937">
                <a:tc vMerge="1">
                  <a:txBody>
                    <a:bodyPr/>
                    <a:lstStyle/>
                    <a:p>
                      <a:endParaRPr lang="en-US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err="1" smtClean="0"/>
                        <a:t>Gastrin</a:t>
                      </a:r>
                      <a:r>
                        <a:rPr lang="en-US" b="1" dirty="0" smtClean="0"/>
                        <a:t> receptor</a:t>
                      </a:r>
                      <a:endParaRPr lang="en-US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-7.8</a:t>
                      </a:r>
                      <a:endParaRPr lang="en-US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-</a:t>
                      </a:r>
                      <a:endParaRPr lang="en-US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-7.2</a:t>
                      </a:r>
                      <a:endParaRPr lang="en-US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55937">
                <a:tc vMerge="1">
                  <a:txBody>
                    <a:bodyPr/>
                    <a:lstStyle/>
                    <a:p>
                      <a:endParaRPr lang="en-US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Proton pump</a:t>
                      </a:r>
                      <a:endParaRPr lang="en-US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-11.2</a:t>
                      </a:r>
                      <a:endParaRPr lang="en-US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-7.4</a:t>
                      </a:r>
                      <a:endParaRPr lang="en-US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-8.3</a:t>
                      </a:r>
                      <a:endParaRPr lang="en-US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90318">
                <a:tc vMerge="1">
                  <a:txBody>
                    <a:bodyPr/>
                    <a:lstStyle/>
                    <a:p>
                      <a:endParaRPr lang="en-US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Cox 1</a:t>
                      </a:r>
                      <a:endParaRPr lang="en-US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-</a:t>
                      </a:r>
                      <a:endParaRPr lang="en-US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-9.3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-8.8</a:t>
                      </a:r>
                      <a:endParaRPr lang="en-US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26886"/>
            <a:ext cx="8229600" cy="5526314"/>
          </a:xfrm>
        </p:spPr>
        <p:txBody>
          <a:bodyPr/>
          <a:lstStyle/>
          <a:p>
            <a:r>
              <a:rPr lang="en-US" dirty="0" smtClean="0"/>
              <a:t>The Antiulcer </a:t>
            </a:r>
            <a:r>
              <a:rPr lang="en-US" dirty="0"/>
              <a:t>action of </a:t>
            </a:r>
            <a:r>
              <a:rPr lang="en-US" i="1" dirty="0" err="1"/>
              <a:t>Cyclea</a:t>
            </a:r>
            <a:r>
              <a:rPr lang="en-US" i="1" dirty="0"/>
              <a:t> </a:t>
            </a:r>
            <a:r>
              <a:rPr lang="en-US" i="1" dirty="0" err="1"/>
              <a:t>peltata</a:t>
            </a:r>
            <a:r>
              <a:rPr lang="en-US" dirty="0"/>
              <a:t> could be through following mechanisms as depicted in </a:t>
            </a:r>
            <a:r>
              <a:rPr lang="en-US" i="1" dirty="0" smtClean="0"/>
              <a:t>in </a:t>
            </a:r>
            <a:r>
              <a:rPr lang="en-US" i="1" dirty="0"/>
              <a:t>silico, in vitro</a:t>
            </a:r>
            <a:r>
              <a:rPr lang="en-US" dirty="0"/>
              <a:t> and </a:t>
            </a:r>
            <a:r>
              <a:rPr lang="en-US" i="1" dirty="0"/>
              <a:t>in vivo</a:t>
            </a:r>
            <a:r>
              <a:rPr lang="en-US" dirty="0"/>
              <a:t> studies</a:t>
            </a:r>
          </a:p>
          <a:p>
            <a:pPr lvl="1"/>
            <a:r>
              <a:rPr lang="en-US" dirty="0"/>
              <a:t>By inhibiting </a:t>
            </a:r>
            <a:r>
              <a:rPr lang="en-US" i="1" dirty="0"/>
              <a:t>H+, K+ ATPase, </a:t>
            </a:r>
            <a:r>
              <a:rPr lang="en-US" dirty="0"/>
              <a:t>gastrin and histamine receptors and thereby reducing</a:t>
            </a:r>
            <a:r>
              <a:rPr lang="en-US" b="1" dirty="0"/>
              <a:t> gastric acid secretion –</a:t>
            </a:r>
            <a:r>
              <a:rPr lang="en-US" dirty="0"/>
              <a:t> </a:t>
            </a:r>
            <a:r>
              <a:rPr lang="en-US" b="1" dirty="0" err="1"/>
              <a:t>antisecretory</a:t>
            </a:r>
            <a:r>
              <a:rPr lang="en-US" b="1" dirty="0"/>
              <a:t> action</a:t>
            </a:r>
            <a:endParaRPr lang="en-US" dirty="0"/>
          </a:p>
          <a:p>
            <a:pPr lvl="1"/>
            <a:r>
              <a:rPr lang="en-US" b="1" dirty="0"/>
              <a:t>By reducing gastric juice secretion and free acidity</a:t>
            </a:r>
            <a:r>
              <a:rPr lang="en-US" dirty="0"/>
              <a:t> and increasing gastric pH in pylorus ligation induced gastric ulcer model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631F8C-76AB-4DB7-A7E0-EC22A6256E22}" type="slidenum">
              <a:rPr lang="en-US" smtClean="0"/>
              <a:pPr>
                <a:defRPr/>
              </a:pPr>
              <a:t>81</a:t>
            </a:fld>
            <a:endParaRPr lang="en-US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36286"/>
            <a:ext cx="8229600" cy="990600"/>
          </a:xfrm>
        </p:spPr>
        <p:txBody>
          <a:bodyPr/>
          <a:lstStyle/>
          <a:p>
            <a:r>
              <a:rPr lang="en-US" dirty="0" smtClean="0"/>
              <a:t>Conclusions </a:t>
            </a:r>
          </a:p>
        </p:txBody>
      </p:sp>
    </p:spTree>
    <p:extLst>
      <p:ext uri="{BB962C8B-B14F-4D97-AF65-F5344CB8AC3E}">
        <p14:creationId xmlns="" xmlns:p14="http://schemas.microsoft.com/office/powerpoint/2010/main" val="1591482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26886"/>
            <a:ext cx="8229600" cy="5099277"/>
          </a:xfrm>
        </p:spPr>
        <p:txBody>
          <a:bodyPr/>
          <a:lstStyle/>
          <a:p>
            <a:r>
              <a:rPr lang="en-SG" dirty="0" smtClean="0"/>
              <a:t>The </a:t>
            </a:r>
            <a:r>
              <a:rPr lang="en-SG" dirty="0"/>
              <a:t>antiulcer efficacy of </a:t>
            </a:r>
            <a:r>
              <a:rPr lang="en-SG" i="1" dirty="0"/>
              <a:t>C. </a:t>
            </a:r>
            <a:r>
              <a:rPr lang="en-SG" i="1" dirty="0" err="1"/>
              <a:t>sappan</a:t>
            </a:r>
            <a:r>
              <a:rPr lang="en-SG" dirty="0"/>
              <a:t> may be attributed to the following mechanisms;</a:t>
            </a:r>
            <a:endParaRPr lang="en-US" dirty="0"/>
          </a:p>
          <a:p>
            <a:pPr lvl="1"/>
            <a:r>
              <a:rPr lang="en-SG" b="1" dirty="0"/>
              <a:t>Maintenance of Antioxidant status</a:t>
            </a:r>
            <a:endParaRPr lang="en-US" dirty="0"/>
          </a:p>
          <a:p>
            <a:pPr lvl="1"/>
            <a:r>
              <a:rPr lang="en-SG" b="1" dirty="0"/>
              <a:t>Inhibition of </a:t>
            </a:r>
            <a:r>
              <a:rPr lang="en-SG" b="1" i="1" dirty="0"/>
              <a:t>Myeloperoxidase </a:t>
            </a:r>
            <a:r>
              <a:rPr lang="en-SG" dirty="0"/>
              <a:t>in </a:t>
            </a:r>
            <a:r>
              <a:rPr lang="en-SG" dirty="0" err="1"/>
              <a:t>cysteamine</a:t>
            </a:r>
            <a:r>
              <a:rPr lang="en-SG" dirty="0"/>
              <a:t>, pylorus ligation and NSAID induced gastric ulcer models</a:t>
            </a:r>
            <a:endParaRPr lang="en-US" dirty="0"/>
          </a:p>
          <a:p>
            <a:pPr lvl="1"/>
            <a:r>
              <a:rPr lang="en-SG" dirty="0"/>
              <a:t>Activation of </a:t>
            </a:r>
            <a:r>
              <a:rPr lang="en-SG" b="1" dirty="0"/>
              <a:t>mucosal defence mechanism by increasing </a:t>
            </a:r>
            <a:r>
              <a:rPr lang="en-SG" dirty="0"/>
              <a:t>PGE</a:t>
            </a:r>
            <a:r>
              <a:rPr lang="en-SG" baseline="-25000" dirty="0"/>
              <a:t>2</a:t>
            </a:r>
            <a:r>
              <a:rPr lang="en-SG" dirty="0"/>
              <a:t> levels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631F8C-76AB-4DB7-A7E0-EC22A6256E22}" type="slidenum">
              <a:rPr lang="en-US" smtClean="0"/>
              <a:pPr>
                <a:defRPr/>
              </a:pPr>
              <a:t>82</a:t>
            </a:fld>
            <a:endParaRPr lang="en-US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36286"/>
            <a:ext cx="8229600" cy="990600"/>
          </a:xfrm>
        </p:spPr>
        <p:txBody>
          <a:bodyPr/>
          <a:lstStyle/>
          <a:p>
            <a:r>
              <a:rPr lang="en-US" dirty="0" smtClean="0"/>
              <a:t>Conclusions </a:t>
            </a:r>
          </a:p>
        </p:txBody>
      </p:sp>
    </p:spTree>
    <p:extLst>
      <p:ext uri="{BB962C8B-B14F-4D97-AF65-F5344CB8AC3E}">
        <p14:creationId xmlns="" xmlns:p14="http://schemas.microsoft.com/office/powerpoint/2010/main" val="2971646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26886"/>
            <a:ext cx="8229600" cy="5099277"/>
          </a:xfrm>
        </p:spPr>
        <p:txBody>
          <a:bodyPr/>
          <a:lstStyle/>
          <a:p>
            <a:r>
              <a:rPr lang="en-SG" dirty="0" smtClean="0"/>
              <a:t>The antiulcer </a:t>
            </a:r>
            <a:r>
              <a:rPr lang="en-SG" dirty="0"/>
              <a:t>efficacy of </a:t>
            </a:r>
            <a:r>
              <a:rPr lang="en-SG" i="1" dirty="0"/>
              <a:t>G. </a:t>
            </a:r>
            <a:r>
              <a:rPr lang="en-SG" i="1" dirty="0" err="1"/>
              <a:t>arborea</a:t>
            </a:r>
            <a:r>
              <a:rPr lang="en-SG" dirty="0"/>
              <a:t> may be attributed to the following mechanisms;</a:t>
            </a:r>
            <a:endParaRPr lang="en-US" dirty="0"/>
          </a:p>
          <a:p>
            <a:pPr lvl="1"/>
            <a:r>
              <a:rPr lang="en-SG" b="1" dirty="0"/>
              <a:t>Maintenance of Antioxidant status</a:t>
            </a:r>
            <a:endParaRPr lang="en-US" dirty="0"/>
          </a:p>
          <a:p>
            <a:pPr lvl="1"/>
            <a:r>
              <a:rPr lang="en-SG" b="1" dirty="0"/>
              <a:t>Reduction in gastric acidity</a:t>
            </a:r>
            <a:r>
              <a:rPr lang="en-SG" dirty="0"/>
              <a:t> mediated through blocking of  gastrin/Histamine receptor</a:t>
            </a:r>
            <a:endParaRPr lang="en-US" dirty="0"/>
          </a:p>
          <a:p>
            <a:pPr lvl="1"/>
            <a:r>
              <a:rPr lang="en-SG" dirty="0"/>
              <a:t>Significantly increasing PGE</a:t>
            </a:r>
            <a:r>
              <a:rPr lang="en-SG" baseline="-25000" dirty="0"/>
              <a:t>2</a:t>
            </a:r>
            <a:r>
              <a:rPr lang="en-SG" dirty="0"/>
              <a:t> </a:t>
            </a:r>
            <a:r>
              <a:rPr lang="en-SG" dirty="0" smtClean="0"/>
              <a:t>levels</a:t>
            </a:r>
          </a:p>
          <a:p>
            <a:pPr lvl="1"/>
            <a:r>
              <a:rPr lang="en-US" b="1" dirty="0" smtClean="0"/>
              <a:t>Promoting </a:t>
            </a:r>
            <a:r>
              <a:rPr lang="en-US" b="1" dirty="0"/>
              <a:t>mucus secretion</a:t>
            </a:r>
            <a:r>
              <a:rPr lang="en-US" dirty="0"/>
              <a:t> and thereby protecting the mucosal barrier</a:t>
            </a:r>
          </a:p>
          <a:p>
            <a:pPr lvl="1"/>
            <a:r>
              <a:rPr lang="en-SG" dirty="0"/>
              <a:t>By blocking the up-regulation of </a:t>
            </a:r>
            <a:r>
              <a:rPr lang="en-SG" dirty="0" err="1"/>
              <a:t>iNOS</a:t>
            </a:r>
            <a:r>
              <a:rPr lang="en-SG" dirty="0"/>
              <a:t> resulting in ulcer healing mechanism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631F8C-76AB-4DB7-A7E0-EC22A6256E22}" type="slidenum">
              <a:rPr lang="en-US" smtClean="0"/>
              <a:pPr>
                <a:defRPr/>
              </a:pPr>
              <a:t>83</a:t>
            </a:fld>
            <a:endParaRPr lang="en-US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36286"/>
            <a:ext cx="8229600" cy="990600"/>
          </a:xfrm>
        </p:spPr>
        <p:txBody>
          <a:bodyPr/>
          <a:lstStyle/>
          <a:p>
            <a:r>
              <a:rPr lang="en-US" dirty="0" smtClean="0"/>
              <a:t>Conclusions </a:t>
            </a:r>
          </a:p>
        </p:txBody>
      </p:sp>
    </p:spTree>
    <p:extLst>
      <p:ext uri="{BB962C8B-B14F-4D97-AF65-F5344CB8AC3E}">
        <p14:creationId xmlns="" xmlns:p14="http://schemas.microsoft.com/office/powerpoint/2010/main" val="694718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Title 1"/>
          <p:cNvSpPr>
            <a:spLocks noGrp="1"/>
          </p:cNvSpPr>
          <p:nvPr>
            <p:ph type="title"/>
          </p:nvPr>
        </p:nvSpPr>
        <p:spPr>
          <a:xfrm>
            <a:off x="457200" y="36286"/>
            <a:ext cx="8229600" cy="990600"/>
          </a:xfrm>
        </p:spPr>
        <p:txBody>
          <a:bodyPr/>
          <a:lstStyle/>
          <a:p>
            <a:r>
              <a:rPr lang="en-US" dirty="0" smtClean="0"/>
              <a:t>To sum up</a:t>
            </a:r>
          </a:p>
        </p:txBody>
      </p:sp>
      <p:sp>
        <p:nvSpPr>
          <p:cNvPr id="93187" name="Content Placeholder 3"/>
          <p:cNvSpPr>
            <a:spLocks noGrp="1"/>
          </p:cNvSpPr>
          <p:nvPr>
            <p:ph idx="1"/>
          </p:nvPr>
        </p:nvSpPr>
        <p:spPr>
          <a:xfrm>
            <a:off x="457200" y="1222375"/>
            <a:ext cx="8229600" cy="4187825"/>
          </a:xfrm>
        </p:spPr>
        <p:txBody>
          <a:bodyPr/>
          <a:lstStyle/>
          <a:p>
            <a:r>
              <a:rPr lang="en-US" sz="2400" dirty="0" smtClean="0"/>
              <a:t>The selected plants in combination can be used as an antiulcer drug as they could be useful as follows:</a:t>
            </a:r>
          </a:p>
          <a:p>
            <a:pPr lvl="1"/>
            <a:r>
              <a:rPr lang="en-US" sz="2000" i="1" dirty="0" err="1" smtClean="0"/>
              <a:t>Caesalpinia</a:t>
            </a:r>
            <a:r>
              <a:rPr lang="en-US" sz="2000" i="1" dirty="0" smtClean="0"/>
              <a:t> </a:t>
            </a:r>
            <a:r>
              <a:rPr lang="en-US" sz="2000" i="1" dirty="0" err="1" smtClean="0"/>
              <a:t>sappan</a:t>
            </a:r>
            <a:r>
              <a:rPr lang="en-US" sz="2000" i="1" dirty="0" smtClean="0"/>
              <a:t> </a:t>
            </a:r>
            <a:r>
              <a:rPr lang="en-US" sz="2000" dirty="0" smtClean="0"/>
              <a:t>can act as </a:t>
            </a:r>
            <a:r>
              <a:rPr lang="en-US" sz="2000" dirty="0" err="1" smtClean="0"/>
              <a:t>cytoprotective</a:t>
            </a:r>
            <a:r>
              <a:rPr lang="en-US" sz="2000" dirty="0" smtClean="0"/>
              <a:t> agent and can control both gastric and duodenal ulcer</a:t>
            </a:r>
          </a:p>
          <a:p>
            <a:pPr lvl="1"/>
            <a:endParaRPr lang="en-US" sz="2000" dirty="0" smtClean="0"/>
          </a:p>
          <a:p>
            <a:pPr lvl="1"/>
            <a:r>
              <a:rPr lang="en-US" sz="2000" i="1" dirty="0" err="1" smtClean="0"/>
              <a:t>Cyclea</a:t>
            </a:r>
            <a:r>
              <a:rPr lang="en-US" sz="2000" i="1" dirty="0" smtClean="0"/>
              <a:t> </a:t>
            </a:r>
            <a:r>
              <a:rPr lang="en-US" sz="2000" i="1" dirty="0" err="1" smtClean="0"/>
              <a:t>peltata</a:t>
            </a:r>
            <a:r>
              <a:rPr lang="en-US" sz="2000" i="1" dirty="0" smtClean="0"/>
              <a:t> </a:t>
            </a:r>
            <a:r>
              <a:rPr lang="en-US" sz="2000" dirty="0" smtClean="0"/>
              <a:t>can be a supportive drug as it inhibits gastric juice secretions and can act as an anti-secretory agent</a:t>
            </a:r>
          </a:p>
          <a:p>
            <a:pPr lvl="1"/>
            <a:endParaRPr lang="en-US" sz="2000" dirty="0" smtClean="0"/>
          </a:p>
          <a:p>
            <a:pPr lvl="1"/>
            <a:r>
              <a:rPr lang="en-US" sz="2000" i="1" dirty="0" err="1" smtClean="0"/>
              <a:t>Gmelina</a:t>
            </a:r>
            <a:r>
              <a:rPr lang="en-US" sz="2000" i="1" dirty="0" smtClean="0"/>
              <a:t> </a:t>
            </a:r>
            <a:r>
              <a:rPr lang="en-US" sz="2000" i="1" dirty="0" err="1" smtClean="0"/>
              <a:t>arborea</a:t>
            </a:r>
            <a:r>
              <a:rPr lang="en-US" sz="2000" i="1" dirty="0" smtClean="0"/>
              <a:t> </a:t>
            </a:r>
            <a:r>
              <a:rPr lang="en-US" sz="2000" dirty="0" smtClean="0"/>
              <a:t>can contribute in promoting mucus secretions  and antioxidant status</a:t>
            </a:r>
          </a:p>
        </p:txBody>
      </p:sp>
      <p:sp>
        <p:nvSpPr>
          <p:cNvPr id="103428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B22C7D-59FD-4B4D-A4C6-E27D3F86ADFE}" type="slidenum">
              <a:rPr lang="en-US" smtClean="0">
                <a:latin typeface="Arial" charset="0"/>
              </a:rPr>
              <a:pPr>
                <a:defRPr/>
              </a:pPr>
              <a:t>84</a:t>
            </a:fld>
            <a:endParaRPr lang="en-US" smtClean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Acknowledgements</a:t>
            </a:r>
          </a:p>
        </p:txBody>
      </p:sp>
      <p:sp>
        <p:nvSpPr>
          <p:cNvPr id="101379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827587"/>
          </a:xfrm>
        </p:spPr>
        <p:txBody>
          <a:bodyPr/>
          <a:lstStyle/>
          <a:p>
            <a:r>
              <a:rPr lang="en-US" sz="2400" dirty="0" smtClean="0"/>
              <a:t>Vice-chancellor, SASTRA University</a:t>
            </a:r>
          </a:p>
          <a:p>
            <a:r>
              <a:rPr lang="en-US" sz="2400" dirty="0" smtClean="0"/>
              <a:t>Dean, Sponsored Research, SASTRA University</a:t>
            </a:r>
          </a:p>
          <a:p>
            <a:r>
              <a:rPr lang="en-US" sz="2400" dirty="0" smtClean="0"/>
              <a:t>Dr. C. David Raj</a:t>
            </a:r>
          </a:p>
          <a:p>
            <a:r>
              <a:rPr lang="en-US" sz="2400" dirty="0" smtClean="0"/>
              <a:t>Dr. S. </a:t>
            </a:r>
            <a:r>
              <a:rPr lang="en-US" sz="2400" dirty="0" err="1" smtClean="0"/>
              <a:t>Panchapakesan</a:t>
            </a:r>
            <a:r>
              <a:rPr lang="en-US" sz="2400" dirty="0" smtClean="0"/>
              <a:t> &amp; Dr. P. C </a:t>
            </a:r>
            <a:r>
              <a:rPr lang="en-US" sz="2400" dirty="0" err="1" smtClean="0"/>
              <a:t>Prabu</a:t>
            </a:r>
            <a:r>
              <a:rPr lang="en-US" sz="2400" dirty="0" smtClean="0"/>
              <a:t>, CAF, SASTRA</a:t>
            </a:r>
          </a:p>
          <a:p>
            <a:r>
              <a:rPr lang="en-US" sz="2400" dirty="0" smtClean="0"/>
              <a:t>Central Instrumentation facility, CARISM</a:t>
            </a:r>
          </a:p>
          <a:p>
            <a:r>
              <a:rPr lang="en-US" sz="2400" dirty="0" smtClean="0"/>
              <a:t>Mr. </a:t>
            </a:r>
            <a:r>
              <a:rPr lang="en-US" sz="2400" dirty="0" err="1" smtClean="0"/>
              <a:t>Karthi</a:t>
            </a:r>
            <a:r>
              <a:rPr lang="en-US" sz="2400" dirty="0" smtClean="0"/>
              <a:t>, SCBT, SASTRA University</a:t>
            </a:r>
          </a:p>
          <a:p>
            <a:r>
              <a:rPr lang="en-US" sz="2400" dirty="0" smtClean="0"/>
              <a:t>Dr. K. P. </a:t>
            </a:r>
            <a:r>
              <a:rPr lang="en-US" sz="2400" dirty="0" err="1" smtClean="0"/>
              <a:t>Arun</a:t>
            </a:r>
            <a:r>
              <a:rPr lang="en-US" sz="2400" dirty="0" smtClean="0"/>
              <a:t>, </a:t>
            </a:r>
          </a:p>
          <a:p>
            <a:r>
              <a:rPr lang="en-US" sz="2400" dirty="0" smtClean="0"/>
              <a:t>SASTRA for infrastructural support</a:t>
            </a:r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4C0E719-D724-44BD-9212-751D1160C280}" type="slidenum">
              <a:rPr lang="en-US" smtClean="0"/>
              <a:pPr>
                <a:defRPr/>
              </a:pPr>
              <a:t>85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477" t="8210" r="3168" b="30365"/>
          <a:stretch/>
        </p:blipFill>
        <p:spPr bwMode="auto">
          <a:xfrm>
            <a:off x="533400" y="1860756"/>
            <a:ext cx="8072284" cy="281940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="" xmlns:a14="http://schemas.microsoft.com/office/drawing/2010/main">
                  <a14:imgLayer r:embed="rId5"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0"/>
            <a:ext cx="4648200" cy="2614612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="" xmlns:a14="http://schemas.microsoft.com/office/drawing/2010/main">
                  <a14:imgLayer r:embed="rId7"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48446"/>
            <a:ext cx="4458017" cy="25423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6"/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="" xmlns:a14="http://schemas.microsoft.com/office/drawing/2010/main">
                  <a14:imgLayer r:embed="rId9"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4130595"/>
            <a:ext cx="4900915" cy="27961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="" xmlns:a14="http://schemas.microsoft.com/office/drawing/2010/main">
                  <a14:imgLayer r:embed="rId11"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4130596"/>
            <a:ext cx="4964405" cy="27961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584929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1120" y="0"/>
            <a:ext cx="9215120" cy="69113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304800" y="5657671"/>
            <a:ext cx="7772399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72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THANK YOU</a:t>
            </a:r>
            <a:endParaRPr lang="en-US" sz="72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77890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Black Tie</Template>
  <TotalTime>41571</TotalTime>
  <Words>4465</Words>
  <Application>Microsoft Office PowerPoint</Application>
  <PresentationFormat>On-screen Show (4:3)</PresentationFormat>
  <Paragraphs>1040</Paragraphs>
  <Slides>87</Slides>
  <Notes>12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87</vt:i4>
      </vt:variant>
    </vt:vector>
  </HeadingPairs>
  <TitlesOfParts>
    <vt:vector size="88" baseType="lpstr">
      <vt:lpstr>Default Design</vt:lpstr>
      <vt:lpstr>Slide 1</vt:lpstr>
      <vt:lpstr>Introduction</vt:lpstr>
      <vt:lpstr>Slide 3</vt:lpstr>
      <vt:lpstr>Adverse effects of existing synthetic drugs</vt:lpstr>
      <vt:lpstr>Objective </vt:lpstr>
      <vt:lpstr>Selection of plant drugs</vt:lpstr>
      <vt:lpstr>Literature survey Caesalpinia sappan L.</vt:lpstr>
      <vt:lpstr>Cyclea peltata (Lam.)</vt:lpstr>
      <vt:lpstr>Gmelina arborea Roxb.</vt:lpstr>
      <vt:lpstr>Botanical Profiles of Selected Plants</vt:lpstr>
      <vt:lpstr>SPECIFIC AIMS</vt:lpstr>
      <vt:lpstr>Specific Aim #1</vt:lpstr>
      <vt:lpstr>Organoleptic analysis &amp; Macroscopic features of C. sappan</vt:lpstr>
      <vt:lpstr>Microscopic features of Caesalpinia sappan Heartwood</vt:lpstr>
      <vt:lpstr>Powder Microscopic features of C. sappan </vt:lpstr>
      <vt:lpstr>Organoleptic analysis &amp; Macroscopic features of C. peltata</vt:lpstr>
      <vt:lpstr>Microscopic features of Cyclea peltata root</vt:lpstr>
      <vt:lpstr>Microscopic features of Cyclea peltata root</vt:lpstr>
      <vt:lpstr>Slide 19</vt:lpstr>
      <vt:lpstr>Organoleptic analysis &amp; Macroscopic features of G. arborea</vt:lpstr>
      <vt:lpstr>Microscopic features of Gmelina arborea leaf</vt:lpstr>
      <vt:lpstr>Microscopic features of Gmelina arborea wood</vt:lpstr>
      <vt:lpstr>Microscopic features of Gmelina arborea wood</vt:lpstr>
      <vt:lpstr>Powder Microscopic features of Gmelina arborea</vt:lpstr>
      <vt:lpstr>Macroscopic standards determined</vt:lpstr>
      <vt:lpstr>Microscopic standards determined</vt:lpstr>
      <vt:lpstr>EXTRACTIVE VALUES (% w/w) </vt:lpstr>
      <vt:lpstr>Specific Aims #2</vt:lpstr>
      <vt:lpstr>Slide 29</vt:lpstr>
      <vt:lpstr>Estimation of Total phenolics and Flavonoids</vt:lpstr>
      <vt:lpstr>Slide 31</vt:lpstr>
      <vt:lpstr>Slide 32</vt:lpstr>
      <vt:lpstr>Slide 33</vt:lpstr>
      <vt:lpstr>Compounds Identified from C. peltata</vt:lpstr>
      <vt:lpstr>Slide 35</vt:lpstr>
      <vt:lpstr>Compounds Identified from C. sappan</vt:lpstr>
      <vt:lpstr>Compounds identified in the LCMS/MS analysis of the selected plant extracts</vt:lpstr>
      <vt:lpstr>Specific Aims #3</vt:lpstr>
      <vt:lpstr>Slide 39</vt:lpstr>
      <vt:lpstr>In vitro acid neutralizing capacity  evaluation</vt:lpstr>
      <vt:lpstr>In vitro Cytoprotective Effect of Plant Extracts on Indomethacin-Induced Cytotoxicity using MTT Assay.</vt:lpstr>
      <vt:lpstr>Percentage Inhibition of gastric H+,K+-ATPase activity by the selected plant extracts</vt:lpstr>
      <vt:lpstr>Specific Aims #4</vt:lpstr>
      <vt:lpstr>Acute oral toxicity studies  (OECD 423)</vt:lpstr>
      <vt:lpstr>Acute oral toxicity studies Observations  </vt:lpstr>
      <vt:lpstr>Antiulcer Screening</vt:lpstr>
      <vt:lpstr>Ethanol induced ulcer-Mechanisms</vt:lpstr>
      <vt:lpstr>Ethanol induced ulcer-Mechanisms (Adinortey et al., 2013)</vt:lpstr>
      <vt:lpstr>Methodology </vt:lpstr>
      <vt:lpstr>Slide 50</vt:lpstr>
      <vt:lpstr>Slide 51</vt:lpstr>
      <vt:lpstr>Histology-Ethanol induced ulcer</vt:lpstr>
      <vt:lpstr>Pylorus ligation induced ulcer-Mechanism</vt:lpstr>
      <vt:lpstr>Pylorus ligation induced ulcer-Mechanism (Adinortey et al., 2013)</vt:lpstr>
      <vt:lpstr>Methodology </vt:lpstr>
      <vt:lpstr>Slide 56</vt:lpstr>
      <vt:lpstr>Slide 57</vt:lpstr>
      <vt:lpstr>PL induced ulcer- Ulcer Index</vt:lpstr>
      <vt:lpstr>Histology-Pylorus Ligation induced ulcer</vt:lpstr>
      <vt:lpstr>Cysteamine induced ulcer-Mechanism</vt:lpstr>
      <vt:lpstr>Cysteamine induced ulcer-Mechanism (Adinortey et al., 2013)</vt:lpstr>
      <vt:lpstr>Methodology </vt:lpstr>
      <vt:lpstr>Slide 63</vt:lpstr>
      <vt:lpstr>Histology-Cysteamine induced ulcer</vt:lpstr>
      <vt:lpstr>NSAID induced ulcer-Mechanism</vt:lpstr>
      <vt:lpstr>NSAID induced ulcer-Mechanism (Adinortey et al., 2013)</vt:lpstr>
      <vt:lpstr>Methodology </vt:lpstr>
      <vt:lpstr>Slide 68</vt:lpstr>
      <vt:lpstr>Slide 69</vt:lpstr>
      <vt:lpstr>Histology-NSAID induced ulcer</vt:lpstr>
      <vt:lpstr>The Effect of Plant Extracts on iNOS Expression in NSAID-induced Ulcer Rats</vt:lpstr>
      <vt:lpstr>Slide 72</vt:lpstr>
      <vt:lpstr>Specific Aims #5</vt:lpstr>
      <vt:lpstr>In silico studies</vt:lpstr>
      <vt:lpstr>Slide 75</vt:lpstr>
      <vt:lpstr>In silico screening of H+/K+-ATPase inhibitor</vt:lpstr>
      <vt:lpstr>In silico screening of Histamine (H2) antagonist</vt:lpstr>
      <vt:lpstr>In silico screening of Gastrin-receptor antagonist </vt:lpstr>
      <vt:lpstr>In silico Screening of Cyclooxygenase-1 inhibitor</vt:lpstr>
      <vt:lpstr>Slide 80</vt:lpstr>
      <vt:lpstr>Conclusions </vt:lpstr>
      <vt:lpstr>Conclusions </vt:lpstr>
      <vt:lpstr>Conclusions </vt:lpstr>
      <vt:lpstr>To sum up</vt:lpstr>
      <vt:lpstr>Acknowledgements</vt:lpstr>
      <vt:lpstr>Slide 86</vt:lpstr>
      <vt:lpstr>Slide 87</vt:lpstr>
    </vt:vector>
  </TitlesOfParts>
  <Company>Info Tech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First doctral committee review</dc:title>
  <dc:creator>David</dc:creator>
  <cp:lastModifiedBy>carism</cp:lastModifiedBy>
  <cp:revision>1417</cp:revision>
  <dcterms:created xsi:type="dcterms:W3CDTF">2004-01-05T01:18:15Z</dcterms:created>
  <dcterms:modified xsi:type="dcterms:W3CDTF">2016-08-05T12:17:58Z</dcterms:modified>
</cp:coreProperties>
</file>