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3" r:id="rId1"/>
  </p:sldMasterIdLst>
  <p:notesMasterIdLst>
    <p:notesMasterId r:id="rId37"/>
  </p:notesMasterIdLst>
  <p:handoutMasterIdLst>
    <p:handoutMasterId r:id="rId38"/>
  </p:handoutMasterIdLst>
  <p:sldIdLst>
    <p:sldId id="348" r:id="rId2"/>
    <p:sldId id="442" r:id="rId3"/>
    <p:sldId id="349" r:id="rId4"/>
    <p:sldId id="350" r:id="rId5"/>
    <p:sldId id="356" r:id="rId6"/>
    <p:sldId id="357" r:id="rId7"/>
    <p:sldId id="259" r:id="rId8"/>
    <p:sldId id="411" r:id="rId9"/>
    <p:sldId id="418" r:id="rId10"/>
    <p:sldId id="419" r:id="rId11"/>
    <p:sldId id="420" r:id="rId12"/>
    <p:sldId id="443" r:id="rId13"/>
    <p:sldId id="445" r:id="rId14"/>
    <p:sldId id="446" r:id="rId15"/>
    <p:sldId id="454" r:id="rId16"/>
    <p:sldId id="447" r:id="rId17"/>
    <p:sldId id="285" r:id="rId18"/>
    <p:sldId id="395" r:id="rId19"/>
    <p:sldId id="291" r:id="rId20"/>
    <p:sldId id="413" r:id="rId21"/>
    <p:sldId id="414" r:id="rId22"/>
    <p:sldId id="430" r:id="rId23"/>
    <p:sldId id="424" r:id="rId24"/>
    <p:sldId id="426" r:id="rId25"/>
    <p:sldId id="440" r:id="rId26"/>
    <p:sldId id="448" r:id="rId27"/>
    <p:sldId id="449" r:id="rId28"/>
    <p:sldId id="450" r:id="rId29"/>
    <p:sldId id="451" r:id="rId30"/>
    <p:sldId id="452" r:id="rId31"/>
    <p:sldId id="453" r:id="rId32"/>
    <p:sldId id="455" r:id="rId33"/>
    <p:sldId id="412" r:id="rId34"/>
    <p:sldId id="441" r:id="rId35"/>
    <p:sldId id="410" r:id="rId3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2E97"/>
    <a:srgbClr val="924900"/>
    <a:srgbClr val="FFFF00"/>
    <a:srgbClr val="824100"/>
    <a:srgbClr val="663300"/>
    <a:srgbClr val="996633"/>
    <a:srgbClr val="00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628" autoAdjust="0"/>
  </p:normalViewPr>
  <p:slideViewPr>
    <p:cSldViewPr>
      <p:cViewPr>
        <p:scale>
          <a:sx n="82" d="100"/>
          <a:sy n="82" d="100"/>
        </p:scale>
        <p:origin x="-156" y="216"/>
      </p:cViewPr>
      <p:guideLst>
        <p:guide orient="horz" pos="2160"/>
        <p:guide pos="2880"/>
      </p:guideLst>
    </p:cSldViewPr>
  </p:slideViewPr>
  <p:outlineViewPr>
    <p:cViewPr>
      <p:scale>
        <a:sx n="33" d="100"/>
        <a:sy n="33" d="100"/>
      </p:scale>
      <p:origin x="0" y="8070"/>
    </p:cViewPr>
  </p:outlineViewPr>
  <p:notesTextViewPr>
    <p:cViewPr>
      <p:scale>
        <a:sx n="100" d="100"/>
        <a:sy n="100" d="100"/>
      </p:scale>
      <p:origin x="0" y="0"/>
    </p:cViewPr>
  </p:notesTextViewPr>
  <p:sorterViewPr>
    <p:cViewPr>
      <p:scale>
        <a:sx n="66" d="100"/>
        <a:sy n="66" d="100"/>
      </p:scale>
      <p:origin x="0" y="17165"/>
    </p:cViewPr>
  </p:sorterViewPr>
  <p:notesViewPr>
    <p:cSldViewPr>
      <p:cViewPr varScale="1">
        <p:scale>
          <a:sx n="42" d="100"/>
          <a:sy n="42" d="100"/>
        </p:scale>
        <p:origin x="-1560" y="-77"/>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file:///H:\ANITHA%20PPT%20PRES\Anitha%20-%20table%2013-24..xls"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chart>
    <c:autoTitleDeleted val="1"/>
    <c:plotArea>
      <c:layout>
        <c:manualLayout>
          <c:layoutTarget val="inner"/>
          <c:xMode val="edge"/>
          <c:yMode val="edge"/>
          <c:x val="0.11135617902219866"/>
          <c:y val="0.24911660777385158"/>
          <c:w val="0.80485159095252579"/>
          <c:h val="0.49116607773851795"/>
        </c:manualLayout>
      </c:layout>
      <c:barChart>
        <c:barDir val="col"/>
        <c:grouping val="clustered"/>
        <c:ser>
          <c:idx val="0"/>
          <c:order val="0"/>
          <c:tx>
            <c:strRef>
              <c:f>'table 11'!$B$3:$B$4</c:f>
              <c:strCache>
                <c:ptCount val="1"/>
                <c:pt idx="0">
                  <c:v>Andrographolide content in Control Normal,  Regenerated plants of Andrographis paniculata and after AM treatment  Andrographolide content (%)</c:v>
                </c:pt>
              </c:strCache>
            </c:strRef>
          </c:tx>
          <c:spPr>
            <a:solidFill>
              <a:srgbClr val="9999FF"/>
            </a:solidFill>
            <a:ln w="12700">
              <a:solidFill>
                <a:srgbClr val="000000"/>
              </a:solidFill>
              <a:prstDash val="solid"/>
            </a:ln>
          </c:spPr>
          <c:cat>
            <c:strRef>
              <c:f>'table 11'!$A$5:$A$10</c:f>
              <c:strCache>
                <c:ptCount val="6"/>
                <c:pt idx="0">
                  <c:v>Normal</c:v>
                </c:pt>
                <c:pt idx="1">
                  <c:v>Normal Glomus mosseae</c:v>
                </c:pt>
                <c:pt idx="2">
                  <c:v>Normal Glomus fasciculatum</c:v>
                </c:pt>
                <c:pt idx="3">
                  <c:v>Regenerated</c:v>
                </c:pt>
                <c:pt idx="4">
                  <c:v>Regenerated Glomus mosseae</c:v>
                </c:pt>
                <c:pt idx="5">
                  <c:v>Regenerated Glomus fasciculatim</c:v>
                </c:pt>
              </c:strCache>
            </c:strRef>
          </c:cat>
          <c:val>
            <c:numRef>
              <c:f>'table 11'!$B$5:$B$10</c:f>
              <c:numCache>
                <c:formatCode>General</c:formatCode>
                <c:ptCount val="6"/>
                <c:pt idx="0">
                  <c:v>0.61000000000000065</c:v>
                </c:pt>
                <c:pt idx="1">
                  <c:v>0.67000000000000448</c:v>
                </c:pt>
                <c:pt idx="2">
                  <c:v>0.73000000000000065</c:v>
                </c:pt>
                <c:pt idx="3">
                  <c:v>0.72000000000000064</c:v>
                </c:pt>
                <c:pt idx="4">
                  <c:v>0.65000000000000402</c:v>
                </c:pt>
                <c:pt idx="5">
                  <c:v>1.05</c:v>
                </c:pt>
              </c:numCache>
            </c:numRef>
          </c:val>
        </c:ser>
        <c:axId val="50591616"/>
        <c:axId val="50716672"/>
      </c:barChart>
      <c:catAx>
        <c:axId val="50591616"/>
        <c:scaling>
          <c:orientation val="minMax"/>
        </c:scaling>
        <c:axPos val="b"/>
        <c:title>
          <c:tx>
            <c:rich>
              <a:bodyPr/>
              <a:lstStyle/>
              <a:p>
                <a:pPr>
                  <a:defRPr sz="950" b="1" i="0" u="none" strike="noStrike" baseline="0">
                    <a:solidFill>
                      <a:srgbClr val="000000"/>
                    </a:solidFill>
                    <a:latin typeface="Arial"/>
                    <a:ea typeface="Arial"/>
                    <a:cs typeface="Arial"/>
                  </a:defRPr>
                </a:pPr>
                <a:r>
                  <a:rPr lang="en-US"/>
                  <a:t>Treatment</a:t>
                </a:r>
              </a:p>
            </c:rich>
          </c:tx>
          <c:layout>
            <c:manualLayout>
              <c:xMode val="edge"/>
              <c:yMode val="edge"/>
              <c:x val="0.47629571110667396"/>
              <c:y val="0.85512367491166053"/>
            </c:manualLayout>
          </c:layout>
          <c:spPr>
            <a:noFill/>
            <a:ln w="25400">
              <a:noFill/>
            </a:ln>
          </c:spPr>
        </c:title>
        <c:numFmt formatCode="General" sourceLinked="1"/>
        <c:tickLblPos val="nextTo"/>
        <c:spPr>
          <a:ln w="3175">
            <a:solidFill>
              <a:srgbClr val="000000"/>
            </a:solidFill>
            <a:prstDash val="solid"/>
          </a:ln>
        </c:spPr>
        <c:txPr>
          <a:bodyPr rot="0" vert="horz"/>
          <a:lstStyle/>
          <a:p>
            <a:pPr>
              <a:defRPr sz="950" b="0" i="1" u="none" strike="noStrike" baseline="0">
                <a:solidFill>
                  <a:srgbClr val="000000"/>
                </a:solidFill>
                <a:latin typeface="Arial"/>
                <a:ea typeface="Arial"/>
                <a:cs typeface="Arial"/>
              </a:defRPr>
            </a:pPr>
            <a:endParaRPr lang="en-US"/>
          </a:p>
        </c:txPr>
        <c:crossAx val="50716672"/>
        <c:crosses val="autoZero"/>
        <c:auto val="1"/>
        <c:lblAlgn val="ctr"/>
        <c:lblOffset val="100"/>
        <c:tickLblSkip val="1"/>
        <c:tickMarkSkip val="1"/>
      </c:catAx>
      <c:valAx>
        <c:axId val="50716672"/>
        <c:scaling>
          <c:orientation val="minMax"/>
        </c:scaling>
        <c:axPos val="l"/>
        <c:majorGridlines>
          <c:spPr>
            <a:ln w="3175">
              <a:solidFill>
                <a:srgbClr val="000000"/>
              </a:solidFill>
              <a:prstDash val="solid"/>
            </a:ln>
          </c:spPr>
        </c:majorGridlines>
        <c:title>
          <c:tx>
            <c:rich>
              <a:bodyPr/>
              <a:lstStyle/>
              <a:p>
                <a:pPr>
                  <a:defRPr sz="950" b="1" i="0" u="none" strike="noStrike" baseline="0">
                    <a:solidFill>
                      <a:srgbClr val="000000"/>
                    </a:solidFill>
                    <a:latin typeface="Arial"/>
                    <a:ea typeface="Arial"/>
                    <a:cs typeface="Arial"/>
                  </a:defRPr>
                </a:pPr>
                <a:r>
                  <a:rPr lang="en-US"/>
                  <a:t>Andrographolide content (%)</a:t>
                </a:r>
              </a:p>
            </c:rich>
          </c:tx>
          <c:layout>
            <c:manualLayout>
              <c:xMode val="edge"/>
              <c:yMode val="edge"/>
              <c:x val="4.410143329658215E-2"/>
              <c:y val="0.33215547703180515"/>
            </c:manualLayout>
          </c:layout>
          <c:spPr>
            <a:noFill/>
            <a:ln w="25400">
              <a:noFill/>
            </a:ln>
          </c:spPr>
        </c:title>
        <c:numFmt formatCode="General" sourceLinked="1"/>
        <c:tickLblPos val="nextTo"/>
        <c:spPr>
          <a:ln w="3175">
            <a:solidFill>
              <a:srgbClr val="000000"/>
            </a:solidFill>
            <a:prstDash val="solid"/>
          </a:ln>
        </c:spPr>
        <c:txPr>
          <a:bodyPr rot="0" vert="horz"/>
          <a:lstStyle/>
          <a:p>
            <a:pPr>
              <a:defRPr sz="1200" b="0" i="0" u="none" strike="noStrike" baseline="0">
                <a:solidFill>
                  <a:srgbClr val="000000"/>
                </a:solidFill>
                <a:latin typeface="Arial"/>
                <a:ea typeface="Arial"/>
                <a:cs typeface="Arial"/>
              </a:defRPr>
            </a:pPr>
            <a:endParaRPr lang="en-US"/>
          </a:p>
        </c:txPr>
        <c:crossAx val="50591616"/>
        <c:crosses val="autoZero"/>
        <c:crossBetween val="between"/>
      </c:valAx>
      <c:spPr>
        <a:solidFill>
          <a:srgbClr val="C0C0C0"/>
        </a:solidFill>
        <a:ln w="12700">
          <a:solidFill>
            <a:srgbClr val="808080"/>
          </a:solidFill>
          <a:prstDash val="solid"/>
        </a:ln>
      </c:spPr>
    </c:plotArea>
    <c:legend>
      <c:legendPos val="b"/>
      <c:layout>
        <c:manualLayout>
          <c:xMode val="edge"/>
          <c:yMode val="edge"/>
          <c:x val="1.7640573318633074E-2"/>
          <c:y val="0.91342756183744855"/>
          <c:w val="0.95589902971059615"/>
          <c:h val="7.4204946996466431E-2"/>
        </c:manualLayout>
      </c:layout>
      <c:spPr>
        <a:solidFill>
          <a:srgbClr val="FFFFFF"/>
        </a:solidFill>
        <a:ln w="3175">
          <a:solidFill>
            <a:srgbClr val="000000"/>
          </a:solidFill>
          <a:prstDash val="solid"/>
        </a:ln>
      </c:spPr>
      <c:txPr>
        <a:bodyPr/>
        <a:lstStyle/>
        <a:p>
          <a:pPr>
            <a:defRPr sz="940" b="0" i="1" u="none" strike="noStrike" baseline="0">
              <a:solidFill>
                <a:srgbClr val="000000"/>
              </a:solidFill>
              <a:latin typeface="Arial"/>
              <a:ea typeface="Arial"/>
              <a:cs typeface="Arial"/>
            </a:defRPr>
          </a:pPr>
          <a:endParaRPr lang="en-US"/>
        </a:p>
      </c:txPr>
    </c:legend>
    <c:plotVisOnly val="1"/>
    <c:dispBlanksAs val="gap"/>
  </c:chart>
  <c:spPr>
    <a:solidFill>
      <a:srgbClr val="FFFFFF"/>
    </a:solidFill>
    <a:ln w="3175">
      <a:solidFill>
        <a:srgbClr val="000000"/>
      </a:solidFill>
      <a:prstDash val="solid"/>
    </a:ln>
  </c:spPr>
  <c:txPr>
    <a:bodyPr/>
    <a:lstStyle/>
    <a:p>
      <a:pPr>
        <a:defRPr sz="1200" b="0" i="0" u="none" strike="noStrike" baseline="0">
          <a:solidFill>
            <a:srgbClr val="000000"/>
          </a:solidFill>
          <a:latin typeface="Arial"/>
          <a:ea typeface="Arial"/>
          <a:cs typeface="Arial"/>
        </a:defRPr>
      </a:pPr>
      <a:endParaRPr lang="en-US"/>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4D3B099E-C992-48F5-BE65-A96FDF7A3729}" type="datetimeFigureOut">
              <a:rPr lang="en-US"/>
              <a:pPr>
                <a:defRPr/>
              </a:pPr>
              <a:t>7/10/2015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4CF648BC-6B8C-4040-B0AD-9FB3859F3C42}" type="slidenum">
              <a:rPr lang="en-US"/>
              <a:pPr>
                <a:defRPr/>
              </a:pPr>
              <a:t>‹#›</a:t>
            </a:fld>
            <a:endParaRPr lang="en-US"/>
          </a:p>
        </p:txBody>
      </p:sp>
    </p:spTree>
    <p:extLst>
      <p:ext uri="{BB962C8B-B14F-4D97-AF65-F5344CB8AC3E}">
        <p14:creationId xmlns="" xmlns:p14="http://schemas.microsoft.com/office/powerpoint/2010/main" val="7293347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F397D94B-DA74-4ECD-B12E-2428C3F348C9}" type="datetimeFigureOut">
              <a:rPr lang="en-US"/>
              <a:pPr>
                <a:defRPr/>
              </a:pPr>
              <a:t>7/10/2015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88B5E441-4A2A-43A4-8A94-FC060B2B6404}" type="slidenum">
              <a:rPr lang="en-US"/>
              <a:pPr>
                <a:defRPr/>
              </a:pPr>
              <a:t>‹#›</a:t>
            </a:fld>
            <a:endParaRPr lang="en-US"/>
          </a:p>
        </p:txBody>
      </p:sp>
    </p:spTree>
    <p:extLst>
      <p:ext uri="{BB962C8B-B14F-4D97-AF65-F5344CB8AC3E}">
        <p14:creationId xmlns="" xmlns:p14="http://schemas.microsoft.com/office/powerpoint/2010/main" val="27057243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6413"/>
            <a:chOff x="0" y="0"/>
            <a:chExt cx="5760" cy="4319"/>
          </a:xfrm>
        </p:grpSpPr>
        <p:sp>
          <p:nvSpPr>
            <p:cNvPr id="5"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eaLnBrk="0" hangingPunct="0">
                <a:defRPr/>
              </a:pPr>
              <a:endParaRPr lang="en-US">
                <a:latin typeface="Arial" pitchFamily="34" charset="0"/>
              </a:endParaRPr>
            </a:p>
          </p:txBody>
        </p:sp>
        <p:sp>
          <p:nvSpPr>
            <p:cNvPr id="6"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7"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eaLnBrk="0" hangingPunct="0">
                <a:defRPr/>
              </a:pPr>
              <a:endParaRPr lang="en-US">
                <a:latin typeface="Arial" pitchFamily="34" charset="0"/>
              </a:endParaRPr>
            </a:p>
          </p:txBody>
        </p:sp>
        <p:sp>
          <p:nvSpPr>
            <p:cNvPr id="8"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eaLnBrk="0" hangingPunct="0">
                <a:defRPr/>
              </a:pPr>
              <a:endParaRPr lang="en-US">
                <a:latin typeface="Arial" pitchFamily="34" charset="0"/>
              </a:endParaRPr>
            </a:p>
          </p:txBody>
        </p:sp>
        <p:sp>
          <p:nvSpPr>
            <p:cNvPr id="9"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eaLnBrk="0" hangingPunct="0">
                <a:defRPr/>
              </a:pPr>
              <a:endParaRPr lang="en-US">
                <a:latin typeface="Arial" pitchFamily="34" charset="0"/>
              </a:endParaRPr>
            </a:p>
          </p:txBody>
        </p:sp>
        <p:sp>
          <p:nvSpPr>
            <p:cNvPr id="10"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eaLnBrk="0" hangingPunct="0">
                <a:defRPr/>
              </a:pPr>
              <a:endParaRPr lang="en-US">
                <a:latin typeface="Arial" pitchFamily="34" charset="0"/>
              </a:endParaRPr>
            </a:p>
          </p:txBody>
        </p:sp>
        <p:sp>
          <p:nvSpPr>
            <p:cNvPr id="11"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eaLnBrk="0" hangingPunct="0">
                <a:defRPr/>
              </a:pPr>
              <a:endParaRPr lang="en-US">
                <a:latin typeface="Arial" pitchFamily="34" charset="0"/>
              </a:endParaRPr>
            </a:p>
          </p:txBody>
        </p:sp>
        <p:sp>
          <p:nvSpPr>
            <p:cNvPr id="12"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eaLnBrk="0" hangingPunct="0">
                <a:defRPr/>
              </a:pPr>
              <a:endParaRPr lang="en-US">
                <a:latin typeface="Arial" pitchFamily="34" charset="0"/>
              </a:endParaRPr>
            </a:p>
          </p:txBody>
        </p:sp>
        <p:sp>
          <p:nvSpPr>
            <p:cNvPr id="13"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eaLnBrk="0" hangingPunct="0">
                <a:defRPr/>
              </a:pPr>
              <a:endParaRPr lang="en-US">
                <a:latin typeface="Arial" pitchFamily="34" charset="0"/>
              </a:endParaRPr>
            </a:p>
          </p:txBody>
        </p:sp>
        <p:sp>
          <p:nvSpPr>
            <p:cNvPr id="14"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eaLnBrk="0" hangingPunct="0">
                <a:defRPr/>
              </a:pPr>
              <a:endParaRPr lang="en-US">
                <a:latin typeface="Arial" pitchFamily="34" charset="0"/>
              </a:endParaRPr>
            </a:p>
          </p:txBody>
        </p:sp>
        <p:sp>
          <p:nvSpPr>
            <p:cNvPr id="15"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eaLnBrk="0" hangingPunct="0">
                <a:defRPr/>
              </a:pPr>
              <a:endParaRPr lang="en-US">
                <a:latin typeface="Arial" pitchFamily="34" charset="0"/>
              </a:endParaRPr>
            </a:p>
          </p:txBody>
        </p:sp>
        <p:sp>
          <p:nvSpPr>
            <p:cNvPr id="16"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17"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eaLnBrk="0" hangingPunct="0">
                <a:defRPr/>
              </a:pPr>
              <a:endParaRPr lang="en-US">
                <a:latin typeface="Arial" pitchFamily="34" charset="0"/>
              </a:endParaRPr>
            </a:p>
          </p:txBody>
        </p:sp>
        <p:sp>
          <p:nvSpPr>
            <p:cNvPr id="18"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eaLnBrk="0" hangingPunct="0">
                <a:defRPr/>
              </a:pPr>
              <a:endParaRPr lang="en-US">
                <a:latin typeface="Arial" pitchFamily="34" charset="0"/>
              </a:endParaRPr>
            </a:p>
          </p:txBody>
        </p:sp>
        <p:sp>
          <p:nvSpPr>
            <p:cNvPr id="19"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20"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21"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eaLnBrk="0" hangingPunct="0">
                <a:defRPr/>
              </a:pPr>
              <a:endParaRPr lang="en-US">
                <a:latin typeface="Arial" pitchFamily="34" charset="0"/>
              </a:endParaRPr>
            </a:p>
          </p:txBody>
        </p:sp>
        <p:sp>
          <p:nvSpPr>
            <p:cNvPr id="22"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23"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eaLnBrk="0" hangingPunct="0">
                <a:defRPr/>
              </a:pPr>
              <a:endParaRPr lang="en-US">
                <a:latin typeface="Arial" pitchFamily="34" charset="0"/>
              </a:endParaRPr>
            </a:p>
          </p:txBody>
        </p:sp>
        <p:sp>
          <p:nvSpPr>
            <p:cNvPr id="24"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25"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eaLnBrk="0" hangingPunct="0">
                <a:defRPr/>
              </a:pPr>
              <a:endParaRPr lang="en-US">
                <a:latin typeface="Arial" pitchFamily="34" charset="0"/>
              </a:endParaRPr>
            </a:p>
          </p:txBody>
        </p:sp>
        <p:sp>
          <p:nvSpPr>
            <p:cNvPr id="26"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27"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eaLnBrk="0" hangingPunct="0">
                <a:defRPr/>
              </a:pPr>
              <a:endParaRPr lang="en-US">
                <a:latin typeface="Arial" pitchFamily="34" charset="0"/>
              </a:endParaRPr>
            </a:p>
          </p:txBody>
        </p:sp>
        <p:sp>
          <p:nvSpPr>
            <p:cNvPr id="28"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eaLnBrk="0" hangingPunct="0">
                <a:defRPr/>
              </a:pPr>
              <a:endParaRPr lang="en-US">
                <a:latin typeface="Arial" pitchFamily="34" charset="0"/>
              </a:endParaRPr>
            </a:p>
          </p:txBody>
        </p:sp>
        <p:sp>
          <p:nvSpPr>
            <p:cNvPr id="29"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hangingPunct="0">
                <a:defRPr/>
              </a:pPr>
              <a:endParaRPr lang="en-US">
                <a:latin typeface="Arial" pitchFamily="34" charset="0"/>
              </a:endParaRPr>
            </a:p>
          </p:txBody>
        </p:sp>
        <p:sp>
          <p:nvSpPr>
            <p:cNvPr id="30"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eaLnBrk="0" hangingPunct="0">
                <a:defRPr/>
              </a:pPr>
              <a:endParaRPr lang="en-US">
                <a:latin typeface="Arial" pitchFamily="34" charset="0"/>
              </a:endParaRPr>
            </a:p>
          </p:txBody>
        </p:sp>
        <p:sp>
          <p:nvSpPr>
            <p:cNvPr id="31"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32"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eaLnBrk="0" hangingPunct="0">
                <a:defRPr/>
              </a:pPr>
              <a:endParaRPr lang="en-US">
                <a:latin typeface="Arial" pitchFamily="34" charset="0"/>
              </a:endParaRPr>
            </a:p>
          </p:txBody>
        </p:sp>
        <p:sp>
          <p:nvSpPr>
            <p:cNvPr id="33"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34"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eaLnBrk="0" hangingPunct="0">
                <a:defRPr/>
              </a:pPr>
              <a:endParaRPr lang="en-US">
                <a:latin typeface="Arial" pitchFamily="34" charset="0"/>
              </a:endParaRPr>
            </a:p>
          </p:txBody>
        </p:sp>
        <p:sp>
          <p:nvSpPr>
            <p:cNvPr id="35"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36"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37"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hangingPunct="0">
                <a:defRPr/>
              </a:pPr>
              <a:endParaRPr lang="en-US">
                <a:latin typeface="Arial" pitchFamily="34" charset="0"/>
              </a:endParaRPr>
            </a:p>
          </p:txBody>
        </p:sp>
        <p:sp>
          <p:nvSpPr>
            <p:cNvPr id="38"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39"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40"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eaLnBrk="0" hangingPunct="0">
                <a:defRPr/>
              </a:pPr>
              <a:endParaRPr lang="en-US">
                <a:latin typeface="Arial" pitchFamily="34" charset="0"/>
              </a:endParaRPr>
            </a:p>
          </p:txBody>
        </p:sp>
        <p:grpSp>
          <p:nvGrpSpPr>
            <p:cNvPr id="41" name="Group 39"/>
            <p:cNvGrpSpPr>
              <a:grpSpLocks/>
            </p:cNvGrpSpPr>
            <p:nvPr userDrawn="1"/>
          </p:nvGrpSpPr>
          <p:grpSpPr bwMode="auto">
            <a:xfrm>
              <a:off x="0" y="1632"/>
              <a:ext cx="5758" cy="1858"/>
              <a:chOff x="0" y="1632"/>
              <a:chExt cx="5758" cy="1858"/>
            </a:xfrm>
          </p:grpSpPr>
          <p:sp>
            <p:nvSpPr>
              <p:cNvPr id="42"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eaLnBrk="0" hangingPunct="0">
                  <a:defRPr/>
                </a:pPr>
                <a:endParaRPr lang="en-US">
                  <a:latin typeface="Arial" pitchFamily="34" charset="0"/>
                </a:endParaRPr>
              </a:p>
            </p:txBody>
          </p:sp>
          <p:sp>
            <p:nvSpPr>
              <p:cNvPr id="43"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eaLnBrk="0" hangingPunct="0">
                  <a:defRPr/>
                </a:pPr>
                <a:endParaRPr lang="en-US">
                  <a:latin typeface="Arial" pitchFamily="34" charset="0"/>
                </a:endParaRPr>
              </a:p>
            </p:txBody>
          </p:sp>
        </p:grpSp>
      </p:grpSp>
      <p:sp>
        <p:nvSpPr>
          <p:cNvPr id="212010" name="Rectangle 42"/>
          <p:cNvSpPr>
            <a:spLocks noGrp="1" noChangeArrowheads="1"/>
          </p:cNvSpPr>
          <p:nvPr>
            <p:ph type="ctrTitle" sz="quarter"/>
          </p:nvPr>
        </p:nvSpPr>
        <p:spPr>
          <a:xfrm>
            <a:off x="457200" y="1600200"/>
            <a:ext cx="8229600" cy="1828800"/>
          </a:xfrm>
        </p:spPr>
        <p:txBody>
          <a:bodyPr/>
          <a:lstStyle>
            <a:lvl1pPr>
              <a:defRPr sz="4800"/>
            </a:lvl1pPr>
          </a:lstStyle>
          <a:p>
            <a:r>
              <a:rPr lang="en-US"/>
              <a:t>Click to edit Master title style</a:t>
            </a:r>
          </a:p>
        </p:txBody>
      </p:sp>
      <p:sp>
        <p:nvSpPr>
          <p:cNvPr id="212011"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en-US"/>
              <a:t>Click to edit Master subtitle style</a:t>
            </a:r>
          </a:p>
        </p:txBody>
      </p:sp>
      <p:sp>
        <p:nvSpPr>
          <p:cNvPr id="44" name="Rectangle 44"/>
          <p:cNvSpPr>
            <a:spLocks noGrp="1" noChangeArrowheads="1"/>
          </p:cNvSpPr>
          <p:nvPr>
            <p:ph type="dt" sz="quarter" idx="10"/>
          </p:nvPr>
        </p:nvSpPr>
        <p:spPr/>
        <p:txBody>
          <a:bodyPr/>
          <a:lstStyle>
            <a:lvl1pPr>
              <a:defRPr/>
            </a:lvl1pPr>
          </a:lstStyle>
          <a:p>
            <a:pPr>
              <a:defRPr/>
            </a:pPr>
            <a:fld id="{01666AB0-F4B0-4125-B530-76004C86E611}" type="datetimeFigureOut">
              <a:rPr lang="en-US"/>
              <a:pPr>
                <a:defRPr/>
              </a:pPr>
              <a:t>7/10/2015</a:t>
            </a:fld>
            <a:endParaRPr lang="en-US"/>
          </a:p>
        </p:txBody>
      </p:sp>
      <p:sp>
        <p:nvSpPr>
          <p:cNvPr id="45" name="Rectangle 45"/>
          <p:cNvSpPr>
            <a:spLocks noGrp="1" noChangeArrowheads="1"/>
          </p:cNvSpPr>
          <p:nvPr>
            <p:ph type="ftr" sz="quarter" idx="11"/>
          </p:nvPr>
        </p:nvSpPr>
        <p:spPr/>
        <p:txBody>
          <a:bodyPr/>
          <a:lstStyle>
            <a:lvl1pPr>
              <a:defRPr/>
            </a:lvl1pPr>
          </a:lstStyle>
          <a:p>
            <a:pPr>
              <a:defRPr/>
            </a:pPr>
            <a:endParaRPr lang="en-US"/>
          </a:p>
        </p:txBody>
      </p:sp>
      <p:sp>
        <p:nvSpPr>
          <p:cNvPr id="46" name="Rectangle 46"/>
          <p:cNvSpPr>
            <a:spLocks noGrp="1" noChangeArrowheads="1"/>
          </p:cNvSpPr>
          <p:nvPr>
            <p:ph type="sldNum" sz="quarter" idx="12"/>
          </p:nvPr>
        </p:nvSpPr>
        <p:spPr/>
        <p:txBody>
          <a:bodyPr/>
          <a:lstStyle>
            <a:lvl1pPr>
              <a:defRPr/>
            </a:lvl1pPr>
          </a:lstStyle>
          <a:p>
            <a:pPr>
              <a:defRPr/>
            </a:pPr>
            <a:fld id="{A7396BF4-4A90-44F7-BEA4-FD188083635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4"/>
          <p:cNvSpPr>
            <a:spLocks noGrp="1" noChangeArrowheads="1"/>
          </p:cNvSpPr>
          <p:nvPr>
            <p:ph type="dt" sz="half" idx="10"/>
          </p:nvPr>
        </p:nvSpPr>
        <p:spPr>
          <a:ln/>
        </p:spPr>
        <p:txBody>
          <a:bodyPr/>
          <a:lstStyle>
            <a:lvl1pPr>
              <a:defRPr/>
            </a:lvl1pPr>
          </a:lstStyle>
          <a:p>
            <a:pPr>
              <a:defRPr/>
            </a:pPr>
            <a:fld id="{F319B3D1-6296-4F69-B848-F84391C47F32}" type="datetimeFigureOut">
              <a:rPr lang="en-US"/>
              <a:pPr>
                <a:defRPr/>
              </a:pPr>
              <a:t>7/10/2015</a:t>
            </a:fld>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833D66BE-7B13-4763-888F-A16EAD76EDF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4"/>
          <p:cNvSpPr>
            <a:spLocks noGrp="1" noChangeArrowheads="1"/>
          </p:cNvSpPr>
          <p:nvPr>
            <p:ph type="dt" sz="half" idx="10"/>
          </p:nvPr>
        </p:nvSpPr>
        <p:spPr>
          <a:ln/>
        </p:spPr>
        <p:txBody>
          <a:bodyPr/>
          <a:lstStyle>
            <a:lvl1pPr>
              <a:defRPr/>
            </a:lvl1pPr>
          </a:lstStyle>
          <a:p>
            <a:pPr>
              <a:defRPr/>
            </a:pPr>
            <a:fld id="{993B91E2-7F4C-4D6E-9308-02A5D1A6933F}" type="datetimeFigureOut">
              <a:rPr lang="en-US"/>
              <a:pPr>
                <a:defRPr/>
              </a:pPr>
              <a:t>7/10/2015</a:t>
            </a:fld>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EB376117-27E9-48A3-AD00-BD78914351D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4"/>
          <p:cNvSpPr>
            <a:spLocks noGrp="1" noChangeArrowheads="1"/>
          </p:cNvSpPr>
          <p:nvPr>
            <p:ph type="dt" sz="half" idx="10"/>
          </p:nvPr>
        </p:nvSpPr>
        <p:spPr>
          <a:ln/>
        </p:spPr>
        <p:txBody>
          <a:bodyPr/>
          <a:lstStyle>
            <a:lvl1pPr>
              <a:defRPr/>
            </a:lvl1pPr>
          </a:lstStyle>
          <a:p>
            <a:pPr>
              <a:defRPr/>
            </a:pPr>
            <a:fld id="{8B04FDF0-8939-4AA6-B266-B9B0C95D7E3D}" type="datetimeFigureOut">
              <a:rPr lang="en-US"/>
              <a:pPr>
                <a:defRPr/>
              </a:pPr>
              <a:t>7/10/2015</a:t>
            </a:fld>
            <a:endParaRPr lang="en-US"/>
          </a:p>
        </p:txBody>
      </p:sp>
      <p:sp>
        <p:nvSpPr>
          <p:cNvPr id="6" name="Rectangle 45"/>
          <p:cNvSpPr>
            <a:spLocks noGrp="1" noChangeArrowheads="1"/>
          </p:cNvSpPr>
          <p:nvPr>
            <p:ph type="ftr" sz="quarter" idx="11"/>
          </p:nvPr>
        </p:nvSpPr>
        <p:spPr>
          <a:ln/>
        </p:spPr>
        <p:txBody>
          <a:bodyPr/>
          <a:lstStyle>
            <a:lvl1pPr>
              <a:defRPr/>
            </a:lvl1pPr>
          </a:lstStyle>
          <a:p>
            <a:pPr>
              <a:defRPr/>
            </a:pPr>
            <a:endParaRPr lang="en-US"/>
          </a:p>
        </p:txBody>
      </p:sp>
      <p:sp>
        <p:nvSpPr>
          <p:cNvPr id="7" name="Rectangle 46"/>
          <p:cNvSpPr>
            <a:spLocks noGrp="1" noChangeArrowheads="1"/>
          </p:cNvSpPr>
          <p:nvPr>
            <p:ph type="sldNum" sz="quarter" idx="12"/>
          </p:nvPr>
        </p:nvSpPr>
        <p:spPr>
          <a:ln/>
        </p:spPr>
        <p:txBody>
          <a:bodyPr/>
          <a:lstStyle>
            <a:lvl1pPr>
              <a:defRPr/>
            </a:lvl1pPr>
          </a:lstStyle>
          <a:p>
            <a:pPr>
              <a:defRPr/>
            </a:pPr>
            <a:fld id="{6476AD4D-EE14-483E-A0F7-85D23B0AC1A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4"/>
          <p:cNvSpPr>
            <a:spLocks noGrp="1" noChangeArrowheads="1"/>
          </p:cNvSpPr>
          <p:nvPr>
            <p:ph type="dt" sz="half" idx="10"/>
          </p:nvPr>
        </p:nvSpPr>
        <p:spPr>
          <a:ln/>
        </p:spPr>
        <p:txBody>
          <a:bodyPr/>
          <a:lstStyle>
            <a:lvl1pPr>
              <a:defRPr/>
            </a:lvl1pPr>
          </a:lstStyle>
          <a:p>
            <a:pPr>
              <a:defRPr/>
            </a:pPr>
            <a:fld id="{DB402128-7A3A-4651-A5D1-8DA7F95483F5}" type="datetimeFigureOut">
              <a:rPr lang="en-US"/>
              <a:pPr>
                <a:defRPr/>
              </a:pPr>
              <a:t>7/10/2015</a:t>
            </a:fld>
            <a:endParaRPr lang="en-US"/>
          </a:p>
        </p:txBody>
      </p:sp>
      <p:sp>
        <p:nvSpPr>
          <p:cNvPr id="8" name="Rectangle 45"/>
          <p:cNvSpPr>
            <a:spLocks noGrp="1" noChangeArrowheads="1"/>
          </p:cNvSpPr>
          <p:nvPr>
            <p:ph type="ftr" sz="quarter" idx="11"/>
          </p:nvPr>
        </p:nvSpPr>
        <p:spPr>
          <a:ln/>
        </p:spPr>
        <p:txBody>
          <a:bodyPr/>
          <a:lstStyle>
            <a:lvl1pPr>
              <a:defRPr/>
            </a:lvl1pPr>
          </a:lstStyle>
          <a:p>
            <a:pPr>
              <a:defRPr/>
            </a:pPr>
            <a:endParaRPr lang="en-US"/>
          </a:p>
        </p:txBody>
      </p:sp>
      <p:sp>
        <p:nvSpPr>
          <p:cNvPr id="9" name="Rectangle 46"/>
          <p:cNvSpPr>
            <a:spLocks noGrp="1" noChangeArrowheads="1"/>
          </p:cNvSpPr>
          <p:nvPr>
            <p:ph type="sldNum" sz="quarter" idx="12"/>
          </p:nvPr>
        </p:nvSpPr>
        <p:spPr>
          <a:ln/>
        </p:spPr>
        <p:txBody>
          <a:bodyPr/>
          <a:lstStyle>
            <a:lvl1pPr>
              <a:defRPr/>
            </a:lvl1pPr>
          </a:lstStyle>
          <a:p>
            <a:pPr>
              <a:defRPr/>
            </a:pPr>
            <a:fld id="{6EFE1CBB-482A-4662-A7F2-19E148420AD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4"/>
          <p:cNvSpPr>
            <a:spLocks noGrp="1" noChangeArrowheads="1"/>
          </p:cNvSpPr>
          <p:nvPr>
            <p:ph type="dt" sz="half" idx="10"/>
          </p:nvPr>
        </p:nvSpPr>
        <p:spPr>
          <a:ln/>
        </p:spPr>
        <p:txBody>
          <a:bodyPr/>
          <a:lstStyle>
            <a:lvl1pPr>
              <a:defRPr/>
            </a:lvl1pPr>
          </a:lstStyle>
          <a:p>
            <a:pPr>
              <a:defRPr/>
            </a:pPr>
            <a:fld id="{2483250B-7E1E-42CE-9983-55FEF7F7CC8E}" type="datetimeFigureOut">
              <a:rPr lang="en-US"/>
              <a:pPr>
                <a:defRPr/>
              </a:pPr>
              <a:t>7/10/2015</a:t>
            </a:fld>
            <a:endParaRPr lang="en-US"/>
          </a:p>
        </p:txBody>
      </p:sp>
      <p:sp>
        <p:nvSpPr>
          <p:cNvPr id="4" name="Rectangle 45"/>
          <p:cNvSpPr>
            <a:spLocks noGrp="1" noChangeArrowheads="1"/>
          </p:cNvSpPr>
          <p:nvPr>
            <p:ph type="ftr" sz="quarter" idx="11"/>
          </p:nvPr>
        </p:nvSpPr>
        <p:spPr>
          <a:ln/>
        </p:spPr>
        <p:txBody>
          <a:bodyPr/>
          <a:lstStyle>
            <a:lvl1pPr>
              <a:defRPr/>
            </a:lvl1pPr>
          </a:lstStyle>
          <a:p>
            <a:pPr>
              <a:defRPr/>
            </a:pPr>
            <a:endParaRPr lang="en-US"/>
          </a:p>
        </p:txBody>
      </p:sp>
      <p:sp>
        <p:nvSpPr>
          <p:cNvPr id="5" name="Rectangle 46"/>
          <p:cNvSpPr>
            <a:spLocks noGrp="1" noChangeArrowheads="1"/>
          </p:cNvSpPr>
          <p:nvPr>
            <p:ph type="sldNum" sz="quarter" idx="12"/>
          </p:nvPr>
        </p:nvSpPr>
        <p:spPr>
          <a:ln/>
        </p:spPr>
        <p:txBody>
          <a:bodyPr/>
          <a:lstStyle>
            <a:lvl1pPr>
              <a:defRPr/>
            </a:lvl1pPr>
          </a:lstStyle>
          <a:p>
            <a:pPr>
              <a:defRPr/>
            </a:pPr>
            <a:fld id="{C79E3379-2CFA-4A3A-A411-771C0865330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4"/>
          <p:cNvSpPr>
            <a:spLocks noGrp="1" noChangeArrowheads="1"/>
          </p:cNvSpPr>
          <p:nvPr>
            <p:ph type="dt" sz="half" idx="10"/>
          </p:nvPr>
        </p:nvSpPr>
        <p:spPr>
          <a:ln/>
        </p:spPr>
        <p:txBody>
          <a:bodyPr/>
          <a:lstStyle>
            <a:lvl1pPr>
              <a:defRPr/>
            </a:lvl1pPr>
          </a:lstStyle>
          <a:p>
            <a:pPr>
              <a:defRPr/>
            </a:pPr>
            <a:fld id="{B6ED9791-500F-458C-85D2-3284227E177E}" type="datetimeFigureOut">
              <a:rPr lang="en-US"/>
              <a:pPr>
                <a:defRPr/>
              </a:pPr>
              <a:t>7/10/2015</a:t>
            </a:fld>
            <a:endParaRPr lang="en-US"/>
          </a:p>
        </p:txBody>
      </p:sp>
      <p:sp>
        <p:nvSpPr>
          <p:cNvPr id="3" name="Rectangle 45"/>
          <p:cNvSpPr>
            <a:spLocks noGrp="1" noChangeArrowheads="1"/>
          </p:cNvSpPr>
          <p:nvPr>
            <p:ph type="ftr" sz="quarter" idx="11"/>
          </p:nvPr>
        </p:nvSpPr>
        <p:spPr>
          <a:ln/>
        </p:spPr>
        <p:txBody>
          <a:bodyPr/>
          <a:lstStyle>
            <a:lvl1pPr>
              <a:defRPr/>
            </a:lvl1pPr>
          </a:lstStyle>
          <a:p>
            <a:pPr>
              <a:defRPr/>
            </a:pPr>
            <a:endParaRPr lang="en-US"/>
          </a:p>
        </p:txBody>
      </p:sp>
      <p:sp>
        <p:nvSpPr>
          <p:cNvPr id="4" name="Rectangle 46"/>
          <p:cNvSpPr>
            <a:spLocks noGrp="1" noChangeArrowheads="1"/>
          </p:cNvSpPr>
          <p:nvPr>
            <p:ph type="sldNum" sz="quarter" idx="12"/>
          </p:nvPr>
        </p:nvSpPr>
        <p:spPr>
          <a:ln/>
        </p:spPr>
        <p:txBody>
          <a:bodyPr/>
          <a:lstStyle>
            <a:lvl1pPr>
              <a:defRPr/>
            </a:lvl1pPr>
          </a:lstStyle>
          <a:p>
            <a:pPr>
              <a:defRPr/>
            </a:pPr>
            <a:fld id="{1C6A2C91-E1CA-49D3-9273-62BCE56A48C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4"/>
          <p:cNvSpPr>
            <a:spLocks noGrp="1" noChangeArrowheads="1"/>
          </p:cNvSpPr>
          <p:nvPr>
            <p:ph type="dt" sz="half" idx="10"/>
          </p:nvPr>
        </p:nvSpPr>
        <p:spPr>
          <a:ln/>
        </p:spPr>
        <p:txBody>
          <a:bodyPr/>
          <a:lstStyle>
            <a:lvl1pPr>
              <a:defRPr/>
            </a:lvl1pPr>
          </a:lstStyle>
          <a:p>
            <a:pPr>
              <a:defRPr/>
            </a:pPr>
            <a:fld id="{53A86F80-AE19-48E1-96D4-DE4038EBC769}" type="datetimeFigureOut">
              <a:rPr lang="en-US"/>
              <a:pPr>
                <a:defRPr/>
              </a:pPr>
              <a:t>7/10/2015</a:t>
            </a:fld>
            <a:endParaRPr lang="en-US"/>
          </a:p>
        </p:txBody>
      </p:sp>
      <p:sp>
        <p:nvSpPr>
          <p:cNvPr id="6" name="Rectangle 45"/>
          <p:cNvSpPr>
            <a:spLocks noGrp="1" noChangeArrowheads="1"/>
          </p:cNvSpPr>
          <p:nvPr>
            <p:ph type="ftr" sz="quarter" idx="11"/>
          </p:nvPr>
        </p:nvSpPr>
        <p:spPr>
          <a:ln/>
        </p:spPr>
        <p:txBody>
          <a:bodyPr/>
          <a:lstStyle>
            <a:lvl1pPr>
              <a:defRPr/>
            </a:lvl1pPr>
          </a:lstStyle>
          <a:p>
            <a:pPr>
              <a:defRPr/>
            </a:pPr>
            <a:endParaRPr lang="en-US"/>
          </a:p>
        </p:txBody>
      </p:sp>
      <p:sp>
        <p:nvSpPr>
          <p:cNvPr id="7" name="Rectangle 46"/>
          <p:cNvSpPr>
            <a:spLocks noGrp="1" noChangeArrowheads="1"/>
          </p:cNvSpPr>
          <p:nvPr>
            <p:ph type="sldNum" sz="quarter" idx="12"/>
          </p:nvPr>
        </p:nvSpPr>
        <p:spPr>
          <a:ln/>
        </p:spPr>
        <p:txBody>
          <a:bodyPr/>
          <a:lstStyle>
            <a:lvl1pPr>
              <a:defRPr/>
            </a:lvl1pPr>
          </a:lstStyle>
          <a:p>
            <a:pPr>
              <a:defRPr/>
            </a:pPr>
            <a:fld id="{F544D3C7-6EE4-4825-91A5-BBC5C87FEAE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4"/>
          <p:cNvSpPr>
            <a:spLocks noGrp="1" noChangeArrowheads="1"/>
          </p:cNvSpPr>
          <p:nvPr>
            <p:ph type="dt" sz="half" idx="10"/>
          </p:nvPr>
        </p:nvSpPr>
        <p:spPr>
          <a:ln/>
        </p:spPr>
        <p:txBody>
          <a:bodyPr/>
          <a:lstStyle>
            <a:lvl1pPr>
              <a:defRPr/>
            </a:lvl1pPr>
          </a:lstStyle>
          <a:p>
            <a:pPr>
              <a:defRPr/>
            </a:pPr>
            <a:fld id="{C3940057-EE61-4C4A-8EBF-1CFA226F56EF}" type="datetimeFigureOut">
              <a:rPr lang="en-US"/>
              <a:pPr>
                <a:defRPr/>
              </a:pPr>
              <a:t>7/10/2015</a:t>
            </a:fld>
            <a:endParaRPr lang="en-US"/>
          </a:p>
        </p:txBody>
      </p:sp>
      <p:sp>
        <p:nvSpPr>
          <p:cNvPr id="6" name="Rectangle 45"/>
          <p:cNvSpPr>
            <a:spLocks noGrp="1" noChangeArrowheads="1"/>
          </p:cNvSpPr>
          <p:nvPr>
            <p:ph type="ftr" sz="quarter" idx="11"/>
          </p:nvPr>
        </p:nvSpPr>
        <p:spPr>
          <a:ln/>
        </p:spPr>
        <p:txBody>
          <a:bodyPr/>
          <a:lstStyle>
            <a:lvl1pPr>
              <a:defRPr/>
            </a:lvl1pPr>
          </a:lstStyle>
          <a:p>
            <a:pPr>
              <a:defRPr/>
            </a:pPr>
            <a:endParaRPr lang="en-US"/>
          </a:p>
        </p:txBody>
      </p:sp>
      <p:sp>
        <p:nvSpPr>
          <p:cNvPr id="7" name="Rectangle 46"/>
          <p:cNvSpPr>
            <a:spLocks noGrp="1" noChangeArrowheads="1"/>
          </p:cNvSpPr>
          <p:nvPr>
            <p:ph type="sldNum" sz="quarter" idx="12"/>
          </p:nvPr>
        </p:nvSpPr>
        <p:spPr>
          <a:ln/>
        </p:spPr>
        <p:txBody>
          <a:bodyPr/>
          <a:lstStyle>
            <a:lvl1pPr>
              <a:defRPr/>
            </a:lvl1pPr>
          </a:lstStyle>
          <a:p>
            <a:pPr>
              <a:defRPr/>
            </a:pPr>
            <a:fld id="{6F45D050-2252-4323-A051-EBCD7EA559A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4"/>
          <p:cNvSpPr>
            <a:spLocks noGrp="1" noChangeArrowheads="1"/>
          </p:cNvSpPr>
          <p:nvPr>
            <p:ph type="dt" sz="half" idx="10"/>
          </p:nvPr>
        </p:nvSpPr>
        <p:spPr>
          <a:ln/>
        </p:spPr>
        <p:txBody>
          <a:bodyPr/>
          <a:lstStyle>
            <a:lvl1pPr>
              <a:defRPr/>
            </a:lvl1pPr>
          </a:lstStyle>
          <a:p>
            <a:pPr>
              <a:defRPr/>
            </a:pPr>
            <a:fld id="{9BBD6031-7797-460A-A249-7E6E674BC093}" type="datetimeFigureOut">
              <a:rPr lang="en-US"/>
              <a:pPr>
                <a:defRPr/>
              </a:pPr>
              <a:t>7/10/2015</a:t>
            </a:fld>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983D0AFF-9AB7-4759-A749-86AFB508477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4"/>
          <p:cNvSpPr>
            <a:spLocks noGrp="1" noChangeArrowheads="1"/>
          </p:cNvSpPr>
          <p:nvPr>
            <p:ph type="dt" sz="half" idx="10"/>
          </p:nvPr>
        </p:nvSpPr>
        <p:spPr>
          <a:ln/>
        </p:spPr>
        <p:txBody>
          <a:bodyPr/>
          <a:lstStyle>
            <a:lvl1pPr>
              <a:defRPr/>
            </a:lvl1pPr>
          </a:lstStyle>
          <a:p>
            <a:pPr>
              <a:defRPr/>
            </a:pPr>
            <a:fld id="{0DDE0DC9-E0E8-4CD2-A69D-E43A0F5355BE}" type="datetimeFigureOut">
              <a:rPr lang="en-US"/>
              <a:pPr>
                <a:defRPr/>
              </a:pPr>
              <a:t>7/10/2015</a:t>
            </a:fld>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156232D1-CB21-4548-A173-36B59C4CAB2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86000">
              <a:srgbClr val="000079"/>
            </a:gs>
            <a:gs pos="0">
              <a:schemeClr val="bg1">
                <a:gamma/>
                <a:shade val="57647"/>
                <a:invGamma/>
              </a:schemeClr>
            </a:gs>
            <a:gs pos="100000">
              <a:schemeClr val="bg1"/>
            </a:gs>
          </a:gsLst>
          <a:lin ang="2700000" scaled="1"/>
          <a:tileRect/>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4000" cy="6856413"/>
            <a:chOff x="0" y="0"/>
            <a:chExt cx="5760" cy="4319"/>
          </a:xfrm>
        </p:grpSpPr>
        <p:sp>
          <p:nvSpPr>
            <p:cNvPr id="210947"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eaLnBrk="0" hangingPunct="0">
                <a:defRPr/>
              </a:pPr>
              <a:endParaRPr lang="en-US">
                <a:latin typeface="Arial" pitchFamily="34" charset="0"/>
              </a:endParaRPr>
            </a:p>
          </p:txBody>
        </p:sp>
        <p:sp>
          <p:nvSpPr>
            <p:cNvPr id="210948"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210949"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eaLnBrk="0" hangingPunct="0">
                <a:defRPr/>
              </a:pPr>
              <a:endParaRPr lang="en-US">
                <a:latin typeface="Arial" pitchFamily="34" charset="0"/>
              </a:endParaRPr>
            </a:p>
          </p:txBody>
        </p:sp>
        <p:sp>
          <p:nvSpPr>
            <p:cNvPr id="210950"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eaLnBrk="0" hangingPunct="0">
                <a:defRPr/>
              </a:pPr>
              <a:endParaRPr lang="en-US">
                <a:latin typeface="Arial" pitchFamily="34" charset="0"/>
              </a:endParaRPr>
            </a:p>
          </p:txBody>
        </p:sp>
        <p:sp>
          <p:nvSpPr>
            <p:cNvPr id="210951"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eaLnBrk="0" hangingPunct="0">
                <a:defRPr/>
              </a:pPr>
              <a:endParaRPr lang="en-US">
                <a:latin typeface="Arial" pitchFamily="34" charset="0"/>
              </a:endParaRPr>
            </a:p>
          </p:txBody>
        </p:sp>
        <p:sp>
          <p:nvSpPr>
            <p:cNvPr id="210952"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eaLnBrk="0" hangingPunct="0">
                <a:defRPr/>
              </a:pPr>
              <a:endParaRPr lang="en-US">
                <a:latin typeface="Arial" pitchFamily="34" charset="0"/>
              </a:endParaRPr>
            </a:p>
          </p:txBody>
        </p:sp>
        <p:sp>
          <p:nvSpPr>
            <p:cNvPr id="210953"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eaLnBrk="0" hangingPunct="0">
                <a:defRPr/>
              </a:pPr>
              <a:endParaRPr lang="en-US">
                <a:latin typeface="Arial" pitchFamily="34" charset="0"/>
              </a:endParaRPr>
            </a:p>
          </p:txBody>
        </p:sp>
        <p:sp>
          <p:nvSpPr>
            <p:cNvPr id="210954"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eaLnBrk="0" hangingPunct="0">
                <a:defRPr/>
              </a:pPr>
              <a:endParaRPr lang="en-US">
                <a:latin typeface="Arial" pitchFamily="34" charset="0"/>
              </a:endParaRPr>
            </a:p>
          </p:txBody>
        </p:sp>
        <p:sp>
          <p:nvSpPr>
            <p:cNvPr id="210955"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eaLnBrk="0" hangingPunct="0">
                <a:defRPr/>
              </a:pPr>
              <a:endParaRPr lang="en-US">
                <a:latin typeface="Arial" pitchFamily="34" charset="0"/>
              </a:endParaRPr>
            </a:p>
          </p:txBody>
        </p:sp>
        <p:sp>
          <p:nvSpPr>
            <p:cNvPr id="210956"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eaLnBrk="0" hangingPunct="0">
                <a:defRPr/>
              </a:pPr>
              <a:endParaRPr lang="en-US">
                <a:latin typeface="Arial" pitchFamily="34" charset="0"/>
              </a:endParaRPr>
            </a:p>
          </p:txBody>
        </p:sp>
        <p:sp>
          <p:nvSpPr>
            <p:cNvPr id="210957"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eaLnBrk="0" hangingPunct="0">
                <a:defRPr/>
              </a:pPr>
              <a:endParaRPr lang="en-US">
                <a:latin typeface="Arial" pitchFamily="34" charset="0"/>
              </a:endParaRPr>
            </a:p>
          </p:txBody>
        </p:sp>
        <p:sp>
          <p:nvSpPr>
            <p:cNvPr id="210958"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210959"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eaLnBrk="0" hangingPunct="0">
                <a:defRPr/>
              </a:pPr>
              <a:endParaRPr lang="en-US">
                <a:latin typeface="Arial" pitchFamily="34" charset="0"/>
              </a:endParaRPr>
            </a:p>
          </p:txBody>
        </p:sp>
        <p:sp>
          <p:nvSpPr>
            <p:cNvPr id="210960"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eaLnBrk="0" hangingPunct="0">
                <a:defRPr/>
              </a:pPr>
              <a:endParaRPr lang="en-US">
                <a:latin typeface="Arial" pitchFamily="34" charset="0"/>
              </a:endParaRPr>
            </a:p>
          </p:txBody>
        </p:sp>
        <p:sp>
          <p:nvSpPr>
            <p:cNvPr id="210961"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210962"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210963"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eaLnBrk="0" hangingPunct="0">
                <a:defRPr/>
              </a:pPr>
              <a:endParaRPr lang="en-US">
                <a:latin typeface="Arial" pitchFamily="34" charset="0"/>
              </a:endParaRPr>
            </a:p>
          </p:txBody>
        </p:sp>
        <p:sp>
          <p:nvSpPr>
            <p:cNvPr id="210964"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210965"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eaLnBrk="0" hangingPunct="0">
                <a:defRPr/>
              </a:pPr>
              <a:endParaRPr lang="en-US">
                <a:latin typeface="Arial" pitchFamily="34" charset="0"/>
              </a:endParaRPr>
            </a:p>
          </p:txBody>
        </p:sp>
        <p:sp>
          <p:nvSpPr>
            <p:cNvPr id="210966"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210967"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eaLnBrk="0" hangingPunct="0">
                <a:defRPr/>
              </a:pPr>
              <a:endParaRPr lang="en-US">
                <a:latin typeface="Arial" pitchFamily="34" charset="0"/>
              </a:endParaRPr>
            </a:p>
          </p:txBody>
        </p:sp>
        <p:sp>
          <p:nvSpPr>
            <p:cNvPr id="210968"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210969"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eaLnBrk="0" hangingPunct="0">
                <a:defRPr/>
              </a:pPr>
              <a:endParaRPr lang="en-US">
                <a:latin typeface="Arial" pitchFamily="34" charset="0"/>
              </a:endParaRPr>
            </a:p>
          </p:txBody>
        </p:sp>
        <p:sp>
          <p:nvSpPr>
            <p:cNvPr id="210970"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eaLnBrk="0" hangingPunct="0">
                <a:defRPr/>
              </a:pPr>
              <a:endParaRPr lang="en-US">
                <a:latin typeface="Arial" pitchFamily="34" charset="0"/>
              </a:endParaRPr>
            </a:p>
          </p:txBody>
        </p:sp>
        <p:sp>
          <p:nvSpPr>
            <p:cNvPr id="210971"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eaLnBrk="0" hangingPunct="0">
                <a:defRPr/>
              </a:pPr>
              <a:endParaRPr lang="en-US">
                <a:latin typeface="Arial" pitchFamily="34" charset="0"/>
              </a:endParaRPr>
            </a:p>
          </p:txBody>
        </p:sp>
        <p:sp>
          <p:nvSpPr>
            <p:cNvPr id="210972"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eaLnBrk="0" hangingPunct="0">
                <a:defRPr/>
              </a:pPr>
              <a:endParaRPr lang="en-US">
                <a:latin typeface="Arial" pitchFamily="34" charset="0"/>
              </a:endParaRPr>
            </a:p>
          </p:txBody>
        </p:sp>
        <p:sp>
          <p:nvSpPr>
            <p:cNvPr id="210973"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210974"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eaLnBrk="0" hangingPunct="0">
                <a:defRPr/>
              </a:pPr>
              <a:endParaRPr lang="en-US">
                <a:latin typeface="Arial" pitchFamily="34" charset="0"/>
              </a:endParaRPr>
            </a:p>
          </p:txBody>
        </p:sp>
        <p:sp>
          <p:nvSpPr>
            <p:cNvPr id="210975"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210976"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eaLnBrk="0" hangingPunct="0">
                <a:defRPr/>
              </a:pPr>
              <a:endParaRPr lang="en-US">
                <a:latin typeface="Arial" pitchFamily="34" charset="0"/>
              </a:endParaRPr>
            </a:p>
          </p:txBody>
        </p:sp>
        <p:sp>
          <p:nvSpPr>
            <p:cNvPr id="210977"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210978"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210979"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eaLnBrk="0" hangingPunct="0">
                <a:defRPr/>
              </a:pPr>
              <a:endParaRPr lang="en-US">
                <a:latin typeface="Arial" pitchFamily="34" charset="0"/>
              </a:endParaRPr>
            </a:p>
          </p:txBody>
        </p:sp>
        <p:sp>
          <p:nvSpPr>
            <p:cNvPr id="210980"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210981"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eaLnBrk="0" hangingPunct="0">
                <a:defRPr/>
              </a:pPr>
              <a:endParaRPr lang="en-US">
                <a:latin typeface="Arial" pitchFamily="34" charset="0"/>
              </a:endParaRPr>
            </a:p>
          </p:txBody>
        </p:sp>
        <p:sp>
          <p:nvSpPr>
            <p:cNvPr id="210982"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eaLnBrk="0" hangingPunct="0">
                <a:defRPr/>
              </a:pPr>
              <a:endParaRPr lang="en-US">
                <a:latin typeface="Arial" pitchFamily="34" charset="0"/>
              </a:endParaRPr>
            </a:p>
          </p:txBody>
        </p:sp>
        <p:grpSp>
          <p:nvGrpSpPr>
            <p:cNvPr id="1068" name="Group 39"/>
            <p:cNvGrpSpPr>
              <a:grpSpLocks/>
            </p:cNvGrpSpPr>
            <p:nvPr userDrawn="1"/>
          </p:nvGrpSpPr>
          <p:grpSpPr bwMode="auto">
            <a:xfrm>
              <a:off x="0" y="1632"/>
              <a:ext cx="5758" cy="1858"/>
              <a:chOff x="0" y="1632"/>
              <a:chExt cx="5758" cy="1858"/>
            </a:xfrm>
          </p:grpSpPr>
          <p:sp>
            <p:nvSpPr>
              <p:cNvPr id="210984"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eaLnBrk="0" hangingPunct="0">
                  <a:defRPr/>
                </a:pPr>
                <a:endParaRPr lang="en-US">
                  <a:latin typeface="Arial" pitchFamily="34" charset="0"/>
                </a:endParaRPr>
              </a:p>
            </p:txBody>
          </p:sp>
          <p:sp>
            <p:nvSpPr>
              <p:cNvPr id="210985"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eaLnBrk="0" hangingPunct="0">
                  <a:defRPr/>
                </a:pPr>
                <a:endParaRPr lang="en-US">
                  <a:latin typeface="Arial" pitchFamily="34" charset="0"/>
                </a:endParaRPr>
              </a:p>
            </p:txBody>
          </p:sp>
        </p:grpSp>
      </p:grpSp>
      <p:sp>
        <p:nvSpPr>
          <p:cNvPr id="210986"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10987"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0988" name="Rectangle 4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latin typeface="Arial" pitchFamily="34" charset="0"/>
              </a:defRPr>
            </a:lvl1pPr>
          </a:lstStyle>
          <a:p>
            <a:pPr>
              <a:defRPr/>
            </a:pPr>
            <a:fld id="{8AEFB742-AB92-4705-9FF4-38AD026FB19B}" type="datetimeFigureOut">
              <a:rPr lang="en-US"/>
              <a:pPr>
                <a:defRPr/>
              </a:pPr>
              <a:t>7/10/2015</a:t>
            </a:fld>
            <a:endParaRPr lang="en-US"/>
          </a:p>
        </p:txBody>
      </p:sp>
      <p:sp>
        <p:nvSpPr>
          <p:cNvPr id="210989"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Arial" pitchFamily="34" charset="0"/>
              </a:defRPr>
            </a:lvl1pPr>
          </a:lstStyle>
          <a:p>
            <a:pPr>
              <a:defRPr/>
            </a:pPr>
            <a:endParaRPr lang="en-US"/>
          </a:p>
        </p:txBody>
      </p:sp>
      <p:sp>
        <p:nvSpPr>
          <p:cNvPr id="210990"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latin typeface="Arial" pitchFamily="34" charset="0"/>
              </a:defRPr>
            </a:lvl1pPr>
          </a:lstStyle>
          <a:p>
            <a:pPr>
              <a:defRPr/>
            </a:pPr>
            <a:fld id="{30FB678B-0CBE-4D99-B821-901715F94CE7}"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844"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SzPct val="90000"/>
        <a:buFont typeface="Wingdings" pitchFamily="2" charset="2"/>
        <a:buBlip>
          <a:blip r:embed="rId13"/>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itchFamily="2" charset="2"/>
        <a:buBlip>
          <a:blip r:embed="rId14"/>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Rectangle 2"/>
          <p:cNvSpPr/>
          <p:nvPr/>
        </p:nvSpPr>
        <p:spPr>
          <a:xfrm>
            <a:off x="298450" y="152400"/>
            <a:ext cx="8382000" cy="5016758"/>
          </a:xfrm>
          <a:prstGeom prst="rect">
            <a:avLst/>
          </a:prstGeom>
        </p:spPr>
        <p:txBody>
          <a:bodyPr wrap="square">
            <a:spAutoFit/>
            <a:scene3d>
              <a:camera prst="orthographicFront">
                <a:rot lat="0" lon="0" rev="0"/>
              </a:camera>
              <a:lightRig rig="threePt" dir="t"/>
            </a:scene3d>
            <a:sp3d/>
          </a:bodyPr>
          <a:lstStyle/>
          <a:p>
            <a:pPr algn="ctr" fontAlgn="auto">
              <a:spcBef>
                <a:spcPts val="0"/>
              </a:spcBef>
              <a:spcAft>
                <a:spcPts val="0"/>
              </a:spcAft>
              <a:defRPr/>
            </a:pPr>
            <a:r>
              <a:rPr lang="en-US" sz="4800" baseline="30000" dirty="0" smtClean="0">
                <a:solidFill>
                  <a:srgbClr val="F26EE9"/>
                </a:solidFill>
                <a:latin typeface="Informal Roman" pitchFamily="66" charset="0"/>
              </a:rPr>
              <a:t>7th</a:t>
            </a:r>
            <a:r>
              <a:rPr lang="en-US" sz="4800" dirty="0" smtClean="0">
                <a:solidFill>
                  <a:srgbClr val="F26EE9"/>
                </a:solidFill>
                <a:latin typeface="Informal Roman" pitchFamily="66" charset="0"/>
              </a:rPr>
              <a:t> Asia Pacific Biotech Congress </a:t>
            </a:r>
          </a:p>
          <a:p>
            <a:pPr algn="ctr" fontAlgn="auto">
              <a:spcBef>
                <a:spcPts val="0"/>
              </a:spcBef>
              <a:spcAft>
                <a:spcPts val="0"/>
              </a:spcAft>
              <a:defRPr/>
            </a:pPr>
            <a:endParaRPr lang="en-US" sz="4800" dirty="0" smtClean="0">
              <a:solidFill>
                <a:srgbClr val="F26EE9"/>
              </a:solidFill>
              <a:latin typeface="Informal Roman" pitchFamily="66" charset="0"/>
            </a:endParaRPr>
          </a:p>
          <a:p>
            <a:pPr algn="ctr" fontAlgn="auto">
              <a:spcBef>
                <a:spcPts val="0"/>
              </a:spcBef>
              <a:spcAft>
                <a:spcPts val="0"/>
              </a:spcAft>
              <a:defRPr/>
            </a:pPr>
            <a:r>
              <a:rPr lang="en-US" sz="4800" dirty="0" smtClean="0">
                <a:solidFill>
                  <a:srgbClr val="FFFF00"/>
                </a:solidFill>
                <a:latin typeface="Informal Roman" pitchFamily="66" charset="0"/>
              </a:rPr>
              <a:t>International Conference</a:t>
            </a:r>
            <a:r>
              <a:rPr lang="en-US" sz="4800" dirty="0">
                <a:solidFill>
                  <a:srgbClr val="FFFF00"/>
                </a:solidFill>
                <a:latin typeface="Informal Roman" pitchFamily="66" charset="0"/>
              </a:rPr>
              <a:t/>
            </a:r>
            <a:br>
              <a:rPr lang="en-US" sz="4800" dirty="0">
                <a:solidFill>
                  <a:srgbClr val="FFFF00"/>
                </a:solidFill>
                <a:latin typeface="Informal Roman" pitchFamily="66" charset="0"/>
              </a:rPr>
            </a:br>
            <a:r>
              <a:rPr lang="en-US" sz="4800" dirty="0" smtClean="0">
                <a:solidFill>
                  <a:srgbClr val="FFFF00"/>
                </a:solidFill>
                <a:latin typeface="Informal Roman" pitchFamily="66" charset="0"/>
              </a:rPr>
              <a:t>at Double tree by Hilton </a:t>
            </a:r>
          </a:p>
          <a:p>
            <a:pPr algn="ctr" fontAlgn="auto">
              <a:spcBef>
                <a:spcPts val="0"/>
              </a:spcBef>
              <a:spcAft>
                <a:spcPts val="0"/>
              </a:spcAft>
              <a:defRPr/>
            </a:pPr>
            <a:r>
              <a:rPr lang="en-US" sz="4800" dirty="0" smtClean="0">
                <a:solidFill>
                  <a:srgbClr val="FFFF00"/>
                </a:solidFill>
                <a:latin typeface="Informal Roman" pitchFamily="66" charset="0"/>
              </a:rPr>
              <a:t>Beijing- China</a:t>
            </a:r>
          </a:p>
          <a:p>
            <a:pPr algn="ctr" fontAlgn="auto">
              <a:spcBef>
                <a:spcPts val="0"/>
              </a:spcBef>
              <a:spcAft>
                <a:spcPts val="0"/>
              </a:spcAft>
              <a:defRPr/>
            </a:pPr>
            <a:r>
              <a:rPr lang="en-US" sz="4000" dirty="0"/>
              <a:t/>
            </a:r>
            <a:br>
              <a:rPr lang="en-US" sz="4000" dirty="0"/>
            </a:br>
            <a:r>
              <a:rPr lang="en-US" sz="4000" dirty="0" smtClean="0">
                <a:solidFill>
                  <a:srgbClr val="FFFF00"/>
                </a:solidFill>
                <a:latin typeface="Informal Roman" pitchFamily="66" charset="0"/>
              </a:rPr>
              <a:t>July 13</a:t>
            </a:r>
            <a:r>
              <a:rPr lang="en-US" sz="4000" baseline="30000" dirty="0" smtClean="0">
                <a:solidFill>
                  <a:srgbClr val="FFFF00"/>
                </a:solidFill>
                <a:latin typeface="Informal Roman" pitchFamily="66" charset="0"/>
              </a:rPr>
              <a:t>th</a:t>
            </a:r>
            <a:r>
              <a:rPr lang="en-US" sz="4000" dirty="0" smtClean="0">
                <a:solidFill>
                  <a:srgbClr val="FFFF00"/>
                </a:solidFill>
                <a:latin typeface="Informal Roman" pitchFamily="66" charset="0"/>
              </a:rPr>
              <a:t> to 15</a:t>
            </a:r>
            <a:r>
              <a:rPr lang="en-US" sz="4000" baseline="30000" dirty="0" smtClean="0">
                <a:solidFill>
                  <a:srgbClr val="FFFF00"/>
                </a:solidFill>
                <a:latin typeface="Informal Roman" pitchFamily="66" charset="0"/>
              </a:rPr>
              <a:t>th</a:t>
            </a:r>
            <a:r>
              <a:rPr lang="en-US" sz="4000" dirty="0" smtClean="0">
                <a:solidFill>
                  <a:srgbClr val="FFFF00"/>
                </a:solidFill>
                <a:latin typeface="Informal Roman" pitchFamily="66" charset="0"/>
              </a:rPr>
              <a:t> 2015</a:t>
            </a:r>
            <a:endParaRPr lang="en-US" sz="4000" dirty="0">
              <a:solidFill>
                <a:srgbClr val="FFFF00"/>
              </a:solidFill>
              <a:latin typeface="Informal Roman" pitchFamily="66" charset="0"/>
            </a:endParaRPr>
          </a:p>
        </p:txBody>
      </p:sp>
    </p:spTree>
  </p:cSld>
  <p:clrMapOvr>
    <a:masterClrMapping/>
  </p:clrMapOvr>
  <p:transition spd="med"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Rectangle 2"/>
          <p:cNvSpPr/>
          <p:nvPr/>
        </p:nvSpPr>
        <p:spPr>
          <a:xfrm>
            <a:off x="322564" y="152400"/>
            <a:ext cx="8382000" cy="6432530"/>
          </a:xfrm>
          <a:prstGeom prst="rect">
            <a:avLst/>
          </a:prstGeom>
        </p:spPr>
        <p:txBody>
          <a:bodyPr>
            <a:spAutoFit/>
            <a:scene3d>
              <a:camera prst="orthographicFront">
                <a:rot lat="0" lon="0" rev="0"/>
              </a:camera>
              <a:lightRig rig="threePt" dir="t"/>
            </a:scene3d>
            <a:sp3d/>
          </a:bodyPr>
          <a:lstStyle/>
          <a:p>
            <a:pPr algn="ctr"/>
            <a:r>
              <a:rPr lang="en-US" sz="3200" b="1" dirty="0" smtClean="0">
                <a:solidFill>
                  <a:srgbClr val="FFC000"/>
                </a:solidFill>
                <a:latin typeface="Copperplate Gothic Light" pitchFamily="34" charset="0"/>
              </a:rPr>
              <a:t>“</a:t>
            </a:r>
            <a:r>
              <a:rPr lang="en-US" sz="3200" b="1" dirty="0" smtClean="0">
                <a:solidFill>
                  <a:srgbClr val="FFC000"/>
                </a:solidFill>
                <a:latin typeface="Algerian" pitchFamily="82" charset="0"/>
              </a:rPr>
              <a:t>AFLP MARKER FOR ESTIMATING RELATEDNESS AND VARIATIONS AMONG NORMAL, TISSUE CULTURED AND AMF TREATED PLANTS OF </a:t>
            </a:r>
            <a:r>
              <a:rPr lang="en-US" sz="3200" b="1" dirty="0" err="1" smtClean="0">
                <a:solidFill>
                  <a:srgbClr val="FFC000"/>
                </a:solidFill>
                <a:latin typeface="Algerian" pitchFamily="82" charset="0"/>
              </a:rPr>
              <a:t>Andrographis</a:t>
            </a:r>
            <a:r>
              <a:rPr lang="en-US" sz="3200" b="1" dirty="0" smtClean="0">
                <a:solidFill>
                  <a:srgbClr val="FFC000"/>
                </a:solidFill>
                <a:latin typeface="Algerian" pitchFamily="82" charset="0"/>
              </a:rPr>
              <a:t> </a:t>
            </a:r>
            <a:r>
              <a:rPr lang="en-US" sz="3200" b="1" dirty="0" err="1" smtClean="0">
                <a:solidFill>
                  <a:srgbClr val="FFC000"/>
                </a:solidFill>
                <a:latin typeface="Algerian" pitchFamily="82" charset="0"/>
              </a:rPr>
              <a:t>paniculata</a:t>
            </a:r>
            <a:r>
              <a:rPr lang="en-US" sz="3200" b="1" dirty="0" smtClean="0">
                <a:solidFill>
                  <a:srgbClr val="FFC000"/>
                </a:solidFill>
                <a:latin typeface="Algerian" pitchFamily="82" charset="0"/>
              </a:rPr>
              <a:t> l.,</a:t>
            </a:r>
          </a:p>
          <a:p>
            <a:pPr algn="ctr"/>
            <a:r>
              <a:rPr lang="en-US" sz="3200" b="1" dirty="0" smtClean="0">
                <a:solidFill>
                  <a:srgbClr val="D22E97"/>
                </a:solidFill>
                <a:latin typeface="Algerian" pitchFamily="82" charset="0"/>
              </a:rPr>
              <a:t>ANITHA.P</a:t>
            </a:r>
            <a:r>
              <a:rPr lang="en-US" sz="3200" b="1" baseline="30000" dirty="0" smtClean="0">
                <a:solidFill>
                  <a:srgbClr val="D22E97"/>
                </a:solidFill>
                <a:latin typeface="Algerian" pitchFamily="82" charset="0"/>
              </a:rPr>
              <a:t>1</a:t>
            </a:r>
            <a:r>
              <a:rPr lang="en-US" sz="3200" b="1" dirty="0" smtClean="0">
                <a:solidFill>
                  <a:srgbClr val="D22E97"/>
                </a:solidFill>
                <a:latin typeface="Algerian" pitchFamily="82" charset="0"/>
              </a:rPr>
              <a:t>  </a:t>
            </a:r>
            <a:r>
              <a:rPr lang="en-US" sz="3200" b="1" dirty="0">
                <a:solidFill>
                  <a:srgbClr val="D22E97"/>
                </a:solidFill>
                <a:latin typeface="Algerian" pitchFamily="82" charset="0"/>
              </a:rPr>
              <a:t>AND  </a:t>
            </a:r>
            <a:r>
              <a:rPr lang="en-US" sz="3200" b="1" dirty="0" smtClean="0">
                <a:solidFill>
                  <a:srgbClr val="D22E97"/>
                </a:solidFill>
                <a:latin typeface="Algerian" pitchFamily="82" charset="0"/>
              </a:rPr>
              <a:t>TEJAVATHI.D.H</a:t>
            </a:r>
            <a:r>
              <a:rPr lang="en-US" sz="3200" b="1" baseline="30000" dirty="0" smtClean="0">
                <a:solidFill>
                  <a:srgbClr val="D22E97"/>
                </a:solidFill>
                <a:latin typeface="Algerian" pitchFamily="82" charset="0"/>
              </a:rPr>
              <a:t>2</a:t>
            </a:r>
            <a:endParaRPr lang="en-US" sz="3200" b="1" dirty="0" smtClean="0">
              <a:solidFill>
                <a:srgbClr val="D22E97"/>
              </a:solidFill>
              <a:latin typeface="Algerian" pitchFamily="82" charset="0"/>
            </a:endParaRPr>
          </a:p>
          <a:p>
            <a:pPr algn="ctr"/>
            <a:endParaRPr lang="en-US" sz="3200" dirty="0">
              <a:solidFill>
                <a:schemeClr val="tx2"/>
              </a:solidFill>
            </a:endParaRPr>
          </a:p>
          <a:p>
            <a:pPr algn="ctr"/>
            <a:r>
              <a:rPr lang="en-US" sz="2800" b="1" dirty="0" smtClean="0">
                <a:solidFill>
                  <a:schemeClr val="tx2"/>
                </a:solidFill>
                <a:latin typeface="Copperplate Gothic Light" pitchFamily="34" charset="0"/>
              </a:rPr>
              <a:t>1 </a:t>
            </a:r>
            <a:r>
              <a:rPr lang="en-US" sz="2800" b="1" dirty="0" smtClean="0">
                <a:solidFill>
                  <a:schemeClr val="tx2"/>
                </a:solidFill>
                <a:latin typeface="Algerian" pitchFamily="82" charset="0"/>
              </a:rPr>
              <a:t>Department </a:t>
            </a:r>
            <a:r>
              <a:rPr lang="en-US" sz="2800" b="1" dirty="0">
                <a:solidFill>
                  <a:schemeClr val="tx2"/>
                </a:solidFill>
                <a:latin typeface="Algerian" pitchFamily="82" charset="0"/>
              </a:rPr>
              <a:t>of Botany, </a:t>
            </a:r>
            <a:r>
              <a:rPr lang="en-US" sz="2800" b="1" dirty="0" smtClean="0">
                <a:solidFill>
                  <a:schemeClr val="tx2"/>
                </a:solidFill>
                <a:latin typeface="Algerian" pitchFamily="82" charset="0"/>
              </a:rPr>
              <a:t>M e s DEGREE College Bangalore-03</a:t>
            </a:r>
            <a:endParaRPr lang="en-US" sz="2800" dirty="0">
              <a:solidFill>
                <a:schemeClr val="tx2"/>
              </a:solidFill>
              <a:latin typeface="Algerian" pitchFamily="82" charset="0"/>
            </a:endParaRPr>
          </a:p>
          <a:p>
            <a:pPr algn="ctr"/>
            <a:r>
              <a:rPr lang="en-US" sz="2800" b="1" dirty="0" smtClean="0">
                <a:solidFill>
                  <a:schemeClr val="tx2"/>
                </a:solidFill>
                <a:latin typeface="Algerian" pitchFamily="82" charset="0"/>
              </a:rPr>
              <a:t>2 DEPARTMENT OF BOTANY, BANGALORE UNIVERSITY BANGALORE-56</a:t>
            </a:r>
          </a:p>
          <a:p>
            <a:pPr algn="ctr"/>
            <a:r>
              <a:rPr lang="en-US" sz="2800" b="1" dirty="0" smtClean="0">
                <a:solidFill>
                  <a:schemeClr val="tx2"/>
                </a:solidFill>
                <a:latin typeface="Algerian" pitchFamily="82" charset="0"/>
              </a:rPr>
              <a:t>Karnataka, INDIA</a:t>
            </a:r>
            <a:endParaRPr lang="en-US" sz="2800" dirty="0">
              <a:solidFill>
                <a:schemeClr val="tx2"/>
              </a:solidFill>
              <a:latin typeface="Algerian" pitchFamily="82" charset="0"/>
            </a:endParaRPr>
          </a:p>
          <a:p>
            <a:r>
              <a:rPr lang="en-US" sz="4800" b="1" dirty="0">
                <a:solidFill>
                  <a:schemeClr val="tx2"/>
                </a:solidFill>
              </a:rPr>
              <a:t> </a:t>
            </a:r>
            <a:endParaRPr lang="en-US" sz="4800" dirty="0">
              <a:solidFill>
                <a:schemeClr val="tx2"/>
              </a:solidFill>
            </a:endParaRPr>
          </a:p>
        </p:txBody>
      </p:sp>
    </p:spTree>
  </p:cSld>
  <p:clrMapOvr>
    <a:masterClrMapping/>
  </p:clrMapOvr>
  <p:transition spd="med"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extBox 6"/>
          <p:cNvSpPr txBox="1">
            <a:spLocks noChangeArrowheads="1"/>
          </p:cNvSpPr>
          <p:nvPr/>
        </p:nvSpPr>
        <p:spPr bwMode="auto">
          <a:xfrm>
            <a:off x="0" y="76200"/>
            <a:ext cx="9144000" cy="646331"/>
          </a:xfrm>
          <a:prstGeom prst="rect">
            <a:avLst/>
          </a:prstGeom>
          <a:noFill/>
          <a:ln w="9525">
            <a:noFill/>
            <a:miter lim="800000"/>
            <a:headEnd/>
            <a:tailEnd/>
          </a:ln>
          <a:effectLst>
            <a:outerShdw dist="35921" dir="2700000" algn="ctr" rotWithShape="0">
              <a:srgbClr val="808080"/>
            </a:outerShdw>
          </a:effectLst>
        </p:spPr>
        <p:txBody>
          <a:bodyPr wrap="square">
            <a:spAutoFit/>
          </a:bodyPr>
          <a:lstStyle/>
          <a:p>
            <a:pPr algn="ctr">
              <a:defRPr/>
            </a:pPr>
            <a:r>
              <a:rPr lang="en-US" sz="3600" dirty="0">
                <a:solidFill>
                  <a:srgbClr val="FFFF00"/>
                </a:solidFill>
                <a:latin typeface="Algerian" pitchFamily="82" charset="0"/>
              </a:rPr>
              <a:t>ANDROGRAPHIS </a:t>
            </a:r>
            <a:r>
              <a:rPr lang="en-US" sz="3600" dirty="0" smtClean="0">
                <a:solidFill>
                  <a:srgbClr val="FFFF00"/>
                </a:solidFill>
                <a:latin typeface="Algerian" pitchFamily="82" charset="0"/>
              </a:rPr>
              <a:t> PANICULATA</a:t>
            </a:r>
            <a:endParaRPr lang="en-US" sz="3600" dirty="0">
              <a:solidFill>
                <a:srgbClr val="FFFF00"/>
              </a:solidFill>
              <a:latin typeface="Algerian" pitchFamily="82" charset="0"/>
            </a:endParaRPr>
          </a:p>
        </p:txBody>
      </p:sp>
      <p:pic>
        <p:nvPicPr>
          <p:cNvPr id="4099" name="Picture 2" descr="C:\Documents and Settings\HARSHA\Desktop\Picture1.png"/>
          <p:cNvPicPr>
            <a:picLocks noChangeAspect="1" noChangeArrowheads="1"/>
          </p:cNvPicPr>
          <p:nvPr/>
        </p:nvPicPr>
        <p:blipFill>
          <a:blip r:embed="rId2"/>
          <a:srcRect/>
          <a:stretch>
            <a:fillRect/>
          </a:stretch>
        </p:blipFill>
        <p:spPr bwMode="auto">
          <a:xfrm>
            <a:off x="2274888" y="762000"/>
            <a:ext cx="4583112" cy="5986463"/>
          </a:xfrm>
          <a:prstGeom prst="rect">
            <a:avLst/>
          </a:prstGeom>
          <a:noFill/>
          <a:ln w="9525">
            <a:noFill/>
            <a:miter lim="800000"/>
            <a:headEnd/>
            <a:tailEnd/>
          </a:ln>
        </p:spPr>
      </p:pic>
    </p:spTree>
  </p:cSld>
  <p:clrMapOvr>
    <a:masterClrMapping/>
  </p:clrMapOvr>
  <p:transition spd="med"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0" y="0"/>
            <a:ext cx="9144000" cy="707886"/>
          </a:xfrm>
          <a:prstGeom prst="rect">
            <a:avLst/>
          </a:prstGeom>
          <a:noFill/>
          <a:ln w="9525">
            <a:noFill/>
            <a:miter lim="800000"/>
            <a:headEnd/>
            <a:tailEnd/>
          </a:ln>
          <a:effectLst>
            <a:outerShdw dist="35921" dir="2700000" algn="ctr" rotWithShape="0">
              <a:srgbClr val="808080"/>
            </a:outerShdw>
          </a:effectLst>
        </p:spPr>
        <p:txBody>
          <a:bodyPr wrap="square">
            <a:spAutoFit/>
          </a:bodyPr>
          <a:lstStyle/>
          <a:p>
            <a:pPr algn="ctr">
              <a:defRPr/>
            </a:pPr>
            <a:r>
              <a:rPr lang="en-US" sz="4000" dirty="0">
                <a:solidFill>
                  <a:srgbClr val="FFFF00"/>
                </a:solidFill>
                <a:effectLst>
                  <a:outerShdw blurRad="38100" dist="38100" dir="2700000" algn="tl">
                    <a:srgbClr val="000000">
                      <a:alpha val="43137"/>
                    </a:srgbClr>
                  </a:outerShdw>
                </a:effectLst>
                <a:latin typeface="Algerian" pitchFamily="82" charset="0"/>
              </a:rPr>
              <a:t>INTRODUCTION</a:t>
            </a:r>
          </a:p>
        </p:txBody>
      </p:sp>
      <p:sp>
        <p:nvSpPr>
          <p:cNvPr id="5126" name="TextBox 11"/>
          <p:cNvSpPr txBox="1">
            <a:spLocks noChangeArrowheads="1"/>
          </p:cNvSpPr>
          <p:nvPr/>
        </p:nvSpPr>
        <p:spPr bwMode="auto">
          <a:xfrm>
            <a:off x="0" y="1066800"/>
            <a:ext cx="8534400" cy="769441"/>
          </a:xfrm>
          <a:prstGeom prst="rect">
            <a:avLst/>
          </a:prstGeom>
          <a:noFill/>
          <a:ln w="9525">
            <a:noFill/>
            <a:miter lim="800000"/>
            <a:headEnd/>
            <a:tailEnd/>
          </a:ln>
        </p:spPr>
        <p:txBody>
          <a:bodyPr wrap="square">
            <a:spAutoFit/>
          </a:bodyPr>
          <a:lstStyle/>
          <a:p>
            <a:pPr marL="342900" indent="-342900" algn="just">
              <a:buFont typeface="Wingdings" pitchFamily="2" charset="2"/>
              <a:buChar char="Ø"/>
            </a:pPr>
            <a:r>
              <a:rPr lang="en-US" sz="2200" i="1" dirty="0" err="1" smtClean="0">
                <a:latin typeface="Bookman Old Style" pitchFamily="18" charset="0"/>
                <a:cs typeface="Arial" charset="0"/>
              </a:rPr>
              <a:t>Andrographis</a:t>
            </a:r>
            <a:r>
              <a:rPr lang="en-US" sz="2200" i="1" dirty="0" smtClean="0">
                <a:latin typeface="Bookman Old Style" pitchFamily="18" charset="0"/>
                <a:cs typeface="Arial" charset="0"/>
              </a:rPr>
              <a:t> </a:t>
            </a:r>
            <a:r>
              <a:rPr lang="en-US" sz="2200" i="1" dirty="0" err="1">
                <a:latin typeface="Bookman Old Style" pitchFamily="18" charset="0"/>
                <a:cs typeface="Arial" charset="0"/>
              </a:rPr>
              <a:t>paniculata</a:t>
            </a:r>
            <a:r>
              <a:rPr lang="en-US" sz="2200" dirty="0">
                <a:latin typeface="Bookman Old Style" pitchFamily="18" charset="0"/>
                <a:cs typeface="Arial" charset="0"/>
              </a:rPr>
              <a:t> belongs to the family </a:t>
            </a:r>
            <a:r>
              <a:rPr lang="en-US" sz="2200" dirty="0" err="1">
                <a:latin typeface="Bookman Old Style" pitchFamily="18" charset="0"/>
                <a:cs typeface="Arial" charset="0"/>
              </a:rPr>
              <a:t>Acanthaceae</a:t>
            </a:r>
            <a:r>
              <a:rPr lang="en-US" sz="2200" dirty="0">
                <a:latin typeface="Bookman Old Style" pitchFamily="18" charset="0"/>
                <a:cs typeface="Arial" charset="0"/>
              </a:rPr>
              <a:t>.</a:t>
            </a:r>
          </a:p>
        </p:txBody>
      </p:sp>
      <p:sp>
        <p:nvSpPr>
          <p:cNvPr id="5127" name="Rectangle 12"/>
          <p:cNvSpPr>
            <a:spLocks noChangeArrowheads="1"/>
          </p:cNvSpPr>
          <p:nvPr/>
        </p:nvSpPr>
        <p:spPr bwMode="auto">
          <a:xfrm>
            <a:off x="1" y="609600"/>
            <a:ext cx="2895600" cy="492443"/>
          </a:xfrm>
          <a:prstGeom prst="rect">
            <a:avLst/>
          </a:prstGeom>
          <a:noFill/>
          <a:ln w="9525">
            <a:noFill/>
            <a:miter lim="800000"/>
            <a:headEnd/>
            <a:tailEnd/>
          </a:ln>
        </p:spPr>
        <p:txBody>
          <a:bodyPr wrap="square">
            <a:spAutoFit/>
          </a:bodyPr>
          <a:lstStyle/>
          <a:p>
            <a:r>
              <a:rPr lang="en-US" sz="2600" dirty="0">
                <a:solidFill>
                  <a:srgbClr val="FFFF00"/>
                </a:solidFill>
                <a:latin typeface="Algerian" pitchFamily="82" charset="0"/>
                <a:cs typeface="Arial" charset="0"/>
              </a:rPr>
              <a:t>PLANT PROFILE :-</a:t>
            </a:r>
          </a:p>
        </p:txBody>
      </p:sp>
      <p:sp>
        <p:nvSpPr>
          <p:cNvPr id="12" name="Rectangle 6"/>
          <p:cNvSpPr>
            <a:spLocks noChangeArrowheads="1"/>
          </p:cNvSpPr>
          <p:nvPr/>
        </p:nvSpPr>
        <p:spPr bwMode="auto">
          <a:xfrm>
            <a:off x="1" y="1677650"/>
            <a:ext cx="9143999" cy="1446550"/>
          </a:xfrm>
          <a:prstGeom prst="rect">
            <a:avLst/>
          </a:prstGeom>
          <a:noFill/>
          <a:ln w="9525">
            <a:noFill/>
            <a:miter lim="800000"/>
            <a:headEnd/>
            <a:tailEnd/>
          </a:ln>
        </p:spPr>
        <p:txBody>
          <a:bodyPr wrap="square">
            <a:spAutoFit/>
          </a:bodyPr>
          <a:lstStyle/>
          <a:p>
            <a:pPr marL="342900" indent="-342900">
              <a:buFont typeface="Wingdings" pitchFamily="2" charset="2"/>
              <a:buChar char="Ø"/>
            </a:pPr>
            <a:r>
              <a:rPr lang="en-US" sz="2200" i="1" dirty="0" err="1" smtClean="0">
                <a:latin typeface="Bookman Old Style" pitchFamily="18" charset="0"/>
                <a:cs typeface="Arial" charset="0"/>
              </a:rPr>
              <a:t>Andrographis</a:t>
            </a:r>
            <a:r>
              <a:rPr lang="en-US" sz="2200" i="1" dirty="0" smtClean="0">
                <a:latin typeface="Bookman Old Style" pitchFamily="18" charset="0"/>
                <a:cs typeface="Arial" charset="0"/>
              </a:rPr>
              <a:t> </a:t>
            </a:r>
            <a:r>
              <a:rPr lang="en-US" sz="2200" i="1" dirty="0" err="1">
                <a:latin typeface="Bookman Old Style" pitchFamily="18" charset="0"/>
                <a:cs typeface="Arial" charset="0"/>
              </a:rPr>
              <a:t>paniculata</a:t>
            </a:r>
            <a:r>
              <a:rPr lang="en-US" sz="2200" i="1" dirty="0">
                <a:latin typeface="Bookman Old Style" pitchFamily="18" charset="0"/>
                <a:cs typeface="Arial" charset="0"/>
              </a:rPr>
              <a:t> </a:t>
            </a:r>
            <a:r>
              <a:rPr lang="en-US" sz="2200" dirty="0" err="1">
                <a:latin typeface="Bookman Old Style" pitchFamily="18" charset="0"/>
                <a:cs typeface="Arial" charset="0"/>
              </a:rPr>
              <a:t>Nees</a:t>
            </a:r>
            <a:r>
              <a:rPr lang="en-US" sz="2200" dirty="0">
                <a:latin typeface="Bookman Old Style" pitchFamily="18" charset="0"/>
                <a:cs typeface="Arial" charset="0"/>
              </a:rPr>
              <a:t> </a:t>
            </a:r>
            <a:r>
              <a:rPr lang="en-US" sz="2200" dirty="0" smtClean="0">
                <a:latin typeface="Bookman Old Style" pitchFamily="18" charset="0"/>
                <a:cs typeface="Arial" charset="0"/>
              </a:rPr>
              <a:t>, </a:t>
            </a:r>
            <a:r>
              <a:rPr lang="en-US" sz="2200" dirty="0">
                <a:latin typeface="Bookman Old Style" pitchFamily="18" charset="0"/>
                <a:cs typeface="Arial" charset="0"/>
              </a:rPr>
              <a:t>the “</a:t>
            </a:r>
            <a:r>
              <a:rPr lang="en-US" sz="2200" dirty="0" err="1">
                <a:latin typeface="Bookman Old Style" pitchFamily="18" charset="0"/>
                <a:cs typeface="Arial" charset="0"/>
              </a:rPr>
              <a:t>Kalmegh</a:t>
            </a:r>
            <a:r>
              <a:rPr lang="en-US" sz="2200" dirty="0">
                <a:latin typeface="Bookman Old Style" pitchFamily="18" charset="0"/>
                <a:cs typeface="Arial" charset="0"/>
              </a:rPr>
              <a:t>” of Ayurveda is an erect annual herb extremely bitter in taste in each and every part of the plant body. The plant is known in North-Eastern India as “</a:t>
            </a:r>
            <a:r>
              <a:rPr lang="en-US" sz="2200" dirty="0" err="1">
                <a:latin typeface="Bookman Old Style" pitchFamily="18" charset="0"/>
                <a:cs typeface="Arial" charset="0"/>
              </a:rPr>
              <a:t>Mahatita”literally</a:t>
            </a:r>
            <a:r>
              <a:rPr lang="en-US" sz="2200" dirty="0">
                <a:latin typeface="Bookman Old Style" pitchFamily="18" charset="0"/>
                <a:cs typeface="Arial" charset="0"/>
              </a:rPr>
              <a:t> “King of bitters”. </a:t>
            </a:r>
            <a:endParaRPr lang="en-US" sz="2200" dirty="0">
              <a:latin typeface="Bookman Old Style" pitchFamily="18" charset="0"/>
            </a:endParaRPr>
          </a:p>
        </p:txBody>
      </p:sp>
      <p:sp>
        <p:nvSpPr>
          <p:cNvPr id="14" name="TextBox 3"/>
          <p:cNvSpPr txBox="1">
            <a:spLocks noChangeArrowheads="1"/>
          </p:cNvSpPr>
          <p:nvPr/>
        </p:nvSpPr>
        <p:spPr bwMode="auto">
          <a:xfrm>
            <a:off x="0" y="2514600"/>
            <a:ext cx="9067800" cy="3754874"/>
          </a:xfrm>
          <a:prstGeom prst="rect">
            <a:avLst/>
          </a:prstGeom>
          <a:noFill/>
          <a:ln w="9525">
            <a:noFill/>
            <a:miter lim="800000"/>
            <a:headEnd/>
            <a:tailEnd/>
          </a:ln>
        </p:spPr>
        <p:txBody>
          <a:bodyPr wrap="square">
            <a:spAutoFit/>
          </a:bodyPr>
          <a:lstStyle/>
          <a:p>
            <a:r>
              <a:rPr lang="en-US" sz="3200" b="1" dirty="0">
                <a:solidFill>
                  <a:srgbClr val="FFFF00"/>
                </a:solidFill>
                <a:latin typeface="Algerian" pitchFamily="82" charset="0"/>
              </a:rPr>
              <a:t>	</a:t>
            </a:r>
            <a:endParaRPr lang="en-US" sz="3200" b="1" dirty="0" smtClean="0">
              <a:solidFill>
                <a:srgbClr val="FFFF00"/>
              </a:solidFill>
              <a:latin typeface="Algerian" pitchFamily="82" charset="0"/>
            </a:endParaRPr>
          </a:p>
          <a:p>
            <a:endParaRPr lang="en-US" sz="2800" dirty="0">
              <a:solidFill>
                <a:srgbClr val="FFFF00"/>
              </a:solidFill>
              <a:latin typeface="Algerian" pitchFamily="82" charset="0"/>
            </a:endParaRPr>
          </a:p>
          <a:p>
            <a:endParaRPr lang="en-US" sz="2400" b="1" i="1" dirty="0">
              <a:solidFill>
                <a:srgbClr val="FFFF00"/>
              </a:solidFill>
              <a:latin typeface="Algerian" pitchFamily="82" charset="0"/>
            </a:endParaRPr>
          </a:p>
          <a:p>
            <a:pPr marL="342900" indent="-342900" algn="just">
              <a:buFont typeface="Wingdings" pitchFamily="2" charset="2"/>
              <a:buChar char="Ø"/>
            </a:pPr>
            <a:r>
              <a:rPr lang="en-US" sz="2200" dirty="0" err="1" smtClean="0">
                <a:latin typeface="Bookman Old Style" pitchFamily="18" charset="0"/>
                <a:cs typeface="Arial" charset="0"/>
              </a:rPr>
              <a:t>Andrographolide</a:t>
            </a:r>
            <a:r>
              <a:rPr lang="en-US" sz="2200" dirty="0" smtClean="0">
                <a:latin typeface="Bookman Old Style" pitchFamily="18" charset="0"/>
                <a:cs typeface="Arial" charset="0"/>
              </a:rPr>
              <a:t> </a:t>
            </a:r>
          </a:p>
          <a:p>
            <a:pPr marL="342900" indent="-342900" algn="just">
              <a:buFont typeface="Wingdings" pitchFamily="2" charset="2"/>
              <a:buChar char="Ø"/>
            </a:pPr>
            <a:r>
              <a:rPr lang="en-US" sz="2200" dirty="0" smtClean="0">
                <a:latin typeface="Bookman Old Style" pitchFamily="18" charset="0"/>
                <a:cs typeface="Arial" charset="0"/>
              </a:rPr>
              <a:t>Oxo </a:t>
            </a:r>
            <a:r>
              <a:rPr lang="en-US" sz="2200" dirty="0" err="1">
                <a:latin typeface="Bookman Old Style" pitchFamily="18" charset="0"/>
                <a:cs typeface="Arial" charset="0"/>
              </a:rPr>
              <a:t>Andrographolide</a:t>
            </a:r>
            <a:r>
              <a:rPr lang="en-US" sz="2200" dirty="0">
                <a:latin typeface="Bookman Old Style" pitchFamily="18" charset="0"/>
                <a:cs typeface="Arial" charset="0"/>
              </a:rPr>
              <a:t>, </a:t>
            </a:r>
            <a:endParaRPr lang="en-US" sz="2200" dirty="0" smtClean="0">
              <a:latin typeface="Bookman Old Style" pitchFamily="18" charset="0"/>
              <a:cs typeface="Arial" charset="0"/>
            </a:endParaRPr>
          </a:p>
          <a:p>
            <a:pPr marL="342900" indent="-342900" algn="just">
              <a:buFont typeface="Wingdings" pitchFamily="2" charset="2"/>
              <a:buChar char="Ø"/>
            </a:pPr>
            <a:r>
              <a:rPr lang="en-US" sz="2200" dirty="0" err="1" smtClean="0">
                <a:latin typeface="Bookman Old Style" pitchFamily="18" charset="0"/>
                <a:cs typeface="Arial" charset="0"/>
              </a:rPr>
              <a:t>Didehydro</a:t>
            </a:r>
            <a:r>
              <a:rPr lang="en-US" sz="2200" dirty="0" smtClean="0">
                <a:latin typeface="Bookman Old Style" pitchFamily="18" charset="0"/>
                <a:cs typeface="Arial" charset="0"/>
              </a:rPr>
              <a:t> </a:t>
            </a:r>
            <a:r>
              <a:rPr lang="en-US" sz="2200" dirty="0" err="1" smtClean="0">
                <a:latin typeface="Bookman Old Style" pitchFamily="18" charset="0"/>
                <a:cs typeface="Arial" charset="0"/>
              </a:rPr>
              <a:t>Andrographolide</a:t>
            </a:r>
            <a:r>
              <a:rPr lang="en-US" sz="2200" dirty="0">
                <a:latin typeface="Bookman Old Style" pitchFamily="18" charset="0"/>
                <a:cs typeface="Arial" charset="0"/>
              </a:rPr>
              <a:t>, </a:t>
            </a:r>
            <a:endParaRPr lang="en-US" sz="2200" dirty="0" smtClean="0">
              <a:latin typeface="Bookman Old Style" pitchFamily="18" charset="0"/>
              <a:cs typeface="Arial" charset="0"/>
            </a:endParaRPr>
          </a:p>
          <a:p>
            <a:pPr marL="342900" indent="-342900" algn="just">
              <a:buFont typeface="Wingdings" pitchFamily="2" charset="2"/>
              <a:buChar char="Ø"/>
            </a:pPr>
            <a:r>
              <a:rPr lang="en-US" sz="2200" dirty="0" err="1" smtClean="0">
                <a:latin typeface="Bookman Old Style" pitchFamily="18" charset="0"/>
                <a:cs typeface="Arial" charset="0"/>
              </a:rPr>
              <a:t>Deoxy</a:t>
            </a:r>
            <a:r>
              <a:rPr lang="en-US" sz="2200" dirty="0" smtClean="0">
                <a:latin typeface="Bookman Old Style" pitchFamily="18" charset="0"/>
                <a:cs typeface="Arial" charset="0"/>
              </a:rPr>
              <a:t> </a:t>
            </a:r>
            <a:r>
              <a:rPr lang="en-US" sz="2200" dirty="0" err="1">
                <a:latin typeface="Bookman Old Style" pitchFamily="18" charset="0"/>
                <a:cs typeface="Arial" charset="0"/>
              </a:rPr>
              <a:t>Andrographolide</a:t>
            </a:r>
            <a:r>
              <a:rPr lang="en-US" sz="2200" dirty="0">
                <a:latin typeface="Bookman Old Style" pitchFamily="18" charset="0"/>
                <a:cs typeface="Arial" charset="0"/>
              </a:rPr>
              <a:t>, </a:t>
            </a:r>
            <a:endParaRPr lang="en-US" sz="2200" dirty="0" smtClean="0">
              <a:latin typeface="Bookman Old Style" pitchFamily="18" charset="0"/>
              <a:cs typeface="Arial" charset="0"/>
            </a:endParaRPr>
          </a:p>
          <a:p>
            <a:pPr marL="342900" indent="-342900" algn="just">
              <a:buFont typeface="Wingdings" pitchFamily="2" charset="2"/>
              <a:buChar char="Ø"/>
            </a:pPr>
            <a:r>
              <a:rPr lang="en-US" sz="2200" dirty="0" smtClean="0">
                <a:latin typeface="Bookman Old Style" pitchFamily="18" charset="0"/>
                <a:cs typeface="Arial" charset="0"/>
              </a:rPr>
              <a:t>Neo </a:t>
            </a:r>
            <a:r>
              <a:rPr lang="en-US" sz="2200" dirty="0" err="1" smtClean="0">
                <a:latin typeface="Bookman Old Style" pitchFamily="18" charset="0"/>
                <a:cs typeface="Arial" charset="0"/>
              </a:rPr>
              <a:t>Andrographolide</a:t>
            </a:r>
            <a:r>
              <a:rPr lang="en-US" sz="2200" dirty="0">
                <a:latin typeface="Bookman Old Style" pitchFamily="18" charset="0"/>
                <a:cs typeface="Arial" charset="0"/>
              </a:rPr>
              <a:t>.</a:t>
            </a:r>
          </a:p>
          <a:p>
            <a:pPr marL="342900" indent="-342900" algn="just">
              <a:buFont typeface="Wingdings" pitchFamily="2" charset="2"/>
              <a:buChar char="Ø"/>
            </a:pPr>
            <a:r>
              <a:rPr lang="en-US" sz="2200" dirty="0" err="1" smtClean="0">
                <a:latin typeface="Bookman Old Style" pitchFamily="18" charset="0"/>
                <a:cs typeface="Arial" charset="0"/>
              </a:rPr>
              <a:t>Apigenin</a:t>
            </a:r>
            <a:r>
              <a:rPr lang="en-US" sz="2200" dirty="0">
                <a:latin typeface="Bookman Old Style" pitchFamily="18" charset="0"/>
                <a:cs typeface="Arial" charset="0"/>
              </a:rPr>
              <a:t>, </a:t>
            </a:r>
            <a:r>
              <a:rPr lang="en-US" sz="2200" dirty="0" err="1">
                <a:latin typeface="Bookman Old Style" pitchFamily="18" charset="0"/>
                <a:cs typeface="Arial" charset="0"/>
              </a:rPr>
              <a:t>Andrographin</a:t>
            </a:r>
            <a:r>
              <a:rPr lang="en-US" sz="2200" dirty="0">
                <a:latin typeface="Bookman Old Style" pitchFamily="18" charset="0"/>
                <a:cs typeface="Arial" charset="0"/>
              </a:rPr>
              <a:t>, </a:t>
            </a:r>
            <a:r>
              <a:rPr lang="en-US" sz="2200" dirty="0" err="1">
                <a:latin typeface="Bookman Old Style" pitchFamily="18" charset="0"/>
                <a:cs typeface="Arial" charset="0"/>
              </a:rPr>
              <a:t>Panicolin</a:t>
            </a:r>
            <a:r>
              <a:rPr lang="en-US" sz="2200" dirty="0">
                <a:latin typeface="Bookman Old Style" pitchFamily="18" charset="0"/>
                <a:cs typeface="Arial" charset="0"/>
              </a:rPr>
              <a:t>, </a:t>
            </a:r>
            <a:r>
              <a:rPr lang="en-US" sz="2200" dirty="0" err="1">
                <a:latin typeface="Bookman Old Style" pitchFamily="18" charset="0"/>
                <a:cs typeface="Arial" charset="0"/>
              </a:rPr>
              <a:t>Monohydroxy</a:t>
            </a:r>
            <a:r>
              <a:rPr lang="en-US" sz="2200" dirty="0">
                <a:latin typeface="Bookman Old Style" pitchFamily="18" charset="0"/>
                <a:cs typeface="Arial" charset="0"/>
              </a:rPr>
              <a:t> </a:t>
            </a:r>
            <a:r>
              <a:rPr lang="en-US" sz="2200" dirty="0" err="1" smtClean="0">
                <a:latin typeface="Bookman Old Style" pitchFamily="18" charset="0"/>
                <a:cs typeface="Arial" charset="0"/>
              </a:rPr>
              <a:t>trimethyl</a:t>
            </a:r>
            <a:r>
              <a:rPr lang="en-US" sz="2200" dirty="0" smtClean="0">
                <a:latin typeface="Bookman Old Style" pitchFamily="18" charset="0"/>
                <a:cs typeface="Arial" charset="0"/>
              </a:rPr>
              <a:t> </a:t>
            </a:r>
            <a:r>
              <a:rPr lang="en-US" sz="2200" dirty="0">
                <a:latin typeface="Bookman Old Style" pitchFamily="18" charset="0"/>
                <a:cs typeface="Arial" charset="0"/>
              </a:rPr>
              <a:t>flavone, α- </a:t>
            </a:r>
            <a:r>
              <a:rPr lang="en-US" sz="2200" dirty="0" err="1">
                <a:latin typeface="Bookman Old Style" pitchFamily="18" charset="0"/>
                <a:cs typeface="Arial" charset="0"/>
              </a:rPr>
              <a:t>sitosterol</a:t>
            </a:r>
            <a:r>
              <a:rPr lang="en-US" sz="2200" dirty="0">
                <a:latin typeface="Bookman Old Style" pitchFamily="18" charset="0"/>
                <a:cs typeface="Arial" charset="0"/>
              </a:rPr>
              <a:t> and </a:t>
            </a:r>
            <a:r>
              <a:rPr lang="en-US" sz="2200" dirty="0" err="1">
                <a:latin typeface="Bookman Old Style" pitchFamily="18" charset="0"/>
                <a:cs typeface="Arial" charset="0"/>
              </a:rPr>
              <a:t>Paniculides</a:t>
            </a:r>
            <a:r>
              <a:rPr lang="en-US" sz="2200" dirty="0">
                <a:latin typeface="Bookman Old Style" pitchFamily="18" charset="0"/>
                <a:cs typeface="Arial" charset="0"/>
              </a:rPr>
              <a:t>  A, B, </a:t>
            </a:r>
            <a:endParaRPr lang="en-US" sz="2200" dirty="0">
              <a:latin typeface="Bookman Old Style" pitchFamily="18" charset="0"/>
            </a:endParaRPr>
          </a:p>
        </p:txBody>
      </p:sp>
      <p:sp>
        <p:nvSpPr>
          <p:cNvPr id="18" name="Rectangle 17"/>
          <p:cNvSpPr/>
          <p:nvPr/>
        </p:nvSpPr>
        <p:spPr>
          <a:xfrm>
            <a:off x="2" y="3317557"/>
            <a:ext cx="3886198" cy="492443"/>
          </a:xfrm>
          <a:prstGeom prst="rect">
            <a:avLst/>
          </a:prstGeom>
        </p:spPr>
        <p:txBody>
          <a:bodyPr wrap="square">
            <a:spAutoFit/>
          </a:bodyPr>
          <a:lstStyle/>
          <a:p>
            <a:r>
              <a:rPr lang="en-US" sz="2600" dirty="0" smtClean="0">
                <a:solidFill>
                  <a:srgbClr val="FFFF00"/>
                </a:solidFill>
                <a:latin typeface="Algerian" pitchFamily="82" charset="0"/>
              </a:rPr>
              <a:t>The  PLANT  </a:t>
            </a:r>
            <a:r>
              <a:rPr lang="en-US" sz="2600" dirty="0" err="1" smtClean="0">
                <a:solidFill>
                  <a:srgbClr val="FFFF00"/>
                </a:solidFill>
                <a:latin typeface="Algerian" pitchFamily="82" charset="0"/>
              </a:rPr>
              <a:t>containS</a:t>
            </a:r>
            <a:r>
              <a:rPr lang="en-US" sz="2600" dirty="0" smtClean="0">
                <a:solidFill>
                  <a:srgbClr val="FFFF00"/>
                </a:solidFill>
                <a:latin typeface="Algerian" pitchFamily="82" charset="0"/>
              </a:rPr>
              <a:t>:-</a:t>
            </a:r>
            <a:endParaRPr lang="en-US" sz="2600" dirty="0"/>
          </a:p>
        </p:txBody>
      </p:sp>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1"/>
          <p:cNvSpPr txBox="1">
            <a:spLocks noChangeArrowheads="1"/>
          </p:cNvSpPr>
          <p:nvPr/>
        </p:nvSpPr>
        <p:spPr bwMode="auto">
          <a:xfrm>
            <a:off x="0" y="228600"/>
            <a:ext cx="9144000" cy="646113"/>
          </a:xfrm>
          <a:prstGeom prst="rect">
            <a:avLst/>
          </a:prstGeom>
          <a:noFill/>
          <a:ln w="9525">
            <a:noFill/>
            <a:miter lim="800000"/>
            <a:headEnd/>
            <a:tailEnd/>
          </a:ln>
          <a:effectLst>
            <a:outerShdw dist="35921" dir="2700000" algn="ctr" rotWithShape="0">
              <a:srgbClr val="808080"/>
            </a:outerShdw>
          </a:effectLst>
        </p:spPr>
        <p:txBody>
          <a:bodyPr>
            <a:spAutoFit/>
          </a:bodyPr>
          <a:lstStyle/>
          <a:p>
            <a:pPr algn="ctr">
              <a:defRPr/>
            </a:pPr>
            <a:r>
              <a:rPr lang="en-US" sz="3600" dirty="0" err="1">
                <a:solidFill>
                  <a:srgbClr val="FFFF00"/>
                </a:solidFill>
                <a:effectLst>
                  <a:outerShdw blurRad="38100" dist="38100" dir="2700000" algn="tl">
                    <a:srgbClr val="000000">
                      <a:alpha val="43137"/>
                    </a:srgbClr>
                  </a:outerShdw>
                </a:effectLst>
                <a:latin typeface="Algerian" pitchFamily="82" charset="0"/>
              </a:rPr>
              <a:t>Andrographolide</a:t>
            </a:r>
            <a:r>
              <a:rPr lang="en-US" sz="3600" dirty="0">
                <a:solidFill>
                  <a:srgbClr val="FFFF00"/>
                </a:solidFill>
                <a:effectLst>
                  <a:outerShdw blurRad="38100" dist="38100" dir="2700000" algn="tl">
                    <a:srgbClr val="000000">
                      <a:alpha val="43137"/>
                    </a:srgbClr>
                  </a:outerShdw>
                </a:effectLst>
                <a:latin typeface="Algerian" pitchFamily="82" charset="0"/>
              </a:rPr>
              <a:t>  structure</a:t>
            </a:r>
          </a:p>
        </p:txBody>
      </p:sp>
      <p:pic>
        <p:nvPicPr>
          <p:cNvPr id="8195" name="Picture 3"/>
          <p:cNvPicPr>
            <a:picLocks noChangeAspect="1" noChangeArrowheads="1"/>
          </p:cNvPicPr>
          <p:nvPr/>
        </p:nvPicPr>
        <p:blipFill>
          <a:blip r:embed="rId2"/>
          <a:srcRect/>
          <a:stretch>
            <a:fillRect/>
          </a:stretch>
        </p:blipFill>
        <p:spPr bwMode="auto">
          <a:xfrm>
            <a:off x="1447800" y="1447800"/>
            <a:ext cx="6381750" cy="441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333" name="Group 69"/>
          <p:cNvGraphicFramePr>
            <a:graphicFrameLocks noGrp="1"/>
          </p:cNvGraphicFramePr>
          <p:nvPr/>
        </p:nvGraphicFramePr>
        <p:xfrm>
          <a:off x="228600" y="1337436"/>
          <a:ext cx="8686800" cy="5215764"/>
        </p:xfrm>
        <a:graphic>
          <a:graphicData uri="http://schemas.openxmlformats.org/drawingml/2006/table">
            <a:tbl>
              <a:tblPr/>
              <a:tblGrid>
                <a:gridCol w="985133"/>
                <a:gridCol w="2111900"/>
                <a:gridCol w="5589767"/>
              </a:tblGrid>
              <a:tr h="391969">
                <a:tc>
                  <a:txBody>
                    <a:bodyPr/>
                    <a:lstStyle/>
                    <a:p>
                      <a:pPr marL="0" marR="0" lvl="0" indent="0" algn="just" defTabSz="914400" rtl="0" eaLnBrk="1" fontAlgn="base" latinLnBrk="0" hangingPunct="1">
                        <a:lnSpc>
                          <a:spcPct val="150000"/>
                        </a:lnSpc>
                        <a:spcBef>
                          <a:spcPct val="0"/>
                        </a:spcBef>
                        <a:spcAft>
                          <a:spcPct val="0"/>
                        </a:spcAft>
                        <a:buClr>
                          <a:schemeClr val="hlink"/>
                        </a:buClr>
                        <a:buSzPct val="90000"/>
                        <a:buFontTx/>
                        <a:buNone/>
                        <a:tabLst/>
                      </a:pPr>
                      <a:r>
                        <a:rPr kumimoji="0" lang="en-US" sz="1600" b="1" i="0" u="none" strike="noStrike" cap="none" normalizeH="0" baseline="0" dirty="0" smtClean="0">
                          <a:ln>
                            <a:noFill/>
                          </a:ln>
                          <a:solidFill>
                            <a:srgbClr val="FFFFFF"/>
                          </a:solidFill>
                          <a:effectLst>
                            <a:outerShdw blurRad="38100" dist="38100" dir="2700000" algn="tl">
                              <a:srgbClr val="000000"/>
                            </a:outerShdw>
                          </a:effectLst>
                          <a:latin typeface="Bookman Old Style" pitchFamily="18" charset="0"/>
                          <a:cs typeface="Times New Roman" pitchFamily="18" charset="0"/>
                        </a:rPr>
                        <a:t> </a:t>
                      </a:r>
                      <a:r>
                        <a:rPr kumimoji="0" lang="en-US" sz="1600" b="1" i="0" u="none" strike="noStrike" cap="none" normalizeH="0" baseline="0" dirty="0" err="1" smtClean="0">
                          <a:ln>
                            <a:noFill/>
                          </a:ln>
                          <a:solidFill>
                            <a:srgbClr val="FFFFFF"/>
                          </a:solidFill>
                          <a:effectLst>
                            <a:outerShdw blurRad="38100" dist="38100" dir="2700000" algn="tl">
                              <a:srgbClr val="000000"/>
                            </a:outerShdw>
                          </a:effectLst>
                          <a:latin typeface="Bookman Old Style" pitchFamily="18" charset="0"/>
                          <a:cs typeface="Times New Roman" pitchFamily="18" charset="0"/>
                        </a:rPr>
                        <a:t>Sl.no</a:t>
                      </a:r>
                      <a:endParaRPr kumimoji="0" lang="en-US" sz="1600" b="1" i="0" u="none" strike="noStrike" cap="none" normalizeH="0" baseline="0" dirty="0" smtClean="0">
                        <a:ln>
                          <a:noFill/>
                        </a:ln>
                        <a:solidFill>
                          <a:srgbClr val="FFFFFF"/>
                        </a:solidFill>
                        <a:effectLst>
                          <a:outerShdw blurRad="38100" dist="38100" dir="2700000" algn="tl">
                            <a:srgbClr val="000000"/>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50000"/>
                        </a:lnSpc>
                        <a:spcBef>
                          <a:spcPct val="0"/>
                        </a:spcBef>
                        <a:spcAft>
                          <a:spcPct val="0"/>
                        </a:spcAft>
                        <a:buClr>
                          <a:schemeClr val="hlink"/>
                        </a:buClr>
                        <a:buSzPct val="90000"/>
                        <a:buFontTx/>
                        <a:buNone/>
                        <a:tabLst/>
                      </a:pPr>
                      <a:r>
                        <a:rPr kumimoji="0" lang="en-US" sz="1600" b="1" i="0" u="none" strike="noStrike" cap="none" normalizeH="0" baseline="0" dirty="0" smtClean="0">
                          <a:ln>
                            <a:noFill/>
                          </a:ln>
                          <a:solidFill>
                            <a:srgbClr val="FFFFFF"/>
                          </a:solidFill>
                          <a:effectLst>
                            <a:outerShdw blurRad="38100" dist="38100" dir="2700000" algn="tl">
                              <a:srgbClr val="000000"/>
                            </a:outerShdw>
                          </a:effectLst>
                          <a:latin typeface="Bookman Old Style" pitchFamily="18" charset="0"/>
                          <a:cs typeface="Times New Roman" pitchFamily="18" charset="0"/>
                        </a:rPr>
                        <a:t>Biological activity</a:t>
                      </a:r>
                      <a:endParaRPr kumimoji="0" lang="en-US" sz="1600" b="1" i="0" u="none" strike="noStrike" cap="none" normalizeH="0" baseline="0" dirty="0" smtClean="0">
                        <a:ln>
                          <a:noFill/>
                        </a:ln>
                        <a:solidFill>
                          <a:srgbClr val="FFFFFF"/>
                        </a:solidFill>
                        <a:effectLst>
                          <a:outerShdw blurRad="38100" dist="38100" dir="2700000" algn="tl">
                            <a:srgbClr val="000000"/>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800100" marR="0" lvl="0" indent="0" algn="l" defTabSz="914400" rtl="0" eaLnBrk="1" fontAlgn="base" latinLnBrk="0" hangingPunct="1">
                        <a:lnSpc>
                          <a:spcPct val="150000"/>
                        </a:lnSpc>
                        <a:spcBef>
                          <a:spcPct val="0"/>
                        </a:spcBef>
                        <a:spcAft>
                          <a:spcPct val="0"/>
                        </a:spcAft>
                        <a:buClr>
                          <a:schemeClr val="hlink"/>
                        </a:buClr>
                        <a:buSzPct val="90000"/>
                        <a:buFontTx/>
                        <a:buNone/>
                        <a:tabLst/>
                      </a:pPr>
                      <a:r>
                        <a:rPr kumimoji="0" lang="en-US" sz="1800" b="1" i="0" u="none" strike="noStrike" cap="none" normalizeH="0" baseline="0" dirty="0" smtClean="0">
                          <a:ln>
                            <a:noFill/>
                          </a:ln>
                          <a:solidFill>
                            <a:srgbClr val="FFFFFF"/>
                          </a:solidFill>
                          <a:effectLst>
                            <a:outerShdw blurRad="38100" dist="38100" dir="2700000" algn="tl">
                              <a:srgbClr val="000000"/>
                            </a:outerShdw>
                          </a:effectLst>
                          <a:latin typeface="Bookman Old Style" pitchFamily="18" charset="0"/>
                          <a:cs typeface="Times New Roman" pitchFamily="18" charset="0"/>
                        </a:rPr>
                        <a:t>                    Benefits</a:t>
                      </a:r>
                      <a:endParaRPr kumimoji="0" lang="en-US" sz="1800" b="1" i="0" u="none" strike="noStrike" cap="none" normalizeH="0" baseline="0" dirty="0" smtClean="0">
                        <a:ln>
                          <a:noFill/>
                        </a:ln>
                        <a:solidFill>
                          <a:srgbClr val="FFFFFF"/>
                        </a:solidFill>
                        <a:effectLst>
                          <a:outerShdw blurRad="38100" dist="38100" dir="2700000" algn="tl">
                            <a:srgbClr val="000000"/>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04865">
                <a:tc>
                  <a:txBody>
                    <a:bodyPr/>
                    <a:lstStyle/>
                    <a:p>
                      <a:pPr marL="0" marR="0" lvl="0" indent="0" algn="just"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1.</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Analgesic</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Pain killer.</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963804">
                <a:tc>
                  <a:txBody>
                    <a:bodyPr/>
                    <a:lstStyle/>
                    <a:p>
                      <a:pPr marL="0" marR="0" lvl="0" indent="0" algn="just"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2.</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Anti-inflammatory</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Reduces swelling and cuts down exudation from capillaries </a:t>
                      </a:r>
                      <a:r>
                        <a:rPr kumimoji="0" lang="en-US" sz="1400" b="1" i="0" u="none" strike="noStrike" cap="none" normalizeH="0" baseline="0" dirty="0" err="1"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antiflammatory</a:t>
                      </a: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action probably mediated, in part, by adrenal function.</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04865">
                <a:tc>
                  <a:txBody>
                    <a:bodyPr/>
                    <a:lstStyle/>
                    <a:p>
                      <a:pPr marL="0" marR="0" lvl="0" indent="0" algn="just"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3.</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Anti-viral</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Inhibits viral activity.</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629191">
                <a:tc>
                  <a:txBody>
                    <a:bodyPr/>
                    <a:lstStyle/>
                    <a:p>
                      <a:pPr marL="0" marR="0" lvl="0" indent="0" algn="just"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4.</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50000"/>
                        </a:lnSpc>
                        <a:spcBef>
                          <a:spcPct val="0"/>
                        </a:spcBef>
                        <a:spcAft>
                          <a:spcPct val="0"/>
                        </a:spcAft>
                        <a:buClr>
                          <a:schemeClr val="hlink"/>
                        </a:buClr>
                        <a:buSzPct val="90000"/>
                        <a:buFontTx/>
                        <a:buNone/>
                        <a:tabLst>
                          <a:tab pos="142875" algn="l"/>
                          <a:tab pos="782638" algn="ctr"/>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Anti-typhoid,</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l" defTabSz="914400" rtl="0" eaLnBrk="1" fontAlgn="base" latinLnBrk="0" hangingPunct="1">
                        <a:lnSpc>
                          <a:spcPct val="150000"/>
                        </a:lnSpc>
                        <a:spcBef>
                          <a:spcPct val="0"/>
                        </a:spcBef>
                        <a:spcAft>
                          <a:spcPct val="0"/>
                        </a:spcAft>
                        <a:buClr>
                          <a:schemeClr val="hlink"/>
                        </a:buClr>
                        <a:buSzPct val="90000"/>
                        <a:buFontTx/>
                        <a:buNone/>
                        <a:tabLst>
                          <a:tab pos="142875" algn="l"/>
                          <a:tab pos="782638" algn="ctr"/>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Anti-ulcer</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Fights typhoid and ulcers.</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04865">
                <a:tc>
                  <a:txBody>
                    <a:bodyPr/>
                    <a:lstStyle/>
                    <a:p>
                      <a:pPr marL="0" marR="0" lvl="0" indent="0" algn="just"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err="1"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Cancerolytic</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Fights, even kills, cancer cells.</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04865">
                <a:tc>
                  <a:txBody>
                    <a:bodyPr/>
                    <a:lstStyle/>
                    <a:p>
                      <a:pPr marL="0" marR="0" lvl="0" indent="0" algn="just"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6.</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Cardio protective</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Protects heart muscles.</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04865">
                <a:tc>
                  <a:txBody>
                    <a:bodyPr/>
                    <a:lstStyle/>
                    <a:p>
                      <a:pPr marL="0" marR="0" lvl="0" indent="0" algn="just"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7.</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Expectorant</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Promotes mucus discharge from the respiratory system in bronchitis and asthma.</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04865">
                <a:tc>
                  <a:txBody>
                    <a:bodyPr/>
                    <a:lstStyle/>
                    <a:p>
                      <a:pPr marL="0" marR="0" lvl="0" indent="0" algn="just"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8.</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err="1"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Hepato</a:t>
                      </a: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protective</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Protects the liver and gall bladder.</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04865">
                <a:tc>
                  <a:txBody>
                    <a:bodyPr/>
                    <a:lstStyle/>
                    <a:p>
                      <a:pPr marL="0" marR="0" lvl="0" indent="0" algn="just"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9.</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Hypoglycemic</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Blood sugar reducer.</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04865">
                <a:tc>
                  <a:txBody>
                    <a:bodyPr/>
                    <a:lstStyle/>
                    <a:p>
                      <a:pPr marL="0" marR="0" lvl="0" indent="0" algn="just"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10.</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Immune Enhancer</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50000"/>
                        </a:lnSpc>
                        <a:spcBef>
                          <a:spcPct val="0"/>
                        </a:spcBef>
                        <a:spcAft>
                          <a:spcPct val="0"/>
                        </a:spcAft>
                        <a:buClr>
                          <a:schemeClr val="hlink"/>
                        </a:buClr>
                        <a:buSzPct val="90000"/>
                        <a:buFontTx/>
                        <a:buNone/>
                        <a:tabLst/>
                      </a:pP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White cell </a:t>
                      </a:r>
                      <a:r>
                        <a:rPr kumimoji="0" lang="en-US" sz="1400" b="1" i="0" u="none" strike="noStrike" cap="none" normalizeH="0" baseline="0" dirty="0" err="1"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phagocytosis</a:t>
                      </a:r>
                      <a:r>
                        <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inhibits HIV-I replication and improves CD4+ and T lymphocyte counts</a:t>
                      </a:r>
                      <a:endParaRPr kumimoji="0" lang="en-US" sz="1400" b="1"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
        <p:nvSpPr>
          <p:cNvPr id="11324" name="TextBox 3"/>
          <p:cNvSpPr txBox="1">
            <a:spLocks noChangeArrowheads="1"/>
          </p:cNvSpPr>
          <p:nvPr/>
        </p:nvSpPr>
        <p:spPr bwMode="auto">
          <a:xfrm>
            <a:off x="0" y="159603"/>
            <a:ext cx="9144000" cy="954107"/>
          </a:xfrm>
          <a:prstGeom prst="rect">
            <a:avLst/>
          </a:prstGeom>
          <a:noFill/>
          <a:ln w="9525">
            <a:noFill/>
            <a:miter lim="800000"/>
            <a:headEnd/>
            <a:tailEnd/>
          </a:ln>
          <a:effectLst>
            <a:outerShdw dist="35921" dir="2700000" algn="ctr" rotWithShape="0">
              <a:srgbClr val="808080"/>
            </a:outerShdw>
          </a:effectLst>
        </p:spPr>
        <p:txBody>
          <a:bodyPr>
            <a:spAutoFit/>
          </a:bodyPr>
          <a:lstStyle/>
          <a:p>
            <a:pPr algn="ctr">
              <a:defRPr/>
            </a:pPr>
            <a:r>
              <a:rPr lang="en-US" sz="2800" dirty="0" smtClean="0">
                <a:solidFill>
                  <a:srgbClr val="FFFF00"/>
                </a:solidFill>
                <a:effectLst>
                  <a:outerShdw blurRad="38100" dist="38100" dir="2700000" algn="tl">
                    <a:srgbClr val="000000">
                      <a:alpha val="43137"/>
                    </a:srgbClr>
                  </a:outerShdw>
                </a:effectLst>
                <a:latin typeface="Algerian" pitchFamily="82" charset="0"/>
                <a:cs typeface="Arial" pitchFamily="34" charset="0"/>
              </a:rPr>
              <a:t>Pharmacological </a:t>
            </a:r>
            <a:r>
              <a:rPr lang="en-US" sz="2800" dirty="0">
                <a:solidFill>
                  <a:srgbClr val="FFFF00"/>
                </a:solidFill>
                <a:effectLst>
                  <a:outerShdw blurRad="38100" dist="38100" dir="2700000" algn="tl">
                    <a:srgbClr val="000000">
                      <a:alpha val="43137"/>
                    </a:srgbClr>
                  </a:outerShdw>
                </a:effectLst>
                <a:latin typeface="Algerian" pitchFamily="82" charset="0"/>
                <a:cs typeface="Arial" pitchFamily="34" charset="0"/>
              </a:rPr>
              <a:t>effects of </a:t>
            </a:r>
            <a:r>
              <a:rPr lang="en-US" sz="2800" i="1" dirty="0" err="1">
                <a:solidFill>
                  <a:srgbClr val="FFFF00"/>
                </a:solidFill>
                <a:effectLst>
                  <a:outerShdw blurRad="38100" dist="38100" dir="2700000" algn="tl">
                    <a:srgbClr val="000000">
                      <a:alpha val="43137"/>
                    </a:srgbClr>
                  </a:outerShdw>
                </a:effectLst>
                <a:latin typeface="Algerian" pitchFamily="82" charset="0"/>
                <a:cs typeface="Arial" pitchFamily="34" charset="0"/>
              </a:rPr>
              <a:t>Andrographis</a:t>
            </a:r>
            <a:r>
              <a:rPr lang="en-US" sz="2800" i="1" dirty="0">
                <a:solidFill>
                  <a:srgbClr val="FFFF00"/>
                </a:solidFill>
                <a:effectLst>
                  <a:outerShdw blurRad="38100" dist="38100" dir="2700000" algn="tl">
                    <a:srgbClr val="000000">
                      <a:alpha val="43137"/>
                    </a:srgbClr>
                  </a:outerShdw>
                </a:effectLst>
                <a:latin typeface="Algerian" pitchFamily="82" charset="0"/>
                <a:cs typeface="Arial" pitchFamily="34" charset="0"/>
              </a:rPr>
              <a:t> </a:t>
            </a:r>
            <a:r>
              <a:rPr lang="en-US" sz="2800" i="1" dirty="0" err="1">
                <a:solidFill>
                  <a:srgbClr val="FFFF00"/>
                </a:solidFill>
                <a:effectLst>
                  <a:outerShdw blurRad="38100" dist="38100" dir="2700000" algn="tl">
                    <a:srgbClr val="000000">
                      <a:alpha val="43137"/>
                    </a:srgbClr>
                  </a:outerShdw>
                </a:effectLst>
                <a:latin typeface="Algerian" pitchFamily="82" charset="0"/>
                <a:cs typeface="Arial" pitchFamily="34" charset="0"/>
              </a:rPr>
              <a:t>paniculata</a:t>
            </a:r>
            <a:endParaRPr lang="en-US" sz="2800" i="1" dirty="0">
              <a:solidFill>
                <a:srgbClr val="FFFF00"/>
              </a:solidFill>
              <a:effectLst>
                <a:outerShdw blurRad="38100" dist="38100" dir="2700000" algn="tl">
                  <a:srgbClr val="000000">
                    <a:alpha val="43137"/>
                  </a:srgbClr>
                </a:outerShdw>
              </a:effectLst>
              <a:latin typeface="Algerian" pitchFamily="82"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idx="4294967295"/>
          </p:nvPr>
        </p:nvSpPr>
        <p:spPr>
          <a:xfrm>
            <a:off x="0" y="152400"/>
            <a:ext cx="9144000" cy="685800"/>
          </a:xfrm>
          <a:effectLst>
            <a:outerShdw dist="35921" dir="2700000" algn="ctr" rotWithShape="0">
              <a:schemeClr val="bg2"/>
            </a:outerShdw>
          </a:effectLst>
        </p:spPr>
        <p:txBody>
          <a:bodyPr/>
          <a:lstStyle/>
          <a:p>
            <a:pPr eaLnBrk="1" hangingPunct="1">
              <a:defRPr/>
            </a:pPr>
            <a:r>
              <a:rPr lang="en-US" sz="3600" dirty="0" smtClean="0">
                <a:solidFill>
                  <a:srgbClr val="FFFF00"/>
                </a:solidFill>
                <a:effectLst>
                  <a:outerShdw blurRad="38100" dist="38100" dir="2700000" algn="tl">
                    <a:srgbClr val="000000">
                      <a:alpha val="43137"/>
                    </a:srgbClr>
                  </a:outerShdw>
                </a:effectLst>
                <a:latin typeface="Algerian" pitchFamily="82" charset="0"/>
              </a:rPr>
              <a:t>Objectives</a:t>
            </a:r>
            <a:r>
              <a:rPr lang="en-US" sz="3600" dirty="0" smtClean="0">
                <a:solidFill>
                  <a:srgbClr val="FFFF00"/>
                </a:solidFill>
                <a:latin typeface="Algerian" pitchFamily="82" charset="0"/>
              </a:rPr>
              <a:t> </a:t>
            </a:r>
          </a:p>
        </p:txBody>
      </p:sp>
      <p:sp>
        <p:nvSpPr>
          <p:cNvPr id="3" name="Content Placeholder 2"/>
          <p:cNvSpPr>
            <a:spLocks noGrp="1"/>
          </p:cNvSpPr>
          <p:nvPr>
            <p:ph idx="4294967295"/>
          </p:nvPr>
        </p:nvSpPr>
        <p:spPr>
          <a:xfrm>
            <a:off x="457200" y="533400"/>
            <a:ext cx="8229600" cy="6019800"/>
          </a:xfrm>
        </p:spPr>
        <p:txBody>
          <a:bodyPr>
            <a:normAutofit lnSpcReduction="10000"/>
          </a:bodyPr>
          <a:lstStyle/>
          <a:p>
            <a:pPr eaLnBrk="1" hangingPunct="1">
              <a:buFont typeface="Wingdings" pitchFamily="2" charset="2"/>
              <a:buNone/>
              <a:defRPr/>
            </a:pPr>
            <a:endParaRPr lang="en-US" sz="2000" dirty="0" smtClean="0">
              <a:cs typeface="Arial" pitchFamily="34" charset="0"/>
            </a:endParaRPr>
          </a:p>
          <a:p>
            <a:pPr eaLnBrk="1" hangingPunct="1">
              <a:buFont typeface="Wingdings" pitchFamily="2" charset="2"/>
              <a:buChar char="Ø"/>
              <a:defRPr/>
            </a:pPr>
            <a:r>
              <a:rPr lang="en-US" sz="2400" dirty="0" err="1" smtClean="0">
                <a:latin typeface="Bookman Old Style" pitchFamily="18" charset="0"/>
                <a:cs typeface="Arial" pitchFamily="34" charset="0"/>
              </a:rPr>
              <a:t>Micropropagation</a:t>
            </a:r>
            <a:endParaRPr lang="en-US" sz="2400" dirty="0" smtClean="0">
              <a:latin typeface="Bookman Old Style" pitchFamily="18" charset="0"/>
              <a:cs typeface="Arial" pitchFamily="34" charset="0"/>
            </a:endParaRPr>
          </a:p>
          <a:p>
            <a:pPr eaLnBrk="1" hangingPunct="1">
              <a:buFont typeface="Wingdings" pitchFamily="2" charset="2"/>
              <a:buNone/>
              <a:defRPr/>
            </a:pPr>
            <a:r>
              <a:rPr lang="en-US" sz="2400" dirty="0" smtClean="0">
                <a:latin typeface="Bookman Old Style" pitchFamily="18" charset="0"/>
                <a:cs typeface="Arial" pitchFamily="34" charset="0"/>
              </a:rPr>
              <a:t>				</a:t>
            </a:r>
          </a:p>
          <a:p>
            <a:pPr eaLnBrk="1" hangingPunct="1">
              <a:buFont typeface="Wingdings" pitchFamily="2" charset="2"/>
              <a:buChar char="Ø"/>
              <a:defRPr/>
            </a:pPr>
            <a:r>
              <a:rPr lang="en-US" sz="2400" dirty="0" smtClean="0">
                <a:latin typeface="Bookman Old Style" pitchFamily="18" charset="0"/>
                <a:cs typeface="Arial" pitchFamily="34" charset="0"/>
              </a:rPr>
              <a:t>Utilization of AM fungi for better growth and performance</a:t>
            </a:r>
          </a:p>
          <a:p>
            <a:pPr eaLnBrk="1" hangingPunct="1">
              <a:buFont typeface="Wingdings" pitchFamily="2" charset="2"/>
              <a:buNone/>
              <a:defRPr/>
            </a:pPr>
            <a:endParaRPr lang="en-US" sz="2400" dirty="0" smtClean="0">
              <a:latin typeface="Bookman Old Style" pitchFamily="18" charset="0"/>
              <a:cs typeface="Arial" pitchFamily="34" charset="0"/>
            </a:endParaRPr>
          </a:p>
          <a:p>
            <a:pPr eaLnBrk="1" hangingPunct="1">
              <a:buFont typeface="Wingdings" pitchFamily="2" charset="2"/>
              <a:buChar char="Ø"/>
              <a:defRPr/>
            </a:pPr>
            <a:r>
              <a:rPr lang="en-US" sz="2400" dirty="0" smtClean="0">
                <a:latin typeface="Bookman Old Style" pitchFamily="18" charset="0"/>
                <a:cs typeface="Arial" pitchFamily="34" charset="0"/>
              </a:rPr>
              <a:t>Elite clones</a:t>
            </a:r>
          </a:p>
          <a:p>
            <a:pPr eaLnBrk="1" hangingPunct="1">
              <a:buFont typeface="Wingdings" pitchFamily="2" charset="2"/>
              <a:buNone/>
              <a:defRPr/>
            </a:pPr>
            <a:endParaRPr lang="en-US" sz="2400" dirty="0" smtClean="0">
              <a:latin typeface="Bookman Old Style" pitchFamily="18" charset="0"/>
              <a:cs typeface="Arial" pitchFamily="34" charset="0"/>
            </a:endParaRPr>
          </a:p>
          <a:p>
            <a:pPr eaLnBrk="1" hangingPunct="1">
              <a:buFont typeface="Wingdings" pitchFamily="2" charset="2"/>
              <a:buChar char="Ø"/>
              <a:defRPr/>
            </a:pPr>
            <a:r>
              <a:rPr lang="en-US" sz="2400" dirty="0" smtClean="0">
                <a:latin typeface="Bookman Old Style" pitchFamily="18" charset="0"/>
                <a:cs typeface="Arial" pitchFamily="34" charset="0"/>
              </a:rPr>
              <a:t>Analysis of </a:t>
            </a:r>
            <a:r>
              <a:rPr lang="en-US" sz="2400" dirty="0" err="1" smtClean="0">
                <a:latin typeface="Bookman Old Style" pitchFamily="18" charset="0"/>
                <a:cs typeface="Arial" pitchFamily="34" charset="0"/>
              </a:rPr>
              <a:t>Andrographolide</a:t>
            </a:r>
            <a:endParaRPr lang="en-US" sz="2400" dirty="0" smtClean="0">
              <a:latin typeface="Bookman Old Style" pitchFamily="18" charset="0"/>
              <a:cs typeface="Arial" pitchFamily="34" charset="0"/>
            </a:endParaRPr>
          </a:p>
          <a:p>
            <a:pPr eaLnBrk="1" hangingPunct="1">
              <a:buFont typeface="Wingdings" pitchFamily="2" charset="2"/>
              <a:buNone/>
              <a:defRPr/>
            </a:pPr>
            <a:r>
              <a:rPr lang="en-US" sz="2400" dirty="0" smtClean="0">
                <a:latin typeface="Bookman Old Style" pitchFamily="18" charset="0"/>
                <a:cs typeface="Arial" pitchFamily="34" charset="0"/>
              </a:rPr>
              <a:t>				</a:t>
            </a:r>
          </a:p>
          <a:p>
            <a:pPr eaLnBrk="1" hangingPunct="1">
              <a:buFont typeface="Wingdings" pitchFamily="2" charset="2"/>
              <a:buChar char="Ø"/>
              <a:defRPr/>
            </a:pPr>
            <a:r>
              <a:rPr lang="en-US" sz="2400" dirty="0" smtClean="0">
                <a:latin typeface="Bookman Old Style" pitchFamily="18" charset="0"/>
                <a:cs typeface="Arial" pitchFamily="34" charset="0"/>
              </a:rPr>
              <a:t>Germ </a:t>
            </a:r>
            <a:r>
              <a:rPr lang="en-US" sz="2400" dirty="0" err="1" smtClean="0">
                <a:latin typeface="Bookman Old Style" pitchFamily="18" charset="0"/>
                <a:cs typeface="Arial" pitchFamily="34" charset="0"/>
              </a:rPr>
              <a:t>plasm</a:t>
            </a:r>
            <a:r>
              <a:rPr lang="en-US" sz="2400" dirty="0" smtClean="0">
                <a:latin typeface="Bookman Old Style" pitchFamily="18" charset="0"/>
                <a:cs typeface="Arial" pitchFamily="34" charset="0"/>
              </a:rPr>
              <a:t> conservation</a:t>
            </a:r>
          </a:p>
          <a:p>
            <a:pPr eaLnBrk="1" hangingPunct="1">
              <a:buFont typeface="Wingdings" pitchFamily="2" charset="2"/>
              <a:buNone/>
              <a:defRPr/>
            </a:pPr>
            <a:endParaRPr lang="en-US" dirty="0" smtClean="0">
              <a:latin typeface="Bookman Old Style" pitchFamily="18" charset="0"/>
              <a:cs typeface="Arial" pitchFamily="34" charset="0"/>
            </a:endParaRPr>
          </a:p>
          <a:p>
            <a:pPr eaLnBrk="1" hangingPunct="1">
              <a:buFont typeface="Wingdings" pitchFamily="2" charset="2"/>
              <a:buChar char="Ø"/>
              <a:defRPr/>
            </a:pPr>
            <a:r>
              <a:rPr lang="en-US" sz="2400" dirty="0" smtClean="0">
                <a:latin typeface="Bookman Old Style" pitchFamily="18" charset="0"/>
                <a:cs typeface="Arial" pitchFamily="34" charset="0"/>
              </a:rPr>
              <a:t>To </a:t>
            </a:r>
            <a:r>
              <a:rPr lang="en-US" sz="2400" dirty="0">
                <a:latin typeface="Bookman Old Style" pitchFamily="18" charset="0"/>
                <a:cs typeface="Arial" pitchFamily="34" charset="0"/>
              </a:rPr>
              <a:t>evaluate Genetic diversity by using DNA finger printing technique (AFLP Molecular markers)</a:t>
            </a:r>
          </a:p>
          <a:p>
            <a:pPr eaLnBrk="1" hangingPunct="1">
              <a:defRPr/>
            </a:pPr>
            <a:endParaRPr lang="en-US" sz="1600" dirty="0">
              <a:latin typeface="Baskerville Old Face" pitchFamily="18" charset="0"/>
            </a:endParaRPr>
          </a:p>
          <a:p>
            <a:pPr eaLnBrk="1" hangingPunct="1">
              <a:buNone/>
              <a:defRPr/>
            </a:pPr>
            <a:endParaRPr lang="en-US" sz="2400" dirty="0">
              <a:cs typeface="Arial" pitchFamily="34" charset="0"/>
            </a:endParaRPr>
          </a:p>
          <a:p>
            <a:pPr eaLnBrk="1" hangingPunct="1">
              <a:buNone/>
              <a:defRPr/>
            </a:pPr>
            <a:endParaRPr lang="en-US" dirty="0">
              <a:cs typeface="Arial" pitchFamily="34" charset="0"/>
            </a:endParaRPr>
          </a:p>
          <a:p>
            <a:pPr eaLnBrk="1" hangingPunct="1">
              <a:buFont typeface="Wingdings" pitchFamily="2" charset="2"/>
              <a:buNone/>
              <a:defRPr/>
            </a:pPr>
            <a:endParaRPr lang="en-US" dirty="0" smtClean="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381000" y="228600"/>
            <a:ext cx="8305800" cy="646113"/>
          </a:xfrm>
          <a:prstGeom prst="rect">
            <a:avLst/>
          </a:prstGeom>
          <a:noFill/>
          <a:ln w="9525">
            <a:noFill/>
            <a:miter lim="800000"/>
            <a:headEnd/>
            <a:tailEnd/>
          </a:ln>
        </p:spPr>
        <p:txBody>
          <a:bodyPr wrap="square">
            <a:spAutoFit/>
          </a:bodyPr>
          <a:lstStyle/>
          <a:p>
            <a:pPr algn="ctr" eaLnBrk="0" hangingPunct="0"/>
            <a:r>
              <a:rPr lang="en-US" sz="3600" dirty="0">
                <a:solidFill>
                  <a:srgbClr val="FFFF00"/>
                </a:solidFill>
                <a:effectLst>
                  <a:outerShdw blurRad="38100" dist="38100" dir="2700000" algn="tl">
                    <a:srgbClr val="000000">
                      <a:alpha val="43137"/>
                    </a:srgbClr>
                  </a:outerShdw>
                </a:effectLst>
                <a:latin typeface="Algerian" pitchFamily="82" charset="0"/>
              </a:rPr>
              <a:t>Materials and Methods</a:t>
            </a:r>
            <a:endParaRPr lang="en-US" sz="3600" dirty="0">
              <a:effectLst>
                <a:outerShdw blurRad="38100" dist="38100" dir="2700000" algn="tl">
                  <a:srgbClr val="000000">
                    <a:alpha val="43137"/>
                  </a:srgbClr>
                </a:outerShdw>
              </a:effectLst>
            </a:endParaRPr>
          </a:p>
        </p:txBody>
      </p:sp>
      <p:sp>
        <p:nvSpPr>
          <p:cNvPr id="12291" name="TextBox 3"/>
          <p:cNvSpPr txBox="1">
            <a:spLocks noChangeArrowheads="1"/>
          </p:cNvSpPr>
          <p:nvPr/>
        </p:nvSpPr>
        <p:spPr bwMode="auto">
          <a:xfrm>
            <a:off x="381000" y="1066800"/>
            <a:ext cx="8382000" cy="5262979"/>
          </a:xfrm>
          <a:prstGeom prst="rect">
            <a:avLst/>
          </a:prstGeom>
          <a:noFill/>
          <a:ln w="9525">
            <a:noFill/>
            <a:miter lim="800000"/>
            <a:headEnd/>
            <a:tailEnd/>
          </a:ln>
        </p:spPr>
        <p:txBody>
          <a:bodyPr wrap="square">
            <a:spAutoFit/>
          </a:bodyPr>
          <a:lstStyle/>
          <a:p>
            <a:pPr marL="342900" indent="-342900" algn="just" eaLnBrk="0" hangingPunct="0">
              <a:buFont typeface="Wingdings" pitchFamily="2" charset="2"/>
              <a:buChar char="Ø"/>
            </a:pPr>
            <a:r>
              <a:rPr lang="en-US" sz="2400" dirty="0" smtClean="0">
                <a:latin typeface="Bookman Old Style" pitchFamily="18" charset="0"/>
              </a:rPr>
              <a:t>Cotyledon </a:t>
            </a:r>
            <a:r>
              <a:rPr lang="en-US" sz="2400" dirty="0">
                <a:latin typeface="Bookman Old Style" pitchFamily="18" charset="0"/>
              </a:rPr>
              <a:t>segments were excised from 6 weeks old </a:t>
            </a:r>
            <a:r>
              <a:rPr lang="en-US" sz="2400" i="1" dirty="0">
                <a:latin typeface="Bookman Old Style" pitchFamily="18" charset="0"/>
              </a:rPr>
              <a:t>in vitro</a:t>
            </a:r>
            <a:r>
              <a:rPr lang="en-US" sz="2400" dirty="0">
                <a:latin typeface="Bookman Old Style" pitchFamily="18" charset="0"/>
              </a:rPr>
              <a:t> seedlings and were surface sterilized.</a:t>
            </a:r>
          </a:p>
          <a:p>
            <a:pPr algn="just" eaLnBrk="0" hangingPunct="0"/>
            <a:r>
              <a:rPr lang="en-US" sz="2400" dirty="0">
                <a:latin typeface="Bookman Old Style" pitchFamily="18" charset="0"/>
              </a:rPr>
              <a:t>	</a:t>
            </a:r>
          </a:p>
          <a:p>
            <a:pPr marL="342900" indent="-342900" algn="just" eaLnBrk="0" hangingPunct="0">
              <a:buFont typeface="Wingdings" pitchFamily="2" charset="2"/>
              <a:buChar char="Ø"/>
            </a:pPr>
            <a:r>
              <a:rPr lang="en-US" sz="2400" dirty="0" smtClean="0">
                <a:latin typeface="Bookman Old Style" pitchFamily="18" charset="0"/>
              </a:rPr>
              <a:t>Surface </a:t>
            </a:r>
            <a:r>
              <a:rPr lang="en-US" sz="2400" dirty="0">
                <a:latin typeface="Bookman Old Style" pitchFamily="18" charset="0"/>
              </a:rPr>
              <a:t>sterilized explants were inoculated on MS and MMS medium supplemented with various </a:t>
            </a:r>
            <a:r>
              <a:rPr lang="en-US" sz="2400" dirty="0" err="1">
                <a:latin typeface="Bookman Old Style" pitchFamily="18" charset="0"/>
              </a:rPr>
              <a:t>auxins</a:t>
            </a:r>
            <a:r>
              <a:rPr lang="en-US" sz="2400" dirty="0">
                <a:latin typeface="Bookman Old Style" pitchFamily="18" charset="0"/>
              </a:rPr>
              <a:t> and </a:t>
            </a:r>
            <a:r>
              <a:rPr lang="en-US" sz="2400" dirty="0" err="1">
                <a:latin typeface="Bookman Old Style" pitchFamily="18" charset="0"/>
              </a:rPr>
              <a:t>cytokinins</a:t>
            </a:r>
            <a:r>
              <a:rPr lang="en-US" sz="2400" dirty="0">
                <a:latin typeface="Bookman Old Style" pitchFamily="18" charset="0"/>
              </a:rPr>
              <a:t>.</a:t>
            </a:r>
          </a:p>
          <a:p>
            <a:pPr algn="just" eaLnBrk="0" hangingPunct="0"/>
            <a:r>
              <a:rPr lang="en-US" sz="2400" dirty="0">
                <a:latin typeface="Bookman Old Style" pitchFamily="18" charset="0"/>
              </a:rPr>
              <a:t>	</a:t>
            </a:r>
          </a:p>
          <a:p>
            <a:pPr marL="342900" indent="-342900" algn="just" eaLnBrk="0" hangingPunct="0">
              <a:buFont typeface="Wingdings" pitchFamily="2" charset="2"/>
              <a:buChar char="Ø"/>
            </a:pPr>
            <a:r>
              <a:rPr lang="en-US" sz="2400" dirty="0" smtClean="0">
                <a:latin typeface="Bookman Old Style" pitchFamily="18" charset="0"/>
              </a:rPr>
              <a:t>The </a:t>
            </a:r>
            <a:r>
              <a:rPr lang="en-US" sz="2400" dirty="0">
                <a:latin typeface="Bookman Old Style" pitchFamily="18" charset="0"/>
              </a:rPr>
              <a:t>pH of the medium was adjusted to 5-6 before autoclaving.</a:t>
            </a:r>
          </a:p>
          <a:p>
            <a:pPr algn="just" eaLnBrk="0" hangingPunct="0"/>
            <a:r>
              <a:rPr lang="en-US" sz="2400" dirty="0">
                <a:latin typeface="Bookman Old Style" pitchFamily="18" charset="0"/>
              </a:rPr>
              <a:t>	</a:t>
            </a:r>
          </a:p>
          <a:p>
            <a:pPr marL="342900" indent="-342900" algn="just" eaLnBrk="0" hangingPunct="0">
              <a:buFont typeface="Wingdings" pitchFamily="2" charset="2"/>
              <a:buChar char="Ø"/>
            </a:pPr>
            <a:r>
              <a:rPr lang="en-US" sz="2400" dirty="0" smtClean="0">
                <a:latin typeface="Bookman Old Style" pitchFamily="18" charset="0"/>
              </a:rPr>
              <a:t>Cultures </a:t>
            </a:r>
            <a:r>
              <a:rPr lang="en-US" sz="2400" dirty="0">
                <a:latin typeface="Bookman Old Style" pitchFamily="18" charset="0"/>
              </a:rPr>
              <a:t>were incubated at 25± 2°C with 16 light / 8 hours dark cycle at the light intensity of 25 mol m</a:t>
            </a:r>
            <a:r>
              <a:rPr lang="en-US" sz="2400" baseline="30000" dirty="0">
                <a:latin typeface="Bookman Old Style" pitchFamily="18" charset="0"/>
              </a:rPr>
              <a:t>2  </a:t>
            </a:r>
            <a:r>
              <a:rPr lang="en-US" sz="2400" dirty="0">
                <a:latin typeface="Bookman Old Style" pitchFamily="18" charset="0"/>
              </a:rPr>
              <a:t>s</a:t>
            </a:r>
            <a:r>
              <a:rPr lang="en-US" sz="2400" baseline="30000" dirty="0">
                <a:latin typeface="Bookman Old Style" pitchFamily="18" charset="0"/>
              </a:rPr>
              <a:t>-1 </a:t>
            </a:r>
            <a:r>
              <a:rPr lang="en-US" sz="2400" dirty="0">
                <a:latin typeface="Bookman Old Style" pitchFamily="18" charset="0"/>
              </a:rPr>
              <a:t>provided by white </a:t>
            </a:r>
            <a:r>
              <a:rPr lang="en-US" sz="2400" dirty="0" err="1" smtClean="0">
                <a:latin typeface="Bookman Old Style" pitchFamily="18" charset="0"/>
              </a:rPr>
              <a:t>flourescent</a:t>
            </a:r>
            <a:r>
              <a:rPr lang="en-US" sz="2400" dirty="0" smtClean="0">
                <a:latin typeface="Bookman Old Style" pitchFamily="18" charset="0"/>
              </a:rPr>
              <a:t> </a:t>
            </a:r>
            <a:r>
              <a:rPr lang="en-US" sz="2400" dirty="0">
                <a:latin typeface="Bookman Old Style" pitchFamily="18" charset="0"/>
              </a:rPr>
              <a:t>tubes</a:t>
            </a:r>
            <a:r>
              <a:rPr lang="en-US" sz="2400" dirty="0" smtClean="0">
                <a:latin typeface="Bookman Old Style" pitchFamily="18" charset="0"/>
              </a:rPr>
              <a:t>.</a:t>
            </a:r>
            <a:endParaRPr lang="en-US" sz="2400" baseline="30000" dirty="0" smtClean="0">
              <a:latin typeface="Bookman Old Style" pitchFamily="18" charset="0"/>
            </a:endParaRPr>
          </a:p>
          <a:p>
            <a:pPr algn="just" eaLnBrk="0" hangingPunct="0"/>
            <a:endParaRPr lang="en-US" sz="2400" dirty="0">
              <a:solidFill>
                <a:srgbClr val="FFFF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1460242"/>
            <a:ext cx="8610600" cy="5066002"/>
          </a:xfrm>
          <a:prstGeom prst="rect">
            <a:avLst/>
          </a:prstGeom>
        </p:spPr>
        <p:txBody>
          <a:bodyPr wrap="square">
            <a:spAutoFit/>
          </a:bodyPr>
          <a:lstStyle/>
          <a:p>
            <a:pPr eaLnBrk="1" hangingPunct="1">
              <a:lnSpc>
                <a:spcPct val="80000"/>
              </a:lnSpc>
              <a:buFont typeface="Wingdings" pitchFamily="2" charset="2"/>
              <a:buNone/>
              <a:defRPr/>
            </a:pPr>
            <a:endParaRPr lang="en-US" sz="2000" dirty="0">
              <a:cs typeface="Arial" pitchFamily="34" charset="0"/>
            </a:endParaRPr>
          </a:p>
          <a:p>
            <a:pPr eaLnBrk="1" hangingPunct="1">
              <a:lnSpc>
                <a:spcPct val="80000"/>
              </a:lnSpc>
              <a:buFont typeface="Wingdings" pitchFamily="2" charset="2"/>
              <a:buNone/>
              <a:defRPr/>
            </a:pPr>
            <a:r>
              <a:rPr lang="en-US" sz="2000" dirty="0">
                <a:latin typeface="Bookman Old Style" pitchFamily="18" charset="0"/>
                <a:cs typeface="Arial" pitchFamily="34" charset="0"/>
              </a:rPr>
              <a:t>   </a:t>
            </a:r>
            <a:r>
              <a:rPr lang="en-US" sz="2000" dirty="0" err="1" smtClean="0">
                <a:latin typeface="Bookman Old Style" pitchFamily="18" charset="0"/>
                <a:cs typeface="Arial" pitchFamily="34" charset="0"/>
              </a:rPr>
              <a:t>Arbuscular</a:t>
            </a:r>
            <a:r>
              <a:rPr lang="en-US" sz="2000" dirty="0" smtClean="0">
                <a:latin typeface="Bookman Old Style" pitchFamily="18" charset="0"/>
                <a:cs typeface="Arial" pitchFamily="34" charset="0"/>
              </a:rPr>
              <a:t> </a:t>
            </a:r>
            <a:r>
              <a:rPr lang="en-US" sz="2000" dirty="0" err="1">
                <a:latin typeface="Bookman Old Style" pitchFamily="18" charset="0"/>
                <a:cs typeface="Arial" pitchFamily="34" charset="0"/>
              </a:rPr>
              <a:t>mycorrhizae</a:t>
            </a:r>
            <a:r>
              <a:rPr lang="en-US" sz="2000" dirty="0">
                <a:latin typeface="Bookman Old Style" pitchFamily="18" charset="0"/>
                <a:cs typeface="Arial" pitchFamily="34" charset="0"/>
              </a:rPr>
              <a:t> (AM) </a:t>
            </a:r>
            <a:r>
              <a:rPr lang="en-US" sz="2000" dirty="0" err="1" smtClean="0">
                <a:latin typeface="Bookman Old Style" pitchFamily="18" charset="0"/>
                <a:cs typeface="Arial" pitchFamily="34" charset="0"/>
              </a:rPr>
              <a:t>inoculum’s</a:t>
            </a:r>
            <a:endParaRPr lang="en-US" sz="2000" dirty="0">
              <a:latin typeface="Bookman Old Style" pitchFamily="18" charset="0"/>
              <a:cs typeface="Arial" pitchFamily="34" charset="0"/>
            </a:endParaRPr>
          </a:p>
          <a:p>
            <a:pPr eaLnBrk="1" hangingPunct="1">
              <a:lnSpc>
                <a:spcPct val="80000"/>
              </a:lnSpc>
              <a:buFont typeface="Wingdings" pitchFamily="2" charset="2"/>
              <a:buNone/>
              <a:defRPr/>
            </a:pPr>
            <a:endParaRPr lang="en-US" sz="2000" dirty="0">
              <a:latin typeface="Bookman Old Style" pitchFamily="18" charset="0"/>
              <a:cs typeface="Arial" pitchFamily="34" charset="0"/>
            </a:endParaRPr>
          </a:p>
          <a:p>
            <a:pPr eaLnBrk="1" hangingPunct="1">
              <a:lnSpc>
                <a:spcPct val="80000"/>
              </a:lnSpc>
              <a:buFont typeface="Calibri" pitchFamily="34" charset="0"/>
              <a:buAutoNum type="arabicPeriod"/>
              <a:defRPr/>
            </a:pPr>
            <a:r>
              <a:rPr lang="en-US" sz="2000" i="1" dirty="0" err="1">
                <a:latin typeface="Bookman Old Style" pitchFamily="18" charset="0"/>
                <a:cs typeface="Arial" pitchFamily="34" charset="0"/>
              </a:rPr>
              <a:t>Glomus</a:t>
            </a:r>
            <a:r>
              <a:rPr lang="en-US" sz="2000" i="1" dirty="0">
                <a:latin typeface="Bookman Old Style" pitchFamily="18" charset="0"/>
                <a:cs typeface="Arial" pitchFamily="34" charset="0"/>
              </a:rPr>
              <a:t> </a:t>
            </a:r>
            <a:r>
              <a:rPr lang="en-US" sz="2000" i="1" dirty="0" err="1">
                <a:latin typeface="Bookman Old Style" pitchFamily="18" charset="0"/>
                <a:cs typeface="Arial" pitchFamily="34" charset="0"/>
              </a:rPr>
              <a:t>mosseae</a:t>
            </a:r>
            <a:endParaRPr lang="en-US" sz="2000" i="1" dirty="0">
              <a:latin typeface="Bookman Old Style" pitchFamily="18" charset="0"/>
              <a:cs typeface="Arial" pitchFamily="34" charset="0"/>
            </a:endParaRPr>
          </a:p>
          <a:p>
            <a:pPr eaLnBrk="1" hangingPunct="1">
              <a:lnSpc>
                <a:spcPct val="80000"/>
              </a:lnSpc>
              <a:buFont typeface="Calibri" pitchFamily="34" charset="0"/>
              <a:buAutoNum type="arabicPeriod"/>
              <a:defRPr/>
            </a:pPr>
            <a:endParaRPr lang="en-US" sz="2000" i="1" dirty="0">
              <a:latin typeface="Bookman Old Style" pitchFamily="18" charset="0"/>
              <a:cs typeface="Arial" pitchFamily="34" charset="0"/>
            </a:endParaRPr>
          </a:p>
          <a:p>
            <a:pPr eaLnBrk="1" hangingPunct="1">
              <a:lnSpc>
                <a:spcPct val="80000"/>
              </a:lnSpc>
              <a:buFont typeface="Calibri" pitchFamily="34" charset="0"/>
              <a:buAutoNum type="arabicPeriod"/>
              <a:defRPr/>
            </a:pPr>
            <a:r>
              <a:rPr lang="en-US" sz="2000" i="1" dirty="0" err="1">
                <a:latin typeface="Bookman Old Style" pitchFamily="18" charset="0"/>
                <a:cs typeface="Arial" pitchFamily="34" charset="0"/>
              </a:rPr>
              <a:t>Glomus</a:t>
            </a:r>
            <a:r>
              <a:rPr lang="en-US" sz="2000" i="1" dirty="0">
                <a:latin typeface="Bookman Old Style" pitchFamily="18" charset="0"/>
                <a:cs typeface="Arial" pitchFamily="34" charset="0"/>
              </a:rPr>
              <a:t> </a:t>
            </a:r>
            <a:r>
              <a:rPr lang="en-US" sz="2000" i="1" dirty="0" err="1">
                <a:latin typeface="Bookman Old Style" pitchFamily="18" charset="0"/>
                <a:cs typeface="Arial" pitchFamily="34" charset="0"/>
              </a:rPr>
              <a:t>fasciculatum</a:t>
            </a:r>
            <a:r>
              <a:rPr lang="en-US" sz="2000" dirty="0" smtClean="0">
                <a:latin typeface="Bookman Old Style" pitchFamily="18" charset="0"/>
                <a:cs typeface="Arial" pitchFamily="34" charset="0"/>
              </a:rPr>
              <a:t>                    </a:t>
            </a:r>
          </a:p>
          <a:p>
            <a:pPr eaLnBrk="1" hangingPunct="1">
              <a:lnSpc>
                <a:spcPct val="80000"/>
              </a:lnSpc>
              <a:buFont typeface="Wingdings" pitchFamily="2" charset="2"/>
              <a:buNone/>
              <a:defRPr/>
            </a:pPr>
            <a:r>
              <a:rPr lang="en-US" sz="2000" dirty="0">
                <a:latin typeface="Bookman Old Style" pitchFamily="18" charset="0"/>
                <a:cs typeface="Arial" pitchFamily="34" charset="0"/>
              </a:rPr>
              <a:t>	</a:t>
            </a:r>
            <a:r>
              <a:rPr lang="en-US" sz="2000" dirty="0" smtClean="0">
                <a:latin typeface="Bookman Old Style" pitchFamily="18" charset="0"/>
                <a:cs typeface="Arial" pitchFamily="34" charset="0"/>
              </a:rPr>
              <a:t>		          </a:t>
            </a:r>
          </a:p>
          <a:p>
            <a:pPr eaLnBrk="1" hangingPunct="1">
              <a:lnSpc>
                <a:spcPct val="80000"/>
              </a:lnSpc>
              <a:buFont typeface="Wingdings" pitchFamily="2" charset="2"/>
              <a:buNone/>
              <a:defRPr/>
            </a:pPr>
            <a:r>
              <a:rPr lang="en-US" sz="2000" dirty="0">
                <a:latin typeface="Bookman Old Style" pitchFamily="18" charset="0"/>
                <a:cs typeface="Arial" pitchFamily="34" charset="0"/>
              </a:rPr>
              <a:t>	</a:t>
            </a:r>
            <a:r>
              <a:rPr lang="en-US" sz="2000" dirty="0" smtClean="0">
                <a:latin typeface="Bookman Old Style" pitchFamily="18" charset="0"/>
                <a:cs typeface="Arial" pitchFamily="34" charset="0"/>
              </a:rPr>
              <a:t>		          </a:t>
            </a:r>
          </a:p>
          <a:p>
            <a:pPr eaLnBrk="1" hangingPunct="1">
              <a:lnSpc>
                <a:spcPct val="80000"/>
              </a:lnSpc>
              <a:buFont typeface="Wingdings" pitchFamily="2" charset="2"/>
              <a:buNone/>
              <a:defRPr/>
            </a:pPr>
            <a:r>
              <a:rPr lang="en-US" sz="2000" dirty="0">
                <a:latin typeface="Bookman Old Style" pitchFamily="18" charset="0"/>
                <a:cs typeface="Arial" pitchFamily="34" charset="0"/>
              </a:rPr>
              <a:t>	</a:t>
            </a:r>
            <a:r>
              <a:rPr lang="en-US" sz="2000" dirty="0" smtClean="0">
                <a:latin typeface="Bookman Old Style" pitchFamily="18" charset="0"/>
                <a:cs typeface="Arial" pitchFamily="34" charset="0"/>
              </a:rPr>
              <a:t>		            </a:t>
            </a:r>
            <a:r>
              <a:rPr lang="en-US" sz="2000" dirty="0">
                <a:latin typeface="Bookman Old Style" pitchFamily="18" charset="0"/>
                <a:cs typeface="Arial" pitchFamily="34" charset="0"/>
              </a:rPr>
              <a:t>No. of root bits having infection </a:t>
            </a:r>
          </a:p>
          <a:p>
            <a:pPr eaLnBrk="1" hangingPunct="1">
              <a:lnSpc>
                <a:spcPct val="80000"/>
              </a:lnSpc>
              <a:buFont typeface="Wingdings" pitchFamily="2" charset="2"/>
              <a:buNone/>
              <a:defRPr/>
            </a:pPr>
            <a:r>
              <a:rPr lang="en-US" sz="2000" dirty="0">
                <a:latin typeface="Bookman Old Style" pitchFamily="18" charset="0"/>
                <a:cs typeface="Arial" pitchFamily="34" charset="0"/>
              </a:rPr>
              <a:t>% of </a:t>
            </a:r>
            <a:r>
              <a:rPr lang="en-US" sz="2000" dirty="0" err="1">
                <a:latin typeface="Bookman Old Style" pitchFamily="18" charset="0"/>
                <a:cs typeface="Arial" pitchFamily="34" charset="0"/>
              </a:rPr>
              <a:t>mycorrhizal</a:t>
            </a:r>
            <a:r>
              <a:rPr lang="en-US" sz="2000" dirty="0">
                <a:latin typeface="Bookman Old Style" pitchFamily="18" charset="0"/>
                <a:cs typeface="Arial" pitchFamily="34" charset="0"/>
              </a:rPr>
              <a:t> infection =   </a:t>
            </a:r>
            <a:r>
              <a:rPr lang="en-US" sz="2000" baseline="30000" dirty="0">
                <a:latin typeface="Bookman Old Style" pitchFamily="18" charset="0"/>
                <a:cs typeface="Arial" pitchFamily="34" charset="0"/>
              </a:rPr>
              <a:t>__________________________________________       </a:t>
            </a:r>
            <a:r>
              <a:rPr lang="en-US" sz="2000" dirty="0">
                <a:latin typeface="Bookman Old Style" pitchFamily="18" charset="0"/>
                <a:cs typeface="Arial" pitchFamily="34" charset="0"/>
              </a:rPr>
              <a:t>x 100</a:t>
            </a:r>
          </a:p>
          <a:p>
            <a:pPr eaLnBrk="1" hangingPunct="1">
              <a:lnSpc>
                <a:spcPct val="80000"/>
              </a:lnSpc>
              <a:buFont typeface="Wingdings" pitchFamily="2" charset="2"/>
              <a:buNone/>
              <a:defRPr/>
            </a:pPr>
            <a:r>
              <a:rPr lang="en-US" sz="2000" dirty="0">
                <a:latin typeface="Bookman Old Style" pitchFamily="18" charset="0"/>
                <a:cs typeface="Arial" pitchFamily="34" charset="0"/>
              </a:rPr>
              <a:t>                                               No. of root bits taken for observation </a:t>
            </a:r>
          </a:p>
          <a:p>
            <a:pPr eaLnBrk="1" hangingPunct="1">
              <a:lnSpc>
                <a:spcPct val="80000"/>
              </a:lnSpc>
              <a:buFont typeface="Wingdings" pitchFamily="2" charset="2"/>
              <a:buNone/>
              <a:defRPr/>
            </a:pPr>
            <a:r>
              <a:rPr lang="en-US" sz="2000" b="1" dirty="0">
                <a:latin typeface="Bookman Old Style" pitchFamily="18" charset="0"/>
                <a:cs typeface="Arial" pitchFamily="34" charset="0"/>
              </a:rPr>
              <a:t> </a:t>
            </a:r>
          </a:p>
          <a:p>
            <a:pPr eaLnBrk="1" hangingPunct="1">
              <a:lnSpc>
                <a:spcPct val="80000"/>
              </a:lnSpc>
              <a:buFont typeface="Wingdings" pitchFamily="2" charset="2"/>
              <a:buNone/>
              <a:defRPr/>
            </a:pPr>
            <a:endParaRPr lang="en-US" sz="2000" dirty="0">
              <a:latin typeface="Bookman Old Style" pitchFamily="18" charset="0"/>
              <a:cs typeface="Arial" pitchFamily="34" charset="0"/>
            </a:endParaRPr>
          </a:p>
          <a:p>
            <a:pPr algn="just" eaLnBrk="1" hangingPunct="1">
              <a:lnSpc>
                <a:spcPct val="80000"/>
              </a:lnSpc>
              <a:defRPr/>
            </a:pPr>
            <a:r>
              <a:rPr lang="en-US" sz="2400" kern="200" dirty="0" smtClean="0">
                <a:solidFill>
                  <a:srgbClr val="FFFF00"/>
                </a:solidFill>
                <a:effectLst>
                  <a:outerShdw blurRad="38100" dist="38100" dir="2700000" algn="tl">
                    <a:srgbClr val="000000">
                      <a:alpha val="43137"/>
                    </a:srgbClr>
                  </a:outerShdw>
                </a:effectLst>
                <a:latin typeface="Algerian" pitchFamily="82" charset="0"/>
                <a:cs typeface="Arial" pitchFamily="34" charset="0"/>
              </a:rPr>
              <a:t>Estimation </a:t>
            </a:r>
            <a:r>
              <a:rPr lang="en-US" sz="2400" kern="200" dirty="0">
                <a:solidFill>
                  <a:srgbClr val="FFFF00"/>
                </a:solidFill>
                <a:effectLst>
                  <a:outerShdw blurRad="38100" dist="38100" dir="2700000" algn="tl">
                    <a:srgbClr val="000000">
                      <a:alpha val="43137"/>
                    </a:srgbClr>
                  </a:outerShdw>
                </a:effectLst>
                <a:latin typeface="Algerian" pitchFamily="82" charset="0"/>
                <a:cs typeface="Arial" pitchFamily="34" charset="0"/>
              </a:rPr>
              <a:t>of </a:t>
            </a:r>
            <a:r>
              <a:rPr lang="en-US" sz="2400" kern="200" dirty="0" err="1">
                <a:solidFill>
                  <a:srgbClr val="FFFF00"/>
                </a:solidFill>
                <a:effectLst>
                  <a:outerShdw blurRad="38100" dist="38100" dir="2700000" algn="tl">
                    <a:srgbClr val="000000">
                      <a:alpha val="43137"/>
                    </a:srgbClr>
                  </a:outerShdw>
                </a:effectLst>
                <a:latin typeface="Algerian" pitchFamily="82" charset="0"/>
                <a:cs typeface="Arial" pitchFamily="34" charset="0"/>
              </a:rPr>
              <a:t>Mycorrhizal</a:t>
            </a:r>
            <a:r>
              <a:rPr lang="en-US" sz="2400" kern="200" dirty="0">
                <a:solidFill>
                  <a:srgbClr val="FFFF00"/>
                </a:solidFill>
                <a:effectLst>
                  <a:outerShdw blurRad="38100" dist="38100" dir="2700000" algn="tl">
                    <a:srgbClr val="000000">
                      <a:alpha val="43137"/>
                    </a:srgbClr>
                  </a:outerShdw>
                </a:effectLst>
                <a:latin typeface="Algerian" pitchFamily="82" charset="0"/>
                <a:cs typeface="Arial" pitchFamily="34" charset="0"/>
              </a:rPr>
              <a:t> Spores:</a:t>
            </a:r>
            <a:r>
              <a:rPr lang="en-US" sz="2400" kern="200" dirty="0">
                <a:effectLst>
                  <a:outerShdw blurRad="38100" dist="38100" dir="2700000" algn="tl">
                    <a:srgbClr val="000000">
                      <a:alpha val="43137"/>
                    </a:srgbClr>
                  </a:outerShdw>
                </a:effectLst>
                <a:latin typeface="Algerian" pitchFamily="82" charset="0"/>
                <a:cs typeface="Arial" pitchFamily="34" charset="0"/>
              </a:rPr>
              <a:t> </a:t>
            </a:r>
            <a:endParaRPr lang="en-US" sz="2400" kern="200" dirty="0" smtClean="0">
              <a:effectLst>
                <a:outerShdw blurRad="38100" dist="38100" dir="2700000" algn="tl">
                  <a:srgbClr val="000000">
                    <a:alpha val="43137"/>
                  </a:srgbClr>
                </a:outerShdw>
              </a:effectLst>
              <a:latin typeface="Algerian" pitchFamily="82" charset="0"/>
              <a:cs typeface="Arial" pitchFamily="34" charset="0"/>
            </a:endParaRPr>
          </a:p>
          <a:p>
            <a:pPr algn="just" eaLnBrk="1" hangingPunct="1">
              <a:lnSpc>
                <a:spcPct val="80000"/>
              </a:lnSpc>
              <a:defRPr/>
            </a:pPr>
            <a:endParaRPr lang="en-US" sz="2000" b="1" kern="200" dirty="0" smtClean="0">
              <a:latin typeface="Bookman Old Style" pitchFamily="18" charset="0"/>
              <a:cs typeface="Arial" pitchFamily="34" charset="0"/>
            </a:endParaRPr>
          </a:p>
          <a:p>
            <a:pPr algn="just" eaLnBrk="1" hangingPunct="1">
              <a:lnSpc>
                <a:spcPct val="80000"/>
              </a:lnSpc>
              <a:defRPr/>
            </a:pPr>
            <a:r>
              <a:rPr lang="en-US" sz="2000" kern="200" dirty="0" err="1" smtClean="0">
                <a:latin typeface="Bookman Old Style" pitchFamily="18" charset="0"/>
                <a:cs typeface="Arial" pitchFamily="34" charset="0"/>
              </a:rPr>
              <a:t>Extramatrical</a:t>
            </a:r>
            <a:r>
              <a:rPr lang="en-US" sz="2000" kern="200" dirty="0" smtClean="0">
                <a:latin typeface="Bookman Old Style" pitchFamily="18" charset="0"/>
                <a:cs typeface="Arial" pitchFamily="34" charset="0"/>
              </a:rPr>
              <a:t> </a:t>
            </a:r>
            <a:r>
              <a:rPr lang="en-US" sz="2000" kern="200" dirty="0" err="1" smtClean="0">
                <a:latin typeface="Bookman Old Style" pitchFamily="18" charset="0"/>
                <a:cs typeface="Arial" pitchFamily="34" charset="0"/>
              </a:rPr>
              <a:t>chlamydospores</a:t>
            </a:r>
            <a:r>
              <a:rPr lang="en-US" sz="2000" kern="200" dirty="0" smtClean="0">
                <a:latin typeface="Bookman Old Style" pitchFamily="18" charset="0"/>
                <a:cs typeface="Arial" pitchFamily="34" charset="0"/>
              </a:rPr>
              <a:t> </a:t>
            </a:r>
            <a:r>
              <a:rPr lang="en-US" sz="2000" kern="200" dirty="0">
                <a:latin typeface="Bookman Old Style" pitchFamily="18" charset="0"/>
                <a:cs typeface="Arial" pitchFamily="34" charset="0"/>
              </a:rPr>
              <a:t>produced by the </a:t>
            </a:r>
            <a:r>
              <a:rPr lang="en-US" sz="2000" kern="200" dirty="0" err="1">
                <a:latin typeface="Bookman Old Style" pitchFamily="18" charset="0"/>
                <a:cs typeface="Arial" pitchFamily="34" charset="0"/>
              </a:rPr>
              <a:t>mycorrhizal</a:t>
            </a:r>
            <a:r>
              <a:rPr lang="en-US" sz="2000" kern="200" dirty="0">
                <a:latin typeface="Bookman Old Style" pitchFamily="18" charset="0"/>
                <a:cs typeface="Arial" pitchFamily="34" charset="0"/>
              </a:rPr>
              <a:t> fungus were estimated by a wet sieving </a:t>
            </a:r>
            <a:r>
              <a:rPr lang="en-US" sz="2000" kern="200" dirty="0" smtClean="0">
                <a:latin typeface="Bookman Old Style" pitchFamily="18" charset="0"/>
                <a:cs typeface="Arial" pitchFamily="34" charset="0"/>
              </a:rPr>
              <a:t>and </a:t>
            </a:r>
            <a:r>
              <a:rPr lang="en-US" sz="2000" kern="200" dirty="0">
                <a:latin typeface="Bookman Old Style" pitchFamily="18" charset="0"/>
                <a:cs typeface="Arial" pitchFamily="34" charset="0"/>
              </a:rPr>
              <a:t>decanting method outlined by </a:t>
            </a:r>
            <a:r>
              <a:rPr lang="en-US" sz="2000" kern="200" dirty="0" err="1">
                <a:latin typeface="Bookman Old Style" pitchFamily="18" charset="0"/>
                <a:cs typeface="Arial" pitchFamily="34" charset="0"/>
              </a:rPr>
              <a:t>Gerdman</a:t>
            </a:r>
            <a:r>
              <a:rPr lang="en-US" sz="2000" kern="200" dirty="0">
                <a:latin typeface="Bookman Old Style" pitchFamily="18" charset="0"/>
                <a:cs typeface="Arial" pitchFamily="34" charset="0"/>
              </a:rPr>
              <a:t> and Nicolson (1963).</a:t>
            </a:r>
          </a:p>
          <a:p>
            <a:pPr algn="just" eaLnBrk="1" hangingPunct="1">
              <a:lnSpc>
                <a:spcPct val="80000"/>
              </a:lnSpc>
              <a:buFont typeface="Wingdings" pitchFamily="2" charset="2"/>
              <a:buNone/>
              <a:defRPr/>
            </a:pPr>
            <a:r>
              <a:rPr lang="en-US" sz="2000" kern="200" dirty="0">
                <a:latin typeface="Bookman Old Style" pitchFamily="18" charset="0"/>
                <a:cs typeface="Arial" pitchFamily="34" charset="0"/>
              </a:rPr>
              <a:t> </a:t>
            </a:r>
          </a:p>
          <a:p>
            <a:pPr eaLnBrk="1" hangingPunct="1">
              <a:lnSpc>
                <a:spcPct val="80000"/>
              </a:lnSpc>
              <a:buFont typeface="Wingdings" pitchFamily="2" charset="2"/>
              <a:buNone/>
              <a:defRPr/>
            </a:pPr>
            <a:endParaRPr lang="en-US" sz="2000" dirty="0"/>
          </a:p>
        </p:txBody>
      </p:sp>
      <p:sp>
        <p:nvSpPr>
          <p:cNvPr id="4" name="Rectangle 3"/>
          <p:cNvSpPr/>
          <p:nvPr/>
        </p:nvSpPr>
        <p:spPr>
          <a:xfrm>
            <a:off x="381000" y="152400"/>
            <a:ext cx="8458200" cy="1384995"/>
          </a:xfrm>
          <a:prstGeom prst="rect">
            <a:avLst/>
          </a:prstGeom>
        </p:spPr>
        <p:txBody>
          <a:bodyPr wrap="square">
            <a:spAutoFit/>
          </a:bodyPr>
          <a:lstStyle/>
          <a:p>
            <a:pPr algn="ctr"/>
            <a:r>
              <a:rPr lang="en-US" sz="2800" dirty="0" smtClean="0">
                <a:solidFill>
                  <a:srgbClr val="FFFF00"/>
                </a:solidFill>
                <a:effectLst>
                  <a:outerShdw blurRad="38100" dist="38100" dir="2700000" algn="tl">
                    <a:srgbClr val="000000">
                      <a:alpha val="43137"/>
                    </a:srgbClr>
                  </a:outerShdw>
                </a:effectLst>
                <a:latin typeface="Algerian" pitchFamily="82" charset="0"/>
                <a:cs typeface="Arial" pitchFamily="34" charset="0"/>
              </a:rPr>
              <a:t>Establishment of </a:t>
            </a:r>
            <a:r>
              <a:rPr lang="en-US" sz="2800" dirty="0" err="1" smtClean="0">
                <a:solidFill>
                  <a:srgbClr val="FFFF00"/>
                </a:solidFill>
                <a:effectLst>
                  <a:outerShdw blurRad="38100" dist="38100" dir="2700000" algn="tl">
                    <a:srgbClr val="000000">
                      <a:alpha val="43137"/>
                    </a:srgbClr>
                  </a:outerShdw>
                </a:effectLst>
                <a:latin typeface="Algerian" pitchFamily="82" charset="0"/>
                <a:cs typeface="Arial" pitchFamily="34" charset="0"/>
              </a:rPr>
              <a:t>micropropagated</a:t>
            </a:r>
            <a:r>
              <a:rPr lang="en-US" sz="2800" dirty="0" smtClean="0">
                <a:solidFill>
                  <a:srgbClr val="FFFF00"/>
                </a:solidFill>
                <a:effectLst>
                  <a:outerShdw blurRad="38100" dist="38100" dir="2700000" algn="tl">
                    <a:srgbClr val="000000">
                      <a:alpha val="43137"/>
                    </a:srgbClr>
                  </a:outerShdw>
                </a:effectLst>
                <a:latin typeface="Algerian" pitchFamily="82" charset="0"/>
                <a:cs typeface="Arial" pitchFamily="34" charset="0"/>
              </a:rPr>
              <a:t> in plants in pots association with AM fungi for better growth  performance</a:t>
            </a:r>
            <a:endParaRPr lang="en-US" sz="2800" dirty="0">
              <a:effectLst>
                <a:outerShdw blurRad="38100" dist="38100" dir="2700000" algn="tl">
                  <a:srgbClr val="000000">
                    <a:alpha val="43137"/>
                  </a:srgbClr>
                </a:outerShdw>
              </a:effectLst>
              <a:latin typeface="Algerian" pitchFamily="82"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0" y="381000"/>
            <a:ext cx="8991600" cy="1295400"/>
          </a:xfrm>
          <a:prstGeom prst="rect">
            <a:avLst/>
          </a:prstGeom>
          <a:noFill/>
          <a:ln w="9525">
            <a:noFill/>
            <a:miter lim="800000"/>
            <a:headEnd/>
            <a:tailEnd/>
          </a:ln>
          <a:effectLst>
            <a:outerShdw dist="35921" dir="2700000" algn="ctr" rotWithShape="0">
              <a:schemeClr val="bg2"/>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Algerian" pitchFamily="82" charset="0"/>
                <a:ea typeface="+mj-ea"/>
                <a:cs typeface="Arial" pitchFamily="34" charset="0"/>
              </a:rPr>
              <a:t>Morphological evaluation and comparison of normal and </a:t>
            </a:r>
            <a:r>
              <a:rPr kumimoji="0" lang="en-US" sz="2400" i="0" u="none" strike="noStrike" kern="0" cap="none" spc="0" normalizeH="0" baseline="0" noProof="0" dirty="0" err="1" smtClean="0">
                <a:ln>
                  <a:noFill/>
                </a:ln>
                <a:solidFill>
                  <a:srgbClr val="FFFF00"/>
                </a:solidFill>
                <a:effectLst>
                  <a:outerShdw blurRad="38100" dist="38100" dir="2700000" algn="tl">
                    <a:srgbClr val="000000"/>
                  </a:outerShdw>
                </a:effectLst>
                <a:uLnTx/>
                <a:uFillTx/>
                <a:latin typeface="Algerian" pitchFamily="82" charset="0"/>
                <a:ea typeface="+mj-ea"/>
                <a:cs typeface="Arial" pitchFamily="34" charset="0"/>
              </a:rPr>
              <a:t>micropropagated</a:t>
            </a:r>
            <a:r>
              <a:rPr kumimoji="0" lang="en-US" sz="2400"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Algerian" pitchFamily="82" charset="0"/>
                <a:ea typeface="+mj-ea"/>
                <a:cs typeface="Arial" pitchFamily="34" charset="0"/>
              </a:rPr>
              <a:t> plants with and without AM association during pot trial experiments</a:t>
            </a:r>
            <a:r>
              <a:rPr kumimoji="0" lang="en-US" sz="2400" i="1"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Algerian" pitchFamily="82" charset="0"/>
                <a:ea typeface="+mj-ea"/>
                <a:cs typeface="Arial" pitchFamily="34" charset="0"/>
              </a:rPr>
              <a:t/>
            </a:r>
            <a:br>
              <a:rPr kumimoji="0" lang="en-US" sz="2400" i="1"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Algerian" pitchFamily="82" charset="0"/>
                <a:ea typeface="+mj-ea"/>
                <a:cs typeface="Arial" pitchFamily="34" charset="0"/>
              </a:rPr>
            </a:br>
            <a:r>
              <a:rPr kumimoji="0" lang="en-US" sz="2400" b="1" i="1"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Algerian" pitchFamily="82" charset="0"/>
                <a:ea typeface="+mj-ea"/>
                <a:cs typeface="Arial" pitchFamily="34" charset="0"/>
              </a:rPr>
              <a:t/>
            </a:r>
            <a:br>
              <a:rPr kumimoji="0" lang="en-US" sz="2400" b="1" i="1"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Algerian" pitchFamily="82" charset="0"/>
                <a:ea typeface="+mj-ea"/>
                <a:cs typeface="Arial" pitchFamily="34" charset="0"/>
              </a:rPr>
            </a:br>
            <a:endParaRPr kumimoji="0" lang="en-US" sz="2400" b="1" i="1"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Algerian" pitchFamily="82" charset="0"/>
              <a:ea typeface="+mj-ea"/>
              <a:cs typeface="Arial" pitchFamily="34" charset="0"/>
            </a:endParaRPr>
          </a:p>
        </p:txBody>
      </p:sp>
      <p:sp>
        <p:nvSpPr>
          <p:cNvPr id="3" name="Content Placeholder 2"/>
          <p:cNvSpPr txBox="1">
            <a:spLocks/>
          </p:cNvSpPr>
          <p:nvPr/>
        </p:nvSpPr>
        <p:spPr bwMode="auto">
          <a:xfrm>
            <a:off x="304800" y="1447800"/>
            <a:ext cx="8610600" cy="5029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noAutofit/>
          </a:bodyPr>
          <a:lstStyle/>
          <a:p>
            <a:pPr marL="342900" marR="0" lvl="0" indent="-34290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defRPr/>
            </a:pPr>
            <a:r>
              <a:rPr kumimoji="0" lang="en-US"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Bookman Old Style" pitchFamily="18" charset="0"/>
                <a:cs typeface="Arial" pitchFamily="34" charset="0"/>
              </a:rPr>
              <a:t>Morphological / Yield characters: </a:t>
            </a:r>
            <a:r>
              <a:rPr kumimoji="0" lang="en-US"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The following morphological / yield characters were studied in both normal, regenerated and AM treated plants periodically at 60, 90 and120 days.</a:t>
            </a:r>
          </a:p>
          <a:p>
            <a:pPr marL="342900" marR="0" lvl="0" indent="-34290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defRPr/>
            </a:pPr>
            <a:r>
              <a:rPr kumimoji="0" lang="en-US"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1. Plant height in centimeters.</a:t>
            </a:r>
          </a:p>
          <a:p>
            <a:pPr marL="342900" marR="0" lvl="0" indent="-34290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defRPr/>
            </a:pPr>
            <a:r>
              <a:rPr kumimoji="0" lang="en-US"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2.Number of branches: main and lateral.</a:t>
            </a:r>
          </a:p>
          <a:p>
            <a:pPr marL="342900" marR="0" lvl="0" indent="-34290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defRPr/>
            </a:pPr>
            <a:r>
              <a:rPr kumimoji="0" lang="en-US"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3.Number of nodes. </a:t>
            </a:r>
          </a:p>
          <a:p>
            <a:pPr marL="342900" marR="0" lvl="0" indent="-34290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defRPr/>
            </a:pPr>
            <a:r>
              <a:rPr kumimoji="0" lang="en-US"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4.Inter-nodal length.</a:t>
            </a:r>
          </a:p>
          <a:p>
            <a:pPr marL="342900" marR="0" lvl="0" indent="-34290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defRPr/>
            </a:pPr>
            <a:r>
              <a:rPr kumimoji="0" lang="en-US"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5.Number of flowers per plant/ Number of days for flowering/ Days for 50% of flowering.</a:t>
            </a:r>
          </a:p>
          <a:p>
            <a:pPr marL="342900" marR="0" lvl="0" indent="-34290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defRPr/>
            </a:pPr>
            <a:r>
              <a:rPr kumimoji="0" lang="en-US"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6.Number of fruits per plant/ Number of seeds per fruit.</a:t>
            </a:r>
          </a:p>
          <a:p>
            <a:pPr marL="342900" marR="0" lvl="0" indent="-34290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defRPr/>
            </a:pPr>
            <a:r>
              <a:rPr kumimoji="0" lang="en-US"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7.Biomass in grams, both fresh weight and dry weight.</a:t>
            </a:r>
          </a:p>
          <a:p>
            <a:pPr marL="342900" marR="0" lvl="0" indent="-34290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defRPr/>
            </a:pPr>
            <a:r>
              <a:rPr kumimoji="0" lang="en-US"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8.Root and shoot ratio in centimeters.</a:t>
            </a:r>
          </a:p>
          <a:p>
            <a:pPr marL="342900" marR="0" lvl="0" indent="-34290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defRPr/>
            </a:pPr>
            <a:r>
              <a:rPr kumimoji="0" lang="en-US"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9.Leaf length in </a:t>
            </a:r>
            <a:r>
              <a:rPr kumimoji="0" lang="en-US" b="0" i="0" u="none" strike="noStrike" kern="0" cap="none" spc="0" normalizeH="0" baseline="0" noProof="0" dirty="0" err="1"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cms</a:t>
            </a:r>
            <a:r>
              <a:rPr kumimoji="0" lang="en-US"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 Leaf width in </a:t>
            </a:r>
            <a:r>
              <a:rPr kumimoji="0" lang="en-US" b="0" i="0" u="none" strike="noStrike" kern="0" cap="none" spc="0" normalizeH="0" baseline="0" noProof="0" dirty="0" err="1"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cms</a:t>
            </a:r>
            <a:r>
              <a:rPr kumimoji="0" lang="en-US"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a:t>
            </a:r>
          </a:p>
          <a:p>
            <a:pPr marL="342900" marR="0" lvl="0" indent="-34290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defRPr/>
            </a:pPr>
            <a:r>
              <a:rPr kumimoji="0" lang="en-US"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10.Surface area of leaf.       </a:t>
            </a:r>
          </a:p>
          <a:p>
            <a:pPr marL="342900" marR="0" lvl="0" indent="-34290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defRPr/>
            </a:pPr>
            <a:r>
              <a:rPr kumimoji="0" lang="en-US"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11. </a:t>
            </a:r>
            <a:r>
              <a:rPr kumimoji="0" lang="en-US" b="0" i="0" u="none" strike="noStrike" kern="0" cap="none" spc="0" normalizeH="0" baseline="0" noProof="0" dirty="0" err="1"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Stomatal</a:t>
            </a:r>
            <a:r>
              <a:rPr kumimoji="0" lang="en-US"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 index =                          E   </a:t>
            </a:r>
          </a:p>
          <a:p>
            <a:pPr marL="342900" marR="0" lvl="0" indent="-34290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defRPr/>
            </a:pPr>
            <a:r>
              <a:rPr kumimoji="0" lang="en-US"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                       </a:t>
            </a:r>
            <a:r>
              <a:rPr kumimoji="0" lang="en-US"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                  </a:t>
            </a:r>
            <a:r>
              <a:rPr kumimoji="0" lang="en-US"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S.I</a:t>
            </a:r>
            <a:r>
              <a:rPr kumimoji="0" lang="en-US"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 = </a:t>
            </a:r>
            <a:r>
              <a:rPr kumimoji="0" lang="en-US"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  ------------  x 100</a:t>
            </a:r>
          </a:p>
          <a:p>
            <a:pPr marL="342900" marR="0" lvl="0" indent="-34290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defRPr/>
            </a:pPr>
            <a:r>
              <a:rPr kumimoji="0" lang="en-US"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                                                        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0" y="76200"/>
            <a:ext cx="9144000" cy="685800"/>
          </a:xfrm>
          <a:prstGeom prst="rect">
            <a:avLst/>
          </a:prstGeom>
          <a:noFill/>
          <a:ln w="9525">
            <a:noFill/>
            <a:miter lim="800000"/>
            <a:headEnd/>
            <a:tailEnd/>
          </a:ln>
          <a:effectLst>
            <a:outerShdw dist="35921" dir="2700000" algn="ctr" rotWithShape="0">
              <a:schemeClr val="bg2"/>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Algerian" pitchFamily="82" charset="0"/>
                <a:ea typeface="+mj-ea"/>
                <a:cs typeface="Arial" pitchFamily="34" charset="0"/>
              </a:rPr>
              <a:t>Analysis of ANDROGRAPHOLIDE</a:t>
            </a:r>
          </a:p>
        </p:txBody>
      </p:sp>
      <p:sp>
        <p:nvSpPr>
          <p:cNvPr id="3" name="Content Placeholder 2"/>
          <p:cNvSpPr txBox="1">
            <a:spLocks/>
          </p:cNvSpPr>
          <p:nvPr/>
        </p:nvSpPr>
        <p:spPr bwMode="auto">
          <a:xfrm>
            <a:off x="533400" y="1143000"/>
            <a:ext cx="8229600" cy="5334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hlink"/>
              </a:buClr>
              <a:buSzPct val="90000"/>
              <a:buFont typeface="Wingdings" pitchFamily="2" charset="2"/>
              <a:buBlip>
                <a:blip r:embed="rId2"/>
              </a:buBlip>
              <a:tabLst/>
              <a:defRPr/>
            </a:pPr>
            <a:endParaRPr kumimoji="0" 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Arial" pitchFamily="34" charset="0"/>
            </a:endParaRPr>
          </a:p>
          <a:p>
            <a:pPr marL="342900" marR="0" lvl="0" indent="-342900" algn="l" defTabSz="914400" rtl="0" eaLnBrk="1" fontAlgn="base" latinLnBrk="0" hangingPunct="1">
              <a:lnSpc>
                <a:spcPct val="100000"/>
              </a:lnSpc>
              <a:spcBef>
                <a:spcPct val="20000"/>
              </a:spcBef>
              <a:spcAft>
                <a:spcPct val="0"/>
              </a:spcAft>
              <a:buClr>
                <a:schemeClr val="hlink"/>
              </a:buClr>
              <a:buSzPct val="90000"/>
              <a:buFont typeface="Wingdings" pitchFamily="2" charset="2"/>
              <a:buChar char="Ø"/>
              <a:tabLst/>
              <a:defRPr/>
            </a:pPr>
            <a:r>
              <a:rPr kumimoji="0" lang="en-US"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High Performance Liquid Chromatography (HPLC) Studies for Plants Extracts.</a:t>
            </a:r>
          </a:p>
          <a:p>
            <a:pPr marL="342900" marR="0" lvl="0" indent="-342900" algn="l" defTabSz="914400" rtl="0" eaLnBrk="1" fontAlgn="base" latinLnBrk="0" hangingPunct="1">
              <a:lnSpc>
                <a:spcPct val="100000"/>
              </a:lnSpc>
              <a:spcBef>
                <a:spcPct val="20000"/>
              </a:spcBef>
              <a:spcAft>
                <a:spcPct val="0"/>
              </a:spcAft>
              <a:buClr>
                <a:schemeClr val="hlink"/>
              </a:buClr>
              <a:buSzPct val="90000"/>
              <a:buFont typeface="Wingdings" pitchFamily="2" charset="2"/>
              <a:buChar char="Ø"/>
              <a:tabLst/>
              <a:defRPr/>
            </a:pPr>
            <a:endParaRPr kumimoji="0" lang="en-US"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endParaRPr>
          </a:p>
          <a:p>
            <a:pPr marL="342900" marR="0" lvl="0" indent="-342900" algn="l" defTabSz="914400" rtl="0" eaLnBrk="1" fontAlgn="base" latinLnBrk="0" hangingPunct="1">
              <a:lnSpc>
                <a:spcPct val="100000"/>
              </a:lnSpc>
              <a:spcBef>
                <a:spcPct val="20000"/>
              </a:spcBef>
              <a:spcAft>
                <a:spcPct val="0"/>
              </a:spcAft>
              <a:buClr>
                <a:schemeClr val="hlink"/>
              </a:buClr>
              <a:buSzPct val="90000"/>
              <a:buFont typeface="Wingdings" pitchFamily="2" charset="2"/>
              <a:buChar char="Ø"/>
              <a:tabLst/>
              <a:defRPr/>
            </a:pPr>
            <a:r>
              <a:rPr kumimoji="0" lang="en-US"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Mobile Phase: </a:t>
            </a:r>
            <a:r>
              <a:rPr kumimoji="0" lang="en-US" sz="2400" b="0" i="0" u="none" strike="noStrike" kern="0" cap="none" spc="0" normalizeH="0" baseline="0" noProof="0" dirty="0" err="1"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Acetonitrate</a:t>
            </a:r>
            <a:r>
              <a:rPr kumimoji="0" lang="en-US"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 water and phosphate buffer (65:35)</a:t>
            </a:r>
          </a:p>
          <a:p>
            <a:pPr marL="342900" marR="0" lvl="0" indent="-342900" algn="l" defTabSz="914400" rtl="0" eaLnBrk="1" fontAlgn="base" latinLnBrk="0" hangingPunct="1">
              <a:lnSpc>
                <a:spcPct val="100000"/>
              </a:lnSpc>
              <a:spcBef>
                <a:spcPct val="20000"/>
              </a:spcBef>
              <a:spcAft>
                <a:spcPct val="0"/>
              </a:spcAft>
              <a:buClr>
                <a:schemeClr val="hlink"/>
              </a:buClr>
              <a:buSzPct val="90000"/>
              <a:buFont typeface="Wingdings" pitchFamily="2" charset="2"/>
              <a:buChar char="Ø"/>
              <a:tabLst/>
              <a:defRPr/>
            </a:pPr>
            <a:endParaRPr kumimoji="0" lang="en-US"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endParaRPr>
          </a:p>
          <a:p>
            <a:pPr marL="342900" marR="0" lvl="0" indent="-342900" algn="l" defTabSz="914400" rtl="0" eaLnBrk="1" fontAlgn="base" latinLnBrk="0" hangingPunct="1">
              <a:lnSpc>
                <a:spcPct val="100000"/>
              </a:lnSpc>
              <a:spcBef>
                <a:spcPct val="20000"/>
              </a:spcBef>
              <a:spcAft>
                <a:spcPct val="0"/>
              </a:spcAft>
              <a:buClr>
                <a:schemeClr val="hlink"/>
              </a:buClr>
              <a:buSzPct val="90000"/>
              <a:buFont typeface="Wingdings" pitchFamily="2" charset="2"/>
              <a:buChar char="Ø"/>
              <a:tabLst/>
              <a:defRPr/>
            </a:pPr>
            <a:r>
              <a:rPr kumimoji="0" lang="en-US"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Flow Rate: 1.5 ml/min</a:t>
            </a:r>
          </a:p>
          <a:p>
            <a:pPr marL="342900" marR="0" lvl="0" indent="-342900" algn="l" defTabSz="914400" rtl="0" eaLnBrk="1" fontAlgn="base" latinLnBrk="0" hangingPunct="1">
              <a:lnSpc>
                <a:spcPct val="100000"/>
              </a:lnSpc>
              <a:spcBef>
                <a:spcPct val="20000"/>
              </a:spcBef>
              <a:spcAft>
                <a:spcPct val="0"/>
              </a:spcAft>
              <a:buClr>
                <a:schemeClr val="hlink"/>
              </a:buClr>
              <a:buSzPct val="90000"/>
              <a:buFont typeface="Wingdings" pitchFamily="2" charset="2"/>
              <a:buChar char="Ø"/>
              <a:tabLst/>
              <a:defRPr/>
            </a:pPr>
            <a:endParaRPr kumimoji="0" lang="en-US"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endParaRPr>
          </a:p>
          <a:p>
            <a:pPr marL="342900" marR="0" lvl="0" indent="-342900" algn="l" defTabSz="914400" rtl="0" eaLnBrk="1" fontAlgn="base" latinLnBrk="0" hangingPunct="1">
              <a:lnSpc>
                <a:spcPct val="100000"/>
              </a:lnSpc>
              <a:spcBef>
                <a:spcPct val="20000"/>
              </a:spcBef>
              <a:spcAft>
                <a:spcPct val="0"/>
              </a:spcAft>
              <a:buClr>
                <a:schemeClr val="hlink"/>
              </a:buClr>
              <a:buSzPct val="90000"/>
              <a:buFont typeface="Wingdings" pitchFamily="2" charset="2"/>
              <a:buChar char="Ø"/>
              <a:tabLst/>
              <a:defRPr/>
            </a:pPr>
            <a:r>
              <a:rPr kumimoji="0" lang="en-US"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Detection: (U.V.VISIBLE) 223 nm.</a:t>
            </a:r>
          </a:p>
          <a:p>
            <a:pPr marL="342900" marR="0" lvl="0" indent="-342900" algn="l" defTabSz="914400" rtl="0" eaLnBrk="1" fontAlgn="base" latinLnBrk="0" hangingPunct="1">
              <a:lnSpc>
                <a:spcPct val="100000"/>
              </a:lnSpc>
              <a:spcBef>
                <a:spcPct val="20000"/>
              </a:spcBef>
              <a:spcAft>
                <a:spcPct val="0"/>
              </a:spcAft>
              <a:buClr>
                <a:schemeClr val="hlink"/>
              </a:buClr>
              <a:buSzPct val="90000"/>
              <a:buFont typeface="Wingdings" pitchFamily="2" charset="2"/>
              <a:buChar char="Ø"/>
              <a:tabLst/>
              <a:defRPr/>
            </a:pPr>
            <a:endParaRPr kumimoji="0" lang="en-US"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endParaRPr>
          </a:p>
          <a:p>
            <a:pPr marL="342900" marR="0" lvl="0" indent="-342900" algn="l" defTabSz="914400" rtl="0" eaLnBrk="1" fontAlgn="base" latinLnBrk="0" hangingPunct="1">
              <a:lnSpc>
                <a:spcPct val="100000"/>
              </a:lnSpc>
              <a:spcBef>
                <a:spcPct val="20000"/>
              </a:spcBef>
              <a:spcAft>
                <a:spcPct val="0"/>
              </a:spcAft>
              <a:buClr>
                <a:schemeClr val="hlink"/>
              </a:buClr>
              <a:buSzPct val="90000"/>
              <a:buFont typeface="Wingdings" pitchFamily="2" charset="2"/>
              <a:buChar char="Ø"/>
              <a:tabLst/>
              <a:defRPr/>
            </a:pPr>
            <a:r>
              <a:rPr kumimoji="0" lang="en-US"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Extraction of </a:t>
            </a:r>
            <a:r>
              <a:rPr kumimoji="0" lang="en-US" sz="2400" b="0" i="0" u="none" strike="noStrike" kern="0" cap="none" spc="0" normalizeH="0" baseline="0" noProof="0" dirty="0" err="1"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rPr>
              <a:t>Andrographolide</a:t>
            </a:r>
            <a:endParaRPr kumimoji="0" lang="en-US"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Bookman Old Style" pitchFamily="18" charset="0"/>
              <a:cs typeface="Arial" pitchFamily="34" charset="0"/>
            </a:endParaRPr>
          </a:p>
          <a:p>
            <a:pPr marL="342900" marR="0" lvl="0" indent="-342900" algn="l" defTabSz="914400" rtl="0" eaLnBrk="1" fontAlgn="base" latinLnBrk="0" hangingPunct="1">
              <a:lnSpc>
                <a:spcPct val="100000"/>
              </a:lnSpc>
              <a:spcBef>
                <a:spcPct val="20000"/>
              </a:spcBef>
              <a:spcAft>
                <a:spcPct val="0"/>
              </a:spcAft>
              <a:buClr>
                <a:schemeClr val="hlink"/>
              </a:buClr>
              <a:buSzPct val="90000"/>
              <a:buFont typeface="Wingdings" pitchFamily="2" charset="2"/>
              <a:buBlip>
                <a:blip r:embed="rId2"/>
              </a:buBlip>
              <a:tabLst/>
              <a:defRPr/>
            </a:pPr>
            <a:endParaRPr kumimoji="0" lang="en-US"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891671"/>
            <a:ext cx="8382000" cy="1089529"/>
          </a:xfrm>
          <a:prstGeom prst="rect">
            <a:avLst/>
          </a:prstGeom>
        </p:spPr>
        <p:txBody>
          <a:bodyPr wrap="square">
            <a:spAutoFit/>
          </a:bodyPr>
          <a:lstStyle/>
          <a:p>
            <a:pPr marL="285750" indent="-285750" eaLnBrk="1" hangingPunct="1">
              <a:lnSpc>
                <a:spcPct val="90000"/>
              </a:lnSpc>
              <a:buFont typeface="Wingdings" pitchFamily="2" charset="2"/>
              <a:buChar char="Ø"/>
              <a:defRPr/>
            </a:pPr>
            <a:r>
              <a:rPr lang="en-US" sz="2400" dirty="0" smtClean="0">
                <a:latin typeface="Bookman Old Style" pitchFamily="18" charset="0"/>
                <a:cs typeface="Arial" pitchFamily="34" charset="0"/>
              </a:rPr>
              <a:t>To </a:t>
            </a:r>
            <a:r>
              <a:rPr lang="en-US" sz="2400" dirty="0">
                <a:latin typeface="Bookman Old Style" pitchFamily="18" charset="0"/>
                <a:cs typeface="Arial" pitchFamily="34" charset="0"/>
              </a:rPr>
              <a:t>evaluate the genetic diversity of the control normal</a:t>
            </a:r>
            <a:r>
              <a:rPr lang="en-US" sz="2400" dirty="0" smtClean="0">
                <a:latin typeface="Bookman Old Style" pitchFamily="18" charset="0"/>
                <a:cs typeface="Arial" pitchFamily="34" charset="0"/>
              </a:rPr>
              <a:t>, </a:t>
            </a:r>
            <a:r>
              <a:rPr lang="en-US" sz="2400" dirty="0">
                <a:latin typeface="Bookman Old Style" pitchFamily="18" charset="0"/>
                <a:cs typeface="Arial" pitchFamily="34" charset="0"/>
              </a:rPr>
              <a:t>regenerated and AM treated plants, using DNA finger </a:t>
            </a:r>
            <a:r>
              <a:rPr lang="en-US" sz="2400" dirty="0" smtClean="0">
                <a:latin typeface="Bookman Old Style" pitchFamily="18" charset="0"/>
                <a:cs typeface="Arial" pitchFamily="34" charset="0"/>
              </a:rPr>
              <a:t>printing </a:t>
            </a:r>
            <a:r>
              <a:rPr lang="en-US" sz="2400" dirty="0">
                <a:latin typeface="Bookman Old Style" pitchFamily="18" charset="0"/>
                <a:cs typeface="Arial" pitchFamily="34" charset="0"/>
              </a:rPr>
              <a:t>by using AFLP markers.</a:t>
            </a:r>
          </a:p>
        </p:txBody>
      </p:sp>
      <p:sp>
        <p:nvSpPr>
          <p:cNvPr id="3" name="TextBox 2"/>
          <p:cNvSpPr txBox="1"/>
          <p:nvPr/>
        </p:nvSpPr>
        <p:spPr>
          <a:xfrm>
            <a:off x="0" y="128826"/>
            <a:ext cx="9144000" cy="861774"/>
          </a:xfrm>
          <a:prstGeom prst="rect">
            <a:avLst/>
          </a:prstGeom>
          <a:noFill/>
        </p:spPr>
        <p:txBody>
          <a:bodyPr wrap="square" rtlCol="0">
            <a:spAutoFit/>
          </a:bodyPr>
          <a:lstStyle/>
          <a:p>
            <a:pPr algn="ctr"/>
            <a:r>
              <a:rPr lang="en-US" sz="3200" dirty="0" smtClean="0">
                <a:solidFill>
                  <a:srgbClr val="FFFF00"/>
                </a:solidFill>
                <a:latin typeface="Algerian" pitchFamily="82" charset="0"/>
              </a:rPr>
              <a:t>Materials and methods contd</a:t>
            </a:r>
            <a:r>
              <a:rPr lang="en-US" dirty="0" smtClean="0"/>
              <a:t>.</a:t>
            </a:r>
          </a:p>
          <a:p>
            <a:endParaRPr lang="en-US" dirty="0"/>
          </a:p>
        </p:txBody>
      </p:sp>
      <p:sp>
        <p:nvSpPr>
          <p:cNvPr id="4" name="Content Placeholder 2"/>
          <p:cNvSpPr txBox="1">
            <a:spLocks/>
          </p:cNvSpPr>
          <p:nvPr/>
        </p:nvSpPr>
        <p:spPr bwMode="auto">
          <a:xfrm>
            <a:off x="457200" y="2941638"/>
            <a:ext cx="8382000" cy="30019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90000"/>
              <a:buFont typeface="Wingdings" pitchFamily="2" charset="2"/>
              <a:buBlip>
                <a:blip r:embed="rId2"/>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itchFamily="2" charset="2"/>
              <a:buBlip>
                <a:blip r:embed="rId3"/>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itchFamily="2" charset="2"/>
              <a:buBlip>
                <a:blip r:embed="rId4"/>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4"/>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4"/>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4"/>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4"/>
              </a:buBlip>
              <a:defRPr sz="2000">
                <a:solidFill>
                  <a:schemeClr val="tx1"/>
                </a:solidFill>
                <a:effectLst>
                  <a:outerShdw blurRad="38100" dist="38100" dir="2700000" algn="tl">
                    <a:srgbClr val="000000"/>
                  </a:outerShdw>
                </a:effectLst>
                <a:latin typeface="+mn-lt"/>
              </a:defRPr>
            </a:lvl9pPr>
          </a:lstStyle>
          <a:p>
            <a:pPr algn="just" eaLnBrk="1" hangingPunct="1">
              <a:buFont typeface="Wingdings" pitchFamily="2" charset="2"/>
              <a:buNone/>
              <a:defRPr/>
            </a:pPr>
            <a:r>
              <a:rPr lang="en-US" sz="2000" dirty="0" smtClean="0">
                <a:solidFill>
                  <a:srgbClr val="FFFF00"/>
                </a:solidFill>
                <a:latin typeface="Bookman Old Style" pitchFamily="18" charset="0"/>
                <a:cs typeface="Arial" pitchFamily="34" charset="0"/>
              </a:rPr>
              <a:t>Molecular Evaluation and Comparison of Samples of</a:t>
            </a:r>
          </a:p>
          <a:p>
            <a:pPr algn="just" eaLnBrk="1" hangingPunct="1">
              <a:buFont typeface="Wingdings" pitchFamily="2" charset="2"/>
              <a:buNone/>
              <a:defRPr/>
            </a:pPr>
            <a:r>
              <a:rPr lang="en-US" sz="2000" i="1" dirty="0" err="1" smtClean="0">
                <a:solidFill>
                  <a:srgbClr val="FFFF00"/>
                </a:solidFill>
                <a:latin typeface="Bookman Old Style" pitchFamily="18" charset="0"/>
                <a:cs typeface="Arial" pitchFamily="34" charset="0"/>
              </a:rPr>
              <a:t>Andrographis</a:t>
            </a:r>
            <a:r>
              <a:rPr lang="en-US" sz="2000" i="1" dirty="0" smtClean="0">
                <a:solidFill>
                  <a:srgbClr val="FFFF00"/>
                </a:solidFill>
                <a:latin typeface="Bookman Old Style" pitchFamily="18" charset="0"/>
                <a:cs typeface="Arial" pitchFamily="34" charset="0"/>
              </a:rPr>
              <a:t> </a:t>
            </a:r>
            <a:r>
              <a:rPr lang="en-US" sz="2000" i="1" dirty="0" err="1" smtClean="0">
                <a:solidFill>
                  <a:srgbClr val="FFFF00"/>
                </a:solidFill>
                <a:latin typeface="Bookman Old Style" pitchFamily="18" charset="0"/>
                <a:cs typeface="Arial" pitchFamily="34" charset="0"/>
              </a:rPr>
              <a:t>paniculata</a:t>
            </a:r>
            <a:r>
              <a:rPr lang="en-US" sz="2000" dirty="0" smtClean="0">
                <a:solidFill>
                  <a:srgbClr val="FFFF00"/>
                </a:solidFill>
                <a:latin typeface="Bookman Old Style" pitchFamily="18" charset="0"/>
                <a:cs typeface="Arial" pitchFamily="34" charset="0"/>
              </a:rPr>
              <a:t> by using AFLP Finger Printing Technique:</a:t>
            </a:r>
          </a:p>
          <a:p>
            <a:pPr algn="just" eaLnBrk="1" hangingPunct="1">
              <a:defRPr/>
            </a:pPr>
            <a:endParaRPr lang="en-US" sz="2000" dirty="0" smtClean="0">
              <a:latin typeface="Bookman Old Style" pitchFamily="18" charset="0"/>
              <a:cs typeface="Arial" pitchFamily="34" charset="0"/>
            </a:endParaRPr>
          </a:p>
          <a:p>
            <a:pPr algn="just" eaLnBrk="1" hangingPunct="1">
              <a:buFont typeface="Wingdings" pitchFamily="2" charset="2"/>
              <a:buChar char="Ø"/>
              <a:defRPr/>
            </a:pPr>
            <a:r>
              <a:rPr lang="en-US" sz="2000" dirty="0" smtClean="0">
                <a:latin typeface="Bookman Old Style" pitchFamily="18" charset="0"/>
                <a:cs typeface="Arial" pitchFamily="34" charset="0"/>
              </a:rPr>
              <a:t>Standardization of DNA extraction and AFLP analysis.</a:t>
            </a:r>
          </a:p>
          <a:p>
            <a:pPr marL="0" indent="0" algn="just" eaLnBrk="1" hangingPunct="1">
              <a:buNone/>
              <a:defRPr/>
            </a:pPr>
            <a:endParaRPr lang="en-US" sz="2000" dirty="0" smtClean="0">
              <a:latin typeface="Bookman Old Style" pitchFamily="18" charset="0"/>
              <a:cs typeface="Arial" pitchFamily="34" charset="0"/>
            </a:endParaRPr>
          </a:p>
          <a:p>
            <a:pPr algn="just" eaLnBrk="1" hangingPunct="1">
              <a:buFont typeface="Wingdings" pitchFamily="2" charset="2"/>
              <a:buChar char="Ø"/>
              <a:defRPr/>
            </a:pPr>
            <a:r>
              <a:rPr lang="en-US" sz="2000" dirty="0" smtClean="0">
                <a:latin typeface="Bookman Old Style" pitchFamily="18" charset="0"/>
                <a:cs typeface="Arial" pitchFamily="34" charset="0"/>
              </a:rPr>
              <a:t>Finger printing and evaluation of genetic diversity among the samples by using AFLP markers. </a:t>
            </a:r>
            <a:endParaRPr lang="en-US" sz="2000" dirty="0" smtClean="0">
              <a:latin typeface="Bookman Old Style" pitchFamily="18" charset="0"/>
            </a:endParaRPr>
          </a:p>
        </p:txBody>
      </p:sp>
    </p:spTree>
    <p:extLst>
      <p:ext uri="{BB962C8B-B14F-4D97-AF65-F5344CB8AC3E}">
        <p14:creationId xmlns="" xmlns:p14="http://schemas.microsoft.com/office/powerpoint/2010/main" val="494609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Content Placeholder 2"/>
          <p:cNvSpPr>
            <a:spLocks noGrp="1"/>
          </p:cNvSpPr>
          <p:nvPr>
            <p:ph idx="4294967295"/>
          </p:nvPr>
        </p:nvSpPr>
        <p:spPr>
          <a:xfrm>
            <a:off x="228600" y="1600200"/>
            <a:ext cx="8610600" cy="5029200"/>
          </a:xfrm>
        </p:spPr>
        <p:txBody>
          <a:bodyPr/>
          <a:lstStyle/>
          <a:p>
            <a:pPr eaLnBrk="1" hangingPunct="1">
              <a:buFont typeface="Wingdings" pitchFamily="2" charset="2"/>
              <a:buNone/>
              <a:defRPr/>
            </a:pPr>
            <a:r>
              <a:rPr lang="en-US" sz="2600" dirty="0" smtClean="0">
                <a:latin typeface="Bookman Old Style" pitchFamily="18" charset="0"/>
              </a:rPr>
              <a:t> </a:t>
            </a:r>
            <a:r>
              <a:rPr lang="en-US" sz="2000" dirty="0" smtClean="0">
                <a:latin typeface="Bookman Old Style" pitchFamily="18" charset="0"/>
                <a:cs typeface="Arial" pitchFamily="34" charset="0"/>
              </a:rPr>
              <a:t>The present study was carried out in six samples of </a:t>
            </a:r>
            <a:r>
              <a:rPr lang="en-US" sz="2000" i="1" dirty="0" err="1" smtClean="0">
                <a:latin typeface="Bookman Old Style" pitchFamily="18" charset="0"/>
                <a:cs typeface="Arial" pitchFamily="34" charset="0"/>
              </a:rPr>
              <a:t>Andrographis</a:t>
            </a:r>
            <a:r>
              <a:rPr lang="en-US" sz="2000" i="1" dirty="0" smtClean="0">
                <a:latin typeface="Bookman Old Style" pitchFamily="18" charset="0"/>
                <a:cs typeface="Arial" pitchFamily="34" charset="0"/>
              </a:rPr>
              <a:t> </a:t>
            </a:r>
            <a:r>
              <a:rPr lang="en-US" sz="2000" i="1" dirty="0" err="1" smtClean="0">
                <a:latin typeface="Bookman Old Style" pitchFamily="18" charset="0"/>
                <a:cs typeface="Arial" pitchFamily="34" charset="0"/>
              </a:rPr>
              <a:t>paniculata</a:t>
            </a:r>
            <a:r>
              <a:rPr lang="en-US" sz="2000" i="1" dirty="0" smtClean="0">
                <a:latin typeface="Bookman Old Style" pitchFamily="18" charset="0"/>
                <a:cs typeface="Arial" pitchFamily="34" charset="0"/>
              </a:rPr>
              <a:t> </a:t>
            </a:r>
            <a:r>
              <a:rPr lang="en-US" sz="2000" dirty="0" smtClean="0">
                <a:latin typeface="Bookman Old Style" pitchFamily="18" charset="0"/>
                <a:cs typeface="Arial" pitchFamily="34" charset="0"/>
              </a:rPr>
              <a:t>which are as follows:-</a:t>
            </a:r>
          </a:p>
          <a:p>
            <a:pPr eaLnBrk="1" hangingPunct="1">
              <a:buFont typeface="Wingdings" pitchFamily="2" charset="2"/>
              <a:buNone/>
              <a:defRPr/>
            </a:pPr>
            <a:endParaRPr lang="en-US" sz="2000" dirty="0" smtClean="0">
              <a:latin typeface="Bookman Old Style" pitchFamily="18" charset="0"/>
              <a:cs typeface="Arial" pitchFamily="34" charset="0"/>
            </a:endParaRPr>
          </a:p>
          <a:p>
            <a:pPr eaLnBrk="1" hangingPunct="1">
              <a:buFont typeface="Wingdings" pitchFamily="2" charset="2"/>
              <a:buChar char="Ø"/>
              <a:defRPr/>
            </a:pPr>
            <a:r>
              <a:rPr lang="en-US" sz="1800" dirty="0" smtClean="0">
                <a:latin typeface="Bookman Old Style" pitchFamily="18" charset="0"/>
                <a:cs typeface="Arial" pitchFamily="34" charset="0"/>
              </a:rPr>
              <a:t> Normal </a:t>
            </a:r>
          </a:p>
          <a:p>
            <a:pPr eaLnBrk="1" hangingPunct="1">
              <a:buFont typeface="Wingdings" pitchFamily="2" charset="2"/>
              <a:buChar char="Ø"/>
              <a:defRPr/>
            </a:pPr>
            <a:endParaRPr lang="en-US" sz="1800" dirty="0" smtClean="0">
              <a:latin typeface="Bookman Old Style" pitchFamily="18" charset="0"/>
              <a:cs typeface="Arial" pitchFamily="34" charset="0"/>
            </a:endParaRPr>
          </a:p>
          <a:p>
            <a:pPr eaLnBrk="1" hangingPunct="1">
              <a:buFont typeface="Wingdings" pitchFamily="2" charset="2"/>
              <a:buChar char="Ø"/>
              <a:defRPr/>
            </a:pPr>
            <a:r>
              <a:rPr lang="en-US" sz="1800" dirty="0" smtClean="0">
                <a:latin typeface="Bookman Old Style" pitchFamily="18" charset="0"/>
                <a:cs typeface="Arial" pitchFamily="34" charset="0"/>
              </a:rPr>
              <a:t>Regenerated </a:t>
            </a:r>
          </a:p>
          <a:p>
            <a:pPr eaLnBrk="1" hangingPunct="1">
              <a:buFont typeface="Wingdings" pitchFamily="2" charset="2"/>
              <a:buChar char="Ø"/>
              <a:defRPr/>
            </a:pPr>
            <a:endParaRPr lang="en-US" sz="1800" dirty="0" smtClean="0">
              <a:latin typeface="Bookman Old Style" pitchFamily="18" charset="0"/>
              <a:cs typeface="Arial" pitchFamily="34" charset="0"/>
            </a:endParaRPr>
          </a:p>
          <a:p>
            <a:pPr eaLnBrk="1" hangingPunct="1">
              <a:buFont typeface="Wingdings" pitchFamily="2" charset="2"/>
              <a:buChar char="Ø"/>
              <a:defRPr/>
            </a:pPr>
            <a:r>
              <a:rPr lang="en-US" sz="1800" dirty="0" smtClean="0">
                <a:latin typeface="Bookman Old Style" pitchFamily="18" charset="0"/>
                <a:cs typeface="Arial" pitchFamily="34" charset="0"/>
              </a:rPr>
              <a:t>Normal treated with </a:t>
            </a:r>
            <a:r>
              <a:rPr lang="en-US" sz="1800" i="1" dirty="0" err="1" smtClean="0">
                <a:latin typeface="Bookman Old Style" pitchFamily="18" charset="0"/>
                <a:cs typeface="Arial" pitchFamily="34" charset="0"/>
              </a:rPr>
              <a:t>Glomus</a:t>
            </a:r>
            <a:r>
              <a:rPr lang="en-US" sz="1800" i="1" dirty="0" smtClean="0">
                <a:latin typeface="Bookman Old Style" pitchFamily="18" charset="0"/>
                <a:cs typeface="Arial" pitchFamily="34" charset="0"/>
              </a:rPr>
              <a:t> </a:t>
            </a:r>
            <a:r>
              <a:rPr lang="en-US" sz="1800" i="1" dirty="0" err="1" smtClean="0">
                <a:latin typeface="Bookman Old Style" pitchFamily="18" charset="0"/>
                <a:cs typeface="Arial" pitchFamily="34" charset="0"/>
              </a:rPr>
              <a:t>mosseae</a:t>
            </a:r>
            <a:r>
              <a:rPr lang="en-US" sz="1800" dirty="0" smtClean="0">
                <a:latin typeface="Bookman Old Style" pitchFamily="18" charset="0"/>
                <a:cs typeface="Arial" pitchFamily="34" charset="0"/>
              </a:rPr>
              <a:t> </a:t>
            </a:r>
          </a:p>
          <a:p>
            <a:pPr eaLnBrk="1" hangingPunct="1">
              <a:buFont typeface="Wingdings" pitchFamily="2" charset="2"/>
              <a:buChar char="Ø"/>
              <a:defRPr/>
            </a:pPr>
            <a:endParaRPr lang="en-US" sz="1800" dirty="0" smtClean="0">
              <a:latin typeface="Bookman Old Style" pitchFamily="18" charset="0"/>
              <a:cs typeface="Arial" pitchFamily="34" charset="0"/>
            </a:endParaRPr>
          </a:p>
          <a:p>
            <a:pPr eaLnBrk="1" hangingPunct="1">
              <a:buFont typeface="Wingdings" pitchFamily="2" charset="2"/>
              <a:buChar char="Ø"/>
              <a:defRPr/>
            </a:pPr>
            <a:r>
              <a:rPr lang="en-US" sz="1800" dirty="0" smtClean="0">
                <a:latin typeface="Bookman Old Style" pitchFamily="18" charset="0"/>
                <a:cs typeface="Arial" pitchFamily="34" charset="0"/>
              </a:rPr>
              <a:t>Regenerated treated with </a:t>
            </a:r>
            <a:r>
              <a:rPr lang="en-US" sz="1800" i="1" dirty="0" err="1" smtClean="0">
                <a:latin typeface="Bookman Old Style" pitchFamily="18" charset="0"/>
                <a:cs typeface="Arial" pitchFamily="34" charset="0"/>
              </a:rPr>
              <a:t>Glomus</a:t>
            </a:r>
            <a:r>
              <a:rPr lang="en-US" sz="1800" i="1" dirty="0" smtClean="0">
                <a:latin typeface="Bookman Old Style" pitchFamily="18" charset="0"/>
                <a:cs typeface="Arial" pitchFamily="34" charset="0"/>
              </a:rPr>
              <a:t> </a:t>
            </a:r>
            <a:r>
              <a:rPr lang="en-US" sz="1800" i="1" dirty="0" err="1" smtClean="0">
                <a:latin typeface="Bookman Old Style" pitchFamily="18" charset="0"/>
                <a:cs typeface="Arial" pitchFamily="34" charset="0"/>
              </a:rPr>
              <a:t>mosseae</a:t>
            </a:r>
            <a:endParaRPr lang="en-US" sz="1800" i="1" dirty="0" smtClean="0">
              <a:latin typeface="Bookman Old Style" pitchFamily="18" charset="0"/>
              <a:cs typeface="Arial" pitchFamily="34" charset="0"/>
            </a:endParaRPr>
          </a:p>
          <a:p>
            <a:pPr eaLnBrk="1" hangingPunct="1">
              <a:buFont typeface="Wingdings" pitchFamily="2" charset="2"/>
              <a:buChar char="Ø"/>
              <a:defRPr/>
            </a:pPr>
            <a:endParaRPr lang="en-US" sz="1800" dirty="0" smtClean="0">
              <a:latin typeface="Bookman Old Style" pitchFamily="18" charset="0"/>
              <a:cs typeface="Arial" pitchFamily="34" charset="0"/>
            </a:endParaRPr>
          </a:p>
          <a:p>
            <a:pPr eaLnBrk="1" hangingPunct="1">
              <a:buFont typeface="Wingdings" pitchFamily="2" charset="2"/>
              <a:buChar char="Ø"/>
              <a:defRPr/>
            </a:pPr>
            <a:r>
              <a:rPr lang="en-US" sz="1800" dirty="0" smtClean="0">
                <a:latin typeface="Bookman Old Style" pitchFamily="18" charset="0"/>
                <a:cs typeface="Arial" pitchFamily="34" charset="0"/>
              </a:rPr>
              <a:t>Normal treated with </a:t>
            </a:r>
            <a:r>
              <a:rPr lang="en-US" sz="1800" i="1" dirty="0" err="1" smtClean="0">
                <a:latin typeface="Bookman Old Style" pitchFamily="18" charset="0"/>
                <a:cs typeface="Arial" pitchFamily="34" charset="0"/>
              </a:rPr>
              <a:t>Glomus</a:t>
            </a:r>
            <a:r>
              <a:rPr lang="en-US" sz="1800" i="1" dirty="0" smtClean="0">
                <a:latin typeface="Bookman Old Style" pitchFamily="18" charset="0"/>
                <a:cs typeface="Arial" pitchFamily="34" charset="0"/>
              </a:rPr>
              <a:t> </a:t>
            </a:r>
            <a:r>
              <a:rPr lang="en-US" sz="1800" i="1" dirty="0" err="1" smtClean="0">
                <a:latin typeface="Bookman Old Style" pitchFamily="18" charset="0"/>
                <a:cs typeface="Arial" pitchFamily="34" charset="0"/>
              </a:rPr>
              <a:t>fasciculatum</a:t>
            </a:r>
            <a:endParaRPr lang="en-US" sz="1800" i="1" dirty="0" smtClean="0">
              <a:latin typeface="Bookman Old Style" pitchFamily="18" charset="0"/>
              <a:cs typeface="Arial" pitchFamily="34" charset="0"/>
            </a:endParaRPr>
          </a:p>
          <a:p>
            <a:pPr eaLnBrk="1" hangingPunct="1">
              <a:buFont typeface="Wingdings" pitchFamily="2" charset="2"/>
              <a:buChar char="Ø"/>
              <a:defRPr/>
            </a:pPr>
            <a:endParaRPr lang="en-US" sz="1800" dirty="0" smtClean="0">
              <a:latin typeface="Bookman Old Style" pitchFamily="18" charset="0"/>
              <a:cs typeface="Arial" pitchFamily="34" charset="0"/>
            </a:endParaRPr>
          </a:p>
          <a:p>
            <a:pPr eaLnBrk="1" hangingPunct="1">
              <a:buFont typeface="Wingdings" pitchFamily="2" charset="2"/>
              <a:buChar char="Ø"/>
              <a:defRPr/>
            </a:pPr>
            <a:r>
              <a:rPr lang="en-US" sz="1800" dirty="0" smtClean="0">
                <a:latin typeface="Bookman Old Style" pitchFamily="18" charset="0"/>
                <a:cs typeface="Arial" pitchFamily="34" charset="0"/>
              </a:rPr>
              <a:t>Regenerated treated with </a:t>
            </a:r>
            <a:r>
              <a:rPr lang="en-US" sz="1800" i="1" dirty="0" err="1" smtClean="0">
                <a:latin typeface="Bookman Old Style" pitchFamily="18" charset="0"/>
                <a:cs typeface="Arial" pitchFamily="34" charset="0"/>
              </a:rPr>
              <a:t>Glomus</a:t>
            </a:r>
            <a:r>
              <a:rPr lang="en-US" sz="1800" i="1" dirty="0" smtClean="0">
                <a:latin typeface="Bookman Old Style" pitchFamily="18" charset="0"/>
                <a:cs typeface="Arial" pitchFamily="34" charset="0"/>
              </a:rPr>
              <a:t> </a:t>
            </a:r>
            <a:r>
              <a:rPr lang="en-US" sz="1800" i="1" dirty="0" err="1" smtClean="0">
                <a:latin typeface="Bookman Old Style" pitchFamily="18" charset="0"/>
                <a:cs typeface="Arial" pitchFamily="34" charset="0"/>
              </a:rPr>
              <a:t>fasciculatum</a:t>
            </a:r>
            <a:endParaRPr lang="en-US" sz="1800" dirty="0" smtClean="0">
              <a:latin typeface="Bookman Old Style" pitchFamily="18" charset="0"/>
              <a:cs typeface="Arial" pitchFamily="34" charset="0"/>
            </a:endParaRPr>
          </a:p>
          <a:p>
            <a:pPr eaLnBrk="1" hangingPunct="1">
              <a:defRPr/>
            </a:pPr>
            <a:endParaRPr lang="en-US" dirty="0" smtClean="0">
              <a:latin typeface="Bookman Old Style" pitchFamily="18" charset="0"/>
            </a:endParaRPr>
          </a:p>
        </p:txBody>
      </p:sp>
      <p:sp>
        <p:nvSpPr>
          <p:cNvPr id="2" name="TextBox 1"/>
          <p:cNvSpPr txBox="1"/>
          <p:nvPr/>
        </p:nvSpPr>
        <p:spPr>
          <a:xfrm>
            <a:off x="0" y="152400"/>
            <a:ext cx="9144000" cy="1569660"/>
          </a:xfrm>
          <a:prstGeom prst="rect">
            <a:avLst/>
          </a:prstGeom>
          <a:noFill/>
        </p:spPr>
        <p:txBody>
          <a:bodyPr wrap="square" rtlCol="0">
            <a:spAutoFit/>
          </a:bodyPr>
          <a:lstStyle/>
          <a:p>
            <a:pPr algn="ctr"/>
            <a:r>
              <a:rPr lang="en-US" sz="3200" dirty="0">
                <a:solidFill>
                  <a:srgbClr val="FFFF00"/>
                </a:solidFill>
                <a:effectLst>
                  <a:outerShdw blurRad="38100" dist="38100" dir="2700000" algn="tl">
                    <a:srgbClr val="000000">
                      <a:alpha val="43137"/>
                    </a:srgbClr>
                  </a:outerShdw>
                </a:effectLst>
                <a:latin typeface="Algerian" pitchFamily="82" charset="0"/>
                <a:cs typeface="Arial" pitchFamily="34" charset="0"/>
              </a:rPr>
              <a:t>Plant Materials used for Finger printing and Diversity </a:t>
            </a:r>
            <a:r>
              <a:rPr lang="en-US" sz="3200" dirty="0" smtClean="0">
                <a:solidFill>
                  <a:srgbClr val="FFFF00"/>
                </a:solidFill>
                <a:effectLst>
                  <a:outerShdw blurRad="38100" dist="38100" dir="2700000" algn="tl">
                    <a:srgbClr val="000000">
                      <a:alpha val="43137"/>
                    </a:srgbClr>
                  </a:outerShdw>
                </a:effectLst>
                <a:latin typeface="Algerian" pitchFamily="82" charset="0"/>
                <a:cs typeface="Arial" pitchFamily="34" charset="0"/>
              </a:rPr>
              <a:t>Analysis</a:t>
            </a:r>
            <a:endParaRPr lang="en-US" sz="3200" dirty="0">
              <a:solidFill>
                <a:srgbClr val="FFFF00"/>
              </a:solidFill>
              <a:effectLst>
                <a:outerShdw blurRad="38100" dist="38100" dir="2700000" algn="tl">
                  <a:srgbClr val="000000">
                    <a:alpha val="43137"/>
                  </a:srgbClr>
                </a:outerShdw>
              </a:effectLst>
              <a:latin typeface="Algerian" pitchFamily="82" charset="0"/>
              <a:cs typeface="Arial" pitchFamily="34" charset="0"/>
            </a:endParaRPr>
          </a:p>
          <a:p>
            <a:pPr algn="ctr"/>
            <a:endParaRPr lang="en-US" sz="3200"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4275135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Content Placeholder 2"/>
          <p:cNvSpPr>
            <a:spLocks noGrp="1"/>
          </p:cNvSpPr>
          <p:nvPr>
            <p:ph idx="4294967295"/>
          </p:nvPr>
        </p:nvSpPr>
        <p:spPr>
          <a:xfrm>
            <a:off x="228600" y="228600"/>
            <a:ext cx="8458200" cy="6629400"/>
          </a:xfrm>
        </p:spPr>
        <p:txBody>
          <a:bodyPr/>
          <a:lstStyle/>
          <a:p>
            <a:pPr algn="just" eaLnBrk="1" hangingPunct="1">
              <a:buFont typeface="Wingdings" pitchFamily="2" charset="2"/>
              <a:buChar char="Ø"/>
              <a:defRPr/>
            </a:pPr>
            <a:r>
              <a:rPr lang="en-US" sz="2000" dirty="0" smtClean="0">
                <a:latin typeface="Bookman Old Style" pitchFamily="18" charset="0"/>
                <a:cs typeface="Arial" pitchFamily="34" charset="0"/>
              </a:rPr>
              <a:t>Selection of the suitable plant material</a:t>
            </a:r>
          </a:p>
          <a:p>
            <a:pPr marL="0" indent="0" algn="just" eaLnBrk="1" hangingPunct="1">
              <a:buNone/>
              <a:defRPr/>
            </a:pPr>
            <a:endParaRPr lang="en-US" sz="2000" dirty="0" smtClean="0">
              <a:latin typeface="Bookman Old Style" pitchFamily="18" charset="0"/>
              <a:cs typeface="Arial" pitchFamily="34" charset="0"/>
            </a:endParaRPr>
          </a:p>
          <a:p>
            <a:pPr algn="just" eaLnBrk="1" hangingPunct="1">
              <a:buFont typeface="Wingdings" pitchFamily="2" charset="2"/>
              <a:buChar char="Ø"/>
              <a:defRPr/>
            </a:pPr>
            <a:endParaRPr lang="en-US" sz="2000" dirty="0" smtClean="0">
              <a:latin typeface="Bookman Old Style" pitchFamily="18" charset="0"/>
              <a:cs typeface="Arial" pitchFamily="34" charset="0"/>
            </a:endParaRPr>
          </a:p>
          <a:p>
            <a:pPr algn="just" eaLnBrk="1" hangingPunct="1">
              <a:buFont typeface="Wingdings" pitchFamily="2" charset="2"/>
              <a:buChar char="Ø"/>
              <a:defRPr/>
            </a:pPr>
            <a:r>
              <a:rPr lang="en-US" sz="2000" dirty="0" smtClean="0">
                <a:latin typeface="Bookman Old Style" pitchFamily="18" charset="0"/>
                <a:cs typeface="Arial" pitchFamily="34" charset="0"/>
              </a:rPr>
              <a:t>Isolation of genomic DNA by modified CTAB method (</a:t>
            </a:r>
            <a:r>
              <a:rPr lang="en-US" sz="2000" dirty="0" err="1" smtClean="0">
                <a:latin typeface="Bookman Old Style" pitchFamily="18" charset="0"/>
                <a:cs typeface="Arial" pitchFamily="34" charset="0"/>
              </a:rPr>
              <a:t>Vos</a:t>
            </a:r>
            <a:r>
              <a:rPr lang="en-US" sz="2000" dirty="0" smtClean="0">
                <a:latin typeface="Bookman Old Style" pitchFamily="18" charset="0"/>
                <a:cs typeface="Arial" pitchFamily="34" charset="0"/>
              </a:rPr>
              <a:t> et al., 1995)</a:t>
            </a:r>
          </a:p>
          <a:p>
            <a:pPr algn="just" eaLnBrk="1" hangingPunct="1">
              <a:buFont typeface="Wingdings" pitchFamily="2" charset="2"/>
              <a:buChar char="Ø"/>
              <a:defRPr/>
            </a:pPr>
            <a:endParaRPr lang="en-US" sz="2000" dirty="0" smtClean="0">
              <a:latin typeface="Bookman Old Style" pitchFamily="18" charset="0"/>
              <a:cs typeface="Arial" pitchFamily="34" charset="0"/>
            </a:endParaRPr>
          </a:p>
          <a:p>
            <a:pPr algn="just" eaLnBrk="1" hangingPunct="1">
              <a:buFont typeface="Wingdings" pitchFamily="2" charset="2"/>
              <a:buChar char="Ø"/>
              <a:defRPr/>
            </a:pPr>
            <a:r>
              <a:rPr lang="en-US" sz="2000" dirty="0" smtClean="0">
                <a:latin typeface="Bookman Old Style" pitchFamily="18" charset="0"/>
                <a:cs typeface="Arial" pitchFamily="34" charset="0"/>
              </a:rPr>
              <a:t>DNA purity assessment</a:t>
            </a:r>
          </a:p>
          <a:p>
            <a:pPr marL="0" indent="0" algn="just" eaLnBrk="1" hangingPunct="1">
              <a:buNone/>
              <a:defRPr/>
            </a:pPr>
            <a:endParaRPr lang="en-US" sz="2000" dirty="0" smtClean="0">
              <a:latin typeface="Bookman Old Style" pitchFamily="18" charset="0"/>
              <a:cs typeface="Arial" pitchFamily="34" charset="0"/>
            </a:endParaRPr>
          </a:p>
          <a:p>
            <a:pPr algn="just" eaLnBrk="1" hangingPunct="1">
              <a:buFont typeface="Wingdings" pitchFamily="2" charset="2"/>
              <a:buChar char="Ø"/>
              <a:defRPr/>
            </a:pPr>
            <a:endParaRPr lang="en-US" sz="2000" dirty="0" smtClean="0">
              <a:latin typeface="Bookman Old Style" pitchFamily="18" charset="0"/>
              <a:cs typeface="Arial" pitchFamily="34" charset="0"/>
            </a:endParaRPr>
          </a:p>
          <a:p>
            <a:pPr algn="just" eaLnBrk="1" hangingPunct="1">
              <a:buFont typeface="Wingdings" pitchFamily="2" charset="2"/>
              <a:buChar char="Ø"/>
              <a:defRPr/>
            </a:pPr>
            <a:r>
              <a:rPr lang="en-US" sz="2000" dirty="0" smtClean="0">
                <a:latin typeface="Bookman Old Style" pitchFamily="18" charset="0"/>
                <a:cs typeface="Arial" pitchFamily="34" charset="0"/>
              </a:rPr>
              <a:t>AFLP Analysis:  AFLP fragments were generated based on protocol of </a:t>
            </a:r>
            <a:r>
              <a:rPr lang="en-US" sz="2000" dirty="0" err="1" smtClean="0">
                <a:latin typeface="Bookman Old Style" pitchFamily="18" charset="0"/>
                <a:cs typeface="Arial" pitchFamily="34" charset="0"/>
              </a:rPr>
              <a:t>Vos</a:t>
            </a:r>
            <a:r>
              <a:rPr lang="en-US" sz="2000" dirty="0" smtClean="0">
                <a:latin typeface="Bookman Old Style" pitchFamily="18" charset="0"/>
                <a:cs typeface="Arial" pitchFamily="34" charset="0"/>
              </a:rPr>
              <a:t> </a:t>
            </a:r>
            <a:r>
              <a:rPr lang="en-US" sz="2000" i="1" dirty="0" smtClean="0">
                <a:latin typeface="Bookman Old Style" pitchFamily="18" charset="0"/>
                <a:cs typeface="Arial" pitchFamily="34" charset="0"/>
              </a:rPr>
              <a:t>et al.,</a:t>
            </a:r>
            <a:r>
              <a:rPr lang="en-US" sz="2000" dirty="0" smtClean="0">
                <a:latin typeface="Bookman Old Style" pitchFamily="18" charset="0"/>
                <a:cs typeface="Arial" pitchFamily="34" charset="0"/>
              </a:rPr>
              <a:t> (1995) with minor modifications.</a:t>
            </a:r>
          </a:p>
          <a:p>
            <a:pPr marL="0" indent="0" algn="just" eaLnBrk="1" hangingPunct="1">
              <a:buNone/>
              <a:defRPr/>
            </a:pPr>
            <a:endParaRPr lang="en-US" sz="2000" dirty="0" smtClean="0">
              <a:latin typeface="Bookman Old Style" pitchFamily="18" charset="0"/>
              <a:cs typeface="Arial" pitchFamily="34" charset="0"/>
            </a:endParaRPr>
          </a:p>
          <a:p>
            <a:pPr algn="just" eaLnBrk="1" hangingPunct="1">
              <a:buFont typeface="Wingdings" pitchFamily="2" charset="2"/>
              <a:buChar char="Ø"/>
              <a:defRPr/>
            </a:pPr>
            <a:endParaRPr lang="en-US" sz="2000" dirty="0" smtClean="0">
              <a:latin typeface="Bookman Old Style" pitchFamily="18" charset="0"/>
              <a:cs typeface="Arial" pitchFamily="34" charset="0"/>
            </a:endParaRPr>
          </a:p>
          <a:p>
            <a:pPr algn="just" eaLnBrk="1" hangingPunct="1">
              <a:buFont typeface="Wingdings" pitchFamily="2" charset="2"/>
              <a:buChar char="Ø"/>
              <a:defRPr/>
            </a:pPr>
            <a:r>
              <a:rPr lang="en-US" sz="2000" dirty="0" smtClean="0">
                <a:latin typeface="Bookman Old Style" pitchFamily="18" charset="0"/>
                <a:cs typeface="Arial" pitchFamily="34" charset="0"/>
              </a:rPr>
              <a:t>Digested with Restriction Endonucleases- </a:t>
            </a:r>
            <a:r>
              <a:rPr lang="en-US" sz="2000" dirty="0" err="1" smtClean="0">
                <a:latin typeface="Bookman Old Style" pitchFamily="18" charset="0"/>
                <a:cs typeface="Arial" pitchFamily="34" charset="0"/>
              </a:rPr>
              <a:t>EcoR</a:t>
            </a:r>
            <a:r>
              <a:rPr lang="en-US" sz="2000" dirty="0" smtClean="0">
                <a:latin typeface="Bookman Old Style" pitchFamily="18" charset="0"/>
                <a:cs typeface="Arial" pitchFamily="34" charset="0"/>
              </a:rPr>
              <a:t> I/ </a:t>
            </a:r>
            <a:r>
              <a:rPr lang="en-US" sz="2000" dirty="0" err="1" smtClean="0">
                <a:latin typeface="Bookman Old Style" pitchFamily="18" charset="0"/>
                <a:cs typeface="Arial" pitchFamily="34" charset="0"/>
              </a:rPr>
              <a:t>Mse</a:t>
            </a:r>
            <a:r>
              <a:rPr lang="en-US" sz="2000" dirty="0" smtClean="0">
                <a:latin typeface="Bookman Old Style" pitchFamily="18" charset="0"/>
                <a:cs typeface="Arial" pitchFamily="34" charset="0"/>
              </a:rPr>
              <a:t> I and </a:t>
            </a:r>
            <a:r>
              <a:rPr lang="en-US" sz="2000" dirty="0" err="1" smtClean="0">
                <a:latin typeface="Bookman Old Style" pitchFamily="18" charset="0"/>
                <a:cs typeface="Arial" pitchFamily="34" charset="0"/>
              </a:rPr>
              <a:t>Pst</a:t>
            </a:r>
            <a:r>
              <a:rPr lang="en-US" sz="2000" dirty="0" smtClean="0">
                <a:latin typeface="Bookman Old Style" pitchFamily="18" charset="0"/>
                <a:cs typeface="Arial" pitchFamily="34" charset="0"/>
              </a:rPr>
              <a:t> I/ </a:t>
            </a:r>
            <a:r>
              <a:rPr lang="en-US" sz="2000" dirty="0" err="1" smtClean="0">
                <a:latin typeface="Bookman Old Style" pitchFamily="18" charset="0"/>
                <a:cs typeface="Arial" pitchFamily="34" charset="0"/>
              </a:rPr>
              <a:t>Mse</a:t>
            </a:r>
            <a:r>
              <a:rPr lang="en-US" sz="2000" dirty="0" smtClean="0">
                <a:latin typeface="Bookman Old Style" pitchFamily="18" charset="0"/>
                <a:cs typeface="Arial" pitchFamily="34" charset="0"/>
              </a:rPr>
              <a:t> I</a:t>
            </a:r>
          </a:p>
          <a:p>
            <a:pPr marL="0" indent="0" algn="just" eaLnBrk="1" hangingPunct="1">
              <a:buNone/>
              <a:defRPr/>
            </a:pPr>
            <a:endParaRPr lang="en-US" sz="2000" dirty="0" smtClean="0">
              <a:latin typeface="Bookman Old Style" pitchFamily="18" charset="0"/>
              <a:cs typeface="Arial" pitchFamily="34" charset="0"/>
            </a:endParaRPr>
          </a:p>
          <a:p>
            <a:pPr algn="just" eaLnBrk="1" hangingPunct="1">
              <a:buFont typeface="Wingdings" pitchFamily="2" charset="2"/>
              <a:buChar char="Ø"/>
              <a:defRPr/>
            </a:pPr>
            <a:endParaRPr lang="en-US" sz="2000" dirty="0" smtClean="0">
              <a:latin typeface="Bookman Old Style" pitchFamily="18" charset="0"/>
              <a:cs typeface="Arial" pitchFamily="34" charset="0"/>
            </a:endParaRPr>
          </a:p>
          <a:p>
            <a:pPr algn="just" eaLnBrk="1" hangingPunct="1">
              <a:buFont typeface="Wingdings" pitchFamily="2" charset="2"/>
              <a:buChar char="Ø"/>
              <a:defRPr/>
            </a:pPr>
            <a:r>
              <a:rPr lang="en-US" sz="2000" dirty="0" smtClean="0">
                <a:latin typeface="Bookman Old Style" pitchFamily="18" charset="0"/>
                <a:cs typeface="Arial" pitchFamily="34" charset="0"/>
              </a:rPr>
              <a:t>Ligation to adapters using T4 DNA using DNA ligase buffer</a:t>
            </a:r>
          </a:p>
          <a:p>
            <a:pPr marL="0" indent="0" algn="just" eaLnBrk="1" hangingPunct="1">
              <a:buNone/>
              <a:defRPr/>
            </a:pPr>
            <a:endParaRPr lang="en-US" sz="2000" dirty="0" smtClean="0">
              <a:latin typeface="Bookman Old Style" pitchFamily="18" charset="0"/>
              <a:cs typeface="Arial" pitchFamily="34" charset="0"/>
            </a:endParaRPr>
          </a:p>
        </p:txBody>
      </p:sp>
    </p:spTree>
    <p:extLst>
      <p:ext uri="{BB962C8B-B14F-4D97-AF65-F5344CB8AC3E}">
        <p14:creationId xmlns="" xmlns:p14="http://schemas.microsoft.com/office/powerpoint/2010/main" val="28341100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813679"/>
            <a:ext cx="9144000" cy="3785652"/>
          </a:xfrm>
          <a:prstGeom prst="rect">
            <a:avLst/>
          </a:prstGeom>
          <a:noFill/>
        </p:spPr>
        <p:txBody>
          <a:bodyPr wrap="square" rtlCol="0">
            <a:spAutoFit/>
          </a:bodyPr>
          <a:lstStyle/>
          <a:p>
            <a:pPr marL="285750" indent="-285750">
              <a:buFont typeface="Wingdings" pitchFamily="2" charset="2"/>
              <a:buChar char="Ø"/>
            </a:pPr>
            <a:r>
              <a:rPr lang="en-US" sz="2000" dirty="0">
                <a:latin typeface="Bookman Old Style" pitchFamily="18" charset="0"/>
                <a:cs typeface="Arial" pitchFamily="34" charset="0"/>
              </a:rPr>
              <a:t>Pre-amplification using selective nucleotides: 15 different primer combinations of ECOR-I/</a:t>
            </a:r>
            <a:r>
              <a:rPr lang="en-US" sz="2000" dirty="0" err="1">
                <a:latin typeface="Bookman Old Style" pitchFamily="18" charset="0"/>
                <a:cs typeface="Arial" pitchFamily="34" charset="0"/>
              </a:rPr>
              <a:t>Mse</a:t>
            </a:r>
            <a:r>
              <a:rPr lang="en-US" sz="2000" dirty="0">
                <a:latin typeface="Bookman Old Style" pitchFamily="18" charset="0"/>
                <a:cs typeface="Arial" pitchFamily="34" charset="0"/>
              </a:rPr>
              <a:t>-I and </a:t>
            </a:r>
            <a:r>
              <a:rPr lang="en-US" sz="2000" dirty="0" err="1">
                <a:latin typeface="Bookman Old Style" pitchFamily="18" charset="0"/>
                <a:cs typeface="Arial" pitchFamily="34" charset="0"/>
              </a:rPr>
              <a:t>Pst</a:t>
            </a:r>
            <a:r>
              <a:rPr lang="en-US" sz="2000" dirty="0">
                <a:latin typeface="Bookman Old Style" pitchFamily="18" charset="0"/>
                <a:cs typeface="Arial" pitchFamily="34" charset="0"/>
              </a:rPr>
              <a:t>-I/</a:t>
            </a:r>
            <a:r>
              <a:rPr lang="en-US" sz="2000" dirty="0" err="1">
                <a:latin typeface="Bookman Old Style" pitchFamily="18" charset="0"/>
                <a:cs typeface="Arial" pitchFamily="34" charset="0"/>
              </a:rPr>
              <a:t>Mse</a:t>
            </a:r>
            <a:r>
              <a:rPr lang="en-US" sz="2000" dirty="0">
                <a:latin typeface="Bookman Old Style" pitchFamily="18" charset="0"/>
                <a:cs typeface="Arial" pitchFamily="34" charset="0"/>
              </a:rPr>
              <a:t>-I each having 2-3 selective nucleotides at the 3</a:t>
            </a:r>
            <a:r>
              <a:rPr lang="en-US" sz="2000" baseline="30000" dirty="0">
                <a:latin typeface="Bookman Old Style" pitchFamily="18" charset="0"/>
                <a:cs typeface="Arial" pitchFamily="34" charset="0"/>
              </a:rPr>
              <a:t>” </a:t>
            </a:r>
            <a:r>
              <a:rPr lang="en-US" sz="2000" dirty="0">
                <a:latin typeface="Bookman Old Style" pitchFamily="18" charset="0"/>
                <a:cs typeface="Arial" pitchFamily="34" charset="0"/>
              </a:rPr>
              <a:t>end were used for selective amplification. </a:t>
            </a:r>
            <a:endParaRPr lang="en-US" sz="2000" dirty="0" smtClean="0">
              <a:latin typeface="Bookman Old Style" pitchFamily="18" charset="0"/>
              <a:cs typeface="Arial" pitchFamily="34" charset="0"/>
            </a:endParaRPr>
          </a:p>
          <a:p>
            <a:endParaRPr lang="en-US" sz="2000" dirty="0">
              <a:latin typeface="Bookman Old Style" pitchFamily="18" charset="0"/>
              <a:cs typeface="Arial" pitchFamily="34" charset="0"/>
            </a:endParaRPr>
          </a:p>
          <a:p>
            <a:pPr marL="285750" indent="-285750">
              <a:buFont typeface="Wingdings" pitchFamily="2" charset="2"/>
              <a:buChar char="q"/>
            </a:pPr>
            <a:endParaRPr lang="en-US" sz="2000" dirty="0" smtClean="0"/>
          </a:p>
          <a:p>
            <a:pPr marL="285750" indent="-285750">
              <a:buFont typeface="Wingdings" pitchFamily="2" charset="2"/>
              <a:buChar char="Ø"/>
            </a:pPr>
            <a:r>
              <a:rPr lang="en-US" sz="2000" dirty="0" smtClean="0">
                <a:latin typeface="Bookman Old Style" pitchFamily="18" charset="0"/>
              </a:rPr>
              <a:t>The amplified DNA fragments were scored using binary matrix.</a:t>
            </a:r>
          </a:p>
          <a:p>
            <a:endParaRPr lang="en-US" sz="2000" dirty="0" smtClean="0">
              <a:latin typeface="Bookman Old Style" pitchFamily="18" charset="0"/>
            </a:endParaRPr>
          </a:p>
          <a:p>
            <a:pPr marL="285750" indent="-285750">
              <a:buFont typeface="Wingdings" pitchFamily="2" charset="2"/>
              <a:buChar char="Ø"/>
            </a:pPr>
            <a:endParaRPr lang="en-US" sz="2000" dirty="0">
              <a:latin typeface="Bookman Old Style" pitchFamily="18" charset="0"/>
            </a:endParaRPr>
          </a:p>
          <a:p>
            <a:pPr marL="285750" indent="-285750">
              <a:buFont typeface="Wingdings" pitchFamily="2" charset="2"/>
              <a:buChar char="Ø"/>
            </a:pPr>
            <a:r>
              <a:rPr lang="en-US" sz="2000" dirty="0">
                <a:latin typeface="Bookman Old Style" pitchFamily="18" charset="0"/>
              </a:rPr>
              <a:t>Clustering analysis was done following (UPGMA) and a </a:t>
            </a:r>
            <a:r>
              <a:rPr lang="en-US" sz="2000" dirty="0" err="1">
                <a:latin typeface="Bookman Old Style" pitchFamily="18" charset="0"/>
              </a:rPr>
              <a:t>dendrogram</a:t>
            </a:r>
            <a:r>
              <a:rPr lang="en-US" sz="2000" dirty="0">
                <a:latin typeface="Bookman Old Style" pitchFamily="18" charset="0"/>
              </a:rPr>
              <a:t> was constructed by using NTSY SPC-version 2.0.</a:t>
            </a:r>
          </a:p>
          <a:p>
            <a:endParaRPr lang="en-US" sz="2000" dirty="0"/>
          </a:p>
        </p:txBody>
      </p:sp>
    </p:spTree>
    <p:extLst>
      <p:ext uri="{BB962C8B-B14F-4D97-AF65-F5344CB8AC3E}">
        <p14:creationId xmlns="" xmlns:p14="http://schemas.microsoft.com/office/powerpoint/2010/main" val="34947665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52400"/>
            <a:ext cx="8229600" cy="228600"/>
          </a:xfrm>
        </p:spPr>
        <p:txBody>
          <a:bodyPr>
            <a:noAutofit/>
          </a:bodyPr>
          <a:lstStyle/>
          <a:p>
            <a:pPr eaLnBrk="1" hangingPunct="1">
              <a:defRPr/>
            </a:pPr>
            <a:r>
              <a:rPr lang="en-US" sz="2400" dirty="0" smtClean="0">
                <a:solidFill>
                  <a:srgbClr val="FFFF00"/>
                </a:solidFill>
                <a:effectLst>
                  <a:outerShdw blurRad="38100" dist="38100" dir="2700000" algn="tl">
                    <a:srgbClr val="000000">
                      <a:alpha val="43137"/>
                    </a:srgbClr>
                  </a:outerShdw>
                </a:effectLst>
                <a:latin typeface="Algerian" pitchFamily="82" charset="0"/>
              </a:rPr>
              <a:t>Sequences of AFLP primers used in this study:-</a:t>
            </a:r>
            <a:r>
              <a:rPr lang="en-US" sz="2400" dirty="0" smtClean="0">
                <a:effectLst>
                  <a:outerShdw blurRad="38100" dist="38100" dir="2700000" algn="tl">
                    <a:srgbClr val="000000">
                      <a:alpha val="43137"/>
                    </a:srgbClr>
                  </a:outerShdw>
                </a:effectLst>
              </a:rPr>
              <a:t> </a:t>
            </a:r>
          </a:p>
        </p:txBody>
      </p:sp>
      <p:graphicFrame>
        <p:nvGraphicFramePr>
          <p:cNvPr id="4" name="Content Placeholder 3"/>
          <p:cNvGraphicFramePr>
            <a:graphicFrameLocks noGrp="1"/>
          </p:cNvGraphicFramePr>
          <p:nvPr>
            <p:ph idx="4294967295"/>
          </p:nvPr>
        </p:nvGraphicFramePr>
        <p:xfrm>
          <a:off x="381000" y="685800"/>
          <a:ext cx="8534400" cy="6096002"/>
        </p:xfrm>
        <a:graphic>
          <a:graphicData uri="http://schemas.openxmlformats.org/drawingml/2006/table">
            <a:tbl>
              <a:tblPr/>
              <a:tblGrid>
                <a:gridCol w="869950"/>
                <a:gridCol w="2765425"/>
                <a:gridCol w="4899025"/>
              </a:tblGrid>
              <a:tr h="38100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cs typeface="Times New Roman" pitchFamily="18" charset="0"/>
                        </a:rPr>
                        <a:t>Sl.no</a:t>
                      </a:r>
                      <a:endParaRPr kumimoji="0" lang="en-US" sz="1200" b="1" i="0" u="none" strike="noStrike" cap="none" normalizeH="0" baseline="0" smtClean="0">
                        <a:ln>
                          <a:noFill/>
                        </a:ln>
                        <a:solidFill>
                          <a:srgbClr val="FFFFFF"/>
                        </a:solidFill>
                        <a:effectLst>
                          <a:outerShdw blurRad="38100" dist="38100" dir="2700000" algn="tl">
                            <a:srgbClr val="000000"/>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90000"/>
                        <a:buFontTx/>
                        <a:buNone/>
                        <a:tabLst/>
                      </a:pPr>
                      <a:r>
                        <a:rPr kumimoji="0" lang="en-US" sz="1800" b="1" i="0" u="none" strike="noStrike" cap="none" normalizeH="0" baseline="0" smtClean="0">
                          <a:ln>
                            <a:noFill/>
                          </a:ln>
                          <a:solidFill>
                            <a:srgbClr val="FFFFFF"/>
                          </a:solidFill>
                          <a:effectLst>
                            <a:outerShdw blurRad="38100" dist="38100" dir="2700000" algn="tl">
                              <a:srgbClr val="000000"/>
                            </a:outerShdw>
                          </a:effectLst>
                          <a:latin typeface="Arial" pitchFamily="34" charset="0"/>
                        </a:rPr>
                        <a:t>Primer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90000"/>
                        <a:buFontTx/>
                        <a:buNone/>
                        <a:tabLst/>
                      </a:pPr>
                      <a:r>
                        <a:rPr kumimoji="0" lang="en-US" sz="1800" b="1" i="0" u="none" strike="noStrike" cap="none" normalizeH="0" baseline="0" smtClean="0">
                          <a:ln>
                            <a:noFill/>
                          </a:ln>
                          <a:solidFill>
                            <a:srgbClr val="FFFFFF"/>
                          </a:solidFill>
                          <a:effectLst>
                            <a:outerShdw blurRad="38100" dist="38100" dir="2700000" algn="tl">
                              <a:srgbClr val="000000"/>
                            </a:outerShdw>
                          </a:effectLst>
                          <a:latin typeface="Arial" pitchFamily="34" charset="0"/>
                        </a:rPr>
                        <a:t>Nucleotide sequences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8100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1)</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ECOR-I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+ACG</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MseI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+CAG</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ea typeface="Times New Roman"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GAC  TGC  GTA  CCA  ATT  C + ACG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GAT  GAG  TCC  TGA  GTA  A+ CAG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82588">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2)</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ECOR-I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+ACT </a:t>
                      </a: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MseI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+CAT</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ea typeface="Times New Roman"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GAC  TGC  GTA  CCA  ATT   + ACT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GAT  GAG  TCC  TGA  GTA + CAT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8100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3)</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ECOR-I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+ACG</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MseI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+CTT</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ea typeface="Times New Roman"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GAC  TGC  GTA  CCA  ATT   + ACG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GAT  GAG  TCC  TGA  GTA + CTT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8100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ECOR-I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+AAC</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MseI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+CAA</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ea typeface="Times New Roman"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GAC  TGC  GTA  CCA  ATT   + ACT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GAT  GAG  TCC  TGA  GTA  + CAT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8100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ECOR-I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+ACG</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MseI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+CTG</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ea typeface="Times New Roman"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GAC  TGC  GTA  CCA  ATT   + ACG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GAT  GAG  TCC  TGA  GTA  + CTG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8100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ECOR-I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+AGG</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MseI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+CTT</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ea typeface="Times New Roman"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GAC  TGC  GTA  CCA  ATT   + AGG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GAT  GAG  TCC  TGA  GTA + CTT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82588">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7)</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ECOR-I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+ACC</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MseI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+CTG</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ea typeface="Times New Roman"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GAC  TGC  GTA  CCA  ATT   + ACC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GAT  GAG  TCC  TGA  GTA + CTG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8100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8)</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ECOR-I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+TAC</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MseI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+CTA</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ea typeface="Times New Roman"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GAC  TGC  GTA  CCA  ATT   + TAC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GAT  GAG  TCC  TGA  GTA + CTA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8100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9)</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ECOR-I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+TAC</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MseI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+CAT</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ea typeface="Times New Roman"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GAC  TGC  GTA  CCA  ATT   + TAC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GAT  GAG  TCC  TGA  GTA + CAT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8100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10)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Pst-I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+GC</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Mse-I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+CTA</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ea typeface="Times New Roman"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GAC  TGC  GTA  CAT  GCA  G+ GC - 3</a:t>
                      </a:r>
                      <a:r>
                        <a:rPr kumimoji="0" lang="en-US"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GAC  TGC  GTA  CAT  GCA  + CTA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82588">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11)</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Pst-I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+CA</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Mse-I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+CTA</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ea typeface="Times New Roman"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GAC  TGC  GTA  CAT  GCA  + CA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GAC  TGC  GTA  CAT  GCA  + CTA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8100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12)</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Pst-I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+CG</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Mse-I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+CTA</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ea typeface="Times New Roman"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GAC  TGC  GTA  CAT  GCA  + CG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GAC  TGC  GTA  CAT  GCA  + CTA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8100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13)</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Pst-I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+GC</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Mse-I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+CTG</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ea typeface="Times New Roman"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GAC  TGC  GTA  CAT  GCA  + GC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GAC  TGC  GTA  CAT  GCA  + CTG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8100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14)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Pst-I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+CA</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Mse-I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+CTG</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ea typeface="Times New Roman"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GAC  TGC  GTA  CAT  GCA  + CA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GAC  TGC  GTA  CAT  GCA  + CTG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76238">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15)</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Pst-I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+CG</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Mse-I</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+CTG</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ea typeface="Times New Roman"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GAC  TGC  GTA  CAT  GCA  + CG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5</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a:t>
                      </a: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cs typeface="Times New Roman" pitchFamily="18" charset="0"/>
                        </a:rPr>
                        <a:t>- GAC  TGC  GTA  CAT  GCA  + CTG - 3</a:t>
                      </a:r>
                      <a:r>
                        <a:rPr kumimoji="0" lang="he-IL" sz="1200" b="0" i="0" u="none" strike="noStrike" cap="none" normalizeH="0" baseline="30000" smtClean="0">
                          <a:ln>
                            <a:noFill/>
                          </a:ln>
                          <a:solidFill>
                            <a:srgbClr val="000000"/>
                          </a:solidFill>
                          <a:effectLst>
                            <a:outerShdw blurRad="38100" dist="38100" dir="2700000" algn="tl">
                              <a:srgbClr val="FFFFFF"/>
                            </a:outerShdw>
                          </a:effectLst>
                          <a:latin typeface="Bookman Old Style" pitchFamily="18" charset="0"/>
                          <a:cs typeface="Arial" pitchFamily="34" charset="0"/>
                        </a:rPr>
                        <a:t> ׀</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Tree>
    <p:extLst>
      <p:ext uri="{BB962C8B-B14F-4D97-AF65-F5344CB8AC3E}">
        <p14:creationId xmlns="" xmlns:p14="http://schemas.microsoft.com/office/powerpoint/2010/main" val="27000190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idx="4294967295"/>
          </p:nvPr>
        </p:nvSpPr>
        <p:spPr>
          <a:xfrm>
            <a:off x="152400" y="609600"/>
            <a:ext cx="5029200" cy="609600"/>
          </a:xfrm>
          <a:noFill/>
        </p:spPr>
        <p:txBody>
          <a:bodyPr/>
          <a:lstStyle/>
          <a:p>
            <a:pPr eaLnBrk="1" hangingPunct="1"/>
            <a:r>
              <a:rPr lang="en-US" sz="3200" dirty="0" smtClean="0">
                <a:solidFill>
                  <a:srgbClr val="FFFF00"/>
                </a:solidFill>
                <a:effectLst>
                  <a:outerShdw blurRad="38100" dist="38100" dir="2700000" algn="tl">
                    <a:srgbClr val="000000">
                      <a:alpha val="43137"/>
                    </a:srgbClr>
                  </a:outerShdw>
                </a:effectLst>
                <a:latin typeface="Algerian" pitchFamily="82" charset="0"/>
              </a:rPr>
              <a:t>Cotyledon  Cultures:-</a:t>
            </a:r>
          </a:p>
        </p:txBody>
      </p:sp>
      <p:pic>
        <p:nvPicPr>
          <p:cNvPr id="13315" name="Picture 2" descr="C:\Documents and Settings\Administrator\Desktop\PLATES Pictures\plate 6.png"/>
          <p:cNvPicPr>
            <a:picLocks noGrp="1" noChangeAspect="1" noChangeArrowheads="1"/>
          </p:cNvPicPr>
          <p:nvPr>
            <p:ph idx="4294967295"/>
          </p:nvPr>
        </p:nvPicPr>
        <p:blipFill>
          <a:blip r:embed="rId2"/>
          <a:srcRect/>
          <a:stretch>
            <a:fillRect/>
          </a:stretch>
        </p:blipFill>
        <p:spPr>
          <a:xfrm>
            <a:off x="762000" y="1146027"/>
            <a:ext cx="3457574" cy="5559572"/>
          </a:xfrm>
        </p:spPr>
      </p:pic>
      <p:sp>
        <p:nvSpPr>
          <p:cNvPr id="13316" name="TextBox 4"/>
          <p:cNvSpPr txBox="1">
            <a:spLocks noChangeArrowheads="1"/>
          </p:cNvSpPr>
          <p:nvPr/>
        </p:nvSpPr>
        <p:spPr bwMode="auto">
          <a:xfrm>
            <a:off x="762000" y="3581400"/>
            <a:ext cx="2057400" cy="304800"/>
          </a:xfrm>
          <a:prstGeom prst="rect">
            <a:avLst/>
          </a:prstGeom>
          <a:noFill/>
          <a:ln w="9525">
            <a:noFill/>
            <a:miter lim="800000"/>
            <a:headEnd/>
            <a:tailEnd/>
          </a:ln>
        </p:spPr>
        <p:txBody>
          <a:bodyPr>
            <a:spAutoFit/>
          </a:bodyPr>
          <a:lstStyle/>
          <a:p>
            <a:r>
              <a:rPr lang="en-US" sz="1400" b="1" dirty="0">
                <a:solidFill>
                  <a:srgbClr val="000000"/>
                </a:solidFill>
                <a:latin typeface="Calibri" pitchFamily="34" charset="0"/>
              </a:rPr>
              <a:t>MS+2,4 D(4.56 </a:t>
            </a:r>
            <a:r>
              <a:rPr lang="en-US" sz="1400" b="1" dirty="0">
                <a:solidFill>
                  <a:srgbClr val="000000"/>
                </a:solidFill>
                <a:latin typeface="Baskerville Old Face" pitchFamily="18" charset="0"/>
              </a:rPr>
              <a:t>µ</a:t>
            </a:r>
            <a:r>
              <a:rPr lang="en-US" sz="1400" b="1" dirty="0">
                <a:solidFill>
                  <a:srgbClr val="000000"/>
                </a:solidFill>
                <a:latin typeface="Calibri" pitchFamily="34" charset="0"/>
              </a:rPr>
              <a:t>m)</a:t>
            </a:r>
          </a:p>
        </p:txBody>
      </p:sp>
      <p:sp>
        <p:nvSpPr>
          <p:cNvPr id="13317" name="TextBox 5"/>
          <p:cNvSpPr txBox="1">
            <a:spLocks noChangeArrowheads="1"/>
          </p:cNvSpPr>
          <p:nvPr/>
        </p:nvSpPr>
        <p:spPr bwMode="auto">
          <a:xfrm>
            <a:off x="2514600" y="3581400"/>
            <a:ext cx="2133600" cy="304800"/>
          </a:xfrm>
          <a:prstGeom prst="rect">
            <a:avLst/>
          </a:prstGeom>
          <a:noFill/>
          <a:ln w="9525">
            <a:noFill/>
            <a:miter lim="800000"/>
            <a:headEnd/>
            <a:tailEnd/>
          </a:ln>
        </p:spPr>
        <p:txBody>
          <a:bodyPr>
            <a:spAutoFit/>
          </a:bodyPr>
          <a:lstStyle/>
          <a:p>
            <a:r>
              <a:rPr lang="en-US" sz="1400" b="1" dirty="0">
                <a:solidFill>
                  <a:srgbClr val="000000"/>
                </a:solidFill>
                <a:latin typeface="Calibri" pitchFamily="34" charset="0"/>
              </a:rPr>
              <a:t>MS+2,4 D(9.05 </a:t>
            </a:r>
            <a:r>
              <a:rPr lang="en-US" sz="1400" b="1" dirty="0">
                <a:solidFill>
                  <a:srgbClr val="000000"/>
                </a:solidFill>
                <a:latin typeface="Baskerville Old Face" pitchFamily="18" charset="0"/>
              </a:rPr>
              <a:t>µ</a:t>
            </a:r>
            <a:r>
              <a:rPr lang="en-US" sz="1400" b="1" dirty="0">
                <a:solidFill>
                  <a:srgbClr val="000000"/>
                </a:solidFill>
                <a:latin typeface="Calibri" pitchFamily="34" charset="0"/>
              </a:rPr>
              <a:t>m)</a:t>
            </a:r>
          </a:p>
        </p:txBody>
      </p:sp>
      <p:sp>
        <p:nvSpPr>
          <p:cNvPr id="13318" name="TextBox 6"/>
          <p:cNvSpPr txBox="1">
            <a:spLocks noChangeArrowheads="1"/>
          </p:cNvSpPr>
          <p:nvPr/>
        </p:nvSpPr>
        <p:spPr bwMode="auto">
          <a:xfrm>
            <a:off x="762000" y="6400800"/>
            <a:ext cx="2057400" cy="304800"/>
          </a:xfrm>
          <a:prstGeom prst="rect">
            <a:avLst/>
          </a:prstGeom>
          <a:noFill/>
          <a:ln w="9525">
            <a:noFill/>
            <a:miter lim="800000"/>
            <a:headEnd/>
            <a:tailEnd/>
          </a:ln>
        </p:spPr>
        <p:txBody>
          <a:bodyPr>
            <a:spAutoFit/>
          </a:bodyPr>
          <a:lstStyle/>
          <a:p>
            <a:r>
              <a:rPr lang="en-US" sz="1400" b="1" dirty="0">
                <a:solidFill>
                  <a:srgbClr val="000000"/>
                </a:solidFill>
                <a:latin typeface="Calibri" pitchFamily="34" charset="0"/>
              </a:rPr>
              <a:t>MS+NAA(5.37 </a:t>
            </a:r>
            <a:r>
              <a:rPr lang="en-US" sz="1400" b="1" dirty="0">
                <a:solidFill>
                  <a:srgbClr val="000000"/>
                </a:solidFill>
                <a:latin typeface="Baskerville Old Face" pitchFamily="18" charset="0"/>
              </a:rPr>
              <a:t>µ</a:t>
            </a:r>
            <a:r>
              <a:rPr lang="en-US" sz="1400" b="1" dirty="0">
                <a:solidFill>
                  <a:srgbClr val="000000"/>
                </a:solidFill>
                <a:latin typeface="Calibri" pitchFamily="34" charset="0"/>
              </a:rPr>
              <a:t>m)</a:t>
            </a:r>
          </a:p>
        </p:txBody>
      </p:sp>
      <p:sp>
        <p:nvSpPr>
          <p:cNvPr id="13319" name="TextBox 7"/>
          <p:cNvSpPr txBox="1">
            <a:spLocks noChangeArrowheads="1"/>
          </p:cNvSpPr>
          <p:nvPr/>
        </p:nvSpPr>
        <p:spPr bwMode="auto">
          <a:xfrm>
            <a:off x="2590800" y="6400800"/>
            <a:ext cx="2057400" cy="304800"/>
          </a:xfrm>
          <a:prstGeom prst="rect">
            <a:avLst/>
          </a:prstGeom>
          <a:noFill/>
          <a:ln w="9525">
            <a:noFill/>
            <a:miter lim="800000"/>
            <a:headEnd/>
            <a:tailEnd/>
          </a:ln>
        </p:spPr>
        <p:txBody>
          <a:bodyPr>
            <a:spAutoFit/>
          </a:bodyPr>
          <a:lstStyle/>
          <a:p>
            <a:r>
              <a:rPr lang="en-US" sz="1400" b="1" dirty="0">
                <a:solidFill>
                  <a:srgbClr val="000000"/>
                </a:solidFill>
                <a:latin typeface="Calibri" pitchFamily="34" charset="0"/>
              </a:rPr>
              <a:t>MS+NAA(5.37 </a:t>
            </a:r>
            <a:r>
              <a:rPr lang="en-US" sz="1400" b="1" dirty="0">
                <a:solidFill>
                  <a:srgbClr val="000000"/>
                </a:solidFill>
                <a:latin typeface="Baskerville Old Face" pitchFamily="18" charset="0"/>
              </a:rPr>
              <a:t>µ</a:t>
            </a:r>
            <a:r>
              <a:rPr lang="en-US" sz="1400" b="1" dirty="0">
                <a:solidFill>
                  <a:srgbClr val="000000"/>
                </a:solidFill>
                <a:latin typeface="Calibri" pitchFamily="34" charset="0"/>
              </a:rPr>
              <a:t>m)</a:t>
            </a:r>
          </a:p>
        </p:txBody>
      </p:sp>
      <p:pic>
        <p:nvPicPr>
          <p:cNvPr id="13320" name="Picture 4" descr="C:\Documents and Settings\Administrator\Desktop\PLATES Pictures\plate 7.png"/>
          <p:cNvPicPr>
            <a:picLocks noChangeAspect="1" noChangeArrowheads="1"/>
          </p:cNvPicPr>
          <p:nvPr/>
        </p:nvPicPr>
        <p:blipFill>
          <a:blip r:embed="rId3"/>
          <a:srcRect/>
          <a:stretch>
            <a:fillRect/>
          </a:stretch>
        </p:blipFill>
        <p:spPr bwMode="auto">
          <a:xfrm>
            <a:off x="4343400" y="1140501"/>
            <a:ext cx="4191000" cy="5565098"/>
          </a:xfrm>
          <a:prstGeom prst="rect">
            <a:avLst/>
          </a:prstGeom>
          <a:noFill/>
          <a:ln w="9525">
            <a:noFill/>
            <a:miter lim="800000"/>
            <a:headEnd/>
            <a:tailEnd/>
          </a:ln>
        </p:spPr>
      </p:pic>
      <p:sp>
        <p:nvSpPr>
          <p:cNvPr id="13321" name="TextBox 21"/>
          <p:cNvSpPr txBox="1">
            <a:spLocks noChangeArrowheads="1"/>
          </p:cNvSpPr>
          <p:nvPr/>
        </p:nvSpPr>
        <p:spPr bwMode="auto">
          <a:xfrm>
            <a:off x="4419600" y="3581400"/>
            <a:ext cx="1752600" cy="304800"/>
          </a:xfrm>
          <a:prstGeom prst="rect">
            <a:avLst/>
          </a:prstGeom>
          <a:noFill/>
          <a:ln w="9525">
            <a:noFill/>
            <a:miter lim="800000"/>
            <a:headEnd/>
            <a:tailEnd/>
          </a:ln>
        </p:spPr>
        <p:txBody>
          <a:bodyPr>
            <a:spAutoFit/>
          </a:bodyPr>
          <a:lstStyle/>
          <a:p>
            <a:r>
              <a:rPr lang="en-US" sz="1400" b="1" dirty="0">
                <a:solidFill>
                  <a:srgbClr val="000000"/>
                </a:solidFill>
                <a:latin typeface="Calibri" pitchFamily="34" charset="0"/>
              </a:rPr>
              <a:t>MS+IAA(11.42</a:t>
            </a:r>
            <a:r>
              <a:rPr lang="en-US" sz="1400" b="1" dirty="0">
                <a:solidFill>
                  <a:srgbClr val="000000"/>
                </a:solidFill>
                <a:latin typeface="Baskerville Old Face" pitchFamily="18" charset="0"/>
              </a:rPr>
              <a:t>µ</a:t>
            </a:r>
            <a:r>
              <a:rPr lang="en-US" sz="1400" b="1" dirty="0">
                <a:solidFill>
                  <a:srgbClr val="000000"/>
                </a:solidFill>
                <a:latin typeface="Calibri" pitchFamily="34" charset="0"/>
              </a:rPr>
              <a:t>m)</a:t>
            </a:r>
          </a:p>
        </p:txBody>
      </p:sp>
      <p:sp>
        <p:nvSpPr>
          <p:cNvPr id="13322" name="TextBox 22"/>
          <p:cNvSpPr txBox="1">
            <a:spLocks noChangeArrowheads="1"/>
          </p:cNvSpPr>
          <p:nvPr/>
        </p:nvSpPr>
        <p:spPr bwMode="auto">
          <a:xfrm>
            <a:off x="6629400" y="3581400"/>
            <a:ext cx="1600200" cy="304800"/>
          </a:xfrm>
          <a:prstGeom prst="rect">
            <a:avLst/>
          </a:prstGeom>
          <a:noFill/>
          <a:ln w="9525">
            <a:noFill/>
            <a:miter lim="800000"/>
            <a:headEnd/>
            <a:tailEnd/>
          </a:ln>
        </p:spPr>
        <p:txBody>
          <a:bodyPr>
            <a:spAutoFit/>
          </a:bodyPr>
          <a:lstStyle/>
          <a:p>
            <a:r>
              <a:rPr lang="en-US" sz="1400" b="1" dirty="0">
                <a:solidFill>
                  <a:srgbClr val="000000"/>
                </a:solidFill>
                <a:latin typeface="Calibri" pitchFamily="34" charset="0"/>
              </a:rPr>
              <a:t>MS+IBA(9.8</a:t>
            </a:r>
            <a:r>
              <a:rPr lang="en-US" sz="1400" b="1" dirty="0">
                <a:solidFill>
                  <a:srgbClr val="000000"/>
                </a:solidFill>
                <a:latin typeface="Baskerville Old Face" pitchFamily="18" charset="0"/>
              </a:rPr>
              <a:t> µ</a:t>
            </a:r>
            <a:r>
              <a:rPr lang="en-US" sz="1400" b="1" dirty="0">
                <a:solidFill>
                  <a:srgbClr val="000000"/>
                </a:solidFill>
                <a:latin typeface="Calibri" pitchFamily="34" charset="0"/>
              </a:rPr>
              <a:t>m)</a:t>
            </a:r>
          </a:p>
        </p:txBody>
      </p:sp>
      <p:sp>
        <p:nvSpPr>
          <p:cNvPr id="13323" name="TextBox 23"/>
          <p:cNvSpPr txBox="1">
            <a:spLocks noChangeArrowheads="1"/>
          </p:cNvSpPr>
          <p:nvPr/>
        </p:nvSpPr>
        <p:spPr bwMode="auto">
          <a:xfrm>
            <a:off x="4724400" y="6400800"/>
            <a:ext cx="1828800" cy="304800"/>
          </a:xfrm>
          <a:prstGeom prst="rect">
            <a:avLst/>
          </a:prstGeom>
          <a:noFill/>
          <a:ln w="9525">
            <a:noFill/>
            <a:miter lim="800000"/>
            <a:headEnd/>
            <a:tailEnd/>
          </a:ln>
        </p:spPr>
        <p:txBody>
          <a:bodyPr>
            <a:spAutoFit/>
          </a:bodyPr>
          <a:lstStyle/>
          <a:p>
            <a:r>
              <a:rPr lang="en-US" sz="1400" b="1" dirty="0">
                <a:solidFill>
                  <a:srgbClr val="000000"/>
                </a:solidFill>
                <a:latin typeface="Calibri" pitchFamily="34" charset="0"/>
              </a:rPr>
              <a:t>MS+BAP(8.87</a:t>
            </a:r>
            <a:r>
              <a:rPr lang="en-US" sz="1400" b="1" dirty="0">
                <a:solidFill>
                  <a:srgbClr val="000000"/>
                </a:solidFill>
                <a:latin typeface="Baskerville Old Face" pitchFamily="18" charset="0"/>
              </a:rPr>
              <a:t>µ</a:t>
            </a:r>
            <a:r>
              <a:rPr lang="en-US" sz="1400" b="1" dirty="0">
                <a:solidFill>
                  <a:srgbClr val="000000"/>
                </a:solidFill>
                <a:latin typeface="Calibri" pitchFamily="34" charset="0"/>
              </a:rPr>
              <a:t>m)</a:t>
            </a:r>
          </a:p>
        </p:txBody>
      </p:sp>
      <p:sp>
        <p:nvSpPr>
          <p:cNvPr id="13324" name="TextBox 24"/>
          <p:cNvSpPr txBox="1">
            <a:spLocks noChangeArrowheads="1"/>
          </p:cNvSpPr>
          <p:nvPr/>
        </p:nvSpPr>
        <p:spPr bwMode="auto">
          <a:xfrm>
            <a:off x="6781800" y="6400800"/>
            <a:ext cx="1828800" cy="304800"/>
          </a:xfrm>
          <a:prstGeom prst="rect">
            <a:avLst/>
          </a:prstGeom>
          <a:noFill/>
          <a:ln w="9525">
            <a:noFill/>
            <a:miter lim="800000"/>
            <a:headEnd/>
            <a:tailEnd/>
          </a:ln>
        </p:spPr>
        <p:txBody>
          <a:bodyPr>
            <a:spAutoFit/>
          </a:bodyPr>
          <a:lstStyle/>
          <a:p>
            <a:r>
              <a:rPr lang="en-US" sz="1400" b="1">
                <a:solidFill>
                  <a:srgbClr val="000000"/>
                </a:solidFill>
                <a:latin typeface="Calibri" pitchFamily="34" charset="0"/>
              </a:rPr>
              <a:t>MS+BAP(8.87</a:t>
            </a:r>
            <a:r>
              <a:rPr lang="en-US" sz="1400" b="1">
                <a:solidFill>
                  <a:srgbClr val="000000"/>
                </a:solidFill>
                <a:latin typeface="Baskerville Old Face" pitchFamily="18" charset="0"/>
              </a:rPr>
              <a:t>µ</a:t>
            </a:r>
            <a:r>
              <a:rPr lang="en-US" sz="1400" b="1">
                <a:solidFill>
                  <a:srgbClr val="000000"/>
                </a:solidFill>
                <a:latin typeface="Calibri" pitchFamily="34" charset="0"/>
              </a:rPr>
              <a:t>m)</a:t>
            </a:r>
          </a:p>
        </p:txBody>
      </p:sp>
      <p:sp>
        <p:nvSpPr>
          <p:cNvPr id="13" name="TextBox 12"/>
          <p:cNvSpPr txBox="1"/>
          <p:nvPr/>
        </p:nvSpPr>
        <p:spPr>
          <a:xfrm>
            <a:off x="0" y="0"/>
            <a:ext cx="9144000" cy="584775"/>
          </a:xfrm>
          <a:prstGeom prst="rect">
            <a:avLst/>
          </a:prstGeom>
          <a:noFill/>
        </p:spPr>
        <p:txBody>
          <a:bodyPr wrap="square" rtlCol="0">
            <a:spAutoFit/>
          </a:bodyPr>
          <a:lstStyle/>
          <a:p>
            <a:pPr algn="ctr"/>
            <a:r>
              <a:rPr lang="en-US" sz="3200" dirty="0" smtClean="0">
                <a:solidFill>
                  <a:srgbClr val="FFFF00"/>
                </a:solidFill>
                <a:effectLst>
                  <a:outerShdw blurRad="38100" dist="38100" dir="2700000" algn="tl">
                    <a:srgbClr val="000000">
                      <a:alpha val="43137"/>
                    </a:srgbClr>
                  </a:outerShdw>
                </a:effectLst>
                <a:latin typeface="Algerian" pitchFamily="82" charset="0"/>
              </a:rPr>
              <a:t>RESULTS</a:t>
            </a:r>
            <a:endParaRPr lang="en-US" sz="3200" dirty="0">
              <a:solidFill>
                <a:srgbClr val="FFFF00"/>
              </a:solidFill>
              <a:effectLst>
                <a:outerShdw blurRad="38100" dist="38100" dir="2700000" algn="tl">
                  <a:srgbClr val="000000">
                    <a:alpha val="43137"/>
                  </a:srgbClr>
                </a:outerShdw>
              </a:effectLst>
              <a:latin typeface="Algerian" pitchFamily="82"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6"/>
          <p:cNvPicPr>
            <a:picLocks noChangeAspect="1" noChangeArrowheads="1"/>
          </p:cNvPicPr>
          <p:nvPr/>
        </p:nvPicPr>
        <p:blipFill>
          <a:blip r:embed="rId2"/>
          <a:srcRect/>
          <a:stretch>
            <a:fillRect/>
          </a:stretch>
        </p:blipFill>
        <p:spPr bwMode="auto">
          <a:xfrm>
            <a:off x="914400" y="1143000"/>
            <a:ext cx="7315200" cy="5181600"/>
          </a:xfrm>
          <a:prstGeom prst="rect">
            <a:avLst/>
          </a:prstGeom>
          <a:noFill/>
          <a:ln w="9525">
            <a:noFill/>
            <a:miter lim="800000"/>
            <a:headEnd/>
            <a:tailEnd/>
          </a:ln>
        </p:spPr>
      </p:pic>
      <p:sp>
        <p:nvSpPr>
          <p:cNvPr id="14339" name="TextBox 26"/>
          <p:cNvSpPr txBox="1">
            <a:spLocks noChangeArrowheads="1"/>
          </p:cNvSpPr>
          <p:nvPr/>
        </p:nvSpPr>
        <p:spPr bwMode="auto">
          <a:xfrm>
            <a:off x="914400" y="5988050"/>
            <a:ext cx="1905000" cy="369888"/>
          </a:xfrm>
          <a:prstGeom prst="rect">
            <a:avLst/>
          </a:prstGeom>
          <a:noFill/>
          <a:ln w="9525">
            <a:noFill/>
            <a:miter lim="800000"/>
            <a:headEnd/>
            <a:tailEnd/>
          </a:ln>
        </p:spPr>
        <p:txBody>
          <a:bodyPr>
            <a:spAutoFit/>
          </a:bodyPr>
          <a:lstStyle/>
          <a:p>
            <a:r>
              <a:rPr lang="en-US" b="1">
                <a:solidFill>
                  <a:srgbClr val="000000"/>
                </a:solidFill>
                <a:latin typeface="Calibri" pitchFamily="34" charset="0"/>
              </a:rPr>
              <a:t>MS+BAP(8.87</a:t>
            </a:r>
            <a:r>
              <a:rPr lang="en-US" b="1">
                <a:solidFill>
                  <a:srgbClr val="000000"/>
                </a:solidFill>
                <a:latin typeface="Baskerville Old Face" pitchFamily="18" charset="0"/>
              </a:rPr>
              <a:t>µ</a:t>
            </a:r>
            <a:r>
              <a:rPr lang="en-US" b="1">
                <a:solidFill>
                  <a:srgbClr val="000000"/>
                </a:solidFill>
                <a:latin typeface="Calibri" pitchFamily="34" charset="0"/>
              </a:rPr>
              <a:t>m)</a:t>
            </a:r>
          </a:p>
        </p:txBody>
      </p:sp>
      <p:sp>
        <p:nvSpPr>
          <p:cNvPr id="14340" name="Text Box 6"/>
          <p:cNvSpPr txBox="1">
            <a:spLocks noChangeArrowheads="1"/>
          </p:cNvSpPr>
          <p:nvPr/>
        </p:nvSpPr>
        <p:spPr bwMode="auto">
          <a:xfrm>
            <a:off x="0" y="231775"/>
            <a:ext cx="9144000" cy="584200"/>
          </a:xfrm>
          <a:prstGeom prst="rect">
            <a:avLst/>
          </a:prstGeom>
          <a:noFill/>
          <a:ln w="9525">
            <a:noFill/>
            <a:miter lim="800000"/>
            <a:headEnd/>
            <a:tailEnd/>
          </a:ln>
        </p:spPr>
        <p:txBody>
          <a:bodyPr>
            <a:spAutoFit/>
          </a:bodyPr>
          <a:lstStyle/>
          <a:p>
            <a:pPr algn="ctr" eaLnBrk="0" hangingPunct="0"/>
            <a:r>
              <a:rPr lang="en-US" sz="3200" i="1" dirty="0">
                <a:solidFill>
                  <a:srgbClr val="FFFF00"/>
                </a:solidFill>
                <a:effectLst>
                  <a:outerShdw blurRad="38100" dist="38100" dir="2700000" algn="tl">
                    <a:srgbClr val="000000">
                      <a:alpha val="43137"/>
                    </a:srgbClr>
                  </a:outerShdw>
                </a:effectLst>
                <a:latin typeface="Algerian" pitchFamily="82" charset="0"/>
              </a:rPr>
              <a:t>In vitro</a:t>
            </a:r>
            <a:r>
              <a:rPr lang="en-US" sz="3200" dirty="0">
                <a:solidFill>
                  <a:srgbClr val="FFFF00"/>
                </a:solidFill>
                <a:effectLst>
                  <a:outerShdw blurRad="38100" dist="38100" dir="2700000" algn="tl">
                    <a:srgbClr val="000000">
                      <a:alpha val="43137"/>
                    </a:srgbClr>
                  </a:outerShdw>
                </a:effectLst>
                <a:latin typeface="Algerian" pitchFamily="82" charset="0"/>
              </a:rPr>
              <a:t>   flowering</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6"/>
          <p:cNvPicPr>
            <a:picLocks noGrp="1" noChangeAspect="1" noChangeArrowheads="1"/>
          </p:cNvPicPr>
          <p:nvPr>
            <p:ph idx="4294967295"/>
          </p:nvPr>
        </p:nvPicPr>
        <p:blipFill>
          <a:blip r:embed="rId2"/>
          <a:srcRect/>
          <a:stretch>
            <a:fillRect/>
          </a:stretch>
        </p:blipFill>
        <p:spPr>
          <a:xfrm>
            <a:off x="4495800" y="533400"/>
            <a:ext cx="2895600" cy="1981200"/>
          </a:xfrm>
        </p:spPr>
      </p:pic>
      <p:pic>
        <p:nvPicPr>
          <p:cNvPr id="18435" name="Picture 4"/>
          <p:cNvPicPr>
            <a:picLocks noChangeAspect="1" noChangeArrowheads="1"/>
          </p:cNvPicPr>
          <p:nvPr/>
        </p:nvPicPr>
        <p:blipFill>
          <a:blip r:embed="rId3"/>
          <a:srcRect/>
          <a:stretch>
            <a:fillRect/>
          </a:stretch>
        </p:blipFill>
        <p:spPr bwMode="auto">
          <a:xfrm>
            <a:off x="1752600" y="533400"/>
            <a:ext cx="2667000" cy="1981200"/>
          </a:xfrm>
          <a:prstGeom prst="rect">
            <a:avLst/>
          </a:prstGeom>
          <a:noFill/>
          <a:ln w="9525">
            <a:noFill/>
            <a:miter lim="800000"/>
            <a:headEnd/>
            <a:tailEnd/>
          </a:ln>
        </p:spPr>
      </p:pic>
      <p:pic>
        <p:nvPicPr>
          <p:cNvPr id="18436" name="Picture 5"/>
          <p:cNvPicPr>
            <a:picLocks noChangeAspect="1" noChangeArrowheads="1"/>
          </p:cNvPicPr>
          <p:nvPr/>
        </p:nvPicPr>
        <p:blipFill>
          <a:blip r:embed="rId4"/>
          <a:srcRect/>
          <a:stretch>
            <a:fillRect/>
          </a:stretch>
        </p:blipFill>
        <p:spPr bwMode="auto">
          <a:xfrm>
            <a:off x="4495800" y="4267200"/>
            <a:ext cx="2924175" cy="1828800"/>
          </a:xfrm>
          <a:prstGeom prst="rect">
            <a:avLst/>
          </a:prstGeom>
          <a:noFill/>
          <a:ln w="9525">
            <a:noFill/>
            <a:miter lim="800000"/>
            <a:headEnd/>
            <a:tailEnd/>
          </a:ln>
        </p:spPr>
      </p:pic>
      <p:pic>
        <p:nvPicPr>
          <p:cNvPr id="18437" name="Picture 7"/>
          <p:cNvPicPr>
            <a:picLocks noChangeAspect="1" noChangeArrowheads="1"/>
          </p:cNvPicPr>
          <p:nvPr/>
        </p:nvPicPr>
        <p:blipFill>
          <a:blip r:embed="rId5"/>
          <a:srcRect/>
          <a:stretch>
            <a:fillRect/>
          </a:stretch>
        </p:blipFill>
        <p:spPr bwMode="auto">
          <a:xfrm>
            <a:off x="4495800" y="2590800"/>
            <a:ext cx="2895600" cy="1600200"/>
          </a:xfrm>
          <a:prstGeom prst="rect">
            <a:avLst/>
          </a:prstGeom>
          <a:noFill/>
          <a:ln w="9525">
            <a:noFill/>
            <a:miter lim="800000"/>
            <a:headEnd/>
            <a:tailEnd/>
          </a:ln>
        </p:spPr>
      </p:pic>
      <p:pic>
        <p:nvPicPr>
          <p:cNvPr id="18438" name="Picture 8"/>
          <p:cNvPicPr>
            <a:picLocks noChangeAspect="1" noChangeArrowheads="1"/>
          </p:cNvPicPr>
          <p:nvPr/>
        </p:nvPicPr>
        <p:blipFill>
          <a:blip r:embed="rId6"/>
          <a:srcRect/>
          <a:stretch>
            <a:fillRect/>
          </a:stretch>
        </p:blipFill>
        <p:spPr bwMode="auto">
          <a:xfrm>
            <a:off x="1752600" y="2590800"/>
            <a:ext cx="2686050" cy="3505200"/>
          </a:xfrm>
          <a:prstGeom prst="rect">
            <a:avLst/>
          </a:prstGeom>
          <a:noFill/>
          <a:ln w="9525">
            <a:noFill/>
            <a:miter lim="800000"/>
            <a:headEnd/>
            <a:tailEnd/>
          </a:ln>
        </p:spPr>
      </p:pic>
      <p:sp>
        <p:nvSpPr>
          <p:cNvPr id="18439" name="TextBox 18"/>
          <p:cNvSpPr txBox="1">
            <a:spLocks noChangeArrowheads="1"/>
          </p:cNvSpPr>
          <p:nvPr/>
        </p:nvSpPr>
        <p:spPr bwMode="auto">
          <a:xfrm>
            <a:off x="1752600" y="1981200"/>
            <a:ext cx="2514600" cy="523875"/>
          </a:xfrm>
          <a:prstGeom prst="rect">
            <a:avLst/>
          </a:prstGeom>
          <a:noFill/>
          <a:ln w="9525">
            <a:noFill/>
            <a:miter lim="800000"/>
            <a:headEnd/>
            <a:tailEnd/>
          </a:ln>
        </p:spPr>
        <p:txBody>
          <a:bodyPr>
            <a:spAutoFit/>
          </a:bodyPr>
          <a:lstStyle/>
          <a:p>
            <a:pPr algn="ctr"/>
            <a:r>
              <a:rPr lang="en-US" sz="1400" b="1">
                <a:solidFill>
                  <a:srgbClr val="FFFF00"/>
                </a:solidFill>
                <a:latin typeface="Calibri" pitchFamily="34" charset="0"/>
              </a:rPr>
              <a:t>MS+IBA(4.90 </a:t>
            </a:r>
            <a:r>
              <a:rPr lang="en-US" sz="1400" b="1">
                <a:solidFill>
                  <a:srgbClr val="FFFF00"/>
                </a:solidFill>
                <a:latin typeface="Baskerville Old Face" pitchFamily="18" charset="0"/>
              </a:rPr>
              <a:t>µ</a:t>
            </a:r>
            <a:r>
              <a:rPr lang="en-US" sz="1400" b="1">
                <a:solidFill>
                  <a:srgbClr val="FFFF00"/>
                </a:solidFill>
                <a:latin typeface="Calibri" pitchFamily="34" charset="0"/>
              </a:rPr>
              <a:t> m)+ BAP(4.44</a:t>
            </a:r>
            <a:r>
              <a:rPr lang="en-US" sz="1400" b="1">
                <a:solidFill>
                  <a:srgbClr val="FFFF00"/>
                </a:solidFill>
                <a:latin typeface="Baskerville Old Face" pitchFamily="18" charset="0"/>
              </a:rPr>
              <a:t>µ</a:t>
            </a:r>
            <a:r>
              <a:rPr lang="en-US" sz="1400" b="1">
                <a:solidFill>
                  <a:srgbClr val="FFFF00"/>
                </a:solidFill>
                <a:latin typeface="Calibri" pitchFamily="34" charset="0"/>
              </a:rPr>
              <a:t>m)+GA3(1.44</a:t>
            </a:r>
            <a:r>
              <a:rPr lang="en-US" sz="1400" b="1">
                <a:solidFill>
                  <a:srgbClr val="FFFF00"/>
                </a:solidFill>
                <a:latin typeface="Baskerville Old Face" pitchFamily="18" charset="0"/>
              </a:rPr>
              <a:t>µ</a:t>
            </a:r>
            <a:r>
              <a:rPr lang="en-US" sz="1400" b="1">
                <a:solidFill>
                  <a:srgbClr val="FFFF00"/>
                </a:solidFill>
                <a:latin typeface="Calibri" pitchFamily="34" charset="0"/>
              </a:rPr>
              <a:t> m)</a:t>
            </a:r>
          </a:p>
        </p:txBody>
      </p:sp>
      <p:sp>
        <p:nvSpPr>
          <p:cNvPr id="18440" name="TextBox 19"/>
          <p:cNvSpPr txBox="1">
            <a:spLocks noChangeArrowheads="1"/>
          </p:cNvSpPr>
          <p:nvPr/>
        </p:nvSpPr>
        <p:spPr bwMode="auto">
          <a:xfrm>
            <a:off x="4724400" y="685800"/>
            <a:ext cx="2438400" cy="523875"/>
          </a:xfrm>
          <a:prstGeom prst="rect">
            <a:avLst/>
          </a:prstGeom>
          <a:noFill/>
          <a:ln w="9525">
            <a:noFill/>
            <a:miter lim="800000"/>
            <a:headEnd/>
            <a:tailEnd/>
          </a:ln>
        </p:spPr>
        <p:txBody>
          <a:bodyPr>
            <a:spAutoFit/>
          </a:bodyPr>
          <a:lstStyle/>
          <a:p>
            <a:pPr algn="ctr"/>
            <a:r>
              <a:rPr lang="en-US" sz="1400" b="1">
                <a:solidFill>
                  <a:srgbClr val="FFFF00"/>
                </a:solidFill>
                <a:latin typeface="Calibri" pitchFamily="34" charset="0"/>
              </a:rPr>
              <a:t>MS+IBA(4.90 </a:t>
            </a:r>
            <a:r>
              <a:rPr lang="en-US" sz="1400" b="1">
                <a:solidFill>
                  <a:srgbClr val="FFFF00"/>
                </a:solidFill>
                <a:latin typeface="Baskerville Old Face" pitchFamily="18" charset="0"/>
              </a:rPr>
              <a:t>µ</a:t>
            </a:r>
            <a:r>
              <a:rPr lang="en-US" sz="1400" b="1">
                <a:solidFill>
                  <a:srgbClr val="FFFF00"/>
                </a:solidFill>
                <a:latin typeface="Calibri" pitchFamily="34" charset="0"/>
              </a:rPr>
              <a:t> m)+ BAP(4.44</a:t>
            </a:r>
            <a:r>
              <a:rPr lang="en-US" sz="1400" b="1">
                <a:solidFill>
                  <a:srgbClr val="FFFF00"/>
                </a:solidFill>
                <a:latin typeface="Baskerville Old Face" pitchFamily="18" charset="0"/>
              </a:rPr>
              <a:t>µ</a:t>
            </a:r>
            <a:r>
              <a:rPr lang="en-US" sz="1400" b="1">
                <a:solidFill>
                  <a:srgbClr val="FFFF00"/>
                </a:solidFill>
                <a:latin typeface="Calibri" pitchFamily="34" charset="0"/>
              </a:rPr>
              <a:t>m)+AS(5.43</a:t>
            </a:r>
            <a:r>
              <a:rPr lang="en-US" sz="1400" b="1">
                <a:solidFill>
                  <a:srgbClr val="FFFF00"/>
                </a:solidFill>
                <a:latin typeface="Baskerville Old Face" pitchFamily="18" charset="0"/>
              </a:rPr>
              <a:t>µ</a:t>
            </a:r>
            <a:r>
              <a:rPr lang="en-US" sz="1400" b="1">
                <a:solidFill>
                  <a:srgbClr val="FFFF00"/>
                </a:solidFill>
                <a:latin typeface="Calibri" pitchFamily="34" charset="0"/>
              </a:rPr>
              <a:t> m)</a:t>
            </a:r>
          </a:p>
        </p:txBody>
      </p:sp>
      <p:sp>
        <p:nvSpPr>
          <p:cNvPr id="18441" name="TextBox 21"/>
          <p:cNvSpPr txBox="1">
            <a:spLocks noChangeArrowheads="1"/>
          </p:cNvSpPr>
          <p:nvPr/>
        </p:nvSpPr>
        <p:spPr bwMode="auto">
          <a:xfrm>
            <a:off x="4572000" y="3657600"/>
            <a:ext cx="2590800" cy="523875"/>
          </a:xfrm>
          <a:prstGeom prst="rect">
            <a:avLst/>
          </a:prstGeom>
          <a:noFill/>
          <a:ln w="9525">
            <a:noFill/>
            <a:miter lim="800000"/>
            <a:headEnd/>
            <a:tailEnd/>
          </a:ln>
        </p:spPr>
        <p:txBody>
          <a:bodyPr>
            <a:spAutoFit/>
          </a:bodyPr>
          <a:lstStyle/>
          <a:p>
            <a:pPr algn="ctr"/>
            <a:r>
              <a:rPr lang="en-US" sz="1400" b="1">
                <a:solidFill>
                  <a:srgbClr val="FFFF00"/>
                </a:solidFill>
                <a:latin typeface="Calibri" pitchFamily="34" charset="0"/>
              </a:rPr>
              <a:t>MS+IBA(9.8 </a:t>
            </a:r>
            <a:r>
              <a:rPr lang="en-US" sz="1400" b="1">
                <a:solidFill>
                  <a:srgbClr val="FFFF00"/>
                </a:solidFill>
                <a:latin typeface="Baskerville Old Face" pitchFamily="18" charset="0"/>
              </a:rPr>
              <a:t>µ</a:t>
            </a:r>
            <a:r>
              <a:rPr lang="en-US" sz="1400" b="1">
                <a:solidFill>
                  <a:srgbClr val="FFFF00"/>
                </a:solidFill>
                <a:latin typeface="Calibri" pitchFamily="34" charset="0"/>
              </a:rPr>
              <a:t> m)+ BAP(8.87</a:t>
            </a:r>
            <a:r>
              <a:rPr lang="en-US" sz="1400" b="1">
                <a:solidFill>
                  <a:srgbClr val="FFFF00"/>
                </a:solidFill>
                <a:latin typeface="Baskerville Old Face" pitchFamily="18" charset="0"/>
              </a:rPr>
              <a:t>µ</a:t>
            </a:r>
            <a:r>
              <a:rPr lang="en-US" sz="1400" b="1">
                <a:solidFill>
                  <a:srgbClr val="FFFF00"/>
                </a:solidFill>
                <a:latin typeface="Calibri" pitchFamily="34" charset="0"/>
              </a:rPr>
              <a:t>m)+AS(10.86</a:t>
            </a:r>
            <a:r>
              <a:rPr lang="en-US" sz="1400" b="1">
                <a:solidFill>
                  <a:srgbClr val="FFFF00"/>
                </a:solidFill>
                <a:latin typeface="Baskerville Old Face" pitchFamily="18" charset="0"/>
              </a:rPr>
              <a:t>µ</a:t>
            </a:r>
            <a:r>
              <a:rPr lang="en-US" sz="1400" b="1">
                <a:solidFill>
                  <a:srgbClr val="FFFF00"/>
                </a:solidFill>
                <a:latin typeface="Calibri" pitchFamily="34" charset="0"/>
              </a:rPr>
              <a:t> m)</a:t>
            </a:r>
          </a:p>
        </p:txBody>
      </p:sp>
      <p:sp>
        <p:nvSpPr>
          <p:cNvPr id="18442" name="TextBox 23"/>
          <p:cNvSpPr txBox="1">
            <a:spLocks noChangeArrowheads="1"/>
          </p:cNvSpPr>
          <p:nvPr/>
        </p:nvSpPr>
        <p:spPr bwMode="auto">
          <a:xfrm>
            <a:off x="4572000" y="5562600"/>
            <a:ext cx="2743200" cy="523875"/>
          </a:xfrm>
          <a:prstGeom prst="rect">
            <a:avLst/>
          </a:prstGeom>
          <a:noFill/>
          <a:ln w="9525">
            <a:noFill/>
            <a:miter lim="800000"/>
            <a:headEnd/>
            <a:tailEnd/>
          </a:ln>
        </p:spPr>
        <p:txBody>
          <a:bodyPr>
            <a:spAutoFit/>
          </a:bodyPr>
          <a:lstStyle/>
          <a:p>
            <a:pPr algn="ctr"/>
            <a:r>
              <a:rPr lang="en-US" sz="1400" b="1">
                <a:solidFill>
                  <a:srgbClr val="FFFF00"/>
                </a:solidFill>
                <a:latin typeface="Calibri" pitchFamily="34" charset="0"/>
              </a:rPr>
              <a:t>MS+IBA(4.90 </a:t>
            </a:r>
            <a:r>
              <a:rPr lang="en-US" sz="1400" b="1">
                <a:solidFill>
                  <a:srgbClr val="FFFF00"/>
                </a:solidFill>
                <a:latin typeface="Baskerville Old Face" pitchFamily="18" charset="0"/>
              </a:rPr>
              <a:t>µ</a:t>
            </a:r>
            <a:r>
              <a:rPr lang="en-US" sz="1400" b="1">
                <a:solidFill>
                  <a:srgbClr val="FFFF00"/>
                </a:solidFill>
                <a:latin typeface="Calibri" pitchFamily="34" charset="0"/>
              </a:rPr>
              <a:t> m)+ BAP(4.44</a:t>
            </a:r>
            <a:r>
              <a:rPr lang="en-US" sz="1400" b="1">
                <a:solidFill>
                  <a:srgbClr val="FFFF00"/>
                </a:solidFill>
                <a:latin typeface="Baskerville Old Face" pitchFamily="18" charset="0"/>
              </a:rPr>
              <a:t>µ</a:t>
            </a:r>
            <a:r>
              <a:rPr lang="en-US" sz="1400" b="1">
                <a:solidFill>
                  <a:srgbClr val="FFFF00"/>
                </a:solidFill>
                <a:latin typeface="Calibri" pitchFamily="34" charset="0"/>
              </a:rPr>
              <a:t>m)+GA3(2.88</a:t>
            </a:r>
            <a:r>
              <a:rPr lang="en-US" sz="1400" b="1">
                <a:solidFill>
                  <a:srgbClr val="FFFF00"/>
                </a:solidFill>
                <a:latin typeface="Baskerville Old Face" pitchFamily="18" charset="0"/>
              </a:rPr>
              <a:t>µ</a:t>
            </a:r>
            <a:r>
              <a:rPr lang="en-US" sz="1400" b="1">
                <a:solidFill>
                  <a:srgbClr val="FFFF00"/>
                </a:solidFill>
                <a:latin typeface="Calibri" pitchFamily="34" charset="0"/>
              </a:rPr>
              <a:t> m)</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idx="4294967295"/>
          </p:nvPr>
        </p:nvSpPr>
        <p:spPr>
          <a:xfrm>
            <a:off x="0" y="76200"/>
            <a:ext cx="9144000" cy="792162"/>
          </a:xfrm>
          <a:noFill/>
        </p:spPr>
        <p:txBody>
          <a:bodyPr/>
          <a:lstStyle/>
          <a:p>
            <a:pPr eaLnBrk="1" hangingPunct="1"/>
            <a:r>
              <a:rPr lang="en-US" sz="3200" dirty="0" smtClean="0">
                <a:solidFill>
                  <a:srgbClr val="FFFF00"/>
                </a:solidFill>
                <a:effectLst>
                  <a:outerShdw blurRad="38100" dist="38100" dir="2700000" algn="tl">
                    <a:srgbClr val="000000">
                      <a:alpha val="43137"/>
                    </a:srgbClr>
                  </a:outerShdw>
                </a:effectLst>
                <a:latin typeface="Algerian" pitchFamily="82" charset="0"/>
              </a:rPr>
              <a:t>Rooting</a:t>
            </a:r>
          </a:p>
        </p:txBody>
      </p:sp>
      <p:pic>
        <p:nvPicPr>
          <p:cNvPr id="19459" name="Picture 2" descr="C:\Documents and Settings\Administrator\Desktop\PLATES Pictures\plate 32.png"/>
          <p:cNvPicPr>
            <a:picLocks noGrp="1" noChangeAspect="1" noChangeArrowheads="1"/>
          </p:cNvPicPr>
          <p:nvPr>
            <p:ph idx="4294967295"/>
          </p:nvPr>
        </p:nvPicPr>
        <p:blipFill>
          <a:blip r:embed="rId2"/>
          <a:srcRect/>
          <a:stretch>
            <a:fillRect/>
          </a:stretch>
        </p:blipFill>
        <p:spPr>
          <a:xfrm>
            <a:off x="2514600" y="1066800"/>
            <a:ext cx="4572000" cy="5638800"/>
          </a:xfrm>
        </p:spPr>
      </p:pic>
      <p:sp>
        <p:nvSpPr>
          <p:cNvPr id="19460" name="TextBox 4"/>
          <p:cNvSpPr txBox="1">
            <a:spLocks noChangeArrowheads="1"/>
          </p:cNvSpPr>
          <p:nvPr/>
        </p:nvSpPr>
        <p:spPr bwMode="auto">
          <a:xfrm>
            <a:off x="304800" y="1066800"/>
            <a:ext cx="2133600" cy="1077218"/>
          </a:xfrm>
          <a:prstGeom prst="rect">
            <a:avLst/>
          </a:prstGeom>
          <a:noFill/>
          <a:ln w="9525">
            <a:noFill/>
            <a:miter lim="800000"/>
            <a:headEnd/>
            <a:tailEnd/>
          </a:ln>
        </p:spPr>
        <p:txBody>
          <a:bodyPr wrap="square">
            <a:spAutoFit/>
          </a:bodyPr>
          <a:lstStyle/>
          <a:p>
            <a:r>
              <a:rPr lang="en-US" sz="1600" b="1" dirty="0">
                <a:latin typeface="Bookman Old Style" pitchFamily="18" charset="0"/>
              </a:rPr>
              <a:t>MS+IBA(4.90µm)+ BAP(4.44µm)+GA3(2.88µm)</a:t>
            </a:r>
            <a:endParaRPr lang="en-US" sz="1600" dirty="0">
              <a:latin typeface="Bookman Old Style" pitchFamily="18" charset="0"/>
            </a:endParaRPr>
          </a:p>
          <a:p>
            <a:endParaRPr lang="en-US" sz="1600" dirty="0">
              <a:latin typeface="Bookman Old Style" pitchFamily="18" charset="0"/>
            </a:endParaRPr>
          </a:p>
        </p:txBody>
      </p:sp>
      <p:sp>
        <p:nvSpPr>
          <p:cNvPr id="19461" name="TextBox 6"/>
          <p:cNvSpPr txBox="1">
            <a:spLocks noChangeArrowheads="1"/>
          </p:cNvSpPr>
          <p:nvPr/>
        </p:nvSpPr>
        <p:spPr bwMode="auto">
          <a:xfrm>
            <a:off x="7086600" y="3048000"/>
            <a:ext cx="1600200" cy="646331"/>
          </a:xfrm>
          <a:prstGeom prst="rect">
            <a:avLst/>
          </a:prstGeom>
          <a:noFill/>
          <a:ln w="9525">
            <a:noFill/>
            <a:miter lim="800000"/>
            <a:headEnd/>
            <a:tailEnd/>
          </a:ln>
        </p:spPr>
        <p:txBody>
          <a:bodyPr wrap="square">
            <a:spAutoFit/>
          </a:bodyPr>
          <a:lstStyle/>
          <a:p>
            <a:r>
              <a:rPr lang="en-US" b="1" dirty="0">
                <a:latin typeface="Bookman Old Style" pitchFamily="18" charset="0"/>
              </a:rPr>
              <a:t>1/2MS+IBA(9.80µm)</a:t>
            </a:r>
            <a:endParaRPr lang="en-US" dirty="0">
              <a:latin typeface="Bookman Old Style"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idx="4294967295"/>
          </p:nvPr>
        </p:nvSpPr>
        <p:spPr>
          <a:xfrm>
            <a:off x="2514600" y="0"/>
            <a:ext cx="4267200" cy="788988"/>
          </a:xfrm>
          <a:noFill/>
        </p:spPr>
        <p:txBody>
          <a:bodyPr/>
          <a:lstStyle/>
          <a:p>
            <a:pPr eaLnBrk="1" hangingPunct="1"/>
            <a:r>
              <a:rPr lang="en-US" sz="3200" dirty="0" smtClean="0">
                <a:solidFill>
                  <a:srgbClr val="FFFF00"/>
                </a:solidFill>
                <a:effectLst>
                  <a:outerShdw blurRad="38100" dist="38100" dir="2700000" algn="tl">
                    <a:srgbClr val="000000">
                      <a:alpha val="43137"/>
                    </a:srgbClr>
                  </a:outerShdw>
                </a:effectLst>
                <a:latin typeface="Algerian" pitchFamily="82" charset="0"/>
              </a:rPr>
              <a:t>Hardening</a:t>
            </a:r>
          </a:p>
        </p:txBody>
      </p:sp>
      <p:pic>
        <p:nvPicPr>
          <p:cNvPr id="20483" name="Picture 2" descr="C:\Documents and Settings\Administrator\Desktop\PLATES Pictures\plate 33.png"/>
          <p:cNvPicPr>
            <a:picLocks noGrp="1" noChangeAspect="1" noChangeArrowheads="1"/>
          </p:cNvPicPr>
          <p:nvPr>
            <p:ph idx="4294967295"/>
          </p:nvPr>
        </p:nvPicPr>
        <p:blipFill>
          <a:blip r:embed="rId2"/>
          <a:srcRect/>
          <a:stretch>
            <a:fillRect/>
          </a:stretch>
        </p:blipFill>
        <p:spPr>
          <a:xfrm>
            <a:off x="2535238" y="1143000"/>
            <a:ext cx="4094162" cy="5181600"/>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152400" y="228600"/>
            <a:ext cx="8991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lgerian" pitchFamily="82" charset="0"/>
                <a:ea typeface="+mj-ea"/>
                <a:cs typeface="+mj-cs"/>
              </a:rPr>
              <a:t>Establishment of </a:t>
            </a:r>
            <a:r>
              <a:rPr kumimoji="0" lang="en-US" sz="2400" b="0" u="none" strike="noStrike" kern="0" cap="none" spc="0" normalizeH="0" baseline="0" noProof="0" dirty="0" err="1" smtClean="0">
                <a:ln>
                  <a:noFill/>
                </a:ln>
                <a:solidFill>
                  <a:srgbClr val="FFFF00"/>
                </a:solidFill>
                <a:effectLst>
                  <a:outerShdw blurRad="38100" dist="38100" dir="2700000" algn="tl">
                    <a:srgbClr val="000000">
                      <a:alpha val="43137"/>
                    </a:srgbClr>
                  </a:outerShdw>
                </a:effectLst>
                <a:uLnTx/>
                <a:uFillTx/>
                <a:latin typeface="Algerian" pitchFamily="82" charset="0"/>
                <a:ea typeface="+mj-ea"/>
                <a:cs typeface="+mj-cs"/>
              </a:rPr>
              <a:t>micropropagated</a:t>
            </a:r>
            <a:r>
              <a:rPr kumimoji="0" lang="en-US" sz="2400" b="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lgerian" pitchFamily="82" charset="0"/>
                <a:ea typeface="+mj-ea"/>
                <a:cs typeface="+mj-cs"/>
              </a:rPr>
              <a:t> plants in pots in association with AM fungi for better growth performance.</a:t>
            </a:r>
            <a:br>
              <a:rPr kumimoji="0" lang="en-US" sz="2400" b="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lgerian" pitchFamily="82" charset="0"/>
                <a:ea typeface="+mj-ea"/>
                <a:cs typeface="+mj-cs"/>
              </a:rPr>
            </a:br>
            <a:endParaRPr kumimoji="0" lang="en-US" sz="2400" b="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lgerian" pitchFamily="82" charset="0"/>
              <a:ea typeface="+mj-ea"/>
              <a:cs typeface="+mj-cs"/>
            </a:endParaRPr>
          </a:p>
        </p:txBody>
      </p:sp>
      <p:pic>
        <p:nvPicPr>
          <p:cNvPr id="3" name="Content Placeholder 3"/>
          <p:cNvPicPr>
            <a:picLocks/>
          </p:cNvPicPr>
          <p:nvPr/>
        </p:nvPicPr>
        <p:blipFill>
          <a:blip r:embed="rId2"/>
          <a:srcRect/>
          <a:stretch>
            <a:fillRect/>
          </a:stretch>
        </p:blipFill>
        <p:spPr bwMode="auto">
          <a:xfrm>
            <a:off x="2438400" y="1295400"/>
            <a:ext cx="3971925" cy="5410200"/>
          </a:xfrm>
          <a:prstGeom prst="rect">
            <a:avLst/>
          </a:prstGeom>
          <a:noFill/>
          <a:ln w="9525">
            <a:noFill/>
            <a:miter lim="800000"/>
            <a:headEnd/>
            <a:tailEnd/>
          </a:ln>
          <a:effectLst/>
        </p:spPr>
      </p:pic>
      <p:pic>
        <p:nvPicPr>
          <p:cNvPr id="4" name="Picture 8" descr="C:\Documents and Settings\HARSHA\Desktop\untitled.bmp"/>
          <p:cNvPicPr>
            <a:picLocks noChangeAspect="1" noChangeArrowheads="1"/>
          </p:cNvPicPr>
          <p:nvPr/>
        </p:nvPicPr>
        <p:blipFill>
          <a:blip r:embed="rId3"/>
          <a:srcRect/>
          <a:stretch>
            <a:fillRect/>
          </a:stretch>
        </p:blipFill>
        <p:spPr bwMode="auto">
          <a:xfrm>
            <a:off x="2362200" y="2743200"/>
            <a:ext cx="4179888" cy="152400"/>
          </a:xfrm>
          <a:prstGeom prst="rect">
            <a:avLst/>
          </a:prstGeom>
          <a:noFill/>
          <a:ln w="9525">
            <a:noFill/>
            <a:miter lim="800000"/>
            <a:headEnd/>
            <a:tailEnd/>
          </a:ln>
        </p:spPr>
      </p:pic>
      <p:pic>
        <p:nvPicPr>
          <p:cNvPr id="5" name="Picture 8" descr="C:\Documents and Settings\HARSHA\Desktop\untitled.bmp"/>
          <p:cNvPicPr>
            <a:picLocks noChangeAspect="1" noChangeArrowheads="1"/>
          </p:cNvPicPr>
          <p:nvPr/>
        </p:nvPicPr>
        <p:blipFill>
          <a:blip r:embed="rId3"/>
          <a:srcRect/>
          <a:stretch>
            <a:fillRect/>
          </a:stretch>
        </p:blipFill>
        <p:spPr bwMode="auto">
          <a:xfrm>
            <a:off x="4352925" y="1295400"/>
            <a:ext cx="152400" cy="3048000"/>
          </a:xfrm>
          <a:prstGeom prst="rect">
            <a:avLst/>
          </a:prstGeom>
          <a:noFill/>
          <a:ln w="9525">
            <a:noFill/>
            <a:miter lim="800000"/>
            <a:headEnd/>
            <a:tailEnd/>
          </a:ln>
        </p:spPr>
      </p:pic>
      <p:pic>
        <p:nvPicPr>
          <p:cNvPr id="6" name="Picture 8" descr="C:\Documents and Settings\HARSHA\Desktop\untitled.bmp"/>
          <p:cNvPicPr>
            <a:picLocks noChangeAspect="1" noChangeArrowheads="1"/>
          </p:cNvPicPr>
          <p:nvPr/>
        </p:nvPicPr>
        <p:blipFill>
          <a:blip r:embed="rId3"/>
          <a:srcRect/>
          <a:stretch>
            <a:fillRect/>
          </a:stretch>
        </p:blipFill>
        <p:spPr bwMode="auto">
          <a:xfrm>
            <a:off x="2373313" y="4267200"/>
            <a:ext cx="4179887" cy="15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152400" y="76200"/>
            <a:ext cx="8991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lgerian" pitchFamily="82" charset="0"/>
                <a:ea typeface="+mj-ea"/>
                <a:cs typeface="+mj-cs"/>
              </a:rPr>
              <a:t>Morphological evaluation and comparison of normal and </a:t>
            </a:r>
            <a:r>
              <a:rPr kumimoji="0" lang="en-US" sz="2400" u="none" strike="noStrike" kern="0" cap="none" spc="0" normalizeH="0" baseline="0" noProof="0" dirty="0" err="1" smtClean="0">
                <a:ln>
                  <a:noFill/>
                </a:ln>
                <a:solidFill>
                  <a:srgbClr val="FFFF00"/>
                </a:solidFill>
                <a:effectLst>
                  <a:outerShdw blurRad="38100" dist="38100" dir="2700000" algn="tl">
                    <a:srgbClr val="000000">
                      <a:alpha val="43137"/>
                    </a:srgbClr>
                  </a:outerShdw>
                </a:effectLst>
                <a:uLnTx/>
                <a:uFillTx/>
                <a:latin typeface="Algerian" pitchFamily="82" charset="0"/>
                <a:ea typeface="+mj-ea"/>
                <a:cs typeface="+mj-cs"/>
              </a:rPr>
              <a:t>micropropagated</a:t>
            </a:r>
            <a:r>
              <a:rPr kumimoji="0" lang="en-US" sz="240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lgerian" pitchFamily="82" charset="0"/>
                <a:ea typeface="+mj-ea"/>
                <a:cs typeface="+mj-cs"/>
              </a:rPr>
              <a:t> plants with and without AM association during pot trial experiments.</a:t>
            </a:r>
            <a:br>
              <a:rPr kumimoji="0" lang="en-US" sz="240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lgerian" pitchFamily="82" charset="0"/>
                <a:ea typeface="+mj-ea"/>
                <a:cs typeface="+mj-cs"/>
              </a:rPr>
            </a:br>
            <a:endParaRPr kumimoji="0" lang="en-US" sz="2400" u="none" strike="noStrike" kern="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lgerian" pitchFamily="82" charset="0"/>
              <a:ea typeface="+mj-ea"/>
              <a:cs typeface="+mj-cs"/>
            </a:endParaRPr>
          </a:p>
        </p:txBody>
      </p:sp>
      <p:pic>
        <p:nvPicPr>
          <p:cNvPr id="3" name="Content Placeholder 3"/>
          <p:cNvPicPr>
            <a:picLocks/>
          </p:cNvPicPr>
          <p:nvPr/>
        </p:nvPicPr>
        <p:blipFill>
          <a:blip r:embed="rId2"/>
          <a:srcRect/>
          <a:stretch>
            <a:fillRect/>
          </a:stretch>
        </p:blipFill>
        <p:spPr bwMode="auto">
          <a:xfrm>
            <a:off x="2514600" y="1371600"/>
            <a:ext cx="4119562" cy="5410200"/>
          </a:xfrm>
          <a:prstGeom prst="rect">
            <a:avLst/>
          </a:prstGeom>
          <a:noFill/>
          <a:ln w="9525">
            <a:noFill/>
            <a:miter lim="800000"/>
            <a:headEnd/>
            <a:tailEnd/>
          </a:ln>
          <a:effectLst/>
        </p:spPr>
      </p:pic>
      <p:pic>
        <p:nvPicPr>
          <p:cNvPr id="4" name="Picture 8" descr="C:\Documents and Settings\HARSHA\Desktop\untitled.bmp"/>
          <p:cNvPicPr>
            <a:picLocks noChangeAspect="1" noChangeArrowheads="1"/>
          </p:cNvPicPr>
          <p:nvPr/>
        </p:nvPicPr>
        <p:blipFill>
          <a:blip r:embed="rId3"/>
          <a:srcRect/>
          <a:stretch>
            <a:fillRect/>
          </a:stretch>
        </p:blipFill>
        <p:spPr bwMode="auto">
          <a:xfrm>
            <a:off x="2590800" y="3654425"/>
            <a:ext cx="4191000" cy="155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Administrator\Desktop\PLATES Pictures\plate 43.png"/>
          <p:cNvPicPr>
            <a:picLocks noChangeAspect="1" noChangeArrowheads="1"/>
          </p:cNvPicPr>
          <p:nvPr/>
        </p:nvPicPr>
        <p:blipFill>
          <a:blip r:embed="rId2"/>
          <a:srcRect/>
          <a:stretch>
            <a:fillRect/>
          </a:stretch>
        </p:blipFill>
        <p:spPr bwMode="auto">
          <a:xfrm>
            <a:off x="1295400" y="609600"/>
            <a:ext cx="6681107" cy="5715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 xmlns:p14="http://schemas.microsoft.com/office/powerpoint/2010/main" val="4206636947"/>
              </p:ext>
            </p:extLst>
          </p:nvPr>
        </p:nvGraphicFramePr>
        <p:xfrm>
          <a:off x="152400" y="1219200"/>
          <a:ext cx="8839200" cy="5492750"/>
        </p:xfrm>
        <a:graphic>
          <a:graphicData uri="http://schemas.openxmlformats.org/drawingml/2006/chart">
            <c:chart xmlns:c="http://schemas.openxmlformats.org/drawingml/2006/chart" xmlns:r="http://schemas.openxmlformats.org/officeDocument/2006/relationships" r:id="rId2"/>
          </a:graphicData>
        </a:graphic>
      </p:graphicFrame>
      <p:sp>
        <p:nvSpPr>
          <p:cNvPr id="2" name="Rectangle 1"/>
          <p:cNvSpPr/>
          <p:nvPr/>
        </p:nvSpPr>
        <p:spPr>
          <a:xfrm>
            <a:off x="0" y="76200"/>
            <a:ext cx="9144000" cy="1200329"/>
          </a:xfrm>
          <a:prstGeom prst="rect">
            <a:avLst/>
          </a:prstGeom>
        </p:spPr>
        <p:txBody>
          <a:bodyPr wrap="square">
            <a:spAutoFit/>
          </a:bodyPr>
          <a:lstStyle/>
          <a:p>
            <a:pPr algn="ctr">
              <a:defRPr sz="1200" b="0" i="0" u="none" strike="noStrike" kern="1200" baseline="0">
                <a:solidFill>
                  <a:srgbClr val="000000"/>
                </a:solidFill>
                <a:latin typeface="Arial"/>
                <a:ea typeface="Arial"/>
                <a:cs typeface="Arial"/>
              </a:defRPr>
            </a:pPr>
            <a:r>
              <a:rPr lang="en-US" sz="2400" dirty="0" err="1">
                <a:solidFill>
                  <a:srgbClr val="FFFF00"/>
                </a:solidFill>
                <a:effectLst>
                  <a:outerShdw blurRad="38100" dist="38100" dir="2700000" algn="tl">
                    <a:srgbClr val="000000">
                      <a:alpha val="43137"/>
                    </a:srgbClr>
                  </a:outerShdw>
                </a:effectLst>
                <a:latin typeface="Algerian" pitchFamily="82" charset="0"/>
                <a:cs typeface="Arial"/>
              </a:rPr>
              <a:t>Andrographolide</a:t>
            </a:r>
            <a:r>
              <a:rPr lang="en-US" sz="2400" dirty="0">
                <a:solidFill>
                  <a:srgbClr val="FFFF00"/>
                </a:solidFill>
                <a:effectLst>
                  <a:outerShdw blurRad="38100" dist="38100" dir="2700000" algn="tl">
                    <a:srgbClr val="000000">
                      <a:alpha val="43137"/>
                    </a:srgbClr>
                  </a:outerShdw>
                </a:effectLst>
                <a:latin typeface="Algerian" pitchFamily="82" charset="0"/>
                <a:cs typeface="Arial"/>
              </a:rPr>
              <a:t> content in Control Normal, Regenerated plants of </a:t>
            </a:r>
            <a:r>
              <a:rPr lang="en-US" sz="2400" i="1" dirty="0" err="1">
                <a:solidFill>
                  <a:srgbClr val="FFFF00"/>
                </a:solidFill>
                <a:effectLst>
                  <a:outerShdw blurRad="38100" dist="38100" dir="2700000" algn="tl">
                    <a:srgbClr val="000000">
                      <a:alpha val="43137"/>
                    </a:srgbClr>
                  </a:outerShdw>
                </a:effectLst>
                <a:latin typeface="Algerian" pitchFamily="82" charset="0"/>
                <a:cs typeface="Arial"/>
              </a:rPr>
              <a:t>Andrographis</a:t>
            </a:r>
            <a:r>
              <a:rPr lang="en-US" sz="2400" i="1" dirty="0">
                <a:solidFill>
                  <a:srgbClr val="FFFF00"/>
                </a:solidFill>
                <a:effectLst>
                  <a:outerShdw blurRad="38100" dist="38100" dir="2700000" algn="tl">
                    <a:srgbClr val="000000">
                      <a:alpha val="43137"/>
                    </a:srgbClr>
                  </a:outerShdw>
                </a:effectLst>
                <a:latin typeface="Algerian" pitchFamily="82" charset="0"/>
                <a:cs typeface="Arial"/>
              </a:rPr>
              <a:t> </a:t>
            </a:r>
            <a:r>
              <a:rPr lang="en-US" sz="2400" i="1" dirty="0" err="1">
                <a:solidFill>
                  <a:srgbClr val="FFFF00"/>
                </a:solidFill>
                <a:effectLst>
                  <a:outerShdw blurRad="38100" dist="38100" dir="2700000" algn="tl">
                    <a:srgbClr val="000000">
                      <a:alpha val="43137"/>
                    </a:srgbClr>
                  </a:outerShdw>
                </a:effectLst>
                <a:latin typeface="Algerian" pitchFamily="82" charset="0"/>
                <a:cs typeface="Arial"/>
              </a:rPr>
              <a:t>paniculata</a:t>
            </a:r>
            <a:r>
              <a:rPr lang="en-US" sz="2400" i="1" dirty="0">
                <a:solidFill>
                  <a:srgbClr val="FFFF00"/>
                </a:solidFill>
                <a:effectLst>
                  <a:outerShdw blurRad="38100" dist="38100" dir="2700000" algn="tl">
                    <a:srgbClr val="000000">
                      <a:alpha val="43137"/>
                    </a:srgbClr>
                  </a:outerShdw>
                </a:effectLst>
                <a:latin typeface="Algerian" pitchFamily="82" charset="0"/>
                <a:cs typeface="Arial"/>
              </a:rPr>
              <a:t> and</a:t>
            </a:r>
            <a:r>
              <a:rPr lang="en-US" sz="2400" dirty="0">
                <a:solidFill>
                  <a:srgbClr val="FFFF00"/>
                </a:solidFill>
                <a:effectLst>
                  <a:outerShdw blurRad="38100" dist="38100" dir="2700000" algn="tl">
                    <a:srgbClr val="000000">
                      <a:alpha val="43137"/>
                    </a:srgbClr>
                  </a:outerShdw>
                </a:effectLst>
                <a:latin typeface="Algerian" pitchFamily="82" charset="0"/>
                <a:cs typeface="Arial"/>
              </a:rPr>
              <a:t> after AM treatment </a:t>
            </a:r>
            <a:r>
              <a:rPr lang="en-US" sz="2400" dirty="0" err="1">
                <a:solidFill>
                  <a:srgbClr val="FFFF00"/>
                </a:solidFill>
                <a:effectLst>
                  <a:outerShdw blurRad="38100" dist="38100" dir="2700000" algn="tl">
                    <a:srgbClr val="000000">
                      <a:alpha val="43137"/>
                    </a:srgbClr>
                  </a:outerShdw>
                </a:effectLst>
                <a:latin typeface="Algerian" pitchFamily="82" charset="0"/>
                <a:cs typeface="Arial"/>
              </a:rPr>
              <a:t>Andrographolide</a:t>
            </a:r>
            <a:r>
              <a:rPr lang="en-US" sz="2400" dirty="0">
                <a:solidFill>
                  <a:srgbClr val="FFFF00"/>
                </a:solidFill>
                <a:effectLst>
                  <a:outerShdw blurRad="38100" dist="38100" dir="2700000" algn="tl">
                    <a:srgbClr val="000000">
                      <a:alpha val="43137"/>
                    </a:srgbClr>
                  </a:outerShdw>
                </a:effectLst>
                <a:latin typeface="Algerian" pitchFamily="82" charset="0"/>
                <a:cs typeface="Arial"/>
              </a:rPr>
              <a:t> content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p:cNvSpPr>
            <a:spLocks noGrp="1"/>
          </p:cNvSpPr>
          <p:nvPr>
            <p:ph type="title" idx="4294967295"/>
          </p:nvPr>
        </p:nvSpPr>
        <p:spPr>
          <a:xfrm>
            <a:off x="457200" y="76200"/>
            <a:ext cx="8229600" cy="1143000"/>
          </a:xfrm>
          <a:noFill/>
        </p:spPr>
        <p:txBody>
          <a:bodyPr/>
          <a:lstStyle/>
          <a:p>
            <a:pPr eaLnBrk="1" hangingPunct="1"/>
            <a:r>
              <a:rPr lang="en-US" sz="2000" dirty="0" smtClean="0">
                <a:solidFill>
                  <a:srgbClr val="FFFF00"/>
                </a:solidFill>
                <a:effectLst>
                  <a:outerShdw blurRad="38100" dist="38100" dir="2700000" algn="tl">
                    <a:srgbClr val="000000">
                      <a:alpha val="43137"/>
                    </a:srgbClr>
                  </a:outerShdw>
                </a:effectLst>
                <a:latin typeface="Algerian" pitchFamily="82" charset="0"/>
              </a:rPr>
              <a:t>Experiment (8): To evaluate the genetic diversity of the control normal, regenerated and AM treated plants, using DNA finger printing by using AFLP markers</a:t>
            </a:r>
          </a:p>
        </p:txBody>
      </p:sp>
      <p:pic>
        <p:nvPicPr>
          <p:cNvPr id="108547" name="Picture 2" descr="C:\Documents and Settings\Administrator\Desktop\PLATES Pictures\plate 46.png"/>
          <p:cNvPicPr>
            <a:picLocks noGrp="1" noChangeAspect="1" noChangeArrowheads="1"/>
          </p:cNvPicPr>
          <p:nvPr>
            <p:ph idx="4294967295"/>
          </p:nvPr>
        </p:nvPicPr>
        <p:blipFill>
          <a:blip r:embed="rId2"/>
          <a:srcRect l="5469"/>
          <a:stretch>
            <a:fillRect/>
          </a:stretch>
        </p:blipFill>
        <p:spPr>
          <a:xfrm>
            <a:off x="2514600" y="1354088"/>
            <a:ext cx="4419600" cy="5199112"/>
          </a:xfrm>
        </p:spPr>
      </p:pic>
    </p:spTree>
    <p:extLst>
      <p:ext uri="{BB962C8B-B14F-4D97-AF65-F5344CB8AC3E}">
        <p14:creationId xmlns="" xmlns:p14="http://schemas.microsoft.com/office/powerpoint/2010/main" val="33208948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p:cNvSpPr>
            <a:spLocks noGrp="1"/>
          </p:cNvSpPr>
          <p:nvPr>
            <p:ph type="title" idx="4294967295"/>
          </p:nvPr>
        </p:nvSpPr>
        <p:spPr>
          <a:xfrm>
            <a:off x="152400" y="381000"/>
            <a:ext cx="8991600" cy="1143000"/>
          </a:xfrm>
          <a:noFill/>
        </p:spPr>
        <p:txBody>
          <a:bodyPr/>
          <a:lstStyle/>
          <a:p>
            <a:pPr eaLnBrk="1" hangingPunct="1"/>
            <a:r>
              <a:rPr lang="en-US" sz="2400" dirty="0" err="1" smtClean="0">
                <a:solidFill>
                  <a:srgbClr val="FFFF00"/>
                </a:solidFill>
                <a:effectLst>
                  <a:outerShdw blurRad="38100" dist="38100" dir="2700000" algn="tl">
                    <a:srgbClr val="000000">
                      <a:alpha val="43137"/>
                    </a:srgbClr>
                  </a:outerShdw>
                </a:effectLst>
                <a:latin typeface="Algerian" pitchFamily="82" charset="0"/>
              </a:rPr>
              <a:t>Comparision</a:t>
            </a:r>
            <a:r>
              <a:rPr lang="en-US" sz="2400" dirty="0" smtClean="0">
                <a:solidFill>
                  <a:srgbClr val="FFFF00"/>
                </a:solidFill>
                <a:effectLst>
                  <a:outerShdw blurRad="38100" dist="38100" dir="2700000" algn="tl">
                    <a:srgbClr val="000000">
                      <a:alpha val="43137"/>
                    </a:srgbClr>
                  </a:outerShdw>
                </a:effectLst>
                <a:latin typeface="Algerian" pitchFamily="82" charset="0"/>
              </a:rPr>
              <a:t>  of  genomic DNA  yields  and absorbance</a:t>
            </a:r>
            <a:br>
              <a:rPr lang="en-US" sz="2400" dirty="0" smtClean="0">
                <a:solidFill>
                  <a:srgbClr val="FFFF00"/>
                </a:solidFill>
                <a:effectLst>
                  <a:outerShdw blurRad="38100" dist="38100" dir="2700000" algn="tl">
                    <a:srgbClr val="000000">
                      <a:alpha val="43137"/>
                    </a:srgbClr>
                  </a:outerShdw>
                </a:effectLst>
                <a:latin typeface="Algerian" pitchFamily="82" charset="0"/>
              </a:rPr>
            </a:br>
            <a:r>
              <a:rPr lang="en-US" sz="2400" dirty="0" smtClean="0">
                <a:solidFill>
                  <a:srgbClr val="FFFF00"/>
                </a:solidFill>
                <a:effectLst>
                  <a:outerShdw blurRad="38100" dist="38100" dir="2700000" algn="tl">
                    <a:srgbClr val="000000">
                      <a:alpha val="43137"/>
                    </a:srgbClr>
                  </a:outerShdw>
                </a:effectLst>
                <a:latin typeface="Algerian" pitchFamily="82" charset="0"/>
              </a:rPr>
              <a:t>ratios from different samples of </a:t>
            </a:r>
            <a:r>
              <a:rPr lang="en-US" sz="2400" dirty="0" err="1" smtClean="0">
                <a:solidFill>
                  <a:srgbClr val="FFFF00"/>
                </a:solidFill>
                <a:effectLst>
                  <a:outerShdw blurRad="38100" dist="38100" dir="2700000" algn="tl">
                    <a:srgbClr val="000000">
                      <a:alpha val="43137"/>
                    </a:srgbClr>
                  </a:outerShdw>
                </a:effectLst>
                <a:latin typeface="Algerian" pitchFamily="82" charset="0"/>
              </a:rPr>
              <a:t>Andrographis</a:t>
            </a:r>
            <a:r>
              <a:rPr lang="en-US" sz="2400" dirty="0" smtClean="0">
                <a:solidFill>
                  <a:srgbClr val="FFFF00"/>
                </a:solidFill>
                <a:effectLst>
                  <a:outerShdw blurRad="38100" dist="38100" dir="2700000" algn="tl">
                    <a:srgbClr val="000000">
                      <a:alpha val="43137"/>
                    </a:srgbClr>
                  </a:outerShdw>
                </a:effectLst>
                <a:latin typeface="Algerian" pitchFamily="82" charset="0"/>
              </a:rPr>
              <a:t> </a:t>
            </a:r>
            <a:r>
              <a:rPr lang="en-US" sz="2400" dirty="0" err="1" smtClean="0">
                <a:solidFill>
                  <a:srgbClr val="FFFF00"/>
                </a:solidFill>
                <a:effectLst>
                  <a:outerShdw blurRad="38100" dist="38100" dir="2700000" algn="tl">
                    <a:srgbClr val="000000">
                      <a:alpha val="43137"/>
                    </a:srgbClr>
                  </a:outerShdw>
                </a:effectLst>
                <a:latin typeface="Algerian" pitchFamily="82" charset="0"/>
              </a:rPr>
              <a:t>paniculata</a:t>
            </a:r>
            <a:r>
              <a:rPr lang="en-US" sz="2400" dirty="0" smtClean="0">
                <a:solidFill>
                  <a:srgbClr val="FFFF00"/>
                </a:solidFill>
                <a:effectLst>
                  <a:outerShdw blurRad="38100" dist="38100" dir="2700000" algn="tl">
                    <a:srgbClr val="000000">
                      <a:alpha val="43137"/>
                    </a:srgbClr>
                  </a:outerShdw>
                </a:effectLst>
                <a:latin typeface="Algerian" pitchFamily="82" charset="0"/>
              </a:rPr>
              <a:t> </a:t>
            </a:r>
            <a:br>
              <a:rPr lang="en-US" sz="2400" dirty="0" smtClean="0">
                <a:solidFill>
                  <a:srgbClr val="FFFF00"/>
                </a:solidFill>
                <a:effectLst>
                  <a:outerShdw blurRad="38100" dist="38100" dir="2700000" algn="tl">
                    <a:srgbClr val="000000">
                      <a:alpha val="43137"/>
                    </a:srgbClr>
                  </a:outerShdw>
                </a:effectLst>
                <a:latin typeface="Algerian" pitchFamily="82" charset="0"/>
              </a:rPr>
            </a:br>
            <a:r>
              <a:rPr lang="en-US" sz="2400" dirty="0" smtClean="0">
                <a:solidFill>
                  <a:srgbClr val="FFFF00"/>
                </a:solidFill>
                <a:effectLst>
                  <a:outerShdw blurRad="38100" dist="38100" dir="2700000" algn="tl">
                    <a:srgbClr val="000000">
                      <a:alpha val="43137"/>
                    </a:srgbClr>
                  </a:outerShdw>
                </a:effectLst>
                <a:latin typeface="Algerian" pitchFamily="82" charset="0"/>
              </a:rPr>
              <a:t>leaf tissues after purification.</a:t>
            </a:r>
            <a:br>
              <a:rPr lang="en-US" sz="2400" dirty="0" smtClean="0">
                <a:solidFill>
                  <a:srgbClr val="FFFF00"/>
                </a:solidFill>
                <a:effectLst>
                  <a:outerShdw blurRad="38100" dist="38100" dir="2700000" algn="tl">
                    <a:srgbClr val="000000">
                      <a:alpha val="43137"/>
                    </a:srgbClr>
                  </a:outerShdw>
                </a:effectLst>
                <a:latin typeface="Algerian" pitchFamily="82" charset="0"/>
              </a:rPr>
            </a:br>
            <a:endParaRPr lang="en-US" sz="2400" dirty="0" smtClean="0">
              <a:solidFill>
                <a:srgbClr val="FFFF00"/>
              </a:solidFill>
              <a:effectLst>
                <a:outerShdw blurRad="38100" dist="38100" dir="2700000" algn="tl">
                  <a:srgbClr val="000000">
                    <a:alpha val="43137"/>
                  </a:srgbClr>
                </a:outerShdw>
              </a:effectLst>
              <a:latin typeface="Algerian" pitchFamily="82" charset="0"/>
            </a:endParaRPr>
          </a:p>
        </p:txBody>
      </p:sp>
      <p:graphicFrame>
        <p:nvGraphicFramePr>
          <p:cNvPr id="4" name="Content Placeholder 3"/>
          <p:cNvGraphicFramePr>
            <a:graphicFrameLocks noGrp="1"/>
          </p:cNvGraphicFramePr>
          <p:nvPr>
            <p:ph idx="4294967295"/>
            <p:extLst>
              <p:ext uri="{D42A27DB-BD31-4B8C-83A1-F6EECF244321}">
                <p14:modId xmlns="" xmlns:p14="http://schemas.microsoft.com/office/powerpoint/2010/main" val="3479507506"/>
              </p:ext>
            </p:extLst>
          </p:nvPr>
        </p:nvGraphicFramePr>
        <p:xfrm>
          <a:off x="457200" y="1828800"/>
          <a:ext cx="8229600" cy="4500566"/>
        </p:xfrm>
        <a:graphic>
          <a:graphicData uri="http://schemas.openxmlformats.org/drawingml/2006/table">
            <a:tbl>
              <a:tblPr/>
              <a:tblGrid>
                <a:gridCol w="1371600"/>
                <a:gridCol w="3733800"/>
                <a:gridCol w="1524000"/>
                <a:gridCol w="1600200"/>
              </a:tblGrid>
              <a:tr h="642938">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200" b="1" i="0" u="none" strike="noStrike" cap="none" normalizeH="0" baseline="0" dirty="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Arial Unicode MS" pitchFamily="34" charset="-128"/>
                        </a:rPr>
                        <a:t>Sl.</a:t>
                      </a:r>
                      <a:endParaRPr kumimoji="0" lang="en-US" sz="1200" b="1" i="0" u="none" strike="noStrike" cap="none" normalizeH="0" baseline="0" dirty="0" smtClean="0">
                        <a:ln>
                          <a:noFill/>
                        </a:ln>
                        <a:solidFill>
                          <a:srgbClr val="FFFFFF"/>
                        </a:solidFill>
                        <a:effectLst>
                          <a:outerShdw blurRad="38100" dist="38100" dir="2700000" algn="tl">
                            <a:srgbClr val="000000"/>
                          </a:outerShdw>
                        </a:effectLst>
                        <a:latin typeface="Arial"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200" b="1" i="0" u="none" strike="noStrike" cap="none" normalizeH="0" baseline="0" dirty="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Arial Unicode MS" pitchFamily="34" charset="-128"/>
                        </a:rPr>
                        <a:t>No.</a:t>
                      </a:r>
                      <a:endParaRPr kumimoji="0" lang="en-US" sz="1200" b="1" i="0" u="none" strike="noStrike" cap="none" normalizeH="0" baseline="0" dirty="0" smtClean="0">
                        <a:ln>
                          <a:noFill/>
                        </a:ln>
                        <a:solidFill>
                          <a:srgbClr val="FFFFFF"/>
                        </a:solidFill>
                        <a:effectLst>
                          <a:outerShdw blurRad="38100" dist="38100" dir="2700000" algn="tl">
                            <a:srgbClr val="000000"/>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2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Arial Unicode MS" pitchFamily="34" charset="-128"/>
                        </a:rPr>
                        <a:t>Samples</a:t>
                      </a:r>
                      <a:endParaRPr kumimoji="0" lang="en-US" sz="1200" b="1" i="0" u="none" strike="noStrike" cap="none" normalizeH="0" baseline="0" smtClean="0">
                        <a:ln>
                          <a:noFill/>
                        </a:ln>
                        <a:solidFill>
                          <a:srgbClr val="FFFFFF"/>
                        </a:solidFill>
                        <a:effectLst>
                          <a:outerShdw blurRad="38100" dist="38100" dir="2700000" algn="tl">
                            <a:srgbClr val="000000"/>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2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Arial Unicode MS" pitchFamily="34" charset="-128"/>
                        </a:rPr>
                        <a:t>OD 260 /</a:t>
                      </a:r>
                      <a:endParaRPr kumimoji="0" lang="en-US" sz="1200" b="1" i="0" u="none" strike="noStrike" cap="none" normalizeH="0" baseline="0" smtClean="0">
                        <a:ln>
                          <a:noFill/>
                        </a:ln>
                        <a:solidFill>
                          <a:srgbClr val="FFFFFF"/>
                        </a:solidFill>
                        <a:effectLst>
                          <a:outerShdw blurRad="38100" dist="38100" dir="2700000" algn="tl">
                            <a:srgbClr val="000000"/>
                          </a:outerShdw>
                        </a:effectLst>
                        <a:latin typeface="Arial"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2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Arial Unicode MS" pitchFamily="34" charset="-128"/>
                        </a:rPr>
                        <a:t>OD 280</a:t>
                      </a:r>
                      <a:endParaRPr kumimoji="0" lang="en-US" sz="1200" b="1" i="0" u="none" strike="noStrike" cap="none" normalizeH="0" baseline="0" smtClean="0">
                        <a:ln>
                          <a:noFill/>
                        </a:ln>
                        <a:solidFill>
                          <a:srgbClr val="FFFFFF"/>
                        </a:solidFill>
                        <a:effectLst>
                          <a:outerShdw blurRad="38100" dist="38100" dir="2700000" algn="tl">
                            <a:srgbClr val="000000"/>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2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Arial Unicode MS" pitchFamily="34" charset="-128"/>
                        </a:rPr>
                        <a:t>DNA yield</a:t>
                      </a:r>
                      <a:endParaRPr kumimoji="0" lang="en-US" sz="1200" b="1" i="0" u="none" strike="noStrike" cap="none" normalizeH="0" baseline="0" smtClean="0">
                        <a:ln>
                          <a:noFill/>
                        </a:ln>
                        <a:solidFill>
                          <a:srgbClr val="FFFFFF"/>
                        </a:solidFill>
                        <a:effectLst>
                          <a:outerShdw blurRad="38100" dist="38100" dir="2700000" algn="tl">
                            <a:srgbClr val="000000"/>
                          </a:outerShdw>
                        </a:effectLst>
                        <a:latin typeface="Arial"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2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Arial Unicode MS" pitchFamily="34" charset="-128"/>
                        </a:rPr>
                        <a:t>µg/ml</a:t>
                      </a:r>
                      <a:endParaRPr kumimoji="0" lang="en-US" sz="1200" b="1" i="0" u="none" strike="noStrike" cap="none" normalizeH="0" baseline="0" smtClean="0">
                        <a:ln>
                          <a:noFill/>
                        </a:ln>
                        <a:solidFill>
                          <a:srgbClr val="FFFFFF"/>
                        </a:solidFill>
                        <a:effectLst>
                          <a:outerShdw blurRad="38100" dist="38100" dir="2700000" algn="tl">
                            <a:srgbClr val="000000"/>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42938">
                <a:tc>
                  <a:txBody>
                    <a:bodyPr/>
                    <a:lstStyle/>
                    <a:p>
                      <a:pPr marL="0" marR="0" lvl="0" indent="0" algn="ctr" defTabSz="914400" rtl="0" eaLnBrk="1" fontAlgn="base" latinLnBrk="0" hangingPunct="1">
                        <a:lnSpc>
                          <a:spcPct val="15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1.</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Normal</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1.87</a:t>
                      </a:r>
                      <a:endParaRPr kumimoji="0" lang="en-US" sz="1200" b="0"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1340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642938">
                <a:tc>
                  <a:txBody>
                    <a:bodyPr/>
                    <a:lstStyle/>
                    <a:p>
                      <a:pPr marL="0" marR="0" lvl="0" indent="0" algn="ctr" defTabSz="914400" rtl="0" eaLnBrk="1" fontAlgn="base" latinLnBrk="0" hangingPunct="1">
                        <a:lnSpc>
                          <a:spcPct val="15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2.</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Regenerated</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2.28</a:t>
                      </a:r>
                      <a:endParaRPr kumimoji="0" lang="en-US" sz="1200" b="0"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1600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642938">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3.</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Normal treated with </a:t>
                      </a: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Glomus mosseae</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1.54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1440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642938">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Normal treated with </a:t>
                      </a: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Glomus fasciculatum</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1.62</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1450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642938">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5.</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Regenerated treated with </a:t>
                      </a: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Glomus mosseae</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1.78</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1750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642938">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Regenerated treated with </a:t>
                      </a:r>
                      <a:r>
                        <a:rPr kumimoji="0" lang="en-US" sz="1200" b="0" i="1"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Glomus fasciculatum</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1.77</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200" b="0"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Arial Unicode MS" pitchFamily="34" charset="-128"/>
                        </a:rPr>
                        <a:t>1980</a:t>
                      </a:r>
                      <a:endParaRPr kumimoji="0" lang="en-US" sz="1200" b="0" i="0" u="none" strike="noStrike" cap="none" normalizeH="0" baseline="0" dirty="0" smtClean="0">
                        <a:ln>
                          <a:noFill/>
                        </a:ln>
                        <a:solidFill>
                          <a:srgbClr val="000000"/>
                        </a:solidFill>
                        <a:effectLst>
                          <a:outerShdw blurRad="38100" dist="38100" dir="2700000" algn="tl">
                            <a:srgbClr val="FFFFFF"/>
                          </a:outerShdw>
                        </a:effectLst>
                        <a:latin typeface="Arial" pitchFamily="34"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Tree>
    <p:extLst>
      <p:ext uri="{BB962C8B-B14F-4D97-AF65-F5344CB8AC3E}">
        <p14:creationId xmlns="" xmlns:p14="http://schemas.microsoft.com/office/powerpoint/2010/main" val="23390052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idx="4294967295"/>
          </p:nvPr>
        </p:nvSpPr>
        <p:spPr>
          <a:xfrm>
            <a:off x="0" y="228600"/>
            <a:ext cx="9144000" cy="609600"/>
          </a:xfrm>
          <a:noFill/>
        </p:spPr>
        <p:txBody>
          <a:bodyPr/>
          <a:lstStyle/>
          <a:p>
            <a:pPr eaLnBrk="1" hangingPunct="1"/>
            <a:r>
              <a:rPr lang="en-US" sz="3200" dirty="0" smtClean="0">
                <a:solidFill>
                  <a:srgbClr val="FFFF00"/>
                </a:solidFill>
                <a:effectLst>
                  <a:outerShdw blurRad="38100" dist="38100" dir="2700000" algn="tl">
                    <a:srgbClr val="000000">
                      <a:alpha val="43137"/>
                    </a:srgbClr>
                  </a:outerShdw>
                </a:effectLst>
                <a:latin typeface="Algerian" pitchFamily="82" charset="0"/>
              </a:rPr>
              <a:t>AFLP Profile</a:t>
            </a:r>
          </a:p>
        </p:txBody>
      </p:sp>
      <p:pic>
        <p:nvPicPr>
          <p:cNvPr id="110595" name="Picture 2" descr="C:\Documents and Settings\Administrator\Desktop\PLATES Pictures\plate 47.png"/>
          <p:cNvPicPr>
            <a:picLocks noGrp="1" noChangeAspect="1" noChangeArrowheads="1"/>
          </p:cNvPicPr>
          <p:nvPr>
            <p:ph idx="4294967295"/>
          </p:nvPr>
        </p:nvPicPr>
        <p:blipFill>
          <a:blip r:embed="rId2"/>
          <a:srcRect/>
          <a:stretch>
            <a:fillRect/>
          </a:stretch>
        </p:blipFill>
        <p:spPr>
          <a:xfrm>
            <a:off x="2191657" y="1066800"/>
            <a:ext cx="4894943" cy="5410200"/>
          </a:xfrm>
        </p:spPr>
      </p:pic>
    </p:spTree>
    <p:extLst>
      <p:ext uri="{BB962C8B-B14F-4D97-AF65-F5344CB8AC3E}">
        <p14:creationId xmlns="" xmlns:p14="http://schemas.microsoft.com/office/powerpoint/2010/main" val="25277353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itle 1"/>
          <p:cNvSpPr>
            <a:spLocks noGrp="1"/>
          </p:cNvSpPr>
          <p:nvPr>
            <p:ph type="title" idx="4294967295"/>
          </p:nvPr>
        </p:nvSpPr>
        <p:spPr>
          <a:xfrm>
            <a:off x="0" y="-152400"/>
            <a:ext cx="9144000" cy="1219200"/>
          </a:xfrm>
        </p:spPr>
        <p:txBody>
          <a:bodyPr/>
          <a:lstStyle/>
          <a:p>
            <a:pPr eaLnBrk="1" hangingPunct="1">
              <a:defRPr/>
            </a:pPr>
            <a:r>
              <a:rPr lang="en-US" sz="3200" dirty="0" smtClean="0">
                <a:solidFill>
                  <a:srgbClr val="FFFF00"/>
                </a:solidFill>
                <a:effectLst>
                  <a:outerShdw blurRad="38100" dist="38100" dir="2700000" algn="tl">
                    <a:srgbClr val="000000">
                      <a:alpha val="43137"/>
                    </a:srgbClr>
                  </a:outerShdw>
                </a:effectLst>
                <a:latin typeface="Algerian" pitchFamily="82" charset="0"/>
              </a:rPr>
              <a:t>AFLP Profile</a:t>
            </a:r>
            <a:endParaRPr lang="en-US" sz="3200" dirty="0" smtClean="0">
              <a:effectLst>
                <a:outerShdw blurRad="38100" dist="38100" dir="2700000" algn="tl">
                  <a:srgbClr val="000000">
                    <a:alpha val="43137"/>
                  </a:srgbClr>
                </a:outerShdw>
              </a:effectLst>
            </a:endParaRPr>
          </a:p>
        </p:txBody>
      </p:sp>
      <p:pic>
        <p:nvPicPr>
          <p:cNvPr id="111619" name="Picture 8" descr="F:\PARENT FILES\ANITHA\THESIS\FINAL PRINT FOLDER\FINAL FOLDER VERY IMPORTANT\PLATES Pictures\plate 48.png"/>
          <p:cNvPicPr>
            <a:picLocks noChangeAspect="1" noChangeArrowheads="1"/>
          </p:cNvPicPr>
          <p:nvPr/>
        </p:nvPicPr>
        <p:blipFill>
          <a:blip r:embed="rId2"/>
          <a:srcRect/>
          <a:stretch>
            <a:fillRect/>
          </a:stretch>
        </p:blipFill>
        <p:spPr bwMode="auto">
          <a:xfrm>
            <a:off x="2133600" y="762000"/>
            <a:ext cx="4906432" cy="5897563"/>
          </a:xfrm>
          <a:prstGeom prst="rect">
            <a:avLst/>
          </a:prstGeom>
          <a:noFill/>
          <a:ln w="9525">
            <a:noFill/>
            <a:miter lim="800000"/>
            <a:headEnd/>
            <a:tailEnd/>
          </a:ln>
        </p:spPr>
      </p:pic>
    </p:spTree>
    <p:extLst>
      <p:ext uri="{BB962C8B-B14F-4D97-AF65-F5344CB8AC3E}">
        <p14:creationId xmlns="" xmlns:p14="http://schemas.microsoft.com/office/powerpoint/2010/main" val="17450188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idx="4294967295"/>
          </p:nvPr>
        </p:nvSpPr>
        <p:spPr>
          <a:xfrm>
            <a:off x="457200" y="228600"/>
            <a:ext cx="8229600" cy="1143000"/>
          </a:xfrm>
          <a:noFill/>
        </p:spPr>
        <p:txBody>
          <a:bodyPr/>
          <a:lstStyle/>
          <a:p>
            <a:pPr eaLnBrk="1" hangingPunct="1"/>
            <a:r>
              <a:rPr lang="en-US" sz="2800" dirty="0" smtClean="0">
                <a:solidFill>
                  <a:srgbClr val="FFFF00"/>
                </a:solidFill>
                <a:effectLst>
                  <a:outerShdw blurRad="38100" dist="38100" dir="2700000" algn="tl">
                    <a:srgbClr val="000000">
                      <a:alpha val="43137"/>
                    </a:srgbClr>
                  </a:outerShdw>
                </a:effectLst>
                <a:latin typeface="Algerian" pitchFamily="82" charset="0"/>
              </a:rPr>
              <a:t>Summary of AFLP fragments variation in the six samples of </a:t>
            </a:r>
            <a:r>
              <a:rPr lang="en-US" sz="2800" dirty="0" err="1" smtClean="0">
                <a:solidFill>
                  <a:srgbClr val="FFFF00"/>
                </a:solidFill>
                <a:effectLst>
                  <a:outerShdw blurRad="38100" dist="38100" dir="2700000" algn="tl">
                    <a:srgbClr val="000000">
                      <a:alpha val="43137"/>
                    </a:srgbClr>
                  </a:outerShdw>
                </a:effectLst>
                <a:latin typeface="Algerian" pitchFamily="82" charset="0"/>
              </a:rPr>
              <a:t>Andrographis</a:t>
            </a:r>
            <a:r>
              <a:rPr lang="en-US" sz="2800" dirty="0" smtClean="0">
                <a:solidFill>
                  <a:srgbClr val="FFFF00"/>
                </a:solidFill>
                <a:effectLst>
                  <a:outerShdw blurRad="38100" dist="38100" dir="2700000" algn="tl">
                    <a:srgbClr val="000000">
                      <a:alpha val="43137"/>
                    </a:srgbClr>
                  </a:outerShdw>
                </a:effectLst>
                <a:latin typeface="Algerian" pitchFamily="82" charset="0"/>
              </a:rPr>
              <a:t> </a:t>
            </a:r>
            <a:r>
              <a:rPr lang="en-US" sz="2800" dirty="0" err="1" smtClean="0">
                <a:solidFill>
                  <a:srgbClr val="FFFF00"/>
                </a:solidFill>
                <a:effectLst>
                  <a:outerShdw blurRad="38100" dist="38100" dir="2700000" algn="tl">
                    <a:srgbClr val="000000">
                      <a:alpha val="43137"/>
                    </a:srgbClr>
                  </a:outerShdw>
                </a:effectLst>
                <a:latin typeface="Algerian" pitchFamily="82" charset="0"/>
              </a:rPr>
              <a:t>paniculata</a:t>
            </a:r>
            <a:r>
              <a:rPr lang="en-US" sz="2800" dirty="0" smtClean="0">
                <a:solidFill>
                  <a:srgbClr val="FFFF00"/>
                </a:solidFill>
                <a:effectLst>
                  <a:outerShdw blurRad="38100" dist="38100" dir="2700000" algn="tl">
                    <a:srgbClr val="000000">
                      <a:alpha val="43137"/>
                    </a:srgbClr>
                  </a:outerShdw>
                </a:effectLst>
                <a:latin typeface="Algerian" pitchFamily="82" charset="0"/>
              </a:rPr>
              <a:t> analyzed</a:t>
            </a:r>
            <a:r>
              <a:rPr lang="en-US" sz="2000" b="1" i="1" dirty="0" smtClean="0">
                <a:solidFill>
                  <a:srgbClr val="FFFF00"/>
                </a:solidFill>
                <a:effectLst>
                  <a:outerShdw blurRad="38100" dist="38100" dir="2700000" algn="tl">
                    <a:srgbClr val="000000">
                      <a:alpha val="43137"/>
                    </a:srgbClr>
                  </a:outerShdw>
                </a:effectLst>
                <a:latin typeface="Algerian" pitchFamily="82" charset="0"/>
              </a:rPr>
              <a:t>.</a:t>
            </a:r>
            <a:endParaRPr lang="en-US" sz="2000" i="1" dirty="0" smtClean="0">
              <a:solidFill>
                <a:srgbClr val="FFFF00"/>
              </a:solidFill>
              <a:effectLst>
                <a:outerShdw blurRad="38100" dist="38100" dir="2700000" algn="tl">
                  <a:srgbClr val="000000">
                    <a:alpha val="43137"/>
                  </a:srgbClr>
                </a:outerShdw>
              </a:effectLst>
              <a:latin typeface="Algerian" pitchFamily="82" charset="0"/>
            </a:endParaRPr>
          </a:p>
        </p:txBody>
      </p:sp>
      <p:graphicFrame>
        <p:nvGraphicFramePr>
          <p:cNvPr id="4" name="Content Placeholder 3"/>
          <p:cNvGraphicFramePr>
            <a:graphicFrameLocks noGrp="1"/>
          </p:cNvGraphicFramePr>
          <p:nvPr>
            <p:ph idx="4294967295"/>
          </p:nvPr>
        </p:nvGraphicFramePr>
        <p:xfrm>
          <a:off x="457200" y="1905000"/>
          <a:ext cx="8229600" cy="4341813"/>
        </p:xfrm>
        <a:graphic>
          <a:graphicData uri="http://schemas.openxmlformats.org/drawingml/2006/table">
            <a:tbl>
              <a:tblPr/>
              <a:tblGrid>
                <a:gridCol w="381000"/>
                <a:gridCol w="795338"/>
                <a:gridCol w="587375"/>
                <a:gridCol w="587375"/>
                <a:gridCol w="587375"/>
                <a:gridCol w="588962"/>
                <a:gridCol w="587375"/>
                <a:gridCol w="587375"/>
                <a:gridCol w="588963"/>
                <a:gridCol w="587375"/>
                <a:gridCol w="587375"/>
                <a:gridCol w="587375"/>
                <a:gridCol w="588962"/>
                <a:gridCol w="587375"/>
              </a:tblGrid>
              <a:tr h="431800">
                <a:tc rowSpan="2">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Times New Roman" pitchFamily="18" charset="0"/>
                        </a:rPr>
                        <a:t>Sl.</a:t>
                      </a:r>
                      <a:endParaRPr kumimoji="0" lang="en-US" sz="1200" b="1" i="0" u="none" strike="noStrike" cap="none" normalizeH="0" baseline="0" smtClean="0">
                        <a:ln>
                          <a:noFill/>
                        </a:ln>
                        <a:solidFill>
                          <a:srgbClr val="FFFFFF"/>
                        </a:solidFill>
                        <a:effectLst>
                          <a:outerShdw blurRad="38100" dist="38100" dir="2700000" algn="tl">
                            <a:srgbClr val="000000"/>
                          </a:outerShdw>
                        </a:effectLst>
                        <a:latin typeface="Arial" pitchFamily="34" charset="0"/>
                        <a:ea typeface="Arial Unicode MS" pitchFamily="34" charset="-128"/>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Times New Roman" pitchFamily="18" charset="0"/>
                        </a:rPr>
                        <a:t>No.</a:t>
                      </a:r>
                      <a:endParaRPr kumimoji="0" lang="en-US" sz="1200" b="1" i="0" u="none" strike="noStrike" cap="none" normalizeH="0" baseline="0" smtClean="0">
                        <a:ln>
                          <a:noFill/>
                        </a:ln>
                        <a:solidFill>
                          <a:srgbClr val="FFFFFF"/>
                        </a:solidFill>
                        <a:effectLst>
                          <a:outerShdw blurRad="38100" dist="38100" dir="2700000" algn="tl">
                            <a:srgbClr val="000000"/>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Times New Roman" pitchFamily="18" charset="0"/>
                        </a:rPr>
                        <a:t>Primer Pair</a:t>
                      </a:r>
                      <a:endParaRPr kumimoji="0" lang="en-US" sz="1200" b="1" i="0" u="none" strike="noStrike" cap="none" normalizeH="0" baseline="0" smtClean="0">
                        <a:ln>
                          <a:noFill/>
                        </a:ln>
                        <a:solidFill>
                          <a:srgbClr val="FFFFFF"/>
                        </a:solidFill>
                        <a:effectLst>
                          <a:outerShdw blurRad="38100" dist="38100" dir="2700000" algn="tl">
                            <a:srgbClr val="000000"/>
                          </a:outerShdw>
                        </a:effectLst>
                        <a:latin typeface="Arial" pitchFamily="34" charset="0"/>
                        <a:ea typeface="Arial Unicode MS" pitchFamily="34"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Times New Roman" pitchFamily="18" charset="0"/>
                        </a:rPr>
                        <a:t>Pst I / Mse I+3</a:t>
                      </a:r>
                      <a:endParaRPr kumimoji="0" lang="en-US" sz="1200" b="1" i="0" u="none" strike="noStrike" cap="none" normalizeH="0" baseline="0" smtClean="0">
                        <a:ln>
                          <a:noFill/>
                        </a:ln>
                        <a:solidFill>
                          <a:srgbClr val="FFFFFF"/>
                        </a:solidFill>
                        <a:effectLst>
                          <a:outerShdw blurRad="38100" dist="38100" dir="2700000" algn="tl">
                            <a:srgbClr val="000000"/>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gridSpan="6">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Times New Roman" pitchFamily="18" charset="0"/>
                        </a:rPr>
                        <a:t>Number of AFLP makers</a:t>
                      </a:r>
                      <a:endParaRPr kumimoji="0" lang="en-US" sz="1200" b="1" i="0" u="none" strike="noStrike" cap="none" normalizeH="0" baseline="0" smtClean="0">
                        <a:ln>
                          <a:noFill/>
                        </a:ln>
                        <a:solidFill>
                          <a:srgbClr val="FFFFFF"/>
                        </a:solidFill>
                        <a:effectLst>
                          <a:outerShdw blurRad="38100" dist="38100" dir="2700000" algn="tl">
                            <a:srgbClr val="000000"/>
                          </a:outerShdw>
                        </a:effectLst>
                        <a:latin typeface="Arial" pitchFamily="34" charset="0"/>
                        <a:ea typeface="Arial Unicode MS" pitchFamily="34"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Times New Roman" pitchFamily="18" charset="0"/>
                        </a:rPr>
                        <a:t>Plant Samples</a:t>
                      </a:r>
                      <a:endParaRPr kumimoji="0" lang="en-US" sz="1200" b="1" i="0" u="none" strike="noStrike" cap="none" normalizeH="0" baseline="0" smtClean="0">
                        <a:ln>
                          <a:noFill/>
                        </a:ln>
                        <a:solidFill>
                          <a:srgbClr val="FFFFFF"/>
                        </a:solidFill>
                        <a:effectLst>
                          <a:outerShdw blurRad="38100" dist="38100" dir="2700000" algn="tl">
                            <a:srgbClr val="000000"/>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Times New Roman" pitchFamily="18" charset="0"/>
                        </a:rPr>
                        <a:t>Number of polymorphic markers</a:t>
                      </a:r>
                      <a:endParaRPr kumimoji="0" lang="en-US" sz="1200" b="1" i="0" u="none" strike="noStrike" cap="none" normalizeH="0" baseline="0" smtClean="0">
                        <a:ln>
                          <a:noFill/>
                        </a:ln>
                        <a:solidFill>
                          <a:srgbClr val="FFFFFF"/>
                        </a:solidFill>
                        <a:effectLst>
                          <a:outerShdw blurRad="38100" dist="38100" dir="2700000" algn="tl">
                            <a:srgbClr val="000000"/>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55613">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N</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Nm</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Nf</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R</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Rm</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Rf</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N</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Nm</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Nf</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R</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Rm</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Rf</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3180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P+GC / M+CTA</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11</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09</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35</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20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27</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06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04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06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31</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11</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20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3180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2.</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P+CA / M+CTA</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17</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21</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26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28</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30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06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21</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23</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24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26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3180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3.</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P+CG / M+CTA</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12</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08</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12</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12</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08</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06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11</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04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11</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3180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P+GC / M+CTG</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13</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08</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13</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21</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13</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12</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06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09</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20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11</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3180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5.</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P+CA / M+CTG</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19</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11</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35</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20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28</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13</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08</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32</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15</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21</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3180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P+CG / M+CTG</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09</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18</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25</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20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32</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09</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06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12</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24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25</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3180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Total</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82</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59</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92</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154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108</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146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62</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36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69</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140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74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114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3180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Total</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641</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495</a:t>
                      </a:r>
                      <a:endParaRPr kumimoji="0" lang="en-US" sz="1200" b="0" i="0" u="none" strike="noStrike" cap="none" normalizeH="0" baseline="0" dirty="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Tree>
    <p:extLst>
      <p:ext uri="{BB962C8B-B14F-4D97-AF65-F5344CB8AC3E}">
        <p14:creationId xmlns="" xmlns:p14="http://schemas.microsoft.com/office/powerpoint/2010/main" val="31243242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p:cNvSpPr>
            <a:spLocks noGrp="1"/>
          </p:cNvSpPr>
          <p:nvPr>
            <p:ph type="title" idx="4294967295"/>
          </p:nvPr>
        </p:nvSpPr>
        <p:spPr>
          <a:xfrm>
            <a:off x="0" y="304800"/>
            <a:ext cx="9144000" cy="865187"/>
          </a:xfrm>
          <a:noFill/>
        </p:spPr>
        <p:txBody>
          <a:bodyPr/>
          <a:lstStyle/>
          <a:p>
            <a:pPr eaLnBrk="1" hangingPunct="1"/>
            <a:r>
              <a:rPr lang="en-US" sz="2800" dirty="0" smtClean="0">
                <a:solidFill>
                  <a:srgbClr val="FFFF00"/>
                </a:solidFill>
                <a:effectLst>
                  <a:outerShdw blurRad="38100" dist="38100" dir="2700000" algn="tl">
                    <a:srgbClr val="000000">
                      <a:alpha val="43137"/>
                    </a:srgbClr>
                  </a:outerShdw>
                </a:effectLst>
                <a:latin typeface="Algerian" pitchFamily="82" charset="0"/>
              </a:rPr>
              <a:t>Summary of AFLP fragments variation in the six samples of </a:t>
            </a:r>
            <a:r>
              <a:rPr lang="en-US" sz="2800" dirty="0" err="1" smtClean="0">
                <a:solidFill>
                  <a:srgbClr val="FFFF00"/>
                </a:solidFill>
                <a:effectLst>
                  <a:outerShdw blurRad="38100" dist="38100" dir="2700000" algn="tl">
                    <a:srgbClr val="000000">
                      <a:alpha val="43137"/>
                    </a:srgbClr>
                  </a:outerShdw>
                </a:effectLst>
                <a:latin typeface="Algerian" pitchFamily="82" charset="0"/>
              </a:rPr>
              <a:t>Andrographis</a:t>
            </a:r>
            <a:r>
              <a:rPr lang="en-US" sz="2800" dirty="0" smtClean="0">
                <a:solidFill>
                  <a:srgbClr val="FFFF00"/>
                </a:solidFill>
                <a:effectLst>
                  <a:outerShdw blurRad="38100" dist="38100" dir="2700000" algn="tl">
                    <a:srgbClr val="000000">
                      <a:alpha val="43137"/>
                    </a:srgbClr>
                  </a:outerShdw>
                </a:effectLst>
                <a:latin typeface="Algerian" pitchFamily="82" charset="0"/>
              </a:rPr>
              <a:t> </a:t>
            </a:r>
            <a:r>
              <a:rPr lang="en-US" sz="2800" dirty="0" err="1" smtClean="0">
                <a:solidFill>
                  <a:srgbClr val="FFFF00"/>
                </a:solidFill>
                <a:effectLst>
                  <a:outerShdw blurRad="38100" dist="38100" dir="2700000" algn="tl">
                    <a:srgbClr val="000000">
                      <a:alpha val="43137"/>
                    </a:srgbClr>
                  </a:outerShdw>
                </a:effectLst>
                <a:latin typeface="Algerian" pitchFamily="82" charset="0"/>
              </a:rPr>
              <a:t>paniculata</a:t>
            </a:r>
            <a:r>
              <a:rPr lang="en-US" sz="2800" dirty="0" smtClean="0">
                <a:solidFill>
                  <a:srgbClr val="FFFF00"/>
                </a:solidFill>
                <a:effectLst>
                  <a:outerShdw blurRad="38100" dist="38100" dir="2700000" algn="tl">
                    <a:srgbClr val="000000">
                      <a:alpha val="43137"/>
                    </a:srgbClr>
                  </a:outerShdw>
                </a:effectLst>
                <a:latin typeface="Algerian" pitchFamily="82" charset="0"/>
              </a:rPr>
              <a:t> analyzed.</a:t>
            </a:r>
          </a:p>
        </p:txBody>
      </p:sp>
      <p:graphicFrame>
        <p:nvGraphicFramePr>
          <p:cNvPr id="4" name="Content Placeholder 3"/>
          <p:cNvGraphicFramePr>
            <a:graphicFrameLocks noGrp="1"/>
          </p:cNvGraphicFramePr>
          <p:nvPr>
            <p:ph idx="4294967295"/>
            <p:extLst>
              <p:ext uri="{D42A27DB-BD31-4B8C-83A1-F6EECF244321}">
                <p14:modId xmlns="" xmlns:p14="http://schemas.microsoft.com/office/powerpoint/2010/main" val="3091832130"/>
              </p:ext>
            </p:extLst>
          </p:nvPr>
        </p:nvGraphicFramePr>
        <p:xfrm>
          <a:off x="152400" y="1600200"/>
          <a:ext cx="8839200" cy="5105400"/>
        </p:xfrm>
        <a:graphic>
          <a:graphicData uri="http://schemas.openxmlformats.org/drawingml/2006/table">
            <a:tbl>
              <a:tblPr/>
              <a:tblGrid>
                <a:gridCol w="491067"/>
                <a:gridCol w="1116836"/>
                <a:gridCol w="803098"/>
                <a:gridCol w="803099"/>
                <a:gridCol w="803098"/>
                <a:gridCol w="804804"/>
                <a:gridCol w="803099"/>
                <a:gridCol w="803098"/>
                <a:gridCol w="803099"/>
                <a:gridCol w="804804"/>
                <a:gridCol w="803098"/>
              </a:tblGrid>
              <a:tr h="510540">
                <a:tc rowSpan="2">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1" i="0" u="none" strike="noStrike" cap="none" normalizeH="0" baseline="0" dirty="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1" i="0" u="none" strike="noStrike" cap="none" normalizeH="0" baseline="0" dirty="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Times New Roman" pitchFamily="18" charset="0"/>
                        </a:rPr>
                        <a:t>Sl.</a:t>
                      </a:r>
                      <a:endParaRPr kumimoji="0" lang="en-US" sz="1200" b="1" i="0" u="none" strike="noStrike" cap="none" normalizeH="0" baseline="0" dirty="0" smtClean="0">
                        <a:ln>
                          <a:noFill/>
                        </a:ln>
                        <a:solidFill>
                          <a:srgbClr val="FFFFFF"/>
                        </a:solidFill>
                        <a:effectLst>
                          <a:outerShdw blurRad="38100" dist="38100" dir="2700000" algn="tl">
                            <a:srgbClr val="000000"/>
                          </a:outerShdw>
                        </a:effectLst>
                        <a:latin typeface="Arial" pitchFamily="34" charset="0"/>
                        <a:ea typeface="Arial Unicode MS" pitchFamily="34" charset="-128"/>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1" i="0" u="none" strike="noStrike" cap="none" normalizeH="0" baseline="0" dirty="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Times New Roman" pitchFamily="18" charset="0"/>
                        </a:rPr>
                        <a:t>No.</a:t>
                      </a:r>
                      <a:endParaRPr kumimoji="0" lang="en-US" sz="1200" b="1" i="0" u="none" strike="noStrike" cap="none" normalizeH="0" baseline="0" dirty="0" smtClean="0">
                        <a:ln>
                          <a:noFill/>
                        </a:ln>
                        <a:solidFill>
                          <a:srgbClr val="FFFFFF"/>
                        </a:solidFill>
                        <a:effectLst>
                          <a:outerShdw blurRad="38100" dist="38100" dir="2700000" algn="tl">
                            <a:srgbClr val="000000"/>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Times New Roman" pitchFamily="18" charset="0"/>
                        </a:rPr>
                        <a:t>Primer Pair</a:t>
                      </a:r>
                      <a:endParaRPr kumimoji="0" lang="en-US" sz="1200" b="1" i="0" u="none" strike="noStrike" cap="none" normalizeH="0" baseline="0" smtClean="0">
                        <a:ln>
                          <a:noFill/>
                        </a:ln>
                        <a:solidFill>
                          <a:srgbClr val="FFFFFF"/>
                        </a:solidFill>
                        <a:effectLst>
                          <a:outerShdw blurRad="38100" dist="38100" dir="2700000" algn="tl">
                            <a:srgbClr val="000000"/>
                          </a:outerShdw>
                        </a:effectLst>
                        <a:latin typeface="Arial" pitchFamily="34" charset="0"/>
                        <a:ea typeface="Arial Unicode MS" pitchFamily="34" charset="-128"/>
                        <a:cs typeface="Times New Roman" pitchFamily="18" charset="0"/>
                      </a:endParaRPr>
                    </a:p>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Times New Roman" pitchFamily="18" charset="0"/>
                        </a:rPr>
                        <a:t>Pst I / Mse I+3</a:t>
                      </a:r>
                      <a:endParaRPr kumimoji="0" lang="en-US" sz="1200" b="1" i="0" u="none" strike="noStrike" cap="none" normalizeH="0" baseline="0" smtClean="0">
                        <a:ln>
                          <a:noFill/>
                        </a:ln>
                        <a:solidFill>
                          <a:srgbClr val="FFFFFF"/>
                        </a:solidFill>
                        <a:effectLst>
                          <a:outerShdw blurRad="38100" dist="38100" dir="2700000" algn="tl">
                            <a:srgbClr val="000000"/>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gridSpan="6">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1" i="0" u="none" strike="noStrike" cap="none" normalizeH="0" baseline="0" dirty="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Times New Roman" pitchFamily="18" charset="0"/>
                        </a:rPr>
                        <a:t>% of Polymorphism</a:t>
                      </a:r>
                      <a:endParaRPr kumimoji="0" lang="en-US" sz="1200" b="1" i="0" u="none" strike="noStrike" cap="none" normalizeH="0" baseline="0" dirty="0" smtClean="0">
                        <a:ln>
                          <a:noFill/>
                        </a:ln>
                        <a:solidFill>
                          <a:srgbClr val="FFFFFF"/>
                        </a:solidFill>
                        <a:effectLst>
                          <a:outerShdw blurRad="38100" dist="38100" dir="2700000" algn="tl">
                            <a:srgbClr val="000000"/>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Times New Roman" pitchFamily="18" charset="0"/>
                        </a:rPr>
                        <a:t>Total</a:t>
                      </a:r>
                      <a:endParaRPr kumimoji="0" lang="en-US" sz="1200" b="1" i="0" u="none" strike="noStrike" cap="none" normalizeH="0" baseline="0" smtClean="0">
                        <a:ln>
                          <a:noFill/>
                        </a:ln>
                        <a:solidFill>
                          <a:srgbClr val="FFFFFF"/>
                        </a:solidFill>
                        <a:effectLst>
                          <a:outerShdw blurRad="38100" dist="38100" dir="2700000" algn="tl">
                            <a:srgbClr val="000000"/>
                          </a:outerShdw>
                        </a:effectLst>
                        <a:latin typeface="Arial" pitchFamily="34" charset="0"/>
                        <a:ea typeface="Arial Unicode MS" pitchFamily="34" charset="-128"/>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Times New Roman" pitchFamily="18" charset="0"/>
                        </a:rPr>
                        <a:t>No. of </a:t>
                      </a:r>
                      <a:endParaRPr kumimoji="0" lang="en-US" sz="1200" b="1" i="0" u="none" strike="noStrike" cap="none" normalizeH="0" baseline="0" smtClean="0">
                        <a:ln>
                          <a:noFill/>
                        </a:ln>
                        <a:solidFill>
                          <a:srgbClr val="FFFFFF"/>
                        </a:solidFill>
                        <a:effectLst>
                          <a:outerShdw blurRad="38100" dist="38100" dir="2700000" algn="tl">
                            <a:srgbClr val="000000"/>
                          </a:outerShdw>
                        </a:effectLst>
                        <a:latin typeface="Arial" pitchFamily="34" charset="0"/>
                        <a:ea typeface="Arial Unicode MS" pitchFamily="34" charset="-128"/>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Times New Roman" pitchFamily="18" charset="0"/>
                        </a:rPr>
                        <a:t>AFLP</a:t>
                      </a:r>
                      <a:endParaRPr kumimoji="0" lang="en-US" sz="1200" b="1" i="0" u="none" strike="noStrike" cap="none" normalizeH="0" baseline="0" smtClean="0">
                        <a:ln>
                          <a:noFill/>
                        </a:ln>
                        <a:solidFill>
                          <a:srgbClr val="FFFFFF"/>
                        </a:solidFill>
                        <a:effectLst>
                          <a:outerShdw blurRad="38100" dist="38100" dir="2700000" algn="tl">
                            <a:srgbClr val="000000"/>
                          </a:outerShdw>
                        </a:effectLst>
                        <a:latin typeface="Arial" pitchFamily="34" charset="0"/>
                        <a:ea typeface="Arial Unicode MS" pitchFamily="34" charset="-128"/>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Times New Roman" pitchFamily="18" charset="0"/>
                        </a:rPr>
                        <a:t>Markers</a:t>
                      </a:r>
                      <a:endParaRPr kumimoji="0" lang="en-US" sz="1200" b="1" i="0" u="none" strike="noStrike" cap="none" normalizeH="0" baseline="0" smtClean="0">
                        <a:ln>
                          <a:noFill/>
                        </a:ln>
                        <a:solidFill>
                          <a:srgbClr val="FFFFFF"/>
                        </a:solidFill>
                        <a:effectLst>
                          <a:outerShdw blurRad="38100" dist="38100" dir="2700000" algn="tl">
                            <a:srgbClr val="000000"/>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rowSpan="2">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Times New Roman" pitchFamily="18" charset="0"/>
                        </a:rPr>
                        <a:t>No. of</a:t>
                      </a:r>
                      <a:endParaRPr kumimoji="0" lang="en-US" sz="1200" b="1" i="0" u="none" strike="noStrike" cap="none" normalizeH="0" baseline="0" smtClean="0">
                        <a:ln>
                          <a:noFill/>
                        </a:ln>
                        <a:solidFill>
                          <a:srgbClr val="FFFFFF"/>
                        </a:solidFill>
                        <a:effectLst>
                          <a:outerShdw blurRad="38100" dist="38100" dir="2700000" algn="tl">
                            <a:srgbClr val="000000"/>
                          </a:outerShdw>
                        </a:effectLst>
                        <a:latin typeface="Arial" pitchFamily="34" charset="0"/>
                        <a:ea typeface="Arial Unicode MS" pitchFamily="34" charset="-128"/>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Times New Roman" pitchFamily="18" charset="0"/>
                        </a:rPr>
                        <a:t>Polym-orphic</a:t>
                      </a:r>
                      <a:endParaRPr kumimoji="0" lang="en-US" sz="1200" b="1" i="0" u="none" strike="noStrike" cap="none" normalizeH="0" baseline="0" smtClean="0">
                        <a:ln>
                          <a:noFill/>
                        </a:ln>
                        <a:solidFill>
                          <a:srgbClr val="FFFFFF"/>
                        </a:solidFill>
                        <a:effectLst>
                          <a:outerShdw blurRad="38100" dist="38100" dir="2700000" algn="tl">
                            <a:srgbClr val="000000"/>
                          </a:outerShdw>
                        </a:effectLst>
                        <a:latin typeface="Arial" pitchFamily="34" charset="0"/>
                        <a:ea typeface="Arial Unicode MS" pitchFamily="34" charset="-128"/>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Times New Roman" pitchFamily="18" charset="0"/>
                        </a:rPr>
                        <a:t>markers</a:t>
                      </a:r>
                      <a:endParaRPr kumimoji="0" lang="en-US" sz="1200" b="1" i="0" u="none" strike="noStrike" cap="none" normalizeH="0" baseline="0" smtClean="0">
                        <a:ln>
                          <a:noFill/>
                        </a:ln>
                        <a:solidFill>
                          <a:srgbClr val="FFFFFF"/>
                        </a:solidFill>
                        <a:effectLst>
                          <a:outerShdw blurRad="38100" dist="38100" dir="2700000" algn="tl">
                            <a:srgbClr val="000000"/>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rowSpan="2">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Times New Roman" pitchFamily="18" charset="0"/>
                        </a:rPr>
                        <a:t>% of</a:t>
                      </a:r>
                      <a:endParaRPr kumimoji="0" lang="en-US" sz="1200" b="1" i="0" u="none" strike="noStrike" cap="none" normalizeH="0" baseline="0" smtClean="0">
                        <a:ln>
                          <a:noFill/>
                        </a:ln>
                        <a:solidFill>
                          <a:srgbClr val="FFFFFF"/>
                        </a:solidFill>
                        <a:effectLst>
                          <a:outerShdw blurRad="38100" dist="38100" dir="2700000" algn="tl">
                            <a:srgbClr val="000000"/>
                          </a:outerShdw>
                        </a:effectLst>
                        <a:latin typeface="Arial" pitchFamily="34" charset="0"/>
                        <a:ea typeface="Arial Unicode MS" pitchFamily="34" charset="-128"/>
                        <a:cs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1" i="0" u="none" strike="noStrike" cap="none" normalizeH="0" baseline="0" smtClean="0">
                          <a:ln>
                            <a:noFill/>
                          </a:ln>
                          <a:solidFill>
                            <a:srgbClr val="FFFFFF"/>
                          </a:solidFill>
                          <a:effectLst>
                            <a:outerShdw blurRad="38100" dist="38100" dir="2700000" algn="tl">
                              <a:srgbClr val="000000"/>
                            </a:outerShdw>
                          </a:effectLst>
                          <a:latin typeface="Bookman Old Style" pitchFamily="18" charset="0"/>
                          <a:ea typeface="Arial Unicode MS" pitchFamily="34" charset="-128"/>
                          <a:cs typeface="Times New Roman" pitchFamily="18" charset="0"/>
                        </a:rPr>
                        <a:t>Polymor-phism</a:t>
                      </a:r>
                      <a:endParaRPr kumimoji="0" lang="en-US" sz="1200" b="1" i="0" u="none" strike="noStrike" cap="none" normalizeH="0" baseline="0" smtClean="0">
                        <a:ln>
                          <a:noFill/>
                        </a:ln>
                        <a:solidFill>
                          <a:srgbClr val="FFFFFF"/>
                        </a:solidFill>
                        <a:effectLst>
                          <a:outerShdw blurRad="38100" dist="38100" dir="2700000" algn="tl">
                            <a:srgbClr val="000000"/>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10540">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N</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Nm</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Nf</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R</a:t>
                      </a:r>
                      <a:endParaRPr kumimoji="0" lang="en-US" sz="1200" b="0" i="0" u="none" strike="noStrike" cap="none" normalizeH="0" baseline="0" dirty="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Rm</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Rf</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vMerge="1">
                  <a:txBody>
                    <a:bodyPr/>
                    <a:lstStyle/>
                    <a:p>
                      <a:endParaRPr lang="en-US"/>
                    </a:p>
                  </a:txBody>
                  <a:tcPr/>
                </a:tc>
                <a:tc vMerge="1">
                  <a:txBody>
                    <a:bodyPr/>
                    <a:lstStyle/>
                    <a:p>
                      <a:endParaRPr lang="en-US"/>
                    </a:p>
                  </a:txBody>
                  <a:tcPr/>
                </a:tc>
                <a:tc vMerge="1">
                  <a:txBody>
                    <a:bodyPr/>
                    <a:lstStyle/>
                    <a:p>
                      <a:endParaRPr lang="en-US"/>
                    </a:p>
                  </a:txBody>
                  <a:tcPr/>
                </a:tc>
              </a:tr>
              <a:tr h="51054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P+GC / M+CTA</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54.5</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44.4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42.8</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88.5</a:t>
                      </a:r>
                      <a:endParaRPr kumimoji="0" lang="en-US" sz="1200" b="0" i="0" u="none" strike="noStrike" cap="none" normalizeH="0" baseline="0" dirty="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55</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74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116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78</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67.2</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51054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2.</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P+CA / M+CTA</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82.3</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42.8</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100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88.4</a:t>
                      </a:r>
                      <a:endParaRPr kumimoji="0" lang="en-US" sz="1200" b="0" i="0" u="none" strike="noStrike" cap="none" normalizeH="0" baseline="0" dirty="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85.7</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86.6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136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114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83.8</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51054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3.</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P+CG / M+CTA</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66.6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75</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91.6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83.3</a:t>
                      </a:r>
                      <a:endParaRPr kumimoji="0" lang="en-US" sz="1200" b="0" i="0" u="none" strike="noStrike" cap="none" normalizeH="0" baseline="0" dirty="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40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68.7</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70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50</a:t>
                      </a:r>
                      <a:endParaRPr kumimoji="0" lang="en-US" sz="1200" b="0" i="0" u="none" strike="noStrike" cap="none" normalizeH="0" baseline="0" dirty="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71.4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51054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P+GC / M+CTG</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92.3</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75</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69.2</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95.2</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100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84.6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78</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68</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87.1</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51054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5.</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P+CA / M+CTG</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68.4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72.7</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71.4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91.4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75</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75</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127</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99</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77.9</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51054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P+CG / M+CTG</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90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66.6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66.6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96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50</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78.1</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114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86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75.4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51054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Total</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75.6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62.7</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73.6</a:t>
                      </a:r>
                      <a:endParaRPr kumimoji="0" lang="en-US" sz="1200" b="0" i="0" u="none" strike="noStrike" cap="none" normalizeH="0" baseline="0" dirty="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90.4</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67.6</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77.8</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641</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495</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77.2</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510540">
                <a:tc>
                  <a:txBody>
                    <a:bodyPr/>
                    <a:lstStyle/>
                    <a:p>
                      <a:pPr marL="0" marR="0" lvl="0" indent="0" algn="just"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Total</a:t>
                      </a:r>
                      <a:endParaRPr kumimoji="0" lang="en-US" sz="12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0"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endParaRPr kumimoji="0" lang="en-US" sz="1000" b="0" i="0" u="none" strike="noStrike" cap="none" normalizeH="0" baseline="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90000"/>
                        <a:buFontTx/>
                        <a:buNone/>
                        <a:tabLst/>
                      </a:pPr>
                      <a:r>
                        <a:rPr kumimoji="0" lang="en-US" sz="1000" b="0" i="0" u="none" strike="noStrike" cap="none" normalizeH="0" baseline="0" dirty="0" smtClean="0">
                          <a:ln>
                            <a:noFill/>
                          </a:ln>
                          <a:solidFill>
                            <a:srgbClr val="000000"/>
                          </a:solidFill>
                          <a:effectLst>
                            <a:outerShdw blurRad="38100" dist="38100" dir="2700000" algn="tl">
                              <a:srgbClr val="FFFFFF"/>
                            </a:outerShdw>
                          </a:effectLst>
                          <a:latin typeface="Bookman Old Style" pitchFamily="18" charset="0"/>
                          <a:ea typeface="Arial Unicode MS" pitchFamily="34" charset="-128"/>
                          <a:cs typeface="Times New Roman" pitchFamily="18" charset="0"/>
                        </a:rPr>
                        <a:t>77.2</a:t>
                      </a:r>
                      <a:endParaRPr kumimoji="0" lang="en-US" sz="1200" b="0" i="0" u="none" strike="noStrike" cap="none" normalizeH="0" baseline="0" dirty="0" smtClean="0">
                        <a:ln>
                          <a:noFill/>
                        </a:ln>
                        <a:solidFill>
                          <a:srgbClr val="000000"/>
                        </a:solidFill>
                        <a:effectLst>
                          <a:outerShdw blurRad="38100" dist="38100" dir="2700000" algn="tl">
                            <a:srgbClr val="FFFFFF"/>
                          </a:outerShdw>
                        </a:effectLst>
                        <a:latin typeface="Arial" pitchFamily="34" charset="0"/>
                        <a:ea typeface="Arial Unicode MS" pitchFamily="34"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Tree>
    <p:extLst>
      <p:ext uri="{BB962C8B-B14F-4D97-AF65-F5344CB8AC3E}">
        <p14:creationId xmlns="" xmlns:p14="http://schemas.microsoft.com/office/powerpoint/2010/main" val="23680870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28600"/>
            <a:ext cx="9144000" cy="1077218"/>
          </a:xfrm>
          <a:prstGeom prst="rect">
            <a:avLst/>
          </a:prstGeom>
          <a:noFill/>
        </p:spPr>
        <p:txBody>
          <a:bodyPr wrap="square" rtlCol="0">
            <a:spAutoFit/>
          </a:bodyPr>
          <a:lstStyle/>
          <a:p>
            <a:pPr algn="ctr"/>
            <a:r>
              <a:rPr lang="en-US" sz="3200" dirty="0">
                <a:solidFill>
                  <a:srgbClr val="FFFF00"/>
                </a:solidFill>
                <a:effectLst>
                  <a:outerShdw blurRad="38100" dist="38100" dir="2700000" algn="tl">
                    <a:srgbClr val="000000">
                      <a:alpha val="43137"/>
                    </a:srgbClr>
                  </a:outerShdw>
                </a:effectLst>
                <a:latin typeface="Algerian" pitchFamily="82" charset="0"/>
              </a:rPr>
              <a:t>DENDROGRAM Constructed</a:t>
            </a:r>
          </a:p>
          <a:p>
            <a:pPr algn="ctr"/>
            <a:r>
              <a:rPr lang="en-US" sz="3200" dirty="0" smtClean="0">
                <a:solidFill>
                  <a:srgbClr val="FFFF00"/>
                </a:solidFill>
                <a:effectLst>
                  <a:outerShdw blurRad="38100" dist="38100" dir="2700000" algn="tl">
                    <a:srgbClr val="000000">
                      <a:alpha val="43137"/>
                    </a:srgbClr>
                  </a:outerShdw>
                </a:effectLst>
                <a:latin typeface="Algerian" pitchFamily="82" charset="0"/>
              </a:rPr>
              <a:t>NTSYSPC-Version 2.0</a:t>
            </a:r>
            <a:endParaRPr lang="en-US" sz="3200" dirty="0">
              <a:solidFill>
                <a:srgbClr val="FFFF00"/>
              </a:solidFill>
              <a:effectLst>
                <a:outerShdw blurRad="38100" dist="38100" dir="2700000" algn="tl">
                  <a:srgbClr val="000000">
                    <a:alpha val="43137"/>
                  </a:srgbClr>
                </a:outerShdw>
              </a:effectLst>
              <a:latin typeface="Algerian" pitchFamily="82" charset="0"/>
            </a:endParaRPr>
          </a:p>
        </p:txBody>
      </p:sp>
      <p:pic>
        <p:nvPicPr>
          <p:cNvPr id="1028" name="Picture 4" descr="C:\Users\Knight4959\Desktop\final J (1).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42874" y="1660788"/>
            <a:ext cx="8924926" cy="466381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278853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noChangeArrowheads="1"/>
          </p:cNvSpPr>
          <p:nvPr/>
        </p:nvSpPr>
        <p:spPr bwMode="auto">
          <a:xfrm>
            <a:off x="228600" y="1066800"/>
            <a:ext cx="8686800" cy="6001643"/>
          </a:xfrm>
          <a:prstGeom prst="rect">
            <a:avLst/>
          </a:prstGeom>
          <a:noFill/>
          <a:ln w="9525">
            <a:noFill/>
            <a:miter lim="800000"/>
            <a:headEnd/>
            <a:tailEnd/>
          </a:ln>
        </p:spPr>
        <p:txBody>
          <a:bodyPr>
            <a:spAutoFit/>
          </a:bodyPr>
          <a:lstStyle/>
          <a:p>
            <a:pPr algn="just" eaLnBrk="0" hangingPunct="0"/>
            <a:r>
              <a:rPr lang="en-US" sz="2400" dirty="0">
                <a:latin typeface="Bookman Old Style" pitchFamily="18" charset="0"/>
                <a:cs typeface="Arial" charset="0"/>
              </a:rPr>
              <a:t>In conclusion </a:t>
            </a:r>
            <a:r>
              <a:rPr lang="en-US" sz="2400" i="1" dirty="0" err="1">
                <a:latin typeface="Bookman Old Style" pitchFamily="18" charset="0"/>
                <a:cs typeface="Arial" charset="0"/>
              </a:rPr>
              <a:t>Andrographis</a:t>
            </a:r>
            <a:r>
              <a:rPr lang="en-US" sz="2400" i="1" dirty="0">
                <a:latin typeface="Bookman Old Style" pitchFamily="18" charset="0"/>
                <a:cs typeface="Arial" charset="0"/>
              </a:rPr>
              <a:t> </a:t>
            </a:r>
            <a:r>
              <a:rPr lang="en-US" sz="2400" i="1" dirty="0" err="1">
                <a:latin typeface="Bookman Old Style" pitchFamily="18" charset="0"/>
                <a:cs typeface="Arial" charset="0"/>
              </a:rPr>
              <a:t>paniculata</a:t>
            </a:r>
            <a:r>
              <a:rPr lang="en-US" sz="2400" i="1" dirty="0">
                <a:latin typeface="Bookman Old Style" pitchFamily="18" charset="0"/>
                <a:cs typeface="Arial" charset="0"/>
              </a:rPr>
              <a:t> </a:t>
            </a:r>
            <a:r>
              <a:rPr lang="en-US" sz="2400" dirty="0">
                <a:latin typeface="Bookman Old Style" pitchFamily="18" charset="0"/>
                <a:cs typeface="Arial" charset="0"/>
              </a:rPr>
              <a:t>otherwise widely distributed faces threat of genetic depletion from over-exploitation due to its wide popularity as a drug to treat a variety of ailments. It is imperative that measures are initiated for the conservation of this species with its varied diversity as otherwise potential variants with highest productivity to be developed as cultivars may disappear once for all. It is well considered opinion that the two way approach viz., selection of an improved variant for development as a cultivar and isolation of a high yielding cultivar from the selected genotype through </a:t>
            </a:r>
            <a:r>
              <a:rPr lang="en-US" sz="2400" i="1" dirty="0">
                <a:latin typeface="Bookman Old Style" pitchFamily="18" charset="0"/>
                <a:cs typeface="Arial" charset="0"/>
              </a:rPr>
              <a:t>in vitro</a:t>
            </a:r>
            <a:r>
              <a:rPr lang="en-US" sz="2400" dirty="0">
                <a:latin typeface="Bookman Old Style" pitchFamily="18" charset="0"/>
                <a:cs typeface="Arial" charset="0"/>
              </a:rPr>
              <a:t> mutagenesis should be effectively pursued not only to conserve the existing genetic diversity but also to ensure sustainable utilization of </a:t>
            </a:r>
            <a:r>
              <a:rPr lang="en-US" sz="2400" i="1" dirty="0" err="1">
                <a:latin typeface="Bookman Old Style" pitchFamily="18" charset="0"/>
                <a:cs typeface="Arial" charset="0"/>
              </a:rPr>
              <a:t>Andrographis</a:t>
            </a:r>
            <a:r>
              <a:rPr lang="en-US" sz="2400" i="1" dirty="0">
                <a:latin typeface="Bookman Old Style" pitchFamily="18" charset="0"/>
                <a:cs typeface="Arial" charset="0"/>
              </a:rPr>
              <a:t> </a:t>
            </a:r>
            <a:r>
              <a:rPr lang="en-US" sz="2400" i="1" dirty="0" err="1">
                <a:latin typeface="Bookman Old Style" pitchFamily="18" charset="0"/>
                <a:cs typeface="Arial" charset="0"/>
              </a:rPr>
              <a:t>paniculata</a:t>
            </a:r>
            <a:r>
              <a:rPr lang="en-US" sz="2400" dirty="0">
                <a:latin typeface="Bookman Old Style" pitchFamily="18" charset="0"/>
                <a:cs typeface="Arial" charset="0"/>
              </a:rPr>
              <a:t>.</a:t>
            </a:r>
          </a:p>
          <a:p>
            <a:pPr algn="just" eaLnBrk="0" hangingPunct="0"/>
            <a:r>
              <a:rPr lang="en-US" sz="2400" dirty="0">
                <a:latin typeface="Bookman Old Style" pitchFamily="18" charset="0"/>
                <a:cs typeface="Arial" charset="0"/>
              </a:rPr>
              <a:t>  </a:t>
            </a:r>
          </a:p>
        </p:txBody>
      </p:sp>
      <p:sp>
        <p:nvSpPr>
          <p:cNvPr id="22531" name="Rectangle 2"/>
          <p:cNvSpPr>
            <a:spLocks noChangeArrowheads="1"/>
          </p:cNvSpPr>
          <p:nvPr/>
        </p:nvSpPr>
        <p:spPr bwMode="auto">
          <a:xfrm>
            <a:off x="0" y="228600"/>
            <a:ext cx="9144000" cy="708025"/>
          </a:xfrm>
          <a:prstGeom prst="rect">
            <a:avLst/>
          </a:prstGeom>
          <a:noFill/>
          <a:ln w="9525">
            <a:noFill/>
            <a:miter lim="800000"/>
            <a:headEnd/>
            <a:tailEnd/>
          </a:ln>
        </p:spPr>
        <p:txBody>
          <a:bodyPr>
            <a:spAutoFit/>
          </a:bodyPr>
          <a:lstStyle/>
          <a:p>
            <a:pPr algn="ctr" eaLnBrk="0" hangingPunct="0"/>
            <a:r>
              <a:rPr lang="en-US" sz="4000" dirty="0">
                <a:solidFill>
                  <a:srgbClr val="FFFF00"/>
                </a:solidFill>
                <a:effectLst>
                  <a:outerShdw blurRad="38100" dist="38100" dir="2700000" algn="tl">
                    <a:srgbClr val="000000">
                      <a:alpha val="43137"/>
                    </a:srgbClr>
                  </a:outerShdw>
                </a:effectLst>
                <a:latin typeface="Algerian" pitchFamily="82" charset="0"/>
              </a:rPr>
              <a:t>CONCLUSION</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152400" y="762000"/>
            <a:ext cx="8839200" cy="5940088"/>
          </a:xfrm>
          <a:prstGeom prst="rect">
            <a:avLst/>
          </a:prstGeom>
          <a:noFill/>
          <a:ln w="9525">
            <a:noFill/>
            <a:miter lim="800000"/>
            <a:headEnd/>
            <a:tailEnd/>
          </a:ln>
        </p:spPr>
        <p:txBody>
          <a:bodyPr>
            <a:spAutoFit/>
          </a:bodyPr>
          <a:lstStyle/>
          <a:p>
            <a:pPr algn="ctr"/>
            <a:endParaRPr lang="en-US" sz="2800" dirty="0">
              <a:latin typeface="Bookman Old Style" pitchFamily="18" charset="0"/>
            </a:endParaRPr>
          </a:p>
          <a:p>
            <a:pPr algn="ctr"/>
            <a:endParaRPr lang="en-US" sz="2800" dirty="0">
              <a:latin typeface="Bookman Old Style" pitchFamily="18" charset="0"/>
            </a:endParaRPr>
          </a:p>
          <a:p>
            <a:pPr algn="ctr"/>
            <a:endParaRPr lang="en-US" sz="3600" i="1" dirty="0">
              <a:solidFill>
                <a:srgbClr val="FFFF00"/>
              </a:solidFill>
              <a:latin typeface="Bookman Old Style" pitchFamily="18" charset="0"/>
            </a:endParaRPr>
          </a:p>
          <a:p>
            <a:pPr algn="ctr"/>
            <a:r>
              <a:rPr lang="en-US" sz="2400" dirty="0" smtClean="0">
                <a:latin typeface="Bookman Old Style" pitchFamily="18" charset="0"/>
                <a:cs typeface="Arial" pitchFamily="34" charset="0"/>
              </a:rPr>
              <a:t>I </a:t>
            </a:r>
            <a:r>
              <a:rPr lang="en-US" sz="2400" dirty="0">
                <a:latin typeface="Bookman Old Style" pitchFamily="18" charset="0"/>
                <a:cs typeface="Arial" pitchFamily="34" charset="0"/>
              </a:rPr>
              <a:t>Express my deep debt of sincere gratitude and </a:t>
            </a:r>
            <a:r>
              <a:rPr lang="en-US" sz="2400" dirty="0" smtClean="0">
                <a:latin typeface="Bookman Old Style" pitchFamily="18" charset="0"/>
                <a:cs typeface="Arial" pitchFamily="34" charset="0"/>
              </a:rPr>
              <a:t>thanks </a:t>
            </a:r>
            <a:r>
              <a:rPr lang="en-US" sz="2400" dirty="0">
                <a:latin typeface="Bookman Old Style" pitchFamily="18" charset="0"/>
                <a:cs typeface="Arial" pitchFamily="34" charset="0"/>
              </a:rPr>
              <a:t>to </a:t>
            </a:r>
            <a:r>
              <a:rPr lang="en-US" sz="2400" b="1" i="1" dirty="0" smtClean="0">
                <a:solidFill>
                  <a:srgbClr val="FFFF00"/>
                </a:solidFill>
                <a:latin typeface="Bookman Old Style" pitchFamily="18" charset="0"/>
                <a:cs typeface="Arial" pitchFamily="34" charset="0"/>
              </a:rPr>
              <a:t>Dr</a:t>
            </a:r>
            <a:r>
              <a:rPr lang="en-US" sz="2400" b="1" i="1" dirty="0">
                <a:solidFill>
                  <a:srgbClr val="FFFF00"/>
                </a:solidFill>
                <a:latin typeface="Bookman Old Style" pitchFamily="18" charset="0"/>
                <a:cs typeface="Arial" pitchFamily="34" charset="0"/>
              </a:rPr>
              <a:t>.</a:t>
            </a:r>
            <a:r>
              <a:rPr lang="en-US" sz="2400" i="1" dirty="0">
                <a:solidFill>
                  <a:srgbClr val="FFFF00"/>
                </a:solidFill>
                <a:latin typeface="Bookman Old Style" pitchFamily="18" charset="0"/>
                <a:cs typeface="Arial" pitchFamily="34" charset="0"/>
              </a:rPr>
              <a:t> </a:t>
            </a:r>
            <a:r>
              <a:rPr lang="en-US" sz="2400" b="1" i="1" dirty="0" err="1">
                <a:solidFill>
                  <a:srgbClr val="FFFF00"/>
                </a:solidFill>
                <a:latin typeface="Bookman Old Style" pitchFamily="18" charset="0"/>
                <a:cs typeface="Arial" pitchFamily="34" charset="0"/>
              </a:rPr>
              <a:t>D.H.Tejavathi</a:t>
            </a:r>
            <a:r>
              <a:rPr lang="en-US" sz="2400" dirty="0">
                <a:latin typeface="Bookman Old Style" pitchFamily="18" charset="0"/>
                <a:cs typeface="Arial" pitchFamily="34" charset="0"/>
              </a:rPr>
              <a:t>, </a:t>
            </a:r>
            <a:r>
              <a:rPr lang="en-US" sz="2400" dirty="0" smtClean="0">
                <a:latin typeface="Bookman Old Style" pitchFamily="18" charset="0"/>
                <a:cs typeface="Arial" pitchFamily="34" charset="0"/>
              </a:rPr>
              <a:t>Professor, </a:t>
            </a:r>
            <a:r>
              <a:rPr lang="en-US" sz="2400" dirty="0" smtClean="0">
                <a:latin typeface="Bookman Old Style" pitchFamily="18" charset="0"/>
                <a:cs typeface="Arial" pitchFamily="34" charset="0"/>
              </a:rPr>
              <a:t>Department of Botany</a:t>
            </a:r>
            <a:r>
              <a:rPr lang="en-US" sz="2400" smtClean="0">
                <a:latin typeface="Bookman Old Style" pitchFamily="18" charset="0"/>
                <a:cs typeface="Arial" pitchFamily="34" charset="0"/>
              </a:rPr>
              <a:t>, Bangalore </a:t>
            </a:r>
            <a:r>
              <a:rPr lang="en-US" sz="2400" dirty="0" smtClean="0">
                <a:latin typeface="Bookman Old Style" pitchFamily="18" charset="0"/>
                <a:cs typeface="Arial" pitchFamily="34" charset="0"/>
              </a:rPr>
              <a:t>University </a:t>
            </a:r>
            <a:r>
              <a:rPr lang="en-US" sz="2400" dirty="0" smtClean="0">
                <a:latin typeface="Bookman Old Style" pitchFamily="18" charset="0"/>
                <a:cs typeface="Arial" pitchFamily="34" charset="0"/>
              </a:rPr>
              <a:t>for </a:t>
            </a:r>
            <a:r>
              <a:rPr lang="en-US" sz="2400" dirty="0">
                <a:latin typeface="Bookman Old Style" pitchFamily="18" charset="0"/>
                <a:cs typeface="Arial" pitchFamily="34" charset="0"/>
              </a:rPr>
              <a:t>her valuable guidance with constant supervision and immense encouragement throughout the </a:t>
            </a:r>
            <a:r>
              <a:rPr lang="en-US" sz="2400" dirty="0" smtClean="0">
                <a:latin typeface="Bookman Old Style" pitchFamily="18" charset="0"/>
                <a:cs typeface="Arial" pitchFamily="34" charset="0"/>
              </a:rPr>
              <a:t>accomplishment of </a:t>
            </a:r>
            <a:r>
              <a:rPr lang="en-US" sz="2400" dirty="0">
                <a:latin typeface="Bookman Old Style" pitchFamily="18" charset="0"/>
                <a:cs typeface="Arial" pitchFamily="34" charset="0"/>
              </a:rPr>
              <a:t>the study</a:t>
            </a:r>
            <a:r>
              <a:rPr lang="en-US" sz="2400" dirty="0">
                <a:latin typeface="Bookman Old Style" pitchFamily="18" charset="0"/>
              </a:rPr>
              <a:t>. </a:t>
            </a:r>
            <a:endParaRPr lang="en-US" sz="2400" dirty="0" smtClean="0">
              <a:latin typeface="Bookman Old Style" pitchFamily="18" charset="0"/>
            </a:endParaRPr>
          </a:p>
          <a:p>
            <a:pPr algn="ctr"/>
            <a:endParaRPr lang="en-US" sz="2400" dirty="0" smtClean="0">
              <a:latin typeface="Bookman Old Style" pitchFamily="18" charset="0"/>
            </a:endParaRPr>
          </a:p>
          <a:p>
            <a:pPr algn="ctr"/>
            <a:r>
              <a:rPr lang="en-US" sz="2400" dirty="0" smtClean="0">
                <a:latin typeface="Bookman Old Style" pitchFamily="18" charset="0"/>
              </a:rPr>
              <a:t>I also express my gratitude and thanks to </a:t>
            </a:r>
            <a:r>
              <a:rPr lang="en-US" sz="2400" b="1" i="1" dirty="0" smtClean="0">
                <a:solidFill>
                  <a:srgbClr val="FFFF00"/>
                </a:solidFill>
                <a:latin typeface="Bookman Old Style" pitchFamily="18" charset="0"/>
              </a:rPr>
              <a:t>Dr. David </a:t>
            </a:r>
            <a:r>
              <a:rPr lang="en-US" sz="2400" b="1" i="1" dirty="0" smtClean="0">
                <a:solidFill>
                  <a:srgbClr val="FFFF00"/>
                </a:solidFill>
                <a:latin typeface="Bookman Old Style" pitchFamily="18" charset="0"/>
              </a:rPr>
              <a:t>and the organizing committee</a:t>
            </a:r>
            <a:r>
              <a:rPr lang="en-US" sz="2400" dirty="0" smtClean="0">
                <a:latin typeface="Bookman Old Style" pitchFamily="18" charset="0"/>
              </a:rPr>
              <a:t> for giving me an opportunity to present my research paper at this prestigious conference </a:t>
            </a:r>
            <a:r>
              <a:rPr lang="en-US" sz="2400" dirty="0" smtClean="0">
                <a:latin typeface="Bookman Old Style" pitchFamily="18" charset="0"/>
              </a:rPr>
              <a:t>of 7</a:t>
            </a:r>
            <a:r>
              <a:rPr lang="en-US" sz="2400" baseline="30000" dirty="0" smtClean="0">
                <a:latin typeface="Bookman Old Style" pitchFamily="18" charset="0"/>
              </a:rPr>
              <a:t>th</a:t>
            </a:r>
            <a:r>
              <a:rPr lang="en-US" sz="2400" dirty="0" smtClean="0">
                <a:latin typeface="Bookman Old Style" pitchFamily="18" charset="0"/>
              </a:rPr>
              <a:t> Asia Pacific Biotech Congress, Beijing, China.</a:t>
            </a:r>
            <a:endParaRPr lang="en-US" sz="2400" dirty="0" smtClean="0">
              <a:latin typeface="Bookman Old Style" pitchFamily="18" charset="0"/>
            </a:endParaRPr>
          </a:p>
          <a:p>
            <a:pPr algn="ctr"/>
            <a:r>
              <a:rPr lang="en-US" sz="2400" dirty="0" smtClean="0">
                <a:latin typeface="Bookman Old Style" pitchFamily="18" charset="0"/>
              </a:rPr>
              <a:t>  </a:t>
            </a:r>
            <a:endParaRPr lang="en-US" sz="2400" dirty="0">
              <a:latin typeface="Bookman Old Style" pitchFamily="18" charset="0"/>
            </a:endParaRPr>
          </a:p>
        </p:txBody>
      </p:sp>
      <p:sp>
        <p:nvSpPr>
          <p:cNvPr id="3" name="Rectangle 2"/>
          <p:cNvSpPr/>
          <p:nvPr/>
        </p:nvSpPr>
        <p:spPr>
          <a:xfrm>
            <a:off x="0" y="304800"/>
            <a:ext cx="9144000" cy="584775"/>
          </a:xfrm>
          <a:prstGeom prst="rect">
            <a:avLst/>
          </a:prstGeom>
        </p:spPr>
        <p:txBody>
          <a:bodyPr wrap="square">
            <a:spAutoFit/>
          </a:bodyPr>
          <a:lstStyle/>
          <a:p>
            <a:pPr algn="ctr"/>
            <a:r>
              <a:rPr lang="en-US" sz="3200" dirty="0">
                <a:solidFill>
                  <a:srgbClr val="FFFF00"/>
                </a:solidFill>
                <a:effectLst>
                  <a:outerShdw blurRad="38100" dist="38100" dir="2700000" algn="tl">
                    <a:srgbClr val="000000">
                      <a:alpha val="43137"/>
                    </a:srgbClr>
                  </a:outerShdw>
                </a:effectLst>
                <a:latin typeface="Algerian" pitchFamily="82" charset="0"/>
              </a:rPr>
              <a:t>ACKNOWLEDGEMENTS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77000">
              <a:schemeClr val="tx1"/>
            </a:gs>
            <a:gs pos="0">
              <a:schemeClr val="bg1">
                <a:gamma/>
                <a:shade val="57647"/>
                <a:invGamma/>
                <a:lumMod val="0"/>
                <a:alpha val="0"/>
              </a:schemeClr>
            </a:gs>
          </a:gsLst>
          <a:lin ang="2700000" scaled="1"/>
          <a:tileRect/>
        </a:gradFill>
        <a:effectLst/>
      </p:bgPr>
    </p:bg>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srcRect/>
          <a:stretch>
            <a:fillRect/>
          </a:stretch>
        </p:blipFill>
        <p:spPr bwMode="auto">
          <a:xfrm>
            <a:off x="685800" y="533400"/>
            <a:ext cx="5867400" cy="5497513"/>
          </a:xfrm>
          <a:prstGeom prst="rect">
            <a:avLst/>
          </a:prstGeom>
          <a:solidFill>
            <a:srgbClr val="FFFFFF"/>
          </a:solidFill>
          <a:ln w="9525">
            <a:noFill/>
            <a:miter lim="800000"/>
            <a:headEnd/>
            <a:tailEnd/>
          </a:ln>
        </p:spPr>
      </p:pic>
      <p:sp>
        <p:nvSpPr>
          <p:cNvPr id="216066" name="PubHalfFrame"/>
          <p:cNvSpPr>
            <a:spLocks noEditPoints="1" noChangeArrowheads="1"/>
          </p:cNvSpPr>
          <p:nvPr/>
        </p:nvSpPr>
        <p:spPr bwMode="auto">
          <a:xfrm>
            <a:off x="0" y="0"/>
            <a:ext cx="4572000" cy="3581400"/>
          </a:xfrm>
          <a:custGeom>
            <a:avLst/>
            <a:gdLst>
              <a:gd name="G0" fmla="+- 0 0 0"/>
              <a:gd name="G1" fmla="+- 7200 0 0"/>
              <a:gd name="G2" fmla="+- 21600 0 7200"/>
              <a:gd name="G3" fmla="*/ 7200 1 2"/>
              <a:gd name="G4" fmla="+- 21600 0 G3"/>
              <a:gd name="G5" fmla="+- 7200 0 0"/>
              <a:gd name="G6" fmla="+- 21600 0 7200"/>
              <a:gd name="G7" fmla="*/ 7200 1 2"/>
              <a:gd name="G8" fmla="+- 21600 0 G7"/>
              <a:gd name="T0" fmla="*/ 10800 w 21600"/>
              <a:gd name="T1" fmla="*/ 0 h 21600"/>
              <a:gd name="T2" fmla="*/ 0 w 21600"/>
              <a:gd name="T3" fmla="*/ 10800 h 21600"/>
              <a:gd name="T4" fmla="*/ 3600 w 21600"/>
              <a:gd name="T5" fmla="*/ 18000 h 21600"/>
              <a:gd name="T6" fmla="*/ 18000 w 21600"/>
              <a:gd name="T7" fmla="*/ 3600 h 21600"/>
              <a:gd name="T8" fmla="*/ 17694720 60000 65536"/>
              <a:gd name="T9" fmla="*/ 11796480 60000 65536"/>
              <a:gd name="T10" fmla="*/ 5898240 60000 65536"/>
              <a:gd name="T11" fmla="*/ 0 60000 65536"/>
              <a:gd name="T12" fmla="*/ 0 w 21600"/>
              <a:gd name="T13" fmla="*/ 0 h 21600"/>
              <a:gd name="T14" fmla="*/ G2 w 21600"/>
              <a:gd name="T15" fmla="*/ G5 h 21600"/>
            </a:gdLst>
            <a:ahLst/>
            <a:cxnLst>
              <a:cxn ang="T8">
                <a:pos x="T0" y="T1"/>
              </a:cxn>
              <a:cxn ang="T9">
                <a:pos x="T2" y="T3"/>
              </a:cxn>
              <a:cxn ang="T10">
                <a:pos x="T4" y="T5"/>
              </a:cxn>
              <a:cxn ang="T11">
                <a:pos x="T6" y="T7"/>
              </a:cxn>
            </a:cxnLst>
            <a:rect l="T12" t="T13" r="T14" b="T15"/>
            <a:pathLst>
              <a:path w="21600" h="21600">
                <a:moveTo>
                  <a:pt x="0" y="0"/>
                </a:moveTo>
                <a:lnTo>
                  <a:pt x="0" y="21600"/>
                </a:lnTo>
                <a:lnTo>
                  <a:pt x="7200" y="14400"/>
                </a:lnTo>
                <a:lnTo>
                  <a:pt x="7200" y="7200"/>
                </a:lnTo>
                <a:lnTo>
                  <a:pt x="14400" y="7200"/>
                </a:lnTo>
                <a:lnTo>
                  <a:pt x="21600" y="0"/>
                </a:lnTo>
                <a:close/>
              </a:path>
            </a:pathLst>
          </a:custGeom>
          <a:blipFill>
            <a:blip r:embed="rId3"/>
            <a:tile tx="0" ty="0" sx="100000" sy="100000" flip="none" algn="tl"/>
          </a:blipFill>
          <a:ln w="9525">
            <a:solidFill>
              <a:srgbClr val="000000"/>
            </a:solidFill>
            <a:miter lim="800000"/>
            <a:headEnd/>
            <a:tailEnd/>
          </a:ln>
          <a:effectLst>
            <a:outerShdw dist="107763" dir="2700000" algn="ctr" rotWithShape="0">
              <a:srgbClr val="808080"/>
            </a:outerShdw>
          </a:effectLst>
        </p:spPr>
        <p:txBody>
          <a:bodyPr/>
          <a:lstStyle/>
          <a:p>
            <a:pPr eaLnBrk="0" hangingPunct="0">
              <a:defRPr/>
            </a:pPr>
            <a:endParaRPr lang="en-US">
              <a:latin typeface="Arial" pitchFamily="34" charset="0"/>
            </a:endParaRPr>
          </a:p>
        </p:txBody>
      </p:sp>
      <p:sp>
        <p:nvSpPr>
          <p:cNvPr id="5" name="PubHalfFrame"/>
          <p:cNvSpPr>
            <a:spLocks noEditPoints="1" noChangeArrowheads="1"/>
          </p:cNvSpPr>
          <p:nvPr/>
        </p:nvSpPr>
        <p:spPr bwMode="auto">
          <a:xfrm flipH="1" flipV="1">
            <a:off x="4191000" y="3505200"/>
            <a:ext cx="4953000" cy="3352800"/>
          </a:xfrm>
          <a:custGeom>
            <a:avLst/>
            <a:gdLst>
              <a:gd name="G0" fmla="+- 0 0 0"/>
              <a:gd name="G1" fmla="+- 7200 0 0"/>
              <a:gd name="G2" fmla="+- 21600 0 7200"/>
              <a:gd name="G3" fmla="*/ 7200 1 2"/>
              <a:gd name="G4" fmla="+- 21600 0 G3"/>
              <a:gd name="G5" fmla="+- 7200 0 0"/>
              <a:gd name="G6" fmla="+- 21600 0 7200"/>
              <a:gd name="G7" fmla="*/ 7200 1 2"/>
              <a:gd name="G8" fmla="+- 21600 0 G7"/>
              <a:gd name="T0" fmla="*/ 10800 w 21600"/>
              <a:gd name="T1" fmla="*/ 0 h 21600"/>
              <a:gd name="T2" fmla="*/ 0 w 21600"/>
              <a:gd name="T3" fmla="*/ 10800 h 21600"/>
              <a:gd name="T4" fmla="*/ 3600 w 21600"/>
              <a:gd name="T5" fmla="*/ 18000 h 21600"/>
              <a:gd name="T6" fmla="*/ 18000 w 21600"/>
              <a:gd name="T7" fmla="*/ 3600 h 21600"/>
              <a:gd name="T8" fmla="*/ 17694720 60000 65536"/>
              <a:gd name="T9" fmla="*/ 11796480 60000 65536"/>
              <a:gd name="T10" fmla="*/ 5898240 60000 65536"/>
              <a:gd name="T11" fmla="*/ 0 60000 65536"/>
              <a:gd name="T12" fmla="*/ 0 w 21600"/>
              <a:gd name="T13" fmla="*/ 0 h 21600"/>
              <a:gd name="T14" fmla="*/ G2 w 21600"/>
              <a:gd name="T15" fmla="*/ G5 h 21600"/>
            </a:gdLst>
            <a:ahLst/>
            <a:cxnLst>
              <a:cxn ang="T8">
                <a:pos x="T0" y="T1"/>
              </a:cxn>
              <a:cxn ang="T9">
                <a:pos x="T2" y="T3"/>
              </a:cxn>
              <a:cxn ang="T10">
                <a:pos x="T4" y="T5"/>
              </a:cxn>
              <a:cxn ang="T11">
                <a:pos x="T6" y="T7"/>
              </a:cxn>
            </a:cxnLst>
            <a:rect l="T12" t="T13" r="T14" b="T15"/>
            <a:pathLst>
              <a:path w="21600" h="21600">
                <a:moveTo>
                  <a:pt x="0" y="0"/>
                </a:moveTo>
                <a:lnTo>
                  <a:pt x="0" y="21600"/>
                </a:lnTo>
                <a:lnTo>
                  <a:pt x="7200" y="14400"/>
                </a:lnTo>
                <a:lnTo>
                  <a:pt x="7200" y="7200"/>
                </a:lnTo>
                <a:lnTo>
                  <a:pt x="14400" y="7200"/>
                </a:lnTo>
                <a:lnTo>
                  <a:pt x="21600" y="0"/>
                </a:lnTo>
                <a:close/>
              </a:path>
            </a:pathLst>
          </a:custGeom>
          <a:blipFill>
            <a:blip r:embed="rId3"/>
            <a:tile tx="0" ty="0" sx="100000" sy="100000" flip="none" algn="tl"/>
          </a:blipFill>
          <a:ln w="9525">
            <a:solidFill>
              <a:srgbClr val="000000"/>
            </a:solidFill>
            <a:miter lim="800000"/>
            <a:headEnd/>
            <a:tailEnd/>
          </a:ln>
          <a:effectLst>
            <a:outerShdw dist="107763" dir="2700000" algn="ctr" rotWithShape="0">
              <a:srgbClr val="808080"/>
            </a:outerShdw>
          </a:effectLst>
        </p:spPr>
        <p:txBody>
          <a:bodyPr/>
          <a:lstStyle/>
          <a:p>
            <a:pPr eaLnBrk="0" hangingPunct="0">
              <a:defRPr/>
            </a:pPr>
            <a:endParaRPr lang="en-US">
              <a:latin typeface="Arial" pitchFamily="34" charset="0"/>
            </a:endParaRPr>
          </a:p>
        </p:txBody>
      </p:sp>
      <p:sp>
        <p:nvSpPr>
          <p:cNvPr id="23557" name="TextBox 5"/>
          <p:cNvSpPr txBox="1">
            <a:spLocks noChangeArrowheads="1"/>
          </p:cNvSpPr>
          <p:nvPr/>
        </p:nvSpPr>
        <p:spPr bwMode="auto">
          <a:xfrm>
            <a:off x="76200" y="5791200"/>
            <a:ext cx="4495800" cy="1015663"/>
          </a:xfrm>
          <a:prstGeom prst="rect">
            <a:avLst/>
          </a:prstGeom>
          <a:noFill/>
          <a:ln w="9525">
            <a:noFill/>
            <a:miter lim="800000"/>
            <a:headEnd/>
            <a:tailEnd/>
          </a:ln>
        </p:spPr>
        <p:txBody>
          <a:bodyPr>
            <a:spAutoFit/>
          </a:bodyPr>
          <a:lstStyle/>
          <a:p>
            <a:pPr eaLnBrk="0" hangingPunct="0"/>
            <a:r>
              <a:rPr lang="en-US" sz="6000" b="1" u="sng" dirty="0" err="1">
                <a:solidFill>
                  <a:srgbClr val="924900"/>
                </a:solidFill>
                <a:latin typeface="Mistral" pitchFamily="66" charset="0"/>
              </a:rPr>
              <a:t>Dr.P.ANITHA</a:t>
            </a:r>
            <a:endParaRPr lang="en-US" sz="6000" b="1" u="sng" dirty="0">
              <a:solidFill>
                <a:srgbClr val="924900"/>
              </a:solidFill>
              <a:latin typeface="Mistral" pitchFamily="66" charset="0"/>
            </a:endParaRPr>
          </a:p>
        </p:txBody>
      </p:sp>
      <p:sp>
        <p:nvSpPr>
          <p:cNvPr id="7" name="PubHalfFrame"/>
          <p:cNvSpPr>
            <a:spLocks noEditPoints="1" noChangeArrowheads="1"/>
          </p:cNvSpPr>
          <p:nvPr/>
        </p:nvSpPr>
        <p:spPr bwMode="auto">
          <a:xfrm flipH="1">
            <a:off x="4572000" y="0"/>
            <a:ext cx="4572000" cy="3514725"/>
          </a:xfrm>
          <a:custGeom>
            <a:avLst/>
            <a:gdLst>
              <a:gd name="G0" fmla="+- 0 0 0"/>
              <a:gd name="G1" fmla="+- 7200 0 0"/>
              <a:gd name="G2" fmla="+- 21600 0 7200"/>
              <a:gd name="G3" fmla="*/ 7200 1 2"/>
              <a:gd name="G4" fmla="+- 21600 0 G3"/>
              <a:gd name="G5" fmla="+- 7200 0 0"/>
              <a:gd name="G6" fmla="+- 21600 0 7200"/>
              <a:gd name="G7" fmla="*/ 7200 1 2"/>
              <a:gd name="G8" fmla="+- 21600 0 G7"/>
              <a:gd name="T0" fmla="*/ 10800 w 21600"/>
              <a:gd name="T1" fmla="*/ 0 h 21600"/>
              <a:gd name="T2" fmla="*/ 0 w 21600"/>
              <a:gd name="T3" fmla="*/ 10800 h 21600"/>
              <a:gd name="T4" fmla="*/ 3600 w 21600"/>
              <a:gd name="T5" fmla="*/ 18000 h 21600"/>
              <a:gd name="T6" fmla="*/ 18000 w 21600"/>
              <a:gd name="T7" fmla="*/ 3600 h 21600"/>
              <a:gd name="T8" fmla="*/ 17694720 60000 65536"/>
              <a:gd name="T9" fmla="*/ 11796480 60000 65536"/>
              <a:gd name="T10" fmla="*/ 5898240 60000 65536"/>
              <a:gd name="T11" fmla="*/ 0 60000 65536"/>
              <a:gd name="T12" fmla="*/ 0 w 21600"/>
              <a:gd name="T13" fmla="*/ 0 h 21600"/>
              <a:gd name="T14" fmla="*/ G2 w 21600"/>
              <a:gd name="T15" fmla="*/ G5 h 21600"/>
            </a:gdLst>
            <a:ahLst/>
            <a:cxnLst>
              <a:cxn ang="T8">
                <a:pos x="T0" y="T1"/>
              </a:cxn>
              <a:cxn ang="T9">
                <a:pos x="T2" y="T3"/>
              </a:cxn>
              <a:cxn ang="T10">
                <a:pos x="T4" y="T5"/>
              </a:cxn>
              <a:cxn ang="T11">
                <a:pos x="T6" y="T7"/>
              </a:cxn>
            </a:cxnLst>
            <a:rect l="T12" t="T13" r="T14" b="T15"/>
            <a:pathLst>
              <a:path w="21600" h="21600">
                <a:moveTo>
                  <a:pt x="0" y="0"/>
                </a:moveTo>
                <a:lnTo>
                  <a:pt x="0" y="21600"/>
                </a:lnTo>
                <a:lnTo>
                  <a:pt x="7200" y="14400"/>
                </a:lnTo>
                <a:lnTo>
                  <a:pt x="7200" y="7200"/>
                </a:lnTo>
                <a:lnTo>
                  <a:pt x="14400" y="7200"/>
                </a:lnTo>
                <a:lnTo>
                  <a:pt x="21600" y="0"/>
                </a:lnTo>
                <a:close/>
              </a:path>
            </a:pathLst>
          </a:custGeom>
          <a:blipFill>
            <a:blip r:embed="rId3"/>
            <a:tile tx="0" ty="0" sx="100000" sy="100000" flip="none" algn="tl"/>
          </a:blipFill>
          <a:ln w="9525">
            <a:solidFill>
              <a:srgbClr val="000000"/>
            </a:solidFill>
            <a:miter lim="800000"/>
            <a:headEnd/>
            <a:tailEnd/>
          </a:ln>
          <a:effectLst>
            <a:outerShdw dist="107763" dir="2700000" algn="ctr" rotWithShape="0">
              <a:srgbClr val="808080"/>
            </a:outerShdw>
          </a:effectLst>
        </p:spPr>
        <p:txBody>
          <a:bodyPr/>
          <a:lstStyle/>
          <a:p>
            <a:pPr eaLnBrk="0" hangingPunct="0">
              <a:defRPr/>
            </a:pPr>
            <a:endParaRPr lang="en-US">
              <a:latin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Beam</Template>
  <TotalTime>1832</TotalTime>
  <Words>1812</Words>
  <Application>Microsoft Office PowerPoint</Application>
  <PresentationFormat>On-screen Show (4:3)</PresentationFormat>
  <Paragraphs>549</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Beam</vt:lpstr>
      <vt:lpstr>Slide 1</vt:lpstr>
      <vt:lpstr>Slide 2</vt:lpstr>
      <vt:lpstr>Slide 3</vt:lpstr>
      <vt:lpstr>Slide 4</vt:lpstr>
      <vt:lpstr>Slide 5</vt:lpstr>
      <vt:lpstr>Slide 6</vt:lpstr>
      <vt:lpstr>Objectives </vt:lpstr>
      <vt:lpstr>Slide 8</vt:lpstr>
      <vt:lpstr>Slide 9</vt:lpstr>
      <vt:lpstr>Slide 10</vt:lpstr>
      <vt:lpstr>Slide 11</vt:lpstr>
      <vt:lpstr>Slide 12</vt:lpstr>
      <vt:lpstr>Slide 13</vt:lpstr>
      <vt:lpstr>Slide 14</vt:lpstr>
      <vt:lpstr>Slide 15</vt:lpstr>
      <vt:lpstr>Sequences of AFLP primers used in this study:- </vt:lpstr>
      <vt:lpstr>Cotyledon  Cultures:-</vt:lpstr>
      <vt:lpstr>Slide 18</vt:lpstr>
      <vt:lpstr>Slide 19</vt:lpstr>
      <vt:lpstr>Rooting</vt:lpstr>
      <vt:lpstr>Hardening</vt:lpstr>
      <vt:lpstr>Slide 22</vt:lpstr>
      <vt:lpstr>Slide 23</vt:lpstr>
      <vt:lpstr>Slide 24</vt:lpstr>
      <vt:lpstr>Slide 25</vt:lpstr>
      <vt:lpstr>Experiment (8): To evaluate the genetic diversity of the control normal, regenerated and AM treated plants, using DNA finger printing by using AFLP markers</vt:lpstr>
      <vt:lpstr>Comparision  of  genomic DNA  yields  and absorbance ratios from different samples of Andrographis paniculata  leaf tissues after purification. </vt:lpstr>
      <vt:lpstr>AFLP Profile</vt:lpstr>
      <vt:lpstr>AFLP Profile</vt:lpstr>
      <vt:lpstr>Summary of AFLP fragments variation in the six samples of Andrographis paniculata analyzed.</vt:lpstr>
      <vt:lpstr>Summary of AFLP fragments variation in the six samples of Andrographis paniculata analyzed.</vt:lpstr>
      <vt:lpstr>Slide 32</vt:lpstr>
      <vt:lpstr>Slide 33</vt:lpstr>
      <vt:lpstr>Slide 34</vt:lpstr>
      <vt:lpstr>Slide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Need to use ANDROGRAPHOLIDE</dc:title>
  <dc:creator>Diversity</dc:creator>
  <cp:lastModifiedBy>bot</cp:lastModifiedBy>
  <cp:revision>352</cp:revision>
  <dcterms:created xsi:type="dcterms:W3CDTF">2006-08-16T00:00:00Z</dcterms:created>
  <dcterms:modified xsi:type="dcterms:W3CDTF">2015-07-11T06:46:26Z</dcterms:modified>
</cp:coreProperties>
</file>