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7"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12" r:id="rId50"/>
    <p:sldId id="311" r:id="rId51"/>
    <p:sldId id="307" r:id="rId5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A700"/>
    <a:srgbClr val="F27900"/>
    <a:srgbClr val="CC6600"/>
    <a:srgbClr val="FFE2A7"/>
    <a:srgbClr val="FAC090"/>
    <a:srgbClr val="B6FF9F"/>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5" d="100"/>
          <a:sy n="45" d="100"/>
        </p:scale>
        <p:origin x="-123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8B7A1D-F58F-444C-85F8-94F4AE6B14B8}" type="doc">
      <dgm:prSet loTypeId="urn:microsoft.com/office/officeart/2011/layout/HexagonRadial" loCatId="cycle" qsTypeId="urn:microsoft.com/office/officeart/2005/8/quickstyle/simple1" qsCatId="simple" csTypeId="urn:microsoft.com/office/officeart/2005/8/colors/accent1_2" csCatId="accent1" phldr="1"/>
      <dgm:spPr/>
      <dgm:t>
        <a:bodyPr/>
        <a:lstStyle/>
        <a:p>
          <a:endParaRPr lang="tr-TR"/>
        </a:p>
      </dgm:t>
    </dgm:pt>
    <dgm:pt modelId="{525CD79F-38D0-4E9B-B17D-EC1432A34B8A}">
      <dgm:prSet phldrT="[Metin]" custT="1"/>
      <dgm:spPr>
        <a:solidFill>
          <a:schemeClr val="accent6">
            <a:lumMod val="20000"/>
            <a:lumOff val="80000"/>
          </a:schemeClr>
        </a:solidFill>
      </dgm:spPr>
      <dgm:t>
        <a:bodyPr/>
        <a:lstStyle/>
        <a:p>
          <a:r>
            <a:rPr lang="tr-TR" sz="2800" b="1" dirty="0" smtClean="0">
              <a:solidFill>
                <a:schemeClr val="tx1"/>
              </a:solidFill>
              <a:latin typeface="Times New Roman" pitchFamily="18" charset="0"/>
              <a:cs typeface="Times New Roman" pitchFamily="18" charset="0"/>
            </a:rPr>
            <a:t>NONTHERMAL</a:t>
          </a:r>
        </a:p>
        <a:p>
          <a:r>
            <a:rPr lang="tr-TR" sz="2800" b="1" dirty="0" smtClean="0">
              <a:solidFill>
                <a:schemeClr val="tx1"/>
              </a:solidFill>
              <a:latin typeface="Times New Roman" pitchFamily="18" charset="0"/>
              <a:cs typeface="Times New Roman" pitchFamily="18" charset="0"/>
            </a:rPr>
            <a:t>PROCESSING</a:t>
          </a:r>
          <a:endParaRPr lang="tr-TR" sz="2800" b="1" dirty="0">
            <a:solidFill>
              <a:schemeClr val="tx1"/>
            </a:solidFill>
            <a:latin typeface="Times New Roman" pitchFamily="18" charset="0"/>
            <a:cs typeface="Times New Roman" pitchFamily="18" charset="0"/>
          </a:endParaRPr>
        </a:p>
      </dgm:t>
    </dgm:pt>
    <dgm:pt modelId="{3F6FAD9A-E2B6-4944-9781-ADC9A34BC5D0}" type="parTrans" cxnId="{CD3F43CE-82E6-4159-A6D9-37932495A5F5}">
      <dgm:prSet/>
      <dgm:spPr/>
      <dgm:t>
        <a:bodyPr/>
        <a:lstStyle/>
        <a:p>
          <a:endParaRPr lang="tr-TR"/>
        </a:p>
      </dgm:t>
    </dgm:pt>
    <dgm:pt modelId="{0E06B8D5-7F91-48DF-BAD6-B1BECFDE7797}" type="sibTrans" cxnId="{CD3F43CE-82E6-4159-A6D9-37932495A5F5}">
      <dgm:prSet/>
      <dgm:spPr/>
      <dgm:t>
        <a:bodyPr/>
        <a:lstStyle/>
        <a:p>
          <a:endParaRPr lang="tr-TR"/>
        </a:p>
      </dgm:t>
    </dgm:pt>
    <dgm:pt modelId="{AEA185AD-2F5F-4D20-B308-9C1122A8DA50}">
      <dgm:prSet phldrT="[Metin]" custT="1"/>
      <dgm:spPr>
        <a:solidFill>
          <a:srgbClr val="FFCCFF"/>
        </a:solidFill>
      </dgm:spPr>
      <dgm:t>
        <a:bodyPr/>
        <a:lstStyle/>
        <a:p>
          <a:r>
            <a:rPr lang="tr-TR" sz="2800" b="1" dirty="0" err="1" smtClean="0">
              <a:solidFill>
                <a:schemeClr val="tx1"/>
              </a:solidFill>
              <a:effectLst/>
              <a:latin typeface="Times New Roman" pitchFamily="18" charset="0"/>
              <a:cs typeface="Times New Roman" pitchFamily="18" charset="0"/>
            </a:rPr>
            <a:t>Shelf</a:t>
          </a:r>
          <a:r>
            <a:rPr lang="tr-TR" sz="2800" b="1" dirty="0" smtClean="0">
              <a:solidFill>
                <a:schemeClr val="tx1"/>
              </a:solidFill>
              <a:effectLst/>
              <a:latin typeface="Times New Roman" pitchFamily="18" charset="0"/>
              <a:cs typeface="Times New Roman" pitchFamily="18" charset="0"/>
            </a:rPr>
            <a:t>  Life </a:t>
          </a:r>
          <a:r>
            <a:rPr lang="tr-TR" sz="2800" b="1" dirty="0" err="1" smtClean="0">
              <a:solidFill>
                <a:schemeClr val="tx1"/>
              </a:solidFill>
              <a:effectLst/>
              <a:latin typeface="Times New Roman" pitchFamily="18" charset="0"/>
              <a:cs typeface="Times New Roman" pitchFamily="18" charset="0"/>
            </a:rPr>
            <a:t>Extension</a:t>
          </a:r>
          <a:endParaRPr lang="tr-TR" sz="2800" b="1" dirty="0">
            <a:solidFill>
              <a:schemeClr val="tx1"/>
            </a:solidFill>
            <a:effectLst/>
            <a:latin typeface="Times New Roman" pitchFamily="18" charset="0"/>
            <a:cs typeface="Times New Roman" pitchFamily="18" charset="0"/>
          </a:endParaRPr>
        </a:p>
      </dgm:t>
    </dgm:pt>
    <dgm:pt modelId="{997C0D07-9F7B-4D98-A099-107B2A539C23}" type="parTrans" cxnId="{319E8E9A-4F2A-4063-849A-78DB62BA8AB7}">
      <dgm:prSet/>
      <dgm:spPr/>
      <dgm:t>
        <a:bodyPr/>
        <a:lstStyle/>
        <a:p>
          <a:endParaRPr lang="tr-TR"/>
        </a:p>
      </dgm:t>
    </dgm:pt>
    <dgm:pt modelId="{E8E1D336-0CCA-4CB9-A324-B2782CFCAFD9}" type="sibTrans" cxnId="{319E8E9A-4F2A-4063-849A-78DB62BA8AB7}">
      <dgm:prSet/>
      <dgm:spPr/>
      <dgm:t>
        <a:bodyPr/>
        <a:lstStyle/>
        <a:p>
          <a:endParaRPr lang="tr-TR"/>
        </a:p>
      </dgm:t>
    </dgm:pt>
    <dgm:pt modelId="{3B3187AD-3142-418A-91DD-4A7075E3AF84}">
      <dgm:prSet phldrT="[Metin]" custT="1"/>
      <dgm:spPr>
        <a:solidFill>
          <a:srgbClr val="FFCCFF"/>
        </a:solidFill>
      </dgm:spPr>
      <dgm:t>
        <a:bodyPr/>
        <a:lstStyle/>
        <a:p>
          <a:r>
            <a:rPr lang="tr-TR" sz="2800" b="1" dirty="0" err="1" smtClean="0">
              <a:solidFill>
                <a:schemeClr val="tx1"/>
              </a:solidFill>
              <a:effectLst/>
              <a:latin typeface="Times New Roman" pitchFamily="18" charset="0"/>
              <a:cs typeface="Times New Roman" pitchFamily="18" charset="0"/>
            </a:rPr>
            <a:t>Innovative</a:t>
          </a:r>
          <a:r>
            <a:rPr lang="tr-TR" sz="2800" b="1" dirty="0" smtClean="0">
              <a:solidFill>
                <a:schemeClr val="tx1"/>
              </a:solidFill>
              <a:effectLst/>
              <a:latin typeface="Times New Roman" pitchFamily="18" charset="0"/>
              <a:cs typeface="Times New Roman" pitchFamily="18" charset="0"/>
            </a:rPr>
            <a:t> </a:t>
          </a:r>
          <a:r>
            <a:rPr lang="tr-TR" sz="2800" b="1" dirty="0" err="1" smtClean="0">
              <a:solidFill>
                <a:schemeClr val="tx1"/>
              </a:solidFill>
              <a:effectLst/>
              <a:latin typeface="Times New Roman" pitchFamily="18" charset="0"/>
              <a:cs typeface="Times New Roman" pitchFamily="18" charset="0"/>
            </a:rPr>
            <a:t>Fresh</a:t>
          </a:r>
          <a:r>
            <a:rPr lang="tr-TR" sz="2800" b="1" dirty="0" smtClean="0">
              <a:solidFill>
                <a:schemeClr val="tx1"/>
              </a:solidFill>
              <a:effectLst/>
              <a:latin typeface="Times New Roman" pitchFamily="18" charset="0"/>
              <a:cs typeface="Times New Roman" pitchFamily="18" charset="0"/>
            </a:rPr>
            <a:t> </a:t>
          </a:r>
          <a:r>
            <a:rPr lang="tr-TR" sz="2800" b="1" dirty="0" err="1" smtClean="0">
              <a:solidFill>
                <a:schemeClr val="tx1"/>
              </a:solidFill>
              <a:effectLst/>
              <a:latin typeface="Times New Roman" pitchFamily="18" charset="0"/>
              <a:cs typeface="Times New Roman" pitchFamily="18" charset="0"/>
            </a:rPr>
            <a:t>Products</a:t>
          </a:r>
          <a:endParaRPr lang="tr-TR" sz="2800" b="1" dirty="0">
            <a:solidFill>
              <a:schemeClr val="tx1"/>
            </a:solidFill>
            <a:effectLst/>
            <a:latin typeface="Times New Roman" pitchFamily="18" charset="0"/>
            <a:cs typeface="Times New Roman" pitchFamily="18" charset="0"/>
          </a:endParaRPr>
        </a:p>
      </dgm:t>
    </dgm:pt>
    <dgm:pt modelId="{63C9B7D9-1E77-42BA-83CF-CA4CC8161998}" type="parTrans" cxnId="{2BFC715C-5524-4182-B830-47A0DEDE44B8}">
      <dgm:prSet/>
      <dgm:spPr/>
      <dgm:t>
        <a:bodyPr/>
        <a:lstStyle/>
        <a:p>
          <a:endParaRPr lang="tr-TR"/>
        </a:p>
      </dgm:t>
    </dgm:pt>
    <dgm:pt modelId="{4C7EE2BB-19BD-4A58-92C8-191236B38BA9}" type="sibTrans" cxnId="{2BFC715C-5524-4182-B830-47A0DEDE44B8}">
      <dgm:prSet/>
      <dgm:spPr/>
      <dgm:t>
        <a:bodyPr/>
        <a:lstStyle/>
        <a:p>
          <a:endParaRPr lang="tr-TR"/>
        </a:p>
      </dgm:t>
    </dgm:pt>
    <dgm:pt modelId="{60580464-5CC9-4E53-ACED-92E816538E05}">
      <dgm:prSet phldrT="[Metin]" custT="1"/>
      <dgm:spPr>
        <a:solidFill>
          <a:srgbClr val="FFCCFF"/>
        </a:solidFill>
      </dgm:spPr>
      <dgm:t>
        <a:bodyPr/>
        <a:lstStyle/>
        <a:p>
          <a:r>
            <a:rPr lang="tr-TR" sz="2800" b="1" dirty="0" err="1" smtClean="0">
              <a:solidFill>
                <a:schemeClr val="tx1"/>
              </a:solidFill>
              <a:effectLst/>
              <a:latin typeface="Times New Roman" pitchFamily="18" charset="0"/>
              <a:cs typeface="Times New Roman" pitchFamily="18" charset="0"/>
            </a:rPr>
            <a:t>UnwantedOR</a:t>
          </a:r>
          <a:r>
            <a:rPr lang="tr-TR" sz="2800" b="1" dirty="0" smtClean="0">
              <a:solidFill>
                <a:schemeClr val="tx1"/>
              </a:solidFill>
              <a:effectLst/>
              <a:latin typeface="Times New Roman" pitchFamily="18" charset="0"/>
              <a:cs typeface="Times New Roman" pitchFamily="18" charset="0"/>
            </a:rPr>
            <a:t> </a:t>
          </a:r>
          <a:r>
            <a:rPr lang="tr-TR" sz="2800" b="1" dirty="0" err="1" smtClean="0">
              <a:solidFill>
                <a:schemeClr val="tx1"/>
              </a:solidFill>
              <a:effectLst/>
              <a:latin typeface="Times New Roman" pitchFamily="18" charset="0"/>
              <a:cs typeface="Times New Roman" pitchFamily="18" charset="0"/>
            </a:rPr>
            <a:t>Reduced</a:t>
          </a:r>
          <a:r>
            <a:rPr lang="tr-TR" sz="2800" b="1" dirty="0" smtClean="0">
              <a:solidFill>
                <a:schemeClr val="tx1"/>
              </a:solidFill>
              <a:effectLst/>
              <a:latin typeface="Times New Roman" pitchFamily="18" charset="0"/>
              <a:cs typeface="Times New Roman" pitchFamily="18" charset="0"/>
            </a:rPr>
            <a:t> </a:t>
          </a:r>
          <a:r>
            <a:rPr lang="tr-TR" sz="2800" b="1" dirty="0" err="1" smtClean="0">
              <a:solidFill>
                <a:schemeClr val="tx1"/>
              </a:solidFill>
              <a:effectLst/>
              <a:latin typeface="Times New Roman" pitchFamily="18" charset="0"/>
              <a:cs typeface="Times New Roman" pitchFamily="18" charset="0"/>
            </a:rPr>
            <a:t>Constituent</a:t>
          </a:r>
          <a:endParaRPr lang="tr-TR" sz="2800" b="1" dirty="0">
            <a:solidFill>
              <a:schemeClr val="tx1"/>
            </a:solidFill>
            <a:effectLst/>
            <a:latin typeface="Times New Roman" pitchFamily="18" charset="0"/>
            <a:cs typeface="Times New Roman" pitchFamily="18" charset="0"/>
          </a:endParaRPr>
        </a:p>
      </dgm:t>
    </dgm:pt>
    <dgm:pt modelId="{D489435E-9B53-486E-A4AE-B1254131FDFA}" type="parTrans" cxnId="{2C938355-AC8F-4B45-A52F-1078729638A6}">
      <dgm:prSet/>
      <dgm:spPr/>
      <dgm:t>
        <a:bodyPr/>
        <a:lstStyle/>
        <a:p>
          <a:endParaRPr lang="tr-TR"/>
        </a:p>
      </dgm:t>
    </dgm:pt>
    <dgm:pt modelId="{7BDDA472-802C-42F6-A672-D5EA14610207}" type="sibTrans" cxnId="{2C938355-AC8F-4B45-A52F-1078729638A6}">
      <dgm:prSet/>
      <dgm:spPr/>
      <dgm:t>
        <a:bodyPr/>
        <a:lstStyle/>
        <a:p>
          <a:endParaRPr lang="tr-TR"/>
        </a:p>
      </dgm:t>
    </dgm:pt>
    <dgm:pt modelId="{CCEA1323-FF95-4F84-93FC-09B3C614EBE3}">
      <dgm:prSet phldrT="[Metin]" custT="1"/>
      <dgm:spPr>
        <a:solidFill>
          <a:srgbClr val="FFCCFF"/>
        </a:solidFill>
      </dgm:spPr>
      <dgm:t>
        <a:bodyPr/>
        <a:lstStyle/>
        <a:p>
          <a:r>
            <a:rPr lang="tr-TR" sz="2800" b="1" dirty="0" err="1" smtClean="0">
              <a:solidFill>
                <a:schemeClr val="tx1"/>
              </a:solidFill>
              <a:effectLst/>
              <a:latin typeface="Times New Roman" pitchFamily="18" charset="0"/>
              <a:cs typeface="Times New Roman" pitchFamily="18" charset="0"/>
            </a:rPr>
            <a:t>Clean-label</a:t>
          </a:r>
          <a:r>
            <a:rPr lang="tr-TR" sz="2800" b="1" dirty="0" smtClean="0">
              <a:solidFill>
                <a:schemeClr val="tx1"/>
              </a:solidFill>
              <a:effectLst/>
              <a:latin typeface="Times New Roman" pitchFamily="18" charset="0"/>
              <a:cs typeface="Times New Roman" pitchFamily="18" charset="0"/>
            </a:rPr>
            <a:t> </a:t>
          </a:r>
          <a:r>
            <a:rPr lang="tr-TR" sz="2800" b="1" dirty="0" err="1" smtClean="0">
              <a:solidFill>
                <a:schemeClr val="tx1"/>
              </a:solidFill>
              <a:effectLst/>
              <a:latin typeface="Times New Roman" pitchFamily="18" charset="0"/>
              <a:cs typeface="Times New Roman" pitchFamily="18" charset="0"/>
            </a:rPr>
            <a:t>Products</a:t>
          </a:r>
          <a:r>
            <a:rPr lang="tr-TR" sz="2800" b="1" dirty="0" smtClean="0">
              <a:solidFill>
                <a:schemeClr val="tx1"/>
              </a:solidFill>
              <a:effectLst/>
              <a:latin typeface="Times New Roman" pitchFamily="18" charset="0"/>
              <a:cs typeface="Times New Roman" pitchFamily="18" charset="0"/>
            </a:rPr>
            <a:t> </a:t>
          </a:r>
          <a:endParaRPr lang="tr-TR" sz="2800" b="1" dirty="0">
            <a:solidFill>
              <a:schemeClr val="tx1"/>
            </a:solidFill>
            <a:effectLst/>
            <a:latin typeface="Times New Roman" pitchFamily="18" charset="0"/>
            <a:cs typeface="Times New Roman" pitchFamily="18" charset="0"/>
          </a:endParaRPr>
        </a:p>
      </dgm:t>
    </dgm:pt>
    <dgm:pt modelId="{FAE7CF96-D9E7-4350-98B7-6BA47AA6A8BD}" type="parTrans" cxnId="{ACD46DAC-00D4-4C04-9D03-7D5FACE959F9}">
      <dgm:prSet/>
      <dgm:spPr/>
      <dgm:t>
        <a:bodyPr/>
        <a:lstStyle/>
        <a:p>
          <a:endParaRPr lang="tr-TR"/>
        </a:p>
      </dgm:t>
    </dgm:pt>
    <dgm:pt modelId="{E1C4BEBF-FC63-4CDA-9473-8E8998C78A32}" type="sibTrans" cxnId="{ACD46DAC-00D4-4C04-9D03-7D5FACE959F9}">
      <dgm:prSet/>
      <dgm:spPr/>
      <dgm:t>
        <a:bodyPr/>
        <a:lstStyle/>
        <a:p>
          <a:endParaRPr lang="tr-TR"/>
        </a:p>
      </dgm:t>
    </dgm:pt>
    <dgm:pt modelId="{6E968260-6023-4DC1-BEA3-2AA6B572D6BB}">
      <dgm:prSet phldrT="[Metin]" custT="1"/>
      <dgm:spPr>
        <a:solidFill>
          <a:srgbClr val="FFCCFF"/>
        </a:solidFill>
      </dgm:spPr>
      <dgm:t>
        <a:bodyPr/>
        <a:lstStyle/>
        <a:p>
          <a:r>
            <a:rPr lang="tr-TR" sz="2800" b="1" dirty="0" err="1" smtClean="0">
              <a:solidFill>
                <a:schemeClr val="tx1"/>
              </a:solidFill>
              <a:effectLst/>
              <a:latin typeface="Times New Roman" pitchFamily="18" charset="0"/>
              <a:cs typeface="Times New Roman" pitchFamily="18" charset="0"/>
            </a:rPr>
            <a:t>Unwanted</a:t>
          </a:r>
          <a:r>
            <a:rPr lang="tr-TR" sz="2800" b="1" dirty="0" smtClean="0">
              <a:solidFill>
                <a:schemeClr val="tx1"/>
              </a:solidFill>
              <a:effectLst/>
              <a:latin typeface="Times New Roman" pitchFamily="18" charset="0"/>
              <a:cs typeface="Times New Roman" pitchFamily="18" charset="0"/>
            </a:rPr>
            <a:t> </a:t>
          </a:r>
          <a:r>
            <a:rPr lang="tr-TR" sz="2800" b="1" dirty="0" err="1" smtClean="0">
              <a:solidFill>
                <a:schemeClr val="tx1"/>
              </a:solidFill>
              <a:effectLst/>
              <a:latin typeface="Times New Roman" pitchFamily="18" charset="0"/>
              <a:cs typeface="Times New Roman" pitchFamily="18" charset="0"/>
            </a:rPr>
            <a:t>Enzyme</a:t>
          </a:r>
          <a:r>
            <a:rPr lang="tr-TR" sz="2800" b="1" dirty="0" smtClean="0">
              <a:solidFill>
                <a:schemeClr val="tx1"/>
              </a:solidFill>
              <a:effectLst/>
              <a:latin typeface="Times New Roman" pitchFamily="18" charset="0"/>
              <a:cs typeface="Times New Roman" pitchFamily="18" charset="0"/>
            </a:rPr>
            <a:t> </a:t>
          </a:r>
          <a:r>
            <a:rPr lang="tr-TR" sz="2800" b="1" dirty="0" err="1" smtClean="0">
              <a:solidFill>
                <a:schemeClr val="tx1"/>
              </a:solidFill>
              <a:effectLst/>
              <a:latin typeface="Times New Roman" pitchFamily="18" charset="0"/>
              <a:cs typeface="Times New Roman" pitchFamily="18" charset="0"/>
            </a:rPr>
            <a:t>Inactivation</a:t>
          </a:r>
          <a:endParaRPr lang="tr-TR" sz="2800" b="1" dirty="0">
            <a:solidFill>
              <a:schemeClr val="tx1"/>
            </a:solidFill>
            <a:effectLst/>
            <a:latin typeface="Times New Roman" pitchFamily="18" charset="0"/>
            <a:cs typeface="Times New Roman" pitchFamily="18" charset="0"/>
          </a:endParaRPr>
        </a:p>
      </dgm:t>
    </dgm:pt>
    <dgm:pt modelId="{2B70329B-93F3-4B39-8217-B4D08346496A}" type="parTrans" cxnId="{96C0F216-3AB4-4CB6-B58F-1EB6A00DF7B2}">
      <dgm:prSet/>
      <dgm:spPr/>
      <dgm:t>
        <a:bodyPr/>
        <a:lstStyle/>
        <a:p>
          <a:endParaRPr lang="tr-TR"/>
        </a:p>
      </dgm:t>
    </dgm:pt>
    <dgm:pt modelId="{CE31A438-55A5-401F-B977-DACCC411A81C}" type="sibTrans" cxnId="{96C0F216-3AB4-4CB6-B58F-1EB6A00DF7B2}">
      <dgm:prSet/>
      <dgm:spPr/>
      <dgm:t>
        <a:bodyPr/>
        <a:lstStyle/>
        <a:p>
          <a:endParaRPr lang="tr-TR"/>
        </a:p>
      </dgm:t>
    </dgm:pt>
    <dgm:pt modelId="{847E06CB-3CEB-47B8-BA47-5820339E3F78}">
      <dgm:prSet phldrT="[Metin]" custT="1"/>
      <dgm:spPr>
        <a:solidFill>
          <a:srgbClr val="FFCCFF"/>
        </a:solidFill>
      </dgm:spPr>
      <dgm:t>
        <a:bodyPr/>
        <a:lstStyle/>
        <a:p>
          <a:r>
            <a:rPr lang="tr-TR" sz="2800" b="1" dirty="0" err="1" smtClean="0">
              <a:solidFill>
                <a:schemeClr val="tx1"/>
              </a:solidFill>
              <a:effectLst/>
              <a:latin typeface="Times New Roman" pitchFamily="18" charset="0"/>
              <a:cs typeface="Times New Roman" pitchFamily="18" charset="0"/>
            </a:rPr>
            <a:t>Pathogen</a:t>
          </a:r>
          <a:r>
            <a:rPr lang="tr-TR" sz="2800" b="1" dirty="0" smtClean="0">
              <a:solidFill>
                <a:schemeClr val="tx1"/>
              </a:solidFill>
              <a:effectLst/>
              <a:latin typeface="Times New Roman" pitchFamily="18" charset="0"/>
              <a:cs typeface="Times New Roman" pitchFamily="18" charset="0"/>
            </a:rPr>
            <a:t> </a:t>
          </a:r>
          <a:r>
            <a:rPr lang="tr-TR" sz="2800" b="1" dirty="0" err="1" smtClean="0">
              <a:solidFill>
                <a:schemeClr val="tx1"/>
              </a:solidFill>
              <a:effectLst/>
              <a:latin typeface="Times New Roman" pitchFamily="18" charset="0"/>
              <a:cs typeface="Times New Roman" pitchFamily="18" charset="0"/>
            </a:rPr>
            <a:t>Inactivation</a:t>
          </a:r>
          <a:endParaRPr lang="tr-TR" sz="2800" b="1" dirty="0">
            <a:solidFill>
              <a:schemeClr val="tx1"/>
            </a:solidFill>
            <a:effectLst/>
            <a:latin typeface="Times New Roman" pitchFamily="18" charset="0"/>
            <a:cs typeface="Times New Roman" pitchFamily="18" charset="0"/>
          </a:endParaRPr>
        </a:p>
      </dgm:t>
    </dgm:pt>
    <dgm:pt modelId="{E9CFDC91-037E-4588-8BC1-19832AC58883}" type="parTrans" cxnId="{0D14F649-EEF2-49B6-925D-194449C76819}">
      <dgm:prSet/>
      <dgm:spPr/>
      <dgm:t>
        <a:bodyPr/>
        <a:lstStyle/>
        <a:p>
          <a:endParaRPr lang="tr-TR"/>
        </a:p>
      </dgm:t>
    </dgm:pt>
    <dgm:pt modelId="{689161F0-58BE-4FE3-8E48-865EE00EDB15}" type="sibTrans" cxnId="{0D14F649-EEF2-49B6-925D-194449C76819}">
      <dgm:prSet/>
      <dgm:spPr/>
      <dgm:t>
        <a:bodyPr/>
        <a:lstStyle/>
        <a:p>
          <a:endParaRPr lang="tr-TR"/>
        </a:p>
      </dgm:t>
    </dgm:pt>
    <dgm:pt modelId="{D29E92B0-05CA-4A3B-A884-5381F6691C32}" type="pres">
      <dgm:prSet presAssocID="{468B7A1D-F58F-444C-85F8-94F4AE6B14B8}" presName="Name0" presStyleCnt="0">
        <dgm:presLayoutVars>
          <dgm:chMax val="1"/>
          <dgm:chPref val="1"/>
          <dgm:dir/>
          <dgm:animOne val="branch"/>
          <dgm:animLvl val="lvl"/>
        </dgm:presLayoutVars>
      </dgm:prSet>
      <dgm:spPr/>
      <dgm:t>
        <a:bodyPr/>
        <a:lstStyle/>
        <a:p>
          <a:endParaRPr lang="tr-TR"/>
        </a:p>
      </dgm:t>
    </dgm:pt>
    <dgm:pt modelId="{2D8AC955-6AF9-495C-963E-DCE0279389F6}" type="pres">
      <dgm:prSet presAssocID="{525CD79F-38D0-4E9B-B17D-EC1432A34B8A}" presName="Parent" presStyleLbl="node0" presStyleIdx="0" presStyleCnt="1" custScaleX="140536" custScaleY="109517" custLinFactNeighborX="-1226" custLinFactNeighborY="4062">
        <dgm:presLayoutVars>
          <dgm:chMax val="6"/>
          <dgm:chPref val="6"/>
        </dgm:presLayoutVars>
      </dgm:prSet>
      <dgm:spPr/>
      <dgm:t>
        <a:bodyPr/>
        <a:lstStyle/>
        <a:p>
          <a:endParaRPr lang="tr-TR"/>
        </a:p>
      </dgm:t>
    </dgm:pt>
    <dgm:pt modelId="{E5A0223D-D664-48E8-8E97-6DC98F371C15}" type="pres">
      <dgm:prSet presAssocID="{AEA185AD-2F5F-4D20-B308-9C1122A8DA50}" presName="Accent1" presStyleCnt="0"/>
      <dgm:spPr/>
    </dgm:pt>
    <dgm:pt modelId="{6B563B60-A7FE-405E-945D-F075F26FB587}" type="pres">
      <dgm:prSet presAssocID="{AEA185AD-2F5F-4D20-B308-9C1122A8DA50}" presName="Accent" presStyleLbl="bgShp" presStyleIdx="0" presStyleCnt="6"/>
      <dgm:spPr/>
    </dgm:pt>
    <dgm:pt modelId="{801D9613-2430-4115-85FF-4025417BD15C}" type="pres">
      <dgm:prSet presAssocID="{AEA185AD-2F5F-4D20-B308-9C1122A8DA50}" presName="Child1" presStyleLbl="node1" presStyleIdx="0" presStyleCnt="6" custScaleX="108335" custScaleY="104767" custLinFactNeighborX="-2319" custLinFactNeighborY="6693">
        <dgm:presLayoutVars>
          <dgm:chMax val="0"/>
          <dgm:chPref val="0"/>
          <dgm:bulletEnabled val="1"/>
        </dgm:presLayoutVars>
      </dgm:prSet>
      <dgm:spPr/>
      <dgm:t>
        <a:bodyPr/>
        <a:lstStyle/>
        <a:p>
          <a:endParaRPr lang="tr-TR"/>
        </a:p>
      </dgm:t>
    </dgm:pt>
    <dgm:pt modelId="{A276285A-DA62-4D63-BD57-B92C05DF4C46}" type="pres">
      <dgm:prSet presAssocID="{3B3187AD-3142-418A-91DD-4A7075E3AF84}" presName="Accent2" presStyleCnt="0"/>
      <dgm:spPr/>
    </dgm:pt>
    <dgm:pt modelId="{2432116E-5243-4AFD-9E89-D5A748764EFB}" type="pres">
      <dgm:prSet presAssocID="{3B3187AD-3142-418A-91DD-4A7075E3AF84}" presName="Accent" presStyleLbl="bgShp" presStyleIdx="1" presStyleCnt="6"/>
      <dgm:spPr/>
    </dgm:pt>
    <dgm:pt modelId="{8A462AA9-68E9-4999-A953-8339FD6B776F}" type="pres">
      <dgm:prSet presAssocID="{3B3187AD-3142-418A-91DD-4A7075E3AF84}" presName="Child2" presStyleLbl="node1" presStyleIdx="1" presStyleCnt="6" custScaleX="116126" custScaleY="110179">
        <dgm:presLayoutVars>
          <dgm:chMax val="0"/>
          <dgm:chPref val="0"/>
          <dgm:bulletEnabled val="1"/>
        </dgm:presLayoutVars>
      </dgm:prSet>
      <dgm:spPr/>
      <dgm:t>
        <a:bodyPr/>
        <a:lstStyle/>
        <a:p>
          <a:endParaRPr lang="tr-TR"/>
        </a:p>
      </dgm:t>
    </dgm:pt>
    <dgm:pt modelId="{60F461F5-F4C4-45FE-ABC0-3FAB6AED648F}" type="pres">
      <dgm:prSet presAssocID="{60580464-5CC9-4E53-ACED-92E816538E05}" presName="Accent3" presStyleCnt="0"/>
      <dgm:spPr/>
    </dgm:pt>
    <dgm:pt modelId="{A2A21A6C-C434-45BF-90B3-17D777B11246}" type="pres">
      <dgm:prSet presAssocID="{60580464-5CC9-4E53-ACED-92E816538E05}" presName="Accent" presStyleLbl="bgShp" presStyleIdx="2" presStyleCnt="6"/>
      <dgm:spPr/>
    </dgm:pt>
    <dgm:pt modelId="{E7CFB32F-5466-4F29-AD91-B308E9D81A60}" type="pres">
      <dgm:prSet presAssocID="{60580464-5CC9-4E53-ACED-92E816538E05}" presName="Child3" presStyleLbl="node1" presStyleIdx="2" presStyleCnt="6" custScaleX="122503" custScaleY="106398" custLinFactNeighborX="13686" custLinFactNeighborY="-4477">
        <dgm:presLayoutVars>
          <dgm:chMax val="0"/>
          <dgm:chPref val="0"/>
          <dgm:bulletEnabled val="1"/>
        </dgm:presLayoutVars>
      </dgm:prSet>
      <dgm:spPr/>
      <dgm:t>
        <a:bodyPr/>
        <a:lstStyle/>
        <a:p>
          <a:endParaRPr lang="tr-TR"/>
        </a:p>
      </dgm:t>
    </dgm:pt>
    <dgm:pt modelId="{51B607B5-2DA9-4B81-A60D-EC85C9AEF523}" type="pres">
      <dgm:prSet presAssocID="{CCEA1323-FF95-4F84-93FC-09B3C614EBE3}" presName="Accent4" presStyleCnt="0"/>
      <dgm:spPr/>
    </dgm:pt>
    <dgm:pt modelId="{51FD33E9-ED47-40B7-9E7F-F2231ABBC6CB}" type="pres">
      <dgm:prSet presAssocID="{CCEA1323-FF95-4F84-93FC-09B3C614EBE3}" presName="Accent" presStyleLbl="bgShp" presStyleIdx="3" presStyleCnt="6"/>
      <dgm:spPr/>
    </dgm:pt>
    <dgm:pt modelId="{C8279A45-2993-4A18-A69D-CDE4F408B76C}" type="pres">
      <dgm:prSet presAssocID="{CCEA1323-FF95-4F84-93FC-09B3C614EBE3}" presName="Child4" presStyleLbl="node1" presStyleIdx="3" presStyleCnt="6" custScaleX="128338" custScaleY="99592" custLinFactNeighborX="-344" custLinFactNeighborY="632">
        <dgm:presLayoutVars>
          <dgm:chMax val="0"/>
          <dgm:chPref val="0"/>
          <dgm:bulletEnabled val="1"/>
        </dgm:presLayoutVars>
      </dgm:prSet>
      <dgm:spPr/>
      <dgm:t>
        <a:bodyPr/>
        <a:lstStyle/>
        <a:p>
          <a:endParaRPr lang="tr-TR"/>
        </a:p>
      </dgm:t>
    </dgm:pt>
    <dgm:pt modelId="{5FB9714B-FF59-48C3-A9A1-B6A4FEB48B79}" type="pres">
      <dgm:prSet presAssocID="{6E968260-6023-4DC1-BEA3-2AA6B572D6BB}" presName="Accent5" presStyleCnt="0"/>
      <dgm:spPr/>
    </dgm:pt>
    <dgm:pt modelId="{D4C52454-2FE6-4A07-9676-D1369D6ADA86}" type="pres">
      <dgm:prSet presAssocID="{6E968260-6023-4DC1-BEA3-2AA6B572D6BB}" presName="Accent" presStyleLbl="bgShp" presStyleIdx="4" presStyleCnt="6"/>
      <dgm:spPr/>
    </dgm:pt>
    <dgm:pt modelId="{4AB4378F-991F-4223-BAD3-62413304C05E}" type="pres">
      <dgm:prSet presAssocID="{6E968260-6023-4DC1-BEA3-2AA6B572D6BB}" presName="Child5" presStyleLbl="node1" presStyleIdx="4" presStyleCnt="6" custScaleX="129194" custScaleY="106536" custLinFactNeighborX="-13393" custLinFactNeighborY="-9113">
        <dgm:presLayoutVars>
          <dgm:chMax val="0"/>
          <dgm:chPref val="0"/>
          <dgm:bulletEnabled val="1"/>
        </dgm:presLayoutVars>
      </dgm:prSet>
      <dgm:spPr/>
      <dgm:t>
        <a:bodyPr/>
        <a:lstStyle/>
        <a:p>
          <a:endParaRPr lang="tr-TR"/>
        </a:p>
      </dgm:t>
    </dgm:pt>
    <dgm:pt modelId="{F1CACE31-BAAB-419E-988B-3AC4486972D8}" type="pres">
      <dgm:prSet presAssocID="{847E06CB-3CEB-47B8-BA47-5820339E3F78}" presName="Accent6" presStyleCnt="0"/>
      <dgm:spPr/>
    </dgm:pt>
    <dgm:pt modelId="{BE3ABF8E-4212-40DE-BD66-4B31C68D5068}" type="pres">
      <dgm:prSet presAssocID="{847E06CB-3CEB-47B8-BA47-5820339E3F78}" presName="Accent" presStyleLbl="bgShp" presStyleIdx="5" presStyleCnt="6"/>
      <dgm:spPr/>
    </dgm:pt>
    <dgm:pt modelId="{C26DD724-BF37-43B1-A595-7F077C5A4C56}" type="pres">
      <dgm:prSet presAssocID="{847E06CB-3CEB-47B8-BA47-5820339E3F78}" presName="Child6" presStyleLbl="node1" presStyleIdx="5" presStyleCnt="6" custScaleX="123364" custScaleY="98828" custLinFactNeighborX="-4842" custLinFactNeighborY="-1330">
        <dgm:presLayoutVars>
          <dgm:chMax val="0"/>
          <dgm:chPref val="0"/>
          <dgm:bulletEnabled val="1"/>
        </dgm:presLayoutVars>
      </dgm:prSet>
      <dgm:spPr/>
      <dgm:t>
        <a:bodyPr/>
        <a:lstStyle/>
        <a:p>
          <a:endParaRPr lang="tr-TR"/>
        </a:p>
      </dgm:t>
    </dgm:pt>
  </dgm:ptLst>
  <dgm:cxnLst>
    <dgm:cxn modelId="{AA5A7099-C277-4E09-81D0-278C48B67568}" type="presOf" srcId="{468B7A1D-F58F-444C-85F8-94F4AE6B14B8}" destId="{D29E92B0-05CA-4A3B-A884-5381F6691C32}" srcOrd="0" destOrd="0" presId="urn:microsoft.com/office/officeart/2011/layout/HexagonRadial"/>
    <dgm:cxn modelId="{96C0F216-3AB4-4CB6-B58F-1EB6A00DF7B2}" srcId="{525CD79F-38D0-4E9B-B17D-EC1432A34B8A}" destId="{6E968260-6023-4DC1-BEA3-2AA6B572D6BB}" srcOrd="4" destOrd="0" parTransId="{2B70329B-93F3-4B39-8217-B4D08346496A}" sibTransId="{CE31A438-55A5-401F-B977-DACCC411A81C}"/>
    <dgm:cxn modelId="{FA6F52E3-9A27-4958-8E68-0CF69019C14A}" type="presOf" srcId="{847E06CB-3CEB-47B8-BA47-5820339E3F78}" destId="{C26DD724-BF37-43B1-A595-7F077C5A4C56}" srcOrd="0" destOrd="0" presId="urn:microsoft.com/office/officeart/2011/layout/HexagonRadial"/>
    <dgm:cxn modelId="{2BFC715C-5524-4182-B830-47A0DEDE44B8}" srcId="{525CD79F-38D0-4E9B-B17D-EC1432A34B8A}" destId="{3B3187AD-3142-418A-91DD-4A7075E3AF84}" srcOrd="1" destOrd="0" parTransId="{63C9B7D9-1E77-42BA-83CF-CA4CC8161998}" sibTransId="{4C7EE2BB-19BD-4A58-92C8-191236B38BA9}"/>
    <dgm:cxn modelId="{2C938355-AC8F-4B45-A52F-1078729638A6}" srcId="{525CD79F-38D0-4E9B-B17D-EC1432A34B8A}" destId="{60580464-5CC9-4E53-ACED-92E816538E05}" srcOrd="2" destOrd="0" parTransId="{D489435E-9B53-486E-A4AE-B1254131FDFA}" sibTransId="{7BDDA472-802C-42F6-A672-D5EA14610207}"/>
    <dgm:cxn modelId="{CD3F43CE-82E6-4159-A6D9-37932495A5F5}" srcId="{468B7A1D-F58F-444C-85F8-94F4AE6B14B8}" destId="{525CD79F-38D0-4E9B-B17D-EC1432A34B8A}" srcOrd="0" destOrd="0" parTransId="{3F6FAD9A-E2B6-4944-9781-ADC9A34BC5D0}" sibTransId="{0E06B8D5-7F91-48DF-BAD6-B1BECFDE7797}"/>
    <dgm:cxn modelId="{3A5CFABD-BB69-42A3-B962-3E9BE6D377EF}" type="presOf" srcId="{CCEA1323-FF95-4F84-93FC-09B3C614EBE3}" destId="{C8279A45-2993-4A18-A69D-CDE4F408B76C}" srcOrd="0" destOrd="0" presId="urn:microsoft.com/office/officeart/2011/layout/HexagonRadial"/>
    <dgm:cxn modelId="{B9A96F12-E1D3-4677-908E-2DF11347317A}" type="presOf" srcId="{60580464-5CC9-4E53-ACED-92E816538E05}" destId="{E7CFB32F-5466-4F29-AD91-B308E9D81A60}" srcOrd="0" destOrd="0" presId="urn:microsoft.com/office/officeart/2011/layout/HexagonRadial"/>
    <dgm:cxn modelId="{319E8E9A-4F2A-4063-849A-78DB62BA8AB7}" srcId="{525CD79F-38D0-4E9B-B17D-EC1432A34B8A}" destId="{AEA185AD-2F5F-4D20-B308-9C1122A8DA50}" srcOrd="0" destOrd="0" parTransId="{997C0D07-9F7B-4D98-A099-107B2A539C23}" sibTransId="{E8E1D336-0CCA-4CB9-A324-B2782CFCAFD9}"/>
    <dgm:cxn modelId="{F36E9A75-4608-4DA2-945A-5B6BBD35C8B0}" type="presOf" srcId="{AEA185AD-2F5F-4D20-B308-9C1122A8DA50}" destId="{801D9613-2430-4115-85FF-4025417BD15C}" srcOrd="0" destOrd="0" presId="urn:microsoft.com/office/officeart/2011/layout/HexagonRadial"/>
    <dgm:cxn modelId="{3C685BE7-246D-4674-91A4-0B6D1682DDBA}" type="presOf" srcId="{525CD79F-38D0-4E9B-B17D-EC1432A34B8A}" destId="{2D8AC955-6AF9-495C-963E-DCE0279389F6}" srcOrd="0" destOrd="0" presId="urn:microsoft.com/office/officeart/2011/layout/HexagonRadial"/>
    <dgm:cxn modelId="{ACD46DAC-00D4-4C04-9D03-7D5FACE959F9}" srcId="{525CD79F-38D0-4E9B-B17D-EC1432A34B8A}" destId="{CCEA1323-FF95-4F84-93FC-09B3C614EBE3}" srcOrd="3" destOrd="0" parTransId="{FAE7CF96-D9E7-4350-98B7-6BA47AA6A8BD}" sibTransId="{E1C4BEBF-FC63-4CDA-9473-8E8998C78A32}"/>
    <dgm:cxn modelId="{0D14F649-EEF2-49B6-925D-194449C76819}" srcId="{525CD79F-38D0-4E9B-B17D-EC1432A34B8A}" destId="{847E06CB-3CEB-47B8-BA47-5820339E3F78}" srcOrd="5" destOrd="0" parTransId="{E9CFDC91-037E-4588-8BC1-19832AC58883}" sibTransId="{689161F0-58BE-4FE3-8E48-865EE00EDB15}"/>
    <dgm:cxn modelId="{F342AF27-B47B-4E0E-A60A-D3186BC6F1C0}" type="presOf" srcId="{6E968260-6023-4DC1-BEA3-2AA6B572D6BB}" destId="{4AB4378F-991F-4223-BAD3-62413304C05E}" srcOrd="0" destOrd="0" presId="urn:microsoft.com/office/officeart/2011/layout/HexagonRadial"/>
    <dgm:cxn modelId="{C12F8649-39E0-44AF-88D8-FA29E3019A99}" type="presOf" srcId="{3B3187AD-3142-418A-91DD-4A7075E3AF84}" destId="{8A462AA9-68E9-4999-A953-8339FD6B776F}" srcOrd="0" destOrd="0" presId="urn:microsoft.com/office/officeart/2011/layout/HexagonRadial"/>
    <dgm:cxn modelId="{38044C81-D275-481A-972B-8F8DD2DADB81}" type="presParOf" srcId="{D29E92B0-05CA-4A3B-A884-5381F6691C32}" destId="{2D8AC955-6AF9-495C-963E-DCE0279389F6}" srcOrd="0" destOrd="0" presId="urn:microsoft.com/office/officeart/2011/layout/HexagonRadial"/>
    <dgm:cxn modelId="{14D9E8FB-2430-4C5B-B0DB-87EAD3B197CE}" type="presParOf" srcId="{D29E92B0-05CA-4A3B-A884-5381F6691C32}" destId="{E5A0223D-D664-48E8-8E97-6DC98F371C15}" srcOrd="1" destOrd="0" presId="urn:microsoft.com/office/officeart/2011/layout/HexagonRadial"/>
    <dgm:cxn modelId="{8FC0A8E0-9471-41A1-8188-4A4E695102BB}" type="presParOf" srcId="{E5A0223D-D664-48E8-8E97-6DC98F371C15}" destId="{6B563B60-A7FE-405E-945D-F075F26FB587}" srcOrd="0" destOrd="0" presId="urn:microsoft.com/office/officeart/2011/layout/HexagonRadial"/>
    <dgm:cxn modelId="{723E09B8-0A28-4EDF-A709-A255B512A40D}" type="presParOf" srcId="{D29E92B0-05CA-4A3B-A884-5381F6691C32}" destId="{801D9613-2430-4115-85FF-4025417BD15C}" srcOrd="2" destOrd="0" presId="urn:microsoft.com/office/officeart/2011/layout/HexagonRadial"/>
    <dgm:cxn modelId="{5E608617-4B82-493E-8622-02BFD7C7AE99}" type="presParOf" srcId="{D29E92B0-05CA-4A3B-A884-5381F6691C32}" destId="{A276285A-DA62-4D63-BD57-B92C05DF4C46}" srcOrd="3" destOrd="0" presId="urn:microsoft.com/office/officeart/2011/layout/HexagonRadial"/>
    <dgm:cxn modelId="{11D27BD2-6434-438C-98B7-5D48ED96958D}" type="presParOf" srcId="{A276285A-DA62-4D63-BD57-B92C05DF4C46}" destId="{2432116E-5243-4AFD-9E89-D5A748764EFB}" srcOrd="0" destOrd="0" presId="urn:microsoft.com/office/officeart/2011/layout/HexagonRadial"/>
    <dgm:cxn modelId="{B7C529E4-F81A-4218-834C-BD0192D070D6}" type="presParOf" srcId="{D29E92B0-05CA-4A3B-A884-5381F6691C32}" destId="{8A462AA9-68E9-4999-A953-8339FD6B776F}" srcOrd="4" destOrd="0" presId="urn:microsoft.com/office/officeart/2011/layout/HexagonRadial"/>
    <dgm:cxn modelId="{280B3860-03DB-43DA-8A7A-CB30EB97CE0A}" type="presParOf" srcId="{D29E92B0-05CA-4A3B-A884-5381F6691C32}" destId="{60F461F5-F4C4-45FE-ABC0-3FAB6AED648F}" srcOrd="5" destOrd="0" presId="urn:microsoft.com/office/officeart/2011/layout/HexagonRadial"/>
    <dgm:cxn modelId="{2614369B-D3D5-45AB-9034-B4995984E04A}" type="presParOf" srcId="{60F461F5-F4C4-45FE-ABC0-3FAB6AED648F}" destId="{A2A21A6C-C434-45BF-90B3-17D777B11246}" srcOrd="0" destOrd="0" presId="urn:microsoft.com/office/officeart/2011/layout/HexagonRadial"/>
    <dgm:cxn modelId="{6FE49D8F-97D7-45C9-A077-18C1F3DD2D63}" type="presParOf" srcId="{D29E92B0-05CA-4A3B-A884-5381F6691C32}" destId="{E7CFB32F-5466-4F29-AD91-B308E9D81A60}" srcOrd="6" destOrd="0" presId="urn:microsoft.com/office/officeart/2011/layout/HexagonRadial"/>
    <dgm:cxn modelId="{7795D5D7-12EB-4C28-A52C-E306877BA038}" type="presParOf" srcId="{D29E92B0-05CA-4A3B-A884-5381F6691C32}" destId="{51B607B5-2DA9-4B81-A60D-EC85C9AEF523}" srcOrd="7" destOrd="0" presId="urn:microsoft.com/office/officeart/2011/layout/HexagonRadial"/>
    <dgm:cxn modelId="{B680E95F-7F65-480F-9C99-AF3EC86B1CAC}" type="presParOf" srcId="{51B607B5-2DA9-4B81-A60D-EC85C9AEF523}" destId="{51FD33E9-ED47-40B7-9E7F-F2231ABBC6CB}" srcOrd="0" destOrd="0" presId="urn:microsoft.com/office/officeart/2011/layout/HexagonRadial"/>
    <dgm:cxn modelId="{75D99FC7-569C-49D9-83E5-1E8A562E7FFD}" type="presParOf" srcId="{D29E92B0-05CA-4A3B-A884-5381F6691C32}" destId="{C8279A45-2993-4A18-A69D-CDE4F408B76C}" srcOrd="8" destOrd="0" presId="urn:microsoft.com/office/officeart/2011/layout/HexagonRadial"/>
    <dgm:cxn modelId="{77B81FAC-EA15-42AB-96EA-432A457F92BE}" type="presParOf" srcId="{D29E92B0-05CA-4A3B-A884-5381F6691C32}" destId="{5FB9714B-FF59-48C3-A9A1-B6A4FEB48B79}" srcOrd="9" destOrd="0" presId="urn:microsoft.com/office/officeart/2011/layout/HexagonRadial"/>
    <dgm:cxn modelId="{2506865B-E179-44DA-9D46-28C2C9D5139D}" type="presParOf" srcId="{5FB9714B-FF59-48C3-A9A1-B6A4FEB48B79}" destId="{D4C52454-2FE6-4A07-9676-D1369D6ADA86}" srcOrd="0" destOrd="0" presId="urn:microsoft.com/office/officeart/2011/layout/HexagonRadial"/>
    <dgm:cxn modelId="{5C6124FE-C291-493A-BC88-728511231C5E}" type="presParOf" srcId="{D29E92B0-05CA-4A3B-A884-5381F6691C32}" destId="{4AB4378F-991F-4223-BAD3-62413304C05E}" srcOrd="10" destOrd="0" presId="urn:microsoft.com/office/officeart/2011/layout/HexagonRadial"/>
    <dgm:cxn modelId="{80D7DA1B-E1B2-4020-8257-FE5B5AE0475D}" type="presParOf" srcId="{D29E92B0-05CA-4A3B-A884-5381F6691C32}" destId="{F1CACE31-BAAB-419E-988B-3AC4486972D8}" srcOrd="11" destOrd="0" presId="urn:microsoft.com/office/officeart/2011/layout/HexagonRadial"/>
    <dgm:cxn modelId="{70753C26-ED52-46DD-A535-B46AF71C001B}" type="presParOf" srcId="{F1CACE31-BAAB-419E-988B-3AC4486972D8}" destId="{BE3ABF8E-4212-40DE-BD66-4B31C68D5068}" srcOrd="0" destOrd="0" presId="urn:microsoft.com/office/officeart/2011/layout/HexagonRadial"/>
    <dgm:cxn modelId="{93940D46-65BA-4146-9F72-E5EA84739623}" type="presParOf" srcId="{D29E92B0-05CA-4A3B-A884-5381F6691C32}" destId="{C26DD724-BF37-43B1-A595-7F077C5A4C56}" srcOrd="12" destOrd="0" presId="urn:microsoft.com/office/officeart/2011/layout/HexagonRadial"/>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8AC955-6AF9-495C-963E-DCE0279389F6}">
      <dsp:nvSpPr>
        <dsp:cNvPr id="0" name=""/>
        <dsp:cNvSpPr/>
      </dsp:nvSpPr>
      <dsp:spPr>
        <a:xfrm>
          <a:off x="2654026" y="2160141"/>
          <a:ext cx="3843231" cy="2590758"/>
        </a:xfrm>
        <a:prstGeom prst="hexagon">
          <a:avLst>
            <a:gd name="adj" fmla="val 28570"/>
            <a:gd name="vf" fmla="val 115470"/>
          </a:avLst>
        </a:prstGeom>
        <a:solidFill>
          <a:schemeClr val="accent6">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tr-TR" sz="2800" b="1" kern="1200" dirty="0" smtClean="0">
              <a:solidFill>
                <a:schemeClr val="tx1"/>
              </a:solidFill>
              <a:latin typeface="Times New Roman" pitchFamily="18" charset="0"/>
              <a:cs typeface="Times New Roman" pitchFamily="18" charset="0"/>
            </a:rPr>
            <a:t>NONTHERMAL</a:t>
          </a:r>
        </a:p>
        <a:p>
          <a:pPr lvl="0" algn="ctr" defTabSz="1244600">
            <a:lnSpc>
              <a:spcPct val="90000"/>
            </a:lnSpc>
            <a:spcBef>
              <a:spcPct val="0"/>
            </a:spcBef>
            <a:spcAft>
              <a:spcPct val="35000"/>
            </a:spcAft>
          </a:pPr>
          <a:r>
            <a:rPr lang="tr-TR" sz="2800" b="1" kern="1200" dirty="0" smtClean="0">
              <a:solidFill>
                <a:schemeClr val="tx1"/>
              </a:solidFill>
              <a:latin typeface="Times New Roman" pitchFamily="18" charset="0"/>
              <a:cs typeface="Times New Roman" pitchFamily="18" charset="0"/>
            </a:rPr>
            <a:t>PROCESSING</a:t>
          </a:r>
          <a:endParaRPr lang="tr-TR" sz="2800" b="1" kern="1200" dirty="0">
            <a:solidFill>
              <a:schemeClr val="tx1"/>
            </a:solidFill>
            <a:latin typeface="Times New Roman" pitchFamily="18" charset="0"/>
            <a:cs typeface="Times New Roman" pitchFamily="18" charset="0"/>
          </a:endParaRPr>
        </a:p>
      </dsp:txBody>
      <dsp:txXfrm>
        <a:off x="3221022" y="2542358"/>
        <a:ext cx="2709239" cy="1826324"/>
      </dsp:txXfrm>
    </dsp:sp>
    <dsp:sp modelId="{2432116E-5243-4AFD-9E89-D5A748764EFB}">
      <dsp:nvSpPr>
        <dsp:cNvPr id="0" name=""/>
        <dsp:cNvSpPr/>
      </dsp:nvSpPr>
      <dsp:spPr>
        <a:xfrm>
          <a:off x="4954266" y="1044828"/>
          <a:ext cx="1031792" cy="889025"/>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1D9613-2430-4115-85FF-4025417BD15C}">
      <dsp:nvSpPr>
        <dsp:cNvPr id="0" name=""/>
        <dsp:cNvSpPr/>
      </dsp:nvSpPr>
      <dsp:spPr>
        <a:xfrm>
          <a:off x="3348360" y="108634"/>
          <a:ext cx="2427855" cy="2031204"/>
        </a:xfrm>
        <a:prstGeom prst="hexagon">
          <a:avLst>
            <a:gd name="adj" fmla="val 28570"/>
            <a:gd name="vf" fmla="val 115470"/>
          </a:avLst>
        </a:prstGeom>
        <a:solidFill>
          <a:srgbClr val="FFCC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tr-TR" sz="2800" b="1" kern="1200" dirty="0" err="1" smtClean="0">
              <a:solidFill>
                <a:schemeClr val="tx1"/>
              </a:solidFill>
              <a:effectLst/>
              <a:latin typeface="Times New Roman" pitchFamily="18" charset="0"/>
              <a:cs typeface="Times New Roman" pitchFamily="18" charset="0"/>
            </a:rPr>
            <a:t>Shelf</a:t>
          </a:r>
          <a:r>
            <a:rPr lang="tr-TR" sz="2800" b="1" kern="1200" dirty="0" smtClean="0">
              <a:solidFill>
                <a:schemeClr val="tx1"/>
              </a:solidFill>
              <a:effectLst/>
              <a:latin typeface="Times New Roman" pitchFamily="18" charset="0"/>
              <a:cs typeface="Times New Roman" pitchFamily="18" charset="0"/>
            </a:rPr>
            <a:t>  Life </a:t>
          </a:r>
          <a:r>
            <a:rPr lang="tr-TR" sz="2800" b="1" kern="1200" dirty="0" err="1" smtClean="0">
              <a:solidFill>
                <a:schemeClr val="tx1"/>
              </a:solidFill>
              <a:effectLst/>
              <a:latin typeface="Times New Roman" pitchFamily="18" charset="0"/>
              <a:cs typeface="Times New Roman" pitchFamily="18" charset="0"/>
            </a:rPr>
            <a:t>Extension</a:t>
          </a:r>
          <a:endParaRPr lang="tr-TR" sz="2800" b="1" kern="1200" dirty="0">
            <a:solidFill>
              <a:schemeClr val="tx1"/>
            </a:solidFill>
            <a:effectLst/>
            <a:latin typeface="Times New Roman" pitchFamily="18" charset="0"/>
            <a:cs typeface="Times New Roman" pitchFamily="18" charset="0"/>
          </a:endParaRPr>
        </a:p>
      </dsp:txBody>
      <dsp:txXfrm>
        <a:off x="3744120" y="439736"/>
        <a:ext cx="1636335" cy="1369000"/>
      </dsp:txXfrm>
    </dsp:sp>
    <dsp:sp modelId="{A2A21A6C-C434-45BF-90B3-17D777B11246}">
      <dsp:nvSpPr>
        <dsp:cNvPr id="0" name=""/>
        <dsp:cNvSpPr/>
      </dsp:nvSpPr>
      <dsp:spPr>
        <a:xfrm>
          <a:off x="6158448" y="2706832"/>
          <a:ext cx="1031792" cy="889025"/>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462AA9-68E9-4999-A953-8339FD6B776F}">
      <dsp:nvSpPr>
        <dsp:cNvPr id="0" name=""/>
        <dsp:cNvSpPr/>
      </dsp:nvSpPr>
      <dsp:spPr>
        <a:xfrm>
          <a:off x="5368344" y="1118890"/>
          <a:ext cx="2602457" cy="2136131"/>
        </a:xfrm>
        <a:prstGeom prst="hexagon">
          <a:avLst>
            <a:gd name="adj" fmla="val 28570"/>
            <a:gd name="vf" fmla="val 115470"/>
          </a:avLst>
        </a:prstGeom>
        <a:solidFill>
          <a:srgbClr val="FFCC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tr-TR" sz="2800" b="1" kern="1200" dirty="0" err="1" smtClean="0">
              <a:solidFill>
                <a:schemeClr val="tx1"/>
              </a:solidFill>
              <a:effectLst/>
              <a:latin typeface="Times New Roman" pitchFamily="18" charset="0"/>
              <a:cs typeface="Times New Roman" pitchFamily="18" charset="0"/>
            </a:rPr>
            <a:t>Innovative</a:t>
          </a:r>
          <a:r>
            <a:rPr lang="tr-TR" sz="2800" b="1" kern="1200" dirty="0" smtClean="0">
              <a:solidFill>
                <a:schemeClr val="tx1"/>
              </a:solidFill>
              <a:effectLst/>
              <a:latin typeface="Times New Roman" pitchFamily="18" charset="0"/>
              <a:cs typeface="Times New Roman" pitchFamily="18" charset="0"/>
            </a:rPr>
            <a:t> </a:t>
          </a:r>
          <a:r>
            <a:rPr lang="tr-TR" sz="2800" b="1" kern="1200" dirty="0" err="1" smtClean="0">
              <a:solidFill>
                <a:schemeClr val="tx1"/>
              </a:solidFill>
              <a:effectLst/>
              <a:latin typeface="Times New Roman" pitchFamily="18" charset="0"/>
              <a:cs typeface="Times New Roman" pitchFamily="18" charset="0"/>
            </a:rPr>
            <a:t>Fresh</a:t>
          </a:r>
          <a:r>
            <a:rPr lang="tr-TR" sz="2800" b="1" kern="1200" dirty="0" smtClean="0">
              <a:solidFill>
                <a:schemeClr val="tx1"/>
              </a:solidFill>
              <a:effectLst/>
              <a:latin typeface="Times New Roman" pitchFamily="18" charset="0"/>
              <a:cs typeface="Times New Roman" pitchFamily="18" charset="0"/>
            </a:rPr>
            <a:t> </a:t>
          </a:r>
          <a:r>
            <a:rPr lang="tr-TR" sz="2800" b="1" kern="1200" dirty="0" err="1" smtClean="0">
              <a:solidFill>
                <a:schemeClr val="tx1"/>
              </a:solidFill>
              <a:effectLst/>
              <a:latin typeface="Times New Roman" pitchFamily="18" charset="0"/>
              <a:cs typeface="Times New Roman" pitchFamily="18" charset="0"/>
            </a:rPr>
            <a:t>Products</a:t>
          </a:r>
          <a:endParaRPr lang="tr-TR" sz="2800" b="1" kern="1200" dirty="0">
            <a:solidFill>
              <a:schemeClr val="tx1"/>
            </a:solidFill>
            <a:effectLst/>
            <a:latin typeface="Times New Roman" pitchFamily="18" charset="0"/>
            <a:cs typeface="Times New Roman" pitchFamily="18" charset="0"/>
          </a:endParaRPr>
        </a:p>
      </dsp:txBody>
      <dsp:txXfrm>
        <a:off x="5788646" y="1463880"/>
        <a:ext cx="1761853" cy="1446151"/>
      </dsp:txXfrm>
    </dsp:sp>
    <dsp:sp modelId="{51FD33E9-ED47-40B7-9E7F-F2231ABBC6CB}">
      <dsp:nvSpPr>
        <dsp:cNvPr id="0" name=""/>
        <dsp:cNvSpPr/>
      </dsp:nvSpPr>
      <dsp:spPr>
        <a:xfrm>
          <a:off x="5321945" y="4582923"/>
          <a:ext cx="1031792" cy="889025"/>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CFB32F-5466-4F29-AD91-B308E9D81A60}">
      <dsp:nvSpPr>
        <dsp:cNvPr id="0" name=""/>
        <dsp:cNvSpPr/>
      </dsp:nvSpPr>
      <dsp:spPr>
        <a:xfrm>
          <a:off x="5603600" y="3413023"/>
          <a:ext cx="2745369" cy="2062826"/>
        </a:xfrm>
        <a:prstGeom prst="hexagon">
          <a:avLst>
            <a:gd name="adj" fmla="val 28570"/>
            <a:gd name="vf" fmla="val 115470"/>
          </a:avLst>
        </a:prstGeom>
        <a:solidFill>
          <a:srgbClr val="FFCC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tr-TR" sz="2800" b="1" kern="1200" dirty="0" err="1" smtClean="0">
              <a:solidFill>
                <a:schemeClr val="tx1"/>
              </a:solidFill>
              <a:effectLst/>
              <a:latin typeface="Times New Roman" pitchFamily="18" charset="0"/>
              <a:cs typeface="Times New Roman" pitchFamily="18" charset="0"/>
            </a:rPr>
            <a:t>UnwantedOR</a:t>
          </a:r>
          <a:r>
            <a:rPr lang="tr-TR" sz="2800" b="1" kern="1200" dirty="0" smtClean="0">
              <a:solidFill>
                <a:schemeClr val="tx1"/>
              </a:solidFill>
              <a:effectLst/>
              <a:latin typeface="Times New Roman" pitchFamily="18" charset="0"/>
              <a:cs typeface="Times New Roman" pitchFamily="18" charset="0"/>
            </a:rPr>
            <a:t> </a:t>
          </a:r>
          <a:r>
            <a:rPr lang="tr-TR" sz="2800" b="1" kern="1200" dirty="0" err="1" smtClean="0">
              <a:solidFill>
                <a:schemeClr val="tx1"/>
              </a:solidFill>
              <a:effectLst/>
              <a:latin typeface="Times New Roman" pitchFamily="18" charset="0"/>
              <a:cs typeface="Times New Roman" pitchFamily="18" charset="0"/>
            </a:rPr>
            <a:t>Reduced</a:t>
          </a:r>
          <a:r>
            <a:rPr lang="tr-TR" sz="2800" b="1" kern="1200" dirty="0" smtClean="0">
              <a:solidFill>
                <a:schemeClr val="tx1"/>
              </a:solidFill>
              <a:effectLst/>
              <a:latin typeface="Times New Roman" pitchFamily="18" charset="0"/>
              <a:cs typeface="Times New Roman" pitchFamily="18" charset="0"/>
            </a:rPr>
            <a:t> </a:t>
          </a:r>
          <a:r>
            <a:rPr lang="tr-TR" sz="2800" b="1" kern="1200" dirty="0" err="1" smtClean="0">
              <a:solidFill>
                <a:schemeClr val="tx1"/>
              </a:solidFill>
              <a:effectLst/>
              <a:latin typeface="Times New Roman" pitchFamily="18" charset="0"/>
              <a:cs typeface="Times New Roman" pitchFamily="18" charset="0"/>
            </a:rPr>
            <a:t>Constituent</a:t>
          </a:r>
          <a:endParaRPr lang="tr-TR" sz="2800" b="1" kern="1200" dirty="0">
            <a:solidFill>
              <a:schemeClr val="tx1"/>
            </a:solidFill>
            <a:effectLst/>
            <a:latin typeface="Times New Roman" pitchFamily="18" charset="0"/>
            <a:cs typeface="Times New Roman" pitchFamily="18" charset="0"/>
          </a:endParaRPr>
        </a:p>
      </dsp:txBody>
      <dsp:txXfrm>
        <a:off x="6028831" y="3732534"/>
        <a:ext cx="1894907" cy="1423804"/>
      </dsp:txXfrm>
    </dsp:sp>
    <dsp:sp modelId="{D4C52454-2FE6-4A07-9676-D1369D6ADA86}">
      <dsp:nvSpPr>
        <dsp:cNvPr id="0" name=""/>
        <dsp:cNvSpPr/>
      </dsp:nvSpPr>
      <dsp:spPr>
        <a:xfrm>
          <a:off x="3246910" y="4777668"/>
          <a:ext cx="1031792" cy="889025"/>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279A45-2993-4A18-A69D-CDE4F408B76C}">
      <dsp:nvSpPr>
        <dsp:cNvPr id="0" name=""/>
        <dsp:cNvSpPr/>
      </dsp:nvSpPr>
      <dsp:spPr>
        <a:xfrm>
          <a:off x="3168481" y="4759615"/>
          <a:ext cx="2876135" cy="1930872"/>
        </a:xfrm>
        <a:prstGeom prst="hexagon">
          <a:avLst>
            <a:gd name="adj" fmla="val 28570"/>
            <a:gd name="vf" fmla="val 115470"/>
          </a:avLst>
        </a:prstGeom>
        <a:solidFill>
          <a:srgbClr val="FFCC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tr-TR" sz="2800" b="1" kern="1200" dirty="0" err="1" smtClean="0">
              <a:solidFill>
                <a:schemeClr val="tx1"/>
              </a:solidFill>
              <a:effectLst/>
              <a:latin typeface="Times New Roman" pitchFamily="18" charset="0"/>
              <a:cs typeface="Times New Roman" pitchFamily="18" charset="0"/>
            </a:rPr>
            <a:t>Clean-label</a:t>
          </a:r>
          <a:r>
            <a:rPr lang="tr-TR" sz="2800" b="1" kern="1200" dirty="0" smtClean="0">
              <a:solidFill>
                <a:schemeClr val="tx1"/>
              </a:solidFill>
              <a:effectLst/>
              <a:latin typeface="Times New Roman" pitchFamily="18" charset="0"/>
              <a:cs typeface="Times New Roman" pitchFamily="18" charset="0"/>
            </a:rPr>
            <a:t> </a:t>
          </a:r>
          <a:r>
            <a:rPr lang="tr-TR" sz="2800" b="1" kern="1200" dirty="0" err="1" smtClean="0">
              <a:solidFill>
                <a:schemeClr val="tx1"/>
              </a:solidFill>
              <a:effectLst/>
              <a:latin typeface="Times New Roman" pitchFamily="18" charset="0"/>
              <a:cs typeface="Times New Roman" pitchFamily="18" charset="0"/>
            </a:rPr>
            <a:t>Products</a:t>
          </a:r>
          <a:r>
            <a:rPr lang="tr-TR" sz="2800" b="1" kern="1200" dirty="0" smtClean="0">
              <a:solidFill>
                <a:schemeClr val="tx1"/>
              </a:solidFill>
              <a:effectLst/>
              <a:latin typeface="Times New Roman" pitchFamily="18" charset="0"/>
              <a:cs typeface="Times New Roman" pitchFamily="18" charset="0"/>
            </a:rPr>
            <a:t> </a:t>
          </a:r>
          <a:endParaRPr lang="tr-TR" sz="2800" b="1" kern="1200" dirty="0">
            <a:solidFill>
              <a:schemeClr val="tx1"/>
            </a:solidFill>
            <a:effectLst/>
            <a:latin typeface="Times New Roman" pitchFamily="18" charset="0"/>
            <a:cs typeface="Times New Roman" pitchFamily="18" charset="0"/>
          </a:endParaRPr>
        </a:p>
      </dsp:txBody>
      <dsp:txXfrm>
        <a:off x="3592042" y="5043970"/>
        <a:ext cx="2029013" cy="1362162"/>
      </dsp:txXfrm>
    </dsp:sp>
    <dsp:sp modelId="{BE3ABF8E-4212-40DE-BD66-4B31C68D5068}">
      <dsp:nvSpPr>
        <dsp:cNvPr id="0" name=""/>
        <dsp:cNvSpPr/>
      </dsp:nvSpPr>
      <dsp:spPr>
        <a:xfrm>
          <a:off x="2023009" y="3116331"/>
          <a:ext cx="1031792" cy="889025"/>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B4378F-991F-4223-BAD3-62413304C05E}">
      <dsp:nvSpPr>
        <dsp:cNvPr id="0" name=""/>
        <dsp:cNvSpPr/>
      </dsp:nvSpPr>
      <dsp:spPr>
        <a:xfrm>
          <a:off x="801595" y="3323137"/>
          <a:ext cx="2895319" cy="2065501"/>
        </a:xfrm>
        <a:prstGeom prst="hexagon">
          <a:avLst>
            <a:gd name="adj" fmla="val 28570"/>
            <a:gd name="vf" fmla="val 115470"/>
          </a:avLst>
        </a:prstGeom>
        <a:solidFill>
          <a:srgbClr val="FFCC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tr-TR" sz="2800" b="1" kern="1200" dirty="0" err="1" smtClean="0">
              <a:solidFill>
                <a:schemeClr val="tx1"/>
              </a:solidFill>
              <a:effectLst/>
              <a:latin typeface="Times New Roman" pitchFamily="18" charset="0"/>
              <a:cs typeface="Times New Roman" pitchFamily="18" charset="0"/>
            </a:rPr>
            <a:t>Unwanted</a:t>
          </a:r>
          <a:r>
            <a:rPr lang="tr-TR" sz="2800" b="1" kern="1200" dirty="0" smtClean="0">
              <a:solidFill>
                <a:schemeClr val="tx1"/>
              </a:solidFill>
              <a:effectLst/>
              <a:latin typeface="Times New Roman" pitchFamily="18" charset="0"/>
              <a:cs typeface="Times New Roman" pitchFamily="18" charset="0"/>
            </a:rPr>
            <a:t> </a:t>
          </a:r>
          <a:r>
            <a:rPr lang="tr-TR" sz="2800" b="1" kern="1200" dirty="0" err="1" smtClean="0">
              <a:solidFill>
                <a:schemeClr val="tx1"/>
              </a:solidFill>
              <a:effectLst/>
              <a:latin typeface="Times New Roman" pitchFamily="18" charset="0"/>
              <a:cs typeface="Times New Roman" pitchFamily="18" charset="0"/>
            </a:rPr>
            <a:t>Enzyme</a:t>
          </a:r>
          <a:r>
            <a:rPr lang="tr-TR" sz="2800" b="1" kern="1200" dirty="0" smtClean="0">
              <a:solidFill>
                <a:schemeClr val="tx1"/>
              </a:solidFill>
              <a:effectLst/>
              <a:latin typeface="Times New Roman" pitchFamily="18" charset="0"/>
              <a:cs typeface="Times New Roman" pitchFamily="18" charset="0"/>
            </a:rPr>
            <a:t> </a:t>
          </a:r>
          <a:r>
            <a:rPr lang="tr-TR" sz="2800" b="1" kern="1200" dirty="0" err="1" smtClean="0">
              <a:solidFill>
                <a:schemeClr val="tx1"/>
              </a:solidFill>
              <a:effectLst/>
              <a:latin typeface="Times New Roman" pitchFamily="18" charset="0"/>
              <a:cs typeface="Times New Roman" pitchFamily="18" charset="0"/>
            </a:rPr>
            <a:t>Inactivation</a:t>
          </a:r>
          <a:endParaRPr lang="tr-TR" sz="2800" b="1" kern="1200" dirty="0">
            <a:solidFill>
              <a:schemeClr val="tx1"/>
            </a:solidFill>
            <a:effectLst/>
            <a:latin typeface="Times New Roman" pitchFamily="18" charset="0"/>
            <a:cs typeface="Times New Roman" pitchFamily="18" charset="0"/>
          </a:endParaRPr>
        </a:p>
      </dsp:txBody>
      <dsp:txXfrm>
        <a:off x="1239576" y="3635590"/>
        <a:ext cx="2019357" cy="1440595"/>
      </dsp:txXfrm>
    </dsp:sp>
    <dsp:sp modelId="{C26DD724-BF37-43B1-A595-7F077C5A4C56}">
      <dsp:nvSpPr>
        <dsp:cNvPr id="0" name=""/>
        <dsp:cNvSpPr/>
      </dsp:nvSpPr>
      <dsp:spPr>
        <a:xfrm>
          <a:off x="1058556" y="1200472"/>
          <a:ext cx="2764665" cy="1916060"/>
        </a:xfrm>
        <a:prstGeom prst="hexagon">
          <a:avLst>
            <a:gd name="adj" fmla="val 28570"/>
            <a:gd name="vf" fmla="val 115470"/>
          </a:avLst>
        </a:prstGeom>
        <a:solidFill>
          <a:srgbClr val="FFCC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tr-TR" sz="2800" b="1" kern="1200" dirty="0" err="1" smtClean="0">
              <a:solidFill>
                <a:schemeClr val="tx1"/>
              </a:solidFill>
              <a:effectLst/>
              <a:latin typeface="Times New Roman" pitchFamily="18" charset="0"/>
              <a:cs typeface="Times New Roman" pitchFamily="18" charset="0"/>
            </a:rPr>
            <a:t>Pathogen</a:t>
          </a:r>
          <a:r>
            <a:rPr lang="tr-TR" sz="2800" b="1" kern="1200" dirty="0" smtClean="0">
              <a:solidFill>
                <a:schemeClr val="tx1"/>
              </a:solidFill>
              <a:effectLst/>
              <a:latin typeface="Times New Roman" pitchFamily="18" charset="0"/>
              <a:cs typeface="Times New Roman" pitchFamily="18" charset="0"/>
            </a:rPr>
            <a:t> </a:t>
          </a:r>
          <a:r>
            <a:rPr lang="tr-TR" sz="2800" b="1" kern="1200" dirty="0" err="1" smtClean="0">
              <a:solidFill>
                <a:schemeClr val="tx1"/>
              </a:solidFill>
              <a:effectLst/>
              <a:latin typeface="Times New Roman" pitchFamily="18" charset="0"/>
              <a:cs typeface="Times New Roman" pitchFamily="18" charset="0"/>
            </a:rPr>
            <a:t>Inactivation</a:t>
          </a:r>
          <a:endParaRPr lang="tr-TR" sz="2800" b="1" kern="1200" dirty="0">
            <a:solidFill>
              <a:schemeClr val="tx1"/>
            </a:solidFill>
            <a:effectLst/>
            <a:latin typeface="Times New Roman" pitchFamily="18" charset="0"/>
            <a:cs typeface="Times New Roman" pitchFamily="18" charset="0"/>
          </a:endParaRPr>
        </a:p>
      </dsp:txBody>
      <dsp:txXfrm>
        <a:off x="1471418" y="1486607"/>
        <a:ext cx="1938941" cy="1343790"/>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Altıgen Radyal"/>
  <dgm:desc val="Merkezi bir fikir veya tema ile ilgili sıralı bir işlemi göstermek için kullanın. Altı 2. Düzey şekil ile sınırlıdır. Az miktarda metinle daha çok işe yarar. Kullanılmayan metin görünmez, ancak düzenler arasında geçiş yapmanız durumunda yerinde kalır."/>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519692-08C7-4689-A7F0-81C91E74E10F}" type="datetimeFigureOut">
              <a:rPr lang="tr-TR" smtClean="0"/>
              <a:t>21.07.2014</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A59D96-0D83-43E5-A6BF-1B473077E38A}" type="slidenum">
              <a:rPr lang="tr-TR" smtClean="0"/>
              <a:t>‹#›</a:t>
            </a:fld>
            <a:endParaRPr lang="tr-TR"/>
          </a:p>
        </p:txBody>
      </p:sp>
    </p:spTree>
    <p:extLst>
      <p:ext uri="{BB962C8B-B14F-4D97-AF65-F5344CB8AC3E}">
        <p14:creationId xmlns:p14="http://schemas.microsoft.com/office/powerpoint/2010/main" val="2856885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xfrm>
            <a:off x="1181100" y="847725"/>
            <a:ext cx="4483100" cy="3362325"/>
          </a:xfrm>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1741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67431C7-EC57-4110-A4DB-3384CA4A6106}" type="slidenum">
              <a:rPr lang="en-US"/>
              <a:pPr fontAlgn="base">
                <a:spcBef>
                  <a:spcPct val="0"/>
                </a:spcBef>
                <a:spcAft>
                  <a:spcPct val="0"/>
                </a:spcAft>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847725"/>
            <a:ext cx="4483100" cy="3362325"/>
          </a:xfrm>
        </p:spPr>
      </p:sp>
      <p:sp>
        <p:nvSpPr>
          <p:cNvPr id="3" name="Notes Placeholder 2"/>
          <p:cNvSpPr>
            <a:spLocks noGrp="1"/>
          </p:cNvSpPr>
          <p:nvPr>
            <p:ph type="body" idx="1"/>
          </p:nvPr>
        </p:nvSpPr>
        <p:spPr/>
        <p:txBody>
          <a:bodyPr>
            <a:normAutofit/>
          </a:bodyPr>
          <a:lstStyle/>
          <a:p>
            <a:r>
              <a:rPr lang="en-US" dirty="0" smtClean="0"/>
              <a:t>--Changed</a:t>
            </a:r>
            <a:r>
              <a:rPr lang="en-US" baseline="0" dirty="0" smtClean="0"/>
              <a:t> ‘food’ to ‘foods’ in all {for consistency]</a:t>
            </a:r>
          </a:p>
          <a:p>
            <a:r>
              <a:rPr lang="en-US" baseline="0" dirty="0" smtClean="0"/>
              <a:t>--added dashes to ready-to….</a:t>
            </a:r>
          </a:p>
          <a:p>
            <a:r>
              <a:rPr lang="en-US" baseline="0" dirty="0" smtClean="0"/>
              <a:t>--deleted ‘populations’ {to keep consistent format]</a:t>
            </a:r>
          </a:p>
          <a:p>
            <a:r>
              <a:rPr lang="en-US" baseline="0" dirty="0" smtClean="0"/>
              <a:t>-change ‘minimal’ to ‘minimally’ {adverb]</a:t>
            </a:r>
            <a:endParaRPr lang="en-US" dirty="0"/>
          </a:p>
        </p:txBody>
      </p:sp>
      <p:sp>
        <p:nvSpPr>
          <p:cNvPr id="4" name="Slide Number Placeholder 3"/>
          <p:cNvSpPr>
            <a:spLocks noGrp="1"/>
          </p:cNvSpPr>
          <p:nvPr>
            <p:ph type="sldNum" sz="quarter" idx="10"/>
          </p:nvPr>
        </p:nvSpPr>
        <p:spPr/>
        <p:txBody>
          <a:bodyPr/>
          <a:lstStyle/>
          <a:p>
            <a:fld id="{FB22B55E-BE56-470F-90FA-DC4BB9709DF9}"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xfrm>
            <a:off x="1181100" y="847725"/>
            <a:ext cx="4483100" cy="3362325"/>
          </a:xfrm>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35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A9FF2DC-6B73-40D9-8EE2-735C389C13D6}" type="slidenum">
              <a:rPr lang="en-US"/>
              <a:pPr fontAlgn="base">
                <a:spcBef>
                  <a:spcPct val="0"/>
                </a:spcBef>
                <a:spcAft>
                  <a:spcPct val="0"/>
                </a:spcAft>
              </a:pPr>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622661E-6B90-4B65-ABFE-4D39635EA2BB}" type="datetimeFigureOut">
              <a:rPr lang="tr-TR" smtClean="0"/>
              <a:t>21.07.2014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BD3DACA-84B9-4EDF-8590-37F1D9BF6B1B}" type="slidenum">
              <a:rPr lang="tr-TR" smtClean="0"/>
              <a:t>‹#›</a:t>
            </a:fld>
            <a:endParaRPr lang="tr-TR"/>
          </a:p>
        </p:txBody>
      </p:sp>
    </p:spTree>
    <p:extLst>
      <p:ext uri="{BB962C8B-B14F-4D97-AF65-F5344CB8AC3E}">
        <p14:creationId xmlns:p14="http://schemas.microsoft.com/office/powerpoint/2010/main" val="1438252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622661E-6B90-4B65-ABFE-4D39635EA2BB}" type="datetimeFigureOut">
              <a:rPr lang="tr-TR" smtClean="0"/>
              <a:t>21.07.2014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BD3DACA-84B9-4EDF-8590-37F1D9BF6B1B}" type="slidenum">
              <a:rPr lang="tr-TR" smtClean="0"/>
              <a:t>‹#›</a:t>
            </a:fld>
            <a:endParaRPr lang="tr-TR"/>
          </a:p>
        </p:txBody>
      </p:sp>
    </p:spTree>
    <p:extLst>
      <p:ext uri="{BB962C8B-B14F-4D97-AF65-F5344CB8AC3E}">
        <p14:creationId xmlns:p14="http://schemas.microsoft.com/office/powerpoint/2010/main" val="4277548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622661E-6B90-4B65-ABFE-4D39635EA2BB}" type="datetimeFigureOut">
              <a:rPr lang="tr-TR" smtClean="0"/>
              <a:t>21.07.2014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BD3DACA-84B9-4EDF-8590-37F1D9BF6B1B}" type="slidenum">
              <a:rPr lang="tr-TR" smtClean="0"/>
              <a:t>‹#›</a:t>
            </a:fld>
            <a:endParaRPr lang="tr-TR"/>
          </a:p>
        </p:txBody>
      </p:sp>
    </p:spTree>
    <p:extLst>
      <p:ext uri="{BB962C8B-B14F-4D97-AF65-F5344CB8AC3E}">
        <p14:creationId xmlns:p14="http://schemas.microsoft.com/office/powerpoint/2010/main" val="192506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622661E-6B90-4B65-ABFE-4D39635EA2BB}" type="datetimeFigureOut">
              <a:rPr lang="tr-TR" smtClean="0"/>
              <a:t>21.07.2014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BD3DACA-84B9-4EDF-8590-37F1D9BF6B1B}" type="slidenum">
              <a:rPr lang="tr-TR" smtClean="0"/>
              <a:t>‹#›</a:t>
            </a:fld>
            <a:endParaRPr lang="tr-TR"/>
          </a:p>
        </p:txBody>
      </p:sp>
    </p:spTree>
    <p:extLst>
      <p:ext uri="{BB962C8B-B14F-4D97-AF65-F5344CB8AC3E}">
        <p14:creationId xmlns:p14="http://schemas.microsoft.com/office/powerpoint/2010/main" val="3076420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622661E-6B90-4B65-ABFE-4D39635EA2BB}" type="datetimeFigureOut">
              <a:rPr lang="tr-TR" smtClean="0"/>
              <a:t>21.07.2014</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CBD3DACA-84B9-4EDF-8590-37F1D9BF6B1B}" type="slidenum">
              <a:rPr lang="tr-TR" smtClean="0"/>
              <a:t>‹#›</a:t>
            </a:fld>
            <a:endParaRPr lang="tr-TR"/>
          </a:p>
        </p:txBody>
      </p:sp>
    </p:spTree>
    <p:extLst>
      <p:ext uri="{BB962C8B-B14F-4D97-AF65-F5344CB8AC3E}">
        <p14:creationId xmlns:p14="http://schemas.microsoft.com/office/powerpoint/2010/main" val="2037024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622661E-6B90-4B65-ABFE-4D39635EA2BB}" type="datetimeFigureOut">
              <a:rPr lang="tr-TR" smtClean="0"/>
              <a:t>21.07.2014</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CBD3DACA-84B9-4EDF-8590-37F1D9BF6B1B}" type="slidenum">
              <a:rPr lang="tr-TR" smtClean="0"/>
              <a:t>‹#›</a:t>
            </a:fld>
            <a:endParaRPr lang="tr-TR"/>
          </a:p>
        </p:txBody>
      </p:sp>
    </p:spTree>
    <p:extLst>
      <p:ext uri="{BB962C8B-B14F-4D97-AF65-F5344CB8AC3E}">
        <p14:creationId xmlns:p14="http://schemas.microsoft.com/office/powerpoint/2010/main" val="3187027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622661E-6B90-4B65-ABFE-4D39635EA2BB}" type="datetimeFigureOut">
              <a:rPr lang="tr-TR" smtClean="0"/>
              <a:t>21.07.2014</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CBD3DACA-84B9-4EDF-8590-37F1D9BF6B1B}" type="slidenum">
              <a:rPr lang="tr-TR" smtClean="0"/>
              <a:t>‹#›</a:t>
            </a:fld>
            <a:endParaRPr lang="tr-TR"/>
          </a:p>
        </p:txBody>
      </p:sp>
    </p:spTree>
    <p:extLst>
      <p:ext uri="{BB962C8B-B14F-4D97-AF65-F5344CB8AC3E}">
        <p14:creationId xmlns:p14="http://schemas.microsoft.com/office/powerpoint/2010/main" val="128256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622661E-6B90-4B65-ABFE-4D39635EA2BB}" type="datetimeFigureOut">
              <a:rPr lang="tr-TR" smtClean="0"/>
              <a:t>21.07.2014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BD3DACA-84B9-4EDF-8590-37F1D9BF6B1B}" type="slidenum">
              <a:rPr lang="tr-TR" smtClean="0"/>
              <a:t>‹#›</a:t>
            </a:fld>
            <a:endParaRPr lang="tr-TR"/>
          </a:p>
        </p:txBody>
      </p:sp>
    </p:spTree>
    <p:extLst>
      <p:ext uri="{BB962C8B-B14F-4D97-AF65-F5344CB8AC3E}">
        <p14:creationId xmlns:p14="http://schemas.microsoft.com/office/powerpoint/2010/main" val="3528437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622661E-6B90-4B65-ABFE-4D39635EA2BB}" type="datetimeFigureOut">
              <a:rPr lang="tr-TR" smtClean="0"/>
              <a:t>21.07.2014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BD3DACA-84B9-4EDF-8590-37F1D9BF6B1B}" type="slidenum">
              <a:rPr lang="tr-TR" smtClean="0"/>
              <a:t>‹#›</a:t>
            </a:fld>
            <a:endParaRPr lang="tr-TR"/>
          </a:p>
        </p:txBody>
      </p:sp>
    </p:spTree>
    <p:extLst>
      <p:ext uri="{BB962C8B-B14F-4D97-AF65-F5344CB8AC3E}">
        <p14:creationId xmlns:p14="http://schemas.microsoft.com/office/powerpoint/2010/main" val="3684537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622661E-6B90-4B65-ABFE-4D39635EA2BB}" type="datetimeFigureOut">
              <a:rPr lang="tr-TR" smtClean="0"/>
              <a:t>21.07.2014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BD3DACA-84B9-4EDF-8590-37F1D9BF6B1B}" type="slidenum">
              <a:rPr lang="tr-TR" smtClean="0"/>
              <a:t>‹#›</a:t>
            </a:fld>
            <a:endParaRPr lang="tr-TR"/>
          </a:p>
        </p:txBody>
      </p:sp>
    </p:spTree>
    <p:extLst>
      <p:ext uri="{BB962C8B-B14F-4D97-AF65-F5344CB8AC3E}">
        <p14:creationId xmlns:p14="http://schemas.microsoft.com/office/powerpoint/2010/main" val="3623692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622661E-6B90-4B65-ABFE-4D39635EA2BB}" type="datetimeFigureOut">
              <a:rPr lang="tr-TR" smtClean="0"/>
              <a:t>21.07.2014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BD3DACA-84B9-4EDF-8590-37F1D9BF6B1B}" type="slidenum">
              <a:rPr lang="tr-TR" smtClean="0"/>
              <a:t>‹#›</a:t>
            </a:fld>
            <a:endParaRPr lang="tr-TR"/>
          </a:p>
        </p:txBody>
      </p:sp>
    </p:spTree>
    <p:extLst>
      <p:ext uri="{BB962C8B-B14F-4D97-AF65-F5344CB8AC3E}">
        <p14:creationId xmlns:p14="http://schemas.microsoft.com/office/powerpoint/2010/main" val="2734725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457200" y="515268"/>
            <a:ext cx="8229600" cy="1143000"/>
          </a:xfrm>
        </p:spPr>
        <p:txBody>
          <a:bodyPr>
            <a:normAutofit/>
          </a:bodyPr>
          <a:lstStyle>
            <a:lvl1pPr algn="l">
              <a:lnSpc>
                <a:spcPts val="4000"/>
              </a:lnSpc>
              <a:defRPr sz="4000" b="1" spc="-130" baseline="0">
                <a:solidFill>
                  <a:srgbClr val="78A22F"/>
                </a:solidFill>
                <a:latin typeface="Arial" pitchFamily="34" charset="0"/>
                <a:cs typeface="Arial" pitchFamily="34" charset="0"/>
              </a:defRPr>
            </a:lvl1pPr>
          </a:lstStyle>
          <a:p>
            <a:r>
              <a:rPr lang="en-US" dirty="0" smtClean="0"/>
              <a:t>Click to Edit Master Title Style</a:t>
            </a:r>
            <a:endParaRPr lang="en-US" dirty="0"/>
          </a:p>
        </p:txBody>
      </p:sp>
      <p:sp>
        <p:nvSpPr>
          <p:cNvPr id="8" name="Slide Number Placeholder 5"/>
          <p:cNvSpPr>
            <a:spLocks noGrp="1"/>
          </p:cNvSpPr>
          <p:nvPr>
            <p:ph type="sldNum" sz="quarter" idx="12"/>
          </p:nvPr>
        </p:nvSpPr>
        <p:spPr>
          <a:xfrm>
            <a:off x="473242" y="6356350"/>
            <a:ext cx="673387" cy="365125"/>
          </a:xfrm>
        </p:spPr>
        <p:txBody>
          <a:bodyPr/>
          <a:lstStyle>
            <a:lvl1pPr algn="l">
              <a:defRPr sz="1050">
                <a:solidFill>
                  <a:srgbClr val="717171"/>
                </a:solidFill>
                <a:latin typeface="Arial" pitchFamily="34" charset="0"/>
                <a:cs typeface="Arial" pitchFamily="34" charset="0"/>
              </a:defRPr>
            </a:lvl1pPr>
          </a:lstStyle>
          <a:p>
            <a:fld id="{033D5EBD-6B78-4E2D-9C66-E9FAF9308C89}" type="slidenum">
              <a:rPr lang="en-US" smtClean="0"/>
              <a:pPr/>
              <a:t>‹#›</a:t>
            </a:fld>
            <a:endParaRPr lang="en-US" dirty="0"/>
          </a:p>
        </p:txBody>
      </p:sp>
      <p:pic>
        <p:nvPicPr>
          <p:cNvPr id="10" name="Picture 9" descr="TopBar_Green.png"/>
          <p:cNvPicPr>
            <a:picLocks noChangeAspect="1"/>
          </p:cNvPicPr>
          <p:nvPr userDrawn="1"/>
        </p:nvPicPr>
        <p:blipFill>
          <a:blip r:embed="rId2" cstate="screen"/>
          <a:stretch>
            <a:fillRect/>
          </a:stretch>
        </p:blipFill>
        <p:spPr>
          <a:xfrm>
            <a:off x="0" y="0"/>
            <a:ext cx="9144000" cy="457200"/>
          </a:xfrm>
          <a:prstGeom prst="rect">
            <a:avLst/>
          </a:prstGeom>
        </p:spPr>
      </p:pic>
      <p:pic>
        <p:nvPicPr>
          <p:cNvPr id="11" name="Picture 10" descr="IFT_rgb_horiz_tag.jpg"/>
          <p:cNvPicPr>
            <a:picLocks noChangeAspect="1"/>
          </p:cNvPicPr>
          <p:nvPr userDrawn="1"/>
        </p:nvPicPr>
        <p:blipFill>
          <a:blip r:embed="rId3" cstate="screen"/>
          <a:srcRect/>
          <a:stretch>
            <a:fillRect/>
          </a:stretch>
        </p:blipFill>
        <p:spPr>
          <a:xfrm>
            <a:off x="7915274" y="6029325"/>
            <a:ext cx="778920" cy="557213"/>
          </a:xfrm>
          <a:prstGeom prst="rect">
            <a:avLst/>
          </a:prstGeom>
        </p:spPr>
      </p:pic>
      <p:sp>
        <p:nvSpPr>
          <p:cNvPr id="9" name="Footer Placeholder 3"/>
          <p:cNvSpPr>
            <a:spLocks noGrp="1"/>
          </p:cNvSpPr>
          <p:nvPr userDrawn="1"/>
        </p:nvSpPr>
        <p:spPr>
          <a:xfrm>
            <a:off x="1359569" y="6343650"/>
            <a:ext cx="2895600" cy="365125"/>
          </a:xfrm>
          <a:prstGeom prst="rect">
            <a:avLst/>
          </a:prstGeom>
        </p:spPr>
        <p:txBody>
          <a:bodyPr vert="horz" lIns="91440" tIns="45720" rIns="91440" bIns="45720" rtlCol="0" anchor="ctr"/>
          <a:lstStyle>
            <a:defPPr>
              <a:defRPr lang="en-US"/>
            </a:defPPr>
            <a:lvl1pPr marL="0" algn="r" defTabSz="914400" rtl="0" eaLnBrk="1" latinLnBrk="0" hangingPunct="1">
              <a:defRPr sz="600" kern="1200">
                <a:solidFill>
                  <a:schemeClr val="tx1">
                    <a:tint val="75000"/>
                  </a:schemeClr>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latin typeface="Arial" pitchFamily="34" charset="0"/>
                <a:cs typeface="Arial" pitchFamily="34" charset="0"/>
              </a:rPr>
              <a:t>Template graphic elements and format © 2013, Institute of Food Technologists. All rights reserved. Slide content © 2013, by the presenter. All rights reserved.</a:t>
            </a:r>
            <a:endParaRPr lang="en-US" dirty="0">
              <a:latin typeface="Arial" pitchFamily="34" charset="0"/>
              <a:cs typeface="Arial" pitchFamily="34" charset="0"/>
            </a:endParaRPr>
          </a:p>
        </p:txBody>
      </p:sp>
    </p:spTree>
    <p:extLst>
      <p:ext uri="{BB962C8B-B14F-4D97-AF65-F5344CB8AC3E}">
        <p14:creationId xmlns:p14="http://schemas.microsoft.com/office/powerpoint/2010/main" val="610916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22661E-6B90-4B65-ABFE-4D39635EA2BB}" type="datetimeFigureOut">
              <a:rPr lang="tr-TR" smtClean="0"/>
              <a:t>21.07.2014</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D3DACA-84B9-4EDF-8590-37F1D9BF6B1B}" type="slidenum">
              <a:rPr lang="tr-TR" smtClean="0"/>
              <a:t>‹#›</a:t>
            </a:fld>
            <a:endParaRPr lang="tr-TR"/>
          </a:p>
        </p:txBody>
      </p:sp>
    </p:spTree>
    <p:extLst>
      <p:ext uri="{BB962C8B-B14F-4D97-AF65-F5344CB8AC3E}">
        <p14:creationId xmlns:p14="http://schemas.microsoft.com/office/powerpoint/2010/main" val="33203032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4.gif"/></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e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 Id="rId9" Type="http://schemas.openxmlformats.org/officeDocument/2006/relationships/image" Target="../media/image60.png"/></Relationships>
</file>

<file path=ppt/slides/_rels/slide50.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4.jpeg"/><Relationship Id="rId2" Type="http://schemas.openxmlformats.org/officeDocument/2006/relationships/image" Target="../media/image61.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63.png"/><Relationship Id="rId4" Type="http://schemas.openxmlformats.org/officeDocument/2006/relationships/image" Target="../media/image62.png"/></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 2"/>
          <p:cNvGrpSpPr/>
          <p:nvPr/>
        </p:nvGrpSpPr>
        <p:grpSpPr>
          <a:xfrm>
            <a:off x="150553" y="0"/>
            <a:ext cx="8975538" cy="1654104"/>
            <a:chOff x="150975" y="5121670"/>
            <a:chExt cx="8975538" cy="1654104"/>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975" y="5121670"/>
              <a:ext cx="2886379" cy="1443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up 9"/>
            <p:cNvGrpSpPr/>
            <p:nvPr/>
          </p:nvGrpSpPr>
          <p:grpSpPr>
            <a:xfrm>
              <a:off x="3114353" y="5380792"/>
              <a:ext cx="6012160" cy="1394982"/>
              <a:chOff x="3131841" y="48208"/>
              <a:chExt cx="6012160" cy="1394982"/>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1841" y="48208"/>
                <a:ext cx="6012160" cy="932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4236" y="1029003"/>
                <a:ext cx="4498928" cy="41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8" name="Dikdörtgen 7"/>
          <p:cNvSpPr/>
          <p:nvPr/>
        </p:nvSpPr>
        <p:spPr>
          <a:xfrm>
            <a:off x="-25762" y="2204864"/>
            <a:ext cx="9169761" cy="1938992"/>
          </a:xfrm>
          <a:prstGeom prst="rect">
            <a:avLst/>
          </a:prstGeom>
          <a:solidFill>
            <a:srgbClr val="FF0000"/>
          </a:solidFill>
        </p:spPr>
        <p:txBody>
          <a:bodyPr wrap="square">
            <a:spAutoFit/>
          </a:bodyPr>
          <a:lstStyle/>
          <a:p>
            <a:pPr algn="ctr"/>
            <a:r>
              <a:rPr lang="tr-TR" sz="4000" dirty="0"/>
              <a:t> </a:t>
            </a:r>
            <a:r>
              <a:rPr lang="tr-TR" sz="40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Improved</a:t>
            </a:r>
            <a:r>
              <a:rPr lang="tr-TR" sz="4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tr-TR" sz="40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Food</a:t>
            </a:r>
            <a:r>
              <a:rPr lang="tr-TR" sz="4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tr-TR" sz="40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Preservation</a:t>
            </a:r>
            <a:r>
              <a:rPr lang="tr-TR" sz="4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tr-TR" sz="40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and</a:t>
            </a:r>
            <a:r>
              <a:rPr lang="tr-TR" sz="4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tr-TR" sz="40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Shelf</a:t>
            </a:r>
            <a:r>
              <a:rPr lang="tr-TR" sz="4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Life </a:t>
            </a:r>
            <a:r>
              <a:rPr lang="tr-TR" sz="40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Stability</a:t>
            </a:r>
            <a:r>
              <a:rPr lang="tr-TR" sz="4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tr-TR" sz="40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By</a:t>
            </a:r>
            <a:r>
              <a:rPr lang="tr-TR" sz="4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tr-TR" sz="40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Ultrasound</a:t>
            </a:r>
            <a:r>
              <a:rPr lang="tr-TR" sz="4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tr-TR" sz="40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Processing</a:t>
            </a:r>
            <a:r>
              <a:rPr lang="tr-TR" sz="4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Technologies: Case </a:t>
            </a:r>
            <a:r>
              <a:rPr lang="tr-TR" sz="4000" b="1"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Studies</a:t>
            </a:r>
            <a:r>
              <a:rPr lang="tr-TR" sz="4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tr-TR" sz="4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nvGrpSpPr>
          <p:cNvPr id="14" name="Grup 13"/>
          <p:cNvGrpSpPr/>
          <p:nvPr/>
        </p:nvGrpSpPr>
        <p:grpSpPr>
          <a:xfrm>
            <a:off x="69922" y="4684337"/>
            <a:ext cx="8813650" cy="2173663"/>
            <a:chOff x="87410" y="1152335"/>
            <a:chExt cx="8813650" cy="2173663"/>
          </a:xfrm>
        </p:grpSpPr>
        <p:pic>
          <p:nvPicPr>
            <p:cNvPr id="2" name="Resim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7492" y="1361472"/>
              <a:ext cx="1294188" cy="1491841"/>
            </a:xfrm>
            <a:prstGeom prst="rect">
              <a:avLst/>
            </a:prstGeom>
          </p:spPr>
        </p:pic>
        <p:grpSp>
          <p:nvGrpSpPr>
            <p:cNvPr id="9" name="Grup 8"/>
            <p:cNvGrpSpPr/>
            <p:nvPr/>
          </p:nvGrpSpPr>
          <p:grpSpPr>
            <a:xfrm>
              <a:off x="670597" y="1592059"/>
              <a:ext cx="7896714" cy="969496"/>
              <a:chOff x="521290" y="-2075109"/>
              <a:chExt cx="7896714" cy="969496"/>
            </a:xfrm>
          </p:grpSpPr>
          <p:sp>
            <p:nvSpPr>
              <p:cNvPr id="6" name="Metin kutusu 5"/>
              <p:cNvSpPr txBox="1"/>
              <p:nvPr/>
            </p:nvSpPr>
            <p:spPr>
              <a:xfrm>
                <a:off x="521290" y="-2075109"/>
                <a:ext cx="7896714" cy="707886"/>
              </a:xfrm>
              <a:prstGeom prst="rect">
                <a:avLst/>
              </a:prstGeom>
              <a:noFill/>
            </p:spPr>
            <p:txBody>
              <a:bodyPr wrap="none" rtlCol="0">
                <a:spAutoFit/>
              </a:bodyPr>
              <a:lstStyle/>
              <a:p>
                <a:r>
                  <a:rPr lang="tr-TR" sz="4000" dirty="0" smtClean="0">
                    <a:latin typeface="Monotype Corsiva" panose="03010101010201010101" pitchFamily="66" charset="0"/>
                  </a:rPr>
                  <a:t>         </a:t>
                </a:r>
                <a:r>
                  <a:rPr lang="tr-TR" sz="3600" dirty="0" err="1" smtClean="0">
                    <a:solidFill>
                      <a:srgbClr val="002060"/>
                    </a:solidFill>
                    <a:latin typeface="Monotype Corsiva" panose="03010101010201010101" pitchFamily="66" charset="0"/>
                  </a:rPr>
                  <a:t>Associate</a:t>
                </a:r>
                <a:r>
                  <a:rPr lang="tr-TR" sz="3600" dirty="0" smtClean="0">
                    <a:solidFill>
                      <a:srgbClr val="002060"/>
                    </a:solidFill>
                    <a:latin typeface="Monotype Corsiva" panose="03010101010201010101" pitchFamily="66" charset="0"/>
                  </a:rPr>
                  <a:t> </a:t>
                </a:r>
                <a:r>
                  <a:rPr lang="tr-TR" sz="3600" dirty="0" err="1" smtClean="0">
                    <a:solidFill>
                      <a:srgbClr val="002060"/>
                    </a:solidFill>
                    <a:latin typeface="Monotype Corsiva" panose="03010101010201010101" pitchFamily="66" charset="0"/>
                  </a:rPr>
                  <a:t>Professor</a:t>
                </a:r>
                <a:r>
                  <a:rPr lang="tr-TR" sz="3600" dirty="0" smtClean="0">
                    <a:solidFill>
                      <a:srgbClr val="002060"/>
                    </a:solidFill>
                    <a:latin typeface="Monotype Corsiva" panose="03010101010201010101" pitchFamily="66" charset="0"/>
                  </a:rPr>
                  <a:t> Dr. Özlem Tokuşoğlu</a:t>
                </a:r>
                <a:endParaRPr lang="tr-TR" sz="3600" dirty="0">
                  <a:solidFill>
                    <a:srgbClr val="002060"/>
                  </a:solidFill>
                  <a:latin typeface="Monotype Corsiva" panose="03010101010201010101" pitchFamily="66" charset="0"/>
                </a:endParaRPr>
              </a:p>
            </p:txBody>
          </p:sp>
          <p:sp>
            <p:nvSpPr>
              <p:cNvPr id="4" name="Metin kutusu 3"/>
              <p:cNvSpPr txBox="1"/>
              <p:nvPr/>
            </p:nvSpPr>
            <p:spPr>
              <a:xfrm>
                <a:off x="2580348" y="-1567278"/>
                <a:ext cx="3778599" cy="461665"/>
              </a:xfrm>
              <a:prstGeom prst="rect">
                <a:avLst/>
              </a:prstGeom>
              <a:noFill/>
            </p:spPr>
            <p:txBody>
              <a:bodyPr wrap="none" rtlCol="0">
                <a:spAutoFit/>
              </a:bodyPr>
              <a:lstStyle/>
              <a:p>
                <a:pPr algn="ctr"/>
                <a:r>
                  <a:rPr lang="tr-TR" sz="2000" b="1" dirty="0" smtClean="0">
                    <a:solidFill>
                      <a:srgbClr val="000099"/>
                    </a:solidFill>
                  </a:rPr>
                  <a:t>    </a:t>
                </a:r>
                <a:r>
                  <a:rPr lang="tr-TR" sz="2400" b="1" dirty="0" smtClean="0">
                    <a:solidFill>
                      <a:srgbClr val="002060"/>
                    </a:solidFill>
                    <a:latin typeface="Times New Roman" panose="02020603050405020304" pitchFamily="18" charset="0"/>
                    <a:cs typeface="Times New Roman" panose="02020603050405020304" pitchFamily="18" charset="0"/>
                  </a:rPr>
                  <a:t>CONGRESS CO-CHAIR</a:t>
                </a:r>
                <a:endParaRPr lang="tr-TR" sz="2400" b="1" dirty="0">
                  <a:solidFill>
                    <a:srgbClr val="002060"/>
                  </a:solidFill>
                  <a:latin typeface="Times New Roman" panose="02020603050405020304" pitchFamily="18" charset="0"/>
                  <a:cs typeface="Times New Roman" panose="02020603050405020304" pitchFamily="18" charset="0"/>
                </a:endParaRPr>
              </a:p>
            </p:txBody>
          </p:sp>
        </p:grpSp>
        <p:sp>
          <p:nvSpPr>
            <p:cNvPr id="12" name="Metin kutusu 11"/>
            <p:cNvSpPr txBox="1"/>
            <p:nvPr/>
          </p:nvSpPr>
          <p:spPr>
            <a:xfrm>
              <a:off x="2850997" y="1152335"/>
              <a:ext cx="3125215" cy="461665"/>
            </a:xfrm>
            <a:prstGeom prst="rect">
              <a:avLst/>
            </a:prstGeom>
            <a:noFill/>
          </p:spPr>
          <p:txBody>
            <a:bodyPr wrap="none" rtlCol="0">
              <a:spAutoFit/>
            </a:bodyPr>
            <a:lstStyle/>
            <a:p>
              <a:r>
                <a:rPr lang="tr-TR" sz="2400" b="1" dirty="0" smtClean="0">
                  <a:solidFill>
                    <a:srgbClr val="002060"/>
                  </a:solidFill>
                  <a:latin typeface="Times New Roman" panose="02020603050405020304" pitchFamily="18" charset="0"/>
                  <a:cs typeface="Times New Roman" panose="02020603050405020304" pitchFamily="18" charset="0"/>
                </a:rPr>
                <a:t>    KEY </a:t>
              </a:r>
              <a:r>
                <a:rPr lang="tr-TR" sz="2400" b="1" dirty="0">
                  <a:solidFill>
                    <a:srgbClr val="002060"/>
                  </a:solidFill>
                  <a:latin typeface="Times New Roman" panose="02020603050405020304" pitchFamily="18" charset="0"/>
                  <a:cs typeface="Times New Roman" panose="02020603050405020304" pitchFamily="18" charset="0"/>
                </a:rPr>
                <a:t>NOT </a:t>
              </a:r>
              <a:r>
                <a:rPr lang="tr-TR" sz="2400" b="1" dirty="0" smtClean="0">
                  <a:solidFill>
                    <a:srgbClr val="002060"/>
                  </a:solidFill>
                  <a:latin typeface="Times New Roman" panose="02020603050405020304" pitchFamily="18" charset="0"/>
                  <a:cs typeface="Times New Roman" panose="02020603050405020304" pitchFamily="18" charset="0"/>
                </a:rPr>
                <a:t>FORUM</a:t>
              </a:r>
            </a:p>
          </p:txBody>
        </p:sp>
        <p:sp>
          <p:nvSpPr>
            <p:cNvPr id="13" name="Dikdörtgen 12"/>
            <p:cNvSpPr/>
            <p:nvPr/>
          </p:nvSpPr>
          <p:spPr>
            <a:xfrm>
              <a:off x="87410" y="2495001"/>
              <a:ext cx="8813650" cy="830997"/>
            </a:xfrm>
            <a:prstGeom prst="rect">
              <a:avLst/>
            </a:prstGeom>
          </p:spPr>
          <p:txBody>
            <a:bodyPr wrap="square">
              <a:spAutoFit/>
            </a:bodyPr>
            <a:lstStyle/>
            <a:p>
              <a:pPr algn="ctr"/>
              <a:r>
                <a:rPr lang="tr-TR" sz="2400" b="1" dirty="0" smtClean="0">
                  <a:solidFill>
                    <a:srgbClr val="002060"/>
                  </a:solidFill>
                  <a:latin typeface="Times New Roman" panose="02020603050405020304" pitchFamily="18" charset="0"/>
                  <a:cs typeface="Times New Roman" panose="02020603050405020304" pitchFamily="18" charset="0"/>
                </a:rPr>
                <a:t>     </a:t>
              </a:r>
              <a:r>
                <a:rPr lang="tr-TR" sz="2400" b="1" dirty="0" err="1" smtClean="0">
                  <a:solidFill>
                    <a:srgbClr val="002060"/>
                  </a:solidFill>
                  <a:latin typeface="Times New Roman" panose="02020603050405020304" pitchFamily="18" charset="0"/>
                  <a:cs typeface="Times New Roman" panose="02020603050405020304" pitchFamily="18" charset="0"/>
                </a:rPr>
                <a:t>July</a:t>
              </a:r>
              <a:r>
                <a:rPr lang="tr-TR" sz="2400" b="1" dirty="0" smtClean="0">
                  <a:solidFill>
                    <a:srgbClr val="002060"/>
                  </a:solidFill>
                  <a:latin typeface="Times New Roman" panose="02020603050405020304" pitchFamily="18" charset="0"/>
                  <a:cs typeface="Times New Roman" panose="02020603050405020304" pitchFamily="18" charset="0"/>
                </a:rPr>
                <a:t> </a:t>
              </a:r>
              <a:r>
                <a:rPr lang="tr-TR" sz="2400" b="1" dirty="0">
                  <a:solidFill>
                    <a:srgbClr val="002060"/>
                  </a:solidFill>
                  <a:latin typeface="Times New Roman" panose="02020603050405020304" pitchFamily="18" charset="0"/>
                  <a:cs typeface="Times New Roman" panose="02020603050405020304" pitchFamily="18" charset="0"/>
                </a:rPr>
                <a:t>21,  10:05-10:30, </a:t>
              </a:r>
              <a:endParaRPr lang="tr-TR" sz="2400" b="1" dirty="0" smtClean="0">
                <a:solidFill>
                  <a:srgbClr val="002060"/>
                </a:solidFill>
                <a:latin typeface="Times New Roman" panose="02020603050405020304" pitchFamily="18" charset="0"/>
                <a:cs typeface="Times New Roman" panose="02020603050405020304" pitchFamily="18" charset="0"/>
              </a:endParaRPr>
            </a:p>
            <a:p>
              <a:pPr algn="ctr"/>
              <a:r>
                <a:rPr lang="es-ES" sz="2400" b="1" dirty="0" smtClean="0">
                  <a:solidFill>
                    <a:srgbClr val="002060"/>
                  </a:solidFill>
                  <a:latin typeface="Times New Roman" panose="02020603050405020304" pitchFamily="18" charset="0"/>
                  <a:cs typeface="Times New Roman" panose="02020603050405020304" pitchFamily="18" charset="0"/>
                </a:rPr>
                <a:t>Hampton </a:t>
              </a:r>
              <a:r>
                <a:rPr lang="es-ES" sz="2400" b="1" dirty="0">
                  <a:solidFill>
                    <a:srgbClr val="002060"/>
                  </a:solidFill>
                  <a:latin typeface="Times New Roman" panose="02020603050405020304" pitchFamily="18" charset="0"/>
                  <a:cs typeface="Times New Roman" panose="02020603050405020304" pitchFamily="18" charset="0"/>
                </a:rPr>
                <a:t>Inn Tropicana</a:t>
              </a:r>
              <a:r>
                <a:rPr lang="es-ES" sz="2400" b="1" dirty="0" smtClean="0">
                  <a:solidFill>
                    <a:srgbClr val="002060"/>
                  </a:solidFill>
                  <a:latin typeface="Times New Roman" panose="02020603050405020304" pitchFamily="18" charset="0"/>
                  <a:cs typeface="Times New Roman" panose="02020603050405020304" pitchFamily="18" charset="0"/>
                </a:rPr>
                <a:t>,</a:t>
              </a:r>
              <a:r>
                <a:rPr lang="tr-TR" sz="2400" b="1" dirty="0">
                  <a:solidFill>
                    <a:srgbClr val="002060"/>
                  </a:solidFill>
                  <a:latin typeface="Times New Roman" panose="02020603050405020304" pitchFamily="18" charset="0"/>
                  <a:cs typeface="Times New Roman" panose="02020603050405020304" pitchFamily="18" charset="0"/>
                </a:rPr>
                <a:t> </a:t>
              </a:r>
              <a:r>
                <a:rPr lang="tr-TR" sz="2400" b="1" dirty="0" err="1">
                  <a:solidFill>
                    <a:srgbClr val="002060"/>
                  </a:solidFill>
                  <a:latin typeface="Times New Roman" panose="02020603050405020304" pitchFamily="18" charset="0"/>
                  <a:cs typeface="Times New Roman" panose="02020603050405020304" pitchFamily="18" charset="0"/>
                </a:rPr>
                <a:t>Hampton</a:t>
              </a:r>
              <a:r>
                <a:rPr lang="tr-TR" sz="2400" b="1" dirty="0">
                  <a:solidFill>
                    <a:srgbClr val="002060"/>
                  </a:solidFill>
                  <a:latin typeface="Times New Roman" panose="02020603050405020304" pitchFamily="18" charset="0"/>
                  <a:cs typeface="Times New Roman" panose="02020603050405020304" pitchFamily="18" charset="0"/>
                </a:rPr>
                <a:t> </a:t>
              </a:r>
              <a:r>
                <a:rPr lang="tr-TR" sz="2400" b="1" dirty="0" err="1">
                  <a:solidFill>
                    <a:srgbClr val="002060"/>
                  </a:solidFill>
                  <a:latin typeface="Times New Roman" panose="02020603050405020304" pitchFamily="18" charset="0"/>
                  <a:cs typeface="Times New Roman" panose="02020603050405020304" pitchFamily="18" charset="0"/>
                </a:rPr>
                <a:t>Events</a:t>
              </a:r>
              <a:r>
                <a:rPr lang="tr-TR" sz="2400" b="1" dirty="0">
                  <a:solidFill>
                    <a:srgbClr val="002060"/>
                  </a:solidFill>
                  <a:latin typeface="Times New Roman" panose="02020603050405020304" pitchFamily="18" charset="0"/>
                  <a:cs typeface="Times New Roman" panose="02020603050405020304" pitchFamily="18" charset="0"/>
                </a:rPr>
                <a:t> Center </a:t>
              </a:r>
              <a:r>
                <a:rPr lang="tr-TR" sz="2400" b="1" dirty="0" smtClean="0">
                  <a:solidFill>
                    <a:srgbClr val="002060"/>
                  </a:solidFill>
                  <a:latin typeface="Times New Roman" panose="02020603050405020304" pitchFamily="18" charset="0"/>
                  <a:cs typeface="Times New Roman" panose="02020603050405020304" pitchFamily="18" charset="0"/>
                </a:rPr>
                <a:t>A, </a:t>
              </a:r>
              <a:r>
                <a:rPr lang="es-ES" sz="2400" b="1" dirty="0" smtClean="0">
                  <a:solidFill>
                    <a:srgbClr val="002060"/>
                  </a:solidFill>
                  <a:latin typeface="Times New Roman" panose="02020603050405020304" pitchFamily="18" charset="0"/>
                  <a:cs typeface="Times New Roman" panose="02020603050405020304" pitchFamily="18" charset="0"/>
                </a:rPr>
                <a:t> Las </a:t>
              </a:r>
              <a:r>
                <a:rPr lang="es-ES" sz="2400" b="1" dirty="0">
                  <a:solidFill>
                    <a:srgbClr val="002060"/>
                  </a:solidFill>
                  <a:latin typeface="Times New Roman" panose="02020603050405020304" pitchFamily="18" charset="0"/>
                  <a:cs typeface="Times New Roman" panose="02020603050405020304" pitchFamily="18" charset="0"/>
                </a:rPr>
                <a:t>Vegas</a:t>
              </a:r>
              <a:r>
                <a:rPr lang="es-ES" sz="2400" b="1" dirty="0" smtClean="0">
                  <a:solidFill>
                    <a:srgbClr val="002060"/>
                  </a:solidFill>
                  <a:latin typeface="Times New Roman" panose="02020603050405020304" pitchFamily="18" charset="0"/>
                  <a:cs typeface="Times New Roman" panose="02020603050405020304" pitchFamily="18" charset="0"/>
                </a:rPr>
                <a:t>,</a:t>
              </a:r>
              <a:endParaRPr lang="tr-TR" sz="2400" b="1" dirty="0">
                <a:solidFill>
                  <a:srgbClr val="002060"/>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0464352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0" y="1115059"/>
            <a:ext cx="5300871" cy="2677656"/>
          </a:xfrm>
          <a:prstGeom prst="rect">
            <a:avLst/>
          </a:prstGeom>
          <a:noFill/>
        </p:spPr>
        <p:txBody>
          <a:bodyPr wrap="square">
            <a:spAutoFit/>
          </a:bodyPr>
          <a:lstStyle/>
          <a:p>
            <a:pPr fontAlgn="auto">
              <a:spcBef>
                <a:spcPts val="0"/>
              </a:spcBef>
              <a:spcAft>
                <a:spcPts val="0"/>
              </a:spcAft>
              <a:buClr>
                <a:srgbClr val="FF0000"/>
              </a:buClr>
              <a:buSzPct val="80000"/>
              <a:buFont typeface="Wingdings" pitchFamily="2" charset="2"/>
              <a:buChar char="v"/>
              <a:defRPr/>
            </a:pPr>
            <a:r>
              <a:rPr lang="en-US" sz="2500" b="1" dirty="0">
                <a:effectLst>
                  <a:outerShdw blurRad="50800" dist="38100" algn="tr" rotWithShape="0">
                    <a:prstClr val="black">
                      <a:alpha val="40000"/>
                    </a:prstClr>
                  </a:outerShdw>
                </a:effectLst>
                <a:latin typeface="+mn-lt"/>
              </a:rPr>
              <a:t> </a:t>
            </a:r>
            <a:r>
              <a:rPr lang="tr-TR" sz="2800" b="1" dirty="0" err="1" smtClean="0">
                <a:latin typeface="Times New Roman" pitchFamily="18" charset="0"/>
                <a:cs typeface="Times New Roman" pitchFamily="18" charset="0"/>
              </a:rPr>
              <a:t>With</a:t>
            </a:r>
            <a:r>
              <a:rPr lang="tr-TR" sz="2800" b="1" dirty="0" smtClean="0">
                <a:effectLst>
                  <a:outerShdw blurRad="50800" dist="38100" algn="tr" rotWithShape="0">
                    <a:prstClr val="black">
                      <a:alpha val="40000"/>
                    </a:prstClr>
                  </a:outerShdw>
                </a:effectLst>
                <a:latin typeface="Times New Roman" pitchFamily="18" charset="0"/>
                <a:cs typeface="Times New Roman" pitchFamily="18" charset="0"/>
              </a:rPr>
              <a:t> </a:t>
            </a:r>
            <a:r>
              <a:rPr lang="tr-TR" sz="2800" b="1" dirty="0" smtClean="0">
                <a:latin typeface="Times New Roman" pitchFamily="18" charset="0"/>
                <a:cs typeface="Times New Roman" pitchFamily="18" charset="0"/>
              </a:rPr>
              <a:t>l</a:t>
            </a:r>
            <a:r>
              <a:rPr lang="en-US" sz="2800" b="1" dirty="0" err="1" smtClean="0">
                <a:latin typeface="Times New Roman" pitchFamily="18" charset="0"/>
                <a:cs typeface="Times New Roman" pitchFamily="18" charset="0"/>
              </a:rPr>
              <a:t>ess</a:t>
            </a:r>
            <a:r>
              <a:rPr lang="en-US" sz="2800" b="1" dirty="0" smtClean="0">
                <a:latin typeface="Times New Roman" pitchFamily="18" charset="0"/>
                <a:cs typeface="Times New Roman" pitchFamily="18" charset="0"/>
              </a:rPr>
              <a:t> additives</a:t>
            </a:r>
            <a:endParaRPr lang="en-US" sz="2800" b="1" dirty="0">
              <a:latin typeface="Times New Roman" pitchFamily="18" charset="0"/>
              <a:cs typeface="Times New Roman" pitchFamily="18" charset="0"/>
            </a:endParaRPr>
          </a:p>
          <a:p>
            <a:pPr fontAlgn="auto">
              <a:spcBef>
                <a:spcPts val="0"/>
              </a:spcBef>
              <a:spcAft>
                <a:spcPts val="0"/>
              </a:spcAft>
              <a:buClr>
                <a:srgbClr val="FF0000"/>
              </a:buClr>
              <a:buSzPct val="80000"/>
              <a:buFont typeface="Wingdings" pitchFamily="2" charset="2"/>
              <a:buChar char="v"/>
              <a:defRPr/>
            </a:pPr>
            <a:r>
              <a:rPr lang="en-US" sz="2800" b="1" dirty="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With</a:t>
            </a:r>
            <a:r>
              <a:rPr lang="tr-TR" sz="2800" b="1" dirty="0" smtClean="0">
                <a:latin typeface="Times New Roman" pitchFamily="18" charset="0"/>
                <a:cs typeface="Times New Roman" pitchFamily="18" charset="0"/>
              </a:rPr>
              <a:t> h</a:t>
            </a:r>
            <a:r>
              <a:rPr lang="en-US" sz="2800" b="1" dirty="0" err="1" smtClean="0">
                <a:latin typeface="Times New Roman" pitchFamily="18" charset="0"/>
                <a:cs typeface="Times New Roman" pitchFamily="18" charset="0"/>
              </a:rPr>
              <a:t>igh</a:t>
            </a:r>
            <a:r>
              <a:rPr lang="en-US" sz="2800" b="1" dirty="0" smtClean="0">
                <a:latin typeface="Times New Roman" pitchFamily="18" charset="0"/>
                <a:cs typeface="Times New Roman" pitchFamily="18" charset="0"/>
              </a:rPr>
              <a:t> nutritional</a:t>
            </a:r>
            <a:r>
              <a:rPr lang="tr-TR" sz="2800" b="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value</a:t>
            </a:r>
            <a:endParaRPr lang="en-US" sz="2800" b="1" dirty="0">
              <a:latin typeface="Times New Roman" pitchFamily="18" charset="0"/>
              <a:cs typeface="Times New Roman" pitchFamily="18" charset="0"/>
            </a:endParaRPr>
          </a:p>
          <a:p>
            <a:pPr fontAlgn="auto">
              <a:spcBef>
                <a:spcPts val="0"/>
              </a:spcBef>
              <a:spcAft>
                <a:spcPts val="0"/>
              </a:spcAft>
              <a:buClr>
                <a:srgbClr val="FF0000"/>
              </a:buClr>
              <a:buSzPct val="80000"/>
              <a:buFont typeface="Wingdings" pitchFamily="2" charset="2"/>
              <a:buChar char="v"/>
              <a:defRPr/>
            </a:pPr>
            <a:r>
              <a:rPr lang="en-US" sz="2800" b="1" dirty="0">
                <a:latin typeface="Times New Roman" pitchFamily="18" charset="0"/>
                <a:cs typeface="Times New Roman" pitchFamily="18" charset="0"/>
              </a:rPr>
              <a:t> </a:t>
            </a:r>
            <a:r>
              <a:rPr lang="en-US" sz="2800" b="1" dirty="0" smtClean="0">
                <a:latin typeface="Times New Roman" pitchFamily="18" charset="0"/>
                <a:cs typeface="Times New Roman" pitchFamily="18" charset="0"/>
              </a:rPr>
              <a:t>High </a:t>
            </a:r>
            <a:r>
              <a:rPr lang="en-US" sz="2800" b="1" dirty="0">
                <a:latin typeface="Times New Roman" pitchFamily="18" charset="0"/>
                <a:cs typeface="Times New Roman" pitchFamily="18" charset="0"/>
              </a:rPr>
              <a:t>quality</a:t>
            </a:r>
          </a:p>
          <a:p>
            <a:pPr fontAlgn="auto">
              <a:spcBef>
                <a:spcPts val="0"/>
              </a:spcBef>
              <a:spcAft>
                <a:spcPts val="0"/>
              </a:spcAft>
              <a:buClr>
                <a:srgbClr val="FF0000"/>
              </a:buClr>
              <a:buSzPct val="80000"/>
              <a:buFont typeface="Wingdings" pitchFamily="2" charset="2"/>
              <a:buChar char="v"/>
              <a:defRPr/>
            </a:pPr>
            <a:r>
              <a:rPr lang="en-US" sz="2800" b="1" dirty="0">
                <a:latin typeface="Times New Roman" pitchFamily="18" charset="0"/>
                <a:cs typeface="Times New Roman" pitchFamily="18" charset="0"/>
              </a:rPr>
              <a:t> </a:t>
            </a:r>
            <a:r>
              <a:rPr lang="en-US" sz="2800" b="1" dirty="0" smtClean="0">
                <a:latin typeface="Times New Roman" pitchFamily="18" charset="0"/>
                <a:cs typeface="Times New Roman" pitchFamily="18" charset="0"/>
              </a:rPr>
              <a:t>Less </a:t>
            </a:r>
            <a:r>
              <a:rPr lang="en-US" sz="2800" b="1" dirty="0">
                <a:latin typeface="Times New Roman" pitchFamily="18" charset="0"/>
                <a:cs typeface="Times New Roman" pitchFamily="18" charset="0"/>
              </a:rPr>
              <a:t>thermal </a:t>
            </a:r>
            <a:r>
              <a:rPr lang="en-US" sz="2800" b="1" dirty="0" smtClean="0">
                <a:latin typeface="Times New Roman" pitchFamily="18" charset="0"/>
                <a:cs typeface="Times New Roman" pitchFamily="18" charset="0"/>
              </a:rPr>
              <a:t>damage</a:t>
            </a:r>
            <a:endParaRPr lang="en-US" sz="2800" b="1" dirty="0">
              <a:latin typeface="Times New Roman" pitchFamily="18" charset="0"/>
              <a:cs typeface="Times New Roman" pitchFamily="18" charset="0"/>
            </a:endParaRPr>
          </a:p>
          <a:p>
            <a:pPr fontAlgn="auto">
              <a:spcBef>
                <a:spcPts val="0"/>
              </a:spcBef>
              <a:spcAft>
                <a:spcPts val="0"/>
              </a:spcAft>
              <a:buClr>
                <a:srgbClr val="FF0000"/>
              </a:buClr>
              <a:buSzPct val="80000"/>
              <a:buFont typeface="Wingdings" pitchFamily="2" charset="2"/>
              <a:buChar char="v"/>
              <a:defRPr/>
            </a:pPr>
            <a:r>
              <a:rPr lang="en-US" sz="2800" b="1" dirty="0">
                <a:latin typeface="Times New Roman" pitchFamily="18" charset="0"/>
                <a:cs typeface="Times New Roman" pitchFamily="18" charset="0"/>
              </a:rPr>
              <a:t> </a:t>
            </a:r>
            <a:r>
              <a:rPr lang="en-US" sz="2800" b="1" dirty="0" smtClean="0">
                <a:latin typeface="Times New Roman" pitchFamily="18" charset="0"/>
                <a:cs typeface="Times New Roman" pitchFamily="18" charset="0"/>
              </a:rPr>
              <a:t>Good sensory properties</a:t>
            </a:r>
            <a:endParaRPr lang="en-US" sz="2800" b="1" dirty="0">
              <a:latin typeface="Times New Roman" pitchFamily="18" charset="0"/>
              <a:cs typeface="Times New Roman" pitchFamily="18" charset="0"/>
            </a:endParaRPr>
          </a:p>
          <a:p>
            <a:pPr fontAlgn="auto">
              <a:spcBef>
                <a:spcPts val="0"/>
              </a:spcBef>
              <a:spcAft>
                <a:spcPts val="0"/>
              </a:spcAft>
              <a:buClr>
                <a:srgbClr val="FF0000"/>
              </a:buClr>
              <a:buSzPct val="80000"/>
              <a:buFont typeface="Wingdings" pitchFamily="2" charset="2"/>
              <a:buChar char="v"/>
              <a:defRPr/>
            </a:pPr>
            <a:r>
              <a:rPr lang="en-US" sz="2800" b="1" dirty="0">
                <a:latin typeface="Times New Roman" pitchFamily="18" charset="0"/>
                <a:cs typeface="Times New Roman" pitchFamily="18" charset="0"/>
              </a:rPr>
              <a:t> Safe products</a:t>
            </a:r>
          </a:p>
        </p:txBody>
      </p:sp>
      <p:grpSp>
        <p:nvGrpSpPr>
          <p:cNvPr id="3" name="Grup 2"/>
          <p:cNvGrpSpPr/>
          <p:nvPr/>
        </p:nvGrpSpPr>
        <p:grpSpPr>
          <a:xfrm flipH="1">
            <a:off x="4731025" y="1115059"/>
            <a:ext cx="4383373" cy="4427201"/>
            <a:chOff x="762000" y="1524000"/>
            <a:chExt cx="4265687" cy="4427201"/>
          </a:xfrm>
        </p:grpSpPr>
        <p:pic>
          <p:nvPicPr>
            <p:cNvPr id="7" name="Picture 6" descr="IMG_7308.JPG"/>
            <p:cNvPicPr>
              <a:picLocks noChangeAspect="1"/>
            </p:cNvPicPr>
            <p:nvPr/>
          </p:nvPicPr>
          <p:blipFill>
            <a:blip r:embed="rId3" cstate="print"/>
            <a:stretch>
              <a:fillRect/>
            </a:stretch>
          </p:blipFill>
          <p:spPr>
            <a:xfrm>
              <a:off x="762000" y="1524000"/>
              <a:ext cx="2514600" cy="3514293"/>
            </a:xfrm>
            <a:prstGeom prst="rect">
              <a:avLst/>
            </a:prstGeom>
            <a:ln>
              <a:noFill/>
            </a:ln>
            <a:effectLst>
              <a:softEdge rad="112500"/>
            </a:effectLst>
          </p:spPr>
        </p:pic>
        <p:pic>
          <p:nvPicPr>
            <p:cNvPr id="10" name="Picture 9" descr="market4.jpg"/>
            <p:cNvPicPr>
              <a:picLocks noChangeAspect="1"/>
            </p:cNvPicPr>
            <p:nvPr/>
          </p:nvPicPr>
          <p:blipFill>
            <a:blip r:embed="rId4" cstate="print"/>
            <a:stretch>
              <a:fillRect/>
            </a:stretch>
          </p:blipFill>
          <p:spPr>
            <a:xfrm>
              <a:off x="3048000" y="3962400"/>
              <a:ext cx="1066800" cy="1648691"/>
            </a:xfrm>
            <a:prstGeom prst="rect">
              <a:avLst/>
            </a:prstGeom>
            <a:ln>
              <a:noFill/>
            </a:ln>
            <a:effectLst>
              <a:softEdge rad="112500"/>
            </a:effectLst>
          </p:spPr>
        </p:pic>
        <p:pic>
          <p:nvPicPr>
            <p:cNvPr id="12" name="Picture 11" descr="market.jpg"/>
            <p:cNvPicPr>
              <a:picLocks noChangeAspect="1"/>
            </p:cNvPicPr>
            <p:nvPr/>
          </p:nvPicPr>
          <p:blipFill>
            <a:blip r:embed="rId5" cstate="print"/>
            <a:stretch>
              <a:fillRect/>
            </a:stretch>
          </p:blipFill>
          <p:spPr>
            <a:xfrm rot="1140096">
              <a:off x="2868687" y="1527082"/>
              <a:ext cx="2159000" cy="1600200"/>
            </a:xfrm>
            <a:prstGeom prst="rect">
              <a:avLst/>
            </a:prstGeom>
            <a:ln>
              <a:noFill/>
            </a:ln>
            <a:effectLst>
              <a:softEdge rad="112500"/>
            </a:effectLst>
          </p:spPr>
        </p:pic>
        <p:pic>
          <p:nvPicPr>
            <p:cNvPr id="13" name="Picture 12" descr="market2.jpg"/>
            <p:cNvPicPr>
              <a:picLocks noChangeAspect="1"/>
            </p:cNvPicPr>
            <p:nvPr/>
          </p:nvPicPr>
          <p:blipFill>
            <a:blip r:embed="rId6" cstate="print"/>
            <a:stretch>
              <a:fillRect/>
            </a:stretch>
          </p:blipFill>
          <p:spPr>
            <a:xfrm rot="21405026">
              <a:off x="2705938" y="2727038"/>
              <a:ext cx="2159000" cy="1435100"/>
            </a:xfrm>
            <a:prstGeom prst="rect">
              <a:avLst/>
            </a:prstGeom>
            <a:ln>
              <a:noFill/>
            </a:ln>
            <a:effectLst>
              <a:softEdge rad="112500"/>
            </a:effectLst>
          </p:spPr>
        </p:pic>
        <p:pic>
          <p:nvPicPr>
            <p:cNvPr id="14" name="Picture 13" descr="market3.jpg"/>
            <p:cNvPicPr>
              <a:picLocks noChangeAspect="1"/>
            </p:cNvPicPr>
            <p:nvPr/>
          </p:nvPicPr>
          <p:blipFill>
            <a:blip r:embed="rId7" cstate="print"/>
            <a:stretch>
              <a:fillRect/>
            </a:stretch>
          </p:blipFill>
          <p:spPr>
            <a:xfrm rot="20233219">
              <a:off x="765644" y="4236419"/>
              <a:ext cx="2557131" cy="1714782"/>
            </a:xfrm>
            <a:prstGeom prst="rect">
              <a:avLst/>
            </a:prstGeom>
            <a:ln>
              <a:noFill/>
            </a:ln>
            <a:effectLst>
              <a:softEdge rad="112500"/>
            </a:effectLst>
          </p:spPr>
        </p:pic>
      </p:grpSp>
      <p:sp>
        <p:nvSpPr>
          <p:cNvPr id="2" name="Dikdörtgen 1"/>
          <p:cNvSpPr/>
          <p:nvPr/>
        </p:nvSpPr>
        <p:spPr>
          <a:xfrm rot="21600000">
            <a:off x="477963" y="4157264"/>
            <a:ext cx="5358562" cy="1384995"/>
          </a:xfrm>
          <a:prstGeom prst="rect">
            <a:avLst/>
          </a:prstGeom>
        </p:spPr>
        <p:txBody>
          <a:bodyPr wrap="square">
            <a:spAutoFit/>
          </a:bodyPr>
          <a:lstStyle/>
          <a:p>
            <a:pPr lvl="0"/>
            <a:r>
              <a:rPr lang="tr-TR" sz="2800" b="1" i="1" dirty="0" err="1" smtClean="0">
                <a:latin typeface="Times New Roman" pitchFamily="18" charset="0"/>
                <a:ea typeface="Calibri" pitchFamily="34" charset="0"/>
                <a:cs typeface="Times New Roman" pitchFamily="18" charset="0"/>
              </a:rPr>
              <a:t>Thereby</a:t>
            </a:r>
            <a:r>
              <a:rPr lang="tr-TR" sz="2800" b="1" i="1" dirty="0" smtClean="0">
                <a:latin typeface="Times New Roman" pitchFamily="18" charset="0"/>
                <a:ea typeface="Calibri" pitchFamily="34" charset="0"/>
                <a:cs typeface="Times New Roman" pitchFamily="18" charset="0"/>
              </a:rPr>
              <a:t>,  </a:t>
            </a:r>
            <a:r>
              <a:rPr lang="en-US" sz="2800" b="1" i="1" dirty="0" smtClean="0">
                <a:latin typeface="Times New Roman" pitchFamily="18" charset="0"/>
                <a:ea typeface="Calibri" pitchFamily="34" charset="0"/>
                <a:cs typeface="Times New Roman" pitchFamily="18" charset="0"/>
              </a:rPr>
              <a:t>food </a:t>
            </a:r>
            <a:r>
              <a:rPr lang="en-US" sz="2800" b="1" i="1" dirty="0">
                <a:latin typeface="Times New Roman" pitchFamily="18" charset="0"/>
                <a:ea typeface="Calibri" pitchFamily="34" charset="0"/>
                <a:cs typeface="Times New Roman" pitchFamily="18" charset="0"/>
              </a:rPr>
              <a:t>manufacturing </a:t>
            </a:r>
            <a:r>
              <a:rPr lang="en-US" sz="2800" b="1" i="1" dirty="0" smtClean="0">
                <a:latin typeface="Times New Roman" pitchFamily="18" charset="0"/>
                <a:ea typeface="Calibri" pitchFamily="34" charset="0"/>
                <a:cs typeface="Times New Roman" pitchFamily="18" charset="0"/>
              </a:rPr>
              <a:t>design</a:t>
            </a:r>
            <a:r>
              <a:rPr lang="tr-TR" sz="2800" b="1" i="1" dirty="0" err="1" smtClean="0">
                <a:latin typeface="Times New Roman" pitchFamily="18" charset="0"/>
                <a:ea typeface="Calibri" pitchFamily="34" charset="0"/>
                <a:cs typeface="Times New Roman" pitchFamily="18" charset="0"/>
              </a:rPr>
              <a:t>ed</a:t>
            </a:r>
            <a:r>
              <a:rPr lang="tr-TR" sz="2800" b="1" i="1" dirty="0" smtClean="0">
                <a:latin typeface="Times New Roman" pitchFamily="18" charset="0"/>
                <a:ea typeface="Calibri" pitchFamily="34" charset="0"/>
                <a:cs typeface="Times New Roman" pitchFamily="18" charset="0"/>
              </a:rPr>
              <a:t> </a:t>
            </a:r>
            <a:r>
              <a:rPr lang="en-US" sz="2800" b="1" i="1" dirty="0" smtClean="0">
                <a:latin typeface="Times New Roman" pitchFamily="18" charset="0"/>
                <a:ea typeface="Calibri" pitchFamily="34" charset="0"/>
                <a:cs typeface="Times New Roman" pitchFamily="18" charset="0"/>
              </a:rPr>
              <a:t> </a:t>
            </a:r>
            <a:r>
              <a:rPr lang="tr-TR" sz="2800" b="1" i="1" dirty="0" err="1" smtClean="0">
                <a:latin typeface="Times New Roman" pitchFamily="18" charset="0"/>
                <a:ea typeface="Calibri" pitchFamily="34" charset="0"/>
                <a:cs typeface="Times New Roman" pitchFamily="18" charset="0"/>
              </a:rPr>
              <a:t>for</a:t>
            </a:r>
            <a:r>
              <a:rPr lang="tr-TR" sz="2800" b="1" i="1" dirty="0" smtClean="0">
                <a:latin typeface="Times New Roman" pitchFamily="18" charset="0"/>
                <a:ea typeface="Calibri" pitchFamily="34" charset="0"/>
                <a:cs typeface="Times New Roman" pitchFamily="18" charset="0"/>
              </a:rPr>
              <a:t> </a:t>
            </a:r>
            <a:r>
              <a:rPr lang="en-US" sz="2800" b="1" i="1" dirty="0" smtClean="0">
                <a:latin typeface="Times New Roman" pitchFamily="18" charset="0"/>
                <a:ea typeface="Calibri" pitchFamily="34" charset="0"/>
                <a:cs typeface="Times New Roman" pitchFamily="18" charset="0"/>
              </a:rPr>
              <a:t>better </a:t>
            </a:r>
            <a:r>
              <a:rPr lang="en-US" sz="2800" b="1" i="1" dirty="0">
                <a:latin typeface="Times New Roman" pitchFamily="18" charset="0"/>
                <a:ea typeface="Calibri" pitchFamily="34" charset="0"/>
                <a:cs typeface="Times New Roman" pitchFamily="18" charset="0"/>
              </a:rPr>
              <a:t>food safety and quality.</a:t>
            </a:r>
            <a:endParaRPr lang="en-US" sz="2800" b="1" dirty="0">
              <a:latin typeface="Times New Roman" pitchFamily="18" charset="0"/>
              <a:cs typeface="Times New Roman" pitchFamily="18" charset="0"/>
            </a:endParaRPr>
          </a:p>
        </p:txBody>
      </p:sp>
      <p:sp>
        <p:nvSpPr>
          <p:cNvPr id="5" name="Metin kutusu 4"/>
          <p:cNvSpPr txBox="1"/>
          <p:nvPr/>
        </p:nvSpPr>
        <p:spPr>
          <a:xfrm>
            <a:off x="1053548" y="471766"/>
            <a:ext cx="3392211" cy="523220"/>
          </a:xfrm>
          <a:prstGeom prst="rect">
            <a:avLst/>
          </a:prstGeom>
          <a:noFill/>
        </p:spPr>
        <p:txBody>
          <a:bodyPr wrap="none" rtlCol="0">
            <a:spAutoFit/>
          </a:bodyPr>
          <a:lstStyle/>
          <a:p>
            <a:r>
              <a:rPr lang="tr-TR" sz="2800" b="1" i="1" dirty="0" smtClean="0">
                <a:latin typeface="Times New Roman" pitchFamily="18" charset="0"/>
                <a:cs typeface="Times New Roman" pitchFamily="18" charset="0"/>
              </a:rPr>
              <a:t>Consumer  </a:t>
            </a:r>
            <a:r>
              <a:rPr lang="tr-TR" sz="2800" b="1" i="1" dirty="0" err="1" smtClean="0">
                <a:latin typeface="Times New Roman" pitchFamily="18" charset="0"/>
                <a:cs typeface="Times New Roman" pitchFamily="18" charset="0"/>
              </a:rPr>
              <a:t>Demands</a:t>
            </a:r>
            <a:endParaRPr lang="tr-TR" sz="2800" b="1" i="1" dirty="0">
              <a:latin typeface="Times New Roman" pitchFamily="18" charset="0"/>
              <a:cs typeface="Times New Roman" pitchFamily="18" charset="0"/>
            </a:endParaRPr>
          </a:p>
        </p:txBody>
      </p:sp>
    </p:spTree>
    <p:extLst>
      <p:ext uri="{BB962C8B-B14F-4D97-AF65-F5344CB8AC3E}">
        <p14:creationId xmlns:p14="http://schemas.microsoft.com/office/powerpoint/2010/main" val="2536114298"/>
      </p:ext>
    </p:extLst>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1" y="539885"/>
            <a:ext cx="8889403" cy="1323439"/>
          </a:xfrm>
          <a:prstGeom prst="rect">
            <a:avLst/>
          </a:prstGeom>
          <a:noFill/>
        </p:spPr>
        <p:txBody>
          <a:bodyPr wrap="square" rtlCol="0">
            <a:spAutoFit/>
          </a:bodyPr>
          <a:lstStyle/>
          <a:p>
            <a:pPr>
              <a:buFont typeface="Arial" pitchFamily="34" charset="0"/>
              <a:buChar char="•"/>
            </a:pPr>
            <a:endParaRPr lang="en-US" sz="4000" dirty="0" smtClean="0">
              <a:latin typeface="Arial" pitchFamily="34" charset="0"/>
              <a:cs typeface="Arial" pitchFamily="34" charset="0"/>
            </a:endParaRPr>
          </a:p>
          <a:p>
            <a:endParaRPr lang="en-US" sz="4000" dirty="0">
              <a:latin typeface="Arial" pitchFamily="34" charset="0"/>
              <a:cs typeface="Arial" pitchFamily="34" charset="0"/>
            </a:endParaRPr>
          </a:p>
        </p:txBody>
      </p:sp>
      <p:sp>
        <p:nvSpPr>
          <p:cNvPr id="20" name="TextBox 19"/>
          <p:cNvSpPr txBox="1"/>
          <p:nvPr/>
        </p:nvSpPr>
        <p:spPr>
          <a:xfrm>
            <a:off x="4480924" y="446454"/>
            <a:ext cx="4676217" cy="6986528"/>
          </a:xfrm>
          <a:prstGeom prst="rect">
            <a:avLst/>
          </a:prstGeom>
          <a:noFill/>
        </p:spPr>
        <p:txBody>
          <a:bodyPr wrap="none" rtlCol="0">
            <a:spAutoFit/>
          </a:bodyPr>
          <a:lstStyle/>
          <a:p>
            <a:pPr>
              <a:buClr>
                <a:srgbClr val="FF0000"/>
              </a:buClr>
              <a:buSzPct val="200000"/>
            </a:pPr>
            <a:r>
              <a:rPr lang="en-US" sz="2800" b="1" dirty="0" smtClean="0">
                <a:solidFill>
                  <a:srgbClr val="78A22F"/>
                </a:solidFill>
                <a:latin typeface="Times New Roman" pitchFamily="18" charset="0"/>
                <a:cs typeface="Times New Roman" pitchFamily="18" charset="0"/>
                <a:sym typeface="Wingdings 2"/>
              </a:rPr>
              <a:t></a:t>
            </a:r>
            <a:r>
              <a:rPr lang="tr-TR" sz="2800" b="1" dirty="0" smtClean="0">
                <a:latin typeface="Times New Roman" pitchFamily="18" charset="0"/>
                <a:cs typeface="Times New Roman" pitchFamily="18" charset="0"/>
                <a:sym typeface="Wingdings 2"/>
              </a:rPr>
              <a:t> Premium </a:t>
            </a:r>
            <a:r>
              <a:rPr lang="tr-TR" sz="2800" b="1" dirty="0" err="1" smtClean="0">
                <a:latin typeface="Times New Roman" pitchFamily="18" charset="0"/>
                <a:cs typeface="Times New Roman" pitchFamily="18" charset="0"/>
                <a:sym typeface="Wingdings 2"/>
              </a:rPr>
              <a:t>food</a:t>
            </a:r>
            <a:r>
              <a:rPr lang="tr-TR" sz="2800" b="1" dirty="0" smtClean="0">
                <a:latin typeface="Times New Roman" pitchFamily="18" charset="0"/>
                <a:cs typeface="Times New Roman" pitchFamily="18" charset="0"/>
                <a:sym typeface="Wingdings 2"/>
              </a:rPr>
              <a:t> </a:t>
            </a:r>
            <a:r>
              <a:rPr lang="tr-TR" sz="2800" b="1" dirty="0" err="1" smtClean="0">
                <a:latin typeface="Times New Roman" pitchFamily="18" charset="0"/>
                <a:cs typeface="Times New Roman" pitchFamily="18" charset="0"/>
                <a:sym typeface="Wingdings 2"/>
              </a:rPr>
              <a:t>products</a:t>
            </a:r>
            <a:endParaRPr lang="en-US" sz="2800" b="1" dirty="0">
              <a:latin typeface="Times New Roman" pitchFamily="18" charset="0"/>
              <a:cs typeface="Times New Roman" pitchFamily="18" charset="0"/>
            </a:endParaRPr>
          </a:p>
          <a:p>
            <a:pPr>
              <a:buClr>
                <a:srgbClr val="FF0000"/>
              </a:buClr>
              <a:buSzPct val="200000"/>
            </a:pPr>
            <a:r>
              <a:rPr lang="en-US" sz="2800" b="1" dirty="0" smtClean="0">
                <a:solidFill>
                  <a:srgbClr val="78A22F"/>
                </a:solidFill>
                <a:latin typeface="Times New Roman" pitchFamily="18" charset="0"/>
                <a:cs typeface="Times New Roman" pitchFamily="18" charset="0"/>
                <a:sym typeface="Wingdings 2"/>
              </a:rPr>
              <a:t> </a:t>
            </a:r>
            <a:r>
              <a:rPr lang="tr-TR" sz="2800" b="1" dirty="0" err="1" smtClean="0">
                <a:latin typeface="Times New Roman" pitchFamily="18" charset="0"/>
                <a:cs typeface="Times New Roman" pitchFamily="18" charset="0"/>
              </a:rPr>
              <a:t>Long</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lasting</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Foods</a:t>
            </a:r>
            <a:endParaRPr lang="tr-TR" sz="2800" b="1" dirty="0" smtClean="0">
              <a:latin typeface="Times New Roman" pitchFamily="18" charset="0"/>
              <a:cs typeface="Times New Roman" pitchFamily="18" charset="0"/>
            </a:endParaRPr>
          </a:p>
          <a:p>
            <a:pPr>
              <a:buClr>
                <a:srgbClr val="FF0000"/>
              </a:buClr>
              <a:buSzPct val="200000"/>
            </a:pPr>
            <a:r>
              <a:rPr lang="en-US" sz="2800" b="1" dirty="0">
                <a:solidFill>
                  <a:srgbClr val="78A22F"/>
                </a:solidFill>
                <a:latin typeface="Times New Roman" pitchFamily="18" charset="0"/>
                <a:cs typeface="Times New Roman" pitchFamily="18" charset="0"/>
                <a:sym typeface="Wingdings 2"/>
              </a:rPr>
              <a:t> </a:t>
            </a:r>
            <a:r>
              <a:rPr lang="en-US" sz="2800" b="1" dirty="0" smtClean="0">
                <a:latin typeface="Times New Roman" pitchFamily="18" charset="0"/>
                <a:cs typeface="Times New Roman" pitchFamily="18" charset="0"/>
              </a:rPr>
              <a:t>Convenience </a:t>
            </a:r>
            <a:r>
              <a:rPr lang="en-US" sz="2800" b="1" dirty="0">
                <a:latin typeface="Times New Roman" pitchFamily="18" charset="0"/>
                <a:cs typeface="Times New Roman" pitchFamily="18" charset="0"/>
              </a:rPr>
              <a:t>foods</a:t>
            </a:r>
          </a:p>
          <a:p>
            <a:pPr>
              <a:buClr>
                <a:srgbClr val="FF0000"/>
              </a:buClr>
              <a:buSzPct val="200000"/>
            </a:pPr>
            <a:r>
              <a:rPr lang="en-US" sz="2800" b="1" dirty="0" smtClean="0">
                <a:solidFill>
                  <a:srgbClr val="78A22F"/>
                </a:solidFill>
                <a:latin typeface="Times New Roman" pitchFamily="18" charset="0"/>
                <a:cs typeface="Times New Roman" pitchFamily="18" charset="0"/>
                <a:sym typeface="Wingdings 2"/>
              </a:rPr>
              <a:t> </a:t>
            </a:r>
            <a:r>
              <a:rPr lang="en-US" sz="2800" b="1" dirty="0" smtClean="0">
                <a:latin typeface="Times New Roman" pitchFamily="18" charset="0"/>
                <a:cs typeface="Times New Roman" pitchFamily="18" charset="0"/>
              </a:rPr>
              <a:t>Minimally processed foods</a:t>
            </a:r>
            <a:endParaRPr lang="tr-TR" sz="2800" b="1" dirty="0" smtClean="0">
              <a:latin typeface="Times New Roman" pitchFamily="18" charset="0"/>
              <a:cs typeface="Times New Roman" pitchFamily="18" charset="0"/>
            </a:endParaRPr>
          </a:p>
          <a:p>
            <a:pPr>
              <a:buClr>
                <a:srgbClr val="FF0000"/>
              </a:buClr>
              <a:buSzPct val="200000"/>
            </a:pPr>
            <a:r>
              <a:rPr lang="en-US" sz="2800" b="1" dirty="0" smtClean="0">
                <a:solidFill>
                  <a:srgbClr val="78A22F"/>
                </a:solidFill>
                <a:latin typeface="Times New Roman" pitchFamily="18" charset="0"/>
                <a:cs typeface="Times New Roman" pitchFamily="18" charset="0"/>
                <a:sym typeface="Wingdings 2"/>
              </a:rPr>
              <a:t> </a:t>
            </a:r>
            <a:r>
              <a:rPr lang="en-US" sz="2800" b="1" dirty="0" smtClean="0">
                <a:latin typeface="Times New Roman" pitchFamily="18" charset="0"/>
                <a:cs typeface="Times New Roman" pitchFamily="18" charset="0"/>
              </a:rPr>
              <a:t>Ready-to-cook meals  </a:t>
            </a:r>
          </a:p>
          <a:p>
            <a:pPr>
              <a:buClr>
                <a:srgbClr val="FF0000"/>
              </a:buClr>
              <a:buSzPct val="200000"/>
            </a:pPr>
            <a:r>
              <a:rPr lang="en-US" sz="2800" b="1" dirty="0" smtClean="0">
                <a:solidFill>
                  <a:srgbClr val="78A22F"/>
                </a:solidFill>
                <a:latin typeface="Times New Roman" pitchFamily="18" charset="0"/>
                <a:cs typeface="Times New Roman" pitchFamily="18" charset="0"/>
                <a:sym typeface="Wingdings 2"/>
              </a:rPr>
              <a:t> </a:t>
            </a:r>
            <a:r>
              <a:rPr lang="en-US" sz="2800" b="1" dirty="0" smtClean="0">
                <a:latin typeface="Times New Roman" pitchFamily="18" charset="0"/>
                <a:cs typeface="Times New Roman" pitchFamily="18" charset="0"/>
              </a:rPr>
              <a:t>Ready-to-eat foods</a:t>
            </a:r>
            <a:endParaRPr lang="tr-TR" sz="2800" b="1" dirty="0" smtClean="0">
              <a:latin typeface="Times New Roman" pitchFamily="18" charset="0"/>
              <a:cs typeface="Times New Roman" pitchFamily="18" charset="0"/>
            </a:endParaRPr>
          </a:p>
          <a:p>
            <a:pPr>
              <a:buClr>
                <a:srgbClr val="FF0000"/>
              </a:buClr>
              <a:buSzPct val="200000"/>
            </a:pPr>
            <a:r>
              <a:rPr lang="en-US" sz="2800" b="1" dirty="0" smtClean="0">
                <a:solidFill>
                  <a:srgbClr val="78A22F"/>
                </a:solidFill>
                <a:latin typeface="Times New Roman" pitchFamily="18" charset="0"/>
                <a:cs typeface="Times New Roman" pitchFamily="18" charset="0"/>
                <a:sym typeface="Wingdings 2"/>
              </a:rPr>
              <a:t> </a:t>
            </a:r>
            <a:r>
              <a:rPr lang="en-US" sz="2800" b="1" dirty="0" smtClean="0">
                <a:latin typeface="Times New Roman" pitchFamily="18" charset="0"/>
                <a:cs typeface="Times New Roman" pitchFamily="18" charset="0"/>
              </a:rPr>
              <a:t>Low</a:t>
            </a:r>
            <a:r>
              <a:rPr lang="tr-TR" sz="2800" b="1" dirty="0" smtClean="0">
                <a:latin typeface="Times New Roman" pitchFamily="18" charset="0"/>
                <a:cs typeface="Times New Roman" pitchFamily="18" charset="0"/>
              </a:rPr>
              <a:t>-</a:t>
            </a:r>
            <a:r>
              <a:rPr lang="en-US" sz="2800" b="1" dirty="0" smtClean="0">
                <a:latin typeface="Times New Roman" pitchFamily="18" charset="0"/>
                <a:cs typeface="Times New Roman" pitchFamily="18" charset="0"/>
              </a:rPr>
              <a:t>fat </a:t>
            </a:r>
            <a:r>
              <a:rPr lang="tr-TR" sz="2800" b="1" dirty="0" err="1" smtClean="0">
                <a:latin typeface="Times New Roman" pitchFamily="18" charset="0"/>
                <a:cs typeface="Times New Roman" pitchFamily="18" charset="0"/>
              </a:rPr>
              <a:t>foods</a:t>
            </a:r>
            <a:endParaRPr lang="tr-TR" sz="2800" b="1" dirty="0">
              <a:latin typeface="Times New Roman" pitchFamily="18" charset="0"/>
              <a:cs typeface="Times New Roman" pitchFamily="18" charset="0"/>
            </a:endParaRPr>
          </a:p>
          <a:p>
            <a:pPr>
              <a:buClr>
                <a:srgbClr val="FF0000"/>
              </a:buClr>
              <a:buSzPct val="200000"/>
            </a:pPr>
            <a:r>
              <a:rPr lang="en-US" sz="2800" b="1" dirty="0">
                <a:solidFill>
                  <a:srgbClr val="78A22F"/>
                </a:solidFill>
                <a:latin typeface="Times New Roman" pitchFamily="18" charset="0"/>
                <a:cs typeface="Times New Roman" pitchFamily="18" charset="0"/>
                <a:sym typeface="Wingdings 2"/>
              </a:rPr>
              <a:t> </a:t>
            </a:r>
            <a:r>
              <a:rPr lang="tr-TR" sz="2800" b="1" dirty="0" err="1" smtClean="0">
                <a:latin typeface="Times New Roman" pitchFamily="18" charset="0"/>
                <a:cs typeface="Times New Roman" pitchFamily="18" charset="0"/>
              </a:rPr>
              <a:t>Low</a:t>
            </a:r>
            <a:r>
              <a:rPr lang="tr-TR" sz="2800" b="1" dirty="0" err="1">
                <a:latin typeface="Times New Roman" pitchFamily="18" charset="0"/>
                <a:cs typeface="Times New Roman" pitchFamily="18" charset="0"/>
              </a:rPr>
              <a:t>-</a:t>
            </a:r>
            <a:r>
              <a:rPr lang="tr-TR" sz="2800" b="1" dirty="0" err="1" smtClean="0">
                <a:latin typeface="Times New Roman" pitchFamily="18" charset="0"/>
                <a:cs typeface="Times New Roman" pitchFamily="18" charset="0"/>
              </a:rPr>
              <a:t>carbohydrate</a:t>
            </a:r>
            <a:r>
              <a:rPr lang="tr-TR" sz="2800" b="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foods</a:t>
            </a:r>
            <a:endParaRPr lang="en-US" sz="2800" b="1" dirty="0">
              <a:latin typeface="Times New Roman" pitchFamily="18" charset="0"/>
              <a:cs typeface="Times New Roman" pitchFamily="18" charset="0"/>
            </a:endParaRPr>
          </a:p>
          <a:p>
            <a:pPr>
              <a:buClr>
                <a:srgbClr val="FF0000"/>
              </a:buClr>
              <a:buSzPct val="200000"/>
            </a:pPr>
            <a:r>
              <a:rPr lang="en-US" sz="2800" b="1" dirty="0" smtClean="0">
                <a:solidFill>
                  <a:srgbClr val="78A22F"/>
                </a:solidFill>
                <a:latin typeface="Times New Roman" pitchFamily="18" charset="0"/>
                <a:cs typeface="Times New Roman" pitchFamily="18" charset="0"/>
                <a:sym typeface="Wingdings 2"/>
              </a:rPr>
              <a:t> </a:t>
            </a:r>
            <a:r>
              <a:rPr lang="tr-TR" sz="2800" b="1" dirty="0" err="1" smtClean="0">
                <a:latin typeface="Times New Roman" pitchFamily="18" charset="0"/>
                <a:cs typeface="Times New Roman" pitchFamily="18" charset="0"/>
              </a:rPr>
              <a:t>Specialities</a:t>
            </a:r>
            <a:r>
              <a:rPr lang="tr-TR" sz="2800" b="1" dirty="0" smtClean="0">
                <a:latin typeface="Times New Roman" pitchFamily="18" charset="0"/>
                <a:cs typeface="Times New Roman" pitchFamily="18" charset="0"/>
              </a:rPr>
              <a:t> in </a:t>
            </a:r>
            <a:r>
              <a:rPr lang="tr-TR" sz="2800" b="1" dirty="0" err="1" smtClean="0">
                <a:latin typeface="Times New Roman" pitchFamily="18" charset="0"/>
                <a:cs typeface="Times New Roman" pitchFamily="18" charset="0"/>
              </a:rPr>
              <a:t>foods</a:t>
            </a:r>
            <a:endParaRPr lang="tr-TR" sz="2800" b="1" dirty="0" smtClean="0">
              <a:latin typeface="Times New Roman" pitchFamily="18" charset="0"/>
              <a:cs typeface="Times New Roman" pitchFamily="18" charset="0"/>
            </a:endParaRPr>
          </a:p>
          <a:p>
            <a:pPr>
              <a:buClr>
                <a:srgbClr val="FF0000"/>
              </a:buClr>
              <a:buSzPct val="200000"/>
            </a:pPr>
            <a:r>
              <a:rPr lang="tr-TR" sz="2800" b="1" dirty="0" smtClean="0">
                <a:latin typeface="Times New Roman" pitchFamily="18" charset="0"/>
                <a:cs typeface="Times New Roman" pitchFamily="18" charset="0"/>
              </a:rPr>
              <a:t>    </a:t>
            </a:r>
            <a:r>
              <a:rPr lang="tr-TR" sz="2800" dirty="0" smtClean="0">
                <a:latin typeface="Times New Roman" pitchFamily="18" charset="0"/>
                <a:cs typeface="Times New Roman" pitchFamily="18" charset="0"/>
              </a:rPr>
              <a:t>(</a:t>
            </a:r>
            <a:r>
              <a:rPr lang="tr-TR" sz="2800" dirty="0" err="1" smtClean="0">
                <a:latin typeface="Times New Roman" pitchFamily="18" charset="0"/>
                <a:cs typeface="Times New Roman" pitchFamily="18" charset="0"/>
              </a:rPr>
              <a:t>For</a:t>
            </a:r>
            <a:r>
              <a:rPr lang="tr-TR" sz="2800" dirty="0" smtClean="0">
                <a:latin typeface="Times New Roman" pitchFamily="18" charset="0"/>
                <a:cs typeface="Times New Roman" pitchFamily="18" charset="0"/>
              </a:rPr>
              <a:t> </a:t>
            </a:r>
            <a:r>
              <a:rPr lang="tr-TR" sz="2800" dirty="0" err="1">
                <a:latin typeface="Times New Roman" pitchFamily="18" charset="0"/>
                <a:cs typeface="Times New Roman" pitchFamily="18" charset="0"/>
              </a:rPr>
              <a:t>H</a:t>
            </a:r>
            <a:r>
              <a:rPr lang="tr-TR" sz="2800" dirty="0" err="1" smtClean="0">
                <a:latin typeface="Times New Roman" pitchFamily="18" charset="0"/>
                <a:cs typeface="Times New Roman" pitchFamily="18" charset="0"/>
              </a:rPr>
              <a:t>ealth</a:t>
            </a:r>
            <a:r>
              <a:rPr lang="tr-TR" sz="2800" dirty="0" smtClean="0">
                <a:latin typeface="Times New Roman" pitchFamily="18" charset="0"/>
                <a:cs typeface="Times New Roman" pitchFamily="18" charset="0"/>
              </a:rPr>
              <a:t> </a:t>
            </a:r>
            <a:r>
              <a:rPr lang="tr-TR" sz="2800" dirty="0" err="1">
                <a:latin typeface="Times New Roman" pitchFamily="18" charset="0"/>
                <a:cs typeface="Times New Roman" pitchFamily="18" charset="0"/>
              </a:rPr>
              <a:t>T</a:t>
            </a:r>
            <a:r>
              <a:rPr lang="tr-TR" sz="2800" dirty="0" err="1" smtClean="0">
                <a:latin typeface="Times New Roman" pitchFamily="18" charset="0"/>
                <a:cs typeface="Times New Roman" pitchFamily="18" charset="0"/>
              </a:rPr>
              <a:t>reatments</a:t>
            </a:r>
            <a:endParaRPr lang="tr-TR" sz="2800" dirty="0" smtClean="0">
              <a:latin typeface="Times New Roman" pitchFamily="18" charset="0"/>
              <a:cs typeface="Times New Roman" pitchFamily="18" charset="0"/>
            </a:endParaRPr>
          </a:p>
          <a:p>
            <a:pPr>
              <a:buClr>
                <a:srgbClr val="FF0000"/>
              </a:buClr>
              <a:buSzPct val="200000"/>
            </a:pPr>
            <a:r>
              <a:rPr lang="tr-TR" sz="2800" dirty="0">
                <a:latin typeface="Times New Roman" pitchFamily="18" charset="0"/>
                <a:cs typeface="Times New Roman" pitchFamily="18" charset="0"/>
              </a:rPr>
              <a:t> </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For</a:t>
            </a:r>
            <a:r>
              <a:rPr lang="tr-TR" sz="2800" dirty="0" smtClean="0">
                <a:latin typeface="Times New Roman" pitchFamily="18" charset="0"/>
                <a:cs typeface="Times New Roman" pitchFamily="18" charset="0"/>
              </a:rPr>
              <a:t> Kids</a:t>
            </a:r>
          </a:p>
          <a:p>
            <a:pPr>
              <a:buClr>
                <a:srgbClr val="FF0000"/>
              </a:buClr>
              <a:buSzPct val="200000"/>
            </a:pPr>
            <a:r>
              <a:rPr lang="tr-TR" sz="2800" dirty="0">
                <a:latin typeface="Times New Roman" pitchFamily="18" charset="0"/>
                <a:cs typeface="Times New Roman" pitchFamily="18" charset="0"/>
              </a:rPr>
              <a:t> </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For</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Military</a:t>
            </a:r>
            <a:endParaRPr lang="tr-TR" sz="2800" dirty="0" smtClean="0">
              <a:latin typeface="Times New Roman" pitchFamily="18" charset="0"/>
              <a:cs typeface="Times New Roman" pitchFamily="18" charset="0"/>
            </a:endParaRPr>
          </a:p>
          <a:p>
            <a:pPr>
              <a:buClr>
                <a:srgbClr val="FF0000"/>
              </a:buClr>
              <a:buSzPct val="200000"/>
            </a:pPr>
            <a:r>
              <a:rPr lang="tr-TR" sz="2800" dirty="0">
                <a:latin typeface="Times New Roman" pitchFamily="18" charset="0"/>
                <a:cs typeface="Times New Roman" pitchFamily="18" charset="0"/>
              </a:rPr>
              <a:t> </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For</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Pregnants</a:t>
            </a:r>
            <a:endParaRPr lang="tr-TR" sz="2800" dirty="0" smtClean="0">
              <a:latin typeface="Times New Roman" pitchFamily="18" charset="0"/>
              <a:cs typeface="Times New Roman" pitchFamily="18" charset="0"/>
            </a:endParaRPr>
          </a:p>
          <a:p>
            <a:pPr>
              <a:buClr>
                <a:srgbClr val="FF0000"/>
              </a:buClr>
              <a:buSzPct val="200000"/>
            </a:pPr>
            <a:r>
              <a:rPr lang="tr-TR" sz="2800" dirty="0">
                <a:latin typeface="Times New Roman" pitchFamily="18" charset="0"/>
                <a:cs typeface="Times New Roman" pitchFamily="18" charset="0"/>
              </a:rPr>
              <a:t> </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For</a:t>
            </a:r>
            <a:r>
              <a:rPr lang="tr-TR" sz="2800" dirty="0" smtClean="0">
                <a:latin typeface="Times New Roman" pitchFamily="18" charset="0"/>
                <a:cs typeface="Times New Roman" pitchFamily="18" charset="0"/>
              </a:rPr>
              <a:t> </a:t>
            </a:r>
            <a:r>
              <a:rPr lang="tr-TR" sz="2800" dirty="0" err="1" smtClean="0">
                <a:latin typeface="Times New Roman" pitchFamily="18" charset="0"/>
                <a:cs typeface="Times New Roman" pitchFamily="18" charset="0"/>
              </a:rPr>
              <a:t>Sportmans</a:t>
            </a:r>
            <a:r>
              <a:rPr lang="tr-TR" sz="2800" dirty="0" smtClean="0">
                <a:latin typeface="Times New Roman" pitchFamily="18" charset="0"/>
                <a:cs typeface="Times New Roman" pitchFamily="18" charset="0"/>
              </a:rPr>
              <a:t>)</a:t>
            </a:r>
            <a:endParaRPr lang="en-US" sz="2800" dirty="0">
              <a:latin typeface="Times New Roman" pitchFamily="18" charset="0"/>
              <a:cs typeface="Times New Roman" pitchFamily="18" charset="0"/>
            </a:endParaRPr>
          </a:p>
          <a:p>
            <a:pPr>
              <a:buClr>
                <a:srgbClr val="FF0000"/>
              </a:buClr>
              <a:buSzPct val="200000"/>
            </a:pPr>
            <a:endParaRPr lang="tr-TR" sz="2800" b="1" dirty="0" smtClean="0">
              <a:latin typeface="Times New Roman" pitchFamily="18" charset="0"/>
              <a:cs typeface="Times New Roman" pitchFamily="18" charset="0"/>
            </a:endParaRPr>
          </a:p>
          <a:p>
            <a:pPr>
              <a:buClr>
                <a:srgbClr val="FF0000"/>
              </a:buClr>
              <a:buSzPct val="200000"/>
            </a:pPr>
            <a:endParaRPr lang="en-US" sz="2800" b="1" dirty="0">
              <a:latin typeface="Times New Roman" pitchFamily="18" charset="0"/>
              <a:cs typeface="Times New Roman" pitchFamily="18" charset="0"/>
            </a:endParaRPr>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36" y="2478877"/>
            <a:ext cx="4372988" cy="29182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Dikdörtgen 1"/>
          <p:cNvSpPr/>
          <p:nvPr/>
        </p:nvSpPr>
        <p:spPr>
          <a:xfrm>
            <a:off x="-1" y="543680"/>
            <a:ext cx="4572000" cy="1200329"/>
          </a:xfrm>
          <a:prstGeom prst="rect">
            <a:avLst/>
          </a:prstGeom>
        </p:spPr>
        <p:txBody>
          <a:bodyPr>
            <a:spAutoFit/>
          </a:bodyPr>
          <a:lstStyle/>
          <a:p>
            <a:pPr algn="ctr"/>
            <a:r>
              <a:rPr lang="tr-TR" sz="3600" b="1" dirty="0" err="1">
                <a:solidFill>
                  <a:srgbClr val="78A22F"/>
                </a:solidFill>
                <a:latin typeface="Times New Roman" pitchFamily="18" charset="0"/>
                <a:cs typeface="Times New Roman" pitchFamily="18" charset="0"/>
              </a:rPr>
              <a:t>Strategies</a:t>
            </a:r>
            <a:r>
              <a:rPr lang="tr-TR" sz="3600" b="1" dirty="0">
                <a:solidFill>
                  <a:srgbClr val="78A22F"/>
                </a:solidFill>
                <a:latin typeface="Times New Roman" pitchFamily="18" charset="0"/>
                <a:cs typeface="Times New Roman" pitchFamily="18" charset="0"/>
              </a:rPr>
              <a:t> </a:t>
            </a:r>
            <a:r>
              <a:rPr lang="tr-TR" sz="3600" b="1" dirty="0" err="1">
                <a:solidFill>
                  <a:srgbClr val="78A22F"/>
                </a:solidFill>
                <a:latin typeface="Times New Roman" pitchFamily="18" charset="0"/>
                <a:cs typeface="Times New Roman" pitchFamily="18" charset="0"/>
              </a:rPr>
              <a:t>for</a:t>
            </a:r>
            <a:endParaRPr lang="tr-TR" sz="3600" b="1" dirty="0">
              <a:solidFill>
                <a:srgbClr val="78A22F"/>
              </a:solidFill>
              <a:latin typeface="Times New Roman" pitchFamily="18" charset="0"/>
              <a:cs typeface="Times New Roman" pitchFamily="18" charset="0"/>
            </a:endParaRPr>
          </a:p>
          <a:p>
            <a:pPr algn="ctr"/>
            <a:r>
              <a:rPr lang="tr-TR" sz="3600" b="1" dirty="0">
                <a:solidFill>
                  <a:srgbClr val="78A22F"/>
                </a:solidFill>
                <a:latin typeface="Times New Roman" pitchFamily="18" charset="0"/>
                <a:cs typeface="Times New Roman" pitchFamily="18" charset="0"/>
              </a:rPr>
              <a:t> </a:t>
            </a:r>
            <a:r>
              <a:rPr lang="tr-TR" sz="3600" b="1" dirty="0" err="1">
                <a:solidFill>
                  <a:srgbClr val="78A22F"/>
                </a:solidFill>
                <a:latin typeface="Times New Roman" pitchFamily="18" charset="0"/>
                <a:cs typeface="Times New Roman" pitchFamily="18" charset="0"/>
              </a:rPr>
              <a:t>Food</a:t>
            </a:r>
            <a:r>
              <a:rPr lang="tr-TR" sz="3600" b="1" dirty="0">
                <a:solidFill>
                  <a:srgbClr val="78A22F"/>
                </a:solidFill>
                <a:latin typeface="Times New Roman" pitchFamily="18" charset="0"/>
                <a:cs typeface="Times New Roman" pitchFamily="18" charset="0"/>
              </a:rPr>
              <a:t> </a:t>
            </a:r>
            <a:r>
              <a:rPr lang="tr-TR" sz="3600" b="1" dirty="0" err="1">
                <a:solidFill>
                  <a:srgbClr val="78A22F"/>
                </a:solidFill>
                <a:latin typeface="Times New Roman" pitchFamily="18" charset="0"/>
                <a:cs typeface="Times New Roman" pitchFamily="18" charset="0"/>
              </a:rPr>
              <a:t>Processors</a:t>
            </a:r>
            <a:endParaRPr lang="en-US" sz="3600" b="1" dirty="0">
              <a:solidFill>
                <a:srgbClr val="78A22F"/>
              </a:solidFill>
              <a:latin typeface="Times New Roman" pitchFamily="18" charset="0"/>
              <a:cs typeface="Times New Roman" pitchFamily="18" charset="0"/>
            </a:endParaRPr>
          </a:p>
        </p:txBody>
      </p:sp>
    </p:spTree>
    <p:extLst>
      <p:ext uri="{BB962C8B-B14F-4D97-AF65-F5344CB8AC3E}">
        <p14:creationId xmlns:p14="http://schemas.microsoft.com/office/powerpoint/2010/main" val="945747420"/>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65" y="1956784"/>
            <a:ext cx="2736403" cy="26125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352992" y="4441074"/>
            <a:ext cx="3331040" cy="2246769"/>
          </a:xfrm>
          <a:prstGeom prst="rect">
            <a:avLst/>
          </a:prstGeom>
          <a:noFill/>
        </p:spPr>
        <p:txBody>
          <a:bodyPr wrap="none">
            <a:spAutoFit/>
          </a:bodyPr>
          <a:lstStyle/>
          <a:p>
            <a:pPr fontAlgn="auto">
              <a:spcBef>
                <a:spcPts val="0"/>
              </a:spcBef>
              <a:spcAft>
                <a:spcPts val="0"/>
              </a:spcAft>
              <a:defRPr/>
            </a:pPr>
            <a:endParaRPr lang="en-US" sz="2800" b="1"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a:p>
            <a:pPr fontAlgn="auto">
              <a:spcBef>
                <a:spcPts val="0"/>
              </a:spcBef>
              <a:spcAft>
                <a:spcPts val="0"/>
              </a:spcAft>
              <a:buFontTx/>
              <a:buBlip>
                <a:blip r:embed="rId4"/>
              </a:buBlip>
              <a:defRPr/>
            </a:pPr>
            <a:r>
              <a:rPr lang="en-US" sz="2800" b="1" dirty="0" smtClean="0">
                <a:latin typeface="Times New Roman" pitchFamily="18" charset="0"/>
                <a:cs typeface="Times New Roman" pitchFamily="18" charset="0"/>
              </a:rPr>
              <a:t> Microwave</a:t>
            </a:r>
          </a:p>
          <a:p>
            <a:pPr fontAlgn="auto">
              <a:spcBef>
                <a:spcPts val="0"/>
              </a:spcBef>
              <a:spcAft>
                <a:spcPts val="0"/>
              </a:spcAft>
              <a:buFontTx/>
              <a:buBlip>
                <a:blip r:embed="rId4"/>
              </a:buBlip>
              <a:defRPr/>
            </a:pPr>
            <a:r>
              <a:rPr lang="en-US" sz="2800" b="1" dirty="0" smtClean="0">
                <a:latin typeface="Times New Roman" pitchFamily="18" charset="0"/>
                <a:cs typeface="Times New Roman" pitchFamily="18" charset="0"/>
              </a:rPr>
              <a:t> </a:t>
            </a:r>
            <a:r>
              <a:rPr lang="en-US" sz="2800" b="1" dirty="0">
                <a:latin typeface="Times New Roman" pitchFamily="18" charset="0"/>
                <a:cs typeface="Times New Roman" pitchFamily="18" charset="0"/>
              </a:rPr>
              <a:t>Radiofrequency</a:t>
            </a:r>
          </a:p>
          <a:p>
            <a:pPr fontAlgn="auto">
              <a:spcBef>
                <a:spcPts val="0"/>
              </a:spcBef>
              <a:spcAft>
                <a:spcPts val="0"/>
              </a:spcAft>
              <a:buFontTx/>
              <a:buBlip>
                <a:blip r:embed="rId4"/>
              </a:buBlip>
              <a:defRPr/>
            </a:pP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Ohmic</a:t>
            </a:r>
            <a:r>
              <a:rPr lang="en-US" sz="2800" b="1" dirty="0">
                <a:latin typeface="Times New Roman" pitchFamily="18" charset="0"/>
                <a:cs typeface="Times New Roman" pitchFamily="18" charset="0"/>
              </a:rPr>
              <a:t> </a:t>
            </a:r>
            <a:r>
              <a:rPr lang="tr-TR" sz="2800" b="1" dirty="0" smtClean="0">
                <a:latin typeface="Times New Roman" pitchFamily="18" charset="0"/>
                <a:cs typeface="Times New Roman" pitchFamily="18" charset="0"/>
              </a:rPr>
              <a:t>H</a:t>
            </a:r>
            <a:r>
              <a:rPr lang="en-US" sz="2800" b="1" dirty="0" smtClean="0">
                <a:latin typeface="Times New Roman" pitchFamily="18" charset="0"/>
                <a:cs typeface="Times New Roman" pitchFamily="18" charset="0"/>
              </a:rPr>
              <a:t>eating</a:t>
            </a:r>
            <a:endParaRPr lang="en-US" sz="2800" b="1" dirty="0">
              <a:latin typeface="Times New Roman" pitchFamily="18" charset="0"/>
              <a:cs typeface="Times New Roman" pitchFamily="18" charset="0"/>
            </a:endParaRPr>
          </a:p>
          <a:p>
            <a:pPr fontAlgn="auto">
              <a:spcBef>
                <a:spcPts val="0"/>
              </a:spcBef>
              <a:spcAft>
                <a:spcPts val="0"/>
              </a:spcAft>
              <a:buFontTx/>
              <a:buBlip>
                <a:blip r:embed="rId4"/>
              </a:buBlip>
              <a:defRPr/>
            </a:pPr>
            <a:r>
              <a:rPr lang="en-US" sz="2800" b="1" dirty="0">
                <a:latin typeface="Times New Roman" pitchFamily="18" charset="0"/>
                <a:cs typeface="Times New Roman" pitchFamily="18" charset="0"/>
              </a:rPr>
              <a:t> Induction </a:t>
            </a:r>
            <a:r>
              <a:rPr lang="tr-TR" sz="2800" b="1" dirty="0" smtClean="0">
                <a:latin typeface="Times New Roman" pitchFamily="18" charset="0"/>
                <a:cs typeface="Times New Roman" pitchFamily="18" charset="0"/>
              </a:rPr>
              <a:t>H</a:t>
            </a:r>
            <a:r>
              <a:rPr lang="en-US" sz="2800" b="1" dirty="0" smtClean="0">
                <a:latin typeface="Times New Roman" pitchFamily="18" charset="0"/>
                <a:cs typeface="Times New Roman" pitchFamily="18" charset="0"/>
              </a:rPr>
              <a:t>eating</a:t>
            </a:r>
            <a:endParaRPr lang="en-US" sz="2800" b="1" dirty="0">
              <a:latin typeface="Times New Roman" pitchFamily="18" charset="0"/>
              <a:cs typeface="Times New Roman" pitchFamily="18" charset="0"/>
            </a:endParaRPr>
          </a:p>
        </p:txBody>
      </p:sp>
      <p:cxnSp>
        <p:nvCxnSpPr>
          <p:cNvPr id="12" name="Düz Ok Bağlayıcısı 11"/>
          <p:cNvCxnSpPr/>
          <p:nvPr/>
        </p:nvCxnSpPr>
        <p:spPr>
          <a:xfrm flipV="1">
            <a:off x="2741391" y="1956784"/>
            <a:ext cx="1185467" cy="453962"/>
          </a:xfrm>
          <a:prstGeom prst="straightConnector1">
            <a:avLst/>
          </a:prstGeom>
          <a:ln w="889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6" name="Metin kutusu 15"/>
          <p:cNvSpPr txBox="1"/>
          <p:nvPr/>
        </p:nvSpPr>
        <p:spPr>
          <a:xfrm>
            <a:off x="2315255" y="4701565"/>
            <a:ext cx="2037737" cy="523220"/>
          </a:xfrm>
          <a:prstGeom prst="rect">
            <a:avLst/>
          </a:prstGeom>
          <a:noFill/>
        </p:spPr>
        <p:txBody>
          <a:bodyPr wrap="none" rtlCol="0">
            <a:spAutoFit/>
          </a:bodyPr>
          <a:lstStyle/>
          <a:p>
            <a:r>
              <a:rPr lang="tr-TR" sz="2800" b="1" dirty="0" smtClean="0">
                <a:solidFill>
                  <a:srgbClr val="00B050"/>
                </a:solidFill>
                <a:latin typeface="Times New Roman" pitchFamily="18" charset="0"/>
                <a:cs typeface="Times New Roman" pitchFamily="18" charset="0"/>
              </a:rPr>
              <a:t>THERMAL</a:t>
            </a:r>
            <a:endParaRPr lang="tr-TR" sz="2800" b="1" dirty="0">
              <a:solidFill>
                <a:srgbClr val="00B050"/>
              </a:solidFill>
              <a:latin typeface="Times New Roman" pitchFamily="18" charset="0"/>
              <a:cs typeface="Times New Roman" pitchFamily="18" charset="0"/>
            </a:endParaRPr>
          </a:p>
        </p:txBody>
      </p:sp>
      <p:sp>
        <p:nvSpPr>
          <p:cNvPr id="19" name="Metin kutusu 18"/>
          <p:cNvSpPr txBox="1"/>
          <p:nvPr/>
        </p:nvSpPr>
        <p:spPr>
          <a:xfrm>
            <a:off x="1618896" y="1376730"/>
            <a:ext cx="2836033" cy="523220"/>
          </a:xfrm>
          <a:prstGeom prst="rect">
            <a:avLst/>
          </a:prstGeom>
          <a:noFill/>
        </p:spPr>
        <p:txBody>
          <a:bodyPr wrap="none" rtlCol="0">
            <a:spAutoFit/>
          </a:bodyPr>
          <a:lstStyle/>
          <a:p>
            <a:r>
              <a:rPr lang="tr-TR" sz="2800" b="1" dirty="0" smtClean="0">
                <a:solidFill>
                  <a:srgbClr val="00B050"/>
                </a:solidFill>
                <a:latin typeface="Times New Roman" pitchFamily="18" charset="0"/>
                <a:cs typeface="Times New Roman" pitchFamily="18" charset="0"/>
              </a:rPr>
              <a:t>NONTHERMAL</a:t>
            </a:r>
            <a:endParaRPr lang="tr-TR" sz="2800" b="1" dirty="0">
              <a:solidFill>
                <a:srgbClr val="00B050"/>
              </a:solidFill>
              <a:latin typeface="Times New Roman" pitchFamily="18" charset="0"/>
              <a:cs typeface="Times New Roman" pitchFamily="18" charset="0"/>
            </a:endParaRPr>
          </a:p>
        </p:txBody>
      </p:sp>
      <p:sp>
        <p:nvSpPr>
          <p:cNvPr id="20" name="TextBox 3"/>
          <p:cNvSpPr txBox="1"/>
          <p:nvPr/>
        </p:nvSpPr>
        <p:spPr>
          <a:xfrm>
            <a:off x="4324819" y="0"/>
            <a:ext cx="4964501" cy="4708981"/>
          </a:xfrm>
          <a:prstGeom prst="rect">
            <a:avLst/>
          </a:prstGeom>
          <a:noFill/>
        </p:spPr>
        <p:txBody>
          <a:bodyPr wrap="none">
            <a:spAutoFit/>
          </a:bodyPr>
          <a:lstStyle/>
          <a:p>
            <a:pPr fontAlgn="auto">
              <a:spcBef>
                <a:spcPts val="0"/>
              </a:spcBef>
              <a:spcAft>
                <a:spcPts val="0"/>
              </a:spcAft>
              <a:defRPr/>
            </a:pPr>
            <a:endParaRPr lang="en-US" sz="2400" b="1" dirty="0" smtClean="0">
              <a:solidFill>
                <a:srgbClr val="00FF00"/>
              </a:solidFill>
              <a:effectLst>
                <a:outerShdw blurRad="38100" dist="38100" dir="2700000" algn="tl">
                  <a:srgbClr val="000000">
                    <a:alpha val="43137"/>
                  </a:srgbClr>
                </a:outerShdw>
              </a:effectLst>
              <a:latin typeface="+mn-lt"/>
            </a:endParaRPr>
          </a:p>
          <a:p>
            <a:pPr fontAlgn="auto">
              <a:spcBef>
                <a:spcPts val="0"/>
              </a:spcBef>
              <a:spcAft>
                <a:spcPts val="0"/>
              </a:spcAft>
              <a:buFontTx/>
              <a:buBlip>
                <a:blip r:embed="rId4"/>
              </a:buBlip>
              <a:defRPr/>
            </a:pPr>
            <a:r>
              <a:rPr lang="en-US" sz="2800" b="1" dirty="0" smtClean="0">
                <a:latin typeface="Times New Roman" pitchFamily="18" charset="0"/>
                <a:cs typeface="Times New Roman" pitchFamily="18" charset="0"/>
              </a:rPr>
              <a:t> High Hydrostatic Pressure</a:t>
            </a:r>
          </a:p>
          <a:p>
            <a:pPr fontAlgn="auto">
              <a:spcBef>
                <a:spcPts val="0"/>
              </a:spcBef>
              <a:spcAft>
                <a:spcPts val="0"/>
              </a:spcAft>
              <a:buFontTx/>
              <a:buBlip>
                <a:blip r:embed="rId4"/>
              </a:buBlip>
              <a:defRPr/>
            </a:pPr>
            <a:r>
              <a:rPr lang="en-US" sz="2800" b="1" dirty="0" smtClean="0">
                <a:latin typeface="Times New Roman" pitchFamily="18" charset="0"/>
                <a:cs typeface="Times New Roman" pitchFamily="18" charset="0"/>
              </a:rPr>
              <a:t> </a:t>
            </a:r>
            <a:r>
              <a:rPr lang="en-US" sz="2800" b="1" dirty="0">
                <a:latin typeface="Times New Roman" pitchFamily="18" charset="0"/>
                <a:cs typeface="Times New Roman" pitchFamily="18" charset="0"/>
              </a:rPr>
              <a:t>Pulsed electric fields</a:t>
            </a:r>
          </a:p>
          <a:p>
            <a:pPr fontAlgn="auto">
              <a:spcBef>
                <a:spcPts val="0"/>
              </a:spcBef>
              <a:spcAft>
                <a:spcPts val="0"/>
              </a:spcAft>
              <a:buFontTx/>
              <a:buBlip>
                <a:blip r:embed="rId4"/>
              </a:buBlip>
              <a:defRPr/>
            </a:pPr>
            <a:r>
              <a:rPr lang="en-US" sz="2800" b="1" dirty="0">
                <a:latin typeface="Times New Roman" pitchFamily="18" charset="0"/>
                <a:cs typeface="Times New Roman" pitchFamily="18" charset="0"/>
              </a:rPr>
              <a:t> Ultrasound</a:t>
            </a:r>
          </a:p>
          <a:p>
            <a:pPr fontAlgn="auto">
              <a:spcBef>
                <a:spcPts val="0"/>
              </a:spcBef>
              <a:spcAft>
                <a:spcPts val="0"/>
              </a:spcAft>
              <a:buFontTx/>
              <a:buBlip>
                <a:blip r:embed="rId4"/>
              </a:buBlip>
              <a:defRPr/>
            </a:pPr>
            <a:r>
              <a:rPr lang="en-US" sz="2800" b="1" dirty="0">
                <a:latin typeface="Times New Roman" pitchFamily="18" charset="0"/>
                <a:cs typeface="Times New Roman" pitchFamily="18" charset="0"/>
              </a:rPr>
              <a:t> Ultraviolet</a:t>
            </a:r>
          </a:p>
          <a:p>
            <a:pPr fontAlgn="auto">
              <a:spcBef>
                <a:spcPts val="0"/>
              </a:spcBef>
              <a:spcAft>
                <a:spcPts val="0"/>
              </a:spcAft>
              <a:buFontTx/>
              <a:buBlip>
                <a:blip r:embed="rId4"/>
              </a:buBlip>
              <a:defRPr/>
            </a:pPr>
            <a:r>
              <a:rPr lang="en-US" sz="2800" b="1" dirty="0">
                <a:latin typeface="Times New Roman" pitchFamily="18" charset="0"/>
                <a:cs typeface="Times New Roman" pitchFamily="18" charset="0"/>
              </a:rPr>
              <a:t> Irradiation</a:t>
            </a:r>
          </a:p>
          <a:p>
            <a:pPr fontAlgn="auto">
              <a:spcBef>
                <a:spcPts val="0"/>
              </a:spcBef>
              <a:spcAft>
                <a:spcPts val="0"/>
              </a:spcAft>
              <a:buFontTx/>
              <a:buBlip>
                <a:blip r:embed="rId4"/>
              </a:buBlip>
              <a:defRPr/>
            </a:pPr>
            <a:r>
              <a:rPr lang="en-US" sz="2800" b="1" dirty="0">
                <a:latin typeface="Times New Roman" pitchFamily="18" charset="0"/>
                <a:cs typeface="Times New Roman" pitchFamily="18" charset="0"/>
              </a:rPr>
              <a:t> Cold Plasma</a:t>
            </a:r>
          </a:p>
          <a:p>
            <a:pPr fontAlgn="auto">
              <a:spcBef>
                <a:spcPts val="0"/>
              </a:spcBef>
              <a:spcAft>
                <a:spcPts val="0"/>
              </a:spcAft>
              <a:buFontTx/>
              <a:buBlip>
                <a:blip r:embed="rId4"/>
              </a:buBlip>
              <a:defRPr/>
            </a:pPr>
            <a:r>
              <a:rPr lang="en-US" sz="2800" b="1" dirty="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DensePhase</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CarbonDioxide</a:t>
            </a:r>
            <a:endParaRPr lang="en-US" sz="2800" b="1" dirty="0">
              <a:latin typeface="Times New Roman" pitchFamily="18" charset="0"/>
              <a:cs typeface="Times New Roman" pitchFamily="18" charset="0"/>
            </a:endParaRPr>
          </a:p>
          <a:p>
            <a:pPr fontAlgn="auto">
              <a:spcBef>
                <a:spcPts val="0"/>
              </a:spcBef>
              <a:spcAft>
                <a:spcPts val="0"/>
              </a:spcAft>
              <a:buFontTx/>
              <a:buBlip>
                <a:blip r:embed="rId4"/>
              </a:buBlip>
              <a:defRPr/>
            </a:pPr>
            <a:r>
              <a:rPr lang="en-US" sz="2800" b="1" dirty="0">
                <a:latin typeface="Times New Roman" pitchFamily="18" charset="0"/>
                <a:cs typeface="Times New Roman" pitchFamily="18" charset="0"/>
              </a:rPr>
              <a:t> Ozone</a:t>
            </a:r>
          </a:p>
          <a:p>
            <a:pPr fontAlgn="auto">
              <a:spcBef>
                <a:spcPts val="0"/>
              </a:spcBef>
              <a:spcAft>
                <a:spcPts val="0"/>
              </a:spcAft>
              <a:buFontTx/>
              <a:buBlip>
                <a:blip r:embed="rId4"/>
              </a:buBlip>
              <a:defRPr/>
            </a:pPr>
            <a:r>
              <a:rPr lang="en-US" sz="2800" b="1" dirty="0">
                <a:latin typeface="Times New Roman" pitchFamily="18" charset="0"/>
                <a:cs typeface="Times New Roman" pitchFamily="18" charset="0"/>
              </a:rPr>
              <a:t> Chemicals</a:t>
            </a:r>
          </a:p>
          <a:p>
            <a:pPr fontAlgn="auto">
              <a:spcBef>
                <a:spcPts val="0"/>
              </a:spcBef>
              <a:spcAft>
                <a:spcPts val="0"/>
              </a:spcAft>
              <a:defRPr/>
            </a:pPr>
            <a:endParaRPr lang="en-US" sz="2400" dirty="0">
              <a:latin typeface="+mn-lt"/>
            </a:endParaRPr>
          </a:p>
        </p:txBody>
      </p:sp>
      <p:cxnSp>
        <p:nvCxnSpPr>
          <p:cNvPr id="22" name="Düz Ok Bağlayıcısı 21"/>
          <p:cNvCxnSpPr/>
          <p:nvPr/>
        </p:nvCxnSpPr>
        <p:spPr>
          <a:xfrm>
            <a:off x="2781704" y="4056735"/>
            <a:ext cx="1291532" cy="512563"/>
          </a:xfrm>
          <a:prstGeom prst="straightConnector1">
            <a:avLst/>
          </a:prstGeom>
          <a:ln w="88900">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54856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yagram 4"/>
          <p:cNvGraphicFramePr/>
          <p:nvPr>
            <p:extLst>
              <p:ext uri="{D42A27DB-BD31-4B8C-83A1-F6EECF244321}">
                <p14:modId xmlns:p14="http://schemas.microsoft.com/office/powerpoint/2010/main" val="1892205433"/>
              </p:ext>
            </p:extLst>
          </p:nvPr>
        </p:nvGraphicFramePr>
        <p:xfrm>
          <a:off x="-180528" y="0"/>
          <a:ext cx="9144000" cy="6669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72132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033D5EBD-6B78-4E2D-9C66-E9FAF9308C89}" type="slidenum">
              <a:rPr lang="en-US" smtClean="0"/>
              <a:pPr/>
              <a:t>6</a:t>
            </a:fld>
            <a:endParaRPr lang="en-US" dirty="0"/>
          </a:p>
        </p:txBody>
      </p:sp>
      <p:sp>
        <p:nvSpPr>
          <p:cNvPr id="5" name="Dikdörtgen 4"/>
          <p:cNvSpPr/>
          <p:nvPr/>
        </p:nvSpPr>
        <p:spPr>
          <a:xfrm>
            <a:off x="323242" y="1959510"/>
            <a:ext cx="8502706" cy="3970318"/>
          </a:xfrm>
          <a:prstGeom prst="rect">
            <a:avLst/>
          </a:prstGeom>
        </p:spPr>
        <p:txBody>
          <a:bodyPr wrap="square">
            <a:spAutoFit/>
          </a:bodyPr>
          <a:lstStyle/>
          <a:p>
            <a:pPr algn="ctr"/>
            <a:r>
              <a:rPr lang="tr-TR" sz="2800" b="1" dirty="0" err="1" smtClean="0">
                <a:latin typeface="Times New Roman" pitchFamily="18" charset="0"/>
                <a:cs typeface="Times New Roman" pitchFamily="18" charset="0"/>
              </a:rPr>
              <a:t>Ultrasound</a:t>
            </a:r>
            <a:r>
              <a:rPr lang="tr-TR" sz="2800" b="1" dirty="0">
                <a:latin typeface="Times New Roman" pitchFamily="18" charset="0"/>
                <a:cs typeface="Times New Roman" pitchFamily="18" charset="0"/>
              </a:rPr>
              <a:t> </a:t>
            </a:r>
            <a:r>
              <a:rPr lang="en-US" sz="2800" b="1" dirty="0" smtClean="0">
                <a:latin typeface="Times New Roman" pitchFamily="18" charset="0"/>
                <a:cs typeface="Times New Roman" pitchFamily="18" charset="0"/>
              </a:rPr>
              <a:t>is </a:t>
            </a:r>
            <a:r>
              <a:rPr lang="en-US" sz="2800" b="1" dirty="0">
                <a:latin typeface="Times New Roman" pitchFamily="18" charset="0"/>
                <a:cs typeface="Times New Roman" pitchFamily="18" charset="0"/>
              </a:rPr>
              <a:t>one of the emerging technologies that were developed to </a:t>
            </a:r>
            <a:r>
              <a:rPr lang="en-US" sz="2800" b="1" dirty="0" smtClean="0">
                <a:latin typeface="Times New Roman" pitchFamily="18" charset="0"/>
                <a:cs typeface="Times New Roman" pitchFamily="18" charset="0"/>
              </a:rPr>
              <a:t>minimize</a:t>
            </a:r>
            <a:r>
              <a:rPr lang="tr-TR" sz="2800" b="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processing</a:t>
            </a:r>
            <a:r>
              <a:rPr lang="en-US" sz="2800" b="1" dirty="0">
                <a:latin typeface="Times New Roman" pitchFamily="18" charset="0"/>
                <a:cs typeface="Times New Roman" pitchFamily="18" charset="0"/>
              </a:rPr>
              <a:t>, maximize quality and ensure the safety of food products.</a:t>
            </a:r>
          </a:p>
          <a:p>
            <a:pPr algn="ctr"/>
            <a:endParaRPr lang="tr-TR" sz="2800" b="1" dirty="0" smtClean="0">
              <a:latin typeface="Times New Roman" pitchFamily="18" charset="0"/>
              <a:cs typeface="Times New Roman" pitchFamily="18" charset="0"/>
            </a:endParaRPr>
          </a:p>
          <a:p>
            <a:pPr algn="ctr"/>
            <a:endParaRPr lang="tr-TR" sz="2800" b="1" dirty="0">
              <a:latin typeface="Times New Roman" pitchFamily="18" charset="0"/>
              <a:cs typeface="Times New Roman" pitchFamily="18" charset="0"/>
            </a:endParaRPr>
          </a:p>
          <a:p>
            <a:pPr algn="ctr"/>
            <a:r>
              <a:rPr lang="en-US" sz="2800" b="1" dirty="0" smtClean="0">
                <a:latin typeface="Times New Roman" pitchFamily="18" charset="0"/>
                <a:cs typeface="Times New Roman" pitchFamily="18" charset="0"/>
              </a:rPr>
              <a:t>Ultrasound </a:t>
            </a:r>
            <a:r>
              <a:rPr lang="en-US" sz="2800" b="1" dirty="0">
                <a:latin typeface="Times New Roman" pitchFamily="18" charset="0"/>
                <a:cs typeface="Times New Roman" pitchFamily="18" charset="0"/>
              </a:rPr>
              <a:t>is applied to impart positive effects in food </a:t>
            </a:r>
            <a:r>
              <a:rPr lang="en-US" sz="2800" b="1" dirty="0" smtClean="0">
                <a:latin typeface="Times New Roman" pitchFamily="18" charset="0"/>
                <a:cs typeface="Times New Roman" pitchFamily="18" charset="0"/>
              </a:rPr>
              <a:t>processing</a:t>
            </a:r>
            <a:r>
              <a:rPr lang="tr-TR" sz="2800" b="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such </a:t>
            </a:r>
            <a:r>
              <a:rPr lang="en-US" sz="2800" b="1" dirty="0">
                <a:latin typeface="Times New Roman" pitchFamily="18" charset="0"/>
                <a:cs typeface="Times New Roman" pitchFamily="18" charset="0"/>
              </a:rPr>
              <a:t>as improvement in mass transfer, food preservation, </a:t>
            </a:r>
            <a:r>
              <a:rPr lang="en-US" sz="2800" b="1" dirty="0" smtClean="0">
                <a:latin typeface="Times New Roman" pitchFamily="18" charset="0"/>
                <a:cs typeface="Times New Roman" pitchFamily="18" charset="0"/>
              </a:rPr>
              <a:t>assistance</a:t>
            </a:r>
            <a:r>
              <a:rPr lang="tr-TR" sz="2800" b="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of </a:t>
            </a:r>
            <a:r>
              <a:rPr lang="en-US" sz="2800" b="1" dirty="0">
                <a:latin typeface="Times New Roman" pitchFamily="18" charset="0"/>
                <a:cs typeface="Times New Roman" pitchFamily="18" charset="0"/>
              </a:rPr>
              <a:t>thermal treatments and manipulation of texture and food analysis</a:t>
            </a:r>
            <a:endParaRPr lang="tr-TR" sz="2800" b="1" dirty="0">
              <a:latin typeface="Times New Roman" pitchFamily="18" charset="0"/>
              <a:cs typeface="Times New Roman" pitchFamily="18" charset="0"/>
            </a:endParaRPr>
          </a:p>
        </p:txBody>
      </p:sp>
      <p:sp>
        <p:nvSpPr>
          <p:cNvPr id="6" name="Dikdörtgen 5"/>
          <p:cNvSpPr/>
          <p:nvPr/>
        </p:nvSpPr>
        <p:spPr>
          <a:xfrm>
            <a:off x="323242" y="572852"/>
            <a:ext cx="5898346" cy="1077218"/>
          </a:xfrm>
          <a:prstGeom prst="rect">
            <a:avLst/>
          </a:prstGeom>
        </p:spPr>
        <p:txBody>
          <a:bodyPr wrap="none">
            <a:spAutoFit/>
          </a:bodyPr>
          <a:lstStyle/>
          <a:p>
            <a:r>
              <a:rPr lang="tr-TR" sz="3200" b="1" dirty="0" smtClean="0">
                <a:latin typeface="Times New Roman" pitchFamily="18" charset="0"/>
                <a:cs typeface="Times New Roman" pitchFamily="18" charset="0"/>
              </a:rPr>
              <a:t>Fundamentals:</a:t>
            </a:r>
          </a:p>
          <a:p>
            <a:r>
              <a:rPr lang="tr-TR" sz="3200" b="1" dirty="0" err="1" smtClean="0">
                <a:solidFill>
                  <a:srgbClr val="00B050"/>
                </a:solidFill>
                <a:latin typeface="Times New Roman" pitchFamily="18" charset="0"/>
                <a:cs typeface="Times New Roman" pitchFamily="18" charset="0"/>
              </a:rPr>
              <a:t>Ultrasound</a:t>
            </a:r>
            <a:r>
              <a:rPr lang="tr-TR" sz="3200" b="1" dirty="0" smtClean="0">
                <a:solidFill>
                  <a:srgbClr val="00B050"/>
                </a:solidFill>
                <a:latin typeface="Times New Roman" pitchFamily="18" charset="0"/>
                <a:cs typeface="Times New Roman" pitchFamily="18" charset="0"/>
              </a:rPr>
              <a:t>  </a:t>
            </a:r>
            <a:r>
              <a:rPr lang="tr-TR" sz="3200" b="1" dirty="0" err="1" smtClean="0">
                <a:solidFill>
                  <a:srgbClr val="00B050"/>
                </a:solidFill>
                <a:latin typeface="Times New Roman" pitchFamily="18" charset="0"/>
                <a:cs typeface="Times New Roman" pitchFamily="18" charset="0"/>
              </a:rPr>
              <a:t>Theory</a:t>
            </a:r>
            <a:r>
              <a:rPr lang="tr-TR" sz="3200" b="1" dirty="0" smtClean="0">
                <a:solidFill>
                  <a:srgbClr val="00B050"/>
                </a:solidFill>
                <a:latin typeface="Times New Roman" pitchFamily="18" charset="0"/>
                <a:cs typeface="Times New Roman" pitchFamily="18" charset="0"/>
              </a:rPr>
              <a:t> ; </a:t>
            </a:r>
            <a:r>
              <a:rPr lang="tr-TR" sz="3200" b="1" dirty="0" err="1" smtClean="0">
                <a:solidFill>
                  <a:srgbClr val="00B050"/>
                </a:solidFill>
                <a:latin typeface="Times New Roman" pitchFamily="18" charset="0"/>
                <a:cs typeface="Times New Roman" pitchFamily="18" charset="0"/>
              </a:rPr>
              <a:t>Definitions</a:t>
            </a:r>
            <a:endParaRPr lang="tr-TR" sz="3200" b="1" dirty="0">
              <a:solidFill>
                <a:srgbClr val="00B050"/>
              </a:solidFill>
              <a:latin typeface="Times New Roman" pitchFamily="18" charset="0"/>
              <a:cs typeface="Times New Roman" pitchFamily="18" charset="0"/>
            </a:endParaRPr>
          </a:p>
        </p:txBody>
      </p:sp>
    </p:spTree>
    <p:extLst>
      <p:ext uri="{BB962C8B-B14F-4D97-AF65-F5344CB8AC3E}">
        <p14:creationId xmlns:p14="http://schemas.microsoft.com/office/powerpoint/2010/main" val="3298808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323242" y="572852"/>
            <a:ext cx="4074833" cy="1200329"/>
          </a:xfrm>
          <a:prstGeom prst="rect">
            <a:avLst/>
          </a:prstGeom>
        </p:spPr>
        <p:txBody>
          <a:bodyPr wrap="none">
            <a:spAutoFit/>
          </a:bodyPr>
          <a:lstStyle/>
          <a:p>
            <a:r>
              <a:rPr lang="tr-TR" sz="3600" b="1" dirty="0" smtClean="0">
                <a:latin typeface="Times New Roman" pitchFamily="18" charset="0"/>
                <a:cs typeface="Times New Roman" pitchFamily="18" charset="0"/>
              </a:rPr>
              <a:t>Fundamentals:</a:t>
            </a:r>
          </a:p>
          <a:p>
            <a:r>
              <a:rPr lang="tr-TR" sz="3600" b="1" dirty="0" err="1" smtClean="0">
                <a:solidFill>
                  <a:srgbClr val="00B050"/>
                </a:solidFill>
                <a:latin typeface="Times New Roman" pitchFamily="18" charset="0"/>
                <a:cs typeface="Times New Roman" pitchFamily="18" charset="0"/>
              </a:rPr>
              <a:t>Ultrasound</a:t>
            </a:r>
            <a:r>
              <a:rPr lang="tr-TR" sz="3600" b="1" dirty="0" smtClean="0">
                <a:solidFill>
                  <a:srgbClr val="00B050"/>
                </a:solidFill>
                <a:latin typeface="Times New Roman" pitchFamily="18" charset="0"/>
                <a:cs typeface="Times New Roman" pitchFamily="18" charset="0"/>
              </a:rPr>
              <a:t>  </a:t>
            </a:r>
            <a:r>
              <a:rPr lang="tr-TR" sz="3600" b="1" dirty="0" err="1">
                <a:solidFill>
                  <a:srgbClr val="00B050"/>
                </a:solidFill>
                <a:latin typeface="Times New Roman" pitchFamily="18" charset="0"/>
                <a:cs typeface="Times New Roman" pitchFamily="18" charset="0"/>
              </a:rPr>
              <a:t>T</a:t>
            </a:r>
            <a:r>
              <a:rPr lang="tr-TR" sz="3600" b="1" dirty="0" err="1" smtClean="0">
                <a:solidFill>
                  <a:srgbClr val="00B050"/>
                </a:solidFill>
                <a:latin typeface="Times New Roman" pitchFamily="18" charset="0"/>
                <a:cs typeface="Times New Roman" pitchFamily="18" charset="0"/>
              </a:rPr>
              <a:t>heory</a:t>
            </a:r>
            <a:endParaRPr lang="tr-TR" sz="3600" b="1" dirty="0">
              <a:solidFill>
                <a:srgbClr val="00B050"/>
              </a:solidFill>
              <a:latin typeface="Times New Roman" pitchFamily="18" charset="0"/>
              <a:cs typeface="Times New Roman" pitchFamily="18" charset="0"/>
            </a:endParaRPr>
          </a:p>
        </p:txBody>
      </p:sp>
      <p:sp>
        <p:nvSpPr>
          <p:cNvPr id="14" name="Dikdörtgen 13"/>
          <p:cNvSpPr/>
          <p:nvPr/>
        </p:nvSpPr>
        <p:spPr>
          <a:xfrm>
            <a:off x="323242" y="1773181"/>
            <a:ext cx="8462170" cy="2246769"/>
          </a:xfrm>
          <a:prstGeom prst="rect">
            <a:avLst/>
          </a:prstGeom>
        </p:spPr>
        <p:txBody>
          <a:bodyPr wrap="square">
            <a:spAutoFit/>
          </a:bodyPr>
          <a:lstStyle/>
          <a:p>
            <a:r>
              <a:rPr lang="en-US" sz="2800" b="1" dirty="0">
                <a:latin typeface="Times New Roman" pitchFamily="18" charset="0"/>
                <a:cs typeface="Times New Roman" pitchFamily="18" charset="0"/>
              </a:rPr>
              <a:t>Ultrasound is considered as one such </a:t>
            </a:r>
            <a:r>
              <a:rPr lang="en-US" sz="2800" b="1" dirty="0" err="1">
                <a:latin typeface="Times New Roman" pitchFamily="18" charset="0"/>
                <a:cs typeface="Times New Roman" pitchFamily="18" charset="0"/>
              </a:rPr>
              <a:t>nonthermal</a:t>
            </a:r>
            <a:r>
              <a:rPr lang="en-US" sz="2800" b="1" dirty="0">
                <a:latin typeface="Times New Roman" pitchFamily="18" charset="0"/>
                <a:cs typeface="Times New Roman" pitchFamily="18" charset="0"/>
              </a:rPr>
              <a:t> </a:t>
            </a:r>
            <a:r>
              <a:rPr lang="en-US" sz="2800" b="1" dirty="0" smtClean="0">
                <a:latin typeface="Times New Roman" pitchFamily="18" charset="0"/>
                <a:cs typeface="Times New Roman" pitchFamily="18" charset="0"/>
              </a:rPr>
              <a:t>processing</a:t>
            </a:r>
            <a:r>
              <a:rPr lang="tr-TR" sz="2800" b="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alternative</a:t>
            </a:r>
            <a:r>
              <a:rPr lang="en-US" sz="2800" b="1" dirty="0">
                <a:latin typeface="Times New Roman" pitchFamily="18" charset="0"/>
                <a:cs typeface="Times New Roman" pitchFamily="18" charset="0"/>
              </a:rPr>
              <a:t>, which can be used in many food processing operations.</a:t>
            </a:r>
          </a:p>
          <a:p>
            <a:r>
              <a:rPr lang="en-US" sz="2800" b="1" i="1" dirty="0">
                <a:latin typeface="Times New Roman" pitchFamily="18" charset="0"/>
                <a:cs typeface="Times New Roman" pitchFamily="18" charset="0"/>
              </a:rPr>
              <a:t>It travels through </a:t>
            </a:r>
            <a:r>
              <a:rPr lang="en-US" sz="2800" b="1" i="1" dirty="0" smtClean="0">
                <a:latin typeface="Times New Roman" pitchFamily="18" charset="0"/>
                <a:cs typeface="Times New Roman" pitchFamily="18" charset="0"/>
              </a:rPr>
              <a:t>a</a:t>
            </a:r>
            <a:r>
              <a:rPr lang="tr-TR" sz="2800" b="1" i="1" dirty="0" smtClean="0">
                <a:latin typeface="Times New Roman" pitchFamily="18" charset="0"/>
                <a:cs typeface="Times New Roman" pitchFamily="18" charset="0"/>
              </a:rPr>
              <a:t> </a:t>
            </a:r>
            <a:r>
              <a:rPr lang="en-US" sz="2800" b="1" i="1" dirty="0" smtClean="0">
                <a:latin typeface="Times New Roman" pitchFamily="18" charset="0"/>
                <a:cs typeface="Times New Roman" pitchFamily="18" charset="0"/>
              </a:rPr>
              <a:t>medium </a:t>
            </a:r>
            <a:r>
              <a:rPr lang="en-US" sz="2800" b="1" i="1" dirty="0">
                <a:latin typeface="Times New Roman" pitchFamily="18" charset="0"/>
                <a:cs typeface="Times New Roman" pitchFamily="18" charset="0"/>
              </a:rPr>
              <a:t>like any sound wave, </a:t>
            </a:r>
            <a:r>
              <a:rPr lang="en-US" sz="2800" b="1" i="1" dirty="0" smtClean="0">
                <a:latin typeface="Times New Roman" pitchFamily="18" charset="0"/>
                <a:cs typeface="Times New Roman" pitchFamily="18" charset="0"/>
              </a:rPr>
              <a:t>resulting</a:t>
            </a:r>
            <a:r>
              <a:rPr lang="tr-TR" sz="2800" b="1" i="1" dirty="0" smtClean="0">
                <a:latin typeface="Times New Roman" pitchFamily="18" charset="0"/>
                <a:cs typeface="Times New Roman" pitchFamily="18" charset="0"/>
              </a:rPr>
              <a:t> </a:t>
            </a:r>
            <a:r>
              <a:rPr lang="en-US" sz="2800" b="1" i="1" dirty="0" smtClean="0">
                <a:latin typeface="Times New Roman" pitchFamily="18" charset="0"/>
                <a:cs typeface="Times New Roman" pitchFamily="18" charset="0"/>
              </a:rPr>
              <a:t>in </a:t>
            </a:r>
            <a:r>
              <a:rPr lang="en-US" sz="2800" b="1" i="1" dirty="0">
                <a:latin typeface="Times New Roman" pitchFamily="18" charset="0"/>
                <a:cs typeface="Times New Roman" pitchFamily="18" charset="0"/>
              </a:rPr>
              <a:t>a series of compression and rarefaction. </a:t>
            </a:r>
            <a:endParaRPr lang="tr-TR" sz="2800" b="1" i="1" dirty="0">
              <a:latin typeface="Times New Roman" pitchFamily="18" charset="0"/>
              <a:cs typeface="Times New Roman" pitchFamily="18" charset="0"/>
            </a:endParaRPr>
          </a:p>
        </p:txBody>
      </p:sp>
      <p:sp>
        <p:nvSpPr>
          <p:cNvPr id="15" name="Dikdörtgen 14"/>
          <p:cNvSpPr/>
          <p:nvPr/>
        </p:nvSpPr>
        <p:spPr>
          <a:xfrm>
            <a:off x="457199" y="4321912"/>
            <a:ext cx="7987553" cy="1815882"/>
          </a:xfrm>
          <a:prstGeom prst="rect">
            <a:avLst/>
          </a:prstGeom>
        </p:spPr>
        <p:txBody>
          <a:bodyPr wrap="square">
            <a:spAutoFit/>
          </a:bodyPr>
          <a:lstStyle/>
          <a:p>
            <a:r>
              <a:rPr lang="en-US" sz="2800" b="1" dirty="0">
                <a:latin typeface="Times New Roman" pitchFamily="18" charset="0"/>
                <a:cs typeface="Times New Roman" pitchFamily="18" charset="0"/>
              </a:rPr>
              <a:t>At sufficiently high</a:t>
            </a:r>
            <a:r>
              <a:rPr lang="tr-TR" sz="2800" b="1" dirty="0">
                <a:latin typeface="Times New Roman" pitchFamily="18" charset="0"/>
                <a:cs typeface="Times New Roman" pitchFamily="18" charset="0"/>
              </a:rPr>
              <a:t> </a:t>
            </a:r>
            <a:r>
              <a:rPr lang="en-US" sz="2800" b="1" dirty="0">
                <a:latin typeface="Times New Roman" pitchFamily="18" charset="0"/>
                <a:cs typeface="Times New Roman" pitchFamily="18" charset="0"/>
              </a:rPr>
              <a:t>power, the rarefaction exceeds the attractive forces between</a:t>
            </a:r>
            <a:r>
              <a:rPr lang="tr-TR" sz="2800" b="1" dirty="0">
                <a:latin typeface="Times New Roman" pitchFamily="18" charset="0"/>
                <a:cs typeface="Times New Roman" pitchFamily="18" charset="0"/>
              </a:rPr>
              <a:t> </a:t>
            </a:r>
            <a:r>
              <a:rPr lang="en-US" sz="2800" b="1" dirty="0">
                <a:latin typeface="Times New Roman" pitchFamily="18" charset="0"/>
                <a:cs typeface="Times New Roman" pitchFamily="18" charset="0"/>
              </a:rPr>
              <a:t>molecules in a liquid phase, which subsequently leads to </a:t>
            </a:r>
            <a:r>
              <a:rPr lang="en-US" sz="2800" b="1" dirty="0" smtClean="0">
                <a:latin typeface="Times New Roman" pitchFamily="18" charset="0"/>
                <a:cs typeface="Times New Roman" pitchFamily="18" charset="0"/>
              </a:rPr>
              <a:t>the</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formation</a:t>
            </a:r>
            <a:r>
              <a:rPr lang="tr-TR" sz="2800" b="1" dirty="0" smtClean="0">
                <a:latin typeface="Times New Roman" pitchFamily="18" charset="0"/>
                <a:cs typeface="Times New Roman" pitchFamily="18" charset="0"/>
              </a:rPr>
              <a:t> </a:t>
            </a:r>
            <a:r>
              <a:rPr lang="tr-TR" sz="2800" b="1" dirty="0">
                <a:latin typeface="Times New Roman" pitchFamily="18" charset="0"/>
                <a:cs typeface="Times New Roman" pitchFamily="18" charset="0"/>
              </a:rPr>
              <a:t>of </a:t>
            </a:r>
            <a:r>
              <a:rPr lang="tr-TR" sz="2800" b="1" dirty="0" err="1">
                <a:latin typeface="Times New Roman" pitchFamily="18" charset="0"/>
                <a:cs typeface="Times New Roman" pitchFamily="18" charset="0"/>
              </a:rPr>
              <a:t>cavitation</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bubbles</a:t>
            </a:r>
            <a:r>
              <a:rPr lang="tr-TR" sz="2800" b="1" dirty="0">
                <a:latin typeface="Times New Roman" pitchFamily="18" charset="0"/>
                <a:cs typeface="Times New Roman" pitchFamily="18" charset="0"/>
              </a:rPr>
              <a:t>.</a:t>
            </a:r>
          </a:p>
        </p:txBody>
      </p:sp>
    </p:spTree>
    <p:extLst>
      <p:ext uri="{BB962C8B-B14F-4D97-AF65-F5344CB8AC3E}">
        <p14:creationId xmlns:p14="http://schemas.microsoft.com/office/powerpoint/2010/main" val="38683391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033D5EBD-6B78-4E2D-9C66-E9FAF9308C89}" type="slidenum">
              <a:rPr lang="en-US" smtClean="0"/>
              <a:pPr/>
              <a:t>8</a:t>
            </a:fld>
            <a:endParaRPr lang="en-US" dirty="0"/>
          </a:p>
        </p:txBody>
      </p:sp>
      <p:sp>
        <p:nvSpPr>
          <p:cNvPr id="5" name="Dikdörtgen 4"/>
          <p:cNvSpPr/>
          <p:nvPr/>
        </p:nvSpPr>
        <p:spPr>
          <a:xfrm>
            <a:off x="313762" y="1046538"/>
            <a:ext cx="8382001" cy="3539430"/>
          </a:xfrm>
          <a:prstGeom prst="rect">
            <a:avLst/>
          </a:prstGeom>
        </p:spPr>
        <p:txBody>
          <a:bodyPr wrap="square">
            <a:spAutoFit/>
          </a:bodyPr>
          <a:lstStyle/>
          <a:p>
            <a:pPr algn="ctr"/>
            <a:r>
              <a:rPr lang="en-US" sz="2800" b="1" dirty="0">
                <a:latin typeface="Times New Roman" pitchFamily="18" charset="0"/>
                <a:cs typeface="Times New Roman" pitchFamily="18" charset="0"/>
              </a:rPr>
              <a:t>Each bubble affects the </a:t>
            </a:r>
            <a:r>
              <a:rPr lang="en-US" sz="2800" b="1" dirty="0" smtClean="0">
                <a:latin typeface="Times New Roman" pitchFamily="18" charset="0"/>
                <a:cs typeface="Times New Roman" pitchFamily="18" charset="0"/>
              </a:rPr>
              <a:t>localized</a:t>
            </a:r>
            <a:r>
              <a:rPr lang="tr-TR" sz="2800" b="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field </a:t>
            </a:r>
            <a:r>
              <a:rPr lang="en-US" sz="2800" b="1" dirty="0">
                <a:latin typeface="Times New Roman" pitchFamily="18" charset="0"/>
                <a:cs typeface="Times New Roman" pitchFamily="18" charset="0"/>
              </a:rPr>
              <a:t>experienced by neighboring bubbles, which </a:t>
            </a:r>
            <a:r>
              <a:rPr lang="en-US" sz="2800" b="1" dirty="0" smtClean="0">
                <a:latin typeface="Times New Roman" pitchFamily="18" charset="0"/>
                <a:cs typeface="Times New Roman" pitchFamily="18" charset="0"/>
              </a:rPr>
              <a:t>causes</a:t>
            </a:r>
            <a:r>
              <a:rPr lang="tr-TR" sz="2800" b="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the </a:t>
            </a:r>
            <a:r>
              <a:rPr lang="en-US" sz="2800" b="1" dirty="0">
                <a:latin typeface="Times New Roman" pitchFamily="18" charset="0"/>
                <a:cs typeface="Times New Roman" pitchFamily="18" charset="0"/>
              </a:rPr>
              <a:t>cavitation bubble to become unstable and collapse, </a:t>
            </a:r>
            <a:r>
              <a:rPr lang="en-US" sz="2800" b="1" dirty="0" smtClean="0">
                <a:latin typeface="Times New Roman" pitchFamily="18" charset="0"/>
                <a:cs typeface="Times New Roman" pitchFamily="18" charset="0"/>
              </a:rPr>
              <a:t>thereby</a:t>
            </a:r>
            <a:r>
              <a:rPr lang="tr-TR" sz="2800" b="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releasing </a:t>
            </a:r>
            <a:r>
              <a:rPr lang="en-US" sz="2800" b="1" dirty="0">
                <a:latin typeface="Times New Roman" pitchFamily="18" charset="0"/>
                <a:cs typeface="Times New Roman" pitchFamily="18" charset="0"/>
              </a:rPr>
              <a:t>energy </a:t>
            </a:r>
            <a:r>
              <a:rPr lang="en-US" sz="2800" b="1" dirty="0" err="1">
                <a:latin typeface="Times New Roman" pitchFamily="18" charset="0"/>
                <a:cs typeface="Times New Roman" pitchFamily="18" charset="0"/>
              </a:rPr>
              <a:t>formany</a:t>
            </a:r>
            <a:r>
              <a:rPr lang="en-US" sz="2800" b="1" dirty="0">
                <a:latin typeface="Times New Roman" pitchFamily="18" charset="0"/>
                <a:cs typeface="Times New Roman" pitchFamily="18" charset="0"/>
              </a:rPr>
              <a:t> chemical and mechanical effects. </a:t>
            </a:r>
            <a:r>
              <a:rPr lang="en-US" sz="2800" b="1" dirty="0" smtClean="0">
                <a:latin typeface="Times New Roman" pitchFamily="18" charset="0"/>
                <a:cs typeface="Times New Roman" pitchFamily="18" charset="0"/>
              </a:rPr>
              <a:t>The</a:t>
            </a:r>
            <a:r>
              <a:rPr lang="tr-TR" sz="2800" b="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collapse </a:t>
            </a:r>
            <a:r>
              <a:rPr lang="en-US" sz="2800" b="1" dirty="0">
                <a:latin typeface="Times New Roman" pitchFamily="18" charset="0"/>
                <a:cs typeface="Times New Roman" pitchFamily="18" charset="0"/>
              </a:rPr>
              <a:t>of each cavitation bubble acts as a </a:t>
            </a:r>
            <a:r>
              <a:rPr lang="en-US" sz="2800" b="1" dirty="0" err="1">
                <a:latin typeface="Times New Roman" pitchFamily="18" charset="0"/>
                <a:cs typeface="Times New Roman" pitchFamily="18" charset="0"/>
              </a:rPr>
              <a:t>hotspot,which</a:t>
            </a:r>
            <a:r>
              <a:rPr lang="en-US" sz="2800" b="1" dirty="0">
                <a:latin typeface="Times New Roman" pitchFamily="18" charset="0"/>
                <a:cs typeface="Times New Roman" pitchFamily="18" charset="0"/>
              </a:rPr>
              <a:t> </a:t>
            </a:r>
            <a:r>
              <a:rPr lang="en-US" sz="2800" b="1" dirty="0" smtClean="0">
                <a:latin typeface="Times New Roman" pitchFamily="18" charset="0"/>
                <a:cs typeface="Times New Roman" pitchFamily="18" charset="0"/>
              </a:rPr>
              <a:t>generates</a:t>
            </a:r>
            <a:r>
              <a:rPr lang="tr-TR" sz="2800" b="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energy </a:t>
            </a:r>
            <a:r>
              <a:rPr lang="en-US" sz="2800" b="1" dirty="0">
                <a:latin typeface="Times New Roman" pitchFamily="18" charset="0"/>
                <a:cs typeface="Times New Roman" pitchFamily="18" charset="0"/>
              </a:rPr>
              <a:t>to increase the temperature and pressure up to </a:t>
            </a:r>
            <a:r>
              <a:rPr lang="en-US" sz="2800" b="1" dirty="0" smtClean="0">
                <a:latin typeface="Times New Roman" pitchFamily="18" charset="0"/>
                <a:cs typeface="Times New Roman" pitchFamily="18" charset="0"/>
              </a:rPr>
              <a:t>4000</a:t>
            </a:r>
            <a:r>
              <a:rPr lang="tr-TR" sz="2800" b="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K </a:t>
            </a:r>
            <a:r>
              <a:rPr lang="en-US" sz="2800" b="1" dirty="0">
                <a:latin typeface="Times New Roman" pitchFamily="18" charset="0"/>
                <a:cs typeface="Times New Roman" pitchFamily="18" charset="0"/>
              </a:rPr>
              <a:t>and 1000 </a:t>
            </a:r>
            <a:r>
              <a:rPr lang="en-US" sz="2800" b="1" dirty="0" err="1">
                <a:latin typeface="Times New Roman" pitchFamily="18" charset="0"/>
                <a:cs typeface="Times New Roman" pitchFamily="18" charset="0"/>
              </a:rPr>
              <a:t>atm</a:t>
            </a:r>
            <a:r>
              <a:rPr lang="en-US" sz="2800" b="1" dirty="0">
                <a:latin typeface="Times New Roman" pitchFamily="18" charset="0"/>
                <a:cs typeface="Times New Roman" pitchFamily="18" charset="0"/>
              </a:rPr>
              <a:t>, respectively.</a:t>
            </a:r>
            <a:endParaRPr lang="tr-TR"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6449452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033D5EBD-6B78-4E2D-9C66-E9FAF9308C89}" type="slidenum">
              <a:rPr lang="en-US" smtClean="0"/>
              <a:pPr/>
              <a:t>9</a:t>
            </a:fld>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3808687" cy="4850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3808686" y="1318867"/>
            <a:ext cx="4977505"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800" b="1" dirty="0">
                <a:latin typeface="Times New Roman" pitchFamily="18" charset="0"/>
                <a:cs typeface="Times New Roman" pitchFamily="18" charset="0"/>
              </a:rPr>
              <a:t>Ultrasound is efficient non-thermal alternative. Ultrasonic cavitation creates</a:t>
            </a:r>
          </a:p>
          <a:p>
            <a:pPr algn="ctr" eaLnBrk="1" hangingPunct="1"/>
            <a:r>
              <a:rPr lang="en-US" sz="2800" b="1" dirty="0">
                <a:latin typeface="Times New Roman" pitchFamily="18" charset="0"/>
                <a:cs typeface="Times New Roman" pitchFamily="18" charset="0"/>
              </a:rPr>
              <a:t> shear forces that break cell </a:t>
            </a:r>
          </a:p>
          <a:p>
            <a:pPr algn="ctr" eaLnBrk="1" hangingPunct="1"/>
            <a:r>
              <a:rPr lang="en-US" sz="2800" b="1" dirty="0">
                <a:latin typeface="Times New Roman" pitchFamily="18" charset="0"/>
                <a:cs typeface="Times New Roman" pitchFamily="18" charset="0"/>
              </a:rPr>
              <a:t> walls mechanically and improve material transfer. </a:t>
            </a:r>
          </a:p>
        </p:txBody>
      </p:sp>
    </p:spTree>
    <p:extLst>
      <p:ext uri="{BB962C8B-B14F-4D97-AF65-F5344CB8AC3E}">
        <p14:creationId xmlns:p14="http://schemas.microsoft.com/office/powerpoint/2010/main" val="25950659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287338" y="476250"/>
            <a:ext cx="8856662" cy="606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4000" b="1" dirty="0">
                <a:solidFill>
                  <a:srgbClr val="FF0000"/>
                </a:solidFill>
                <a:sym typeface="Wingdings 2" pitchFamily="18" charset="2"/>
              </a:rPr>
              <a:t></a:t>
            </a:r>
            <a:r>
              <a:rPr lang="en-US" sz="2800" b="1" dirty="0">
                <a:latin typeface="Times New Roman" pitchFamily="18" charset="0"/>
                <a:cs typeface="Times New Roman" pitchFamily="18" charset="0"/>
              </a:rPr>
              <a:t>There are a number of mechanisms by which ultrasound can affect mass transfer. The high ultrasonic intensity of    the waves can generate the growth and collapse </a:t>
            </a:r>
            <a:r>
              <a:rPr lang="en-US" sz="2800" b="1" dirty="0" smtClean="0">
                <a:latin typeface="Times New Roman" pitchFamily="18" charset="0"/>
                <a:cs typeface="Times New Roman" pitchFamily="18" charset="0"/>
              </a:rPr>
              <a:t>of</a:t>
            </a:r>
            <a:r>
              <a:rPr lang="tr-TR" sz="2800" b="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 </a:t>
            </a:r>
            <a:r>
              <a:rPr lang="en-US" sz="2800" b="1" dirty="0">
                <a:latin typeface="Times New Roman" pitchFamily="18" charset="0"/>
                <a:cs typeface="Times New Roman" pitchFamily="18" charset="0"/>
              </a:rPr>
              <a:t>bubbles inside liquids, a phenomenon known as cavitation. </a:t>
            </a:r>
          </a:p>
          <a:p>
            <a:pPr algn="ctr"/>
            <a:endParaRPr lang="en-US" sz="2800" dirty="0">
              <a:latin typeface="Times New Roman" pitchFamily="18" charset="0"/>
              <a:cs typeface="Times New Roman" pitchFamily="18" charset="0"/>
            </a:endParaRPr>
          </a:p>
          <a:p>
            <a:pPr algn="ctr"/>
            <a:r>
              <a:rPr lang="en-US" sz="4000" b="1" dirty="0">
                <a:solidFill>
                  <a:srgbClr val="FF0000"/>
                </a:solidFill>
                <a:latin typeface="Times New Roman" pitchFamily="18" charset="0"/>
                <a:cs typeface="Times New Roman" pitchFamily="18" charset="0"/>
                <a:sym typeface="Wingdings 2" pitchFamily="18" charset="2"/>
              </a:rPr>
              <a:t></a:t>
            </a:r>
            <a:r>
              <a:rPr lang="en-US" sz="4000" b="1" dirty="0" smtClean="0">
                <a:latin typeface="Times New Roman" pitchFamily="18" charset="0"/>
                <a:cs typeface="Times New Roman" pitchFamily="18" charset="0"/>
                <a:sym typeface="Wingdings 2" pitchFamily="18" charset="2"/>
              </a:rPr>
              <a:t> </a:t>
            </a:r>
            <a:r>
              <a:rPr lang="en-US" sz="2800" b="1" dirty="0">
                <a:latin typeface="Times New Roman" pitchFamily="18" charset="0"/>
                <a:cs typeface="Times New Roman" pitchFamily="18" charset="0"/>
              </a:rPr>
              <a:t>Ultrasound that can affect the resistance to mass transfer are the heating of materials due to </a:t>
            </a:r>
            <a:r>
              <a:rPr lang="en-US" sz="2800" b="1" dirty="0" err="1">
                <a:latin typeface="Times New Roman" pitchFamily="18" charset="0"/>
                <a:cs typeface="Times New Roman" pitchFamily="18" charset="0"/>
              </a:rPr>
              <a:t>thermoacoustic</a:t>
            </a:r>
            <a:r>
              <a:rPr lang="en-US" sz="2800" b="1" dirty="0">
                <a:latin typeface="Times New Roman" pitchFamily="18" charset="0"/>
                <a:cs typeface="Times New Roman" pitchFamily="18" charset="0"/>
              </a:rPr>
              <a:t> effects, the </a:t>
            </a:r>
            <a:r>
              <a:rPr lang="en-US" sz="2800" b="1" dirty="0" err="1">
                <a:latin typeface="Times New Roman" pitchFamily="18" charset="0"/>
                <a:cs typeface="Times New Roman" pitchFamily="18" charset="0"/>
              </a:rPr>
              <a:t>microstirring</a:t>
            </a:r>
            <a:r>
              <a:rPr lang="en-US" sz="2800" b="1" dirty="0">
                <a:latin typeface="Times New Roman" pitchFamily="18" charset="0"/>
                <a:cs typeface="Times New Roman" pitchFamily="18" charset="0"/>
              </a:rPr>
              <a:t> in fluids, mainly at interfaces, and some structural effects such as the so called “sponge effect” when the samples are squeezed and released like an sponge and the creation of </a:t>
            </a:r>
            <a:r>
              <a:rPr lang="en-US" sz="2800" b="1" dirty="0" err="1">
                <a:latin typeface="Times New Roman" pitchFamily="18" charset="0"/>
                <a:cs typeface="Times New Roman" pitchFamily="18" charset="0"/>
              </a:rPr>
              <a:t>microchannels</a:t>
            </a:r>
            <a:endParaRPr lang="en-US"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29208781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3" name="Rectangle 3"/>
          <p:cNvSpPr>
            <a:spLocks noGrp="1" noChangeArrowheads="1"/>
          </p:cNvSpPr>
          <p:nvPr>
            <p:ph type="body" idx="1"/>
          </p:nvPr>
        </p:nvSpPr>
        <p:spPr>
          <a:xfrm>
            <a:off x="2902226" y="1306823"/>
            <a:ext cx="6758609" cy="2922277"/>
          </a:xfrm>
        </p:spPr>
        <p:txBody>
          <a:bodyPr>
            <a:normAutofit/>
          </a:bodyPr>
          <a:lstStyle/>
          <a:p>
            <a:pPr marL="0" indent="0">
              <a:lnSpc>
                <a:spcPct val="80000"/>
              </a:lnSpc>
              <a:buNone/>
              <a:defRPr/>
            </a:pPr>
            <a:r>
              <a:rPr lang="tr-TR" b="1" dirty="0" smtClean="0">
                <a:solidFill>
                  <a:srgbClr val="CC0066"/>
                </a:solidFill>
                <a:latin typeface="Times New Roman" pitchFamily="18" charset="0"/>
                <a:cs typeface="Times New Roman" pitchFamily="18" charset="0"/>
                <a:sym typeface="Wingdings 2"/>
              </a:rPr>
              <a:t>  </a:t>
            </a:r>
            <a:r>
              <a:rPr lang="en-US" b="1" dirty="0" smtClean="0">
                <a:solidFill>
                  <a:srgbClr val="CC0066"/>
                </a:solidFill>
                <a:latin typeface="Times New Roman" pitchFamily="18" charset="0"/>
                <a:cs typeface="Times New Roman" pitchFamily="18" charset="0"/>
                <a:sym typeface="Wingdings 2"/>
              </a:rPr>
              <a:t> </a:t>
            </a:r>
            <a:r>
              <a:rPr lang="en-US" b="1" dirty="0" smtClean="0">
                <a:solidFill>
                  <a:srgbClr val="CC0066"/>
                </a:solidFill>
                <a:latin typeface="Times New Roman" pitchFamily="18" charset="0"/>
                <a:cs typeface="Times New Roman" pitchFamily="18" charset="0"/>
              </a:rPr>
              <a:t>Energy generated from waves of </a:t>
            </a:r>
            <a:endParaRPr lang="tr-TR" b="1" dirty="0" smtClean="0">
              <a:solidFill>
                <a:srgbClr val="CC0066"/>
              </a:solidFill>
              <a:latin typeface="Times New Roman" pitchFamily="18" charset="0"/>
              <a:cs typeface="Times New Roman" pitchFamily="18" charset="0"/>
            </a:endParaRPr>
          </a:p>
          <a:p>
            <a:pPr marL="0" indent="0">
              <a:lnSpc>
                <a:spcPct val="80000"/>
              </a:lnSpc>
              <a:buNone/>
              <a:defRPr/>
            </a:pPr>
            <a:r>
              <a:rPr lang="tr-TR" b="1" dirty="0" smtClean="0">
                <a:solidFill>
                  <a:srgbClr val="CC0066"/>
                </a:solidFill>
                <a:latin typeface="Times New Roman" pitchFamily="18" charset="0"/>
                <a:cs typeface="Times New Roman" pitchFamily="18" charset="0"/>
              </a:rPr>
              <a:t>    </a:t>
            </a:r>
            <a:r>
              <a:rPr lang="en-US" b="1" dirty="0" smtClean="0">
                <a:solidFill>
                  <a:srgbClr val="CC0066"/>
                </a:solidFill>
                <a:latin typeface="Times New Roman" pitchFamily="18" charset="0"/>
                <a:cs typeface="Times New Roman" pitchFamily="18" charset="0"/>
              </a:rPr>
              <a:t>20,000 or</a:t>
            </a:r>
            <a:r>
              <a:rPr lang="tr-TR" b="1" dirty="0">
                <a:solidFill>
                  <a:srgbClr val="CC0066"/>
                </a:solidFill>
                <a:latin typeface="Times New Roman" pitchFamily="18" charset="0"/>
                <a:cs typeface="Times New Roman" pitchFamily="18" charset="0"/>
              </a:rPr>
              <a:t> </a:t>
            </a:r>
            <a:r>
              <a:rPr lang="en-US" b="1" dirty="0" smtClean="0">
                <a:solidFill>
                  <a:srgbClr val="CC0066"/>
                </a:solidFill>
                <a:latin typeface="Times New Roman" pitchFamily="18" charset="0"/>
                <a:cs typeface="Times New Roman" pitchFamily="18" charset="0"/>
              </a:rPr>
              <a:t>more vibrations per second</a:t>
            </a:r>
          </a:p>
          <a:p>
            <a:pPr lvl="2" eaLnBrk="1" hangingPunct="1">
              <a:lnSpc>
                <a:spcPct val="80000"/>
              </a:lnSpc>
              <a:defRPr/>
            </a:pPr>
            <a:r>
              <a:rPr lang="es-MX" sz="2800" b="1" i="1" dirty="0" smtClean="0">
                <a:latin typeface="Times New Roman" pitchFamily="18" charset="0"/>
                <a:cs typeface="Times New Roman" pitchFamily="18" charset="0"/>
              </a:rPr>
              <a:t>high frequency or diagnostic (2-10 MHz)</a:t>
            </a:r>
          </a:p>
          <a:p>
            <a:pPr lvl="2" eaLnBrk="1" hangingPunct="1">
              <a:lnSpc>
                <a:spcPct val="80000"/>
              </a:lnSpc>
              <a:defRPr/>
            </a:pPr>
            <a:r>
              <a:rPr lang="es-MX" sz="2800" b="1" i="1" dirty="0" smtClean="0">
                <a:solidFill>
                  <a:schemeClr val="tx2"/>
                </a:solidFill>
                <a:latin typeface="Times New Roman" pitchFamily="18" charset="0"/>
                <a:cs typeface="Times New Roman" pitchFamily="18" charset="0"/>
              </a:rPr>
              <a:t>low frequency or power (20-100 kHz)</a:t>
            </a:r>
            <a:endParaRPr lang="en-US" sz="2800" b="1" i="1" dirty="0" smtClean="0">
              <a:latin typeface="Times New Roman" pitchFamily="18" charset="0"/>
              <a:cs typeface="Times New Roman" pitchFamily="18" charset="0"/>
            </a:endParaRPr>
          </a:p>
          <a:p>
            <a:pPr eaLnBrk="1" hangingPunct="1">
              <a:lnSpc>
                <a:spcPct val="80000"/>
              </a:lnSpc>
              <a:defRPr/>
            </a:pPr>
            <a:endParaRPr lang="en-US" sz="5100" b="1" dirty="0" smtClean="0">
              <a:solidFill>
                <a:srgbClr val="CC0066"/>
              </a:solidFill>
              <a:latin typeface="Times New Roman" pitchFamily="18" charset="0"/>
              <a:cs typeface="Times New Roman" pitchFamily="18" charset="0"/>
            </a:endParaRPr>
          </a:p>
          <a:p>
            <a:pPr eaLnBrk="1" hangingPunct="1">
              <a:lnSpc>
                <a:spcPct val="80000"/>
              </a:lnSpc>
              <a:defRPr/>
            </a:pPr>
            <a:endParaRPr lang="es-MX" sz="2400" b="1" dirty="0" smtClean="0">
              <a:latin typeface="Arial" charset="0"/>
            </a:endParaRP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1984780"/>
            <a:ext cx="3120889" cy="2570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Dikdörtgen 1"/>
          <p:cNvSpPr/>
          <p:nvPr/>
        </p:nvSpPr>
        <p:spPr>
          <a:xfrm>
            <a:off x="3120887" y="3269851"/>
            <a:ext cx="4572000" cy="3194721"/>
          </a:xfrm>
          <a:prstGeom prst="rect">
            <a:avLst/>
          </a:prstGeom>
        </p:spPr>
        <p:txBody>
          <a:bodyPr>
            <a:spAutoFit/>
          </a:bodyPr>
          <a:lstStyle/>
          <a:p>
            <a:pPr>
              <a:lnSpc>
                <a:spcPct val="80000"/>
              </a:lnSpc>
              <a:defRPr/>
            </a:pPr>
            <a:r>
              <a:rPr lang="en-US" sz="2800" b="1" dirty="0">
                <a:solidFill>
                  <a:srgbClr val="CC0066"/>
                </a:solidFill>
                <a:latin typeface="Times New Roman" pitchFamily="18" charset="0"/>
                <a:cs typeface="Times New Roman" pitchFamily="18" charset="0"/>
                <a:sym typeface="Wingdings 2"/>
              </a:rPr>
              <a:t></a:t>
            </a:r>
            <a:r>
              <a:rPr lang="tr-TR" sz="2800" b="1" dirty="0">
                <a:solidFill>
                  <a:srgbClr val="CC0066"/>
                </a:solidFill>
                <a:latin typeface="Times New Roman" pitchFamily="18" charset="0"/>
                <a:cs typeface="Times New Roman" pitchFamily="18" charset="0"/>
                <a:sym typeface="Wingdings 2"/>
              </a:rPr>
              <a:t> </a:t>
            </a:r>
            <a:r>
              <a:rPr lang="en-US" sz="2800" b="1" dirty="0">
                <a:solidFill>
                  <a:srgbClr val="CC0066"/>
                </a:solidFill>
                <a:latin typeface="Times New Roman" pitchFamily="18" charset="0"/>
                <a:cs typeface="Times New Roman" pitchFamily="18" charset="0"/>
              </a:rPr>
              <a:t>Lyses and inactivates cells</a:t>
            </a:r>
          </a:p>
          <a:p>
            <a:pPr marL="280987" lvl="1">
              <a:lnSpc>
                <a:spcPct val="80000"/>
              </a:lnSpc>
              <a:defRPr/>
            </a:pPr>
            <a:r>
              <a:rPr lang="tr-TR"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Intracelullar</a:t>
            </a:r>
            <a:r>
              <a:rPr lang="en-US" sz="2800" b="1" dirty="0">
                <a:latin typeface="Times New Roman" pitchFamily="18" charset="0"/>
                <a:cs typeface="Times New Roman" pitchFamily="18" charset="0"/>
              </a:rPr>
              <a:t> cavitation</a:t>
            </a:r>
            <a:endParaRPr lang="tr-TR" sz="2800" b="1" dirty="0">
              <a:latin typeface="Times New Roman" pitchFamily="18" charset="0"/>
              <a:cs typeface="Times New Roman" pitchFamily="18" charset="0"/>
            </a:endParaRPr>
          </a:p>
          <a:p>
            <a:pPr marL="280987" lvl="1">
              <a:lnSpc>
                <a:spcPct val="80000"/>
              </a:lnSpc>
              <a:defRPr/>
            </a:pPr>
            <a:endParaRPr lang="en-US" sz="2800" b="1" dirty="0">
              <a:latin typeface="Times New Roman" pitchFamily="18" charset="0"/>
              <a:cs typeface="Times New Roman" pitchFamily="18" charset="0"/>
            </a:endParaRPr>
          </a:p>
          <a:p>
            <a:pPr>
              <a:lnSpc>
                <a:spcPct val="80000"/>
              </a:lnSpc>
              <a:defRPr/>
            </a:pPr>
            <a:r>
              <a:rPr lang="en-US" sz="2800" b="1" dirty="0">
                <a:solidFill>
                  <a:srgbClr val="CC0066"/>
                </a:solidFill>
                <a:latin typeface="Times New Roman" pitchFamily="18" charset="0"/>
                <a:cs typeface="Times New Roman" pitchFamily="18" charset="0"/>
                <a:sym typeface="Wingdings 2"/>
              </a:rPr>
              <a:t> </a:t>
            </a:r>
            <a:r>
              <a:rPr lang="en-US" sz="2800" b="1" dirty="0">
                <a:solidFill>
                  <a:srgbClr val="CC0066"/>
                </a:solidFill>
                <a:latin typeface="Times New Roman" pitchFamily="18" charset="0"/>
                <a:cs typeface="Times New Roman" pitchFamily="18" charset="0"/>
              </a:rPr>
              <a:t>Variables to control:</a:t>
            </a:r>
          </a:p>
          <a:p>
            <a:pPr lvl="2">
              <a:lnSpc>
                <a:spcPct val="80000"/>
              </a:lnSpc>
              <a:defRPr/>
            </a:pPr>
            <a:r>
              <a:rPr lang="en-US" sz="2800" b="1" dirty="0">
                <a:latin typeface="Times New Roman" pitchFamily="18" charset="0"/>
                <a:cs typeface="Times New Roman" pitchFamily="18" charset="0"/>
              </a:rPr>
              <a:t>Temperature</a:t>
            </a:r>
          </a:p>
          <a:p>
            <a:pPr lvl="2">
              <a:lnSpc>
                <a:spcPct val="80000"/>
              </a:lnSpc>
              <a:defRPr/>
            </a:pPr>
            <a:r>
              <a:rPr lang="en-US" sz="2800" b="1" dirty="0">
                <a:latin typeface="Times New Roman" pitchFamily="18" charset="0"/>
                <a:cs typeface="Times New Roman" pitchFamily="18" charset="0"/>
              </a:rPr>
              <a:t>Amplitude of the ultrasonic wave</a:t>
            </a:r>
          </a:p>
          <a:p>
            <a:pPr lvl="2">
              <a:lnSpc>
                <a:spcPct val="80000"/>
              </a:lnSpc>
              <a:defRPr/>
            </a:pPr>
            <a:r>
              <a:rPr lang="en-US" sz="2800" b="1" dirty="0">
                <a:latin typeface="Times New Roman" pitchFamily="18" charset="0"/>
                <a:cs typeface="Times New Roman" pitchFamily="18" charset="0"/>
              </a:rPr>
              <a:t>Time of treatment</a:t>
            </a:r>
          </a:p>
          <a:p>
            <a:pPr lvl="2">
              <a:lnSpc>
                <a:spcPct val="80000"/>
              </a:lnSpc>
              <a:defRPr/>
            </a:pPr>
            <a:r>
              <a:rPr lang="en-US" sz="2800" b="1" dirty="0">
                <a:latin typeface="Times New Roman" pitchFamily="18" charset="0"/>
                <a:cs typeface="Times New Roman" pitchFamily="18" charset="0"/>
              </a:rPr>
              <a:t>Cycles</a:t>
            </a:r>
          </a:p>
        </p:txBody>
      </p:sp>
      <p:sp>
        <p:nvSpPr>
          <p:cNvPr id="3" name="Metin kutusu 2"/>
          <p:cNvSpPr txBox="1"/>
          <p:nvPr/>
        </p:nvSpPr>
        <p:spPr>
          <a:xfrm>
            <a:off x="1560442" y="4185592"/>
            <a:ext cx="671979" cy="369332"/>
          </a:xfrm>
          <a:prstGeom prst="rect">
            <a:avLst/>
          </a:prstGeom>
          <a:solidFill>
            <a:schemeClr val="bg1"/>
          </a:solidFill>
        </p:spPr>
        <p:txBody>
          <a:bodyPr wrap="none" rtlCol="0">
            <a:spAutoFit/>
          </a:bodyPr>
          <a:lstStyle/>
          <a:p>
            <a:r>
              <a:rPr lang="tr-TR" b="1" dirty="0" err="1" smtClean="0">
                <a:latin typeface="Times New Roman" pitchFamily="18" charset="0"/>
                <a:cs typeface="Times New Roman" pitchFamily="18" charset="0"/>
              </a:rPr>
              <a:t>Cells</a:t>
            </a:r>
            <a:endParaRPr lang="tr-TR" b="1" dirty="0">
              <a:latin typeface="Times New Roman" pitchFamily="18" charset="0"/>
              <a:cs typeface="Times New Roman" pitchFamily="18" charset="0"/>
            </a:endParaRPr>
          </a:p>
        </p:txBody>
      </p:sp>
      <p:sp>
        <p:nvSpPr>
          <p:cNvPr id="26" name="Metin kutusu 25"/>
          <p:cNvSpPr txBox="1"/>
          <p:nvPr/>
        </p:nvSpPr>
        <p:spPr>
          <a:xfrm>
            <a:off x="1738776" y="3680047"/>
            <a:ext cx="1024302" cy="369332"/>
          </a:xfrm>
          <a:prstGeom prst="rect">
            <a:avLst/>
          </a:prstGeom>
          <a:solidFill>
            <a:schemeClr val="bg1"/>
          </a:solidFill>
        </p:spPr>
        <p:txBody>
          <a:bodyPr wrap="square" rtlCol="0">
            <a:spAutoFit/>
          </a:bodyPr>
          <a:lstStyle/>
          <a:p>
            <a:r>
              <a:rPr lang="tr-TR" b="1" dirty="0" smtClean="0">
                <a:latin typeface="Times New Roman" pitchFamily="18" charset="0"/>
                <a:cs typeface="Times New Roman" pitchFamily="18" charset="0"/>
              </a:rPr>
              <a:t>Solution</a:t>
            </a:r>
            <a:endParaRPr lang="tr-TR" b="1" dirty="0">
              <a:latin typeface="Times New Roman" pitchFamily="18" charset="0"/>
              <a:cs typeface="Times New Roman" pitchFamily="18" charset="0"/>
            </a:endParaRPr>
          </a:p>
        </p:txBody>
      </p:sp>
      <p:sp>
        <p:nvSpPr>
          <p:cNvPr id="27" name="Metin kutusu 26"/>
          <p:cNvSpPr txBox="1"/>
          <p:nvPr/>
        </p:nvSpPr>
        <p:spPr>
          <a:xfrm>
            <a:off x="1679141" y="2938569"/>
            <a:ext cx="1582806" cy="369332"/>
          </a:xfrm>
          <a:prstGeom prst="rect">
            <a:avLst/>
          </a:prstGeom>
          <a:solidFill>
            <a:schemeClr val="bg1"/>
          </a:solidFill>
        </p:spPr>
        <p:txBody>
          <a:bodyPr wrap="none" rtlCol="0">
            <a:spAutoFit/>
          </a:bodyPr>
          <a:lstStyle/>
          <a:p>
            <a:r>
              <a:rPr lang="tr-TR" b="1" dirty="0" err="1" smtClean="0">
                <a:latin typeface="Times New Roman" pitchFamily="18" charset="0"/>
                <a:cs typeface="Times New Roman" pitchFamily="18" charset="0"/>
              </a:rPr>
              <a:t>Sonicator</a:t>
            </a:r>
            <a:r>
              <a:rPr lang="tr-TR" b="1" dirty="0" smtClean="0">
                <a:latin typeface="Times New Roman" pitchFamily="18" charset="0"/>
                <a:cs typeface="Times New Roman" pitchFamily="18" charset="0"/>
              </a:rPr>
              <a:t> Tip</a:t>
            </a:r>
            <a:endParaRPr lang="tr-TR" b="1" dirty="0">
              <a:latin typeface="Times New Roman" pitchFamily="18" charset="0"/>
              <a:cs typeface="Times New Roman" pitchFamily="18" charset="0"/>
            </a:endParaRPr>
          </a:p>
        </p:txBody>
      </p:sp>
      <p:sp>
        <p:nvSpPr>
          <p:cNvPr id="4" name="Dikdörtgen 3"/>
          <p:cNvSpPr/>
          <p:nvPr/>
        </p:nvSpPr>
        <p:spPr>
          <a:xfrm>
            <a:off x="148468" y="477126"/>
            <a:ext cx="9030614" cy="584775"/>
          </a:xfrm>
          <a:prstGeom prst="rect">
            <a:avLst/>
          </a:prstGeom>
        </p:spPr>
        <p:txBody>
          <a:bodyPr wrap="none">
            <a:spAutoFit/>
          </a:bodyPr>
          <a:lstStyle/>
          <a:p>
            <a:r>
              <a:rPr lang="tr-TR" sz="3200" b="1" dirty="0" err="1" smtClean="0">
                <a:latin typeface="Times New Roman" pitchFamily="18" charset="0"/>
                <a:cs typeface="Times New Roman" pitchFamily="18" charset="0"/>
              </a:rPr>
              <a:t>Fundatementals</a:t>
            </a:r>
            <a:r>
              <a:rPr lang="tr-TR" sz="3200" b="1" dirty="0" smtClean="0">
                <a:latin typeface="Times New Roman" pitchFamily="18" charset="0"/>
                <a:cs typeface="Times New Roman" pitchFamily="18" charset="0"/>
              </a:rPr>
              <a:t>: </a:t>
            </a:r>
            <a:r>
              <a:rPr lang="en-US" sz="3200" b="1" dirty="0" smtClean="0">
                <a:solidFill>
                  <a:srgbClr val="00B050"/>
                </a:solidFill>
                <a:latin typeface="Times New Roman" pitchFamily="18" charset="0"/>
                <a:cs typeface="Times New Roman" pitchFamily="18" charset="0"/>
              </a:rPr>
              <a:t>Ultrasound </a:t>
            </a:r>
            <a:r>
              <a:rPr lang="tr-TR" sz="3200" b="1" dirty="0" smtClean="0">
                <a:solidFill>
                  <a:srgbClr val="00B050"/>
                </a:solidFill>
                <a:latin typeface="Times New Roman" pitchFamily="18" charset="0"/>
                <a:cs typeface="Times New Roman" pitchFamily="18" charset="0"/>
              </a:rPr>
              <a:t>P</a:t>
            </a:r>
            <a:r>
              <a:rPr lang="en-US" sz="3200" b="1" dirty="0" err="1" smtClean="0">
                <a:solidFill>
                  <a:srgbClr val="00B050"/>
                </a:solidFill>
                <a:latin typeface="Times New Roman" pitchFamily="18" charset="0"/>
                <a:cs typeface="Times New Roman" pitchFamily="18" charset="0"/>
              </a:rPr>
              <a:t>rocessing</a:t>
            </a:r>
            <a:r>
              <a:rPr lang="en-US" sz="3200" b="1" dirty="0" smtClean="0">
                <a:solidFill>
                  <a:srgbClr val="00B050"/>
                </a:solidFill>
                <a:latin typeface="Times New Roman" pitchFamily="18" charset="0"/>
                <a:cs typeface="Times New Roman" pitchFamily="18" charset="0"/>
              </a:rPr>
              <a:t> </a:t>
            </a:r>
            <a:r>
              <a:rPr lang="tr-TR" sz="3200" b="1" dirty="0" smtClean="0">
                <a:solidFill>
                  <a:srgbClr val="00B050"/>
                </a:solidFill>
                <a:latin typeface="Times New Roman" pitchFamily="18" charset="0"/>
                <a:cs typeface="Times New Roman" pitchFamily="18" charset="0"/>
              </a:rPr>
              <a:t>P</a:t>
            </a:r>
            <a:r>
              <a:rPr lang="en-US" sz="3200" b="1" dirty="0" err="1" smtClean="0">
                <a:solidFill>
                  <a:srgbClr val="00B050"/>
                </a:solidFill>
                <a:latin typeface="Times New Roman" pitchFamily="18" charset="0"/>
                <a:cs typeface="Times New Roman" pitchFamily="18" charset="0"/>
              </a:rPr>
              <a:t>rinciple</a:t>
            </a:r>
            <a:endParaRPr lang="tr-TR" sz="3200" dirty="0">
              <a:solidFill>
                <a:srgbClr val="00B050"/>
              </a:solidFill>
            </a:endParaRPr>
          </a:p>
        </p:txBody>
      </p:sp>
    </p:spTree>
    <p:extLst>
      <p:ext uri="{BB962C8B-B14F-4D97-AF65-F5344CB8AC3E}">
        <p14:creationId xmlns:p14="http://schemas.microsoft.com/office/powerpoint/2010/main" val="25305901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187505" y="477981"/>
            <a:ext cx="8229600" cy="1143000"/>
          </a:xfrm>
        </p:spPr>
        <p:txBody>
          <a:bodyPr>
            <a:normAutofit/>
          </a:bodyPr>
          <a:lstStyle/>
          <a:p>
            <a:pPr eaLnBrk="1" hangingPunct="1">
              <a:defRPr/>
            </a:pPr>
            <a:r>
              <a:rPr lang="tr-TR" sz="3600" b="1" dirty="0" err="1" smtClean="0">
                <a:solidFill>
                  <a:srgbClr val="00B050"/>
                </a:solidFill>
                <a:latin typeface="Times New Roman" pitchFamily="18" charset="0"/>
                <a:cs typeface="Times New Roman" pitchFamily="18" charset="0"/>
              </a:rPr>
              <a:t>Sonication</a:t>
            </a:r>
            <a:r>
              <a:rPr lang="tr-TR" sz="3600" b="1" dirty="0" smtClean="0">
                <a:solidFill>
                  <a:srgbClr val="00B050"/>
                </a:solidFill>
                <a:latin typeface="Times New Roman" pitchFamily="18" charset="0"/>
                <a:cs typeface="Times New Roman" pitchFamily="18" charset="0"/>
              </a:rPr>
              <a:t> </a:t>
            </a:r>
            <a:r>
              <a:rPr lang="tr-TR" sz="3600" b="1" dirty="0" err="1" smtClean="0">
                <a:solidFill>
                  <a:srgbClr val="00B050"/>
                </a:solidFill>
                <a:latin typeface="Times New Roman" pitchFamily="18" charset="0"/>
                <a:cs typeface="Times New Roman" pitchFamily="18" charset="0"/>
              </a:rPr>
              <a:t>Modes</a:t>
            </a:r>
            <a:endParaRPr lang="en-US" sz="3600" b="1" dirty="0" smtClean="0">
              <a:solidFill>
                <a:srgbClr val="00B050"/>
              </a:solidFill>
              <a:latin typeface="Times New Roman" pitchFamily="18" charset="0"/>
              <a:cs typeface="Times New Roman" pitchFamily="18" charset="0"/>
            </a:endParaRPr>
          </a:p>
        </p:txBody>
      </p:sp>
      <p:sp>
        <p:nvSpPr>
          <p:cNvPr id="198659" name="Rectangle 3"/>
          <p:cNvSpPr>
            <a:spLocks noGrp="1" noChangeArrowheads="1"/>
          </p:cNvSpPr>
          <p:nvPr>
            <p:ph type="body" idx="1"/>
          </p:nvPr>
        </p:nvSpPr>
        <p:spPr>
          <a:xfrm>
            <a:off x="3699523" y="1185709"/>
            <a:ext cx="6109496" cy="4530725"/>
          </a:xfrm>
        </p:spPr>
        <p:txBody>
          <a:bodyPr>
            <a:normAutofit lnSpcReduction="10000"/>
          </a:bodyPr>
          <a:lstStyle/>
          <a:p>
            <a:pPr marL="0" indent="0" eaLnBrk="1" hangingPunct="1">
              <a:buNone/>
              <a:defRPr/>
            </a:pPr>
            <a:r>
              <a:rPr lang="en-US" sz="3200" b="1" dirty="0" smtClean="0">
                <a:solidFill>
                  <a:srgbClr val="CC0066"/>
                </a:solidFill>
                <a:latin typeface="Times New Roman" pitchFamily="18" charset="0"/>
                <a:cs typeface="Times New Roman" pitchFamily="18" charset="0"/>
                <a:sym typeface="Wingdings 2"/>
              </a:rPr>
              <a:t></a:t>
            </a:r>
            <a:r>
              <a:rPr lang="tr-TR" sz="3200" b="1" dirty="0" smtClean="0">
                <a:solidFill>
                  <a:srgbClr val="CC0066"/>
                </a:solidFill>
                <a:latin typeface="Times New Roman" pitchFamily="18" charset="0"/>
                <a:cs typeface="Times New Roman" pitchFamily="18" charset="0"/>
                <a:sym typeface="Wingdings 2"/>
              </a:rPr>
              <a:t> </a:t>
            </a:r>
            <a:r>
              <a:rPr lang="en-US" sz="3200" b="1" dirty="0" smtClean="0">
                <a:solidFill>
                  <a:srgbClr val="CC0066"/>
                </a:solidFill>
                <a:latin typeface="Times New Roman" pitchFamily="18" charset="0"/>
                <a:cs typeface="Times New Roman" pitchFamily="18" charset="0"/>
              </a:rPr>
              <a:t>Sonication (US)</a:t>
            </a:r>
          </a:p>
          <a:p>
            <a:pPr marL="280987" lvl="1" indent="0" eaLnBrk="1" hangingPunct="1">
              <a:buNone/>
              <a:defRPr/>
            </a:pPr>
            <a:r>
              <a:rPr lang="tr-TR" sz="3200" b="1" dirty="0" smtClean="0">
                <a:latin typeface="Times New Roman" pitchFamily="18" charset="0"/>
                <a:cs typeface="Times New Roman" pitchFamily="18" charset="0"/>
              </a:rPr>
              <a:t> </a:t>
            </a:r>
            <a:r>
              <a:rPr lang="en-US" sz="3200" b="1" dirty="0" smtClean="0">
                <a:latin typeface="Times New Roman" pitchFamily="18" charset="0"/>
                <a:cs typeface="Times New Roman" pitchFamily="18" charset="0"/>
              </a:rPr>
              <a:t>Ultrasound</a:t>
            </a:r>
          </a:p>
          <a:p>
            <a:pPr marL="0" indent="0" eaLnBrk="1" hangingPunct="1">
              <a:buNone/>
              <a:defRPr/>
            </a:pPr>
            <a:r>
              <a:rPr lang="en-US" sz="3200" b="1" dirty="0" smtClean="0">
                <a:solidFill>
                  <a:srgbClr val="CC0066"/>
                </a:solidFill>
                <a:latin typeface="Times New Roman" pitchFamily="18" charset="0"/>
                <a:cs typeface="Times New Roman" pitchFamily="18" charset="0"/>
                <a:sym typeface="Wingdings 2"/>
              </a:rPr>
              <a:t></a:t>
            </a:r>
            <a:r>
              <a:rPr lang="tr-TR" sz="3200" b="1" dirty="0" smtClean="0">
                <a:solidFill>
                  <a:srgbClr val="CC0066"/>
                </a:solidFill>
                <a:latin typeface="Times New Roman" pitchFamily="18" charset="0"/>
                <a:cs typeface="Times New Roman" pitchFamily="18" charset="0"/>
                <a:sym typeface="Wingdings 2"/>
              </a:rPr>
              <a:t> </a:t>
            </a:r>
            <a:r>
              <a:rPr lang="en-US" sz="3200" b="1" dirty="0" smtClean="0">
                <a:solidFill>
                  <a:srgbClr val="CC0066"/>
                </a:solidFill>
                <a:latin typeface="Times New Roman" pitchFamily="18" charset="0"/>
                <a:cs typeface="Times New Roman" pitchFamily="18" charset="0"/>
              </a:rPr>
              <a:t>Thermo-sonication (TS)</a:t>
            </a:r>
          </a:p>
          <a:p>
            <a:pPr marL="280987" lvl="1" indent="0" eaLnBrk="1" hangingPunct="1">
              <a:buNone/>
              <a:defRPr/>
            </a:pPr>
            <a:r>
              <a:rPr lang="tr-TR" sz="3200" b="1" dirty="0" smtClean="0">
                <a:latin typeface="Times New Roman" pitchFamily="18" charset="0"/>
                <a:cs typeface="Times New Roman" pitchFamily="18" charset="0"/>
              </a:rPr>
              <a:t>  </a:t>
            </a:r>
            <a:r>
              <a:rPr lang="en-US" sz="3200" b="1" dirty="0" smtClean="0">
                <a:latin typeface="Times New Roman" pitchFamily="18" charset="0"/>
                <a:cs typeface="Times New Roman" pitchFamily="18" charset="0"/>
              </a:rPr>
              <a:t>Ultrasound plus heat</a:t>
            </a:r>
          </a:p>
          <a:p>
            <a:pPr marL="0" indent="0" eaLnBrk="1" hangingPunct="1">
              <a:buNone/>
              <a:defRPr/>
            </a:pPr>
            <a:r>
              <a:rPr lang="en-US" sz="3200" b="1" dirty="0" smtClean="0">
                <a:solidFill>
                  <a:srgbClr val="CC0066"/>
                </a:solidFill>
                <a:latin typeface="Times New Roman" pitchFamily="18" charset="0"/>
                <a:cs typeface="Times New Roman" pitchFamily="18" charset="0"/>
                <a:sym typeface="Wingdings 2"/>
              </a:rPr>
              <a:t></a:t>
            </a:r>
            <a:r>
              <a:rPr lang="tr-TR" sz="3200" b="1" dirty="0" smtClean="0">
                <a:solidFill>
                  <a:srgbClr val="CC0066"/>
                </a:solidFill>
                <a:latin typeface="Times New Roman" pitchFamily="18" charset="0"/>
                <a:cs typeface="Times New Roman" pitchFamily="18" charset="0"/>
                <a:sym typeface="Wingdings 2"/>
              </a:rPr>
              <a:t> </a:t>
            </a:r>
            <a:r>
              <a:rPr lang="en-US" sz="3200" b="1" dirty="0" smtClean="0">
                <a:solidFill>
                  <a:srgbClr val="CC0066"/>
                </a:solidFill>
                <a:latin typeface="Times New Roman" pitchFamily="18" charset="0"/>
                <a:cs typeface="Times New Roman" pitchFamily="18" charset="0"/>
              </a:rPr>
              <a:t>Mano-thermo-sonication </a:t>
            </a:r>
            <a:r>
              <a:rPr lang="tr-TR" sz="3200" b="1" dirty="0" smtClean="0">
                <a:solidFill>
                  <a:srgbClr val="CC0066"/>
                </a:solidFill>
                <a:latin typeface="Times New Roman" pitchFamily="18" charset="0"/>
                <a:cs typeface="Times New Roman" pitchFamily="18" charset="0"/>
              </a:rPr>
              <a:t>  </a:t>
            </a:r>
          </a:p>
          <a:p>
            <a:pPr marL="0" indent="0" eaLnBrk="1" hangingPunct="1">
              <a:buNone/>
              <a:defRPr/>
            </a:pPr>
            <a:r>
              <a:rPr lang="tr-TR" sz="3200" b="1" dirty="0" smtClean="0">
                <a:solidFill>
                  <a:srgbClr val="CC0066"/>
                </a:solidFill>
                <a:latin typeface="Times New Roman" pitchFamily="18" charset="0"/>
                <a:cs typeface="Times New Roman" pitchFamily="18" charset="0"/>
              </a:rPr>
              <a:t>    </a:t>
            </a:r>
            <a:r>
              <a:rPr lang="en-US" sz="3200" b="1" dirty="0" smtClean="0">
                <a:solidFill>
                  <a:srgbClr val="CC0066"/>
                </a:solidFill>
                <a:latin typeface="Times New Roman" pitchFamily="18" charset="0"/>
                <a:cs typeface="Times New Roman" pitchFamily="18" charset="0"/>
              </a:rPr>
              <a:t>(MTS)</a:t>
            </a:r>
          </a:p>
          <a:p>
            <a:pPr marL="280987" lvl="1" indent="0" eaLnBrk="1" hangingPunct="1">
              <a:buNone/>
              <a:defRPr/>
            </a:pPr>
            <a:r>
              <a:rPr lang="tr-TR" sz="3200" b="1" dirty="0" smtClean="0">
                <a:latin typeface="Times New Roman" pitchFamily="18" charset="0"/>
                <a:cs typeface="Times New Roman" pitchFamily="18" charset="0"/>
              </a:rPr>
              <a:t>  </a:t>
            </a:r>
            <a:r>
              <a:rPr lang="en-US" sz="3200" b="1" dirty="0" smtClean="0">
                <a:latin typeface="Times New Roman" pitchFamily="18" charset="0"/>
                <a:cs typeface="Times New Roman" pitchFamily="18" charset="0"/>
              </a:rPr>
              <a:t>Ultrasound plus heat and </a:t>
            </a:r>
            <a:r>
              <a:rPr lang="tr-TR" sz="3200" b="1" dirty="0" smtClean="0">
                <a:latin typeface="Times New Roman" pitchFamily="18" charset="0"/>
                <a:cs typeface="Times New Roman" pitchFamily="18" charset="0"/>
              </a:rPr>
              <a:t>  </a:t>
            </a:r>
          </a:p>
          <a:p>
            <a:pPr marL="280987" lvl="1" indent="0" eaLnBrk="1" hangingPunct="1">
              <a:buNone/>
              <a:defRPr/>
            </a:pPr>
            <a:r>
              <a:rPr lang="tr-TR" sz="3200" b="1" dirty="0" smtClean="0">
                <a:latin typeface="Times New Roman" pitchFamily="18" charset="0"/>
                <a:cs typeface="Times New Roman" pitchFamily="18" charset="0"/>
              </a:rPr>
              <a:t>  </a:t>
            </a:r>
            <a:r>
              <a:rPr lang="en-US" sz="3200" b="1" dirty="0" smtClean="0">
                <a:latin typeface="Times New Roman" pitchFamily="18" charset="0"/>
                <a:cs typeface="Times New Roman" pitchFamily="18" charset="0"/>
              </a:rPr>
              <a:t>pressure</a:t>
            </a:r>
          </a:p>
          <a:p>
            <a:pPr eaLnBrk="1" hangingPunct="1">
              <a:defRPr/>
            </a:pPr>
            <a:endParaRPr lang="en-US" dirty="0" smtClean="0">
              <a:latin typeface="Arial" charset="0"/>
            </a:endParaRPr>
          </a:p>
        </p:txBody>
      </p:sp>
      <p:grpSp>
        <p:nvGrpSpPr>
          <p:cNvPr id="2" name="Grup 1"/>
          <p:cNvGrpSpPr/>
          <p:nvPr/>
        </p:nvGrpSpPr>
        <p:grpSpPr>
          <a:xfrm>
            <a:off x="198782" y="2597727"/>
            <a:ext cx="3708200" cy="3439489"/>
            <a:chOff x="6477000" y="1828800"/>
            <a:chExt cx="2438400" cy="2590800"/>
          </a:xfrm>
        </p:grpSpPr>
        <p:pic>
          <p:nvPicPr>
            <p:cNvPr id="41988" name="Picture 4" descr="bacteria"/>
            <p:cNvPicPr>
              <a:picLocks noChangeAspect="1" noChangeArrowheads="1"/>
            </p:cNvPicPr>
            <p:nvPr/>
          </p:nvPicPr>
          <p:blipFill>
            <a:blip r:embed="rId2" cstate="print"/>
            <a:srcRect/>
            <a:stretch>
              <a:fillRect/>
            </a:stretch>
          </p:blipFill>
          <p:spPr bwMode="auto">
            <a:xfrm>
              <a:off x="7292975" y="2438400"/>
              <a:ext cx="1012825" cy="1295400"/>
            </a:xfrm>
            <a:prstGeom prst="rect">
              <a:avLst/>
            </a:prstGeom>
            <a:noFill/>
            <a:ln w="9525">
              <a:noFill/>
              <a:miter lim="800000"/>
              <a:headEnd/>
              <a:tailEnd/>
            </a:ln>
          </p:spPr>
        </p:pic>
        <p:sp>
          <p:nvSpPr>
            <p:cNvPr id="41989" name="AutoShape 5"/>
            <p:cNvSpPr>
              <a:spLocks noChangeArrowheads="1"/>
            </p:cNvSpPr>
            <p:nvPr/>
          </p:nvSpPr>
          <p:spPr bwMode="auto">
            <a:xfrm>
              <a:off x="7620000" y="3657600"/>
              <a:ext cx="152400" cy="152400"/>
            </a:xfrm>
            <a:prstGeom prst="flowChartConnector">
              <a:avLst/>
            </a:prstGeom>
            <a:solidFill>
              <a:srgbClr val="FF0000"/>
            </a:solidFill>
            <a:ln w="12700" cap="sq">
              <a:solidFill>
                <a:schemeClr val="tx1"/>
              </a:solidFill>
              <a:round/>
              <a:headEnd type="none" w="sm" len="sm"/>
              <a:tailEnd type="none" w="sm" len="sm"/>
            </a:ln>
          </p:spPr>
          <p:txBody>
            <a:bodyPr wrap="none" anchor="ctr"/>
            <a:lstStyle/>
            <a:p>
              <a:endParaRPr lang="en-US"/>
            </a:p>
          </p:txBody>
        </p:sp>
        <p:sp>
          <p:nvSpPr>
            <p:cNvPr id="41990" name="AutoShape 6"/>
            <p:cNvSpPr>
              <a:spLocks noChangeArrowheads="1"/>
            </p:cNvSpPr>
            <p:nvPr/>
          </p:nvSpPr>
          <p:spPr bwMode="auto">
            <a:xfrm>
              <a:off x="8001000" y="2362200"/>
              <a:ext cx="152400" cy="152400"/>
            </a:xfrm>
            <a:prstGeom prst="flowChartConnector">
              <a:avLst/>
            </a:prstGeom>
            <a:solidFill>
              <a:srgbClr val="FF0000"/>
            </a:solidFill>
            <a:ln w="12700" cap="sq">
              <a:solidFill>
                <a:schemeClr val="tx1"/>
              </a:solidFill>
              <a:round/>
              <a:headEnd type="none" w="sm" len="sm"/>
              <a:tailEnd type="none" w="sm" len="sm"/>
            </a:ln>
          </p:spPr>
          <p:txBody>
            <a:bodyPr wrap="none" anchor="ctr"/>
            <a:lstStyle/>
            <a:p>
              <a:endParaRPr lang="en-US"/>
            </a:p>
          </p:txBody>
        </p:sp>
        <p:sp>
          <p:nvSpPr>
            <p:cNvPr id="41991" name="AutoShape 8"/>
            <p:cNvSpPr>
              <a:spLocks noChangeArrowheads="1"/>
            </p:cNvSpPr>
            <p:nvPr/>
          </p:nvSpPr>
          <p:spPr bwMode="auto">
            <a:xfrm>
              <a:off x="7086600" y="3124200"/>
              <a:ext cx="152400" cy="152400"/>
            </a:xfrm>
            <a:prstGeom prst="flowChartConnector">
              <a:avLst/>
            </a:prstGeom>
            <a:solidFill>
              <a:srgbClr val="FF0000"/>
            </a:solidFill>
            <a:ln w="12700" cap="sq">
              <a:solidFill>
                <a:schemeClr val="tx1"/>
              </a:solidFill>
              <a:round/>
              <a:headEnd type="none" w="sm" len="sm"/>
              <a:tailEnd type="none" w="sm" len="sm"/>
            </a:ln>
          </p:spPr>
          <p:txBody>
            <a:bodyPr wrap="none" anchor="ctr"/>
            <a:lstStyle/>
            <a:p>
              <a:endParaRPr lang="en-US"/>
            </a:p>
          </p:txBody>
        </p:sp>
        <p:sp>
          <p:nvSpPr>
            <p:cNvPr id="41992" name="AutoShape 9"/>
            <p:cNvSpPr>
              <a:spLocks noChangeArrowheads="1"/>
            </p:cNvSpPr>
            <p:nvPr/>
          </p:nvSpPr>
          <p:spPr bwMode="auto">
            <a:xfrm>
              <a:off x="8229600" y="2971800"/>
              <a:ext cx="152400" cy="152400"/>
            </a:xfrm>
            <a:prstGeom prst="flowChartConnector">
              <a:avLst/>
            </a:prstGeom>
            <a:solidFill>
              <a:srgbClr val="FF0000"/>
            </a:solidFill>
            <a:ln w="12700" cap="sq">
              <a:solidFill>
                <a:schemeClr val="tx1"/>
              </a:solidFill>
              <a:round/>
              <a:headEnd type="none" w="sm" len="sm"/>
              <a:tailEnd type="none" w="sm" len="sm"/>
            </a:ln>
          </p:spPr>
          <p:txBody>
            <a:bodyPr wrap="none" anchor="ctr"/>
            <a:lstStyle/>
            <a:p>
              <a:endParaRPr lang="en-US"/>
            </a:p>
          </p:txBody>
        </p:sp>
        <p:sp>
          <p:nvSpPr>
            <p:cNvPr id="41993" name="AutoShape 12"/>
            <p:cNvSpPr>
              <a:spLocks noChangeArrowheads="1"/>
            </p:cNvSpPr>
            <p:nvPr/>
          </p:nvSpPr>
          <p:spPr bwMode="auto">
            <a:xfrm>
              <a:off x="7086600" y="3657600"/>
              <a:ext cx="381000" cy="304800"/>
            </a:xfrm>
            <a:prstGeom prst="irregularSeal1">
              <a:avLst/>
            </a:prstGeom>
            <a:solidFill>
              <a:srgbClr val="FFC000"/>
            </a:solidFill>
            <a:ln w="12700" cap="sq">
              <a:solidFill>
                <a:schemeClr val="tx1"/>
              </a:solidFill>
              <a:miter lim="800000"/>
              <a:headEnd type="none" w="sm" len="sm"/>
              <a:tailEnd type="none" w="sm" len="sm"/>
            </a:ln>
          </p:spPr>
          <p:txBody>
            <a:bodyPr wrap="none" anchor="ctr"/>
            <a:lstStyle/>
            <a:p>
              <a:endParaRPr lang="en-US">
                <a:solidFill>
                  <a:srgbClr val="00B050"/>
                </a:solidFill>
              </a:endParaRPr>
            </a:p>
          </p:txBody>
        </p:sp>
        <p:sp>
          <p:nvSpPr>
            <p:cNvPr id="41994" name="AutoShape 13"/>
            <p:cNvSpPr>
              <a:spLocks noChangeArrowheads="1"/>
            </p:cNvSpPr>
            <p:nvPr/>
          </p:nvSpPr>
          <p:spPr bwMode="auto">
            <a:xfrm>
              <a:off x="8077200" y="2438400"/>
              <a:ext cx="381000" cy="304800"/>
            </a:xfrm>
            <a:prstGeom prst="irregularSeal1">
              <a:avLst/>
            </a:prstGeom>
            <a:solidFill>
              <a:srgbClr val="FFC000"/>
            </a:solidFill>
            <a:ln w="12700" cap="sq">
              <a:solidFill>
                <a:schemeClr val="tx1"/>
              </a:solidFill>
              <a:miter lim="800000"/>
              <a:headEnd type="none" w="sm" len="sm"/>
              <a:tailEnd type="none" w="sm" len="sm"/>
            </a:ln>
          </p:spPr>
          <p:txBody>
            <a:bodyPr wrap="none" anchor="ctr"/>
            <a:lstStyle/>
            <a:p>
              <a:endParaRPr lang="en-US"/>
            </a:p>
          </p:txBody>
        </p:sp>
        <p:sp>
          <p:nvSpPr>
            <p:cNvPr id="41995" name="AutoShape 14"/>
            <p:cNvSpPr>
              <a:spLocks noChangeArrowheads="1"/>
            </p:cNvSpPr>
            <p:nvPr/>
          </p:nvSpPr>
          <p:spPr bwMode="auto">
            <a:xfrm>
              <a:off x="7239000" y="2133600"/>
              <a:ext cx="381000" cy="304800"/>
            </a:xfrm>
            <a:prstGeom prst="irregularSeal1">
              <a:avLst/>
            </a:prstGeom>
            <a:solidFill>
              <a:srgbClr val="FFC000"/>
            </a:solidFill>
            <a:ln w="12700" cap="sq">
              <a:solidFill>
                <a:schemeClr val="tx1"/>
              </a:solidFill>
              <a:miter lim="800000"/>
              <a:headEnd type="none" w="sm" len="sm"/>
              <a:tailEnd type="none" w="sm" len="sm"/>
            </a:ln>
          </p:spPr>
          <p:txBody>
            <a:bodyPr wrap="none" anchor="ctr"/>
            <a:lstStyle/>
            <a:p>
              <a:endParaRPr lang="en-US"/>
            </a:p>
          </p:txBody>
        </p:sp>
        <p:sp>
          <p:nvSpPr>
            <p:cNvPr id="41996" name="AutoShape 15"/>
            <p:cNvSpPr>
              <a:spLocks noChangeArrowheads="1"/>
            </p:cNvSpPr>
            <p:nvPr/>
          </p:nvSpPr>
          <p:spPr bwMode="auto">
            <a:xfrm>
              <a:off x="7010400" y="2667000"/>
              <a:ext cx="381000" cy="304800"/>
            </a:xfrm>
            <a:prstGeom prst="irregularSeal1">
              <a:avLst/>
            </a:prstGeom>
            <a:solidFill>
              <a:srgbClr val="FFC000"/>
            </a:solidFill>
            <a:ln w="12700" cap="sq">
              <a:solidFill>
                <a:schemeClr val="tx1"/>
              </a:solidFill>
              <a:miter lim="800000"/>
              <a:headEnd type="none" w="sm" len="sm"/>
              <a:tailEnd type="none" w="sm" len="sm"/>
            </a:ln>
          </p:spPr>
          <p:txBody>
            <a:bodyPr wrap="none" anchor="ctr"/>
            <a:lstStyle/>
            <a:p>
              <a:endParaRPr lang="en-US"/>
            </a:p>
          </p:txBody>
        </p:sp>
        <p:sp>
          <p:nvSpPr>
            <p:cNvPr id="41997" name="AutoShape 16"/>
            <p:cNvSpPr>
              <a:spLocks noChangeArrowheads="1"/>
            </p:cNvSpPr>
            <p:nvPr/>
          </p:nvSpPr>
          <p:spPr bwMode="auto">
            <a:xfrm>
              <a:off x="8305800" y="3733800"/>
              <a:ext cx="381000" cy="304800"/>
            </a:xfrm>
            <a:prstGeom prst="irregularSeal1">
              <a:avLst/>
            </a:prstGeom>
            <a:solidFill>
              <a:srgbClr val="FFC000"/>
            </a:solidFill>
            <a:ln w="12700" cap="sq">
              <a:solidFill>
                <a:schemeClr val="tx1"/>
              </a:solidFill>
              <a:miter lim="800000"/>
              <a:headEnd type="none" w="sm" len="sm"/>
              <a:tailEnd type="none" w="sm" len="sm"/>
            </a:ln>
          </p:spPr>
          <p:txBody>
            <a:bodyPr wrap="none" anchor="ctr"/>
            <a:lstStyle/>
            <a:p>
              <a:endParaRPr lang="en-US"/>
            </a:p>
          </p:txBody>
        </p:sp>
        <p:sp>
          <p:nvSpPr>
            <p:cNvPr id="41998" name="AutoShape 17"/>
            <p:cNvSpPr>
              <a:spLocks noChangeArrowheads="1"/>
            </p:cNvSpPr>
            <p:nvPr/>
          </p:nvSpPr>
          <p:spPr bwMode="auto">
            <a:xfrm>
              <a:off x="6477000" y="2867025"/>
              <a:ext cx="457200" cy="485775"/>
            </a:xfrm>
            <a:prstGeom prst="rightArrow">
              <a:avLst>
                <a:gd name="adj1" fmla="val 50000"/>
                <a:gd name="adj2" fmla="val 25000"/>
              </a:avLst>
            </a:prstGeom>
            <a:solidFill>
              <a:schemeClr val="accent3">
                <a:lumMod val="60000"/>
                <a:lumOff val="40000"/>
              </a:schemeClr>
            </a:solidFill>
            <a:ln w="12700" cap="sq">
              <a:solidFill>
                <a:schemeClr val="tx1"/>
              </a:solidFill>
              <a:miter lim="800000"/>
              <a:headEnd type="none" w="sm" len="sm"/>
              <a:tailEnd type="none" w="sm" len="sm"/>
            </a:ln>
          </p:spPr>
          <p:txBody>
            <a:bodyPr wrap="none" anchor="ctr"/>
            <a:lstStyle/>
            <a:p>
              <a:pPr algn="ctr"/>
              <a:endParaRPr lang="en-GB" sz="1800">
                <a:solidFill>
                  <a:srgbClr val="FF0000"/>
                </a:solidFill>
              </a:endParaRPr>
            </a:p>
          </p:txBody>
        </p:sp>
        <p:sp>
          <p:nvSpPr>
            <p:cNvPr id="41999" name="AutoShape 18"/>
            <p:cNvSpPr>
              <a:spLocks noChangeArrowheads="1"/>
            </p:cNvSpPr>
            <p:nvPr/>
          </p:nvSpPr>
          <p:spPr bwMode="auto">
            <a:xfrm rot="5400000">
              <a:off x="7681913" y="1814512"/>
              <a:ext cx="457200" cy="485775"/>
            </a:xfrm>
            <a:prstGeom prst="rightArrow">
              <a:avLst>
                <a:gd name="adj1" fmla="val 50000"/>
                <a:gd name="adj2" fmla="val 25000"/>
              </a:avLst>
            </a:prstGeom>
            <a:solidFill>
              <a:srgbClr val="FFC000"/>
            </a:solidFill>
            <a:ln w="12700" cap="sq">
              <a:solidFill>
                <a:schemeClr val="tx1"/>
              </a:solidFill>
              <a:miter lim="800000"/>
              <a:headEnd type="none" w="sm" len="sm"/>
              <a:tailEnd type="none" w="sm" len="sm"/>
            </a:ln>
          </p:spPr>
          <p:txBody>
            <a:bodyPr rot="10800000" vert="eaVert" wrap="none" anchor="ctr"/>
            <a:lstStyle/>
            <a:p>
              <a:pPr algn="ctr"/>
              <a:endParaRPr lang="en-GB" sz="1800">
                <a:solidFill>
                  <a:srgbClr val="FF0000"/>
                </a:solidFill>
              </a:endParaRPr>
            </a:p>
          </p:txBody>
        </p:sp>
        <p:sp>
          <p:nvSpPr>
            <p:cNvPr id="42000" name="AutoShape 19"/>
            <p:cNvSpPr>
              <a:spLocks noChangeArrowheads="1"/>
            </p:cNvSpPr>
            <p:nvPr/>
          </p:nvSpPr>
          <p:spPr bwMode="auto">
            <a:xfrm rot="-5400000">
              <a:off x="7634288" y="3948112"/>
              <a:ext cx="457200" cy="485775"/>
            </a:xfrm>
            <a:prstGeom prst="rightArrow">
              <a:avLst>
                <a:gd name="adj1" fmla="val 50000"/>
                <a:gd name="adj2" fmla="val 25000"/>
              </a:avLst>
            </a:prstGeom>
            <a:solidFill>
              <a:srgbClr val="FFC000"/>
            </a:solidFill>
            <a:ln w="12700" cap="sq">
              <a:solidFill>
                <a:schemeClr val="tx1"/>
              </a:solidFill>
              <a:miter lim="800000"/>
              <a:headEnd type="none" w="sm" len="sm"/>
              <a:tailEnd type="none" w="sm" len="sm"/>
            </a:ln>
          </p:spPr>
          <p:txBody>
            <a:bodyPr vert="eaVert" wrap="none" anchor="ctr"/>
            <a:lstStyle/>
            <a:p>
              <a:pPr algn="ctr"/>
              <a:endParaRPr lang="en-GB" sz="1800">
                <a:solidFill>
                  <a:srgbClr val="FF0000"/>
                </a:solidFill>
              </a:endParaRPr>
            </a:p>
          </p:txBody>
        </p:sp>
        <p:sp>
          <p:nvSpPr>
            <p:cNvPr id="42001" name="AutoShape 20"/>
            <p:cNvSpPr>
              <a:spLocks noChangeArrowheads="1"/>
            </p:cNvSpPr>
            <p:nvPr/>
          </p:nvSpPr>
          <p:spPr bwMode="auto">
            <a:xfrm rot="10800000">
              <a:off x="8458200" y="2895600"/>
              <a:ext cx="457200" cy="485775"/>
            </a:xfrm>
            <a:prstGeom prst="rightArrow">
              <a:avLst>
                <a:gd name="adj1" fmla="val 50000"/>
                <a:gd name="adj2" fmla="val 25000"/>
              </a:avLst>
            </a:prstGeom>
            <a:solidFill>
              <a:srgbClr val="FFC000"/>
            </a:solidFill>
            <a:ln w="12700" cap="sq">
              <a:solidFill>
                <a:schemeClr val="tx1"/>
              </a:solidFill>
              <a:miter lim="800000"/>
              <a:headEnd type="none" w="sm" len="sm"/>
              <a:tailEnd type="none" w="sm" len="sm"/>
            </a:ln>
          </p:spPr>
          <p:txBody>
            <a:bodyPr rot="10800000" wrap="none" anchor="ctr"/>
            <a:lstStyle/>
            <a:p>
              <a:pPr algn="ctr"/>
              <a:endParaRPr lang="en-GB" sz="1800">
                <a:solidFill>
                  <a:srgbClr val="FF0000"/>
                </a:solidFill>
              </a:endParaRPr>
            </a:p>
          </p:txBody>
        </p:sp>
        <p:sp>
          <p:nvSpPr>
            <p:cNvPr id="42002" name="AutoShape 21"/>
            <p:cNvSpPr>
              <a:spLocks noChangeArrowheads="1"/>
            </p:cNvSpPr>
            <p:nvPr/>
          </p:nvSpPr>
          <p:spPr bwMode="auto">
            <a:xfrm>
              <a:off x="7924800" y="3810000"/>
              <a:ext cx="152400" cy="152400"/>
            </a:xfrm>
            <a:prstGeom prst="flowChartConnector">
              <a:avLst/>
            </a:prstGeom>
            <a:solidFill>
              <a:srgbClr val="FF0000"/>
            </a:solidFill>
            <a:ln w="12700" cap="sq">
              <a:solidFill>
                <a:schemeClr val="tx1"/>
              </a:solidFill>
              <a:round/>
              <a:headEnd type="none" w="sm" len="sm"/>
              <a:tailEnd type="none" w="sm" len="sm"/>
            </a:ln>
          </p:spPr>
          <p:txBody>
            <a:bodyPr wrap="none" anchor="ctr"/>
            <a:lstStyle/>
            <a:p>
              <a:endParaRPr lang="en-US"/>
            </a:p>
          </p:txBody>
        </p:sp>
        <p:sp>
          <p:nvSpPr>
            <p:cNvPr id="42003" name="AutoShape 22"/>
            <p:cNvSpPr>
              <a:spLocks noChangeArrowheads="1"/>
            </p:cNvSpPr>
            <p:nvPr/>
          </p:nvSpPr>
          <p:spPr bwMode="auto">
            <a:xfrm>
              <a:off x="8153400" y="4038600"/>
              <a:ext cx="152400" cy="152400"/>
            </a:xfrm>
            <a:prstGeom prst="flowChartConnector">
              <a:avLst/>
            </a:prstGeom>
            <a:solidFill>
              <a:srgbClr val="FF0000"/>
            </a:solidFill>
            <a:ln w="12700" cap="sq">
              <a:solidFill>
                <a:schemeClr val="tx1"/>
              </a:solidFill>
              <a:round/>
              <a:headEnd type="none" w="sm" len="sm"/>
              <a:tailEnd type="none" w="sm" len="sm"/>
            </a:ln>
          </p:spPr>
          <p:txBody>
            <a:bodyPr wrap="none" anchor="ctr"/>
            <a:lstStyle/>
            <a:p>
              <a:endParaRPr lang="en-US"/>
            </a:p>
          </p:txBody>
        </p:sp>
        <p:sp>
          <p:nvSpPr>
            <p:cNvPr id="42004" name="AutoShape 23"/>
            <p:cNvSpPr>
              <a:spLocks noChangeArrowheads="1"/>
            </p:cNvSpPr>
            <p:nvPr/>
          </p:nvSpPr>
          <p:spPr bwMode="auto">
            <a:xfrm>
              <a:off x="8153400" y="3352800"/>
              <a:ext cx="152400" cy="152400"/>
            </a:xfrm>
            <a:prstGeom prst="flowChartConnector">
              <a:avLst/>
            </a:prstGeom>
            <a:solidFill>
              <a:srgbClr val="FF0000"/>
            </a:solidFill>
            <a:ln w="12700" cap="sq">
              <a:solidFill>
                <a:schemeClr val="tx1"/>
              </a:solidFill>
              <a:round/>
              <a:headEnd type="none" w="sm" len="sm"/>
              <a:tailEnd type="none" w="sm" len="sm"/>
            </a:ln>
          </p:spPr>
          <p:txBody>
            <a:bodyPr wrap="none" anchor="ctr"/>
            <a:lstStyle/>
            <a:p>
              <a:endParaRPr lang="en-US"/>
            </a:p>
          </p:txBody>
        </p:sp>
      </p:grpSp>
    </p:spTree>
    <p:extLst>
      <p:ext uri="{BB962C8B-B14F-4D97-AF65-F5344CB8AC3E}">
        <p14:creationId xmlns:p14="http://schemas.microsoft.com/office/powerpoint/2010/main" val="32086893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033D5EBD-6B78-4E2D-9C66-E9FAF9308C89}" type="slidenum">
              <a:rPr lang="en-US" smtClean="0"/>
              <a:pPr/>
              <a:t>13</a:t>
            </a:fld>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3691" y="494459"/>
            <a:ext cx="7940309" cy="55298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Yukarı Bükülü Ok 4"/>
          <p:cNvSpPr/>
          <p:nvPr/>
        </p:nvSpPr>
        <p:spPr>
          <a:xfrm>
            <a:off x="5450540" y="6006349"/>
            <a:ext cx="1954306" cy="833718"/>
          </a:xfrm>
          <a:prstGeom prst="curved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0000"/>
              </a:solidFill>
            </a:endParaRPr>
          </a:p>
        </p:txBody>
      </p:sp>
      <p:sp>
        <p:nvSpPr>
          <p:cNvPr id="7" name="Dikdörtgen 6"/>
          <p:cNvSpPr/>
          <p:nvPr/>
        </p:nvSpPr>
        <p:spPr>
          <a:xfrm>
            <a:off x="0" y="494460"/>
            <a:ext cx="3540328" cy="1077218"/>
          </a:xfrm>
          <a:prstGeom prst="rect">
            <a:avLst/>
          </a:prstGeom>
        </p:spPr>
        <p:txBody>
          <a:bodyPr wrap="none">
            <a:spAutoFit/>
          </a:bodyPr>
          <a:lstStyle/>
          <a:p>
            <a:r>
              <a:rPr lang="tr-TR" sz="3200" b="1" dirty="0" smtClean="0">
                <a:latin typeface="Times New Roman" pitchFamily="18" charset="0"/>
                <a:cs typeface="Times New Roman" pitchFamily="18" charset="0"/>
              </a:rPr>
              <a:t>Fundamentals:</a:t>
            </a:r>
          </a:p>
          <a:p>
            <a:r>
              <a:rPr lang="tr-TR" sz="3200" b="1" dirty="0" err="1" smtClean="0">
                <a:solidFill>
                  <a:srgbClr val="00B050"/>
                </a:solidFill>
                <a:latin typeface="Times New Roman" pitchFamily="18" charset="0"/>
                <a:cs typeface="Times New Roman" pitchFamily="18" charset="0"/>
              </a:rPr>
              <a:t>Ultrasound</a:t>
            </a:r>
            <a:r>
              <a:rPr lang="tr-TR" sz="3200" b="1" dirty="0" smtClean="0">
                <a:solidFill>
                  <a:srgbClr val="00B050"/>
                </a:solidFill>
                <a:latin typeface="Times New Roman" pitchFamily="18" charset="0"/>
                <a:cs typeface="Times New Roman" pitchFamily="18" charset="0"/>
              </a:rPr>
              <a:t> </a:t>
            </a:r>
            <a:r>
              <a:rPr lang="tr-TR" sz="3200" b="1" dirty="0" err="1" smtClean="0">
                <a:solidFill>
                  <a:srgbClr val="00B050"/>
                </a:solidFill>
                <a:latin typeface="Times New Roman" pitchFamily="18" charset="0"/>
                <a:cs typeface="Times New Roman" pitchFamily="18" charset="0"/>
              </a:rPr>
              <a:t>Theory</a:t>
            </a:r>
            <a:endParaRPr lang="tr-TR" sz="3200" b="1" dirty="0">
              <a:solidFill>
                <a:srgbClr val="00B050"/>
              </a:solidFill>
              <a:latin typeface="Times New Roman" pitchFamily="18" charset="0"/>
              <a:cs typeface="Times New Roman" pitchFamily="18" charset="0"/>
            </a:endParaRPr>
          </a:p>
        </p:txBody>
      </p:sp>
    </p:spTree>
    <p:extLst>
      <p:ext uri="{BB962C8B-B14F-4D97-AF65-F5344CB8AC3E}">
        <p14:creationId xmlns:p14="http://schemas.microsoft.com/office/powerpoint/2010/main" val="24588273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033D5EBD-6B78-4E2D-9C66-E9FAF9308C89}" type="slidenum">
              <a:rPr lang="en-US" smtClean="0"/>
              <a:pPr/>
              <a:t>14</a:t>
            </a:fld>
            <a:endParaRPr lang="en-US" dirty="0"/>
          </a:p>
        </p:txBody>
      </p:sp>
      <p:grpSp>
        <p:nvGrpSpPr>
          <p:cNvPr id="18" name="Grup 17"/>
          <p:cNvGrpSpPr/>
          <p:nvPr/>
        </p:nvGrpSpPr>
        <p:grpSpPr>
          <a:xfrm>
            <a:off x="1227784" y="549369"/>
            <a:ext cx="6544235" cy="3735760"/>
            <a:chOff x="609600" y="549369"/>
            <a:chExt cx="6544235" cy="3735760"/>
          </a:xfrm>
        </p:grpSpPr>
        <p:sp>
          <p:nvSpPr>
            <p:cNvPr id="5" name="Metin kutusu 4"/>
            <p:cNvSpPr txBox="1"/>
            <p:nvPr/>
          </p:nvSpPr>
          <p:spPr>
            <a:xfrm>
              <a:off x="2943732" y="567092"/>
              <a:ext cx="1922321" cy="523220"/>
            </a:xfrm>
            <a:prstGeom prst="rect">
              <a:avLst/>
            </a:prstGeom>
            <a:noFill/>
          </p:spPr>
          <p:txBody>
            <a:bodyPr wrap="none" rtlCol="0">
              <a:spAutoFit/>
            </a:bodyPr>
            <a:lstStyle/>
            <a:p>
              <a:r>
                <a:rPr lang="tr-TR" sz="2800" b="1" dirty="0" err="1" smtClean="0">
                  <a:latin typeface="Times New Roman" pitchFamily="18" charset="0"/>
                  <a:cs typeface="Times New Roman" pitchFamily="18" charset="0"/>
                </a:rPr>
                <a:t>Ultrasound</a:t>
              </a:r>
              <a:endParaRPr lang="tr-TR" sz="2800" b="1" dirty="0">
                <a:latin typeface="Times New Roman" pitchFamily="18" charset="0"/>
                <a:cs typeface="Times New Roman" pitchFamily="18" charset="0"/>
              </a:endParaRPr>
            </a:p>
          </p:txBody>
        </p:sp>
        <p:cxnSp>
          <p:nvCxnSpPr>
            <p:cNvPr id="7" name="Düz Ok Bağlayıcısı 6"/>
            <p:cNvCxnSpPr>
              <a:stCxn id="5" idx="2"/>
              <a:endCxn id="8" idx="0"/>
            </p:cNvCxnSpPr>
            <p:nvPr/>
          </p:nvCxnSpPr>
          <p:spPr>
            <a:xfrm>
              <a:off x="3904893" y="1090312"/>
              <a:ext cx="0" cy="514371"/>
            </a:xfrm>
            <a:prstGeom prst="straightConnector1">
              <a:avLst/>
            </a:prstGeom>
            <a:ln w="6985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2967318" y="1604683"/>
              <a:ext cx="1875150" cy="73510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0" b="1" dirty="0" smtClean="0">
                  <a:solidFill>
                    <a:srgbClr val="002060"/>
                  </a:solidFill>
                  <a:latin typeface="Times New Roman" pitchFamily="18" charset="0"/>
                  <a:cs typeface="Times New Roman" pitchFamily="18" charset="0"/>
                </a:rPr>
                <a:t>FOOD</a:t>
              </a:r>
              <a:endParaRPr lang="tr-TR" sz="2800" b="1" dirty="0">
                <a:solidFill>
                  <a:srgbClr val="002060"/>
                </a:solidFill>
                <a:latin typeface="Times New Roman" pitchFamily="18" charset="0"/>
                <a:cs typeface="Times New Roman" pitchFamily="18" charset="0"/>
              </a:endParaRPr>
            </a:p>
          </p:txBody>
        </p:sp>
        <p:cxnSp>
          <p:nvCxnSpPr>
            <p:cNvPr id="10" name="Düz Ok Bağlayıcısı 9"/>
            <p:cNvCxnSpPr/>
            <p:nvPr/>
          </p:nvCxnSpPr>
          <p:spPr>
            <a:xfrm flipH="1">
              <a:off x="3911663" y="2521061"/>
              <a:ext cx="1" cy="548825"/>
            </a:xfrm>
            <a:prstGeom prst="straightConnector1">
              <a:avLst/>
            </a:prstGeom>
            <a:ln w="698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1" name="Düz Ok Bağlayıcısı 10"/>
            <p:cNvCxnSpPr/>
            <p:nvPr/>
          </p:nvCxnSpPr>
          <p:spPr>
            <a:xfrm flipH="1">
              <a:off x="2388343" y="2383854"/>
              <a:ext cx="690284" cy="274413"/>
            </a:xfrm>
            <a:prstGeom prst="straightConnector1">
              <a:avLst/>
            </a:prstGeom>
            <a:ln w="698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3" name="Düz Ok Bağlayıcısı 12"/>
            <p:cNvCxnSpPr/>
            <p:nvPr/>
          </p:nvCxnSpPr>
          <p:spPr>
            <a:xfrm>
              <a:off x="4842469" y="2373375"/>
              <a:ext cx="608072" cy="284892"/>
            </a:xfrm>
            <a:prstGeom prst="straightConnector1">
              <a:avLst/>
            </a:prstGeom>
            <a:ln w="6985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14" name="Metin kutusu 13"/>
            <p:cNvSpPr txBox="1"/>
            <p:nvPr/>
          </p:nvSpPr>
          <p:spPr>
            <a:xfrm>
              <a:off x="731331" y="2647428"/>
              <a:ext cx="2212401" cy="523220"/>
            </a:xfrm>
            <a:prstGeom prst="rect">
              <a:avLst/>
            </a:prstGeom>
            <a:noFill/>
          </p:spPr>
          <p:txBody>
            <a:bodyPr wrap="none" rtlCol="0">
              <a:spAutoFit/>
            </a:bodyPr>
            <a:lstStyle/>
            <a:p>
              <a:r>
                <a:rPr lang="tr-TR" sz="2800" b="1" dirty="0" err="1" smtClean="0">
                  <a:latin typeface="Times New Roman" pitchFamily="18" charset="0"/>
                  <a:cs typeface="Times New Roman" pitchFamily="18" charset="0"/>
                </a:rPr>
                <a:t>Preservation</a:t>
              </a:r>
              <a:r>
                <a:rPr lang="tr-TR" sz="2800" b="1" dirty="0" smtClean="0"/>
                <a:t> </a:t>
              </a:r>
              <a:endParaRPr lang="tr-TR" sz="2800" b="1" dirty="0"/>
            </a:p>
          </p:txBody>
        </p:sp>
        <p:sp>
          <p:nvSpPr>
            <p:cNvPr id="16" name="Metin kutusu 15"/>
            <p:cNvSpPr txBox="1"/>
            <p:nvPr/>
          </p:nvSpPr>
          <p:spPr>
            <a:xfrm>
              <a:off x="2733485" y="3069886"/>
              <a:ext cx="2701958" cy="523220"/>
            </a:xfrm>
            <a:prstGeom prst="rect">
              <a:avLst/>
            </a:prstGeom>
            <a:noFill/>
          </p:spPr>
          <p:txBody>
            <a:bodyPr wrap="none" rtlCol="0">
              <a:spAutoFit/>
            </a:bodyPr>
            <a:lstStyle/>
            <a:p>
              <a:r>
                <a:rPr lang="tr-TR" sz="2800" b="1" dirty="0" err="1" smtClean="0">
                  <a:latin typeface="Times New Roman" pitchFamily="18" charset="0"/>
                  <a:cs typeface="Times New Roman" pitchFamily="18" charset="0"/>
                </a:rPr>
                <a:t>Transformation</a:t>
              </a:r>
              <a:r>
                <a:rPr lang="tr-TR" sz="2800" b="1" dirty="0" smtClean="0">
                  <a:latin typeface="Times New Roman" pitchFamily="18" charset="0"/>
                  <a:cs typeface="Times New Roman" pitchFamily="18" charset="0"/>
                </a:rPr>
                <a:t> </a:t>
              </a:r>
              <a:endParaRPr lang="tr-TR" sz="2800" b="1" dirty="0">
                <a:latin typeface="Times New Roman" pitchFamily="18" charset="0"/>
                <a:cs typeface="Times New Roman" pitchFamily="18" charset="0"/>
              </a:endParaRPr>
            </a:p>
          </p:txBody>
        </p:sp>
        <p:sp>
          <p:nvSpPr>
            <p:cNvPr id="17" name="Metin kutusu 16"/>
            <p:cNvSpPr txBox="1"/>
            <p:nvPr/>
          </p:nvSpPr>
          <p:spPr>
            <a:xfrm>
              <a:off x="5146505" y="2647428"/>
              <a:ext cx="1896673" cy="523220"/>
            </a:xfrm>
            <a:prstGeom prst="rect">
              <a:avLst/>
            </a:prstGeom>
            <a:noFill/>
          </p:spPr>
          <p:txBody>
            <a:bodyPr wrap="none" rtlCol="0">
              <a:spAutoFit/>
            </a:bodyPr>
            <a:lstStyle/>
            <a:p>
              <a:r>
                <a:rPr lang="tr-TR" sz="24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Extraction</a:t>
              </a:r>
              <a:endParaRPr lang="tr-TR" sz="2800" b="1" dirty="0">
                <a:latin typeface="Times New Roman" pitchFamily="18" charset="0"/>
                <a:cs typeface="Times New Roman" pitchFamily="18" charset="0"/>
              </a:endParaRPr>
            </a:p>
          </p:txBody>
        </p:sp>
        <p:sp>
          <p:nvSpPr>
            <p:cNvPr id="15" name="Oval 14"/>
            <p:cNvSpPr/>
            <p:nvPr/>
          </p:nvSpPr>
          <p:spPr>
            <a:xfrm>
              <a:off x="609600" y="549369"/>
              <a:ext cx="6544235" cy="3735760"/>
            </a:xfrm>
            <a:prstGeom prst="ellipse">
              <a:avLst/>
            </a:prstGeom>
            <a:noFill/>
            <a:ln w="698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sp>
        <p:nvSpPr>
          <p:cNvPr id="2" name="Dikdörtgen 1"/>
          <p:cNvSpPr/>
          <p:nvPr/>
        </p:nvSpPr>
        <p:spPr>
          <a:xfrm>
            <a:off x="256680" y="4330360"/>
            <a:ext cx="7515339" cy="954107"/>
          </a:xfrm>
          <a:prstGeom prst="rect">
            <a:avLst/>
          </a:prstGeom>
        </p:spPr>
        <p:txBody>
          <a:bodyPr wrap="square">
            <a:spAutoFit/>
          </a:bodyPr>
          <a:lstStyle/>
          <a:p>
            <a:pPr algn="just"/>
            <a:r>
              <a:rPr lang="tr-TR" sz="2800" b="1" dirty="0" err="1" smtClean="0">
                <a:latin typeface="Times New Roman" pitchFamily="18" charset="0"/>
                <a:cs typeface="Times New Roman" pitchFamily="18" charset="0"/>
              </a:rPr>
              <a:t>The</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p</a:t>
            </a:r>
            <a:r>
              <a:rPr lang="tr-TR" sz="2800" b="1" dirty="0" err="1" smtClean="0">
                <a:latin typeface="Times New Roman" pitchFamily="18" charset="0"/>
                <a:cs typeface="Times New Roman" pitchFamily="18" charset="0"/>
              </a:rPr>
              <a:t>otential</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u</a:t>
            </a:r>
            <a:r>
              <a:rPr lang="tr-TR" sz="2800" b="1" dirty="0" err="1" smtClean="0">
                <a:latin typeface="Times New Roman" pitchFamily="18" charset="0"/>
                <a:cs typeface="Times New Roman" pitchFamily="18" charset="0"/>
              </a:rPr>
              <a:t>tilizing</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e</a:t>
            </a:r>
            <a:r>
              <a:rPr lang="tr-TR" sz="2800" b="1" dirty="0" err="1" smtClean="0">
                <a:latin typeface="Times New Roman" pitchFamily="18" charset="0"/>
                <a:cs typeface="Times New Roman" pitchFamily="18" charset="0"/>
              </a:rPr>
              <a:t>ffects</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b</a:t>
            </a:r>
            <a:r>
              <a:rPr lang="tr-TR" sz="2800" b="1" dirty="0" err="1" smtClean="0">
                <a:latin typeface="Times New Roman" pitchFamily="18" charset="0"/>
                <a:cs typeface="Times New Roman" pitchFamily="18" charset="0"/>
              </a:rPr>
              <a:t>y</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u</a:t>
            </a:r>
            <a:r>
              <a:rPr lang="tr-TR" sz="2800" b="1" dirty="0" err="1" smtClean="0">
                <a:latin typeface="Times New Roman" pitchFamily="18" charset="0"/>
                <a:cs typeface="Times New Roman" pitchFamily="18" charset="0"/>
              </a:rPr>
              <a:t>ltrasound</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c</a:t>
            </a:r>
            <a:r>
              <a:rPr lang="tr-TR" sz="2800" b="1" dirty="0" err="1" smtClean="0">
                <a:latin typeface="Times New Roman" pitchFamily="18" charset="0"/>
                <a:cs typeface="Times New Roman" pitchFamily="18" charset="0"/>
              </a:rPr>
              <a:t>avitation</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phenomena</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are</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shown</a:t>
            </a:r>
            <a:r>
              <a:rPr lang="tr-TR" sz="2800" b="1" dirty="0">
                <a:latin typeface="Times New Roman" pitchFamily="18" charset="0"/>
                <a:cs typeface="Times New Roman" pitchFamily="18" charset="0"/>
              </a:rPr>
              <a:t> in Fig.2. </a:t>
            </a:r>
          </a:p>
        </p:txBody>
      </p:sp>
      <p:sp>
        <p:nvSpPr>
          <p:cNvPr id="3" name="Dikdörtgen 2"/>
          <p:cNvSpPr/>
          <p:nvPr/>
        </p:nvSpPr>
        <p:spPr>
          <a:xfrm>
            <a:off x="256680" y="5301195"/>
            <a:ext cx="7391679" cy="1384995"/>
          </a:xfrm>
          <a:prstGeom prst="rect">
            <a:avLst/>
          </a:prstGeom>
        </p:spPr>
        <p:txBody>
          <a:bodyPr wrap="square">
            <a:spAutoFit/>
          </a:bodyPr>
          <a:lstStyle/>
          <a:p>
            <a:r>
              <a:rPr lang="tr-TR" sz="2800" b="1" dirty="0" err="1">
                <a:latin typeface="Times New Roman" pitchFamily="18" charset="0"/>
                <a:cs typeface="Times New Roman" pitchFamily="18" charset="0"/>
              </a:rPr>
              <a:t>Cavitation</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may</a:t>
            </a:r>
            <a:r>
              <a:rPr lang="tr-TR" sz="2800" b="1" dirty="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cause</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to</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off-flavors</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structural</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modifications</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free</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radicals</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and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sometimes</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metallic</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taste</a:t>
            </a:r>
            <a:endParaRPr lang="tr-TR"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1516686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a:xfrm>
            <a:off x="712096" y="5940851"/>
            <a:ext cx="673387" cy="365125"/>
          </a:xfrm>
        </p:spPr>
        <p:txBody>
          <a:bodyPr/>
          <a:lstStyle/>
          <a:p>
            <a:fld id="{033D5EBD-6B78-4E2D-9C66-E9FAF9308C89}" type="slidenum">
              <a:rPr lang="en-US" smtClean="0"/>
              <a:pPr/>
              <a:t>15</a:t>
            </a:fld>
            <a:endParaRPr lang="en-US" dirty="0"/>
          </a:p>
        </p:txBody>
      </p:sp>
      <p:sp>
        <p:nvSpPr>
          <p:cNvPr id="5" name="Dikdörtgen 4"/>
          <p:cNvSpPr/>
          <p:nvPr/>
        </p:nvSpPr>
        <p:spPr>
          <a:xfrm>
            <a:off x="-564796" y="1748116"/>
            <a:ext cx="3156634" cy="1200329"/>
          </a:xfrm>
          <a:prstGeom prst="rect">
            <a:avLst/>
          </a:prstGeom>
        </p:spPr>
        <p:txBody>
          <a:bodyPr wrap="none">
            <a:spAutoFit/>
          </a:bodyPr>
          <a:lstStyle/>
          <a:p>
            <a:pPr algn="ctr"/>
            <a:r>
              <a:rPr lang="tr-TR" sz="2400" b="1" dirty="0" smtClean="0">
                <a:latin typeface="Arial" pitchFamily="34" charset="0"/>
                <a:cs typeface="Arial" pitchFamily="34" charset="0"/>
              </a:rPr>
              <a:t>   </a:t>
            </a:r>
            <a:r>
              <a:rPr lang="en-US" sz="2400" b="1" dirty="0" smtClean="0">
                <a:solidFill>
                  <a:srgbClr val="002060"/>
                </a:solidFill>
                <a:latin typeface="Arial" pitchFamily="34" charset="0"/>
                <a:cs typeface="Arial" pitchFamily="34" charset="0"/>
              </a:rPr>
              <a:t>Inactivation </a:t>
            </a:r>
            <a:r>
              <a:rPr lang="en-US" sz="2400" b="1" dirty="0">
                <a:solidFill>
                  <a:srgbClr val="002060"/>
                </a:solidFill>
                <a:latin typeface="Arial" pitchFamily="34" charset="0"/>
                <a:cs typeface="Arial" pitchFamily="34" charset="0"/>
              </a:rPr>
              <a:t>of </a:t>
            </a:r>
            <a:endParaRPr lang="tr-TR" sz="2400" b="1" dirty="0" smtClean="0">
              <a:solidFill>
                <a:srgbClr val="002060"/>
              </a:solidFill>
              <a:latin typeface="Arial" pitchFamily="34" charset="0"/>
              <a:cs typeface="Arial" pitchFamily="34" charset="0"/>
            </a:endParaRPr>
          </a:p>
          <a:p>
            <a:pPr algn="ctr"/>
            <a:r>
              <a:rPr lang="tr-TR" sz="2400" b="1" dirty="0" smtClean="0">
                <a:solidFill>
                  <a:srgbClr val="002060"/>
                </a:solidFill>
                <a:latin typeface="Arial" pitchFamily="34" charset="0"/>
                <a:cs typeface="Arial" pitchFamily="34" charset="0"/>
              </a:rPr>
              <a:t>      </a:t>
            </a:r>
            <a:r>
              <a:rPr lang="en-US" sz="2400" b="1" dirty="0" smtClean="0">
                <a:solidFill>
                  <a:srgbClr val="002060"/>
                </a:solidFill>
                <a:latin typeface="Arial" pitchFamily="34" charset="0"/>
                <a:cs typeface="Arial" pitchFamily="34" charset="0"/>
              </a:rPr>
              <a:t>Microorganisms </a:t>
            </a:r>
            <a:endParaRPr lang="tr-TR" sz="2400" b="1" dirty="0" smtClean="0">
              <a:solidFill>
                <a:srgbClr val="002060"/>
              </a:solidFill>
              <a:latin typeface="Arial" pitchFamily="34" charset="0"/>
              <a:cs typeface="Arial" pitchFamily="34" charset="0"/>
            </a:endParaRPr>
          </a:p>
          <a:p>
            <a:pPr algn="ctr"/>
            <a:r>
              <a:rPr lang="tr-TR" sz="2400" b="1" dirty="0" smtClean="0">
                <a:solidFill>
                  <a:srgbClr val="002060"/>
                </a:solidFill>
                <a:latin typeface="Arial" pitchFamily="34" charset="0"/>
                <a:cs typeface="Arial" pitchFamily="34" charset="0"/>
              </a:rPr>
              <a:t> </a:t>
            </a:r>
            <a:r>
              <a:rPr lang="en-US" sz="2400" b="1" dirty="0" smtClean="0">
                <a:solidFill>
                  <a:srgbClr val="002060"/>
                </a:solidFill>
                <a:latin typeface="Arial" pitchFamily="34" charset="0"/>
                <a:cs typeface="Arial" pitchFamily="34" charset="0"/>
              </a:rPr>
              <a:t>and </a:t>
            </a:r>
            <a:r>
              <a:rPr lang="en-US" sz="2400" b="1" dirty="0">
                <a:solidFill>
                  <a:srgbClr val="002060"/>
                </a:solidFill>
                <a:latin typeface="Arial" pitchFamily="34" charset="0"/>
                <a:cs typeface="Arial" pitchFamily="34" charset="0"/>
              </a:rPr>
              <a:t>Enzymes</a:t>
            </a:r>
            <a:endParaRPr lang="tr-TR" sz="2400" dirty="0">
              <a:solidFill>
                <a:srgbClr val="002060"/>
              </a:solidFill>
              <a:latin typeface="Arial" pitchFamily="34" charset="0"/>
              <a:cs typeface="Arial" pitchFamily="34" charset="0"/>
            </a:endParaRPr>
          </a:p>
        </p:txBody>
      </p:sp>
      <p:sp>
        <p:nvSpPr>
          <p:cNvPr id="6" name="Dikdörtgen 5"/>
          <p:cNvSpPr/>
          <p:nvPr/>
        </p:nvSpPr>
        <p:spPr>
          <a:xfrm>
            <a:off x="1802465" y="2021524"/>
            <a:ext cx="4572000" cy="830997"/>
          </a:xfrm>
          <a:prstGeom prst="rect">
            <a:avLst/>
          </a:prstGeom>
        </p:spPr>
        <p:txBody>
          <a:bodyPr>
            <a:spAutoFit/>
          </a:bodyPr>
          <a:lstStyle/>
          <a:p>
            <a:pPr algn="ctr"/>
            <a:r>
              <a:rPr lang="tr-TR" sz="2400" b="1" dirty="0" smtClean="0">
                <a:latin typeface="Arial" pitchFamily="34" charset="0"/>
                <a:cs typeface="Arial" pitchFamily="34" charset="0"/>
              </a:rPr>
              <a:t>    </a:t>
            </a:r>
            <a:r>
              <a:rPr lang="en-US" sz="2400" b="1" dirty="0" smtClean="0">
                <a:solidFill>
                  <a:srgbClr val="002060"/>
                </a:solidFill>
                <a:latin typeface="Arial" pitchFamily="34" charset="0"/>
                <a:cs typeface="Arial" pitchFamily="34" charset="0"/>
              </a:rPr>
              <a:t>Enhancing </a:t>
            </a:r>
            <a:r>
              <a:rPr lang="en-US" sz="2400" b="1" dirty="0">
                <a:solidFill>
                  <a:srgbClr val="002060"/>
                </a:solidFill>
                <a:latin typeface="Arial" pitchFamily="34" charset="0"/>
                <a:cs typeface="Arial" pitchFamily="34" charset="0"/>
              </a:rPr>
              <a:t>the Efficiency </a:t>
            </a:r>
            <a:endParaRPr lang="tr-TR" sz="2400" b="1" dirty="0" smtClean="0">
              <a:solidFill>
                <a:srgbClr val="002060"/>
              </a:solidFill>
              <a:latin typeface="Arial" pitchFamily="34" charset="0"/>
              <a:cs typeface="Arial" pitchFamily="34" charset="0"/>
            </a:endParaRPr>
          </a:p>
          <a:p>
            <a:pPr algn="ctr"/>
            <a:r>
              <a:rPr lang="tr-TR" sz="2400" b="1" dirty="0" smtClean="0">
                <a:solidFill>
                  <a:srgbClr val="002060"/>
                </a:solidFill>
                <a:latin typeface="Arial" pitchFamily="34" charset="0"/>
                <a:cs typeface="Arial" pitchFamily="34" charset="0"/>
              </a:rPr>
              <a:t>    </a:t>
            </a:r>
            <a:r>
              <a:rPr lang="en-US" sz="2400" b="1" dirty="0" smtClean="0">
                <a:solidFill>
                  <a:srgbClr val="002060"/>
                </a:solidFill>
                <a:latin typeface="Arial" pitchFamily="34" charset="0"/>
                <a:cs typeface="Arial" pitchFamily="34" charset="0"/>
              </a:rPr>
              <a:t>of </a:t>
            </a:r>
            <a:r>
              <a:rPr lang="en-US" sz="2400" b="1" dirty="0" err="1" smtClean="0">
                <a:solidFill>
                  <a:srgbClr val="002060"/>
                </a:solidFill>
                <a:latin typeface="Arial" pitchFamily="34" charset="0"/>
                <a:cs typeface="Arial" pitchFamily="34" charset="0"/>
              </a:rPr>
              <a:t>Uni</a:t>
            </a:r>
            <a:r>
              <a:rPr lang="tr-TR" sz="2400" b="1" dirty="0" smtClean="0">
                <a:solidFill>
                  <a:srgbClr val="002060"/>
                </a:solidFill>
                <a:latin typeface="Arial" pitchFamily="34" charset="0"/>
                <a:cs typeface="Arial" pitchFamily="34" charset="0"/>
              </a:rPr>
              <a:t>t Operations</a:t>
            </a:r>
            <a:endParaRPr lang="tr-TR" sz="2400" b="1" dirty="0">
              <a:solidFill>
                <a:srgbClr val="002060"/>
              </a:solidFill>
              <a:latin typeface="Arial" pitchFamily="34" charset="0"/>
              <a:cs typeface="Arial" pitchFamily="34" charset="0"/>
            </a:endParaRPr>
          </a:p>
        </p:txBody>
      </p:sp>
      <p:sp>
        <p:nvSpPr>
          <p:cNvPr id="8" name="Dikdörtgen 7"/>
          <p:cNvSpPr/>
          <p:nvPr/>
        </p:nvSpPr>
        <p:spPr>
          <a:xfrm>
            <a:off x="2286660" y="3720490"/>
            <a:ext cx="3923318" cy="830997"/>
          </a:xfrm>
          <a:prstGeom prst="rect">
            <a:avLst/>
          </a:prstGeom>
        </p:spPr>
        <p:txBody>
          <a:bodyPr wrap="none">
            <a:spAutoFit/>
          </a:bodyPr>
          <a:lstStyle/>
          <a:p>
            <a:r>
              <a:rPr lang="tr-TR" sz="2400" dirty="0" err="1">
                <a:latin typeface="Times New Roman" pitchFamily="18" charset="0"/>
                <a:cs typeface="Times New Roman" pitchFamily="18" charset="0"/>
              </a:rPr>
              <a:t>Ultrasound</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Assisted</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Osmotic</a:t>
            </a:r>
            <a:r>
              <a:rPr lang="tr-TR" sz="2400" dirty="0">
                <a:latin typeface="Times New Roman" pitchFamily="18" charset="0"/>
                <a:cs typeface="Times New Roman" pitchFamily="18" charset="0"/>
              </a:rPr>
              <a:t> </a:t>
            </a:r>
            <a:endParaRPr lang="tr-TR" sz="2400" dirty="0" smtClean="0">
              <a:latin typeface="Times New Roman" pitchFamily="18" charset="0"/>
              <a:cs typeface="Times New Roman" pitchFamily="18" charset="0"/>
            </a:endParaRPr>
          </a:p>
          <a:p>
            <a:r>
              <a:rPr lang="tr-TR" sz="2400" dirty="0" err="1" smtClean="0">
                <a:latin typeface="Times New Roman" pitchFamily="18" charset="0"/>
                <a:cs typeface="Times New Roman" pitchFamily="18" charset="0"/>
              </a:rPr>
              <a:t>Dehydration</a:t>
            </a:r>
            <a:endParaRPr lang="tr-TR" sz="2400" dirty="0">
              <a:latin typeface="Times New Roman" pitchFamily="18" charset="0"/>
              <a:cs typeface="Times New Roman" pitchFamily="18" charset="0"/>
            </a:endParaRPr>
          </a:p>
        </p:txBody>
      </p:sp>
      <p:sp>
        <p:nvSpPr>
          <p:cNvPr id="9" name="Dikdörtgen 8"/>
          <p:cNvSpPr/>
          <p:nvPr/>
        </p:nvSpPr>
        <p:spPr>
          <a:xfrm>
            <a:off x="2257504" y="2857388"/>
            <a:ext cx="4054315" cy="461665"/>
          </a:xfrm>
          <a:prstGeom prst="rect">
            <a:avLst/>
          </a:prstGeom>
        </p:spPr>
        <p:txBody>
          <a:bodyPr wrap="none">
            <a:spAutoFit/>
          </a:bodyPr>
          <a:lstStyle/>
          <a:p>
            <a:r>
              <a:rPr lang="tr-TR" sz="2400" dirty="0" err="1">
                <a:latin typeface="Times New Roman" pitchFamily="18" charset="0"/>
                <a:cs typeface="Times New Roman" pitchFamily="18" charset="0"/>
              </a:rPr>
              <a:t>Ultrasound-Assisted</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Extraction</a:t>
            </a:r>
            <a:endParaRPr lang="tr-TR" sz="2400" dirty="0">
              <a:latin typeface="Times New Roman" pitchFamily="18" charset="0"/>
              <a:cs typeface="Times New Roman" pitchFamily="18" charset="0"/>
            </a:endParaRPr>
          </a:p>
        </p:txBody>
      </p:sp>
      <p:sp>
        <p:nvSpPr>
          <p:cNvPr id="10" name="Dikdörtgen 9"/>
          <p:cNvSpPr/>
          <p:nvPr/>
        </p:nvSpPr>
        <p:spPr>
          <a:xfrm>
            <a:off x="2286660" y="4502644"/>
            <a:ext cx="3960187" cy="461665"/>
          </a:xfrm>
          <a:prstGeom prst="rect">
            <a:avLst/>
          </a:prstGeom>
        </p:spPr>
        <p:txBody>
          <a:bodyPr wrap="none">
            <a:spAutoFit/>
          </a:bodyPr>
          <a:lstStyle/>
          <a:p>
            <a:r>
              <a:rPr lang="tr-TR" sz="2400" dirty="0" err="1">
                <a:latin typeface="Times New Roman" pitchFamily="18" charset="0"/>
                <a:cs typeface="Times New Roman" pitchFamily="18" charset="0"/>
              </a:rPr>
              <a:t>Ultrasound</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Assisted</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Filtration</a:t>
            </a:r>
            <a:endParaRPr lang="tr-TR" sz="2400" dirty="0">
              <a:latin typeface="Times New Roman" pitchFamily="18" charset="0"/>
              <a:cs typeface="Times New Roman" pitchFamily="18" charset="0"/>
            </a:endParaRPr>
          </a:p>
        </p:txBody>
      </p:sp>
      <p:sp>
        <p:nvSpPr>
          <p:cNvPr id="11" name="Dikdörtgen 10"/>
          <p:cNvSpPr/>
          <p:nvPr/>
        </p:nvSpPr>
        <p:spPr>
          <a:xfrm>
            <a:off x="2245107" y="4918143"/>
            <a:ext cx="3928063" cy="461665"/>
          </a:xfrm>
          <a:prstGeom prst="rect">
            <a:avLst/>
          </a:prstGeom>
        </p:spPr>
        <p:txBody>
          <a:bodyPr wrap="none">
            <a:spAutoFit/>
          </a:bodyPr>
          <a:lstStyle/>
          <a:p>
            <a:r>
              <a:rPr lang="tr-TR" sz="2400" b="1" dirty="0" smtClean="0"/>
              <a:t> </a:t>
            </a:r>
            <a:r>
              <a:rPr lang="tr-TR" sz="2400" dirty="0" err="1" smtClean="0">
                <a:latin typeface="Times New Roman" pitchFamily="18" charset="0"/>
                <a:cs typeface="Times New Roman" pitchFamily="18" charset="0"/>
              </a:rPr>
              <a:t>Ultrasound</a:t>
            </a:r>
            <a:r>
              <a:rPr lang="tr-TR" sz="2400" dirty="0" smtClean="0">
                <a:latin typeface="Times New Roman" pitchFamily="18" charset="0"/>
                <a:cs typeface="Times New Roman" pitchFamily="18" charset="0"/>
              </a:rPr>
              <a:t> </a:t>
            </a:r>
            <a:r>
              <a:rPr lang="tr-TR" sz="2400" dirty="0" err="1">
                <a:latin typeface="Times New Roman" pitchFamily="18" charset="0"/>
                <a:cs typeface="Times New Roman" pitchFamily="18" charset="0"/>
              </a:rPr>
              <a:t>Assisted</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Freezing</a:t>
            </a:r>
            <a:endParaRPr lang="tr-TR" sz="2400" dirty="0">
              <a:latin typeface="Times New Roman" pitchFamily="18" charset="0"/>
              <a:cs typeface="Times New Roman" pitchFamily="18" charset="0"/>
            </a:endParaRPr>
          </a:p>
        </p:txBody>
      </p:sp>
      <p:sp>
        <p:nvSpPr>
          <p:cNvPr id="13" name="Dikdörtgen 12"/>
          <p:cNvSpPr/>
          <p:nvPr/>
        </p:nvSpPr>
        <p:spPr>
          <a:xfrm>
            <a:off x="2286660" y="3276932"/>
            <a:ext cx="3632918" cy="461665"/>
          </a:xfrm>
          <a:prstGeom prst="rect">
            <a:avLst/>
          </a:prstGeom>
        </p:spPr>
        <p:txBody>
          <a:bodyPr wrap="none">
            <a:spAutoFit/>
          </a:bodyPr>
          <a:lstStyle/>
          <a:p>
            <a:r>
              <a:rPr lang="tr-TR" sz="2400" dirty="0" err="1">
                <a:latin typeface="Times New Roman" pitchFamily="18" charset="0"/>
                <a:cs typeface="Times New Roman" pitchFamily="18" charset="0"/>
              </a:rPr>
              <a:t>Ultrasound</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Assisted</a:t>
            </a:r>
            <a:r>
              <a:rPr lang="tr-TR" sz="2400" dirty="0">
                <a:latin typeface="Times New Roman" pitchFamily="18" charset="0"/>
                <a:cs typeface="Times New Roman" pitchFamily="18" charset="0"/>
              </a:rPr>
              <a:t> </a:t>
            </a:r>
            <a:r>
              <a:rPr lang="tr-TR" sz="2400" dirty="0" err="1">
                <a:latin typeface="Times New Roman" pitchFamily="18" charset="0"/>
                <a:cs typeface="Times New Roman" pitchFamily="18" charset="0"/>
              </a:rPr>
              <a:t>Drying</a:t>
            </a:r>
            <a:endParaRPr lang="tr-TR" sz="2400" dirty="0">
              <a:latin typeface="Times New Roman" pitchFamily="18" charset="0"/>
              <a:cs typeface="Times New Roman" pitchFamily="18" charset="0"/>
            </a:endParaRPr>
          </a:p>
        </p:txBody>
      </p:sp>
      <p:sp>
        <p:nvSpPr>
          <p:cNvPr id="14" name="Metin kutusu 13"/>
          <p:cNvSpPr txBox="1"/>
          <p:nvPr/>
        </p:nvSpPr>
        <p:spPr>
          <a:xfrm>
            <a:off x="441622" y="622011"/>
            <a:ext cx="8424806" cy="584775"/>
          </a:xfrm>
          <a:prstGeom prst="rect">
            <a:avLst/>
          </a:prstGeom>
          <a:noFill/>
        </p:spPr>
        <p:txBody>
          <a:bodyPr wrap="none" rtlCol="0">
            <a:spAutoFit/>
          </a:bodyPr>
          <a:lstStyle/>
          <a:p>
            <a:pPr algn="ctr"/>
            <a:r>
              <a:rPr lang="tr-TR" sz="3200" dirty="0" smtClean="0"/>
              <a:t> </a:t>
            </a:r>
            <a:r>
              <a:rPr lang="tr-TR" sz="2800" b="1" dirty="0" err="1" smtClean="0">
                <a:solidFill>
                  <a:srgbClr val="002060"/>
                </a:solidFill>
                <a:latin typeface="Times New Roman" pitchFamily="18" charset="0"/>
                <a:cs typeface="Times New Roman" pitchFamily="18" charset="0"/>
              </a:rPr>
              <a:t>Utilizing</a:t>
            </a:r>
            <a:r>
              <a:rPr lang="tr-TR" sz="2800" b="1" dirty="0">
                <a:solidFill>
                  <a:srgbClr val="002060"/>
                </a:solidFill>
                <a:latin typeface="Times New Roman" pitchFamily="18" charset="0"/>
                <a:cs typeface="Times New Roman" pitchFamily="18" charset="0"/>
              </a:rPr>
              <a:t> </a:t>
            </a:r>
            <a:r>
              <a:rPr lang="tr-TR" sz="2800" b="1" dirty="0" smtClean="0">
                <a:solidFill>
                  <a:srgbClr val="002060"/>
                </a:solidFill>
                <a:latin typeface="Times New Roman" pitchFamily="18" charset="0"/>
                <a:cs typeface="Times New Roman" pitchFamily="18" charset="0"/>
              </a:rPr>
              <a:t>of </a:t>
            </a:r>
            <a:r>
              <a:rPr lang="tr-TR" sz="2800" b="1" dirty="0" err="1" smtClean="0">
                <a:solidFill>
                  <a:srgbClr val="002060"/>
                </a:solidFill>
                <a:latin typeface="Times New Roman" pitchFamily="18" charset="0"/>
                <a:cs typeface="Times New Roman" pitchFamily="18" charset="0"/>
              </a:rPr>
              <a:t>Ultrasound</a:t>
            </a:r>
            <a:r>
              <a:rPr lang="tr-TR" sz="2800" b="1" dirty="0" smtClean="0">
                <a:solidFill>
                  <a:srgbClr val="002060"/>
                </a:solidFill>
                <a:latin typeface="Times New Roman" pitchFamily="18" charset="0"/>
                <a:cs typeface="Times New Roman" pitchFamily="18" charset="0"/>
              </a:rPr>
              <a:t> in </a:t>
            </a:r>
            <a:r>
              <a:rPr lang="tr-TR" sz="2800" b="1" dirty="0" err="1" smtClean="0">
                <a:solidFill>
                  <a:srgbClr val="002060"/>
                </a:solidFill>
                <a:latin typeface="Times New Roman" pitchFamily="18" charset="0"/>
                <a:cs typeface="Times New Roman" pitchFamily="18" charset="0"/>
              </a:rPr>
              <a:t>Food</a:t>
            </a:r>
            <a:r>
              <a:rPr lang="tr-TR" sz="2800" b="1" dirty="0" smtClean="0">
                <a:solidFill>
                  <a:srgbClr val="002060"/>
                </a:solidFill>
                <a:latin typeface="Times New Roman" pitchFamily="18" charset="0"/>
                <a:cs typeface="Times New Roman" pitchFamily="18" charset="0"/>
              </a:rPr>
              <a:t> </a:t>
            </a:r>
            <a:r>
              <a:rPr lang="tr-TR" sz="2800" b="1" dirty="0" err="1" smtClean="0">
                <a:solidFill>
                  <a:srgbClr val="002060"/>
                </a:solidFill>
                <a:latin typeface="Times New Roman" pitchFamily="18" charset="0"/>
                <a:cs typeface="Times New Roman" pitchFamily="18" charset="0"/>
              </a:rPr>
              <a:t>Science</a:t>
            </a:r>
            <a:r>
              <a:rPr lang="tr-TR" sz="2800" b="1" dirty="0" smtClean="0">
                <a:solidFill>
                  <a:srgbClr val="002060"/>
                </a:solidFill>
                <a:latin typeface="Times New Roman" pitchFamily="18" charset="0"/>
                <a:cs typeface="Times New Roman" pitchFamily="18" charset="0"/>
              </a:rPr>
              <a:t> &amp;</a:t>
            </a:r>
            <a:r>
              <a:rPr lang="tr-TR" sz="2800" b="1" dirty="0" err="1" smtClean="0">
                <a:solidFill>
                  <a:srgbClr val="002060"/>
                </a:solidFill>
                <a:latin typeface="Times New Roman" pitchFamily="18" charset="0"/>
                <a:cs typeface="Times New Roman" pitchFamily="18" charset="0"/>
              </a:rPr>
              <a:t>Technology</a:t>
            </a:r>
            <a:endParaRPr lang="tr-TR" sz="2800" b="1" dirty="0">
              <a:solidFill>
                <a:srgbClr val="002060"/>
              </a:solidFill>
              <a:latin typeface="Times New Roman" pitchFamily="18" charset="0"/>
              <a:cs typeface="Times New Roman" pitchFamily="18" charset="0"/>
            </a:endParaRPr>
          </a:p>
        </p:txBody>
      </p:sp>
      <p:cxnSp>
        <p:nvCxnSpPr>
          <p:cNvPr id="16" name="Düz Ok Bağlayıcısı 15"/>
          <p:cNvCxnSpPr/>
          <p:nvPr/>
        </p:nvCxnSpPr>
        <p:spPr>
          <a:xfrm flipH="1">
            <a:off x="1915299" y="1272985"/>
            <a:ext cx="1168560" cy="475131"/>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Düz Ok Bağlayıcısı 20"/>
          <p:cNvCxnSpPr/>
          <p:nvPr/>
        </p:nvCxnSpPr>
        <p:spPr>
          <a:xfrm>
            <a:off x="4209138" y="1214733"/>
            <a:ext cx="0" cy="806827"/>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Düz Ok Bağlayıcısı 22"/>
          <p:cNvCxnSpPr/>
          <p:nvPr/>
        </p:nvCxnSpPr>
        <p:spPr>
          <a:xfrm>
            <a:off x="5567082" y="1269537"/>
            <a:ext cx="1210236" cy="579442"/>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Dikdörtgen 27"/>
          <p:cNvSpPr/>
          <p:nvPr/>
        </p:nvSpPr>
        <p:spPr>
          <a:xfrm>
            <a:off x="5298233" y="1816361"/>
            <a:ext cx="4572000" cy="461665"/>
          </a:xfrm>
          <a:prstGeom prst="rect">
            <a:avLst/>
          </a:prstGeom>
        </p:spPr>
        <p:txBody>
          <a:bodyPr>
            <a:spAutoFit/>
          </a:bodyPr>
          <a:lstStyle/>
          <a:p>
            <a:pPr algn="ctr"/>
            <a:r>
              <a:rPr lang="tr-TR" sz="2400" b="1" dirty="0" smtClean="0">
                <a:solidFill>
                  <a:srgbClr val="002060"/>
                </a:solidFill>
                <a:latin typeface="Arial" pitchFamily="34" charset="0"/>
                <a:cs typeface="Arial" pitchFamily="34" charset="0"/>
              </a:rPr>
              <a:t>  </a:t>
            </a:r>
            <a:r>
              <a:rPr lang="tr-TR" sz="2400" b="1" dirty="0" err="1" smtClean="0">
                <a:solidFill>
                  <a:srgbClr val="002060"/>
                </a:solidFill>
                <a:latin typeface="Arial" pitchFamily="34" charset="0"/>
                <a:cs typeface="Arial" pitchFamily="34" charset="0"/>
              </a:rPr>
              <a:t>Modifications</a:t>
            </a:r>
            <a:endParaRPr lang="tr-TR" sz="2400" b="1" dirty="0">
              <a:solidFill>
                <a:srgbClr val="002060"/>
              </a:solidFill>
              <a:latin typeface="Arial" pitchFamily="34" charset="0"/>
              <a:cs typeface="Arial" pitchFamily="34" charset="0"/>
            </a:endParaRPr>
          </a:p>
        </p:txBody>
      </p:sp>
      <p:sp>
        <p:nvSpPr>
          <p:cNvPr id="29" name="Dikdörtgen 28"/>
          <p:cNvSpPr/>
          <p:nvPr/>
        </p:nvSpPr>
        <p:spPr>
          <a:xfrm>
            <a:off x="6458783" y="2299815"/>
            <a:ext cx="1893467" cy="461665"/>
          </a:xfrm>
          <a:prstGeom prst="rect">
            <a:avLst/>
          </a:prstGeom>
        </p:spPr>
        <p:txBody>
          <a:bodyPr wrap="none">
            <a:spAutoFit/>
          </a:bodyPr>
          <a:lstStyle/>
          <a:p>
            <a:r>
              <a:rPr lang="tr-TR" sz="2400" dirty="0" err="1" smtClean="0">
                <a:latin typeface="Times New Roman" pitchFamily="18" charset="0"/>
                <a:cs typeface="Times New Roman" pitchFamily="18" charset="0"/>
              </a:rPr>
              <a:t>Color</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Modifi</a:t>
            </a:r>
            <a:r>
              <a:rPr lang="tr-TR" sz="2400" dirty="0">
                <a:latin typeface="Times New Roman" pitchFamily="18" charset="0"/>
                <a:cs typeface="Times New Roman" pitchFamily="18" charset="0"/>
              </a:rPr>
              <a:t>.</a:t>
            </a:r>
          </a:p>
        </p:txBody>
      </p:sp>
      <p:sp>
        <p:nvSpPr>
          <p:cNvPr id="31" name="Metin kutusu 30"/>
          <p:cNvSpPr txBox="1"/>
          <p:nvPr/>
        </p:nvSpPr>
        <p:spPr>
          <a:xfrm>
            <a:off x="1957824" y="2949721"/>
            <a:ext cx="389850" cy="369332"/>
          </a:xfrm>
          <a:prstGeom prst="rect">
            <a:avLst/>
          </a:prstGeom>
          <a:noFill/>
        </p:spPr>
        <p:txBody>
          <a:bodyPr wrap="none" rtlCol="0">
            <a:spAutoFit/>
          </a:bodyPr>
          <a:lstStyle/>
          <a:p>
            <a:r>
              <a:rPr lang="tr-TR" dirty="0" smtClean="0">
                <a:solidFill>
                  <a:srgbClr val="FF0000"/>
                </a:solidFill>
                <a:sym typeface="Wingdings 2"/>
              </a:rPr>
              <a:t></a:t>
            </a:r>
            <a:endParaRPr lang="tr-TR" dirty="0">
              <a:solidFill>
                <a:srgbClr val="FF0000"/>
              </a:solidFill>
            </a:endParaRPr>
          </a:p>
        </p:txBody>
      </p:sp>
      <p:sp>
        <p:nvSpPr>
          <p:cNvPr id="32" name="Metin kutusu 31"/>
          <p:cNvSpPr txBox="1"/>
          <p:nvPr/>
        </p:nvSpPr>
        <p:spPr>
          <a:xfrm>
            <a:off x="1957824" y="3326537"/>
            <a:ext cx="389850" cy="369332"/>
          </a:xfrm>
          <a:prstGeom prst="rect">
            <a:avLst/>
          </a:prstGeom>
          <a:noFill/>
        </p:spPr>
        <p:txBody>
          <a:bodyPr wrap="none" rtlCol="0">
            <a:spAutoFit/>
          </a:bodyPr>
          <a:lstStyle/>
          <a:p>
            <a:r>
              <a:rPr lang="tr-TR" dirty="0" smtClean="0">
                <a:solidFill>
                  <a:srgbClr val="FF0000"/>
                </a:solidFill>
                <a:sym typeface="Wingdings 2"/>
              </a:rPr>
              <a:t></a:t>
            </a:r>
            <a:endParaRPr lang="tr-TR" dirty="0">
              <a:solidFill>
                <a:srgbClr val="FF0000"/>
              </a:solidFill>
            </a:endParaRPr>
          </a:p>
        </p:txBody>
      </p:sp>
      <p:sp>
        <p:nvSpPr>
          <p:cNvPr id="33" name="Metin kutusu 32"/>
          <p:cNvSpPr txBox="1"/>
          <p:nvPr/>
        </p:nvSpPr>
        <p:spPr>
          <a:xfrm>
            <a:off x="1957824" y="3724123"/>
            <a:ext cx="389850" cy="369332"/>
          </a:xfrm>
          <a:prstGeom prst="rect">
            <a:avLst/>
          </a:prstGeom>
          <a:noFill/>
        </p:spPr>
        <p:txBody>
          <a:bodyPr wrap="none" rtlCol="0">
            <a:spAutoFit/>
          </a:bodyPr>
          <a:lstStyle/>
          <a:p>
            <a:r>
              <a:rPr lang="tr-TR" dirty="0" smtClean="0">
                <a:solidFill>
                  <a:srgbClr val="FF0000"/>
                </a:solidFill>
                <a:sym typeface="Wingdings 2"/>
              </a:rPr>
              <a:t></a:t>
            </a:r>
            <a:endParaRPr lang="tr-TR" dirty="0">
              <a:solidFill>
                <a:srgbClr val="FF0000"/>
              </a:solidFill>
            </a:endParaRPr>
          </a:p>
        </p:txBody>
      </p:sp>
      <p:sp>
        <p:nvSpPr>
          <p:cNvPr id="34" name="Metin kutusu 33"/>
          <p:cNvSpPr txBox="1"/>
          <p:nvPr/>
        </p:nvSpPr>
        <p:spPr>
          <a:xfrm>
            <a:off x="1926378" y="4548811"/>
            <a:ext cx="442750" cy="369332"/>
          </a:xfrm>
          <a:prstGeom prst="rect">
            <a:avLst/>
          </a:prstGeom>
          <a:noFill/>
        </p:spPr>
        <p:txBody>
          <a:bodyPr wrap="none" rtlCol="0">
            <a:spAutoFit/>
          </a:bodyPr>
          <a:lstStyle/>
          <a:p>
            <a:r>
              <a:rPr lang="tr-TR" dirty="0" smtClean="0">
                <a:solidFill>
                  <a:srgbClr val="FF0000"/>
                </a:solidFill>
                <a:sym typeface="Wingdings 2"/>
              </a:rPr>
              <a:t> </a:t>
            </a:r>
            <a:endParaRPr lang="tr-TR" dirty="0">
              <a:solidFill>
                <a:srgbClr val="FF0000"/>
              </a:solidFill>
            </a:endParaRPr>
          </a:p>
        </p:txBody>
      </p:sp>
      <p:sp>
        <p:nvSpPr>
          <p:cNvPr id="35" name="Metin kutusu 34"/>
          <p:cNvSpPr txBox="1"/>
          <p:nvPr/>
        </p:nvSpPr>
        <p:spPr>
          <a:xfrm>
            <a:off x="1915299" y="4964309"/>
            <a:ext cx="442750" cy="369332"/>
          </a:xfrm>
          <a:prstGeom prst="rect">
            <a:avLst/>
          </a:prstGeom>
          <a:noFill/>
        </p:spPr>
        <p:txBody>
          <a:bodyPr wrap="none" rtlCol="0">
            <a:spAutoFit/>
          </a:bodyPr>
          <a:lstStyle/>
          <a:p>
            <a:r>
              <a:rPr lang="tr-TR" dirty="0" smtClean="0">
                <a:solidFill>
                  <a:srgbClr val="FF0000"/>
                </a:solidFill>
                <a:sym typeface="Wingdings 2"/>
              </a:rPr>
              <a:t> </a:t>
            </a:r>
            <a:endParaRPr lang="tr-TR" dirty="0">
              <a:solidFill>
                <a:srgbClr val="FF0000"/>
              </a:solidFill>
            </a:endParaRPr>
          </a:p>
        </p:txBody>
      </p:sp>
      <p:sp>
        <p:nvSpPr>
          <p:cNvPr id="37" name="Metin kutusu 36"/>
          <p:cNvSpPr txBox="1"/>
          <p:nvPr/>
        </p:nvSpPr>
        <p:spPr>
          <a:xfrm>
            <a:off x="6173170" y="2392148"/>
            <a:ext cx="442750" cy="369332"/>
          </a:xfrm>
          <a:prstGeom prst="rect">
            <a:avLst/>
          </a:prstGeom>
          <a:noFill/>
        </p:spPr>
        <p:txBody>
          <a:bodyPr wrap="none" rtlCol="0">
            <a:spAutoFit/>
          </a:bodyPr>
          <a:lstStyle/>
          <a:p>
            <a:r>
              <a:rPr lang="tr-TR" dirty="0" smtClean="0">
                <a:solidFill>
                  <a:srgbClr val="FF0000"/>
                </a:solidFill>
                <a:sym typeface="Wingdings 2"/>
              </a:rPr>
              <a:t> </a:t>
            </a:r>
            <a:endParaRPr lang="tr-TR" dirty="0">
              <a:solidFill>
                <a:srgbClr val="FF0000"/>
              </a:solidFill>
            </a:endParaRPr>
          </a:p>
        </p:txBody>
      </p:sp>
      <p:sp>
        <p:nvSpPr>
          <p:cNvPr id="38" name="Metin kutusu 37"/>
          <p:cNvSpPr txBox="1"/>
          <p:nvPr/>
        </p:nvSpPr>
        <p:spPr>
          <a:xfrm>
            <a:off x="6209978" y="2827688"/>
            <a:ext cx="389850" cy="369332"/>
          </a:xfrm>
          <a:prstGeom prst="rect">
            <a:avLst/>
          </a:prstGeom>
          <a:noFill/>
        </p:spPr>
        <p:txBody>
          <a:bodyPr wrap="none" rtlCol="0">
            <a:spAutoFit/>
          </a:bodyPr>
          <a:lstStyle/>
          <a:p>
            <a:r>
              <a:rPr lang="tr-TR" dirty="0" smtClean="0">
                <a:solidFill>
                  <a:srgbClr val="FF0000"/>
                </a:solidFill>
                <a:sym typeface="Wingdings 2"/>
              </a:rPr>
              <a:t></a:t>
            </a:r>
            <a:endParaRPr lang="tr-TR" dirty="0">
              <a:solidFill>
                <a:srgbClr val="FF0000"/>
              </a:solidFill>
            </a:endParaRPr>
          </a:p>
        </p:txBody>
      </p:sp>
      <p:sp>
        <p:nvSpPr>
          <p:cNvPr id="39" name="Dikdörtgen 38"/>
          <p:cNvSpPr/>
          <p:nvPr/>
        </p:nvSpPr>
        <p:spPr>
          <a:xfrm>
            <a:off x="6458783" y="2761480"/>
            <a:ext cx="2676630" cy="461665"/>
          </a:xfrm>
          <a:prstGeom prst="rect">
            <a:avLst/>
          </a:prstGeom>
        </p:spPr>
        <p:txBody>
          <a:bodyPr wrap="none">
            <a:spAutoFit/>
          </a:bodyPr>
          <a:lstStyle/>
          <a:p>
            <a:r>
              <a:rPr lang="tr-TR" sz="2400" dirty="0" err="1" smtClean="0">
                <a:latin typeface="Times New Roman" pitchFamily="18" charset="0"/>
                <a:cs typeface="Times New Roman" pitchFamily="18" charset="0"/>
              </a:rPr>
              <a:t>Antioxidant</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Modifi</a:t>
            </a:r>
            <a:r>
              <a:rPr lang="tr-TR" sz="2400" dirty="0" smtClean="0">
                <a:latin typeface="Times New Roman" pitchFamily="18" charset="0"/>
                <a:cs typeface="Times New Roman" pitchFamily="18" charset="0"/>
              </a:rPr>
              <a:t>.</a:t>
            </a:r>
            <a:endParaRPr lang="tr-TR" sz="2400" dirty="0">
              <a:latin typeface="Times New Roman" pitchFamily="18" charset="0"/>
              <a:cs typeface="Times New Roman" pitchFamily="18" charset="0"/>
            </a:endParaRPr>
          </a:p>
        </p:txBody>
      </p:sp>
      <p:sp>
        <p:nvSpPr>
          <p:cNvPr id="40" name="Dikdörtgen 39"/>
          <p:cNvSpPr/>
          <p:nvPr/>
        </p:nvSpPr>
        <p:spPr>
          <a:xfrm>
            <a:off x="6404903" y="3197020"/>
            <a:ext cx="2427588" cy="461665"/>
          </a:xfrm>
          <a:prstGeom prst="rect">
            <a:avLst/>
          </a:prstGeom>
        </p:spPr>
        <p:txBody>
          <a:bodyPr wrap="none">
            <a:spAutoFit/>
          </a:bodyPr>
          <a:lstStyle/>
          <a:p>
            <a:r>
              <a:rPr lang="tr-TR" sz="2400" b="1" dirty="0" smtClean="0"/>
              <a:t> </a:t>
            </a:r>
            <a:r>
              <a:rPr lang="tr-TR" sz="2400" dirty="0" err="1" smtClean="0">
                <a:latin typeface="Times New Roman" pitchFamily="18" charset="0"/>
                <a:cs typeface="Times New Roman" pitchFamily="18" charset="0"/>
              </a:rPr>
              <a:t>Bioactive</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Modifi</a:t>
            </a:r>
            <a:r>
              <a:rPr lang="tr-TR" sz="2400" dirty="0" smtClean="0">
                <a:latin typeface="Times New Roman" pitchFamily="18" charset="0"/>
                <a:cs typeface="Times New Roman" pitchFamily="18" charset="0"/>
              </a:rPr>
              <a:t>.</a:t>
            </a:r>
            <a:endParaRPr lang="tr-TR" sz="2400" dirty="0">
              <a:latin typeface="Times New Roman" pitchFamily="18" charset="0"/>
              <a:cs typeface="Times New Roman" pitchFamily="18" charset="0"/>
            </a:endParaRPr>
          </a:p>
        </p:txBody>
      </p:sp>
      <p:sp>
        <p:nvSpPr>
          <p:cNvPr id="41" name="Metin kutusu 40"/>
          <p:cNvSpPr txBox="1"/>
          <p:nvPr/>
        </p:nvSpPr>
        <p:spPr>
          <a:xfrm>
            <a:off x="6209978" y="3295494"/>
            <a:ext cx="389850" cy="369332"/>
          </a:xfrm>
          <a:prstGeom prst="rect">
            <a:avLst/>
          </a:prstGeom>
          <a:noFill/>
        </p:spPr>
        <p:txBody>
          <a:bodyPr wrap="none" rtlCol="0">
            <a:spAutoFit/>
          </a:bodyPr>
          <a:lstStyle/>
          <a:p>
            <a:r>
              <a:rPr lang="tr-TR" dirty="0" smtClean="0">
                <a:solidFill>
                  <a:srgbClr val="FF0000"/>
                </a:solidFill>
                <a:sym typeface="Wingdings 2"/>
              </a:rPr>
              <a:t></a:t>
            </a:r>
            <a:endParaRPr lang="tr-TR" dirty="0">
              <a:solidFill>
                <a:srgbClr val="FF0000"/>
              </a:solidFill>
            </a:endParaRPr>
          </a:p>
        </p:txBody>
      </p:sp>
      <p:sp>
        <p:nvSpPr>
          <p:cNvPr id="42" name="Metin kutusu 41"/>
          <p:cNvSpPr txBox="1"/>
          <p:nvPr/>
        </p:nvSpPr>
        <p:spPr>
          <a:xfrm>
            <a:off x="6209978" y="3734415"/>
            <a:ext cx="389850" cy="369332"/>
          </a:xfrm>
          <a:prstGeom prst="rect">
            <a:avLst/>
          </a:prstGeom>
          <a:noFill/>
        </p:spPr>
        <p:txBody>
          <a:bodyPr wrap="none" rtlCol="0">
            <a:spAutoFit/>
          </a:bodyPr>
          <a:lstStyle/>
          <a:p>
            <a:r>
              <a:rPr lang="tr-TR" dirty="0" smtClean="0">
                <a:solidFill>
                  <a:srgbClr val="FF0000"/>
                </a:solidFill>
                <a:sym typeface="Wingdings 2"/>
              </a:rPr>
              <a:t></a:t>
            </a:r>
            <a:endParaRPr lang="tr-TR" dirty="0">
              <a:solidFill>
                <a:srgbClr val="FF0000"/>
              </a:solidFill>
            </a:endParaRPr>
          </a:p>
        </p:txBody>
      </p:sp>
      <p:sp>
        <p:nvSpPr>
          <p:cNvPr id="43" name="Dikdörtgen 42"/>
          <p:cNvSpPr/>
          <p:nvPr/>
        </p:nvSpPr>
        <p:spPr>
          <a:xfrm>
            <a:off x="6209978" y="3685393"/>
            <a:ext cx="3193503" cy="461665"/>
          </a:xfrm>
          <a:prstGeom prst="rect">
            <a:avLst/>
          </a:prstGeom>
        </p:spPr>
        <p:txBody>
          <a:bodyPr wrap="none">
            <a:spAutoFit/>
          </a:bodyPr>
          <a:lstStyle/>
          <a:p>
            <a:r>
              <a:rPr lang="tr-TR" sz="2400" b="1" dirty="0" smtClean="0"/>
              <a:t>    </a:t>
            </a:r>
            <a:r>
              <a:rPr lang="tr-TR" sz="2400" dirty="0" err="1" smtClean="0">
                <a:latin typeface="Times New Roman" pitchFamily="18" charset="0"/>
                <a:cs typeface="Times New Roman" pitchFamily="18" charset="0"/>
              </a:rPr>
              <a:t>Polysacharide</a:t>
            </a:r>
            <a:r>
              <a:rPr lang="tr-TR" sz="2400" dirty="0">
                <a:latin typeface="Times New Roman" pitchFamily="18" charset="0"/>
                <a:cs typeface="Times New Roman" pitchFamily="18" charset="0"/>
              </a:rPr>
              <a:t> </a:t>
            </a:r>
            <a:r>
              <a:rPr lang="tr-TR" sz="2400" dirty="0" err="1" smtClean="0">
                <a:latin typeface="Times New Roman" pitchFamily="18" charset="0"/>
                <a:cs typeface="Times New Roman" pitchFamily="18" charset="0"/>
              </a:rPr>
              <a:t>Modifi</a:t>
            </a:r>
            <a:r>
              <a:rPr lang="tr-TR" sz="2400" dirty="0" smtClean="0">
                <a:latin typeface="Times New Roman" pitchFamily="18" charset="0"/>
                <a:cs typeface="Times New Roman" pitchFamily="18" charset="0"/>
              </a:rPr>
              <a:t>.</a:t>
            </a:r>
            <a:endParaRPr lang="tr-TR" sz="2400" dirty="0">
              <a:latin typeface="Times New Roman" pitchFamily="18" charset="0"/>
              <a:cs typeface="Times New Roman" pitchFamily="18" charset="0"/>
            </a:endParaRPr>
          </a:p>
        </p:txBody>
      </p:sp>
      <p:sp>
        <p:nvSpPr>
          <p:cNvPr id="48" name="Metin kutusu 47"/>
          <p:cNvSpPr txBox="1"/>
          <p:nvPr/>
        </p:nvSpPr>
        <p:spPr>
          <a:xfrm>
            <a:off x="1931374" y="5358397"/>
            <a:ext cx="442750" cy="369332"/>
          </a:xfrm>
          <a:prstGeom prst="rect">
            <a:avLst/>
          </a:prstGeom>
          <a:noFill/>
        </p:spPr>
        <p:txBody>
          <a:bodyPr wrap="none" rtlCol="0">
            <a:spAutoFit/>
          </a:bodyPr>
          <a:lstStyle/>
          <a:p>
            <a:r>
              <a:rPr lang="tr-TR" dirty="0" smtClean="0">
                <a:solidFill>
                  <a:srgbClr val="FF0000"/>
                </a:solidFill>
                <a:sym typeface="Wingdings 2"/>
              </a:rPr>
              <a:t> </a:t>
            </a:r>
            <a:endParaRPr lang="tr-TR" dirty="0">
              <a:solidFill>
                <a:srgbClr val="FF0000"/>
              </a:solidFill>
            </a:endParaRPr>
          </a:p>
        </p:txBody>
      </p:sp>
      <p:sp>
        <p:nvSpPr>
          <p:cNvPr id="49" name="Dikdörtgen 48"/>
          <p:cNvSpPr/>
          <p:nvPr/>
        </p:nvSpPr>
        <p:spPr>
          <a:xfrm>
            <a:off x="2244137" y="5297894"/>
            <a:ext cx="5392823" cy="461665"/>
          </a:xfrm>
          <a:prstGeom prst="rect">
            <a:avLst/>
          </a:prstGeom>
        </p:spPr>
        <p:txBody>
          <a:bodyPr wrap="none">
            <a:spAutoFit/>
          </a:bodyPr>
          <a:lstStyle/>
          <a:p>
            <a:r>
              <a:rPr lang="tr-TR" sz="2400" b="1" dirty="0" smtClean="0"/>
              <a:t> </a:t>
            </a:r>
            <a:r>
              <a:rPr lang="tr-TR" sz="2400" dirty="0" err="1" smtClean="0">
                <a:latin typeface="Times New Roman" pitchFamily="18" charset="0"/>
                <a:cs typeface="Times New Roman" pitchFamily="18" charset="0"/>
              </a:rPr>
              <a:t>Emulsification</a:t>
            </a:r>
            <a:r>
              <a:rPr lang="tr-TR" sz="2400" dirty="0" smtClean="0">
                <a:latin typeface="Times New Roman" pitchFamily="18" charset="0"/>
                <a:cs typeface="Times New Roman" pitchFamily="18" charset="0"/>
              </a:rPr>
              <a:t> in </a:t>
            </a:r>
            <a:r>
              <a:rPr lang="tr-TR" sz="2400" dirty="0" err="1" smtClean="0">
                <a:latin typeface="Times New Roman" pitchFamily="18" charset="0"/>
                <a:cs typeface="Times New Roman" pitchFamily="18" charset="0"/>
              </a:rPr>
              <a:t>Lipid</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Containing</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Foods</a:t>
            </a:r>
            <a:endParaRPr lang="tr-TR" sz="2400" dirty="0">
              <a:latin typeface="Times New Roman" pitchFamily="18" charset="0"/>
              <a:cs typeface="Times New Roman" pitchFamily="18" charset="0"/>
            </a:endParaRPr>
          </a:p>
        </p:txBody>
      </p:sp>
      <p:sp>
        <p:nvSpPr>
          <p:cNvPr id="50" name="Metin kutusu 49"/>
          <p:cNvSpPr txBox="1"/>
          <p:nvPr/>
        </p:nvSpPr>
        <p:spPr>
          <a:xfrm>
            <a:off x="1947336" y="5719860"/>
            <a:ext cx="442750" cy="369332"/>
          </a:xfrm>
          <a:prstGeom prst="rect">
            <a:avLst/>
          </a:prstGeom>
          <a:noFill/>
        </p:spPr>
        <p:txBody>
          <a:bodyPr wrap="none" rtlCol="0">
            <a:spAutoFit/>
          </a:bodyPr>
          <a:lstStyle/>
          <a:p>
            <a:r>
              <a:rPr lang="tr-TR" dirty="0" smtClean="0">
                <a:solidFill>
                  <a:srgbClr val="FF0000"/>
                </a:solidFill>
                <a:sym typeface="Wingdings 2"/>
              </a:rPr>
              <a:t> </a:t>
            </a:r>
            <a:endParaRPr lang="tr-TR" dirty="0">
              <a:solidFill>
                <a:srgbClr val="FF0000"/>
              </a:solidFill>
            </a:endParaRPr>
          </a:p>
        </p:txBody>
      </p:sp>
      <p:sp>
        <p:nvSpPr>
          <p:cNvPr id="51" name="Dikdörtgen 50"/>
          <p:cNvSpPr/>
          <p:nvPr/>
        </p:nvSpPr>
        <p:spPr>
          <a:xfrm>
            <a:off x="2257504" y="5673693"/>
            <a:ext cx="5853910" cy="461665"/>
          </a:xfrm>
          <a:prstGeom prst="rect">
            <a:avLst/>
          </a:prstGeom>
        </p:spPr>
        <p:txBody>
          <a:bodyPr wrap="none">
            <a:spAutoFit/>
          </a:bodyPr>
          <a:lstStyle/>
          <a:p>
            <a:r>
              <a:rPr lang="tr-TR" sz="2400" b="1" dirty="0" smtClean="0"/>
              <a:t> </a:t>
            </a:r>
            <a:r>
              <a:rPr lang="tr-TR" sz="2400" dirty="0" err="1" smtClean="0">
                <a:latin typeface="Times New Roman" pitchFamily="18" charset="0"/>
                <a:cs typeface="Times New Roman" pitchFamily="18" charset="0"/>
              </a:rPr>
              <a:t>Hommogenization</a:t>
            </a:r>
            <a:r>
              <a:rPr lang="tr-TR" sz="2400" dirty="0" smtClean="0">
                <a:latin typeface="Times New Roman" pitchFamily="18" charset="0"/>
                <a:cs typeface="Times New Roman" pitchFamily="18" charset="0"/>
              </a:rPr>
              <a:t> in </a:t>
            </a:r>
            <a:r>
              <a:rPr lang="tr-TR" sz="2400" dirty="0" err="1" smtClean="0">
                <a:latin typeface="Times New Roman" pitchFamily="18" charset="0"/>
                <a:cs typeface="Times New Roman" pitchFamily="18" charset="0"/>
              </a:rPr>
              <a:t>Lipid</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Containing</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Foods</a:t>
            </a:r>
            <a:endParaRPr lang="tr-TR" sz="2400" dirty="0">
              <a:latin typeface="Times New Roman" pitchFamily="18" charset="0"/>
              <a:cs typeface="Times New Roman" pitchFamily="18" charset="0"/>
            </a:endParaRPr>
          </a:p>
        </p:txBody>
      </p:sp>
      <p:sp>
        <p:nvSpPr>
          <p:cNvPr id="52" name="Metin kutusu 51"/>
          <p:cNvSpPr txBox="1"/>
          <p:nvPr/>
        </p:nvSpPr>
        <p:spPr>
          <a:xfrm>
            <a:off x="1957824" y="6056926"/>
            <a:ext cx="442750" cy="369332"/>
          </a:xfrm>
          <a:prstGeom prst="rect">
            <a:avLst/>
          </a:prstGeom>
          <a:noFill/>
        </p:spPr>
        <p:txBody>
          <a:bodyPr wrap="none" rtlCol="0">
            <a:spAutoFit/>
          </a:bodyPr>
          <a:lstStyle/>
          <a:p>
            <a:r>
              <a:rPr lang="tr-TR" dirty="0" smtClean="0">
                <a:solidFill>
                  <a:srgbClr val="FF0000"/>
                </a:solidFill>
                <a:sym typeface="Wingdings 2"/>
              </a:rPr>
              <a:t> </a:t>
            </a:r>
            <a:endParaRPr lang="tr-TR" dirty="0">
              <a:solidFill>
                <a:srgbClr val="FF0000"/>
              </a:solidFill>
            </a:endParaRPr>
          </a:p>
        </p:txBody>
      </p:sp>
      <p:sp>
        <p:nvSpPr>
          <p:cNvPr id="53" name="Dikdörtgen 52"/>
          <p:cNvSpPr/>
          <p:nvPr/>
        </p:nvSpPr>
        <p:spPr>
          <a:xfrm>
            <a:off x="2244137" y="6056926"/>
            <a:ext cx="4506362" cy="461665"/>
          </a:xfrm>
          <a:prstGeom prst="rect">
            <a:avLst/>
          </a:prstGeom>
        </p:spPr>
        <p:txBody>
          <a:bodyPr wrap="none">
            <a:spAutoFit/>
          </a:bodyPr>
          <a:lstStyle/>
          <a:p>
            <a:r>
              <a:rPr lang="tr-TR" sz="2400" b="1" dirty="0"/>
              <a:t> </a:t>
            </a:r>
            <a:r>
              <a:rPr lang="tr-TR" sz="2400" dirty="0" err="1" smtClean="0">
                <a:latin typeface="Times New Roman" pitchFamily="18" charset="0"/>
                <a:cs typeface="Times New Roman" pitchFamily="18" charset="0"/>
              </a:rPr>
              <a:t>Cutting</a:t>
            </a:r>
            <a:r>
              <a:rPr lang="tr-TR" sz="2400" dirty="0" smtClean="0">
                <a:latin typeface="Times New Roman" pitchFamily="18" charset="0"/>
                <a:cs typeface="Times New Roman" pitchFamily="18" charset="0"/>
              </a:rPr>
              <a:t> in </a:t>
            </a:r>
            <a:r>
              <a:rPr lang="tr-TR" sz="2400" dirty="0" err="1" smtClean="0">
                <a:latin typeface="Times New Roman" pitchFamily="18" charset="0"/>
                <a:cs typeface="Times New Roman" pitchFamily="18" charset="0"/>
              </a:rPr>
              <a:t>Lipid</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Containing</a:t>
            </a:r>
            <a:r>
              <a:rPr lang="tr-TR" sz="2400" dirty="0" smtClean="0">
                <a:latin typeface="Times New Roman" pitchFamily="18" charset="0"/>
                <a:cs typeface="Times New Roman" pitchFamily="18" charset="0"/>
              </a:rPr>
              <a:t> </a:t>
            </a:r>
            <a:r>
              <a:rPr lang="tr-TR" sz="2400" dirty="0" err="1" smtClean="0">
                <a:latin typeface="Times New Roman" pitchFamily="18" charset="0"/>
                <a:cs typeface="Times New Roman" pitchFamily="18" charset="0"/>
              </a:rPr>
              <a:t>Foods</a:t>
            </a:r>
            <a:endParaRPr lang="tr-TR" sz="2400" dirty="0">
              <a:latin typeface="Times New Roman" pitchFamily="18" charset="0"/>
              <a:cs typeface="Times New Roman" pitchFamily="18" charset="0"/>
            </a:endParaRPr>
          </a:p>
        </p:txBody>
      </p:sp>
    </p:spTree>
    <p:extLst>
      <p:ext uri="{BB962C8B-B14F-4D97-AF65-F5344CB8AC3E}">
        <p14:creationId xmlns:p14="http://schemas.microsoft.com/office/powerpoint/2010/main" val="15671273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ChangeArrowheads="1"/>
          </p:cNvSpPr>
          <p:nvPr/>
        </p:nvSpPr>
        <p:spPr bwMode="auto">
          <a:xfrm>
            <a:off x="392527" y="1127314"/>
            <a:ext cx="8532812" cy="6309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800" b="1" dirty="0" smtClean="0">
                <a:solidFill>
                  <a:srgbClr val="FF0000"/>
                </a:solidFill>
                <a:latin typeface="Times New Roman" pitchFamily="18" charset="0"/>
                <a:cs typeface="Times New Roman" pitchFamily="18" charset="0"/>
                <a:sym typeface="Wingdings 2" pitchFamily="18" charset="2"/>
              </a:rPr>
              <a:t></a:t>
            </a:r>
            <a:r>
              <a:rPr lang="tr-TR" sz="2800" b="1" dirty="0">
                <a:latin typeface="Times New Roman" pitchFamily="18" charset="0"/>
                <a:cs typeface="Times New Roman" pitchFamily="18" charset="0"/>
                <a:sym typeface="Wingdings 2" pitchFamily="18" charset="2"/>
              </a:rPr>
              <a:t>U</a:t>
            </a:r>
            <a:r>
              <a:rPr lang="en-US" sz="2800" b="1" dirty="0" err="1" smtClean="0">
                <a:latin typeface="Times New Roman" pitchFamily="18" charset="0"/>
                <a:cs typeface="Times New Roman" pitchFamily="18" charset="0"/>
              </a:rPr>
              <a:t>ltrasonic</a:t>
            </a:r>
            <a:r>
              <a:rPr lang="en-US" sz="2800" b="1" dirty="0" smtClean="0">
                <a:latin typeface="Times New Roman" pitchFamily="18" charset="0"/>
                <a:cs typeface="Times New Roman" pitchFamily="18" charset="0"/>
              </a:rPr>
              <a:t> </a:t>
            </a:r>
            <a:r>
              <a:rPr lang="en-US" sz="2800" b="1" dirty="0">
                <a:latin typeface="Times New Roman" pitchFamily="18" charset="0"/>
                <a:cs typeface="Times New Roman" pitchFamily="18" charset="0"/>
              </a:rPr>
              <a:t>extraction of phenolic compounds  and phenolic pigments (</a:t>
            </a:r>
            <a:r>
              <a:rPr lang="en-US" sz="2800" b="1" dirty="0" err="1">
                <a:latin typeface="Times New Roman" pitchFamily="18" charset="0"/>
                <a:cs typeface="Times New Roman" pitchFamily="18" charset="0"/>
              </a:rPr>
              <a:t>Anthocy</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Betacyanin</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Betaxanthin</a:t>
            </a:r>
            <a:r>
              <a:rPr lang="en-US" sz="2800" b="1" dirty="0">
                <a:latin typeface="Times New Roman" pitchFamily="18" charset="0"/>
                <a:cs typeface="Times New Roman" pitchFamily="18" charset="0"/>
              </a:rPr>
              <a:t>) from  plant tissues</a:t>
            </a:r>
            <a:r>
              <a:rPr lang="en-US" sz="2800" dirty="0">
                <a:latin typeface="Times New Roman" pitchFamily="18" charset="0"/>
                <a:cs typeface="Times New Roman" pitchFamily="18" charset="0"/>
              </a:rPr>
              <a:t/>
            </a:r>
            <a:br>
              <a:rPr lang="en-US" sz="2800" dirty="0">
                <a:latin typeface="Times New Roman" pitchFamily="18" charset="0"/>
                <a:cs typeface="Times New Roman" pitchFamily="18" charset="0"/>
              </a:rPr>
            </a:br>
            <a:r>
              <a:rPr lang="en-US" sz="2800" b="1" dirty="0">
                <a:solidFill>
                  <a:srgbClr val="FF0000"/>
                </a:solidFill>
                <a:latin typeface="Times New Roman" pitchFamily="18" charset="0"/>
                <a:cs typeface="Times New Roman" pitchFamily="18" charset="0"/>
                <a:sym typeface="Wingdings 2" pitchFamily="18" charset="2"/>
              </a:rPr>
              <a:t></a:t>
            </a:r>
            <a:r>
              <a:rPr lang="en-US" sz="2800" dirty="0">
                <a:solidFill>
                  <a:srgbClr val="000099"/>
                </a:solidFill>
                <a:latin typeface="Times New Roman" pitchFamily="18" charset="0"/>
                <a:cs typeface="Times New Roman" pitchFamily="18" charset="0"/>
              </a:rPr>
              <a:t> </a:t>
            </a:r>
            <a:r>
              <a:rPr lang="tr-TR" sz="2800" b="1" dirty="0">
                <a:latin typeface="Times New Roman" pitchFamily="18" charset="0"/>
                <a:cs typeface="Times New Roman" pitchFamily="18" charset="0"/>
              </a:rPr>
              <a:t>U</a:t>
            </a:r>
            <a:r>
              <a:rPr lang="en-US" sz="2800" b="1" dirty="0" err="1" smtClean="0">
                <a:latin typeface="Times New Roman" pitchFamily="18" charset="0"/>
                <a:cs typeface="Times New Roman" pitchFamily="18" charset="0"/>
              </a:rPr>
              <a:t>ltrasonic</a:t>
            </a:r>
            <a:r>
              <a:rPr lang="en-US" sz="2800" b="1" dirty="0" smtClean="0">
                <a:latin typeface="Times New Roman" pitchFamily="18" charset="0"/>
                <a:cs typeface="Times New Roman" pitchFamily="18" charset="0"/>
              </a:rPr>
              <a:t> </a:t>
            </a:r>
            <a:r>
              <a:rPr lang="en-US" sz="2800" b="1" dirty="0">
                <a:latin typeface="Times New Roman" pitchFamily="18" charset="0"/>
                <a:cs typeface="Times New Roman" pitchFamily="18" charset="0"/>
              </a:rPr>
              <a:t>extraction of lipids and proteins from plant seeds, such as soybean</a:t>
            </a:r>
            <a:r>
              <a:rPr lang="en-US" sz="2800" dirty="0">
                <a:latin typeface="Times New Roman" pitchFamily="18" charset="0"/>
                <a:cs typeface="Times New Roman" pitchFamily="18" charset="0"/>
              </a:rPr>
              <a:t/>
            </a:r>
            <a:br>
              <a:rPr lang="en-US" sz="2800" dirty="0">
                <a:latin typeface="Times New Roman" pitchFamily="18" charset="0"/>
                <a:cs typeface="Times New Roman" pitchFamily="18" charset="0"/>
              </a:rPr>
            </a:br>
            <a:r>
              <a:rPr lang="en-US" sz="2800" b="1" dirty="0">
                <a:solidFill>
                  <a:srgbClr val="FF0000"/>
                </a:solidFill>
                <a:latin typeface="Times New Roman" pitchFamily="18" charset="0"/>
                <a:cs typeface="Times New Roman" pitchFamily="18" charset="0"/>
                <a:sym typeface="Wingdings 2" pitchFamily="18" charset="2"/>
              </a:rPr>
              <a:t></a:t>
            </a:r>
            <a:r>
              <a:rPr lang="en-US" sz="2800" dirty="0">
                <a:solidFill>
                  <a:srgbClr val="000099"/>
                </a:solidFill>
                <a:latin typeface="Times New Roman" pitchFamily="18" charset="0"/>
                <a:cs typeface="Times New Roman" pitchFamily="18" charset="0"/>
              </a:rPr>
              <a:t> </a:t>
            </a:r>
            <a:r>
              <a:rPr lang="tr-TR" sz="2800" b="1" dirty="0">
                <a:latin typeface="Times New Roman" pitchFamily="18" charset="0"/>
                <a:cs typeface="Times New Roman" pitchFamily="18" charset="0"/>
              </a:rPr>
              <a:t>C</a:t>
            </a:r>
            <a:r>
              <a:rPr lang="en-US" sz="2800" b="1" dirty="0" smtClean="0">
                <a:latin typeface="Times New Roman" pitchFamily="18" charset="0"/>
                <a:cs typeface="Times New Roman" pitchFamily="18" charset="0"/>
              </a:rPr>
              <a:t>ell </a:t>
            </a:r>
            <a:r>
              <a:rPr lang="en-US" sz="2800" b="1" dirty="0">
                <a:latin typeface="Times New Roman" pitchFamily="18" charset="0"/>
                <a:cs typeface="Times New Roman" pitchFamily="18" charset="0"/>
              </a:rPr>
              <a:t>membrane </a:t>
            </a:r>
            <a:r>
              <a:rPr lang="en-US" sz="2800" b="1" dirty="0" err="1">
                <a:latin typeface="Times New Roman" pitchFamily="18" charset="0"/>
                <a:cs typeface="Times New Roman" pitchFamily="18" charset="0"/>
              </a:rPr>
              <a:t>permeabilization</a:t>
            </a:r>
            <a:r>
              <a:rPr lang="en-US" sz="2800" b="1" dirty="0">
                <a:latin typeface="Times New Roman" pitchFamily="18" charset="0"/>
                <a:cs typeface="Times New Roman" pitchFamily="18" charset="0"/>
              </a:rPr>
              <a:t> of fruits</a:t>
            </a:r>
            <a:r>
              <a:rPr lang="en-US" sz="2800" dirty="0">
                <a:latin typeface="Times New Roman" pitchFamily="18" charset="0"/>
                <a:cs typeface="Times New Roman" pitchFamily="18" charset="0"/>
              </a:rPr>
              <a:t/>
            </a:r>
            <a:br>
              <a:rPr lang="en-US" sz="2800" dirty="0">
                <a:latin typeface="Times New Roman" pitchFamily="18" charset="0"/>
                <a:cs typeface="Times New Roman" pitchFamily="18" charset="0"/>
              </a:rPr>
            </a:br>
            <a:r>
              <a:rPr lang="en-US" sz="2800" b="1" dirty="0">
                <a:solidFill>
                  <a:srgbClr val="FF0000"/>
                </a:solidFill>
                <a:latin typeface="Times New Roman" pitchFamily="18" charset="0"/>
                <a:cs typeface="Times New Roman" pitchFamily="18" charset="0"/>
                <a:sym typeface="Wingdings 2" pitchFamily="18" charset="2"/>
              </a:rPr>
              <a:t></a:t>
            </a:r>
            <a:r>
              <a:rPr lang="en-US" sz="2800" dirty="0">
                <a:solidFill>
                  <a:srgbClr val="000099"/>
                </a:solidFill>
                <a:latin typeface="Times New Roman" pitchFamily="18" charset="0"/>
                <a:cs typeface="Times New Roman" pitchFamily="18" charset="0"/>
              </a:rPr>
              <a:t> </a:t>
            </a:r>
            <a:r>
              <a:rPr lang="tr-TR" sz="2800" b="1" dirty="0">
                <a:latin typeface="Times New Roman" pitchFamily="18" charset="0"/>
                <a:cs typeface="Times New Roman" pitchFamily="18" charset="0"/>
              </a:rPr>
              <a:t>U</a:t>
            </a:r>
            <a:r>
              <a:rPr lang="en-US" sz="2800" b="1" dirty="0" err="1" smtClean="0">
                <a:latin typeface="Times New Roman" pitchFamily="18" charset="0"/>
                <a:cs typeface="Times New Roman" pitchFamily="18" charset="0"/>
              </a:rPr>
              <a:t>ltrasonic</a:t>
            </a:r>
            <a:r>
              <a:rPr lang="en-US" sz="2800" b="1" dirty="0" smtClean="0">
                <a:latin typeface="Times New Roman" pitchFamily="18" charset="0"/>
                <a:cs typeface="Times New Roman" pitchFamily="18" charset="0"/>
              </a:rPr>
              <a:t> </a:t>
            </a:r>
            <a:r>
              <a:rPr lang="en-US" sz="2800" b="1" dirty="0">
                <a:latin typeface="Times New Roman" pitchFamily="18" charset="0"/>
                <a:cs typeface="Times New Roman" pitchFamily="18" charset="0"/>
              </a:rPr>
              <a:t>processing  of  fruit juices,  purees, sauces, dairy</a:t>
            </a:r>
            <a:r>
              <a:rPr lang="en-US" sz="2800" dirty="0">
                <a:latin typeface="Times New Roman" pitchFamily="18" charset="0"/>
                <a:cs typeface="Times New Roman" pitchFamily="18" charset="0"/>
              </a:rPr>
              <a:t/>
            </a:r>
            <a:br>
              <a:rPr lang="en-US" sz="2800" dirty="0">
                <a:latin typeface="Times New Roman" pitchFamily="18" charset="0"/>
                <a:cs typeface="Times New Roman" pitchFamily="18" charset="0"/>
              </a:rPr>
            </a:br>
            <a:r>
              <a:rPr lang="en-US" sz="2800" b="1" dirty="0">
                <a:solidFill>
                  <a:srgbClr val="FF0000"/>
                </a:solidFill>
                <a:latin typeface="Times New Roman" pitchFamily="18" charset="0"/>
                <a:cs typeface="Times New Roman" pitchFamily="18" charset="0"/>
                <a:sym typeface="Wingdings 2" pitchFamily="18" charset="2"/>
              </a:rPr>
              <a:t> </a:t>
            </a:r>
            <a:r>
              <a:rPr lang="tr-TR" sz="2800" b="1" dirty="0">
                <a:latin typeface="Times New Roman" pitchFamily="18" charset="0"/>
                <a:cs typeface="Times New Roman" pitchFamily="18" charset="0"/>
                <a:sym typeface="Wingdings 2" pitchFamily="18" charset="2"/>
              </a:rPr>
              <a:t>U</a:t>
            </a:r>
            <a:r>
              <a:rPr lang="en-US" sz="2800" b="1" dirty="0" err="1" smtClean="0">
                <a:latin typeface="Times New Roman" pitchFamily="18" charset="0"/>
                <a:cs typeface="Times New Roman" pitchFamily="18" charset="0"/>
              </a:rPr>
              <a:t>ltrasonic</a:t>
            </a:r>
            <a:r>
              <a:rPr lang="en-US" sz="2800" b="1" dirty="0" smtClean="0">
                <a:latin typeface="Times New Roman" pitchFamily="18" charset="0"/>
                <a:cs typeface="Times New Roman" pitchFamily="18" charset="0"/>
              </a:rPr>
              <a:t> </a:t>
            </a:r>
            <a:r>
              <a:rPr lang="en-US" sz="2800" b="1" dirty="0">
                <a:latin typeface="Times New Roman" pitchFamily="18" charset="0"/>
                <a:cs typeface="Times New Roman" pitchFamily="18" charset="0"/>
              </a:rPr>
              <a:t>processing  for  improving stability of dispersions</a:t>
            </a:r>
          </a:p>
          <a:p>
            <a:r>
              <a:rPr lang="en-US" sz="2800" b="1" dirty="0">
                <a:solidFill>
                  <a:srgbClr val="FF0000"/>
                </a:solidFill>
                <a:latin typeface="Times New Roman" pitchFamily="18" charset="0"/>
                <a:cs typeface="Times New Roman" pitchFamily="18" charset="0"/>
                <a:sym typeface="Wingdings 2" pitchFamily="18" charset="2"/>
              </a:rPr>
              <a:t></a:t>
            </a:r>
            <a:r>
              <a:rPr lang="en-US" sz="2800" b="1" dirty="0">
                <a:latin typeface="Times New Roman" pitchFamily="18" charset="0"/>
                <a:cs typeface="Times New Roman" pitchFamily="18" charset="0"/>
              </a:rPr>
              <a:t>Microbial and enzyme inactivation (preservation) is another application of ultrasound in the food processing </a:t>
            </a:r>
          </a:p>
          <a:p>
            <a:endParaRPr lang="en-US" sz="4000" dirty="0"/>
          </a:p>
        </p:txBody>
      </p:sp>
      <p:sp>
        <p:nvSpPr>
          <p:cNvPr id="2" name="Metin kutusu 1"/>
          <p:cNvSpPr txBox="1"/>
          <p:nvPr/>
        </p:nvSpPr>
        <p:spPr>
          <a:xfrm>
            <a:off x="1073426" y="383473"/>
            <a:ext cx="7788286" cy="584775"/>
          </a:xfrm>
          <a:prstGeom prst="rect">
            <a:avLst/>
          </a:prstGeom>
          <a:noFill/>
        </p:spPr>
        <p:txBody>
          <a:bodyPr wrap="none" rtlCol="0">
            <a:spAutoFit/>
          </a:bodyPr>
          <a:lstStyle/>
          <a:p>
            <a:r>
              <a:rPr lang="tr-TR" sz="3200" b="1" dirty="0" err="1" smtClean="0">
                <a:solidFill>
                  <a:srgbClr val="00B050"/>
                </a:solidFill>
                <a:latin typeface="Times New Roman" pitchFamily="18" charset="0"/>
                <a:cs typeface="Times New Roman" pitchFamily="18" charset="0"/>
              </a:rPr>
              <a:t>Most</a:t>
            </a:r>
            <a:r>
              <a:rPr lang="tr-TR" sz="3200" b="1" dirty="0" smtClean="0">
                <a:solidFill>
                  <a:srgbClr val="00B050"/>
                </a:solidFill>
                <a:latin typeface="Times New Roman" pitchFamily="18" charset="0"/>
                <a:cs typeface="Times New Roman" pitchFamily="18" charset="0"/>
              </a:rPr>
              <a:t>  </a:t>
            </a:r>
            <a:r>
              <a:rPr lang="tr-TR" sz="3200" b="1" dirty="0" err="1" smtClean="0">
                <a:solidFill>
                  <a:srgbClr val="00B050"/>
                </a:solidFill>
                <a:latin typeface="Times New Roman" pitchFamily="18" charset="0"/>
                <a:cs typeface="Times New Roman" pitchFamily="18" charset="0"/>
              </a:rPr>
              <a:t>Frequently</a:t>
            </a:r>
            <a:r>
              <a:rPr lang="tr-TR" sz="3200" b="1" dirty="0" smtClean="0">
                <a:solidFill>
                  <a:srgbClr val="00B050"/>
                </a:solidFill>
                <a:latin typeface="Times New Roman" pitchFamily="18" charset="0"/>
                <a:cs typeface="Times New Roman" pitchFamily="18" charset="0"/>
              </a:rPr>
              <a:t> </a:t>
            </a:r>
            <a:r>
              <a:rPr lang="tr-TR" sz="3200" b="1" dirty="0" err="1" smtClean="0">
                <a:solidFill>
                  <a:srgbClr val="00B050"/>
                </a:solidFill>
                <a:latin typeface="Times New Roman" pitchFamily="18" charset="0"/>
                <a:cs typeface="Times New Roman" pitchFamily="18" charset="0"/>
              </a:rPr>
              <a:t>Utilizing</a:t>
            </a:r>
            <a:r>
              <a:rPr lang="tr-TR" sz="3200" b="1" dirty="0" smtClean="0">
                <a:solidFill>
                  <a:srgbClr val="00B050"/>
                </a:solidFill>
                <a:latin typeface="Times New Roman" pitchFamily="18" charset="0"/>
                <a:cs typeface="Times New Roman" pitchFamily="18" charset="0"/>
              </a:rPr>
              <a:t> of </a:t>
            </a:r>
            <a:r>
              <a:rPr lang="tr-TR" sz="3200" b="1" dirty="0" err="1" smtClean="0">
                <a:solidFill>
                  <a:srgbClr val="00B050"/>
                </a:solidFill>
                <a:latin typeface="Times New Roman" pitchFamily="18" charset="0"/>
                <a:cs typeface="Times New Roman" pitchFamily="18" charset="0"/>
              </a:rPr>
              <a:t>Ultrasound</a:t>
            </a:r>
            <a:r>
              <a:rPr lang="tr-TR" sz="3200" b="1" dirty="0" smtClean="0">
                <a:solidFill>
                  <a:srgbClr val="00B050"/>
                </a:solidFill>
                <a:latin typeface="Times New Roman" pitchFamily="18" charset="0"/>
                <a:cs typeface="Times New Roman" pitchFamily="18" charset="0"/>
              </a:rPr>
              <a:t> ;  </a:t>
            </a:r>
            <a:endParaRPr lang="tr-TR" sz="3200" b="1" dirty="0">
              <a:solidFill>
                <a:srgbClr val="00B050"/>
              </a:solidFill>
              <a:latin typeface="Times New Roman" pitchFamily="18" charset="0"/>
              <a:cs typeface="Times New Roman" pitchFamily="18" charset="0"/>
            </a:endParaRPr>
          </a:p>
        </p:txBody>
      </p:sp>
    </p:spTree>
    <p:extLst>
      <p:ext uri="{BB962C8B-B14F-4D97-AF65-F5344CB8AC3E}">
        <p14:creationId xmlns:p14="http://schemas.microsoft.com/office/powerpoint/2010/main" val="30384522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033D5EBD-6B78-4E2D-9C66-E9FAF9308C89}" type="slidenum">
              <a:rPr lang="en-US" smtClean="0"/>
              <a:pPr/>
              <a:t>17</a:t>
            </a:fld>
            <a:endParaRPr lang="en-US" dirty="0"/>
          </a:p>
        </p:txBody>
      </p:sp>
      <p:sp>
        <p:nvSpPr>
          <p:cNvPr id="5" name="Dikdörtgen 4"/>
          <p:cNvSpPr/>
          <p:nvPr/>
        </p:nvSpPr>
        <p:spPr>
          <a:xfrm>
            <a:off x="1192696" y="387698"/>
            <a:ext cx="6758608" cy="6001643"/>
          </a:xfrm>
          <a:prstGeom prst="rect">
            <a:avLst/>
          </a:prstGeom>
        </p:spPr>
        <p:txBody>
          <a:bodyPr wrap="square">
            <a:spAutoFit/>
          </a:bodyPr>
          <a:lstStyle/>
          <a:p>
            <a:pPr algn="just"/>
            <a:r>
              <a:rPr lang="tr-TR" sz="2800" b="1" dirty="0">
                <a:latin typeface="Times New Roman" pitchFamily="18" charset="0"/>
                <a:cs typeface="Times New Roman" pitchFamily="18" charset="0"/>
              </a:rPr>
              <a:t>High </a:t>
            </a:r>
            <a:r>
              <a:rPr lang="tr-TR" sz="2800" b="1" dirty="0" err="1">
                <a:latin typeface="Times New Roman" pitchFamily="18" charset="0"/>
                <a:cs typeface="Times New Roman" pitchFamily="18" charset="0"/>
              </a:rPr>
              <a:t>energy</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ultrasound</a:t>
            </a:r>
            <a:r>
              <a:rPr lang="tr-TR" sz="2800" b="1" dirty="0">
                <a:latin typeface="Times New Roman" pitchFamily="18" charset="0"/>
                <a:cs typeface="Times New Roman" pitchFamily="18" charset="0"/>
              </a:rPr>
              <a:t> can be </a:t>
            </a:r>
            <a:r>
              <a:rPr lang="tr-TR" sz="2800" b="1" dirty="0" err="1">
                <a:latin typeface="Times New Roman" pitchFamily="18" charset="0"/>
                <a:cs typeface="Times New Roman" pitchFamily="18" charset="0"/>
              </a:rPr>
              <a:t>used</a:t>
            </a:r>
            <a:r>
              <a:rPr lang="tr-TR" sz="2800" b="1" dirty="0">
                <a:latin typeface="Times New Roman" pitchFamily="18" charset="0"/>
                <a:cs typeface="Times New Roman" pitchFamily="18" charset="0"/>
              </a:rPr>
              <a:t> in </a:t>
            </a:r>
            <a:r>
              <a:rPr lang="tr-TR" sz="2800" b="1" dirty="0" err="1">
                <a:latin typeface="Times New Roman" pitchFamily="18" charset="0"/>
                <a:cs typeface="Times New Roman" pitchFamily="18" charset="0"/>
              </a:rPr>
              <a:t>preservation</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and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safety</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and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are</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applying</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to</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food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enzymes</a:t>
            </a:r>
            <a:r>
              <a:rPr lang="tr-TR" sz="2800" b="1" dirty="0">
                <a:latin typeface="Times New Roman" pitchFamily="18" charset="0"/>
                <a:cs typeface="Times New Roman" pitchFamily="18" charset="0"/>
              </a:rPr>
              <a:t>, in </a:t>
            </a:r>
            <a:r>
              <a:rPr lang="tr-TR" sz="2800" b="1" dirty="0" err="1">
                <a:latin typeface="Times New Roman" pitchFamily="18" charset="0"/>
                <a:cs typeface="Times New Roman" pitchFamily="18" charset="0"/>
              </a:rPr>
              <a:t>microbial</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inactivation</a:t>
            </a:r>
            <a:r>
              <a:rPr lang="tr-TR" sz="2800" b="1" dirty="0">
                <a:latin typeface="Times New Roman" pitchFamily="18" charset="0"/>
                <a:cs typeface="Times New Roman" pitchFamily="18" charset="0"/>
              </a:rPr>
              <a:t>, in </a:t>
            </a:r>
            <a:r>
              <a:rPr lang="tr-TR" sz="2800" b="1" dirty="0" err="1">
                <a:latin typeface="Times New Roman" pitchFamily="18" charset="0"/>
                <a:cs typeface="Times New Roman" pitchFamily="18" charset="0"/>
              </a:rPr>
              <a:t>ultrasound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assisted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extraction</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whereas</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low</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power</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ultrasound</a:t>
            </a:r>
            <a:r>
              <a:rPr lang="tr-TR" sz="2800" b="1" dirty="0">
                <a:latin typeface="Times New Roman" pitchFamily="18" charset="0"/>
                <a:cs typeface="Times New Roman" pitchFamily="18" charset="0"/>
              </a:rPr>
              <a:t> can be </a:t>
            </a:r>
            <a:r>
              <a:rPr lang="tr-TR" sz="2800" b="1" dirty="0" err="1">
                <a:latin typeface="Times New Roman" pitchFamily="18" charset="0"/>
                <a:cs typeface="Times New Roman" pitchFamily="18" charset="0"/>
              </a:rPr>
              <a:t>used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for</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analysis</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and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quality</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control</a:t>
            </a:r>
            <a:r>
              <a:rPr lang="tr-TR" sz="2800" b="1" dirty="0">
                <a:latin typeface="Times New Roman" pitchFamily="18" charset="0"/>
                <a:cs typeface="Times New Roman" pitchFamily="18" charset="0"/>
              </a:rPr>
              <a:t> of </a:t>
            </a:r>
            <a:endParaRPr lang="tr-TR" sz="2800" b="1" dirty="0" smtClean="0">
              <a:latin typeface="Times New Roman" pitchFamily="18" charset="0"/>
              <a:cs typeface="Times New Roman" pitchFamily="18" charset="0"/>
            </a:endParaRPr>
          </a:p>
          <a:p>
            <a:pPr algn="just"/>
            <a:r>
              <a:rPr lang="tr-TR" sz="4400" b="1" dirty="0" smtClean="0">
                <a:solidFill>
                  <a:srgbClr val="78A22F"/>
                </a:solidFill>
                <a:latin typeface="Times New Roman" pitchFamily="18" charset="0"/>
                <a:cs typeface="Times New Roman" pitchFamily="18" charset="0"/>
                <a:sym typeface="Wingdings 2"/>
              </a:rPr>
              <a:t></a:t>
            </a:r>
            <a:r>
              <a:rPr lang="tr-TR" sz="2800" b="1" dirty="0" smtClean="0">
                <a:latin typeface="Times New Roman" pitchFamily="18" charset="0"/>
                <a:cs typeface="Times New Roman" pitchFamily="18" charset="0"/>
                <a:sym typeface="Wingdings 2"/>
              </a:rPr>
              <a:t> </a:t>
            </a:r>
            <a:r>
              <a:rPr lang="tr-TR" sz="2800" b="1" dirty="0" err="1" smtClean="0">
                <a:latin typeface="Times New Roman" pitchFamily="18" charset="0"/>
                <a:cs typeface="Times New Roman" pitchFamily="18" charset="0"/>
              </a:rPr>
              <a:t>plant</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food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resources</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including</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fruit</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and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vegetables</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fruit</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juices</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peels</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oils</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and</a:t>
            </a:r>
            <a:r>
              <a:rPr lang="tr-TR" sz="2800" b="1" dirty="0">
                <a:latin typeface="Times New Roman" pitchFamily="18" charset="0"/>
                <a:cs typeface="Times New Roman" pitchFamily="18" charset="0"/>
              </a:rPr>
              <a:t> </a:t>
            </a:r>
            <a:endParaRPr lang="tr-TR" sz="2800" b="1" dirty="0" smtClean="0">
              <a:latin typeface="Times New Roman" pitchFamily="18" charset="0"/>
              <a:cs typeface="Times New Roman" pitchFamily="18" charset="0"/>
            </a:endParaRPr>
          </a:p>
          <a:p>
            <a:pPr algn="just"/>
            <a:r>
              <a:rPr lang="tr-TR" sz="4400" b="1" dirty="0" smtClean="0">
                <a:solidFill>
                  <a:srgbClr val="78A22F"/>
                </a:solidFill>
                <a:latin typeface="Times New Roman" pitchFamily="18" charset="0"/>
                <a:cs typeface="Times New Roman" pitchFamily="18" charset="0"/>
                <a:sym typeface="Wingdings 2"/>
              </a:rPr>
              <a:t> </a:t>
            </a:r>
            <a:r>
              <a:rPr lang="tr-TR" sz="2800" b="1" dirty="0" err="1" smtClean="0">
                <a:latin typeface="Times New Roman" pitchFamily="18" charset="0"/>
                <a:cs typeface="Times New Roman" pitchFamily="18" charset="0"/>
              </a:rPr>
              <a:t>fat-based</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products</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including</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meat</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products</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oil</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seeds</a:t>
            </a:r>
            <a:endParaRPr lang="tr-TR" sz="2800" b="1" dirty="0" smtClean="0">
              <a:latin typeface="Times New Roman" pitchFamily="18" charset="0"/>
              <a:cs typeface="Times New Roman" pitchFamily="18" charset="0"/>
            </a:endParaRPr>
          </a:p>
          <a:p>
            <a:pPr algn="just"/>
            <a:r>
              <a:rPr lang="tr-TR" sz="4400" b="1" dirty="0">
                <a:solidFill>
                  <a:srgbClr val="78A22F"/>
                </a:solidFill>
                <a:latin typeface="Times New Roman" pitchFamily="18" charset="0"/>
                <a:cs typeface="Times New Roman" pitchFamily="18" charset="0"/>
                <a:sym typeface="Wingdings 2"/>
              </a:rPr>
              <a:t> </a:t>
            </a:r>
            <a:r>
              <a:rPr lang="tr-TR" sz="2800" b="1" dirty="0" err="1" smtClean="0">
                <a:latin typeface="Times New Roman" pitchFamily="18" charset="0"/>
                <a:cs typeface="Times New Roman" pitchFamily="18" charset="0"/>
              </a:rPr>
              <a:t>cereals</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products</a:t>
            </a:r>
            <a:r>
              <a:rPr lang="tr-TR" sz="2800" b="1" dirty="0">
                <a:latin typeface="Times New Roman" pitchFamily="18" charset="0"/>
                <a:cs typeface="Times New Roman" pitchFamily="18" charset="0"/>
              </a:rPr>
              <a:t> as </a:t>
            </a:r>
            <a:r>
              <a:rPr lang="tr-TR" sz="2800" b="1" dirty="0" err="1">
                <a:latin typeface="Times New Roman" pitchFamily="18" charset="0"/>
                <a:cs typeface="Times New Roman" pitchFamily="18" charset="0"/>
              </a:rPr>
              <a:t>bread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dough</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batters</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and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biscuits</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food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pastes</a:t>
            </a:r>
            <a:endParaRPr lang="tr-TR"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36487964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p:cNvSpPr txBox="1"/>
          <p:nvPr/>
        </p:nvSpPr>
        <p:spPr>
          <a:xfrm>
            <a:off x="78258" y="586741"/>
            <a:ext cx="3052439" cy="769441"/>
          </a:xfrm>
          <a:prstGeom prst="rect">
            <a:avLst/>
          </a:prstGeom>
          <a:solidFill>
            <a:schemeClr val="accent5">
              <a:lumMod val="20000"/>
              <a:lumOff val="80000"/>
            </a:schemeClr>
          </a:solidFill>
          <a:ln w="63500">
            <a:solidFill>
              <a:srgbClr val="CC0066"/>
            </a:solidFill>
          </a:ln>
        </p:spPr>
        <p:txBody>
          <a:bodyPr wrap="none" rtlCol="0">
            <a:spAutoFit/>
          </a:bodyPr>
          <a:lstStyle/>
          <a:p>
            <a:r>
              <a:rPr lang="tr-TR" sz="4400" b="1" dirty="0" err="1" smtClean="0">
                <a:solidFill>
                  <a:srgbClr val="CC0066"/>
                </a:solidFill>
                <a:latin typeface="Times New Roman" pitchFamily="18" charset="0"/>
                <a:cs typeface="Times New Roman" pitchFamily="18" charset="0"/>
              </a:rPr>
              <a:t>Fruit</a:t>
            </a:r>
            <a:r>
              <a:rPr lang="tr-TR" sz="4400" b="1" dirty="0" smtClean="0">
                <a:solidFill>
                  <a:srgbClr val="CC0066"/>
                </a:solidFill>
                <a:latin typeface="Times New Roman" pitchFamily="18" charset="0"/>
                <a:cs typeface="Times New Roman" pitchFamily="18" charset="0"/>
              </a:rPr>
              <a:t> </a:t>
            </a:r>
            <a:r>
              <a:rPr lang="tr-TR" sz="4400" b="1" dirty="0" err="1" smtClean="0">
                <a:solidFill>
                  <a:srgbClr val="CC0066"/>
                </a:solidFill>
                <a:latin typeface="Times New Roman" pitchFamily="18" charset="0"/>
                <a:cs typeface="Times New Roman" pitchFamily="18" charset="0"/>
              </a:rPr>
              <a:t>Juices</a:t>
            </a:r>
            <a:endParaRPr lang="tr-TR" sz="4400" b="1" dirty="0">
              <a:solidFill>
                <a:srgbClr val="CC0066"/>
              </a:solidFill>
              <a:latin typeface="Times New Roman" pitchFamily="18" charset="0"/>
              <a:cs typeface="Times New Roman" pitchFamily="18" charset="0"/>
            </a:endParaRPr>
          </a:p>
        </p:txBody>
      </p:sp>
      <p:sp>
        <p:nvSpPr>
          <p:cNvPr id="6" name="Metin kutusu 5"/>
          <p:cNvSpPr txBox="1"/>
          <p:nvPr/>
        </p:nvSpPr>
        <p:spPr>
          <a:xfrm>
            <a:off x="3063467" y="475080"/>
            <a:ext cx="3436724" cy="646331"/>
          </a:xfrm>
          <a:prstGeom prst="rect">
            <a:avLst/>
          </a:prstGeom>
          <a:noFill/>
        </p:spPr>
        <p:txBody>
          <a:bodyPr wrap="square" rtlCol="0">
            <a:spAutoFit/>
          </a:bodyPr>
          <a:lstStyle/>
          <a:p>
            <a:r>
              <a:rPr lang="tr-TR" sz="3600" b="1" dirty="0" smtClean="0">
                <a:latin typeface="Times New Roman" pitchFamily="18" charset="0"/>
                <a:cs typeface="Times New Roman" pitchFamily="18" charset="0"/>
              </a:rPr>
              <a:t> </a:t>
            </a:r>
            <a:r>
              <a:rPr lang="tr-TR" sz="3600" b="1" dirty="0" err="1" smtClean="0">
                <a:latin typeface="Times New Roman" pitchFamily="18" charset="0"/>
                <a:cs typeface="Times New Roman" pitchFamily="18" charset="0"/>
              </a:rPr>
              <a:t>Tomato</a:t>
            </a:r>
            <a:r>
              <a:rPr lang="tr-TR" sz="3600" b="1" dirty="0" smtClean="0">
                <a:latin typeface="Times New Roman" pitchFamily="18" charset="0"/>
                <a:cs typeface="Times New Roman" pitchFamily="18" charset="0"/>
              </a:rPr>
              <a:t> </a:t>
            </a:r>
            <a:r>
              <a:rPr lang="tr-TR" sz="3600" b="1" dirty="0" err="1" smtClean="0">
                <a:latin typeface="Times New Roman" pitchFamily="18" charset="0"/>
                <a:cs typeface="Times New Roman" pitchFamily="18" charset="0"/>
              </a:rPr>
              <a:t>Juices</a:t>
            </a:r>
            <a:endParaRPr lang="tr-TR" sz="3600" b="1" dirty="0">
              <a:latin typeface="Times New Roman" pitchFamily="18" charset="0"/>
              <a:cs typeface="Times New Roman" pitchFamily="18" charset="0"/>
            </a:endParaRPr>
          </a:p>
        </p:txBody>
      </p:sp>
      <p:sp>
        <p:nvSpPr>
          <p:cNvPr id="9" name="Dikdörtgen 8"/>
          <p:cNvSpPr/>
          <p:nvPr/>
        </p:nvSpPr>
        <p:spPr>
          <a:xfrm>
            <a:off x="58182" y="2217910"/>
            <a:ext cx="2546181" cy="1938992"/>
          </a:xfrm>
          <a:prstGeom prst="rect">
            <a:avLst/>
          </a:prstGeom>
          <a:solidFill>
            <a:schemeClr val="bg1"/>
          </a:solidFill>
        </p:spPr>
        <p:txBody>
          <a:bodyPr wrap="square">
            <a:spAutoFit/>
          </a:bodyPr>
          <a:lstStyle/>
          <a:p>
            <a:pPr algn="ctr"/>
            <a:r>
              <a:rPr lang="pl-PL" sz="2400" b="1" dirty="0">
                <a:latin typeface="Times New Roman" pitchFamily="18" charset="0"/>
                <a:cs typeface="Times New Roman" pitchFamily="18" charset="0"/>
              </a:rPr>
              <a:t>20 kHz, 24.4 to 61.0 </a:t>
            </a:r>
            <a:r>
              <a:rPr lang="pl-PL" sz="2400" b="1" i="1" dirty="0">
                <a:latin typeface="Times New Roman" pitchFamily="18" charset="0"/>
                <a:cs typeface="Times New Roman" pitchFamily="18" charset="0"/>
              </a:rPr>
              <a:t>μ</a:t>
            </a:r>
            <a:r>
              <a:rPr lang="pl-PL" sz="2400" b="1" dirty="0">
                <a:latin typeface="Times New Roman" pitchFamily="18" charset="0"/>
                <a:cs typeface="Times New Roman" pitchFamily="18" charset="0"/>
              </a:rPr>
              <a:t>m, </a:t>
            </a:r>
            <a:r>
              <a:rPr lang="pl-PL" sz="2400" b="1" dirty="0" smtClean="0">
                <a:latin typeface="Times New Roman" pitchFamily="18" charset="0"/>
                <a:cs typeface="Times New Roman" pitchFamily="18" charset="0"/>
              </a:rPr>
              <a:t>2</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to </a:t>
            </a:r>
            <a:r>
              <a:rPr lang="en-US" sz="2400" b="1" dirty="0">
                <a:latin typeface="Times New Roman" pitchFamily="18" charset="0"/>
                <a:cs typeface="Times New Roman" pitchFamily="18" charset="0"/>
              </a:rPr>
              <a:t>10 min and pulse</a:t>
            </a:r>
          </a:p>
          <a:p>
            <a:pPr algn="ctr"/>
            <a:r>
              <a:rPr lang="en-US" sz="2400" b="1" dirty="0">
                <a:latin typeface="Times New Roman" pitchFamily="18" charset="0"/>
                <a:cs typeface="Times New Roman" pitchFamily="18" charset="0"/>
              </a:rPr>
              <a:t>durations of 5 s on and 5 </a:t>
            </a:r>
            <a:r>
              <a:rPr lang="en-US" sz="2400" b="1" dirty="0" smtClean="0">
                <a:latin typeface="Times New Roman" pitchFamily="18" charset="0"/>
                <a:cs typeface="Times New Roman" pitchFamily="18" charset="0"/>
              </a:rPr>
              <a:t>s</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off</a:t>
            </a:r>
            <a:r>
              <a:rPr lang="tr-TR" sz="2400" b="1" dirty="0">
                <a:latin typeface="Times New Roman" pitchFamily="18" charset="0"/>
                <a:cs typeface="Times New Roman" pitchFamily="18" charset="0"/>
              </a:rPr>
              <a:t>.</a:t>
            </a:r>
          </a:p>
        </p:txBody>
      </p:sp>
      <p:sp>
        <p:nvSpPr>
          <p:cNvPr id="10" name="Dikdörtgen 9"/>
          <p:cNvSpPr/>
          <p:nvPr/>
        </p:nvSpPr>
        <p:spPr>
          <a:xfrm>
            <a:off x="2357205" y="2093099"/>
            <a:ext cx="6746400" cy="2677656"/>
          </a:xfrm>
          <a:prstGeom prst="rect">
            <a:avLst/>
          </a:prstGeom>
        </p:spPr>
        <p:txBody>
          <a:bodyPr wrap="square">
            <a:spAutoFit/>
          </a:bodyPr>
          <a:lstStyle/>
          <a:p>
            <a:pPr algn="ctr"/>
            <a:r>
              <a:rPr lang="tr-TR" sz="2400" b="1" dirty="0" err="1" smtClean="0">
                <a:latin typeface="Times New Roman" pitchFamily="18" charset="0"/>
                <a:cs typeface="Times New Roman" pitchFamily="18" charset="0"/>
              </a:rPr>
              <a:t>It</a:t>
            </a:r>
            <a:r>
              <a:rPr lang="tr-TR" sz="2400" b="1" dirty="0" smtClean="0">
                <a:latin typeface="Times New Roman" pitchFamily="18" charset="0"/>
                <a:cs typeface="Times New Roman" pitchFamily="18" charset="0"/>
              </a:rPr>
              <a:t> is </a:t>
            </a:r>
            <a:r>
              <a:rPr lang="tr-TR" sz="2400" b="1" dirty="0" err="1" smtClean="0">
                <a:latin typeface="Times New Roman" pitchFamily="18" charset="0"/>
                <a:cs typeface="Times New Roman" pitchFamily="18" charset="0"/>
              </a:rPr>
              <a:t>reported</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that</a:t>
            </a:r>
            <a:r>
              <a:rPr lang="tr-TR" sz="2400" b="1" dirty="0" smtClean="0">
                <a:latin typeface="Times New Roman" pitchFamily="18" charset="0"/>
                <a:cs typeface="Times New Roman" pitchFamily="18" charset="0"/>
              </a:rPr>
              <a:t> p</a:t>
            </a:r>
            <a:r>
              <a:rPr lang="en-US" sz="2400" b="1" dirty="0" err="1" smtClean="0">
                <a:latin typeface="Times New Roman" pitchFamily="18" charset="0"/>
                <a:cs typeface="Times New Roman" pitchFamily="18" charset="0"/>
              </a:rPr>
              <a:t>ower</a:t>
            </a:r>
            <a:r>
              <a:rPr lang="en-US" sz="2400" b="1" dirty="0" smtClean="0">
                <a:latin typeface="Times New Roman" pitchFamily="18" charset="0"/>
                <a:cs typeface="Times New Roman" pitchFamily="18" charset="0"/>
              </a:rPr>
              <a:t> ultrasound </a:t>
            </a:r>
            <a:r>
              <a:rPr lang="tr-TR" sz="2400" b="1" dirty="0" smtClean="0">
                <a:latin typeface="Times New Roman" pitchFamily="18" charset="0"/>
                <a:cs typeface="Times New Roman" pitchFamily="18" charset="0"/>
              </a:rPr>
              <a:t>is </a:t>
            </a:r>
            <a:r>
              <a:rPr lang="en-US" sz="2400" b="1" dirty="0" smtClean="0">
                <a:latin typeface="Times New Roman" pitchFamily="18" charset="0"/>
                <a:cs typeface="Times New Roman" pitchFamily="18" charset="0"/>
              </a:rPr>
              <a:t>a potential non thermal technique to inactivate</a:t>
            </a:r>
            <a:r>
              <a:rPr lang="tr-TR" sz="2400" b="1" dirty="0">
                <a:latin typeface="Times New Roman" pitchFamily="18" charset="0"/>
                <a:cs typeface="Times New Roman" pitchFamily="18" charset="0"/>
              </a:rPr>
              <a:t> </a:t>
            </a:r>
            <a:r>
              <a:rPr lang="en-US" sz="2400" b="1" dirty="0" smtClean="0">
                <a:latin typeface="Times New Roman" pitchFamily="18" charset="0"/>
                <a:cs typeface="Times New Roman" pitchFamily="18" charset="0"/>
              </a:rPr>
              <a:t>microorganisms pertinent to fruit juices. </a:t>
            </a:r>
            <a:r>
              <a:rPr lang="tr-TR" sz="2400" b="1" dirty="0" smtClean="0">
                <a:latin typeface="Times New Roman" pitchFamily="18" charset="0"/>
                <a:cs typeface="Times New Roman" pitchFamily="18" charset="0"/>
              </a:rPr>
              <a:t>S</a:t>
            </a:r>
            <a:r>
              <a:rPr lang="en-US" sz="2400" b="1" dirty="0" err="1" smtClean="0">
                <a:latin typeface="Times New Roman" pitchFamily="18" charset="0"/>
                <a:cs typeface="Times New Roman" pitchFamily="18" charset="0"/>
              </a:rPr>
              <a:t>onication</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alone </a:t>
            </a:r>
            <a:r>
              <a:rPr lang="tr-TR" sz="2400" b="1" dirty="0" err="1" smtClean="0">
                <a:latin typeface="Times New Roman" pitchFamily="18" charset="0"/>
                <a:cs typeface="Times New Roman" pitchFamily="18" charset="0"/>
              </a:rPr>
              <a:t>was</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found</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an effective process </a:t>
            </a:r>
            <a:r>
              <a:rPr lang="en-US" sz="2400" b="1" dirty="0" smtClean="0">
                <a:latin typeface="Times New Roman" pitchFamily="18" charset="0"/>
                <a:cs typeface="Times New Roman" pitchFamily="18" charset="0"/>
              </a:rPr>
              <a:t>to</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achieve </a:t>
            </a:r>
            <a:r>
              <a:rPr lang="en-US" sz="2400" b="1" dirty="0">
                <a:latin typeface="Times New Roman" pitchFamily="18" charset="0"/>
                <a:cs typeface="Times New Roman" pitchFamily="18" charset="0"/>
              </a:rPr>
              <a:t>the desired level of yeast </a:t>
            </a:r>
            <a:r>
              <a:rPr lang="en-US" sz="2400" b="1" dirty="0" smtClean="0">
                <a:latin typeface="Times New Roman" pitchFamily="18" charset="0"/>
                <a:cs typeface="Times New Roman" pitchFamily="18" charset="0"/>
              </a:rPr>
              <a:t>inactivation</a:t>
            </a:r>
            <a:r>
              <a:rPr lang="tr-TR" sz="2400" b="1" dirty="0" smtClean="0">
                <a:latin typeface="Times New Roman" pitchFamily="18" charset="0"/>
                <a:cs typeface="Times New Roman" pitchFamily="18" charset="0"/>
              </a:rPr>
              <a:t> (YI)</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in tomato </a:t>
            </a:r>
            <a:r>
              <a:rPr lang="en-US" sz="2400" b="1" dirty="0" smtClean="0">
                <a:latin typeface="Times New Roman" pitchFamily="18" charset="0"/>
                <a:cs typeface="Times New Roman" pitchFamily="18" charset="0"/>
              </a:rPr>
              <a:t>juice</a:t>
            </a:r>
            <a:r>
              <a:rPr lang="tr-TR" sz="2400" b="1" dirty="0">
                <a:latin typeface="Times New Roman" pitchFamily="18" charset="0"/>
                <a:cs typeface="Times New Roman" pitchFamily="18" charset="0"/>
              </a:rPr>
              <a:t>,</a:t>
            </a:r>
            <a:r>
              <a:rPr lang="tr-TR" sz="2400" b="1" dirty="0" smtClean="0">
                <a:latin typeface="Times New Roman" pitchFamily="18" charset="0"/>
                <a:cs typeface="Times New Roman" pitchFamily="18" charset="0"/>
              </a:rPr>
              <a:t> YI </a:t>
            </a:r>
            <a:r>
              <a:rPr lang="en-US" sz="2400" b="1" dirty="0" smtClean="0">
                <a:latin typeface="Times New Roman" pitchFamily="18" charset="0"/>
                <a:cs typeface="Times New Roman" pitchFamily="18" charset="0"/>
              </a:rPr>
              <a:t>was </a:t>
            </a:r>
            <a:r>
              <a:rPr lang="en-US" sz="2400" b="1" dirty="0">
                <a:latin typeface="Times New Roman" pitchFamily="18" charset="0"/>
                <a:cs typeface="Times New Roman" pitchFamily="18" charset="0"/>
              </a:rPr>
              <a:t>found </a:t>
            </a:r>
            <a:r>
              <a:rPr lang="en-US" sz="2400" b="1" dirty="0" smtClean="0">
                <a:latin typeface="Times New Roman" pitchFamily="18" charset="0"/>
                <a:cs typeface="Times New Roman" pitchFamily="18" charset="0"/>
              </a:rPr>
              <a:t>to</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follow </a:t>
            </a:r>
            <a:r>
              <a:rPr lang="en-US" sz="2400" b="1" dirty="0">
                <a:latin typeface="Times New Roman" pitchFamily="18" charset="0"/>
                <a:cs typeface="Times New Roman" pitchFamily="18" charset="0"/>
              </a:rPr>
              <a:t>the</a:t>
            </a:r>
            <a:r>
              <a:rPr lang="tr-TR"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Weibull</a:t>
            </a:r>
            <a:r>
              <a:rPr lang="en-US" sz="2400" b="1" dirty="0">
                <a:latin typeface="Times New Roman" pitchFamily="18" charset="0"/>
                <a:cs typeface="Times New Roman" pitchFamily="18" charset="0"/>
              </a:rPr>
              <a:t> model. </a:t>
            </a:r>
            <a:endParaRPr lang="tr-TR" sz="2400" b="1" dirty="0">
              <a:latin typeface="Times New Roman" pitchFamily="18" charset="0"/>
              <a:cs typeface="Times New Roman" pitchFamily="18" charset="0"/>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7818" y="463879"/>
            <a:ext cx="2137260" cy="17540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Metin kutusu 16"/>
          <p:cNvSpPr txBox="1"/>
          <p:nvPr/>
        </p:nvSpPr>
        <p:spPr>
          <a:xfrm>
            <a:off x="230834" y="1509775"/>
            <a:ext cx="1750800" cy="830997"/>
          </a:xfrm>
          <a:prstGeom prst="rect">
            <a:avLst/>
          </a:prstGeom>
          <a:noFill/>
        </p:spPr>
        <p:txBody>
          <a:bodyPr wrap="none" rtlCol="0">
            <a:spAutoFit/>
          </a:bodyPr>
          <a:lstStyle/>
          <a:p>
            <a:pPr algn="ctr"/>
            <a:r>
              <a:rPr lang="tr-TR" sz="2400" b="1" dirty="0" err="1" smtClean="0">
                <a:solidFill>
                  <a:srgbClr val="CC0066"/>
                </a:solidFill>
                <a:latin typeface="Times New Roman" pitchFamily="18" charset="0"/>
                <a:cs typeface="Times New Roman" pitchFamily="18" charset="0"/>
              </a:rPr>
              <a:t>Ultrasound</a:t>
            </a:r>
            <a:r>
              <a:rPr lang="tr-TR" sz="2400" b="1" dirty="0" smtClean="0">
                <a:solidFill>
                  <a:srgbClr val="CC0066"/>
                </a:solidFill>
                <a:latin typeface="Times New Roman" pitchFamily="18" charset="0"/>
                <a:cs typeface="Times New Roman" pitchFamily="18" charset="0"/>
              </a:rPr>
              <a:t> </a:t>
            </a:r>
          </a:p>
          <a:p>
            <a:pPr algn="ctr"/>
            <a:r>
              <a:rPr lang="tr-TR" sz="2400" b="1" dirty="0" err="1" smtClean="0">
                <a:solidFill>
                  <a:srgbClr val="CC0066"/>
                </a:solidFill>
                <a:latin typeface="Times New Roman" pitchFamily="18" charset="0"/>
                <a:cs typeface="Times New Roman" pitchFamily="18" charset="0"/>
              </a:rPr>
              <a:t>Condition</a:t>
            </a:r>
            <a:endParaRPr lang="tr-TR" sz="2400" b="1" dirty="0">
              <a:solidFill>
                <a:srgbClr val="CC0066"/>
              </a:solidFill>
              <a:latin typeface="Times New Roman" pitchFamily="18" charset="0"/>
              <a:cs typeface="Times New Roman" pitchFamily="18" charset="0"/>
            </a:endParaRPr>
          </a:p>
        </p:txBody>
      </p:sp>
      <p:sp>
        <p:nvSpPr>
          <p:cNvPr id="18" name="Metin kutusu 17"/>
          <p:cNvSpPr txBox="1"/>
          <p:nvPr/>
        </p:nvSpPr>
        <p:spPr>
          <a:xfrm>
            <a:off x="2061035" y="1587455"/>
            <a:ext cx="4205831" cy="461665"/>
          </a:xfrm>
          <a:prstGeom prst="rect">
            <a:avLst/>
          </a:prstGeom>
          <a:noFill/>
        </p:spPr>
        <p:txBody>
          <a:bodyPr wrap="none" rtlCol="0">
            <a:spAutoFit/>
          </a:bodyPr>
          <a:lstStyle/>
          <a:p>
            <a:r>
              <a:rPr lang="tr-TR" sz="2400" b="1" dirty="0" err="1">
                <a:solidFill>
                  <a:srgbClr val="CC0066"/>
                </a:solidFill>
                <a:latin typeface="Times New Roman" pitchFamily="18" charset="0"/>
                <a:cs typeface="Times New Roman" pitchFamily="18" charset="0"/>
              </a:rPr>
              <a:t>U</a:t>
            </a:r>
            <a:r>
              <a:rPr lang="tr-TR" sz="2400" b="1" dirty="0" err="1" smtClean="0">
                <a:solidFill>
                  <a:srgbClr val="CC0066"/>
                </a:solidFill>
                <a:latin typeface="Times New Roman" pitchFamily="18" charset="0"/>
                <a:cs typeface="Times New Roman" pitchFamily="18" charset="0"/>
              </a:rPr>
              <a:t>ltrasound</a:t>
            </a:r>
            <a:r>
              <a:rPr lang="tr-TR" sz="2400" b="1" dirty="0" smtClean="0">
                <a:solidFill>
                  <a:srgbClr val="CC0066"/>
                </a:solidFill>
                <a:latin typeface="Times New Roman" pitchFamily="18" charset="0"/>
                <a:cs typeface="Times New Roman" pitchFamily="18" charset="0"/>
              </a:rPr>
              <a:t>  </a:t>
            </a:r>
            <a:r>
              <a:rPr lang="tr-TR" sz="2400" b="1" dirty="0" err="1" smtClean="0">
                <a:solidFill>
                  <a:srgbClr val="CC0066"/>
                </a:solidFill>
                <a:latin typeface="Times New Roman" pitchFamily="18" charset="0"/>
                <a:cs typeface="Times New Roman" pitchFamily="18" charset="0"/>
              </a:rPr>
              <a:t>Processing</a:t>
            </a:r>
            <a:r>
              <a:rPr lang="tr-TR" sz="2400" b="1" dirty="0" smtClean="0">
                <a:solidFill>
                  <a:srgbClr val="CC0066"/>
                </a:solidFill>
                <a:latin typeface="Times New Roman" pitchFamily="18" charset="0"/>
                <a:cs typeface="Times New Roman" pitchFamily="18" charset="0"/>
              </a:rPr>
              <a:t> </a:t>
            </a:r>
            <a:r>
              <a:rPr lang="tr-TR" sz="2400" b="1" dirty="0" err="1" smtClean="0">
                <a:solidFill>
                  <a:srgbClr val="CC0066"/>
                </a:solidFill>
                <a:latin typeface="Times New Roman" pitchFamily="18" charset="0"/>
                <a:cs typeface="Times New Roman" pitchFamily="18" charset="0"/>
              </a:rPr>
              <a:t>Effects</a:t>
            </a:r>
            <a:endParaRPr lang="tr-TR" sz="2400" b="1" dirty="0">
              <a:solidFill>
                <a:srgbClr val="CC0066"/>
              </a:solidFill>
              <a:latin typeface="Times New Roman" pitchFamily="18" charset="0"/>
              <a:cs typeface="Times New Roman" pitchFamily="18" charset="0"/>
            </a:endParaRPr>
          </a:p>
        </p:txBody>
      </p:sp>
      <p:sp>
        <p:nvSpPr>
          <p:cNvPr id="16" name="Dikdörtgen 15"/>
          <p:cNvSpPr/>
          <p:nvPr/>
        </p:nvSpPr>
        <p:spPr>
          <a:xfrm>
            <a:off x="6918082" y="4304597"/>
            <a:ext cx="2383217" cy="369332"/>
          </a:xfrm>
          <a:prstGeom prst="rect">
            <a:avLst/>
          </a:prstGeom>
        </p:spPr>
        <p:txBody>
          <a:bodyPr wrap="none">
            <a:spAutoFit/>
          </a:bodyPr>
          <a:lstStyle/>
          <a:p>
            <a:r>
              <a:rPr lang="tr-TR" i="1" dirty="0" err="1">
                <a:latin typeface="Times New Roman" pitchFamily="18" charset="0"/>
                <a:cs typeface="Times New Roman" pitchFamily="18" charset="0"/>
              </a:rPr>
              <a:t>Adekunte</a:t>
            </a:r>
            <a:r>
              <a:rPr lang="tr-TR" i="1" dirty="0">
                <a:latin typeface="Times New Roman" pitchFamily="18" charset="0"/>
                <a:cs typeface="Times New Roman" pitchFamily="18" charset="0"/>
              </a:rPr>
              <a:t> et al., (2010).</a:t>
            </a:r>
          </a:p>
        </p:txBody>
      </p:sp>
      <p:sp>
        <p:nvSpPr>
          <p:cNvPr id="20" name="Metin kutusu 19"/>
          <p:cNvSpPr txBox="1"/>
          <p:nvPr/>
        </p:nvSpPr>
        <p:spPr>
          <a:xfrm>
            <a:off x="11028" y="-121145"/>
            <a:ext cx="7855420" cy="707886"/>
          </a:xfrm>
          <a:prstGeom prst="rect">
            <a:avLst/>
          </a:prstGeom>
          <a:noFill/>
        </p:spPr>
        <p:txBody>
          <a:bodyPr wrap="none" rtlCol="0">
            <a:spAutoFit/>
          </a:bodyPr>
          <a:lstStyle/>
          <a:p>
            <a:r>
              <a:rPr lang="tr-TR" sz="4000" b="1" dirty="0" err="1" smtClean="0">
                <a:solidFill>
                  <a:schemeClr val="bg1"/>
                </a:solidFill>
                <a:effectLst>
                  <a:outerShdw blurRad="38100" dist="38100" dir="2700000" algn="tl">
                    <a:srgbClr val="000000">
                      <a:alpha val="43137"/>
                    </a:srgbClr>
                  </a:outerShdw>
                </a:effectLst>
              </a:rPr>
              <a:t>Ultrasound</a:t>
            </a:r>
            <a:r>
              <a:rPr lang="tr-TR" sz="4000" b="1" dirty="0" smtClean="0">
                <a:solidFill>
                  <a:schemeClr val="bg1"/>
                </a:solidFill>
                <a:effectLst>
                  <a:outerShdw blurRad="38100" dist="38100" dir="2700000" algn="tl">
                    <a:srgbClr val="000000">
                      <a:alpha val="43137"/>
                    </a:srgbClr>
                  </a:outerShdw>
                </a:effectLst>
              </a:rPr>
              <a:t>- </a:t>
            </a:r>
            <a:r>
              <a:rPr lang="tr-TR" sz="4000" b="1" dirty="0" err="1" smtClean="0">
                <a:solidFill>
                  <a:schemeClr val="bg1"/>
                </a:solidFill>
                <a:effectLst>
                  <a:outerShdw blurRad="38100" dist="38100" dir="2700000" algn="tl">
                    <a:srgbClr val="000000">
                      <a:alpha val="43137"/>
                    </a:srgbClr>
                  </a:outerShdw>
                </a:effectLst>
              </a:rPr>
              <a:t>Plant</a:t>
            </a:r>
            <a:r>
              <a:rPr lang="tr-TR" sz="4000" b="1" dirty="0" smtClean="0">
                <a:solidFill>
                  <a:schemeClr val="bg1"/>
                </a:solidFill>
                <a:effectLst>
                  <a:outerShdw blurRad="38100" dist="38100" dir="2700000" algn="tl">
                    <a:srgbClr val="000000">
                      <a:alpha val="43137"/>
                    </a:srgbClr>
                  </a:outerShdw>
                </a:effectLst>
              </a:rPr>
              <a:t> </a:t>
            </a:r>
            <a:r>
              <a:rPr lang="tr-TR" sz="4000" b="1" dirty="0" err="1" smtClean="0">
                <a:solidFill>
                  <a:schemeClr val="bg1"/>
                </a:solidFill>
                <a:effectLst>
                  <a:outerShdw blurRad="38100" dist="38100" dir="2700000" algn="tl">
                    <a:srgbClr val="000000">
                      <a:alpha val="43137"/>
                    </a:srgbClr>
                  </a:outerShdw>
                </a:effectLst>
              </a:rPr>
              <a:t>Food</a:t>
            </a:r>
            <a:r>
              <a:rPr lang="tr-TR" sz="4000" b="1" dirty="0" smtClean="0">
                <a:solidFill>
                  <a:schemeClr val="bg1"/>
                </a:solidFill>
                <a:effectLst>
                  <a:outerShdw blurRad="38100" dist="38100" dir="2700000" algn="tl">
                    <a:srgbClr val="000000">
                      <a:alpha val="43137"/>
                    </a:srgbClr>
                  </a:outerShdw>
                </a:effectLst>
              </a:rPr>
              <a:t> Applications</a:t>
            </a:r>
            <a:endParaRPr lang="tr-TR" sz="4000" b="1" dirty="0">
              <a:solidFill>
                <a:schemeClr val="bg1"/>
              </a:solidFill>
              <a:effectLst>
                <a:outerShdw blurRad="38100" dist="38100" dir="2700000" algn="tl">
                  <a:srgbClr val="000000">
                    <a:alpha val="43137"/>
                  </a:srgbClr>
                </a:outerShdw>
              </a:effectLst>
            </a:endParaRPr>
          </a:p>
        </p:txBody>
      </p:sp>
      <p:sp>
        <p:nvSpPr>
          <p:cNvPr id="19" name="Dikdörtgen 18"/>
          <p:cNvSpPr/>
          <p:nvPr/>
        </p:nvSpPr>
        <p:spPr>
          <a:xfrm>
            <a:off x="-35017" y="4986444"/>
            <a:ext cx="2583503" cy="1569660"/>
          </a:xfrm>
          <a:prstGeom prst="rect">
            <a:avLst/>
          </a:prstGeom>
        </p:spPr>
        <p:txBody>
          <a:bodyPr wrap="square">
            <a:spAutoFit/>
          </a:bodyPr>
          <a:lstStyle/>
          <a:p>
            <a:pPr algn="ctr"/>
            <a:r>
              <a:rPr lang="en-US" sz="2400" b="1" dirty="0">
                <a:latin typeface="Times New Roman" pitchFamily="18" charset="0"/>
                <a:cs typeface="Times New Roman" pitchFamily="18" charset="0"/>
              </a:rPr>
              <a:t>20 kHz, amplitude of 65 </a:t>
            </a:r>
            <a:r>
              <a:rPr lang="en-US" sz="2400" b="1" i="1" dirty="0" err="1" smtClean="0">
                <a:latin typeface="Times New Roman" pitchFamily="18" charset="0"/>
                <a:cs typeface="Times New Roman" pitchFamily="18" charset="0"/>
              </a:rPr>
              <a:t>μ</a:t>
            </a:r>
            <a:r>
              <a:rPr lang="en-US" sz="2400" b="1" dirty="0" err="1" smtClean="0">
                <a:latin typeface="Times New Roman" pitchFamily="18" charset="0"/>
                <a:cs typeface="Times New Roman" pitchFamily="18" charset="0"/>
              </a:rPr>
              <a:t>m</a:t>
            </a:r>
            <a:r>
              <a:rPr lang="tr-TR" sz="2400" b="1" dirty="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and</a:t>
            </a:r>
            <a:r>
              <a:rPr lang="tr-TR" sz="2400" b="1" dirty="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temp</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Between</a:t>
            </a:r>
            <a:r>
              <a:rPr lang="tr-TR" sz="2400" b="1" dirty="0" smtClean="0">
                <a:latin typeface="Times New Roman" pitchFamily="18" charset="0"/>
                <a:cs typeface="Times New Roman" pitchFamily="18" charset="0"/>
              </a:rPr>
              <a:t> 50 </a:t>
            </a:r>
            <a:r>
              <a:rPr lang="tr-TR" sz="2400" b="1" dirty="0" err="1">
                <a:latin typeface="Times New Roman" pitchFamily="18" charset="0"/>
                <a:cs typeface="Times New Roman" pitchFamily="18" charset="0"/>
              </a:rPr>
              <a:t>and</a:t>
            </a:r>
            <a:r>
              <a:rPr lang="tr-TR" sz="2400" b="1" dirty="0">
                <a:latin typeface="Times New Roman" pitchFamily="18" charset="0"/>
                <a:cs typeface="Times New Roman" pitchFamily="18" charset="0"/>
              </a:rPr>
              <a:t> 75◦C.</a:t>
            </a:r>
          </a:p>
        </p:txBody>
      </p:sp>
      <p:sp>
        <p:nvSpPr>
          <p:cNvPr id="21" name="Dikdörtgen 20"/>
          <p:cNvSpPr/>
          <p:nvPr/>
        </p:nvSpPr>
        <p:spPr>
          <a:xfrm>
            <a:off x="2511164" y="4770755"/>
            <a:ext cx="6195513" cy="2123658"/>
          </a:xfrm>
          <a:prstGeom prst="rect">
            <a:avLst/>
          </a:prstGeom>
        </p:spPr>
        <p:txBody>
          <a:bodyPr wrap="square">
            <a:spAutoFit/>
          </a:bodyPr>
          <a:lstStyle/>
          <a:p>
            <a:r>
              <a:rPr lang="tr-TR" sz="2400" b="1" dirty="0" err="1" smtClean="0">
                <a:latin typeface="Times New Roman" pitchFamily="18" charset="0"/>
                <a:cs typeface="Times New Roman" pitchFamily="18" charset="0"/>
              </a:rPr>
              <a:t>In</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tomato</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juice</a:t>
            </a:r>
            <a:r>
              <a:rPr lang="tr-TR" sz="2400" b="1" dirty="0" smtClean="0">
                <a:latin typeface="Times New Roman" pitchFamily="18" charset="0"/>
                <a:cs typeface="Times New Roman" pitchFamily="18" charset="0"/>
              </a:rPr>
              <a:t>, t</a:t>
            </a:r>
            <a:r>
              <a:rPr lang="en-US" sz="2400" b="1" dirty="0" smtClean="0">
                <a:latin typeface="Times New Roman" pitchFamily="18" charset="0"/>
                <a:cs typeface="Times New Roman" pitchFamily="18" charset="0"/>
              </a:rPr>
              <a:t>he </a:t>
            </a:r>
            <a:r>
              <a:rPr lang="en-US" sz="2400" b="1" dirty="0">
                <a:latin typeface="Times New Roman" pitchFamily="18" charset="0"/>
                <a:cs typeface="Times New Roman" pitchFamily="18" charset="0"/>
              </a:rPr>
              <a:t>ultrasonic inactivation </a:t>
            </a:r>
            <a:r>
              <a:rPr lang="en-US" sz="2400" b="1" dirty="0" smtClean="0">
                <a:latin typeface="Times New Roman" pitchFamily="18" charset="0"/>
                <a:cs typeface="Times New Roman" pitchFamily="18" charset="0"/>
              </a:rPr>
              <a:t>kinetics</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of</a:t>
            </a:r>
            <a:r>
              <a:rPr lang="tr-TR"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polygalacturonase</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(PG) and pectin </a:t>
            </a:r>
            <a:r>
              <a:rPr lang="en-US" sz="2400" b="1" dirty="0" err="1" smtClean="0">
                <a:latin typeface="Times New Roman" pitchFamily="18" charset="0"/>
                <a:cs typeface="Times New Roman" pitchFamily="18" charset="0"/>
              </a:rPr>
              <a:t>methylesterase</a:t>
            </a:r>
            <a:r>
              <a:rPr lang="tr-TR" sz="2400" b="1" dirty="0" smtClean="0">
                <a:latin typeface="Times New Roman" pitchFamily="18" charset="0"/>
                <a:cs typeface="Times New Roman" pitchFamily="18" charset="0"/>
              </a:rPr>
              <a:t> (PME) </a:t>
            </a:r>
            <a:r>
              <a:rPr lang="tr-TR" sz="2400" b="1" dirty="0" err="1" smtClean="0">
                <a:latin typeface="Times New Roman" pitchFamily="18" charset="0"/>
                <a:cs typeface="Times New Roman" pitchFamily="18" charset="0"/>
              </a:rPr>
              <a:t>was</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performed</a:t>
            </a:r>
            <a:endParaRPr lang="en-US" sz="2400" b="1" dirty="0">
              <a:latin typeface="Times New Roman" pitchFamily="18" charset="0"/>
              <a:cs typeface="Times New Roman" pitchFamily="18" charset="0"/>
            </a:endParaRPr>
          </a:p>
          <a:p>
            <a:r>
              <a:rPr lang="en-US" sz="2000" b="1" i="1" dirty="0" smtClean="0">
                <a:latin typeface="Times New Roman" pitchFamily="18" charset="0"/>
                <a:cs typeface="Times New Roman" pitchFamily="18" charset="0"/>
              </a:rPr>
              <a:t>Combined </a:t>
            </a:r>
            <a:r>
              <a:rPr lang="en-US" sz="2000" b="1" i="1" dirty="0">
                <a:latin typeface="Times New Roman" pitchFamily="18" charset="0"/>
                <a:cs typeface="Times New Roman" pitchFamily="18" charset="0"/>
              </a:rPr>
              <a:t>ultrasound and </a:t>
            </a:r>
            <a:r>
              <a:rPr lang="en-US" sz="2000" b="1" i="1" dirty="0" smtClean="0">
                <a:latin typeface="Times New Roman" pitchFamily="18" charset="0"/>
                <a:cs typeface="Times New Roman" pitchFamily="18" charset="0"/>
              </a:rPr>
              <a:t>heat</a:t>
            </a:r>
            <a:r>
              <a:rPr lang="tr-TR" sz="2000" b="1" i="1" dirty="0" smtClean="0">
                <a:latin typeface="Times New Roman" pitchFamily="18" charset="0"/>
                <a:cs typeface="Times New Roman" pitchFamily="18" charset="0"/>
              </a:rPr>
              <a:t> </a:t>
            </a:r>
            <a:r>
              <a:rPr lang="en-US" sz="2000" b="1" i="1" dirty="0" smtClean="0">
                <a:latin typeface="Times New Roman" pitchFamily="18" charset="0"/>
                <a:cs typeface="Times New Roman" pitchFamily="18" charset="0"/>
              </a:rPr>
              <a:t>(</a:t>
            </a:r>
            <a:r>
              <a:rPr lang="en-US" sz="2000" b="1" i="1" dirty="0" err="1" smtClean="0">
                <a:latin typeface="Times New Roman" pitchFamily="18" charset="0"/>
                <a:cs typeface="Times New Roman" pitchFamily="18" charset="0"/>
              </a:rPr>
              <a:t>thermosonication</a:t>
            </a:r>
            <a:r>
              <a:rPr lang="en-US" sz="2000" b="1" i="1" dirty="0">
                <a:latin typeface="Times New Roman" pitchFamily="18" charset="0"/>
                <a:cs typeface="Times New Roman" pitchFamily="18" charset="0"/>
              </a:rPr>
              <a:t>) enhanced the inactivation </a:t>
            </a:r>
            <a:r>
              <a:rPr lang="tr-TR" sz="2000" b="1" i="1" dirty="0">
                <a:latin typeface="Times New Roman" pitchFamily="18" charset="0"/>
                <a:cs typeface="Times New Roman" pitchFamily="18" charset="0"/>
              </a:rPr>
              <a:t> </a:t>
            </a:r>
            <a:r>
              <a:rPr lang="en-US" sz="2000" b="1" i="1" dirty="0" smtClean="0">
                <a:latin typeface="Times New Roman" pitchFamily="18" charset="0"/>
                <a:cs typeface="Times New Roman" pitchFamily="18" charset="0"/>
              </a:rPr>
              <a:t>rates </a:t>
            </a:r>
            <a:r>
              <a:rPr lang="en-US" sz="2000" b="1" i="1" dirty="0">
                <a:latin typeface="Times New Roman" pitchFamily="18" charset="0"/>
                <a:cs typeface="Times New Roman" pitchFamily="18" charset="0"/>
              </a:rPr>
              <a:t>of both </a:t>
            </a:r>
            <a:endParaRPr lang="tr-TR" sz="2000" b="1" i="1" dirty="0" smtClean="0">
              <a:latin typeface="Times New Roman" pitchFamily="18" charset="0"/>
              <a:cs typeface="Times New Roman" pitchFamily="18" charset="0"/>
            </a:endParaRPr>
          </a:p>
          <a:p>
            <a:r>
              <a:rPr lang="en-US" sz="2000" b="1" i="1" dirty="0" smtClean="0">
                <a:latin typeface="Times New Roman" pitchFamily="18" charset="0"/>
                <a:cs typeface="Times New Roman" pitchFamily="18" charset="0"/>
              </a:rPr>
              <a:t>PME </a:t>
            </a:r>
            <a:r>
              <a:rPr lang="en-US" sz="2000" b="1" i="1" dirty="0">
                <a:latin typeface="Times New Roman" pitchFamily="18" charset="0"/>
                <a:cs typeface="Times New Roman" pitchFamily="18" charset="0"/>
              </a:rPr>
              <a:t>and PG</a:t>
            </a:r>
            <a:r>
              <a:rPr lang="en-US" sz="2000" b="1" i="1" dirty="0" smtClean="0">
                <a:latin typeface="Times New Roman" pitchFamily="18" charset="0"/>
                <a:cs typeface="Times New Roman" pitchFamily="18" charset="0"/>
              </a:rPr>
              <a:t>.</a:t>
            </a:r>
            <a:r>
              <a:rPr lang="tr-TR" sz="2000" dirty="0"/>
              <a:t> </a:t>
            </a:r>
            <a:r>
              <a:rPr lang="tr-TR" sz="2000" dirty="0" smtClean="0"/>
              <a:t>     </a:t>
            </a:r>
            <a:r>
              <a:rPr lang="tr-TR" i="1" dirty="0" err="1" smtClean="0">
                <a:latin typeface="Times New Roman" pitchFamily="18" charset="0"/>
                <a:cs typeface="Times New Roman" pitchFamily="18" charset="0"/>
              </a:rPr>
              <a:t>Terefe</a:t>
            </a:r>
            <a:r>
              <a:rPr lang="tr-TR" i="1" dirty="0" smtClean="0">
                <a:latin typeface="Times New Roman" pitchFamily="18" charset="0"/>
                <a:cs typeface="Times New Roman" pitchFamily="18" charset="0"/>
              </a:rPr>
              <a:t> </a:t>
            </a:r>
            <a:r>
              <a:rPr lang="tr-TR" i="1" dirty="0">
                <a:latin typeface="Times New Roman" pitchFamily="18" charset="0"/>
                <a:cs typeface="Times New Roman" pitchFamily="18" charset="0"/>
              </a:rPr>
              <a:t>et al., (2009).</a:t>
            </a:r>
            <a:endParaRPr lang="tr-TR" b="1" i="1" dirty="0">
              <a:latin typeface="Times New Roman" pitchFamily="18" charset="0"/>
              <a:cs typeface="Times New Roman" pitchFamily="18" charset="0"/>
            </a:endParaRPr>
          </a:p>
        </p:txBody>
      </p:sp>
    </p:spTree>
    <p:extLst>
      <p:ext uri="{BB962C8B-B14F-4D97-AF65-F5344CB8AC3E}">
        <p14:creationId xmlns:p14="http://schemas.microsoft.com/office/powerpoint/2010/main" val="4025546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033D5EBD-6B78-4E2D-9C66-E9FAF9308C89}" type="slidenum">
              <a:rPr lang="en-US" smtClean="0"/>
              <a:pPr/>
              <a:t>19</a:t>
            </a:fld>
            <a:endParaRPr lang="en-US" dirty="0"/>
          </a:p>
        </p:txBody>
      </p:sp>
      <p:sp>
        <p:nvSpPr>
          <p:cNvPr id="5" name="Metin kutusu 4"/>
          <p:cNvSpPr txBox="1"/>
          <p:nvPr/>
        </p:nvSpPr>
        <p:spPr>
          <a:xfrm>
            <a:off x="11028" y="656004"/>
            <a:ext cx="3052439" cy="769441"/>
          </a:xfrm>
          <a:prstGeom prst="rect">
            <a:avLst/>
          </a:prstGeom>
          <a:solidFill>
            <a:schemeClr val="accent5">
              <a:lumMod val="20000"/>
              <a:lumOff val="80000"/>
            </a:schemeClr>
          </a:solidFill>
          <a:ln w="63500">
            <a:solidFill>
              <a:srgbClr val="CC0066"/>
            </a:solidFill>
          </a:ln>
        </p:spPr>
        <p:txBody>
          <a:bodyPr wrap="none" rtlCol="0">
            <a:spAutoFit/>
          </a:bodyPr>
          <a:lstStyle/>
          <a:p>
            <a:r>
              <a:rPr lang="tr-TR" sz="4400" b="1" dirty="0" err="1" smtClean="0">
                <a:solidFill>
                  <a:srgbClr val="CC0066"/>
                </a:solidFill>
                <a:latin typeface="Times New Roman" pitchFamily="18" charset="0"/>
                <a:cs typeface="Times New Roman" pitchFamily="18" charset="0"/>
              </a:rPr>
              <a:t>Fruit</a:t>
            </a:r>
            <a:r>
              <a:rPr lang="tr-TR" sz="4400" b="1" dirty="0" smtClean="0">
                <a:solidFill>
                  <a:srgbClr val="CC0066"/>
                </a:solidFill>
                <a:latin typeface="Times New Roman" pitchFamily="18" charset="0"/>
                <a:cs typeface="Times New Roman" pitchFamily="18" charset="0"/>
              </a:rPr>
              <a:t> </a:t>
            </a:r>
            <a:r>
              <a:rPr lang="tr-TR" sz="4400" b="1" dirty="0" err="1" smtClean="0">
                <a:solidFill>
                  <a:srgbClr val="CC0066"/>
                </a:solidFill>
                <a:latin typeface="Times New Roman" pitchFamily="18" charset="0"/>
                <a:cs typeface="Times New Roman" pitchFamily="18" charset="0"/>
              </a:rPr>
              <a:t>Juices</a:t>
            </a:r>
            <a:endParaRPr lang="tr-TR" sz="4400" b="1" dirty="0">
              <a:solidFill>
                <a:srgbClr val="CC0066"/>
              </a:solidFill>
              <a:latin typeface="Times New Roman" pitchFamily="18" charset="0"/>
              <a:cs typeface="Times New Roman" pitchFamily="18"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2369" y="462906"/>
            <a:ext cx="2401632" cy="35067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Metin kutusu 1"/>
          <p:cNvSpPr txBox="1"/>
          <p:nvPr/>
        </p:nvSpPr>
        <p:spPr>
          <a:xfrm>
            <a:off x="3063467" y="748336"/>
            <a:ext cx="2993127" cy="646331"/>
          </a:xfrm>
          <a:prstGeom prst="rect">
            <a:avLst/>
          </a:prstGeom>
          <a:noFill/>
        </p:spPr>
        <p:txBody>
          <a:bodyPr wrap="none" rtlCol="0">
            <a:spAutoFit/>
          </a:bodyPr>
          <a:lstStyle/>
          <a:p>
            <a:r>
              <a:rPr lang="tr-TR" sz="3600" b="1" dirty="0" err="1" smtClean="0">
                <a:latin typeface="Times New Roman" pitchFamily="18" charset="0"/>
                <a:cs typeface="Times New Roman" pitchFamily="18" charset="0"/>
              </a:rPr>
              <a:t>Orange</a:t>
            </a:r>
            <a:r>
              <a:rPr lang="tr-TR" sz="3600" b="1" dirty="0" smtClean="0">
                <a:latin typeface="Times New Roman" pitchFamily="18" charset="0"/>
                <a:cs typeface="Times New Roman" pitchFamily="18" charset="0"/>
              </a:rPr>
              <a:t> </a:t>
            </a:r>
            <a:r>
              <a:rPr lang="tr-TR" sz="3600" b="1" dirty="0" err="1" smtClean="0">
                <a:latin typeface="Times New Roman" pitchFamily="18" charset="0"/>
                <a:cs typeface="Times New Roman" pitchFamily="18" charset="0"/>
              </a:rPr>
              <a:t>Juices</a:t>
            </a:r>
            <a:endParaRPr lang="tr-TR" sz="3600" b="1" dirty="0">
              <a:latin typeface="Times New Roman" pitchFamily="18" charset="0"/>
              <a:cs typeface="Times New Roman" pitchFamily="18" charset="0"/>
            </a:endParaRPr>
          </a:p>
        </p:txBody>
      </p:sp>
      <p:sp>
        <p:nvSpPr>
          <p:cNvPr id="3" name="Dikdörtgen 2"/>
          <p:cNvSpPr/>
          <p:nvPr/>
        </p:nvSpPr>
        <p:spPr>
          <a:xfrm>
            <a:off x="0" y="2346907"/>
            <a:ext cx="2922104" cy="1815882"/>
          </a:xfrm>
          <a:prstGeom prst="rect">
            <a:avLst/>
          </a:prstGeom>
        </p:spPr>
        <p:txBody>
          <a:bodyPr wrap="square">
            <a:spAutoFit/>
          </a:bodyPr>
          <a:lstStyle/>
          <a:p>
            <a:r>
              <a:rPr lang="en-US" sz="2800" b="1" dirty="0">
                <a:latin typeface="Times New Roman" pitchFamily="18" charset="0"/>
                <a:cs typeface="Times New Roman" pitchFamily="18" charset="0"/>
              </a:rPr>
              <a:t>20 kHz, Wave amplitude </a:t>
            </a:r>
            <a:r>
              <a:rPr lang="en-US" sz="2800" b="1" dirty="0" smtClean="0">
                <a:latin typeface="Times New Roman" pitchFamily="18" charset="0"/>
                <a:cs typeface="Times New Roman" pitchFamily="18" charset="0"/>
              </a:rPr>
              <a:t>of</a:t>
            </a:r>
            <a:r>
              <a:rPr lang="tr-TR" sz="2800" b="1" dirty="0" smtClean="0">
                <a:latin typeface="Times New Roman" pitchFamily="18" charset="0"/>
                <a:cs typeface="Times New Roman" pitchFamily="18" charset="0"/>
              </a:rPr>
              <a:t> </a:t>
            </a:r>
            <a:r>
              <a:rPr lang="el-GR" sz="2800" b="1" dirty="0" smtClean="0">
                <a:latin typeface="Times New Roman" pitchFamily="18" charset="0"/>
                <a:cs typeface="Times New Roman" pitchFamily="18" charset="0"/>
              </a:rPr>
              <a:t>89.25 </a:t>
            </a:r>
            <a:r>
              <a:rPr lang="el-GR" sz="2800" b="1" i="1" dirty="0">
                <a:latin typeface="Times New Roman" pitchFamily="18" charset="0"/>
                <a:cs typeface="Times New Roman" pitchFamily="18" charset="0"/>
              </a:rPr>
              <a:t>μ</a:t>
            </a:r>
            <a:r>
              <a:rPr lang="tr-TR" sz="2800" b="1" dirty="0">
                <a:latin typeface="Times New Roman" pitchFamily="18" charset="0"/>
                <a:cs typeface="Times New Roman" pitchFamily="18" charset="0"/>
              </a:rPr>
              <a:t>m </a:t>
            </a:r>
            <a:r>
              <a:rPr lang="tr-TR" sz="2800" b="1" dirty="0" err="1">
                <a:latin typeface="Times New Roman" pitchFamily="18" charset="0"/>
                <a:cs typeface="Times New Roman" pitchFamily="18" charset="0"/>
              </a:rPr>
              <a:t>for</a:t>
            </a:r>
            <a:r>
              <a:rPr lang="tr-TR" sz="2800" b="1" dirty="0">
                <a:latin typeface="Times New Roman" pitchFamily="18" charset="0"/>
                <a:cs typeface="Times New Roman" pitchFamily="18" charset="0"/>
              </a:rPr>
              <a:t> </a:t>
            </a:r>
            <a:endParaRPr lang="tr-TR" sz="2800" b="1" dirty="0" smtClean="0">
              <a:latin typeface="Times New Roman" pitchFamily="18" charset="0"/>
              <a:cs typeface="Times New Roman" pitchFamily="18" charset="0"/>
            </a:endParaRPr>
          </a:p>
          <a:p>
            <a:r>
              <a:rPr lang="tr-TR" sz="2800" b="1" dirty="0" smtClean="0">
                <a:latin typeface="Times New Roman" pitchFamily="18" charset="0"/>
                <a:cs typeface="Times New Roman" pitchFamily="18" charset="0"/>
              </a:rPr>
              <a:t>8 </a:t>
            </a:r>
            <a:r>
              <a:rPr lang="tr-TR" sz="2800" b="1" dirty="0" err="1">
                <a:latin typeface="Times New Roman" pitchFamily="18" charset="0"/>
                <a:cs typeface="Times New Roman" pitchFamily="18" charset="0"/>
              </a:rPr>
              <a:t>min</a:t>
            </a:r>
            <a:endParaRPr lang="tr-TR" sz="2800" b="1" dirty="0">
              <a:latin typeface="Times New Roman" pitchFamily="18" charset="0"/>
              <a:cs typeface="Times New Roman" pitchFamily="18" charset="0"/>
            </a:endParaRPr>
          </a:p>
        </p:txBody>
      </p:sp>
      <p:sp>
        <p:nvSpPr>
          <p:cNvPr id="9" name="Dikdörtgen 8"/>
          <p:cNvSpPr/>
          <p:nvPr/>
        </p:nvSpPr>
        <p:spPr>
          <a:xfrm>
            <a:off x="2268338" y="2352125"/>
            <a:ext cx="4474030" cy="4154984"/>
          </a:xfrm>
          <a:prstGeom prst="rect">
            <a:avLst/>
          </a:prstGeom>
        </p:spPr>
        <p:txBody>
          <a:bodyPr wrap="square">
            <a:spAutoFit/>
          </a:bodyPr>
          <a:lstStyle/>
          <a:p>
            <a:pPr algn="just"/>
            <a:r>
              <a:rPr lang="en-US" sz="2400" b="1" dirty="0">
                <a:latin typeface="Times New Roman" pitchFamily="18" charset="0"/>
                <a:cs typeface="Times New Roman" pitchFamily="18" charset="0"/>
              </a:rPr>
              <a:t>The use of ultrasound extended the shelf-life of orange juice by 4 days. </a:t>
            </a:r>
            <a:r>
              <a:rPr lang="tr-TR" sz="2400" b="1" dirty="0" err="1" smtClean="0">
                <a:latin typeface="Times New Roman" pitchFamily="18" charset="0"/>
                <a:cs typeface="Times New Roman" pitchFamily="18" charset="0"/>
              </a:rPr>
              <a:t>The</a:t>
            </a:r>
            <a:r>
              <a:rPr lang="tr-TR" sz="2400" b="1" dirty="0" smtClean="0">
                <a:latin typeface="Times New Roman" pitchFamily="18" charset="0"/>
                <a:cs typeface="Times New Roman" pitchFamily="18" charset="0"/>
              </a:rPr>
              <a:t> c</a:t>
            </a:r>
            <a:r>
              <a:rPr lang="en-US" sz="2400" b="1" dirty="0" err="1" smtClean="0">
                <a:latin typeface="Times New Roman" pitchFamily="18" charset="0"/>
                <a:cs typeface="Times New Roman" pitchFamily="18" charset="0"/>
              </a:rPr>
              <a:t>ontrol</a:t>
            </a:r>
            <a:r>
              <a:rPr lang="en-US"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juices</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were </a:t>
            </a:r>
            <a:r>
              <a:rPr lang="en-US" sz="2400" b="1" dirty="0">
                <a:latin typeface="Times New Roman" pitchFamily="18" charset="0"/>
                <a:cs typeface="Times New Roman" pitchFamily="18" charset="0"/>
              </a:rPr>
              <a:t>rejected by the sensory panel </a:t>
            </a:r>
            <a:r>
              <a:rPr lang="tr-TR" sz="2400" b="1" dirty="0" err="1" smtClean="0">
                <a:latin typeface="Times New Roman" pitchFamily="18" charset="0"/>
                <a:cs typeface="Times New Roman" pitchFamily="18" charset="0"/>
              </a:rPr>
              <a:t>members</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after </a:t>
            </a:r>
            <a:r>
              <a:rPr lang="en-US" sz="2400" b="1" dirty="0">
                <a:latin typeface="Times New Roman" pitchFamily="18" charset="0"/>
                <a:cs typeface="Times New Roman" pitchFamily="18" charset="0"/>
              </a:rPr>
              <a:t>6 days storage at 4◦</a:t>
            </a:r>
            <a:r>
              <a:rPr lang="en-US" sz="2400" b="1" dirty="0" smtClean="0">
                <a:latin typeface="Times New Roman" pitchFamily="18" charset="0"/>
                <a:cs typeface="Times New Roman" pitchFamily="18" charset="0"/>
              </a:rPr>
              <a:t>C</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refrigerator</a:t>
            </a:r>
            <a:r>
              <a:rPr lang="tr-TR" sz="2400" b="1" dirty="0" smtClean="0">
                <a:latin typeface="Times New Roman" pitchFamily="18" charset="0"/>
                <a:cs typeface="Times New Roman" pitchFamily="18" charset="0"/>
              </a:rPr>
              <a:t>)</a:t>
            </a:r>
            <a:r>
              <a:rPr lang="en-US"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owing</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to off-flavor, </a:t>
            </a:r>
            <a:r>
              <a:rPr lang="en-US" sz="2400" b="1" dirty="0" smtClean="0">
                <a:latin typeface="Times New Roman" pitchFamily="18" charset="0"/>
                <a:cs typeface="Times New Roman" pitchFamily="18" charset="0"/>
              </a:rPr>
              <a:t>and</a:t>
            </a:r>
            <a:r>
              <a:rPr lang="tr-TR"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ultrasonicated</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juice after 10 days due to off-odor. </a:t>
            </a:r>
            <a:r>
              <a:rPr lang="tr-TR" sz="2400" b="1" dirty="0" err="1" smtClean="0">
                <a:latin typeface="Times New Roman" pitchFamily="18" charset="0"/>
                <a:cs typeface="Times New Roman" pitchFamily="18" charset="0"/>
              </a:rPr>
              <a:t>Also</a:t>
            </a:r>
            <a:r>
              <a:rPr lang="tr-TR" sz="2400" b="1" dirty="0" smtClean="0">
                <a:latin typeface="Times New Roman" pitchFamily="18" charset="0"/>
                <a:cs typeface="Times New Roman" pitchFamily="18" charset="0"/>
              </a:rPr>
              <a:t>, s</a:t>
            </a:r>
            <a:r>
              <a:rPr lang="en-US" sz="2400" b="1" dirty="0" err="1" smtClean="0">
                <a:latin typeface="Times New Roman" pitchFamily="18" charset="0"/>
                <a:cs typeface="Times New Roman" pitchFamily="18" charset="0"/>
              </a:rPr>
              <a:t>onication</a:t>
            </a:r>
            <a:r>
              <a:rPr lang="en-US" sz="2400" b="1" dirty="0" smtClean="0">
                <a:latin typeface="Times New Roman" pitchFamily="18" charset="0"/>
                <a:cs typeface="Times New Roman" pitchFamily="18" charset="0"/>
              </a:rPr>
              <a:t> affected </a:t>
            </a:r>
            <a:r>
              <a:rPr lang="tr-TR" sz="2400" b="1" dirty="0" err="1" smtClean="0">
                <a:latin typeface="Times New Roman" pitchFamily="18" charset="0"/>
                <a:cs typeface="Times New Roman" pitchFamily="18" charset="0"/>
              </a:rPr>
              <a:t>the</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color and</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decreased</a:t>
            </a:r>
            <a:r>
              <a:rPr lang="tr-TR" sz="2400" b="1" dirty="0" smtClean="0">
                <a:latin typeface="Times New Roman" pitchFamily="18" charset="0"/>
                <a:cs typeface="Times New Roman" pitchFamily="18" charset="0"/>
              </a:rPr>
              <a:t> </a:t>
            </a:r>
            <a:r>
              <a:rPr lang="tr-TR" sz="2400" b="1" dirty="0" err="1">
                <a:latin typeface="Times New Roman" pitchFamily="18" charset="0"/>
                <a:cs typeface="Times New Roman" pitchFamily="18" charset="0"/>
              </a:rPr>
              <a:t>ascorbic</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acid</a:t>
            </a:r>
            <a:r>
              <a:rPr lang="tr-TR" sz="2400" b="1" dirty="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level</a:t>
            </a:r>
            <a:r>
              <a:rPr lang="tr-TR" sz="2400" b="1" dirty="0" smtClean="0">
                <a:latin typeface="Times New Roman" pitchFamily="18" charset="0"/>
                <a:cs typeface="Times New Roman" pitchFamily="18" charset="0"/>
              </a:rPr>
              <a:t>.</a:t>
            </a:r>
            <a:endParaRPr lang="tr-TR" sz="2400" b="1" dirty="0">
              <a:latin typeface="Times New Roman" pitchFamily="18" charset="0"/>
              <a:cs typeface="Times New Roman" pitchFamily="18" charset="0"/>
            </a:endParaRPr>
          </a:p>
        </p:txBody>
      </p:sp>
      <p:sp>
        <p:nvSpPr>
          <p:cNvPr id="10" name="Dikdörtgen 9"/>
          <p:cNvSpPr/>
          <p:nvPr/>
        </p:nvSpPr>
        <p:spPr>
          <a:xfrm>
            <a:off x="7014350" y="5007831"/>
            <a:ext cx="1996020" cy="646331"/>
          </a:xfrm>
          <a:prstGeom prst="rect">
            <a:avLst/>
          </a:prstGeom>
        </p:spPr>
        <p:txBody>
          <a:bodyPr wrap="square">
            <a:spAutoFit/>
          </a:bodyPr>
          <a:lstStyle/>
          <a:p>
            <a:r>
              <a:rPr lang="tr-TR" i="1" dirty="0" err="1" smtClean="0">
                <a:latin typeface="Times New Roman" pitchFamily="18" charset="0"/>
                <a:cs typeface="Times New Roman" pitchFamily="18" charset="0"/>
              </a:rPr>
              <a:t>Ġomez-Ĺopez</a:t>
            </a:r>
            <a:r>
              <a:rPr lang="tr-TR" i="1" dirty="0" smtClean="0">
                <a:latin typeface="Times New Roman" pitchFamily="18" charset="0"/>
                <a:cs typeface="Times New Roman" pitchFamily="18" charset="0"/>
              </a:rPr>
              <a:t>  </a:t>
            </a:r>
          </a:p>
          <a:p>
            <a:r>
              <a:rPr lang="tr-TR" i="1" dirty="0" smtClean="0">
                <a:latin typeface="Times New Roman" pitchFamily="18" charset="0"/>
                <a:cs typeface="Times New Roman" pitchFamily="18" charset="0"/>
              </a:rPr>
              <a:t>et </a:t>
            </a:r>
            <a:r>
              <a:rPr lang="tr-TR" i="1" dirty="0">
                <a:latin typeface="Times New Roman" pitchFamily="18" charset="0"/>
                <a:cs typeface="Times New Roman" pitchFamily="18" charset="0"/>
              </a:rPr>
              <a:t>al</a:t>
            </a:r>
            <a:r>
              <a:rPr lang="tr-TR" i="1" dirty="0" smtClean="0">
                <a:latin typeface="Times New Roman" pitchFamily="18" charset="0"/>
                <a:cs typeface="Times New Roman" pitchFamily="18" charset="0"/>
              </a:rPr>
              <a:t>.,(</a:t>
            </a:r>
            <a:r>
              <a:rPr lang="tr-TR" i="1" dirty="0">
                <a:latin typeface="Times New Roman" pitchFamily="18" charset="0"/>
                <a:cs typeface="Times New Roman" pitchFamily="18" charset="0"/>
              </a:rPr>
              <a:t>2010)</a:t>
            </a:r>
          </a:p>
        </p:txBody>
      </p:sp>
      <p:sp>
        <p:nvSpPr>
          <p:cNvPr id="11" name="Metin kutusu 10"/>
          <p:cNvSpPr txBox="1"/>
          <p:nvPr/>
        </p:nvSpPr>
        <p:spPr>
          <a:xfrm>
            <a:off x="298174" y="1521128"/>
            <a:ext cx="1750800" cy="830997"/>
          </a:xfrm>
          <a:prstGeom prst="rect">
            <a:avLst/>
          </a:prstGeom>
          <a:noFill/>
        </p:spPr>
        <p:txBody>
          <a:bodyPr wrap="none" rtlCol="0">
            <a:spAutoFit/>
          </a:bodyPr>
          <a:lstStyle/>
          <a:p>
            <a:pPr algn="ctr"/>
            <a:r>
              <a:rPr lang="tr-TR" sz="2400" b="1" dirty="0" err="1" smtClean="0">
                <a:solidFill>
                  <a:srgbClr val="CC0066"/>
                </a:solidFill>
                <a:latin typeface="Times New Roman" pitchFamily="18" charset="0"/>
                <a:cs typeface="Times New Roman" pitchFamily="18" charset="0"/>
              </a:rPr>
              <a:t>Ultrasound</a:t>
            </a:r>
            <a:r>
              <a:rPr lang="tr-TR" sz="2400" b="1" dirty="0" smtClean="0">
                <a:solidFill>
                  <a:srgbClr val="CC0066"/>
                </a:solidFill>
                <a:latin typeface="Times New Roman" pitchFamily="18" charset="0"/>
                <a:cs typeface="Times New Roman" pitchFamily="18" charset="0"/>
              </a:rPr>
              <a:t> </a:t>
            </a:r>
          </a:p>
          <a:p>
            <a:pPr algn="ctr"/>
            <a:r>
              <a:rPr lang="tr-TR" sz="2400" b="1" dirty="0" err="1" smtClean="0">
                <a:solidFill>
                  <a:srgbClr val="CC0066"/>
                </a:solidFill>
                <a:latin typeface="Times New Roman" pitchFamily="18" charset="0"/>
                <a:cs typeface="Times New Roman" pitchFamily="18" charset="0"/>
              </a:rPr>
              <a:t>Condition</a:t>
            </a:r>
            <a:endParaRPr lang="tr-TR" sz="2400" b="1" dirty="0">
              <a:solidFill>
                <a:srgbClr val="CC0066"/>
              </a:solidFill>
              <a:latin typeface="Times New Roman" pitchFamily="18" charset="0"/>
              <a:cs typeface="Times New Roman" pitchFamily="18" charset="0"/>
            </a:endParaRPr>
          </a:p>
        </p:txBody>
      </p:sp>
      <p:sp>
        <p:nvSpPr>
          <p:cNvPr id="12" name="Metin kutusu 11"/>
          <p:cNvSpPr txBox="1"/>
          <p:nvPr/>
        </p:nvSpPr>
        <p:spPr>
          <a:xfrm>
            <a:off x="2406691" y="1754633"/>
            <a:ext cx="4205831" cy="461665"/>
          </a:xfrm>
          <a:prstGeom prst="rect">
            <a:avLst/>
          </a:prstGeom>
          <a:noFill/>
        </p:spPr>
        <p:txBody>
          <a:bodyPr wrap="none" rtlCol="0">
            <a:spAutoFit/>
          </a:bodyPr>
          <a:lstStyle/>
          <a:p>
            <a:r>
              <a:rPr lang="tr-TR" sz="2400" b="1" dirty="0" err="1">
                <a:solidFill>
                  <a:srgbClr val="CC0066"/>
                </a:solidFill>
                <a:latin typeface="Times New Roman" pitchFamily="18" charset="0"/>
                <a:cs typeface="Times New Roman" pitchFamily="18" charset="0"/>
              </a:rPr>
              <a:t>U</a:t>
            </a:r>
            <a:r>
              <a:rPr lang="tr-TR" sz="2400" b="1" dirty="0" err="1" smtClean="0">
                <a:solidFill>
                  <a:srgbClr val="CC0066"/>
                </a:solidFill>
                <a:latin typeface="Times New Roman" pitchFamily="18" charset="0"/>
                <a:cs typeface="Times New Roman" pitchFamily="18" charset="0"/>
              </a:rPr>
              <a:t>ltrasound</a:t>
            </a:r>
            <a:r>
              <a:rPr lang="tr-TR" sz="2400" b="1" dirty="0" smtClean="0">
                <a:solidFill>
                  <a:srgbClr val="CC0066"/>
                </a:solidFill>
                <a:latin typeface="Times New Roman" pitchFamily="18" charset="0"/>
                <a:cs typeface="Times New Roman" pitchFamily="18" charset="0"/>
              </a:rPr>
              <a:t>  </a:t>
            </a:r>
            <a:r>
              <a:rPr lang="tr-TR" sz="2400" b="1" dirty="0" err="1" smtClean="0">
                <a:solidFill>
                  <a:srgbClr val="CC0066"/>
                </a:solidFill>
                <a:latin typeface="Times New Roman" pitchFamily="18" charset="0"/>
                <a:cs typeface="Times New Roman" pitchFamily="18" charset="0"/>
              </a:rPr>
              <a:t>Processing</a:t>
            </a:r>
            <a:r>
              <a:rPr lang="tr-TR" sz="2400" b="1" dirty="0" smtClean="0">
                <a:solidFill>
                  <a:srgbClr val="CC0066"/>
                </a:solidFill>
                <a:latin typeface="Times New Roman" pitchFamily="18" charset="0"/>
                <a:cs typeface="Times New Roman" pitchFamily="18" charset="0"/>
              </a:rPr>
              <a:t> </a:t>
            </a:r>
            <a:r>
              <a:rPr lang="tr-TR" sz="2400" b="1" dirty="0" err="1" smtClean="0">
                <a:solidFill>
                  <a:srgbClr val="CC0066"/>
                </a:solidFill>
                <a:latin typeface="Times New Roman" pitchFamily="18" charset="0"/>
                <a:cs typeface="Times New Roman" pitchFamily="18" charset="0"/>
              </a:rPr>
              <a:t>Effects</a:t>
            </a:r>
            <a:endParaRPr lang="tr-TR" sz="2400" b="1" dirty="0">
              <a:solidFill>
                <a:srgbClr val="CC0066"/>
              </a:solidFill>
              <a:latin typeface="Times New Roman" pitchFamily="18" charset="0"/>
              <a:cs typeface="Times New Roman" pitchFamily="18" charset="0"/>
            </a:endParaRPr>
          </a:p>
        </p:txBody>
      </p:sp>
    </p:spTree>
    <p:extLst>
      <p:ext uri="{BB962C8B-B14F-4D97-AF65-F5344CB8AC3E}">
        <p14:creationId xmlns:p14="http://schemas.microsoft.com/office/powerpoint/2010/main" val="32832440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033D5EBD-6B78-4E2D-9C66-E9FAF9308C89}" type="slidenum">
              <a:rPr lang="en-US" smtClean="0"/>
              <a:pPr/>
              <a:t>20</a:t>
            </a:fld>
            <a:endParaRPr lang="en-US" dirty="0"/>
          </a:p>
        </p:txBody>
      </p:sp>
      <p:sp>
        <p:nvSpPr>
          <p:cNvPr id="5" name="Slayt Numarası Yer Tutucusu 3"/>
          <p:cNvSpPr txBox="1">
            <a:spLocks/>
          </p:cNvSpPr>
          <p:nvPr/>
        </p:nvSpPr>
        <p:spPr>
          <a:xfrm>
            <a:off x="473242" y="6356350"/>
            <a:ext cx="673387" cy="365125"/>
          </a:xfrm>
          <a:prstGeom prst="rect">
            <a:avLst/>
          </a:prstGeom>
        </p:spPr>
        <p:txBody>
          <a:bodyPr vert="horz" lIns="91440" tIns="45720" rIns="91440" bIns="45720" rtlCol="0" anchor="ctr"/>
          <a:lstStyle>
            <a:defPPr>
              <a:defRPr lang="en-US"/>
            </a:defPPr>
            <a:lvl1pPr marL="0" algn="l" defTabSz="914400" rtl="0" eaLnBrk="1" latinLnBrk="0" hangingPunct="1">
              <a:defRPr sz="1050" kern="1200">
                <a:solidFill>
                  <a:srgbClr val="71717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3D5EBD-6B78-4E2D-9C66-E9FAF9308C89}" type="slidenum">
              <a:rPr lang="en-US" smtClean="0"/>
              <a:pPr/>
              <a:t>20</a:t>
            </a:fld>
            <a:endParaRPr lang="en-US" dirty="0"/>
          </a:p>
        </p:txBody>
      </p:sp>
      <p:sp>
        <p:nvSpPr>
          <p:cNvPr id="7" name="Dikdörtgen 6"/>
          <p:cNvSpPr/>
          <p:nvPr/>
        </p:nvSpPr>
        <p:spPr>
          <a:xfrm>
            <a:off x="4425848" y="960602"/>
            <a:ext cx="4718152" cy="2308324"/>
          </a:xfrm>
          <a:prstGeom prst="rect">
            <a:avLst/>
          </a:prstGeom>
        </p:spPr>
        <p:txBody>
          <a:bodyPr wrap="square">
            <a:spAutoFit/>
          </a:bodyPr>
          <a:lstStyle/>
          <a:p>
            <a:r>
              <a:rPr lang="tr-TR" sz="2400" b="1" dirty="0" err="1" smtClean="0">
                <a:latin typeface="Times New Roman" pitchFamily="18" charset="0"/>
                <a:cs typeface="Times New Roman" pitchFamily="18" charset="0"/>
              </a:rPr>
              <a:t>Low</a:t>
            </a:r>
            <a:r>
              <a:rPr lang="tr-TR" sz="2400" b="1" dirty="0">
                <a:latin typeface="Times New Roman" pitchFamily="18" charset="0"/>
                <a:cs typeface="Times New Roman" pitchFamily="18" charset="0"/>
              </a:rPr>
              <a:t> </a:t>
            </a:r>
            <a:r>
              <a:rPr lang="en-US" sz="2400" b="1" dirty="0" smtClean="0">
                <a:latin typeface="Times New Roman" pitchFamily="18" charset="0"/>
                <a:cs typeface="Times New Roman" pitchFamily="18" charset="0"/>
              </a:rPr>
              <a:t>temperatures </a:t>
            </a:r>
            <a:r>
              <a:rPr lang="en-US" sz="2400" b="1" dirty="0">
                <a:latin typeface="Times New Roman" pitchFamily="18" charset="0"/>
                <a:cs typeface="Times New Roman" pitchFamily="18" charset="0"/>
              </a:rPr>
              <a:t>and intermediate </a:t>
            </a:r>
            <a:r>
              <a:rPr lang="en-US" sz="2400" b="1" dirty="0" smtClean="0">
                <a:latin typeface="Times New Roman" pitchFamily="18" charset="0"/>
                <a:cs typeface="Times New Roman" pitchFamily="18" charset="0"/>
              </a:rPr>
              <a:t>amplitude </a:t>
            </a:r>
            <a:r>
              <a:rPr lang="en-US" sz="2400" b="1" dirty="0">
                <a:latin typeface="Times New Roman" pitchFamily="18" charset="0"/>
                <a:cs typeface="Times New Roman" pitchFamily="18" charset="0"/>
              </a:rPr>
              <a:t>(42.7 </a:t>
            </a:r>
            <a:r>
              <a:rPr lang="en-US" sz="2400" b="1" i="1" dirty="0" err="1">
                <a:latin typeface="Times New Roman" pitchFamily="18" charset="0"/>
                <a:cs typeface="Times New Roman" pitchFamily="18" charset="0"/>
              </a:rPr>
              <a:t>μ</a:t>
            </a:r>
            <a:r>
              <a:rPr lang="en-US" sz="2400" b="1" dirty="0" err="1">
                <a:latin typeface="Times New Roman" pitchFamily="18" charset="0"/>
                <a:cs typeface="Times New Roman" pitchFamily="18" charset="0"/>
              </a:rPr>
              <a:t>m</a:t>
            </a:r>
            <a:r>
              <a:rPr lang="en-US" sz="2400" b="1" dirty="0">
                <a:latin typeface="Times New Roman" pitchFamily="18" charset="0"/>
                <a:cs typeface="Times New Roman" pitchFamily="18" charset="0"/>
              </a:rPr>
              <a:t>) resulted in </a:t>
            </a:r>
            <a:r>
              <a:rPr lang="en-US" sz="2400" b="1" dirty="0" smtClean="0">
                <a:latin typeface="Times New Roman" pitchFamily="18" charset="0"/>
                <a:cs typeface="Times New Roman" pitchFamily="18" charset="0"/>
              </a:rPr>
              <a:t>lower</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non-enzymatic</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browning </a:t>
            </a:r>
            <a:r>
              <a:rPr lang="en-US" sz="2400" b="1" dirty="0">
                <a:latin typeface="Times New Roman" pitchFamily="18" charset="0"/>
                <a:cs typeface="Times New Roman" pitchFamily="18" charset="0"/>
              </a:rPr>
              <a:t>and ascorbic </a:t>
            </a:r>
            <a:r>
              <a:rPr lang="en-US" sz="2400" b="1" dirty="0" err="1" smtClean="0">
                <a:latin typeface="Times New Roman" pitchFamily="18" charset="0"/>
                <a:cs typeface="Times New Roman" pitchFamily="18" charset="0"/>
              </a:rPr>
              <a:t>aci</a:t>
            </a:r>
            <a:r>
              <a:rPr lang="tr-TR" sz="2400" b="1" dirty="0" smtClean="0">
                <a:latin typeface="Times New Roman" pitchFamily="18" charset="0"/>
                <a:cs typeface="Times New Roman" pitchFamily="18" charset="0"/>
              </a:rPr>
              <a:t>d </a:t>
            </a:r>
            <a:r>
              <a:rPr lang="en-US" sz="2400" b="1" dirty="0" smtClean="0">
                <a:latin typeface="Times New Roman" pitchFamily="18" charset="0"/>
                <a:cs typeface="Times New Roman" pitchFamily="18" charset="0"/>
              </a:rPr>
              <a:t>deterioration</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and</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better </a:t>
            </a:r>
            <a:r>
              <a:rPr lang="en-US" sz="2400" b="1" dirty="0">
                <a:latin typeface="Times New Roman" pitchFamily="18" charset="0"/>
                <a:cs typeface="Times New Roman" pitchFamily="18" charset="0"/>
              </a:rPr>
              <a:t>quality </a:t>
            </a:r>
            <a:r>
              <a:rPr lang="en-US" sz="2400" b="1" dirty="0" smtClean="0">
                <a:latin typeface="Times New Roman" pitchFamily="18" charset="0"/>
                <a:cs typeface="Times New Roman" pitchFamily="18" charset="0"/>
              </a:rPr>
              <a:t>orange</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juice</a:t>
            </a:r>
            <a:endParaRPr lang="tr-TR" sz="2400" b="1" dirty="0">
              <a:latin typeface="Times New Roman" pitchFamily="18" charset="0"/>
              <a:cs typeface="Times New Roman" pitchFamily="18" charset="0"/>
            </a:endParaRPr>
          </a:p>
        </p:txBody>
      </p:sp>
      <p:sp>
        <p:nvSpPr>
          <p:cNvPr id="8" name="Dikdörtgen 7"/>
          <p:cNvSpPr/>
          <p:nvPr/>
        </p:nvSpPr>
        <p:spPr>
          <a:xfrm>
            <a:off x="6440557" y="2906764"/>
            <a:ext cx="2584603" cy="369332"/>
          </a:xfrm>
          <a:prstGeom prst="rect">
            <a:avLst/>
          </a:prstGeom>
        </p:spPr>
        <p:txBody>
          <a:bodyPr wrap="square">
            <a:spAutoFit/>
          </a:bodyPr>
          <a:lstStyle/>
          <a:p>
            <a:r>
              <a:rPr lang="tr-TR" i="1" dirty="0" err="1">
                <a:latin typeface="Times New Roman" pitchFamily="18" charset="0"/>
                <a:cs typeface="Times New Roman" pitchFamily="18" charset="0"/>
              </a:rPr>
              <a:t>Valdramidis</a:t>
            </a:r>
            <a:r>
              <a:rPr lang="tr-TR" i="1" dirty="0">
                <a:latin typeface="Times New Roman" pitchFamily="18" charset="0"/>
                <a:cs typeface="Times New Roman" pitchFamily="18" charset="0"/>
              </a:rPr>
              <a:t> et al. (2010)</a:t>
            </a:r>
          </a:p>
        </p:txBody>
      </p:sp>
      <p:sp>
        <p:nvSpPr>
          <p:cNvPr id="9" name="Metin kutusu 8"/>
          <p:cNvSpPr txBox="1"/>
          <p:nvPr/>
        </p:nvSpPr>
        <p:spPr>
          <a:xfrm>
            <a:off x="2336452" y="332833"/>
            <a:ext cx="1750800" cy="830997"/>
          </a:xfrm>
          <a:prstGeom prst="rect">
            <a:avLst/>
          </a:prstGeom>
          <a:noFill/>
        </p:spPr>
        <p:txBody>
          <a:bodyPr wrap="none" rtlCol="0">
            <a:spAutoFit/>
          </a:bodyPr>
          <a:lstStyle/>
          <a:p>
            <a:pPr algn="ctr"/>
            <a:r>
              <a:rPr lang="tr-TR" sz="2400" b="1" dirty="0" err="1" smtClean="0">
                <a:solidFill>
                  <a:srgbClr val="CC0066"/>
                </a:solidFill>
                <a:latin typeface="Times New Roman" pitchFamily="18" charset="0"/>
                <a:cs typeface="Times New Roman" pitchFamily="18" charset="0"/>
              </a:rPr>
              <a:t>Ultrasound</a:t>
            </a:r>
            <a:r>
              <a:rPr lang="tr-TR" sz="2400" b="1" dirty="0" smtClean="0">
                <a:solidFill>
                  <a:srgbClr val="CC0066"/>
                </a:solidFill>
                <a:latin typeface="Times New Roman" pitchFamily="18" charset="0"/>
                <a:cs typeface="Times New Roman" pitchFamily="18" charset="0"/>
              </a:rPr>
              <a:t> </a:t>
            </a:r>
          </a:p>
          <a:p>
            <a:pPr algn="ctr"/>
            <a:r>
              <a:rPr lang="tr-TR" sz="2400" b="1" dirty="0" err="1" smtClean="0">
                <a:solidFill>
                  <a:srgbClr val="CC0066"/>
                </a:solidFill>
                <a:latin typeface="Times New Roman" pitchFamily="18" charset="0"/>
                <a:cs typeface="Times New Roman" pitchFamily="18" charset="0"/>
              </a:rPr>
              <a:t>Condition</a:t>
            </a:r>
            <a:endParaRPr lang="tr-TR" sz="2400" b="1" dirty="0">
              <a:solidFill>
                <a:srgbClr val="CC0066"/>
              </a:solidFill>
              <a:latin typeface="Times New Roman" pitchFamily="18" charset="0"/>
              <a:cs typeface="Times New Roman" pitchFamily="18" charset="0"/>
            </a:endParaRPr>
          </a:p>
        </p:txBody>
      </p:sp>
      <p:sp>
        <p:nvSpPr>
          <p:cNvPr id="10" name="Metin kutusu 9"/>
          <p:cNvSpPr txBox="1"/>
          <p:nvPr/>
        </p:nvSpPr>
        <p:spPr>
          <a:xfrm>
            <a:off x="4636245" y="498937"/>
            <a:ext cx="4205831" cy="461665"/>
          </a:xfrm>
          <a:prstGeom prst="rect">
            <a:avLst/>
          </a:prstGeom>
          <a:noFill/>
        </p:spPr>
        <p:txBody>
          <a:bodyPr wrap="none" rtlCol="0">
            <a:spAutoFit/>
          </a:bodyPr>
          <a:lstStyle/>
          <a:p>
            <a:r>
              <a:rPr lang="tr-TR" sz="2400" b="1" dirty="0" err="1">
                <a:solidFill>
                  <a:srgbClr val="CC0066"/>
                </a:solidFill>
                <a:latin typeface="Times New Roman" pitchFamily="18" charset="0"/>
                <a:cs typeface="Times New Roman" pitchFamily="18" charset="0"/>
              </a:rPr>
              <a:t>U</a:t>
            </a:r>
            <a:r>
              <a:rPr lang="tr-TR" sz="2400" b="1" dirty="0" err="1" smtClean="0">
                <a:solidFill>
                  <a:srgbClr val="CC0066"/>
                </a:solidFill>
                <a:latin typeface="Times New Roman" pitchFamily="18" charset="0"/>
                <a:cs typeface="Times New Roman" pitchFamily="18" charset="0"/>
              </a:rPr>
              <a:t>ltrasound</a:t>
            </a:r>
            <a:r>
              <a:rPr lang="tr-TR" sz="2400" b="1" dirty="0" smtClean="0">
                <a:solidFill>
                  <a:srgbClr val="CC0066"/>
                </a:solidFill>
                <a:latin typeface="Times New Roman" pitchFamily="18" charset="0"/>
                <a:cs typeface="Times New Roman" pitchFamily="18" charset="0"/>
              </a:rPr>
              <a:t>  </a:t>
            </a:r>
            <a:r>
              <a:rPr lang="tr-TR" sz="2400" b="1" dirty="0" err="1" smtClean="0">
                <a:solidFill>
                  <a:srgbClr val="CC0066"/>
                </a:solidFill>
                <a:latin typeface="Times New Roman" pitchFamily="18" charset="0"/>
                <a:cs typeface="Times New Roman" pitchFamily="18" charset="0"/>
              </a:rPr>
              <a:t>Processing</a:t>
            </a:r>
            <a:r>
              <a:rPr lang="tr-TR" sz="2400" b="1" dirty="0" smtClean="0">
                <a:solidFill>
                  <a:srgbClr val="CC0066"/>
                </a:solidFill>
                <a:latin typeface="Times New Roman" pitchFamily="18" charset="0"/>
                <a:cs typeface="Times New Roman" pitchFamily="18" charset="0"/>
              </a:rPr>
              <a:t> </a:t>
            </a:r>
            <a:r>
              <a:rPr lang="tr-TR" sz="2400" b="1" dirty="0" err="1" smtClean="0">
                <a:solidFill>
                  <a:srgbClr val="CC0066"/>
                </a:solidFill>
                <a:latin typeface="Times New Roman" pitchFamily="18" charset="0"/>
                <a:cs typeface="Times New Roman" pitchFamily="18" charset="0"/>
              </a:rPr>
              <a:t>Effects</a:t>
            </a:r>
            <a:endParaRPr lang="tr-TR" sz="2400" b="1" dirty="0">
              <a:solidFill>
                <a:srgbClr val="CC0066"/>
              </a:solidFill>
              <a:latin typeface="Times New Roman" pitchFamily="18" charset="0"/>
              <a:cs typeface="Times New Roman" pitchFamily="18" charset="0"/>
            </a:endParaRPr>
          </a:p>
        </p:txBody>
      </p:sp>
      <p:sp>
        <p:nvSpPr>
          <p:cNvPr id="12" name="Dikdörtgen 11"/>
          <p:cNvSpPr/>
          <p:nvPr/>
        </p:nvSpPr>
        <p:spPr>
          <a:xfrm>
            <a:off x="4425847" y="3441680"/>
            <a:ext cx="4572000" cy="3416320"/>
          </a:xfrm>
          <a:prstGeom prst="rect">
            <a:avLst/>
          </a:prstGeom>
        </p:spPr>
        <p:txBody>
          <a:bodyPr>
            <a:spAutoFit/>
          </a:bodyPr>
          <a:lstStyle/>
          <a:p>
            <a:r>
              <a:rPr lang="tr-TR" sz="2400" b="1" dirty="0" err="1" smtClean="0">
                <a:latin typeface="Times New Roman" pitchFamily="18" charset="0"/>
                <a:cs typeface="Times New Roman" pitchFamily="18" charset="0"/>
              </a:rPr>
              <a:t>In</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the</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study</a:t>
            </a:r>
            <a:r>
              <a:rPr lang="tr-TR" sz="2400" b="1" dirty="0" smtClean="0">
                <a:latin typeface="Times New Roman" pitchFamily="18" charset="0"/>
                <a:cs typeface="Times New Roman" pitchFamily="18" charset="0"/>
              </a:rPr>
              <a:t> of t</a:t>
            </a:r>
            <a:r>
              <a:rPr lang="en-US" sz="2400" b="1" dirty="0" smtClean="0">
                <a:latin typeface="Times New Roman" pitchFamily="18" charset="0"/>
                <a:cs typeface="Times New Roman" pitchFamily="18" charset="0"/>
              </a:rPr>
              <a:t>he </a:t>
            </a:r>
            <a:r>
              <a:rPr lang="en-US" sz="2400" b="1" dirty="0">
                <a:latin typeface="Times New Roman" pitchFamily="18" charset="0"/>
                <a:cs typeface="Times New Roman" pitchFamily="18" charset="0"/>
              </a:rPr>
              <a:t>effect of amplitude level and sonication time on juice quality </a:t>
            </a:r>
            <a:r>
              <a:rPr lang="en-US" sz="2400" b="1" dirty="0" smtClean="0">
                <a:latin typeface="Times New Roman" pitchFamily="18" charset="0"/>
                <a:cs typeface="Times New Roman" pitchFamily="18" charset="0"/>
              </a:rPr>
              <a:t>parameters</a:t>
            </a:r>
            <a:r>
              <a:rPr lang="tr-TR" sz="2400" b="1" dirty="0" smtClean="0">
                <a:latin typeface="Times New Roman" pitchFamily="18" charset="0"/>
                <a:cs typeface="Times New Roman" pitchFamily="18" charset="0"/>
              </a:rPr>
              <a:t>, t</a:t>
            </a:r>
            <a:r>
              <a:rPr lang="en-US" sz="2400" b="1" dirty="0" smtClean="0">
                <a:latin typeface="Times New Roman" pitchFamily="18" charset="0"/>
                <a:cs typeface="Times New Roman" pitchFamily="18" charset="0"/>
              </a:rPr>
              <a:t>here </a:t>
            </a:r>
            <a:r>
              <a:rPr lang="en-US" sz="2400" b="1" dirty="0">
                <a:latin typeface="Times New Roman" pitchFamily="18" charset="0"/>
                <a:cs typeface="Times New Roman" pitchFamily="18" charset="0"/>
              </a:rPr>
              <a:t>was no significant difference on pH, ◦Brix and </a:t>
            </a:r>
            <a:r>
              <a:rPr lang="en-US" sz="2400" b="1" dirty="0" err="1">
                <a:latin typeface="Times New Roman" pitchFamily="18" charset="0"/>
                <a:cs typeface="Times New Roman" pitchFamily="18" charset="0"/>
              </a:rPr>
              <a:t>titratable</a:t>
            </a:r>
            <a:r>
              <a:rPr lang="en-US" sz="2400" b="1" dirty="0">
                <a:latin typeface="Times New Roman" pitchFamily="18" charset="0"/>
                <a:cs typeface="Times New Roman" pitchFamily="18" charset="0"/>
              </a:rPr>
              <a:t> </a:t>
            </a:r>
            <a:r>
              <a:rPr lang="en-US" sz="2400" b="1" dirty="0" smtClean="0">
                <a:latin typeface="Times New Roman" pitchFamily="18" charset="0"/>
                <a:cs typeface="Times New Roman" pitchFamily="18" charset="0"/>
              </a:rPr>
              <a:t>acidity.</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It</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was</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found</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the</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degradation </a:t>
            </a:r>
            <a:r>
              <a:rPr lang="en-US" sz="2400" b="1" dirty="0">
                <a:latin typeface="Times New Roman" pitchFamily="18" charset="0"/>
                <a:cs typeface="Times New Roman" pitchFamily="18" charset="0"/>
              </a:rPr>
              <a:t>of color, cloud value and an increase in </a:t>
            </a:r>
            <a:r>
              <a:rPr lang="en-US" sz="2400" b="1" dirty="0" smtClean="0">
                <a:latin typeface="Times New Roman" pitchFamily="18" charset="0"/>
                <a:cs typeface="Times New Roman" pitchFamily="18" charset="0"/>
              </a:rPr>
              <a:t>browning</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index</a:t>
            </a:r>
            <a:r>
              <a:rPr lang="tr-TR" sz="2400" b="1" dirty="0">
                <a:latin typeface="Times New Roman" pitchFamily="18" charset="0"/>
                <a:cs typeface="Times New Roman" pitchFamily="18" charset="0"/>
              </a:rPr>
              <a:t>.</a:t>
            </a:r>
          </a:p>
        </p:txBody>
      </p:sp>
      <p:pic>
        <p:nvPicPr>
          <p:cNvPr id="9218" name="Resim 9" descr="portakal-suy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98937"/>
            <a:ext cx="2336451" cy="3312075"/>
          </a:xfrm>
          <a:prstGeom prst="rect">
            <a:avLst/>
          </a:prstGeom>
          <a:noFill/>
          <a:extLst>
            <a:ext uri="{909E8E84-426E-40DD-AFC4-6F175D3DCCD1}">
              <a14:hiddenFill xmlns:a14="http://schemas.microsoft.com/office/drawing/2010/main">
                <a:solidFill>
                  <a:srgbClr val="FFFFFF"/>
                </a:solidFill>
              </a14:hiddenFill>
            </a:ext>
          </a:extLst>
        </p:spPr>
      </p:pic>
      <p:sp>
        <p:nvSpPr>
          <p:cNvPr id="13" name="Dikdörtgen 12"/>
          <p:cNvSpPr/>
          <p:nvPr/>
        </p:nvSpPr>
        <p:spPr>
          <a:xfrm>
            <a:off x="6675004" y="6538912"/>
            <a:ext cx="2544351" cy="369332"/>
          </a:xfrm>
          <a:prstGeom prst="rect">
            <a:avLst/>
          </a:prstGeom>
        </p:spPr>
        <p:txBody>
          <a:bodyPr wrap="none">
            <a:spAutoFit/>
          </a:bodyPr>
          <a:lstStyle/>
          <a:p>
            <a:r>
              <a:rPr lang="tr-TR" i="1" dirty="0" err="1">
                <a:latin typeface="Times New Roman" pitchFamily="18" charset="0"/>
                <a:cs typeface="Times New Roman" pitchFamily="18" charset="0"/>
              </a:rPr>
              <a:t>Tiwari</a:t>
            </a:r>
            <a:r>
              <a:rPr lang="tr-TR" i="1" dirty="0">
                <a:latin typeface="Times New Roman" pitchFamily="18" charset="0"/>
                <a:cs typeface="Times New Roman" pitchFamily="18" charset="0"/>
              </a:rPr>
              <a:t> et al., (</a:t>
            </a:r>
            <a:r>
              <a:rPr lang="tr-TR" i="1" dirty="0" smtClean="0">
                <a:latin typeface="Times New Roman" pitchFamily="18" charset="0"/>
                <a:cs typeface="Times New Roman" pitchFamily="18" charset="0"/>
              </a:rPr>
              <a:t>2008 </a:t>
            </a:r>
            <a:r>
              <a:rPr lang="tr-TR" i="1" dirty="0" err="1" smtClean="0">
                <a:latin typeface="Times New Roman" pitchFamily="18" charset="0"/>
                <a:cs typeface="Times New Roman" pitchFamily="18" charset="0"/>
              </a:rPr>
              <a:t>a,b,c</a:t>
            </a:r>
            <a:r>
              <a:rPr lang="tr-TR" i="1" dirty="0" smtClean="0">
                <a:latin typeface="Times New Roman" pitchFamily="18" charset="0"/>
                <a:cs typeface="Times New Roman" pitchFamily="18" charset="0"/>
              </a:rPr>
              <a:t>)</a:t>
            </a:r>
            <a:endParaRPr lang="tr-TR" i="1" dirty="0">
              <a:latin typeface="Times New Roman" pitchFamily="18" charset="0"/>
              <a:cs typeface="Times New Roman" pitchFamily="18" charset="0"/>
            </a:endParaRPr>
          </a:p>
        </p:txBody>
      </p:sp>
      <p:sp>
        <p:nvSpPr>
          <p:cNvPr id="6" name="Dikdörtgen 5"/>
          <p:cNvSpPr/>
          <p:nvPr/>
        </p:nvSpPr>
        <p:spPr>
          <a:xfrm>
            <a:off x="1999279" y="1154843"/>
            <a:ext cx="2426568" cy="1815882"/>
          </a:xfrm>
          <a:prstGeom prst="rect">
            <a:avLst/>
          </a:prstGeom>
        </p:spPr>
        <p:txBody>
          <a:bodyPr wrap="square">
            <a:spAutoFit/>
          </a:bodyPr>
          <a:lstStyle/>
          <a:p>
            <a:r>
              <a:rPr lang="tr-TR" sz="2800" b="1" dirty="0">
                <a:latin typeface="Times New Roman" pitchFamily="18" charset="0"/>
                <a:cs typeface="Times New Roman" pitchFamily="18" charset="0"/>
              </a:rPr>
              <a:t>20 kHz, </a:t>
            </a:r>
            <a:endParaRPr lang="tr-TR" sz="2800" b="1" dirty="0" smtClean="0">
              <a:latin typeface="Times New Roman" pitchFamily="18" charset="0"/>
              <a:cs typeface="Times New Roman" pitchFamily="18" charset="0"/>
            </a:endParaRPr>
          </a:p>
          <a:p>
            <a:r>
              <a:rPr lang="tr-TR" sz="2800" b="1" dirty="0" smtClean="0">
                <a:latin typeface="Times New Roman" pitchFamily="18" charset="0"/>
                <a:cs typeface="Times New Roman" pitchFamily="18" charset="0"/>
              </a:rPr>
              <a:t>24.4–61.0 </a:t>
            </a:r>
            <a:r>
              <a:rPr lang="el-GR" sz="2800" b="1" i="1" dirty="0">
                <a:latin typeface="Times New Roman" pitchFamily="18" charset="0"/>
                <a:cs typeface="Times New Roman" pitchFamily="18" charset="0"/>
              </a:rPr>
              <a:t>μ</a:t>
            </a:r>
            <a:r>
              <a:rPr lang="tr-TR" sz="2800" b="1" dirty="0">
                <a:latin typeface="Times New Roman" pitchFamily="18" charset="0"/>
                <a:cs typeface="Times New Roman" pitchFamily="18" charset="0"/>
              </a:rPr>
              <a:t>m,</a:t>
            </a:r>
          </a:p>
          <a:p>
            <a:r>
              <a:rPr lang="tr-TR" sz="2800" b="1" dirty="0" smtClean="0">
                <a:latin typeface="Times New Roman" pitchFamily="18" charset="0"/>
                <a:cs typeface="Times New Roman" pitchFamily="18" charset="0"/>
              </a:rPr>
              <a:t>5–30 </a:t>
            </a:r>
            <a:r>
              <a:rPr lang="tr-TR" sz="2800" b="1" baseline="30000" dirty="0" smtClean="0">
                <a:latin typeface="Times New Roman" pitchFamily="18" charset="0"/>
                <a:cs typeface="Times New Roman" pitchFamily="18" charset="0"/>
                <a:sym typeface="Symbol"/>
              </a:rPr>
              <a:t></a:t>
            </a:r>
            <a:r>
              <a:rPr lang="tr-TR" sz="2800" b="1" dirty="0" smtClean="0">
                <a:latin typeface="Times New Roman" pitchFamily="18" charset="0"/>
                <a:cs typeface="Times New Roman" pitchFamily="18" charset="0"/>
              </a:rPr>
              <a:t>C</a:t>
            </a:r>
            <a:r>
              <a:rPr lang="tr-TR" sz="2800" b="1" dirty="0">
                <a:latin typeface="Times New Roman" pitchFamily="18" charset="0"/>
                <a:cs typeface="Times New Roman" pitchFamily="18" charset="0"/>
              </a:rPr>
              <a:t>, </a:t>
            </a:r>
            <a:endParaRPr lang="tr-TR" sz="2800" b="1" dirty="0" smtClean="0">
              <a:latin typeface="Times New Roman" pitchFamily="18" charset="0"/>
              <a:cs typeface="Times New Roman" pitchFamily="18" charset="0"/>
            </a:endParaRPr>
          </a:p>
          <a:p>
            <a:r>
              <a:rPr lang="tr-TR" sz="2800" b="1" dirty="0" smtClean="0">
                <a:latin typeface="Times New Roman" pitchFamily="18" charset="0"/>
                <a:cs typeface="Times New Roman" pitchFamily="18" charset="0"/>
              </a:rPr>
              <a:t>0–10 </a:t>
            </a:r>
            <a:r>
              <a:rPr lang="tr-TR" sz="2800" b="1" dirty="0" err="1">
                <a:latin typeface="Times New Roman" pitchFamily="18" charset="0"/>
                <a:cs typeface="Times New Roman" pitchFamily="18" charset="0"/>
              </a:rPr>
              <a:t>min</a:t>
            </a:r>
            <a:endParaRPr lang="tr-TR" sz="2800" b="1" dirty="0">
              <a:latin typeface="Times New Roman" pitchFamily="18" charset="0"/>
              <a:cs typeface="Times New Roman" pitchFamily="18" charset="0"/>
            </a:endParaRPr>
          </a:p>
        </p:txBody>
      </p:sp>
      <p:sp>
        <p:nvSpPr>
          <p:cNvPr id="11" name="Dikdörtgen 10"/>
          <p:cNvSpPr/>
          <p:nvPr/>
        </p:nvSpPr>
        <p:spPr>
          <a:xfrm>
            <a:off x="1689653" y="3811012"/>
            <a:ext cx="2736195" cy="2677656"/>
          </a:xfrm>
          <a:prstGeom prst="rect">
            <a:avLst/>
          </a:prstGeom>
          <a:solidFill>
            <a:schemeClr val="bg1"/>
          </a:solidFill>
        </p:spPr>
        <p:txBody>
          <a:bodyPr wrap="square">
            <a:spAutoFit/>
          </a:bodyPr>
          <a:lstStyle/>
          <a:p>
            <a:pPr algn="ctr"/>
            <a:r>
              <a:rPr lang="tr-TR" sz="2800" b="1" dirty="0">
                <a:latin typeface="Times New Roman" pitchFamily="18" charset="0"/>
                <a:cs typeface="Times New Roman" pitchFamily="18" charset="0"/>
              </a:rPr>
              <a:t>20 kHz, </a:t>
            </a:r>
            <a:r>
              <a:rPr lang="tr-TR" sz="2800" b="1" dirty="0" smtClean="0">
                <a:latin typeface="Times New Roman" pitchFamily="18" charset="0"/>
                <a:cs typeface="Times New Roman" pitchFamily="18" charset="0"/>
              </a:rPr>
              <a:t>2-10 </a:t>
            </a:r>
            <a:r>
              <a:rPr lang="tr-TR" sz="2800" b="1" dirty="0" err="1">
                <a:latin typeface="Times New Roman" pitchFamily="18" charset="0"/>
                <a:cs typeface="Times New Roman" pitchFamily="18" charset="0"/>
              </a:rPr>
              <a:t>min</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pulse</a:t>
            </a:r>
            <a:endParaRPr lang="tr-TR" sz="2800" b="1" dirty="0">
              <a:latin typeface="Times New Roman" pitchFamily="18" charset="0"/>
              <a:cs typeface="Times New Roman" pitchFamily="18" charset="0"/>
            </a:endParaRPr>
          </a:p>
          <a:p>
            <a:pPr algn="ctr"/>
            <a:r>
              <a:rPr lang="en-US" sz="2800" b="1" dirty="0">
                <a:latin typeface="Times New Roman" pitchFamily="18" charset="0"/>
                <a:cs typeface="Times New Roman" pitchFamily="18" charset="0"/>
              </a:rPr>
              <a:t>durations of 5 s on and 5 </a:t>
            </a:r>
            <a:r>
              <a:rPr lang="en-US" sz="2800" b="1" dirty="0" smtClean="0">
                <a:latin typeface="Times New Roman" pitchFamily="18" charset="0"/>
                <a:cs typeface="Times New Roman" pitchFamily="18" charset="0"/>
              </a:rPr>
              <a:t>s</a:t>
            </a:r>
            <a:r>
              <a:rPr lang="tr-TR" sz="2800" b="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off</a:t>
            </a:r>
            <a:r>
              <a:rPr lang="en-US" sz="2800" b="1" dirty="0">
                <a:latin typeface="Times New Roman" pitchFamily="18" charset="0"/>
                <a:cs typeface="Times New Roman" pitchFamily="18" charset="0"/>
              </a:rPr>
              <a:t>, amplitude levels 40 </a:t>
            </a:r>
            <a:r>
              <a:rPr lang="en-US" sz="2800" b="1" dirty="0" smtClean="0">
                <a:latin typeface="Times New Roman" pitchFamily="18" charset="0"/>
                <a:cs typeface="Times New Roman" pitchFamily="18" charset="0"/>
              </a:rPr>
              <a:t>to</a:t>
            </a:r>
            <a:r>
              <a:rPr lang="tr-TR" sz="2800" b="1" dirty="0" smtClean="0">
                <a:latin typeface="Times New Roman" pitchFamily="18" charset="0"/>
                <a:cs typeface="Times New Roman" pitchFamily="18" charset="0"/>
              </a:rPr>
              <a:t> 100</a:t>
            </a:r>
            <a:r>
              <a:rPr lang="tr-TR" sz="2800" b="1" dirty="0">
                <a:latin typeface="Times New Roman" pitchFamily="18" charset="0"/>
                <a:cs typeface="Times New Roman" pitchFamily="18" charset="0"/>
              </a:rPr>
              <a:t>%</a:t>
            </a:r>
          </a:p>
        </p:txBody>
      </p:sp>
    </p:spTree>
    <p:extLst>
      <p:ext uri="{BB962C8B-B14F-4D97-AF65-F5344CB8AC3E}">
        <p14:creationId xmlns:p14="http://schemas.microsoft.com/office/powerpoint/2010/main" val="12760217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9461" y="3318165"/>
            <a:ext cx="2524539" cy="26863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Dikdörtgen 6"/>
          <p:cNvSpPr/>
          <p:nvPr/>
        </p:nvSpPr>
        <p:spPr>
          <a:xfrm>
            <a:off x="2795043" y="964866"/>
            <a:ext cx="4718152" cy="3046988"/>
          </a:xfrm>
          <a:prstGeom prst="rect">
            <a:avLst/>
          </a:prstGeom>
        </p:spPr>
        <p:txBody>
          <a:bodyPr wrap="square">
            <a:spAutoFit/>
          </a:bodyPr>
          <a:lstStyle/>
          <a:p>
            <a:r>
              <a:rPr lang="en-US" sz="2400" b="1" dirty="0">
                <a:latin typeface="Times New Roman" pitchFamily="18" charset="0"/>
                <a:cs typeface="Times New Roman" pitchFamily="18" charset="0"/>
              </a:rPr>
              <a:t>Combination of high intensity ultrasound with mild heat treatment (45◦C), and natural</a:t>
            </a:r>
          </a:p>
          <a:p>
            <a:r>
              <a:rPr lang="en-US" sz="2400" b="1" dirty="0">
                <a:latin typeface="Times New Roman" pitchFamily="18" charset="0"/>
                <a:cs typeface="Times New Roman" pitchFamily="18" charset="0"/>
              </a:rPr>
              <a:t>antimicrobials (vanillin 1,000 ppm and </a:t>
            </a:r>
            <a:r>
              <a:rPr lang="en-US" sz="2400" b="1" dirty="0" err="1">
                <a:latin typeface="Times New Roman" pitchFamily="18" charset="0"/>
                <a:cs typeface="Times New Roman" pitchFamily="18" charset="0"/>
              </a:rPr>
              <a:t>citral</a:t>
            </a:r>
            <a:r>
              <a:rPr lang="en-US" sz="2400" b="1" dirty="0">
                <a:latin typeface="Times New Roman" pitchFamily="18" charset="0"/>
                <a:cs typeface="Times New Roman" pitchFamily="18" charset="0"/>
              </a:rPr>
              <a:t> 100 ppm) was reported to be the </a:t>
            </a:r>
            <a:r>
              <a:rPr lang="en-US" sz="2400" b="1" dirty="0" smtClean="0">
                <a:latin typeface="Times New Roman" pitchFamily="18" charset="0"/>
                <a:cs typeface="Times New Roman" pitchFamily="18" charset="0"/>
              </a:rPr>
              <a:t>most</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effective </a:t>
            </a:r>
            <a:r>
              <a:rPr lang="en-US" sz="2400" b="1" dirty="0">
                <a:latin typeface="Times New Roman" pitchFamily="18" charset="0"/>
                <a:cs typeface="Times New Roman" pitchFamily="18" charset="0"/>
              </a:rPr>
              <a:t>treatment for the control of </a:t>
            </a:r>
            <a:r>
              <a:rPr lang="en-US" sz="2400" b="1" i="1" dirty="0" err="1" smtClean="0">
                <a:latin typeface="Times New Roman" pitchFamily="18" charset="0"/>
                <a:cs typeface="Times New Roman" pitchFamily="18" charset="0"/>
              </a:rPr>
              <a:t>L.monocytogenes</a:t>
            </a:r>
            <a:r>
              <a:rPr lang="en-US" sz="2400" b="1" i="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in orange juice</a:t>
            </a:r>
            <a:endParaRPr lang="tr-TR" sz="2400" b="1" dirty="0">
              <a:latin typeface="Times New Roman" pitchFamily="18" charset="0"/>
              <a:cs typeface="Times New Roman" pitchFamily="18" charset="0"/>
            </a:endParaRPr>
          </a:p>
        </p:txBody>
      </p:sp>
      <p:sp>
        <p:nvSpPr>
          <p:cNvPr id="9" name="Metin kutusu 8"/>
          <p:cNvSpPr txBox="1"/>
          <p:nvPr/>
        </p:nvSpPr>
        <p:spPr>
          <a:xfrm>
            <a:off x="665701" y="499457"/>
            <a:ext cx="1750800" cy="830997"/>
          </a:xfrm>
          <a:prstGeom prst="rect">
            <a:avLst/>
          </a:prstGeom>
          <a:noFill/>
        </p:spPr>
        <p:txBody>
          <a:bodyPr wrap="none" rtlCol="0">
            <a:spAutoFit/>
          </a:bodyPr>
          <a:lstStyle/>
          <a:p>
            <a:pPr algn="ctr"/>
            <a:r>
              <a:rPr lang="tr-TR" sz="2400" b="1" dirty="0" err="1" smtClean="0">
                <a:solidFill>
                  <a:srgbClr val="CC0066"/>
                </a:solidFill>
                <a:latin typeface="Times New Roman" pitchFamily="18" charset="0"/>
                <a:cs typeface="Times New Roman" pitchFamily="18" charset="0"/>
              </a:rPr>
              <a:t>Ultrasound</a:t>
            </a:r>
            <a:r>
              <a:rPr lang="tr-TR" sz="2400" b="1" dirty="0" smtClean="0">
                <a:solidFill>
                  <a:srgbClr val="CC0066"/>
                </a:solidFill>
                <a:latin typeface="Times New Roman" pitchFamily="18" charset="0"/>
                <a:cs typeface="Times New Roman" pitchFamily="18" charset="0"/>
              </a:rPr>
              <a:t> </a:t>
            </a:r>
          </a:p>
          <a:p>
            <a:pPr algn="ctr"/>
            <a:r>
              <a:rPr lang="tr-TR" sz="2400" b="1" dirty="0" err="1" smtClean="0">
                <a:solidFill>
                  <a:srgbClr val="CC0066"/>
                </a:solidFill>
                <a:latin typeface="Times New Roman" pitchFamily="18" charset="0"/>
                <a:cs typeface="Times New Roman" pitchFamily="18" charset="0"/>
              </a:rPr>
              <a:t>Condition</a:t>
            </a:r>
            <a:endParaRPr lang="tr-TR" sz="2400" b="1" dirty="0">
              <a:solidFill>
                <a:srgbClr val="CC0066"/>
              </a:solidFill>
              <a:latin typeface="Times New Roman" pitchFamily="18" charset="0"/>
              <a:cs typeface="Times New Roman" pitchFamily="18" charset="0"/>
            </a:endParaRPr>
          </a:p>
        </p:txBody>
      </p:sp>
      <p:sp>
        <p:nvSpPr>
          <p:cNvPr id="10" name="Metin kutusu 9"/>
          <p:cNvSpPr txBox="1"/>
          <p:nvPr/>
        </p:nvSpPr>
        <p:spPr>
          <a:xfrm>
            <a:off x="2636017" y="528914"/>
            <a:ext cx="4205831" cy="461665"/>
          </a:xfrm>
          <a:prstGeom prst="rect">
            <a:avLst/>
          </a:prstGeom>
          <a:noFill/>
        </p:spPr>
        <p:txBody>
          <a:bodyPr wrap="none" rtlCol="0">
            <a:spAutoFit/>
          </a:bodyPr>
          <a:lstStyle/>
          <a:p>
            <a:r>
              <a:rPr lang="tr-TR" sz="2400" b="1" dirty="0" err="1">
                <a:solidFill>
                  <a:srgbClr val="CC0066"/>
                </a:solidFill>
                <a:latin typeface="Times New Roman" pitchFamily="18" charset="0"/>
                <a:cs typeface="Times New Roman" pitchFamily="18" charset="0"/>
              </a:rPr>
              <a:t>U</a:t>
            </a:r>
            <a:r>
              <a:rPr lang="tr-TR" sz="2400" b="1" dirty="0" err="1" smtClean="0">
                <a:solidFill>
                  <a:srgbClr val="CC0066"/>
                </a:solidFill>
                <a:latin typeface="Times New Roman" pitchFamily="18" charset="0"/>
                <a:cs typeface="Times New Roman" pitchFamily="18" charset="0"/>
              </a:rPr>
              <a:t>ltrasound</a:t>
            </a:r>
            <a:r>
              <a:rPr lang="tr-TR" sz="2400" b="1" dirty="0" smtClean="0">
                <a:solidFill>
                  <a:srgbClr val="CC0066"/>
                </a:solidFill>
                <a:latin typeface="Times New Roman" pitchFamily="18" charset="0"/>
                <a:cs typeface="Times New Roman" pitchFamily="18" charset="0"/>
              </a:rPr>
              <a:t>  </a:t>
            </a:r>
            <a:r>
              <a:rPr lang="tr-TR" sz="2400" b="1" dirty="0" err="1" smtClean="0">
                <a:solidFill>
                  <a:srgbClr val="CC0066"/>
                </a:solidFill>
                <a:latin typeface="Times New Roman" pitchFamily="18" charset="0"/>
                <a:cs typeface="Times New Roman" pitchFamily="18" charset="0"/>
              </a:rPr>
              <a:t>Processing</a:t>
            </a:r>
            <a:r>
              <a:rPr lang="tr-TR" sz="2400" b="1" dirty="0" smtClean="0">
                <a:solidFill>
                  <a:srgbClr val="CC0066"/>
                </a:solidFill>
                <a:latin typeface="Times New Roman" pitchFamily="18" charset="0"/>
                <a:cs typeface="Times New Roman" pitchFamily="18" charset="0"/>
              </a:rPr>
              <a:t> </a:t>
            </a:r>
            <a:r>
              <a:rPr lang="tr-TR" sz="2400" b="1" dirty="0" err="1" smtClean="0">
                <a:solidFill>
                  <a:srgbClr val="CC0066"/>
                </a:solidFill>
                <a:latin typeface="Times New Roman" pitchFamily="18" charset="0"/>
                <a:cs typeface="Times New Roman" pitchFamily="18" charset="0"/>
              </a:rPr>
              <a:t>Effects</a:t>
            </a:r>
            <a:endParaRPr lang="tr-TR" sz="2400" b="1" dirty="0">
              <a:solidFill>
                <a:srgbClr val="CC0066"/>
              </a:solidFill>
              <a:latin typeface="Times New Roman" pitchFamily="18" charset="0"/>
              <a:cs typeface="Times New Roman" pitchFamily="18" charset="0"/>
            </a:endParaRPr>
          </a:p>
        </p:txBody>
      </p:sp>
      <p:sp>
        <p:nvSpPr>
          <p:cNvPr id="15" name="Dikdörtgen 14"/>
          <p:cNvSpPr/>
          <p:nvPr/>
        </p:nvSpPr>
        <p:spPr>
          <a:xfrm>
            <a:off x="18902" y="3749457"/>
            <a:ext cx="2397599" cy="1384995"/>
          </a:xfrm>
          <a:prstGeom prst="rect">
            <a:avLst/>
          </a:prstGeom>
          <a:solidFill>
            <a:schemeClr val="bg1"/>
          </a:solidFill>
        </p:spPr>
        <p:txBody>
          <a:bodyPr wrap="square">
            <a:spAutoFit/>
          </a:bodyPr>
          <a:lstStyle/>
          <a:p>
            <a:pPr algn="ctr"/>
            <a:r>
              <a:rPr lang="tr-TR" sz="2800" b="1" dirty="0">
                <a:latin typeface="Times New Roman" pitchFamily="18" charset="0"/>
                <a:cs typeface="Times New Roman" pitchFamily="18" charset="0"/>
              </a:rPr>
              <a:t>20 kHz, 95 </a:t>
            </a:r>
            <a:r>
              <a:rPr lang="el-GR" sz="2800" b="1" i="1" dirty="0">
                <a:latin typeface="Times New Roman" pitchFamily="18" charset="0"/>
                <a:cs typeface="Times New Roman" pitchFamily="18" charset="0"/>
              </a:rPr>
              <a:t>μ</a:t>
            </a:r>
            <a:r>
              <a:rPr lang="tr-TR" sz="2800" b="1" dirty="0">
                <a:latin typeface="Times New Roman" pitchFamily="18" charset="0"/>
                <a:cs typeface="Times New Roman" pitchFamily="18" charset="0"/>
              </a:rPr>
              <a:t>m-</a:t>
            </a:r>
            <a:r>
              <a:rPr lang="tr-TR" sz="2800" b="1" dirty="0" err="1">
                <a:latin typeface="Times New Roman" pitchFamily="18" charset="0"/>
                <a:cs typeface="Times New Roman" pitchFamily="18" charset="0"/>
              </a:rPr>
              <a:t>wave</a:t>
            </a:r>
            <a:endParaRPr lang="tr-TR" sz="2800" b="1" dirty="0">
              <a:latin typeface="Times New Roman" pitchFamily="18" charset="0"/>
              <a:cs typeface="Times New Roman" pitchFamily="18" charset="0"/>
            </a:endParaRPr>
          </a:p>
          <a:p>
            <a:pPr algn="ctr"/>
            <a:r>
              <a:rPr lang="tr-TR" sz="2800" b="1" dirty="0" err="1">
                <a:latin typeface="Times New Roman" pitchFamily="18" charset="0"/>
                <a:cs typeface="Times New Roman" pitchFamily="18" charset="0"/>
              </a:rPr>
              <a:t>amplitude</a:t>
            </a:r>
            <a:endParaRPr lang="tr-TR" sz="2800" b="1" dirty="0">
              <a:latin typeface="Times New Roman" pitchFamily="18" charset="0"/>
              <a:cs typeface="Times New Roman" pitchFamily="18" charset="0"/>
            </a:endParaRPr>
          </a:p>
        </p:txBody>
      </p:sp>
      <p:sp>
        <p:nvSpPr>
          <p:cNvPr id="16" name="Dikdörtgen 15"/>
          <p:cNvSpPr/>
          <p:nvPr/>
        </p:nvSpPr>
        <p:spPr>
          <a:xfrm>
            <a:off x="70745" y="1595087"/>
            <a:ext cx="2724298" cy="1384995"/>
          </a:xfrm>
          <a:prstGeom prst="rect">
            <a:avLst/>
          </a:prstGeom>
        </p:spPr>
        <p:txBody>
          <a:bodyPr wrap="square">
            <a:spAutoFit/>
          </a:bodyPr>
          <a:lstStyle/>
          <a:p>
            <a:r>
              <a:rPr lang="pl-PL" sz="2800" b="1" dirty="0">
                <a:latin typeface="Times New Roman" pitchFamily="18" charset="0"/>
                <a:cs typeface="Times New Roman" pitchFamily="18" charset="0"/>
              </a:rPr>
              <a:t>600 W, 20 kHz, 95.2-</a:t>
            </a:r>
            <a:r>
              <a:rPr lang="pl-PL" sz="2800" b="1" i="1" dirty="0">
                <a:latin typeface="Times New Roman" pitchFamily="18" charset="0"/>
                <a:cs typeface="Times New Roman" pitchFamily="18" charset="0"/>
              </a:rPr>
              <a:t>μ</a:t>
            </a:r>
            <a:r>
              <a:rPr lang="pl-PL" sz="2800" b="1" dirty="0">
                <a:latin typeface="Times New Roman" pitchFamily="18" charset="0"/>
                <a:cs typeface="Times New Roman" pitchFamily="18" charset="0"/>
              </a:rPr>
              <a:t>m</a:t>
            </a:r>
          </a:p>
          <a:p>
            <a:r>
              <a:rPr lang="tr-TR" sz="2800" b="1" dirty="0" err="1" smtClean="0">
                <a:latin typeface="Times New Roman" pitchFamily="18" charset="0"/>
                <a:cs typeface="Times New Roman" pitchFamily="18" charset="0"/>
              </a:rPr>
              <a:t>wave</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amplitude</a:t>
            </a:r>
            <a:endParaRPr lang="tr-TR" sz="2800" b="1" dirty="0">
              <a:latin typeface="Times New Roman" pitchFamily="18" charset="0"/>
              <a:cs typeface="Times New Roman" pitchFamily="18" charset="0"/>
            </a:endParaRPr>
          </a:p>
        </p:txBody>
      </p:sp>
      <p:sp>
        <p:nvSpPr>
          <p:cNvPr id="17" name="Dikdörtgen 16"/>
          <p:cNvSpPr/>
          <p:nvPr/>
        </p:nvSpPr>
        <p:spPr>
          <a:xfrm>
            <a:off x="6870172" y="1625527"/>
            <a:ext cx="2313454" cy="369332"/>
          </a:xfrm>
          <a:prstGeom prst="rect">
            <a:avLst/>
          </a:prstGeom>
        </p:spPr>
        <p:txBody>
          <a:bodyPr wrap="none">
            <a:spAutoFit/>
          </a:bodyPr>
          <a:lstStyle/>
          <a:p>
            <a:r>
              <a:rPr lang="tr-TR" i="1" dirty="0" err="1">
                <a:latin typeface="Times New Roman" pitchFamily="18" charset="0"/>
                <a:cs typeface="Times New Roman" pitchFamily="18" charset="0"/>
              </a:rPr>
              <a:t>Ferrante</a:t>
            </a:r>
            <a:r>
              <a:rPr lang="tr-TR" i="1" dirty="0">
                <a:latin typeface="Times New Roman" pitchFamily="18" charset="0"/>
                <a:cs typeface="Times New Roman" pitchFamily="18" charset="0"/>
              </a:rPr>
              <a:t> et al., (2007).</a:t>
            </a:r>
          </a:p>
        </p:txBody>
      </p:sp>
      <p:sp>
        <p:nvSpPr>
          <p:cNvPr id="18" name="Dikdörtgen 17"/>
          <p:cNvSpPr/>
          <p:nvPr/>
        </p:nvSpPr>
        <p:spPr>
          <a:xfrm>
            <a:off x="2795042" y="4044191"/>
            <a:ext cx="5086687" cy="2677656"/>
          </a:xfrm>
          <a:prstGeom prst="rect">
            <a:avLst/>
          </a:prstGeom>
        </p:spPr>
        <p:txBody>
          <a:bodyPr wrap="square">
            <a:spAutoFit/>
          </a:bodyPr>
          <a:lstStyle/>
          <a:p>
            <a:r>
              <a:rPr lang="en-US" sz="2400" b="1" dirty="0">
                <a:latin typeface="Times New Roman" pitchFamily="18" charset="0"/>
                <a:cs typeface="Times New Roman" pitchFamily="18" charset="0"/>
              </a:rPr>
              <a:t>Combined treatment involving high-intensity ultrasound and short-wave </a:t>
            </a:r>
            <a:r>
              <a:rPr lang="en-US" sz="2400" b="1" dirty="0" smtClean="0">
                <a:latin typeface="Times New Roman" pitchFamily="18" charset="0"/>
                <a:cs typeface="Times New Roman" pitchFamily="18" charset="0"/>
              </a:rPr>
              <a:t>ultraviolet</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radiation </a:t>
            </a:r>
            <a:r>
              <a:rPr lang="en-US" sz="2400" b="1" dirty="0">
                <a:latin typeface="Times New Roman" pitchFamily="18" charset="0"/>
                <a:cs typeface="Times New Roman" pitchFamily="18" charset="0"/>
              </a:rPr>
              <a:t>was more effective in simultaneous rather than in series for the inactivation</a:t>
            </a:r>
          </a:p>
          <a:p>
            <a:r>
              <a:rPr lang="en-US" sz="2400" b="1" dirty="0">
                <a:latin typeface="Times New Roman" pitchFamily="18" charset="0"/>
                <a:cs typeface="Times New Roman" pitchFamily="18" charset="0"/>
              </a:rPr>
              <a:t>of </a:t>
            </a:r>
            <a:r>
              <a:rPr lang="en-US" sz="2400" b="1" i="1" dirty="0">
                <a:latin typeface="Times New Roman" pitchFamily="18" charset="0"/>
                <a:cs typeface="Times New Roman" pitchFamily="18" charset="0"/>
              </a:rPr>
              <a:t>Escherichia coli</a:t>
            </a:r>
            <a:r>
              <a:rPr lang="en-US" sz="2400" b="1" dirty="0">
                <a:latin typeface="Times New Roman" pitchFamily="18" charset="0"/>
                <a:cs typeface="Times New Roman" pitchFamily="18" charset="0"/>
              </a:rPr>
              <a:t>, </a:t>
            </a:r>
            <a:r>
              <a:rPr lang="en-US" sz="2400" b="1" i="1" dirty="0">
                <a:latin typeface="Times New Roman" pitchFamily="18" charset="0"/>
                <a:cs typeface="Times New Roman" pitchFamily="18" charset="0"/>
              </a:rPr>
              <a:t>Saccharomyces </a:t>
            </a:r>
            <a:r>
              <a:rPr lang="en-US" sz="2400" b="1" i="1" dirty="0" err="1">
                <a:latin typeface="Times New Roman" pitchFamily="18" charset="0"/>
                <a:cs typeface="Times New Roman" pitchFamily="18" charset="0"/>
              </a:rPr>
              <a:t>cerevisiae</a:t>
            </a:r>
            <a:r>
              <a:rPr lang="en-US" sz="2400" b="1" dirty="0">
                <a:latin typeface="Times New Roman" pitchFamily="18" charset="0"/>
                <a:cs typeface="Times New Roman" pitchFamily="18" charset="0"/>
              </a:rPr>
              <a:t>, and a yeast in fruit juice</a:t>
            </a:r>
            <a:endParaRPr lang="tr-TR" sz="2400" b="1" dirty="0">
              <a:latin typeface="Times New Roman" pitchFamily="18" charset="0"/>
              <a:cs typeface="Times New Roman" pitchFamily="18" charset="0"/>
            </a:endParaRPr>
          </a:p>
        </p:txBody>
      </p:sp>
      <p:sp>
        <p:nvSpPr>
          <p:cNvPr id="19" name="Dikdörtgen 18"/>
          <p:cNvSpPr/>
          <p:nvPr/>
        </p:nvSpPr>
        <p:spPr>
          <a:xfrm>
            <a:off x="6195767" y="6522974"/>
            <a:ext cx="1967205" cy="369332"/>
          </a:xfrm>
          <a:prstGeom prst="rect">
            <a:avLst/>
          </a:prstGeom>
        </p:spPr>
        <p:txBody>
          <a:bodyPr wrap="none">
            <a:spAutoFit/>
          </a:bodyPr>
          <a:lstStyle/>
          <a:p>
            <a:r>
              <a:rPr lang="tr-TR" i="1" dirty="0" err="1">
                <a:latin typeface="Times New Roman" pitchFamily="18" charset="0"/>
                <a:cs typeface="Times New Roman" pitchFamily="18" charset="0"/>
              </a:rPr>
              <a:t>Char</a:t>
            </a:r>
            <a:r>
              <a:rPr lang="tr-TR" i="1" dirty="0">
                <a:latin typeface="Times New Roman" pitchFamily="18" charset="0"/>
                <a:cs typeface="Times New Roman" pitchFamily="18" charset="0"/>
              </a:rPr>
              <a:t> et al., (2010).</a:t>
            </a:r>
          </a:p>
        </p:txBody>
      </p:sp>
    </p:spTree>
    <p:extLst>
      <p:ext uri="{BB962C8B-B14F-4D97-AF65-F5344CB8AC3E}">
        <p14:creationId xmlns:p14="http://schemas.microsoft.com/office/powerpoint/2010/main" val="18541762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9001" y="0"/>
            <a:ext cx="2397599" cy="2172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Metin kutusu 4"/>
          <p:cNvSpPr txBox="1"/>
          <p:nvPr/>
        </p:nvSpPr>
        <p:spPr>
          <a:xfrm>
            <a:off x="11028" y="574591"/>
            <a:ext cx="3052439" cy="769441"/>
          </a:xfrm>
          <a:prstGeom prst="rect">
            <a:avLst/>
          </a:prstGeom>
          <a:solidFill>
            <a:schemeClr val="accent5">
              <a:lumMod val="20000"/>
              <a:lumOff val="80000"/>
            </a:schemeClr>
          </a:solidFill>
          <a:ln w="63500">
            <a:solidFill>
              <a:srgbClr val="CC0066"/>
            </a:solidFill>
          </a:ln>
        </p:spPr>
        <p:txBody>
          <a:bodyPr wrap="none" rtlCol="0">
            <a:spAutoFit/>
          </a:bodyPr>
          <a:lstStyle/>
          <a:p>
            <a:r>
              <a:rPr lang="tr-TR" sz="4400" b="1" dirty="0" err="1" smtClean="0">
                <a:solidFill>
                  <a:srgbClr val="CC0066"/>
                </a:solidFill>
                <a:latin typeface="Times New Roman" pitchFamily="18" charset="0"/>
                <a:cs typeface="Times New Roman" pitchFamily="18" charset="0"/>
              </a:rPr>
              <a:t>Fruit</a:t>
            </a:r>
            <a:r>
              <a:rPr lang="tr-TR" sz="4400" b="1" dirty="0" smtClean="0">
                <a:solidFill>
                  <a:srgbClr val="CC0066"/>
                </a:solidFill>
                <a:latin typeface="Times New Roman" pitchFamily="18" charset="0"/>
                <a:cs typeface="Times New Roman" pitchFamily="18" charset="0"/>
              </a:rPr>
              <a:t> </a:t>
            </a:r>
            <a:r>
              <a:rPr lang="tr-TR" sz="4400" b="1" dirty="0" err="1" smtClean="0">
                <a:solidFill>
                  <a:srgbClr val="CC0066"/>
                </a:solidFill>
                <a:latin typeface="Times New Roman" pitchFamily="18" charset="0"/>
                <a:cs typeface="Times New Roman" pitchFamily="18" charset="0"/>
              </a:rPr>
              <a:t>Juices</a:t>
            </a:r>
            <a:endParaRPr lang="tr-TR" sz="4400" b="1" dirty="0">
              <a:solidFill>
                <a:srgbClr val="CC0066"/>
              </a:solidFill>
              <a:latin typeface="Times New Roman" pitchFamily="18" charset="0"/>
              <a:cs typeface="Times New Roman" pitchFamily="18" charset="0"/>
            </a:endParaRPr>
          </a:p>
        </p:txBody>
      </p:sp>
      <p:sp>
        <p:nvSpPr>
          <p:cNvPr id="6" name="Metin kutusu 5"/>
          <p:cNvSpPr txBox="1"/>
          <p:nvPr/>
        </p:nvSpPr>
        <p:spPr>
          <a:xfrm>
            <a:off x="3063466" y="636145"/>
            <a:ext cx="2685351" cy="646331"/>
          </a:xfrm>
          <a:prstGeom prst="rect">
            <a:avLst/>
          </a:prstGeom>
          <a:noFill/>
        </p:spPr>
        <p:txBody>
          <a:bodyPr wrap="none" rtlCol="0">
            <a:spAutoFit/>
          </a:bodyPr>
          <a:lstStyle/>
          <a:p>
            <a:r>
              <a:rPr lang="tr-TR" sz="3600" b="1" dirty="0" smtClean="0">
                <a:latin typeface="Times New Roman" pitchFamily="18" charset="0"/>
                <a:cs typeface="Times New Roman" pitchFamily="18" charset="0"/>
              </a:rPr>
              <a:t>Apple </a:t>
            </a:r>
            <a:r>
              <a:rPr lang="tr-TR" sz="3600" b="1" dirty="0" err="1" smtClean="0">
                <a:latin typeface="Times New Roman" pitchFamily="18" charset="0"/>
                <a:cs typeface="Times New Roman" pitchFamily="18" charset="0"/>
              </a:rPr>
              <a:t>Juices</a:t>
            </a:r>
            <a:endParaRPr lang="tr-TR" sz="3600" b="1" dirty="0">
              <a:latin typeface="Times New Roman" pitchFamily="18" charset="0"/>
              <a:cs typeface="Times New Roman" pitchFamily="18" charset="0"/>
            </a:endParaRPr>
          </a:p>
        </p:txBody>
      </p:sp>
      <p:sp>
        <p:nvSpPr>
          <p:cNvPr id="7" name="Dikdörtgen 6"/>
          <p:cNvSpPr/>
          <p:nvPr/>
        </p:nvSpPr>
        <p:spPr>
          <a:xfrm>
            <a:off x="11028" y="3583905"/>
            <a:ext cx="2397599" cy="1384995"/>
          </a:xfrm>
          <a:prstGeom prst="rect">
            <a:avLst/>
          </a:prstGeom>
          <a:solidFill>
            <a:schemeClr val="bg1"/>
          </a:solidFill>
        </p:spPr>
        <p:txBody>
          <a:bodyPr wrap="square">
            <a:spAutoFit/>
          </a:bodyPr>
          <a:lstStyle/>
          <a:p>
            <a:pPr algn="ctr"/>
            <a:r>
              <a:rPr lang="pl-PL" sz="2800" b="1" dirty="0">
                <a:latin typeface="Times New Roman" pitchFamily="18" charset="0"/>
                <a:cs typeface="Times New Roman" pitchFamily="18" charset="0"/>
              </a:rPr>
              <a:t>23 kHz, 200–700 W, 10–60</a:t>
            </a:r>
          </a:p>
          <a:p>
            <a:pPr algn="ctr"/>
            <a:r>
              <a:rPr lang="tr-TR" sz="2800" b="1" dirty="0" err="1">
                <a:latin typeface="Times New Roman" pitchFamily="18" charset="0"/>
                <a:cs typeface="Times New Roman" pitchFamily="18" charset="0"/>
              </a:rPr>
              <a:t>min</a:t>
            </a:r>
            <a:endParaRPr lang="tr-TR" sz="2800" b="1" dirty="0">
              <a:latin typeface="Times New Roman" pitchFamily="18" charset="0"/>
              <a:cs typeface="Times New Roman" pitchFamily="18" charset="0"/>
            </a:endParaRPr>
          </a:p>
        </p:txBody>
      </p:sp>
      <p:sp>
        <p:nvSpPr>
          <p:cNvPr id="8" name="Dikdörtgen 7"/>
          <p:cNvSpPr/>
          <p:nvPr/>
        </p:nvSpPr>
        <p:spPr>
          <a:xfrm>
            <a:off x="2397599" y="2053649"/>
            <a:ext cx="6746400" cy="3046988"/>
          </a:xfrm>
          <a:prstGeom prst="rect">
            <a:avLst/>
          </a:prstGeom>
        </p:spPr>
        <p:txBody>
          <a:bodyPr wrap="square">
            <a:spAutoFit/>
          </a:bodyPr>
          <a:lstStyle/>
          <a:p>
            <a:pPr algn="just"/>
            <a:r>
              <a:rPr lang="tr-TR" sz="2400" b="1" dirty="0" err="1" smtClean="0">
                <a:latin typeface="Times New Roman" pitchFamily="18" charset="0"/>
                <a:cs typeface="Times New Roman" pitchFamily="18" charset="0"/>
              </a:rPr>
              <a:t>With</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ultrasonic treatments</a:t>
            </a:r>
            <a:r>
              <a:rPr lang="tr-TR" sz="2400" b="1" dirty="0" smtClean="0">
                <a:latin typeface="Times New Roman" pitchFamily="18" charset="0"/>
                <a:cs typeface="Times New Roman" pitchFamily="18" charset="0"/>
              </a:rPr>
              <a:t>,</a:t>
            </a:r>
            <a:r>
              <a:rPr lang="en-US"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about</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60</a:t>
            </a:r>
            <a:r>
              <a:rPr lang="en-US" sz="2400" b="1" dirty="0">
                <a:latin typeface="Times New Roman" pitchFamily="18" charset="0"/>
                <a:cs typeface="Times New Roman" pitchFamily="18" charset="0"/>
              </a:rPr>
              <a:t>% and 90% of the </a:t>
            </a:r>
            <a:r>
              <a:rPr lang="en-US" sz="2400" b="1" i="1" dirty="0" err="1">
                <a:latin typeface="Times New Roman" pitchFamily="18" charset="0"/>
                <a:cs typeface="Times New Roman" pitchFamily="18" charset="0"/>
              </a:rPr>
              <a:t>Alicyclobacillus</a:t>
            </a:r>
            <a:r>
              <a:rPr lang="en-US" sz="2400" b="1" i="1" dirty="0">
                <a:latin typeface="Times New Roman" pitchFamily="18" charset="0"/>
                <a:cs typeface="Times New Roman" pitchFamily="18" charset="0"/>
              </a:rPr>
              <a:t> </a:t>
            </a:r>
            <a:r>
              <a:rPr lang="en-US" sz="2400" b="1" i="1" dirty="0" err="1">
                <a:latin typeface="Times New Roman" pitchFamily="18" charset="0"/>
                <a:cs typeface="Times New Roman" pitchFamily="18" charset="0"/>
              </a:rPr>
              <a:t>acidoterrestris</a:t>
            </a:r>
            <a:r>
              <a:rPr lang="en-US" sz="2400" b="1" i="1" dirty="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cells</a:t>
            </a:r>
            <a:r>
              <a:rPr lang="tr-TR" sz="2400" b="1" i="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were </a:t>
            </a:r>
            <a:r>
              <a:rPr lang="en-US" sz="2400" b="1" dirty="0">
                <a:latin typeface="Times New Roman" pitchFamily="18" charset="0"/>
                <a:cs typeface="Times New Roman" pitchFamily="18" charset="0"/>
              </a:rPr>
              <a:t>inactivated after treating the </a:t>
            </a:r>
            <a:r>
              <a:rPr lang="en-US" sz="2400" b="1" dirty="0" smtClean="0">
                <a:latin typeface="Times New Roman" pitchFamily="18" charset="0"/>
                <a:cs typeface="Times New Roman" pitchFamily="18" charset="0"/>
              </a:rPr>
              <a:t>apple</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juice </a:t>
            </a:r>
            <a:r>
              <a:rPr lang="en-US" sz="2400" b="1" dirty="0">
                <a:latin typeface="Times New Roman" pitchFamily="18" charset="0"/>
                <a:cs typeface="Times New Roman" pitchFamily="18" charset="0"/>
              </a:rPr>
              <a:t>with </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300-W </a:t>
            </a:r>
            <a:r>
              <a:rPr lang="en-US" sz="2400" b="1" dirty="0">
                <a:latin typeface="Times New Roman" pitchFamily="18" charset="0"/>
                <a:cs typeface="Times New Roman" pitchFamily="18" charset="0"/>
              </a:rPr>
              <a:t>ultrasound for 30 </a:t>
            </a:r>
            <a:r>
              <a:rPr lang="tr-TR" sz="2400" b="1" dirty="0" smtClean="0">
                <a:latin typeface="Times New Roman" pitchFamily="18" charset="0"/>
                <a:cs typeface="Times New Roman" pitchFamily="18" charset="0"/>
              </a:rPr>
              <a:t>&amp;</a:t>
            </a:r>
            <a:r>
              <a:rPr lang="en-US" sz="2400" b="1" dirty="0" smtClean="0">
                <a:latin typeface="Times New Roman" pitchFamily="18" charset="0"/>
                <a:cs typeface="Times New Roman" pitchFamily="18" charset="0"/>
              </a:rPr>
              <a:t> 60 </a:t>
            </a:r>
            <a:r>
              <a:rPr lang="en-US" sz="2400" b="1" dirty="0">
                <a:latin typeface="Times New Roman" pitchFamily="18" charset="0"/>
                <a:cs typeface="Times New Roman" pitchFamily="18" charset="0"/>
              </a:rPr>
              <a:t>min, respectively. The lowest D </a:t>
            </a:r>
            <a:r>
              <a:rPr lang="en-US" sz="2400" b="1" dirty="0" smtClean="0">
                <a:latin typeface="Times New Roman" pitchFamily="18" charset="0"/>
                <a:cs typeface="Times New Roman" pitchFamily="18" charset="0"/>
              </a:rPr>
              <a:t>value</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at </a:t>
            </a:r>
            <a:r>
              <a:rPr lang="en-US" sz="2400" b="1" dirty="0">
                <a:latin typeface="Times New Roman" pitchFamily="18" charset="0"/>
                <a:cs typeface="Times New Roman" pitchFamily="18" charset="0"/>
              </a:rPr>
              <a:t>36.18 min was found when using 600-W. </a:t>
            </a:r>
            <a:r>
              <a:rPr lang="tr-TR" sz="2400" b="1" dirty="0" err="1" smtClean="0">
                <a:latin typeface="Times New Roman" pitchFamily="18" charset="0"/>
                <a:cs typeface="Times New Roman" pitchFamily="18" charset="0"/>
              </a:rPr>
              <a:t>The</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alterations</a:t>
            </a:r>
            <a:r>
              <a:rPr lang="tr-TR" sz="2400" b="1" dirty="0" smtClean="0">
                <a:latin typeface="Times New Roman" pitchFamily="18" charset="0"/>
                <a:cs typeface="Times New Roman" pitchFamily="18" charset="0"/>
              </a:rPr>
              <a:t> of </a:t>
            </a:r>
            <a:r>
              <a:rPr lang="en-US" sz="2400" b="1" dirty="0" smtClean="0">
                <a:latin typeface="Times New Roman" pitchFamily="18" charset="0"/>
                <a:cs typeface="Times New Roman" pitchFamily="18" charset="0"/>
              </a:rPr>
              <a:t>sugar </a:t>
            </a:r>
            <a:r>
              <a:rPr lang="tr-TR" sz="2400" b="1" dirty="0" err="1" smtClean="0">
                <a:latin typeface="Times New Roman" pitchFamily="18" charset="0"/>
                <a:cs typeface="Times New Roman" pitchFamily="18" charset="0"/>
              </a:rPr>
              <a:t>level</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acidity, </a:t>
            </a:r>
            <a:r>
              <a:rPr lang="en-US" sz="2400" b="1" dirty="0" smtClean="0">
                <a:latin typeface="Times New Roman" pitchFamily="18" charset="0"/>
                <a:cs typeface="Times New Roman" pitchFamily="18" charset="0"/>
              </a:rPr>
              <a:t>haze</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and </a:t>
            </a:r>
            <a:r>
              <a:rPr lang="en-US" sz="2400" b="1" dirty="0">
                <a:latin typeface="Times New Roman" pitchFamily="18" charset="0"/>
                <a:cs typeface="Times New Roman" pitchFamily="18" charset="0"/>
              </a:rPr>
              <a:t>juice browning </a:t>
            </a:r>
            <a:r>
              <a:rPr lang="en-US" sz="2400" b="1" dirty="0" smtClean="0">
                <a:latin typeface="Times New Roman" pitchFamily="18" charset="0"/>
                <a:cs typeface="Times New Roman" pitchFamily="18" charset="0"/>
              </a:rPr>
              <a:t>were</a:t>
            </a:r>
            <a:r>
              <a:rPr lang="tr-TR" sz="2400" b="1" dirty="0" smtClean="0">
                <a:latin typeface="Times New Roman" pitchFamily="18" charset="0"/>
                <a:cs typeface="Times New Roman" pitchFamily="18" charset="0"/>
              </a:rPr>
              <a:t> not </a:t>
            </a:r>
            <a:r>
              <a:rPr lang="tr-TR" sz="2400" b="1" dirty="0" err="1" smtClean="0">
                <a:latin typeface="Times New Roman" pitchFamily="18" charset="0"/>
                <a:cs typeface="Times New Roman" pitchFamily="18" charset="0"/>
              </a:rPr>
              <a:t>affected</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the</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juice</a:t>
            </a:r>
            <a:r>
              <a:rPr lang="tr-TR" sz="2400" b="1" dirty="0" smtClean="0">
                <a:latin typeface="Times New Roman" pitchFamily="18" charset="0"/>
                <a:cs typeface="Times New Roman" pitchFamily="18" charset="0"/>
              </a:rPr>
              <a:t> </a:t>
            </a:r>
            <a:r>
              <a:rPr lang="tr-TR" sz="2400" b="1" dirty="0" err="1">
                <a:latin typeface="Times New Roman" pitchFamily="18" charset="0"/>
                <a:cs typeface="Times New Roman" pitchFamily="18" charset="0"/>
              </a:rPr>
              <a:t>quality</a:t>
            </a:r>
            <a:r>
              <a:rPr lang="tr-TR" sz="2400" b="1" dirty="0">
                <a:latin typeface="Times New Roman" pitchFamily="18" charset="0"/>
                <a:cs typeface="Times New Roman" pitchFamily="18" charset="0"/>
              </a:rPr>
              <a:t>.</a:t>
            </a:r>
          </a:p>
        </p:txBody>
      </p:sp>
      <p:sp>
        <p:nvSpPr>
          <p:cNvPr id="10" name="Dikdörtgen 9"/>
          <p:cNvSpPr/>
          <p:nvPr/>
        </p:nvSpPr>
        <p:spPr>
          <a:xfrm>
            <a:off x="6739001" y="4619725"/>
            <a:ext cx="2042226" cy="369332"/>
          </a:xfrm>
          <a:prstGeom prst="rect">
            <a:avLst/>
          </a:prstGeom>
        </p:spPr>
        <p:txBody>
          <a:bodyPr wrap="none">
            <a:spAutoFit/>
          </a:bodyPr>
          <a:lstStyle/>
          <a:p>
            <a:r>
              <a:rPr lang="tr-TR" i="1" dirty="0" smtClean="0">
                <a:latin typeface="Times New Roman" pitchFamily="18" charset="0"/>
                <a:cs typeface="Times New Roman" pitchFamily="18" charset="0"/>
              </a:rPr>
              <a:t>    </a:t>
            </a:r>
            <a:r>
              <a:rPr lang="tr-TR" i="1" dirty="0" err="1" smtClean="0">
                <a:latin typeface="Times New Roman" pitchFamily="18" charset="0"/>
                <a:cs typeface="Times New Roman" pitchFamily="18" charset="0"/>
              </a:rPr>
              <a:t>Yuan</a:t>
            </a:r>
            <a:r>
              <a:rPr lang="tr-TR" i="1" dirty="0" smtClean="0">
                <a:latin typeface="Times New Roman" pitchFamily="18" charset="0"/>
                <a:cs typeface="Times New Roman" pitchFamily="18" charset="0"/>
              </a:rPr>
              <a:t> </a:t>
            </a:r>
            <a:r>
              <a:rPr lang="tr-TR" i="1" dirty="0">
                <a:latin typeface="Times New Roman" pitchFamily="18" charset="0"/>
                <a:cs typeface="Times New Roman" pitchFamily="18" charset="0"/>
              </a:rPr>
              <a:t>et al., (2009</a:t>
            </a:r>
          </a:p>
        </p:txBody>
      </p:sp>
      <p:sp>
        <p:nvSpPr>
          <p:cNvPr id="12" name="Dikdörtgen 11"/>
          <p:cNvSpPr/>
          <p:nvPr/>
        </p:nvSpPr>
        <p:spPr>
          <a:xfrm>
            <a:off x="2285999" y="5593079"/>
            <a:ext cx="6139619" cy="830997"/>
          </a:xfrm>
          <a:prstGeom prst="rect">
            <a:avLst/>
          </a:prstGeom>
        </p:spPr>
        <p:txBody>
          <a:bodyPr wrap="square">
            <a:spAutoFit/>
          </a:bodyPr>
          <a:lstStyle/>
          <a:p>
            <a:r>
              <a:rPr lang="en-US" sz="2400" b="1" dirty="0">
                <a:latin typeface="Times New Roman" pitchFamily="18" charset="0"/>
                <a:cs typeface="Times New Roman" pitchFamily="18" charset="0"/>
              </a:rPr>
              <a:t>Ultrasound treatment alone can be </a:t>
            </a:r>
            <a:endParaRPr lang="tr-TR" sz="2400" b="1"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effective </a:t>
            </a:r>
            <a:r>
              <a:rPr lang="en-US" sz="2400" b="1" dirty="0">
                <a:latin typeface="Times New Roman" pitchFamily="18" charset="0"/>
                <a:cs typeface="Times New Roman" pitchFamily="18" charset="0"/>
              </a:rPr>
              <a:t>for inactivation of </a:t>
            </a:r>
            <a:r>
              <a:rPr lang="en-US" sz="2400" b="1" i="1" dirty="0">
                <a:latin typeface="Times New Roman" pitchFamily="18" charset="0"/>
                <a:cs typeface="Times New Roman" pitchFamily="18" charset="0"/>
              </a:rPr>
              <a:t>E. coli</a:t>
            </a:r>
            <a:endParaRPr lang="tr-TR" sz="2400" b="1" dirty="0">
              <a:latin typeface="Times New Roman" pitchFamily="18" charset="0"/>
              <a:cs typeface="Times New Roman" pitchFamily="18" charset="0"/>
            </a:endParaRPr>
          </a:p>
        </p:txBody>
      </p:sp>
      <p:sp>
        <p:nvSpPr>
          <p:cNvPr id="13" name="Dikdörtgen 12"/>
          <p:cNvSpPr/>
          <p:nvPr/>
        </p:nvSpPr>
        <p:spPr>
          <a:xfrm>
            <a:off x="6909315" y="5642127"/>
            <a:ext cx="2056973" cy="369332"/>
          </a:xfrm>
          <a:prstGeom prst="rect">
            <a:avLst/>
          </a:prstGeom>
        </p:spPr>
        <p:txBody>
          <a:bodyPr wrap="none">
            <a:spAutoFit/>
          </a:bodyPr>
          <a:lstStyle/>
          <a:p>
            <a:r>
              <a:rPr lang="tr-TR" i="1" dirty="0" smtClean="0">
                <a:latin typeface="Times New Roman" pitchFamily="18" charset="0"/>
                <a:cs typeface="Times New Roman" pitchFamily="18" charset="0"/>
              </a:rPr>
              <a:t>  Patil </a:t>
            </a:r>
            <a:r>
              <a:rPr lang="tr-TR" i="1" dirty="0">
                <a:latin typeface="Times New Roman" pitchFamily="18" charset="0"/>
                <a:cs typeface="Times New Roman" pitchFamily="18" charset="0"/>
              </a:rPr>
              <a:t>et al., (2009).</a:t>
            </a:r>
          </a:p>
        </p:txBody>
      </p:sp>
      <p:sp>
        <p:nvSpPr>
          <p:cNvPr id="14" name="Dikdörtgen 13"/>
          <p:cNvSpPr/>
          <p:nvPr/>
        </p:nvSpPr>
        <p:spPr>
          <a:xfrm>
            <a:off x="-50287" y="5100637"/>
            <a:ext cx="2286000" cy="1815882"/>
          </a:xfrm>
          <a:prstGeom prst="rect">
            <a:avLst/>
          </a:prstGeom>
        </p:spPr>
        <p:txBody>
          <a:bodyPr wrap="square">
            <a:spAutoFit/>
          </a:bodyPr>
          <a:lstStyle/>
          <a:p>
            <a:pPr algn="ctr"/>
            <a:r>
              <a:rPr lang="tr-TR" sz="2800" b="1" dirty="0">
                <a:latin typeface="Times New Roman" pitchFamily="18" charset="0"/>
                <a:cs typeface="Times New Roman" pitchFamily="18" charset="0"/>
              </a:rPr>
              <a:t>20 kHz, </a:t>
            </a:r>
            <a:r>
              <a:rPr lang="tr-TR" sz="2800" b="1" dirty="0" err="1">
                <a:latin typeface="Times New Roman" pitchFamily="18" charset="0"/>
                <a:cs typeface="Times New Roman" pitchFamily="18" charset="0"/>
              </a:rPr>
              <a:t>ultrasound</a:t>
            </a:r>
            <a:endParaRPr lang="tr-TR" sz="2800" b="1" dirty="0">
              <a:latin typeface="Times New Roman" pitchFamily="18" charset="0"/>
              <a:cs typeface="Times New Roman" pitchFamily="18" charset="0"/>
            </a:endParaRPr>
          </a:p>
          <a:p>
            <a:pPr algn="ctr"/>
            <a:r>
              <a:rPr lang="en-US" sz="2800" b="1" dirty="0">
                <a:latin typeface="Times New Roman" pitchFamily="18" charset="0"/>
                <a:cs typeface="Times New Roman" pitchFamily="18" charset="0"/>
              </a:rPr>
              <a:t>amplitude 0.4 to 37.5 </a:t>
            </a:r>
            <a:r>
              <a:rPr lang="en-US" sz="2800" b="1" i="1" dirty="0" err="1">
                <a:latin typeface="Times New Roman" pitchFamily="18" charset="0"/>
                <a:cs typeface="Times New Roman" pitchFamily="18" charset="0"/>
              </a:rPr>
              <a:t>μ</a:t>
            </a:r>
            <a:r>
              <a:rPr lang="en-US" sz="2800" b="1" dirty="0" err="1">
                <a:latin typeface="Times New Roman" pitchFamily="18" charset="0"/>
                <a:cs typeface="Times New Roman" pitchFamily="18" charset="0"/>
              </a:rPr>
              <a:t>m</a:t>
            </a:r>
            <a:endParaRPr lang="tr-TR" sz="2800" b="1" dirty="0">
              <a:latin typeface="Times New Roman" pitchFamily="18" charset="0"/>
              <a:cs typeface="Times New Roman" pitchFamily="18" charset="0"/>
            </a:endParaRPr>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28" y="1390199"/>
            <a:ext cx="2274971" cy="21869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Metin kutusu 16"/>
          <p:cNvSpPr txBox="1"/>
          <p:nvPr/>
        </p:nvSpPr>
        <p:spPr>
          <a:xfrm>
            <a:off x="2510036" y="1609984"/>
            <a:ext cx="4205831" cy="461665"/>
          </a:xfrm>
          <a:prstGeom prst="rect">
            <a:avLst/>
          </a:prstGeom>
          <a:noFill/>
        </p:spPr>
        <p:txBody>
          <a:bodyPr wrap="none" rtlCol="0">
            <a:spAutoFit/>
          </a:bodyPr>
          <a:lstStyle/>
          <a:p>
            <a:r>
              <a:rPr lang="tr-TR" sz="2400" b="1" dirty="0" err="1">
                <a:solidFill>
                  <a:srgbClr val="CC0066"/>
                </a:solidFill>
                <a:latin typeface="Times New Roman" pitchFamily="18" charset="0"/>
                <a:cs typeface="Times New Roman" pitchFamily="18" charset="0"/>
              </a:rPr>
              <a:t>U</a:t>
            </a:r>
            <a:r>
              <a:rPr lang="tr-TR" sz="2400" b="1" dirty="0" err="1" smtClean="0">
                <a:solidFill>
                  <a:srgbClr val="CC0066"/>
                </a:solidFill>
                <a:latin typeface="Times New Roman" pitchFamily="18" charset="0"/>
                <a:cs typeface="Times New Roman" pitchFamily="18" charset="0"/>
              </a:rPr>
              <a:t>ltrasound</a:t>
            </a:r>
            <a:r>
              <a:rPr lang="tr-TR" sz="2400" b="1" dirty="0" smtClean="0">
                <a:solidFill>
                  <a:srgbClr val="CC0066"/>
                </a:solidFill>
                <a:latin typeface="Times New Roman" pitchFamily="18" charset="0"/>
                <a:cs typeface="Times New Roman" pitchFamily="18" charset="0"/>
              </a:rPr>
              <a:t>  </a:t>
            </a:r>
            <a:r>
              <a:rPr lang="tr-TR" sz="2400" b="1" dirty="0" err="1" smtClean="0">
                <a:solidFill>
                  <a:srgbClr val="CC0066"/>
                </a:solidFill>
                <a:latin typeface="Times New Roman" pitchFamily="18" charset="0"/>
                <a:cs typeface="Times New Roman" pitchFamily="18" charset="0"/>
              </a:rPr>
              <a:t>Processing</a:t>
            </a:r>
            <a:r>
              <a:rPr lang="tr-TR" sz="2400" b="1" dirty="0" smtClean="0">
                <a:solidFill>
                  <a:srgbClr val="CC0066"/>
                </a:solidFill>
                <a:latin typeface="Times New Roman" pitchFamily="18" charset="0"/>
                <a:cs typeface="Times New Roman" pitchFamily="18" charset="0"/>
              </a:rPr>
              <a:t> </a:t>
            </a:r>
            <a:r>
              <a:rPr lang="tr-TR" sz="2400" b="1" dirty="0" err="1" smtClean="0">
                <a:solidFill>
                  <a:srgbClr val="CC0066"/>
                </a:solidFill>
                <a:latin typeface="Times New Roman" pitchFamily="18" charset="0"/>
                <a:cs typeface="Times New Roman" pitchFamily="18" charset="0"/>
              </a:rPr>
              <a:t>Effects</a:t>
            </a:r>
            <a:endParaRPr lang="tr-TR" sz="2400" b="1" dirty="0">
              <a:solidFill>
                <a:srgbClr val="CC0066"/>
              </a:solidFill>
              <a:latin typeface="Times New Roman" pitchFamily="18" charset="0"/>
              <a:cs typeface="Times New Roman" pitchFamily="18" charset="0"/>
            </a:endParaRPr>
          </a:p>
        </p:txBody>
      </p:sp>
    </p:spTree>
    <p:extLst>
      <p:ext uri="{BB962C8B-B14F-4D97-AF65-F5344CB8AC3E}">
        <p14:creationId xmlns:p14="http://schemas.microsoft.com/office/powerpoint/2010/main" val="34215107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033D5EBD-6B78-4E2D-9C66-E9FAF9308C89}" type="slidenum">
              <a:rPr lang="en-US" smtClean="0"/>
              <a:pPr/>
              <a:t>23</a:t>
            </a:fld>
            <a:endParaRPr lang="en-U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3037" y="3328362"/>
            <a:ext cx="2121990" cy="26424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Dikdörtgen 5"/>
          <p:cNvSpPr/>
          <p:nvPr/>
        </p:nvSpPr>
        <p:spPr>
          <a:xfrm>
            <a:off x="-1" y="1182967"/>
            <a:ext cx="2546181" cy="2308324"/>
          </a:xfrm>
          <a:prstGeom prst="rect">
            <a:avLst/>
          </a:prstGeom>
          <a:solidFill>
            <a:schemeClr val="bg1"/>
          </a:solidFill>
        </p:spPr>
        <p:txBody>
          <a:bodyPr wrap="square">
            <a:spAutoFit/>
          </a:bodyPr>
          <a:lstStyle/>
          <a:p>
            <a:pPr algn="ctr"/>
            <a:r>
              <a:rPr lang="tr-TR" sz="2400" b="1" dirty="0">
                <a:latin typeface="Times New Roman" pitchFamily="18" charset="0"/>
                <a:cs typeface="Times New Roman" pitchFamily="18" charset="0"/>
              </a:rPr>
              <a:t>20 </a:t>
            </a:r>
            <a:r>
              <a:rPr lang="tr-TR" sz="2400" b="1" dirty="0" smtClean="0">
                <a:latin typeface="Times New Roman" pitchFamily="18" charset="0"/>
                <a:cs typeface="Times New Roman" pitchFamily="18" charset="0"/>
              </a:rPr>
              <a:t>kHz, </a:t>
            </a:r>
            <a:r>
              <a:rPr lang="tr-TR" sz="2400" b="1" dirty="0" err="1" smtClean="0">
                <a:latin typeface="Times New Roman" pitchFamily="18" charset="0"/>
                <a:cs typeface="Times New Roman" pitchFamily="18" charset="0"/>
              </a:rPr>
              <a:t>amplitude</a:t>
            </a:r>
            <a:r>
              <a:rPr lang="tr-TR" sz="2400" b="1" dirty="0" smtClean="0">
                <a:latin typeface="Times New Roman" pitchFamily="18" charset="0"/>
                <a:cs typeface="Times New Roman" pitchFamily="18" charset="0"/>
              </a:rPr>
              <a:t> </a:t>
            </a:r>
            <a:r>
              <a:rPr lang="tr-TR" sz="2400" b="1" dirty="0" err="1">
                <a:latin typeface="Times New Roman" pitchFamily="18" charset="0"/>
                <a:cs typeface="Times New Roman" pitchFamily="18" charset="0"/>
              </a:rPr>
              <a:t>level</a:t>
            </a:r>
            <a:endParaRPr lang="tr-TR" sz="2400" b="1" dirty="0">
              <a:latin typeface="Times New Roman" pitchFamily="18" charset="0"/>
              <a:cs typeface="Times New Roman" pitchFamily="18" charset="0"/>
            </a:endParaRPr>
          </a:p>
          <a:p>
            <a:pPr algn="ctr"/>
            <a:r>
              <a:rPr lang="tr-TR" sz="2400" b="1" dirty="0">
                <a:latin typeface="Times New Roman" pitchFamily="18" charset="0"/>
                <a:cs typeface="Times New Roman" pitchFamily="18" charset="0"/>
              </a:rPr>
              <a:t>40–100%, 2–10 </a:t>
            </a:r>
            <a:r>
              <a:rPr lang="tr-TR" sz="2400" b="1" dirty="0" err="1" smtClean="0">
                <a:latin typeface="Times New Roman" pitchFamily="18" charset="0"/>
                <a:cs typeface="Times New Roman" pitchFamily="18" charset="0"/>
              </a:rPr>
              <a:t>min</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pulse </a:t>
            </a:r>
            <a:r>
              <a:rPr lang="en-US" sz="2400" b="1" dirty="0">
                <a:latin typeface="Times New Roman" pitchFamily="18" charset="0"/>
                <a:cs typeface="Times New Roman" pitchFamily="18" charset="0"/>
              </a:rPr>
              <a:t>durations of 5 s </a:t>
            </a:r>
            <a:r>
              <a:rPr lang="en-US" sz="2400" b="1" dirty="0" smtClean="0">
                <a:latin typeface="Times New Roman" pitchFamily="18" charset="0"/>
                <a:cs typeface="Times New Roman" pitchFamily="18" charset="0"/>
              </a:rPr>
              <a:t>on</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and</a:t>
            </a:r>
            <a:r>
              <a:rPr lang="tr-TR" sz="2400" b="1" dirty="0" smtClean="0">
                <a:latin typeface="Times New Roman" pitchFamily="18" charset="0"/>
                <a:cs typeface="Times New Roman" pitchFamily="18" charset="0"/>
              </a:rPr>
              <a:t> </a:t>
            </a:r>
            <a:r>
              <a:rPr lang="tr-TR" sz="2400" b="1" dirty="0">
                <a:latin typeface="Times New Roman" pitchFamily="18" charset="0"/>
                <a:cs typeface="Times New Roman" pitchFamily="18" charset="0"/>
              </a:rPr>
              <a:t>5 s </a:t>
            </a:r>
            <a:r>
              <a:rPr lang="tr-TR" sz="2400" b="1" dirty="0" err="1">
                <a:latin typeface="Times New Roman" pitchFamily="18" charset="0"/>
                <a:cs typeface="Times New Roman" pitchFamily="18" charset="0"/>
              </a:rPr>
              <a:t>off</a:t>
            </a:r>
            <a:r>
              <a:rPr lang="tr-TR" sz="2400" b="1" dirty="0">
                <a:latin typeface="Times New Roman" pitchFamily="18" charset="0"/>
                <a:cs typeface="Times New Roman" pitchFamily="18" charset="0"/>
              </a:rPr>
              <a:t>.</a:t>
            </a:r>
          </a:p>
        </p:txBody>
      </p:sp>
      <p:sp>
        <p:nvSpPr>
          <p:cNvPr id="7" name="Dikdörtgen 6"/>
          <p:cNvSpPr/>
          <p:nvPr/>
        </p:nvSpPr>
        <p:spPr>
          <a:xfrm>
            <a:off x="2408627" y="1252112"/>
            <a:ext cx="6746400" cy="2308324"/>
          </a:xfrm>
          <a:prstGeom prst="rect">
            <a:avLst/>
          </a:prstGeom>
        </p:spPr>
        <p:txBody>
          <a:bodyPr wrap="square">
            <a:spAutoFit/>
          </a:bodyPr>
          <a:lstStyle/>
          <a:p>
            <a:pPr algn="just"/>
            <a:r>
              <a:rPr lang="en-US" sz="2400" b="1" dirty="0">
                <a:latin typeface="Times New Roman" pitchFamily="18" charset="0"/>
                <a:cs typeface="Times New Roman" pitchFamily="18" charset="0"/>
              </a:rPr>
              <a:t>The </a:t>
            </a:r>
            <a:r>
              <a:rPr lang="tr-TR" sz="2400" b="1" dirty="0" err="1" smtClean="0">
                <a:latin typeface="Times New Roman" pitchFamily="18" charset="0"/>
                <a:cs typeface="Times New Roman" pitchFamily="18" charset="0"/>
              </a:rPr>
              <a:t>ultrasound</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amplitude </a:t>
            </a:r>
            <a:r>
              <a:rPr lang="en-US" sz="2400" b="1" dirty="0">
                <a:latin typeface="Times New Roman" pitchFamily="18" charset="0"/>
                <a:cs typeface="Times New Roman" pitchFamily="18" charset="0"/>
              </a:rPr>
              <a:t>level and sonication time was </a:t>
            </a:r>
            <a:r>
              <a:rPr lang="tr-TR" sz="2400" b="1" dirty="0" err="1" smtClean="0">
                <a:latin typeface="Times New Roman" pitchFamily="18" charset="0"/>
                <a:cs typeface="Times New Roman" pitchFamily="18" charset="0"/>
              </a:rPr>
              <a:t>performed</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on strawberry </a:t>
            </a:r>
            <a:r>
              <a:rPr lang="en-US" sz="2400" b="1" dirty="0" smtClean="0">
                <a:latin typeface="Times New Roman" pitchFamily="18" charset="0"/>
                <a:cs typeface="Times New Roman" pitchFamily="18" charset="0"/>
              </a:rPr>
              <a:t>juice</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quality</a:t>
            </a:r>
            <a:r>
              <a:rPr lang="en-US" sz="2400" b="1" dirty="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It</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was</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found</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that</a:t>
            </a:r>
            <a:r>
              <a:rPr lang="tr-TR" sz="2400" b="1" dirty="0" smtClean="0">
                <a:latin typeface="Times New Roman" pitchFamily="18" charset="0"/>
                <a:cs typeface="Times New Roman" pitchFamily="18" charset="0"/>
              </a:rPr>
              <a:t> s</a:t>
            </a:r>
            <a:r>
              <a:rPr lang="en-US" sz="2400" b="1" dirty="0" err="1" smtClean="0">
                <a:latin typeface="Times New Roman" pitchFamily="18" charset="0"/>
                <a:cs typeface="Times New Roman" pitchFamily="18" charset="0"/>
              </a:rPr>
              <a:t>onication</a:t>
            </a:r>
            <a:r>
              <a:rPr lang="en-US" sz="2400" b="1" dirty="0" smtClean="0">
                <a:latin typeface="Times New Roman" pitchFamily="18" charset="0"/>
                <a:cs typeface="Times New Roman" pitchFamily="18" charset="0"/>
              </a:rPr>
              <a:t> reduce</a:t>
            </a:r>
            <a:r>
              <a:rPr lang="tr-TR" sz="2400" b="1" dirty="0" smtClean="0">
                <a:latin typeface="Times New Roman" pitchFamily="18" charset="0"/>
                <a:cs typeface="Times New Roman" pitchFamily="18" charset="0"/>
              </a:rPr>
              <a:t>d </a:t>
            </a:r>
            <a:r>
              <a:rPr lang="tr-TR" sz="2400" b="1" dirty="0" err="1" smtClean="0">
                <a:latin typeface="Times New Roman" pitchFamily="18" charset="0"/>
                <a:cs typeface="Times New Roman" pitchFamily="18" charset="0"/>
              </a:rPr>
              <a:t>the</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anthocyanin and ascorbic acid contents by </a:t>
            </a:r>
            <a:r>
              <a:rPr lang="en-US" sz="2400" b="1" dirty="0" smtClean="0">
                <a:latin typeface="Times New Roman" pitchFamily="18" charset="0"/>
                <a:cs typeface="Times New Roman" pitchFamily="18" charset="0"/>
              </a:rPr>
              <a:t>3.2</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and </a:t>
            </a:r>
            <a:r>
              <a:rPr lang="en-US" sz="2400" b="1" dirty="0">
                <a:latin typeface="Times New Roman" pitchFamily="18" charset="0"/>
                <a:cs typeface="Times New Roman" pitchFamily="18" charset="0"/>
              </a:rPr>
              <a:t>11%, respectively, at the maximum treatment conditions</a:t>
            </a:r>
            <a:r>
              <a:rPr lang="en-US" sz="2400" b="1" dirty="0" smtClean="0">
                <a:latin typeface="Times New Roman" pitchFamily="18" charset="0"/>
                <a:cs typeface="Times New Roman" pitchFamily="18" charset="0"/>
              </a:rPr>
              <a:t>.</a:t>
            </a:r>
            <a:endParaRPr lang="tr-TR" sz="2400" b="1" dirty="0">
              <a:latin typeface="Times New Roman" pitchFamily="18" charset="0"/>
              <a:cs typeface="Times New Roman" pitchFamily="18" charset="0"/>
            </a:endParaRPr>
          </a:p>
        </p:txBody>
      </p:sp>
      <p:sp>
        <p:nvSpPr>
          <p:cNvPr id="9" name="Metin kutusu 8"/>
          <p:cNvSpPr txBox="1"/>
          <p:nvPr/>
        </p:nvSpPr>
        <p:spPr>
          <a:xfrm>
            <a:off x="-1" y="21006"/>
            <a:ext cx="3052439" cy="769441"/>
          </a:xfrm>
          <a:prstGeom prst="rect">
            <a:avLst/>
          </a:prstGeom>
          <a:solidFill>
            <a:schemeClr val="accent5">
              <a:lumMod val="20000"/>
              <a:lumOff val="80000"/>
            </a:schemeClr>
          </a:solidFill>
          <a:ln w="63500">
            <a:solidFill>
              <a:srgbClr val="CC0066"/>
            </a:solidFill>
          </a:ln>
        </p:spPr>
        <p:txBody>
          <a:bodyPr wrap="none" rtlCol="0">
            <a:spAutoFit/>
          </a:bodyPr>
          <a:lstStyle/>
          <a:p>
            <a:r>
              <a:rPr lang="tr-TR" sz="4400" b="1" dirty="0" err="1" smtClean="0">
                <a:solidFill>
                  <a:srgbClr val="CC0066"/>
                </a:solidFill>
                <a:latin typeface="Times New Roman" pitchFamily="18" charset="0"/>
                <a:cs typeface="Times New Roman" pitchFamily="18" charset="0"/>
              </a:rPr>
              <a:t>Fruit</a:t>
            </a:r>
            <a:r>
              <a:rPr lang="tr-TR" sz="4400" b="1" dirty="0" smtClean="0">
                <a:solidFill>
                  <a:srgbClr val="CC0066"/>
                </a:solidFill>
                <a:latin typeface="Times New Roman" pitchFamily="18" charset="0"/>
                <a:cs typeface="Times New Roman" pitchFamily="18" charset="0"/>
              </a:rPr>
              <a:t> </a:t>
            </a:r>
            <a:r>
              <a:rPr lang="tr-TR" sz="4400" b="1" dirty="0" err="1" smtClean="0">
                <a:solidFill>
                  <a:srgbClr val="CC0066"/>
                </a:solidFill>
                <a:latin typeface="Times New Roman" pitchFamily="18" charset="0"/>
                <a:cs typeface="Times New Roman" pitchFamily="18" charset="0"/>
              </a:rPr>
              <a:t>Juices</a:t>
            </a:r>
            <a:endParaRPr lang="tr-TR" sz="4400" b="1" dirty="0">
              <a:solidFill>
                <a:srgbClr val="CC0066"/>
              </a:solidFill>
              <a:latin typeface="Times New Roman" pitchFamily="18" charset="0"/>
              <a:cs typeface="Times New Roman" pitchFamily="18" charset="0"/>
            </a:endParaRPr>
          </a:p>
        </p:txBody>
      </p:sp>
      <p:sp>
        <p:nvSpPr>
          <p:cNvPr id="10" name="Metin kutusu 9"/>
          <p:cNvSpPr txBox="1"/>
          <p:nvPr/>
        </p:nvSpPr>
        <p:spPr>
          <a:xfrm>
            <a:off x="3063467" y="351970"/>
            <a:ext cx="3788217" cy="646331"/>
          </a:xfrm>
          <a:prstGeom prst="rect">
            <a:avLst/>
          </a:prstGeom>
          <a:noFill/>
        </p:spPr>
        <p:txBody>
          <a:bodyPr wrap="none" rtlCol="0">
            <a:spAutoFit/>
          </a:bodyPr>
          <a:lstStyle/>
          <a:p>
            <a:r>
              <a:rPr lang="tr-TR" sz="3600" b="1" dirty="0" err="1" smtClean="0">
                <a:latin typeface="Times New Roman" pitchFamily="18" charset="0"/>
                <a:cs typeface="Times New Roman" pitchFamily="18" charset="0"/>
              </a:rPr>
              <a:t>Strawberry</a:t>
            </a:r>
            <a:r>
              <a:rPr lang="tr-TR" sz="3600" b="1" dirty="0" smtClean="0">
                <a:latin typeface="Times New Roman" pitchFamily="18" charset="0"/>
                <a:cs typeface="Times New Roman" pitchFamily="18" charset="0"/>
              </a:rPr>
              <a:t> </a:t>
            </a:r>
            <a:r>
              <a:rPr lang="tr-TR" sz="3600" b="1" dirty="0" err="1" smtClean="0">
                <a:latin typeface="Times New Roman" pitchFamily="18" charset="0"/>
                <a:cs typeface="Times New Roman" pitchFamily="18" charset="0"/>
              </a:rPr>
              <a:t>Juices</a:t>
            </a:r>
            <a:endParaRPr lang="tr-TR" sz="3600" b="1" dirty="0">
              <a:latin typeface="Times New Roman" pitchFamily="18" charset="0"/>
              <a:cs typeface="Times New Roman" pitchFamily="18" charset="0"/>
            </a:endParaRPr>
          </a:p>
        </p:txBody>
      </p:sp>
      <p:sp>
        <p:nvSpPr>
          <p:cNvPr id="5" name="Dikdörtgen 4"/>
          <p:cNvSpPr/>
          <p:nvPr/>
        </p:nvSpPr>
        <p:spPr>
          <a:xfrm>
            <a:off x="6705570" y="3043967"/>
            <a:ext cx="2210926" cy="369332"/>
          </a:xfrm>
          <a:prstGeom prst="rect">
            <a:avLst/>
          </a:prstGeom>
        </p:spPr>
        <p:txBody>
          <a:bodyPr wrap="none">
            <a:spAutoFit/>
          </a:bodyPr>
          <a:lstStyle/>
          <a:p>
            <a:r>
              <a:rPr lang="tr-TR" i="1" dirty="0" smtClean="0">
                <a:latin typeface="Times New Roman" pitchFamily="18" charset="0"/>
                <a:cs typeface="Times New Roman" pitchFamily="18" charset="0"/>
              </a:rPr>
              <a:t> (</a:t>
            </a:r>
            <a:r>
              <a:rPr lang="tr-TR" i="1" dirty="0" err="1" smtClean="0">
                <a:latin typeface="Times New Roman" pitchFamily="18" charset="0"/>
                <a:cs typeface="Times New Roman" pitchFamily="18" charset="0"/>
              </a:rPr>
              <a:t>Tiwari</a:t>
            </a:r>
            <a:r>
              <a:rPr lang="tr-TR" i="1" dirty="0" smtClean="0">
                <a:latin typeface="Times New Roman" pitchFamily="18" charset="0"/>
                <a:cs typeface="Times New Roman" pitchFamily="18" charset="0"/>
              </a:rPr>
              <a:t> </a:t>
            </a:r>
            <a:r>
              <a:rPr lang="tr-TR" i="1" dirty="0">
                <a:latin typeface="Times New Roman" pitchFamily="18" charset="0"/>
                <a:cs typeface="Times New Roman" pitchFamily="18" charset="0"/>
              </a:rPr>
              <a:t>et al., </a:t>
            </a:r>
            <a:r>
              <a:rPr lang="tr-TR" i="1" dirty="0" smtClean="0">
                <a:latin typeface="Times New Roman" pitchFamily="18" charset="0"/>
                <a:cs typeface="Times New Roman" pitchFamily="18" charset="0"/>
              </a:rPr>
              <a:t>2008d)</a:t>
            </a:r>
            <a:endParaRPr lang="tr-TR" i="1" dirty="0">
              <a:latin typeface="Times New Roman" pitchFamily="18" charset="0"/>
              <a:cs typeface="Times New Roman" pitchFamily="18" charset="0"/>
            </a:endParaRPr>
          </a:p>
        </p:txBody>
      </p:sp>
      <p:sp>
        <p:nvSpPr>
          <p:cNvPr id="11" name="Dikdörtgen 10"/>
          <p:cNvSpPr/>
          <p:nvPr/>
        </p:nvSpPr>
        <p:spPr>
          <a:xfrm>
            <a:off x="2408627" y="3713294"/>
            <a:ext cx="4589664" cy="2677656"/>
          </a:xfrm>
          <a:prstGeom prst="rect">
            <a:avLst/>
          </a:prstGeom>
        </p:spPr>
        <p:txBody>
          <a:bodyPr wrap="square">
            <a:spAutoFit/>
          </a:bodyPr>
          <a:lstStyle/>
          <a:p>
            <a:pPr algn="just"/>
            <a:r>
              <a:rPr lang="en-US" sz="2400" b="1" dirty="0">
                <a:latin typeface="Times New Roman" pitchFamily="18" charset="0"/>
                <a:cs typeface="Times New Roman" pitchFamily="18" charset="0"/>
              </a:rPr>
              <a:t>Ultrasound treatment (energy density 0.81 W/mL and treatment time 10 min) resulted </a:t>
            </a:r>
            <a:r>
              <a:rPr lang="en-US" sz="2400" b="1" dirty="0" smtClean="0">
                <a:latin typeface="Times New Roman" pitchFamily="18" charset="0"/>
                <a:cs typeface="Times New Roman" pitchFamily="18" charset="0"/>
              </a:rPr>
              <a:t>in</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5</a:t>
            </a:r>
            <a:r>
              <a:rPr lang="en-US" sz="2400" b="1" dirty="0">
                <a:latin typeface="Times New Roman" pitchFamily="18" charset="0"/>
                <a:cs typeface="Times New Roman" pitchFamily="18" charset="0"/>
              </a:rPr>
              <a:t>% and 15% reductions in anthocyanin and ascorbic acid, respectively during </a:t>
            </a:r>
            <a:r>
              <a:rPr lang="en-US" sz="2400" b="1" dirty="0" smtClean="0">
                <a:latin typeface="Times New Roman" pitchFamily="18" charset="0"/>
                <a:cs typeface="Times New Roman" pitchFamily="18" charset="0"/>
              </a:rPr>
              <a:t>storage</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4 </a:t>
            </a:r>
            <a:r>
              <a:rPr lang="en-US" sz="2400" b="1" dirty="0">
                <a:latin typeface="Times New Roman" pitchFamily="18" charset="0"/>
                <a:cs typeface="Times New Roman" pitchFamily="18" charset="0"/>
              </a:rPr>
              <a:t>and 20◦C for 10 days. </a:t>
            </a:r>
            <a:endParaRPr lang="tr-TR" sz="2400" b="1" dirty="0">
              <a:latin typeface="Times New Roman" pitchFamily="18" charset="0"/>
              <a:cs typeface="Times New Roman" pitchFamily="18" charset="0"/>
            </a:endParaRPr>
          </a:p>
        </p:txBody>
      </p:sp>
      <p:sp>
        <p:nvSpPr>
          <p:cNvPr id="12" name="Dikdörtgen 11"/>
          <p:cNvSpPr/>
          <p:nvPr/>
        </p:nvSpPr>
        <p:spPr>
          <a:xfrm>
            <a:off x="11028" y="4106822"/>
            <a:ext cx="2546181" cy="1569660"/>
          </a:xfrm>
          <a:prstGeom prst="rect">
            <a:avLst/>
          </a:prstGeom>
        </p:spPr>
        <p:txBody>
          <a:bodyPr wrap="square">
            <a:spAutoFit/>
          </a:bodyPr>
          <a:lstStyle/>
          <a:p>
            <a:r>
              <a:rPr lang="tr-TR" sz="2400" b="1" dirty="0">
                <a:latin typeface="Times New Roman" pitchFamily="18" charset="0"/>
                <a:cs typeface="Times New Roman" pitchFamily="18" charset="0"/>
              </a:rPr>
              <a:t>20 kHz, </a:t>
            </a:r>
            <a:r>
              <a:rPr lang="tr-TR" sz="2400" b="1" dirty="0" err="1">
                <a:latin typeface="Times New Roman" pitchFamily="18" charset="0"/>
                <a:cs typeface="Times New Roman" pitchFamily="18" charset="0"/>
              </a:rPr>
              <a:t>energy</a:t>
            </a:r>
            <a:r>
              <a:rPr lang="tr-TR" sz="2400" b="1" dirty="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density</a:t>
            </a:r>
            <a:r>
              <a:rPr lang="tr-TR" sz="2400" b="1" dirty="0">
                <a:latin typeface="Times New Roman" pitchFamily="18" charset="0"/>
                <a:cs typeface="Times New Roman" pitchFamily="18" charset="0"/>
              </a:rPr>
              <a:t> </a:t>
            </a:r>
            <a:r>
              <a:rPr lang="tr-TR" sz="2400" b="1" dirty="0" smtClean="0">
                <a:latin typeface="Times New Roman" pitchFamily="18" charset="0"/>
                <a:cs typeface="Times New Roman" pitchFamily="18" charset="0"/>
              </a:rPr>
              <a:t>0.33–0.81 </a:t>
            </a:r>
            <a:r>
              <a:rPr lang="tr-TR" sz="2400" b="1" dirty="0">
                <a:latin typeface="Times New Roman" pitchFamily="18" charset="0"/>
                <a:cs typeface="Times New Roman" pitchFamily="18" charset="0"/>
              </a:rPr>
              <a:t>W/</a:t>
            </a:r>
            <a:r>
              <a:rPr lang="tr-TR" sz="2400" b="1" dirty="0" err="1">
                <a:latin typeface="Times New Roman" pitchFamily="18" charset="0"/>
                <a:cs typeface="Times New Roman" pitchFamily="18" charset="0"/>
              </a:rPr>
              <a:t>mL</a:t>
            </a:r>
            <a:r>
              <a:rPr lang="tr-TR" sz="2400" b="1" dirty="0">
                <a:latin typeface="Times New Roman" pitchFamily="18" charset="0"/>
                <a:cs typeface="Times New Roman" pitchFamily="18" charset="0"/>
              </a:rPr>
              <a:t>, </a:t>
            </a:r>
            <a:r>
              <a:rPr lang="tr-TR" sz="2400" b="1" dirty="0" smtClean="0">
                <a:latin typeface="Times New Roman" pitchFamily="18" charset="0"/>
                <a:cs typeface="Times New Roman" pitchFamily="18" charset="0"/>
              </a:rPr>
              <a:t>0–10</a:t>
            </a:r>
            <a:r>
              <a:rPr lang="en-US" sz="2400" b="1" dirty="0" smtClean="0">
                <a:latin typeface="Times New Roman" pitchFamily="18" charset="0"/>
                <a:cs typeface="Times New Roman" pitchFamily="18" charset="0"/>
              </a:rPr>
              <a:t>min</a:t>
            </a:r>
            <a:r>
              <a:rPr lang="en-US" sz="2400" b="1" dirty="0">
                <a:latin typeface="Times New Roman" pitchFamily="18" charset="0"/>
                <a:cs typeface="Times New Roman" pitchFamily="18" charset="0"/>
              </a:rPr>
              <a:t>, pulse 5 on 5 off</a:t>
            </a:r>
            <a:endParaRPr lang="tr-TR" sz="2400" b="1" dirty="0">
              <a:latin typeface="Times New Roman" pitchFamily="18" charset="0"/>
              <a:cs typeface="Times New Roman" pitchFamily="18" charset="0"/>
            </a:endParaRPr>
          </a:p>
        </p:txBody>
      </p:sp>
      <p:sp>
        <p:nvSpPr>
          <p:cNvPr id="13" name="Dikdörtgen 12"/>
          <p:cNvSpPr/>
          <p:nvPr/>
        </p:nvSpPr>
        <p:spPr>
          <a:xfrm>
            <a:off x="3063467" y="5934670"/>
            <a:ext cx="4572000" cy="923330"/>
          </a:xfrm>
          <a:prstGeom prst="rect">
            <a:avLst/>
          </a:prstGeom>
          <a:solidFill>
            <a:schemeClr val="bg1"/>
          </a:solidFill>
        </p:spPr>
        <p:txBody>
          <a:bodyPr>
            <a:spAutoFit/>
          </a:bodyPr>
          <a:lstStyle/>
          <a:p>
            <a:r>
              <a:rPr lang="tr-TR" b="1" i="1" dirty="0" err="1">
                <a:latin typeface="Times New Roman" pitchFamily="18" charset="0"/>
                <a:cs typeface="Times New Roman" pitchFamily="18" charset="0"/>
              </a:rPr>
              <a:t>The</a:t>
            </a:r>
            <a:r>
              <a:rPr lang="tr-TR" b="1" i="1" dirty="0">
                <a:latin typeface="Times New Roman" pitchFamily="18" charset="0"/>
                <a:cs typeface="Times New Roman" pitchFamily="18" charset="0"/>
              </a:rPr>
              <a:t> </a:t>
            </a:r>
            <a:r>
              <a:rPr lang="en-US" b="1" i="1" dirty="0">
                <a:latin typeface="Times New Roman" pitchFamily="18" charset="0"/>
                <a:cs typeface="Times New Roman" pitchFamily="18" charset="0"/>
              </a:rPr>
              <a:t>improved stability </a:t>
            </a:r>
            <a:r>
              <a:rPr lang="tr-TR" b="1" i="1" dirty="0" err="1">
                <a:latin typeface="Times New Roman" pitchFamily="18" charset="0"/>
                <a:cs typeface="Times New Roman" pitchFamily="18" charset="0"/>
              </a:rPr>
              <a:t>was</a:t>
            </a:r>
            <a:r>
              <a:rPr lang="tr-TR" b="1" i="1" dirty="0">
                <a:latin typeface="Times New Roman" pitchFamily="18" charset="0"/>
                <a:cs typeface="Times New Roman" pitchFamily="18" charset="0"/>
              </a:rPr>
              <a:t>  </a:t>
            </a:r>
            <a:r>
              <a:rPr lang="tr-TR" b="1" i="1" dirty="0" err="1">
                <a:latin typeface="Times New Roman" pitchFamily="18" charset="0"/>
                <a:cs typeface="Times New Roman" pitchFamily="18" charset="0"/>
              </a:rPr>
              <a:t>higher</a:t>
            </a:r>
            <a:r>
              <a:rPr lang="tr-TR" b="1" i="1" dirty="0">
                <a:latin typeface="Times New Roman" pitchFamily="18" charset="0"/>
                <a:cs typeface="Times New Roman" pitchFamily="18" charset="0"/>
              </a:rPr>
              <a:t> </a:t>
            </a:r>
            <a:r>
              <a:rPr lang="en-US" b="1" i="1" dirty="0">
                <a:latin typeface="Times New Roman" pitchFamily="18" charset="0"/>
                <a:cs typeface="Times New Roman" pitchFamily="18" charset="0"/>
              </a:rPr>
              <a:t>for ascorbic acid and</a:t>
            </a:r>
            <a:r>
              <a:rPr lang="tr-TR" b="1" i="1" dirty="0">
                <a:latin typeface="Times New Roman" pitchFamily="18" charset="0"/>
                <a:cs typeface="Times New Roman" pitchFamily="18" charset="0"/>
              </a:rPr>
              <a:t> a</a:t>
            </a:r>
            <a:r>
              <a:rPr lang="en-US" b="1" i="1" dirty="0" err="1">
                <a:latin typeface="Times New Roman" pitchFamily="18" charset="0"/>
                <a:cs typeface="Times New Roman" pitchFamily="18" charset="0"/>
              </a:rPr>
              <a:t>nthocyanins</a:t>
            </a:r>
            <a:r>
              <a:rPr lang="tr-TR" b="1" i="1" dirty="0">
                <a:latin typeface="Times New Roman" pitchFamily="18" charset="0"/>
                <a:cs typeface="Times New Roman" pitchFamily="18" charset="0"/>
              </a:rPr>
              <a:t> </a:t>
            </a:r>
            <a:r>
              <a:rPr lang="en-US" b="1" i="1" dirty="0">
                <a:latin typeface="Times New Roman" pitchFamily="18" charset="0"/>
                <a:cs typeface="Times New Roman" pitchFamily="18" charset="0"/>
              </a:rPr>
              <a:t>retention </a:t>
            </a:r>
            <a:endParaRPr lang="tr-TR" b="1" i="1" dirty="0" smtClean="0">
              <a:latin typeface="Times New Roman" pitchFamily="18" charset="0"/>
              <a:cs typeface="Times New Roman" pitchFamily="18" charset="0"/>
            </a:endParaRPr>
          </a:p>
          <a:p>
            <a:r>
              <a:rPr lang="en-US" b="1" i="1" dirty="0" smtClean="0">
                <a:latin typeface="Times New Roman" pitchFamily="18" charset="0"/>
                <a:cs typeface="Times New Roman" pitchFamily="18" charset="0"/>
              </a:rPr>
              <a:t>as </a:t>
            </a:r>
            <a:r>
              <a:rPr lang="en-US" b="1" i="1" dirty="0">
                <a:latin typeface="Times New Roman" pitchFamily="18" charset="0"/>
                <a:cs typeface="Times New Roman" pitchFamily="18" charset="0"/>
              </a:rPr>
              <a:t>compared to control sample.</a:t>
            </a:r>
            <a:endParaRPr lang="tr-TR" b="1" i="1" dirty="0">
              <a:latin typeface="Times New Roman" pitchFamily="18" charset="0"/>
              <a:cs typeface="Times New Roman" pitchFamily="18" charset="0"/>
            </a:endParaRPr>
          </a:p>
        </p:txBody>
      </p:sp>
      <p:sp>
        <p:nvSpPr>
          <p:cNvPr id="14" name="Dikdörtgen 13"/>
          <p:cNvSpPr/>
          <p:nvPr/>
        </p:nvSpPr>
        <p:spPr>
          <a:xfrm>
            <a:off x="6232977" y="6497023"/>
            <a:ext cx="2153218" cy="369332"/>
          </a:xfrm>
          <a:prstGeom prst="rect">
            <a:avLst/>
          </a:prstGeom>
        </p:spPr>
        <p:txBody>
          <a:bodyPr wrap="none">
            <a:spAutoFit/>
          </a:bodyPr>
          <a:lstStyle/>
          <a:p>
            <a:r>
              <a:rPr lang="tr-TR" i="1" dirty="0" err="1">
                <a:latin typeface="Times New Roman" pitchFamily="18" charset="0"/>
                <a:cs typeface="Times New Roman" pitchFamily="18" charset="0"/>
              </a:rPr>
              <a:t>Tiwari</a:t>
            </a:r>
            <a:r>
              <a:rPr lang="tr-TR" i="1" dirty="0">
                <a:latin typeface="Times New Roman" pitchFamily="18" charset="0"/>
                <a:cs typeface="Times New Roman" pitchFamily="18" charset="0"/>
              </a:rPr>
              <a:t> et al., (</a:t>
            </a:r>
            <a:r>
              <a:rPr lang="tr-TR" i="1" dirty="0" smtClean="0">
                <a:latin typeface="Times New Roman" pitchFamily="18" charset="0"/>
                <a:cs typeface="Times New Roman" pitchFamily="18" charset="0"/>
              </a:rPr>
              <a:t>2009d)</a:t>
            </a:r>
            <a:endParaRPr lang="tr-TR" i="1" dirty="0">
              <a:latin typeface="Times New Roman" pitchFamily="18" charset="0"/>
              <a:cs typeface="Times New Roman" pitchFamily="18" charset="0"/>
            </a:endParaRPr>
          </a:p>
        </p:txBody>
      </p:sp>
      <p:sp>
        <p:nvSpPr>
          <p:cNvPr id="16" name="Metin kutusu 15"/>
          <p:cNvSpPr txBox="1"/>
          <p:nvPr/>
        </p:nvSpPr>
        <p:spPr>
          <a:xfrm>
            <a:off x="2499739" y="905967"/>
            <a:ext cx="4205831" cy="461665"/>
          </a:xfrm>
          <a:prstGeom prst="rect">
            <a:avLst/>
          </a:prstGeom>
          <a:noFill/>
        </p:spPr>
        <p:txBody>
          <a:bodyPr wrap="none" rtlCol="0">
            <a:spAutoFit/>
          </a:bodyPr>
          <a:lstStyle/>
          <a:p>
            <a:r>
              <a:rPr lang="tr-TR" sz="2400" b="1" dirty="0" err="1">
                <a:solidFill>
                  <a:srgbClr val="CC0066"/>
                </a:solidFill>
                <a:latin typeface="Times New Roman" pitchFamily="18" charset="0"/>
                <a:cs typeface="Times New Roman" pitchFamily="18" charset="0"/>
              </a:rPr>
              <a:t>U</a:t>
            </a:r>
            <a:r>
              <a:rPr lang="tr-TR" sz="2400" b="1" dirty="0" err="1" smtClean="0">
                <a:solidFill>
                  <a:srgbClr val="CC0066"/>
                </a:solidFill>
                <a:latin typeface="Times New Roman" pitchFamily="18" charset="0"/>
                <a:cs typeface="Times New Roman" pitchFamily="18" charset="0"/>
              </a:rPr>
              <a:t>ltrasound</a:t>
            </a:r>
            <a:r>
              <a:rPr lang="tr-TR" sz="2400" b="1" dirty="0" smtClean="0">
                <a:solidFill>
                  <a:srgbClr val="CC0066"/>
                </a:solidFill>
                <a:latin typeface="Times New Roman" pitchFamily="18" charset="0"/>
                <a:cs typeface="Times New Roman" pitchFamily="18" charset="0"/>
              </a:rPr>
              <a:t>  </a:t>
            </a:r>
            <a:r>
              <a:rPr lang="tr-TR" sz="2400" b="1" dirty="0" err="1" smtClean="0">
                <a:solidFill>
                  <a:srgbClr val="CC0066"/>
                </a:solidFill>
                <a:latin typeface="Times New Roman" pitchFamily="18" charset="0"/>
                <a:cs typeface="Times New Roman" pitchFamily="18" charset="0"/>
              </a:rPr>
              <a:t>Processing</a:t>
            </a:r>
            <a:r>
              <a:rPr lang="tr-TR" sz="2400" b="1" dirty="0" smtClean="0">
                <a:solidFill>
                  <a:srgbClr val="CC0066"/>
                </a:solidFill>
                <a:latin typeface="Times New Roman" pitchFamily="18" charset="0"/>
                <a:cs typeface="Times New Roman" pitchFamily="18" charset="0"/>
              </a:rPr>
              <a:t> </a:t>
            </a:r>
            <a:r>
              <a:rPr lang="tr-TR" sz="2400" b="1" dirty="0" err="1" smtClean="0">
                <a:solidFill>
                  <a:srgbClr val="CC0066"/>
                </a:solidFill>
                <a:latin typeface="Times New Roman" pitchFamily="18" charset="0"/>
                <a:cs typeface="Times New Roman" pitchFamily="18" charset="0"/>
              </a:rPr>
              <a:t>Effects</a:t>
            </a:r>
            <a:endParaRPr lang="tr-TR" sz="2400" b="1" dirty="0">
              <a:solidFill>
                <a:srgbClr val="CC0066"/>
              </a:solidFill>
              <a:latin typeface="Times New Roman" pitchFamily="18" charset="0"/>
              <a:cs typeface="Times New Roman" pitchFamily="18" charset="0"/>
            </a:endParaRPr>
          </a:p>
        </p:txBody>
      </p:sp>
      <p:sp>
        <p:nvSpPr>
          <p:cNvPr id="17" name="Metin kutusu 16"/>
          <p:cNvSpPr txBox="1"/>
          <p:nvPr/>
        </p:nvSpPr>
        <p:spPr>
          <a:xfrm>
            <a:off x="521922" y="536635"/>
            <a:ext cx="1502334" cy="830997"/>
          </a:xfrm>
          <a:prstGeom prst="rect">
            <a:avLst/>
          </a:prstGeom>
          <a:noFill/>
        </p:spPr>
        <p:txBody>
          <a:bodyPr wrap="none" rtlCol="0">
            <a:spAutoFit/>
          </a:bodyPr>
          <a:lstStyle/>
          <a:p>
            <a:pPr algn="ctr"/>
            <a:r>
              <a:rPr lang="tr-TR" sz="2400" b="1" dirty="0" smtClean="0">
                <a:solidFill>
                  <a:srgbClr val="CC0066"/>
                </a:solidFill>
                <a:latin typeface="Times New Roman" pitchFamily="18" charset="0"/>
                <a:cs typeface="Times New Roman" pitchFamily="18" charset="0"/>
              </a:rPr>
              <a:t> </a:t>
            </a:r>
          </a:p>
          <a:p>
            <a:pPr algn="ctr"/>
            <a:r>
              <a:rPr lang="tr-TR" sz="2400" b="1" dirty="0" err="1" smtClean="0">
                <a:solidFill>
                  <a:srgbClr val="CC0066"/>
                </a:solidFill>
                <a:latin typeface="Times New Roman" pitchFamily="18" charset="0"/>
                <a:cs typeface="Times New Roman" pitchFamily="18" charset="0"/>
              </a:rPr>
              <a:t>Condition</a:t>
            </a:r>
            <a:endParaRPr lang="tr-TR" sz="2400" b="1" dirty="0">
              <a:solidFill>
                <a:srgbClr val="CC0066"/>
              </a:solidFill>
              <a:latin typeface="Times New Roman" pitchFamily="18" charset="0"/>
              <a:cs typeface="Times New Roman" pitchFamily="18" charset="0"/>
            </a:endParaRPr>
          </a:p>
        </p:txBody>
      </p:sp>
    </p:spTree>
    <p:extLst>
      <p:ext uri="{BB962C8B-B14F-4D97-AF65-F5344CB8AC3E}">
        <p14:creationId xmlns:p14="http://schemas.microsoft.com/office/powerpoint/2010/main" val="39696274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kutusu 5"/>
          <p:cNvSpPr txBox="1"/>
          <p:nvPr/>
        </p:nvSpPr>
        <p:spPr>
          <a:xfrm>
            <a:off x="22056" y="1105630"/>
            <a:ext cx="3052439" cy="769441"/>
          </a:xfrm>
          <a:prstGeom prst="rect">
            <a:avLst/>
          </a:prstGeom>
          <a:solidFill>
            <a:schemeClr val="accent5">
              <a:lumMod val="20000"/>
              <a:lumOff val="80000"/>
            </a:schemeClr>
          </a:solidFill>
          <a:ln w="63500">
            <a:solidFill>
              <a:srgbClr val="CC0066"/>
            </a:solidFill>
          </a:ln>
        </p:spPr>
        <p:txBody>
          <a:bodyPr wrap="none" rtlCol="0">
            <a:spAutoFit/>
          </a:bodyPr>
          <a:lstStyle/>
          <a:p>
            <a:r>
              <a:rPr lang="tr-TR" sz="4400" b="1" dirty="0" err="1" smtClean="0">
                <a:solidFill>
                  <a:srgbClr val="CC0066"/>
                </a:solidFill>
                <a:latin typeface="Times New Roman" pitchFamily="18" charset="0"/>
                <a:cs typeface="Times New Roman" pitchFamily="18" charset="0"/>
              </a:rPr>
              <a:t>Fruit</a:t>
            </a:r>
            <a:r>
              <a:rPr lang="tr-TR" sz="4400" b="1" dirty="0" smtClean="0">
                <a:solidFill>
                  <a:srgbClr val="CC0066"/>
                </a:solidFill>
                <a:latin typeface="Times New Roman" pitchFamily="18" charset="0"/>
                <a:cs typeface="Times New Roman" pitchFamily="18" charset="0"/>
              </a:rPr>
              <a:t> </a:t>
            </a:r>
            <a:r>
              <a:rPr lang="tr-TR" sz="4400" b="1" dirty="0" err="1" smtClean="0">
                <a:solidFill>
                  <a:srgbClr val="CC0066"/>
                </a:solidFill>
                <a:latin typeface="Times New Roman" pitchFamily="18" charset="0"/>
                <a:cs typeface="Times New Roman" pitchFamily="18" charset="0"/>
              </a:rPr>
              <a:t>Juices</a:t>
            </a:r>
            <a:endParaRPr lang="tr-TR" sz="4400" b="1" dirty="0">
              <a:solidFill>
                <a:srgbClr val="CC0066"/>
              </a:solidFill>
              <a:latin typeface="Times New Roman" pitchFamily="18" charset="0"/>
              <a:cs typeface="Times New Roman" pitchFamily="18" charset="0"/>
            </a:endParaRPr>
          </a:p>
        </p:txBody>
      </p:sp>
      <p:sp>
        <p:nvSpPr>
          <p:cNvPr id="8" name="Metin kutusu 7"/>
          <p:cNvSpPr txBox="1"/>
          <p:nvPr/>
        </p:nvSpPr>
        <p:spPr>
          <a:xfrm>
            <a:off x="3074495" y="1197962"/>
            <a:ext cx="3736920" cy="646331"/>
          </a:xfrm>
          <a:prstGeom prst="rect">
            <a:avLst/>
          </a:prstGeom>
          <a:noFill/>
        </p:spPr>
        <p:txBody>
          <a:bodyPr wrap="none" rtlCol="0">
            <a:spAutoFit/>
          </a:bodyPr>
          <a:lstStyle/>
          <a:p>
            <a:r>
              <a:rPr lang="tr-TR" sz="3600" b="1" dirty="0" err="1" smtClean="0">
                <a:latin typeface="Times New Roman" pitchFamily="18" charset="0"/>
                <a:cs typeface="Times New Roman" pitchFamily="18" charset="0"/>
              </a:rPr>
              <a:t>Blackberry</a:t>
            </a:r>
            <a:r>
              <a:rPr lang="tr-TR" sz="3600" b="1" dirty="0" smtClean="0">
                <a:latin typeface="Times New Roman" pitchFamily="18" charset="0"/>
                <a:cs typeface="Times New Roman" pitchFamily="18" charset="0"/>
              </a:rPr>
              <a:t> </a:t>
            </a:r>
            <a:r>
              <a:rPr lang="tr-TR" sz="3600" b="1" dirty="0" err="1" smtClean="0">
                <a:latin typeface="Times New Roman" pitchFamily="18" charset="0"/>
                <a:cs typeface="Times New Roman" pitchFamily="18" charset="0"/>
              </a:rPr>
              <a:t>Juices</a:t>
            </a:r>
            <a:endParaRPr lang="tr-TR" sz="3600" b="1" dirty="0">
              <a:latin typeface="Times New Roman" pitchFamily="18" charset="0"/>
              <a:cs typeface="Times New Roman" pitchFamily="18" charset="0"/>
            </a:endParaRPr>
          </a:p>
        </p:txBody>
      </p:sp>
      <p:sp>
        <p:nvSpPr>
          <p:cNvPr id="9" name="Dikdörtgen 8"/>
          <p:cNvSpPr/>
          <p:nvPr/>
        </p:nvSpPr>
        <p:spPr>
          <a:xfrm>
            <a:off x="11028" y="2796533"/>
            <a:ext cx="2922104" cy="2677656"/>
          </a:xfrm>
          <a:prstGeom prst="rect">
            <a:avLst/>
          </a:prstGeom>
        </p:spPr>
        <p:txBody>
          <a:bodyPr wrap="square">
            <a:spAutoFit/>
          </a:bodyPr>
          <a:lstStyle/>
          <a:p>
            <a:r>
              <a:rPr lang="tr-TR" sz="2800" b="1" dirty="0">
                <a:latin typeface="Times New Roman" pitchFamily="18" charset="0"/>
                <a:cs typeface="Times New Roman" pitchFamily="18" charset="0"/>
              </a:rPr>
              <a:t>20 kHz, </a:t>
            </a:r>
            <a:endParaRPr lang="tr-TR" sz="2800" b="1" dirty="0" smtClean="0">
              <a:latin typeface="Times New Roman" pitchFamily="18" charset="0"/>
              <a:cs typeface="Times New Roman" pitchFamily="18" charset="0"/>
            </a:endParaRPr>
          </a:p>
          <a:p>
            <a:r>
              <a:rPr lang="tr-TR" sz="2800" b="1" dirty="0" smtClean="0">
                <a:latin typeface="Times New Roman" pitchFamily="18" charset="0"/>
                <a:cs typeface="Times New Roman" pitchFamily="18" charset="0"/>
              </a:rPr>
              <a:t>37.5 </a:t>
            </a:r>
            <a:r>
              <a:rPr lang="el-GR" sz="2800" b="1" i="1" dirty="0">
                <a:latin typeface="Times New Roman" pitchFamily="18" charset="0"/>
                <a:cs typeface="Times New Roman" pitchFamily="18" charset="0"/>
              </a:rPr>
              <a:t>μ</a:t>
            </a:r>
            <a:r>
              <a:rPr lang="tr-TR" sz="2800" b="1" dirty="0">
                <a:latin typeface="Times New Roman" pitchFamily="18" charset="0"/>
                <a:cs typeface="Times New Roman" pitchFamily="18" charset="0"/>
              </a:rPr>
              <a:t>m </a:t>
            </a:r>
            <a:r>
              <a:rPr lang="tr-TR" sz="2800" b="1" dirty="0" err="1">
                <a:latin typeface="Times New Roman" pitchFamily="18" charset="0"/>
                <a:cs typeface="Times New Roman" pitchFamily="18" charset="0"/>
              </a:rPr>
              <a:t>to</a:t>
            </a:r>
            <a:r>
              <a:rPr lang="tr-TR" sz="2800" b="1" dirty="0">
                <a:latin typeface="Times New Roman" pitchFamily="18" charset="0"/>
                <a:cs typeface="Times New Roman" pitchFamily="18" charset="0"/>
              </a:rPr>
              <a:t> </a:t>
            </a:r>
            <a:endParaRPr lang="tr-TR" sz="2800" b="1" dirty="0" smtClean="0">
              <a:latin typeface="Times New Roman" pitchFamily="18" charset="0"/>
              <a:cs typeface="Times New Roman" pitchFamily="18" charset="0"/>
            </a:endParaRPr>
          </a:p>
          <a:p>
            <a:r>
              <a:rPr lang="tr-TR" sz="2800" b="1" dirty="0" smtClean="0">
                <a:latin typeface="Times New Roman" pitchFamily="18" charset="0"/>
                <a:cs typeface="Times New Roman" pitchFamily="18" charset="0"/>
              </a:rPr>
              <a:t>61.0</a:t>
            </a:r>
            <a:r>
              <a:rPr lang="tr-TR" sz="2800" b="1" dirty="0">
                <a:latin typeface="Times New Roman" pitchFamily="18" charset="0"/>
                <a:cs typeface="Times New Roman" pitchFamily="18" charset="0"/>
              </a:rPr>
              <a:t> </a:t>
            </a:r>
            <a:r>
              <a:rPr lang="el-GR" sz="2800" b="1" i="1" dirty="0" smtClean="0">
                <a:latin typeface="Times New Roman" pitchFamily="18" charset="0"/>
                <a:cs typeface="Times New Roman" pitchFamily="18" charset="0"/>
              </a:rPr>
              <a:t>μ</a:t>
            </a:r>
            <a:r>
              <a:rPr lang="tr-TR" sz="2800" b="1" dirty="0">
                <a:latin typeface="Times New Roman" pitchFamily="18" charset="0"/>
                <a:cs typeface="Times New Roman" pitchFamily="18" charset="0"/>
              </a:rPr>
              <a:t>m, 0–10 </a:t>
            </a:r>
            <a:r>
              <a:rPr lang="tr-TR" sz="2800" b="1" dirty="0" err="1">
                <a:latin typeface="Times New Roman" pitchFamily="18" charset="0"/>
                <a:cs typeface="Times New Roman" pitchFamily="18" charset="0"/>
              </a:rPr>
              <a:t>min</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pulse</a:t>
            </a:r>
            <a:endParaRPr lang="tr-TR" sz="2800" b="1" dirty="0">
              <a:latin typeface="Times New Roman" pitchFamily="18" charset="0"/>
              <a:cs typeface="Times New Roman" pitchFamily="18" charset="0"/>
            </a:endParaRPr>
          </a:p>
          <a:p>
            <a:r>
              <a:rPr lang="en-US" sz="2800" b="1" dirty="0">
                <a:latin typeface="Times New Roman" pitchFamily="18" charset="0"/>
                <a:cs typeface="Times New Roman" pitchFamily="18" charset="0"/>
              </a:rPr>
              <a:t>durations of </a:t>
            </a:r>
            <a:endParaRPr lang="tr-TR" sz="2800" b="1" dirty="0" smtClean="0">
              <a:latin typeface="Times New Roman" pitchFamily="18" charset="0"/>
              <a:cs typeface="Times New Roman" pitchFamily="18" charset="0"/>
            </a:endParaRPr>
          </a:p>
          <a:p>
            <a:r>
              <a:rPr lang="en-US" sz="2800" b="1" dirty="0" smtClean="0">
                <a:latin typeface="Times New Roman" pitchFamily="18" charset="0"/>
                <a:cs typeface="Times New Roman" pitchFamily="18" charset="0"/>
              </a:rPr>
              <a:t>5s </a:t>
            </a:r>
            <a:r>
              <a:rPr lang="en-US" sz="2800" b="1" dirty="0">
                <a:latin typeface="Times New Roman" pitchFamily="18" charset="0"/>
                <a:cs typeface="Times New Roman" pitchFamily="18" charset="0"/>
              </a:rPr>
              <a:t>on 5s off</a:t>
            </a:r>
            <a:endParaRPr lang="tr-TR" sz="2800" b="1" dirty="0">
              <a:latin typeface="Times New Roman" pitchFamily="18" charset="0"/>
              <a:cs typeface="Times New Roman" pitchFamily="18" charset="0"/>
            </a:endParaRPr>
          </a:p>
        </p:txBody>
      </p:sp>
      <p:sp>
        <p:nvSpPr>
          <p:cNvPr id="10" name="Dikdörtgen 9"/>
          <p:cNvSpPr/>
          <p:nvPr/>
        </p:nvSpPr>
        <p:spPr>
          <a:xfrm>
            <a:off x="2279366" y="2801751"/>
            <a:ext cx="4474030" cy="2308324"/>
          </a:xfrm>
          <a:prstGeom prst="rect">
            <a:avLst/>
          </a:prstGeom>
        </p:spPr>
        <p:txBody>
          <a:bodyPr wrap="square">
            <a:spAutoFit/>
          </a:bodyPr>
          <a:lstStyle/>
          <a:p>
            <a:pPr algn="just"/>
            <a:r>
              <a:rPr lang="en-US" sz="2400" b="1" dirty="0">
                <a:latin typeface="Times New Roman" pitchFamily="18" charset="0"/>
                <a:cs typeface="Times New Roman" pitchFamily="18" charset="0"/>
              </a:rPr>
              <a:t>Significant </a:t>
            </a:r>
            <a:r>
              <a:rPr lang="tr-TR" sz="2400" b="1" dirty="0" err="1" smtClean="0">
                <a:latin typeface="Times New Roman" pitchFamily="18" charset="0"/>
                <a:cs typeface="Times New Roman" pitchFamily="18" charset="0"/>
              </a:rPr>
              <a:t>alterations</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in color </a:t>
            </a:r>
            <a:r>
              <a:rPr lang="en-US" sz="2400" b="1" dirty="0" smtClean="0">
                <a:latin typeface="Times New Roman" pitchFamily="18" charset="0"/>
                <a:cs typeface="Times New Roman" pitchFamily="18" charset="0"/>
              </a:rPr>
              <a:t>and</a:t>
            </a:r>
            <a:r>
              <a:rPr lang="tr-TR"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anthocyanins</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with insignificant </a:t>
            </a:r>
            <a:r>
              <a:rPr lang="tr-TR" sz="2400" b="1" dirty="0" err="1" smtClean="0">
                <a:latin typeface="Times New Roman" pitchFamily="18" charset="0"/>
                <a:cs typeface="Times New Roman" pitchFamily="18" charset="0"/>
              </a:rPr>
              <a:t>alterations</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in </a:t>
            </a:r>
            <a:r>
              <a:rPr lang="en-US" sz="2400" b="1" dirty="0" smtClean="0">
                <a:latin typeface="Times New Roman" pitchFamily="18" charset="0"/>
                <a:cs typeface="Times New Roman" pitchFamily="18" charset="0"/>
              </a:rPr>
              <a:t>pH,</a:t>
            </a:r>
            <a:r>
              <a:rPr lang="tr-TR"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titratable</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acidity, and degree brix were obtained in case of blackberry juice</a:t>
            </a:r>
            <a:endParaRPr lang="tr-TR" sz="2400" b="1" dirty="0">
              <a:latin typeface="Times New Roman" pitchFamily="18" charset="0"/>
              <a:cs typeface="Times New Roman" pitchFamily="18" charset="0"/>
            </a:endParaRPr>
          </a:p>
        </p:txBody>
      </p:sp>
      <p:sp>
        <p:nvSpPr>
          <p:cNvPr id="12" name="Metin kutusu 11"/>
          <p:cNvSpPr txBox="1"/>
          <p:nvPr/>
        </p:nvSpPr>
        <p:spPr>
          <a:xfrm>
            <a:off x="309202" y="1970754"/>
            <a:ext cx="1750800" cy="830997"/>
          </a:xfrm>
          <a:prstGeom prst="rect">
            <a:avLst/>
          </a:prstGeom>
          <a:noFill/>
        </p:spPr>
        <p:txBody>
          <a:bodyPr wrap="none" rtlCol="0">
            <a:spAutoFit/>
          </a:bodyPr>
          <a:lstStyle/>
          <a:p>
            <a:pPr algn="ctr"/>
            <a:r>
              <a:rPr lang="tr-TR" sz="2400" b="1" dirty="0" err="1" smtClean="0">
                <a:solidFill>
                  <a:srgbClr val="CC0066"/>
                </a:solidFill>
                <a:latin typeface="Times New Roman" pitchFamily="18" charset="0"/>
                <a:cs typeface="Times New Roman" pitchFamily="18" charset="0"/>
              </a:rPr>
              <a:t>Ultrasound</a:t>
            </a:r>
            <a:r>
              <a:rPr lang="tr-TR" sz="2400" b="1" dirty="0" smtClean="0">
                <a:solidFill>
                  <a:srgbClr val="CC0066"/>
                </a:solidFill>
                <a:latin typeface="Times New Roman" pitchFamily="18" charset="0"/>
                <a:cs typeface="Times New Roman" pitchFamily="18" charset="0"/>
              </a:rPr>
              <a:t> </a:t>
            </a:r>
          </a:p>
          <a:p>
            <a:pPr algn="ctr"/>
            <a:r>
              <a:rPr lang="tr-TR" sz="2400" b="1" dirty="0" err="1" smtClean="0">
                <a:solidFill>
                  <a:srgbClr val="CC0066"/>
                </a:solidFill>
                <a:latin typeface="Times New Roman" pitchFamily="18" charset="0"/>
                <a:cs typeface="Times New Roman" pitchFamily="18" charset="0"/>
              </a:rPr>
              <a:t>Condition</a:t>
            </a:r>
            <a:endParaRPr lang="tr-TR" sz="2400" b="1" dirty="0">
              <a:solidFill>
                <a:srgbClr val="CC0066"/>
              </a:solidFill>
              <a:latin typeface="Times New Roman" pitchFamily="18" charset="0"/>
              <a:cs typeface="Times New Roman" pitchFamily="18" charset="0"/>
            </a:endParaRPr>
          </a:p>
        </p:txBody>
      </p:sp>
      <p:sp>
        <p:nvSpPr>
          <p:cNvPr id="13" name="Metin kutusu 12"/>
          <p:cNvSpPr txBox="1"/>
          <p:nvPr/>
        </p:nvSpPr>
        <p:spPr>
          <a:xfrm>
            <a:off x="2417719" y="2204259"/>
            <a:ext cx="4205831" cy="461665"/>
          </a:xfrm>
          <a:prstGeom prst="rect">
            <a:avLst/>
          </a:prstGeom>
          <a:noFill/>
        </p:spPr>
        <p:txBody>
          <a:bodyPr wrap="none" rtlCol="0">
            <a:spAutoFit/>
          </a:bodyPr>
          <a:lstStyle/>
          <a:p>
            <a:r>
              <a:rPr lang="tr-TR" sz="2400" b="1" dirty="0" err="1">
                <a:solidFill>
                  <a:srgbClr val="CC0066"/>
                </a:solidFill>
                <a:latin typeface="Times New Roman" pitchFamily="18" charset="0"/>
                <a:cs typeface="Times New Roman" pitchFamily="18" charset="0"/>
              </a:rPr>
              <a:t>U</a:t>
            </a:r>
            <a:r>
              <a:rPr lang="tr-TR" sz="2400" b="1" dirty="0" err="1" smtClean="0">
                <a:solidFill>
                  <a:srgbClr val="CC0066"/>
                </a:solidFill>
                <a:latin typeface="Times New Roman" pitchFamily="18" charset="0"/>
                <a:cs typeface="Times New Roman" pitchFamily="18" charset="0"/>
              </a:rPr>
              <a:t>ltrasound</a:t>
            </a:r>
            <a:r>
              <a:rPr lang="tr-TR" sz="2400" b="1" dirty="0" smtClean="0">
                <a:solidFill>
                  <a:srgbClr val="CC0066"/>
                </a:solidFill>
                <a:latin typeface="Times New Roman" pitchFamily="18" charset="0"/>
                <a:cs typeface="Times New Roman" pitchFamily="18" charset="0"/>
              </a:rPr>
              <a:t>  </a:t>
            </a:r>
            <a:r>
              <a:rPr lang="tr-TR" sz="2400" b="1" dirty="0" err="1" smtClean="0">
                <a:solidFill>
                  <a:srgbClr val="CC0066"/>
                </a:solidFill>
                <a:latin typeface="Times New Roman" pitchFamily="18" charset="0"/>
                <a:cs typeface="Times New Roman" pitchFamily="18" charset="0"/>
              </a:rPr>
              <a:t>Processing</a:t>
            </a:r>
            <a:r>
              <a:rPr lang="tr-TR" sz="2400" b="1" dirty="0" smtClean="0">
                <a:solidFill>
                  <a:srgbClr val="CC0066"/>
                </a:solidFill>
                <a:latin typeface="Times New Roman" pitchFamily="18" charset="0"/>
                <a:cs typeface="Times New Roman" pitchFamily="18" charset="0"/>
              </a:rPr>
              <a:t> </a:t>
            </a:r>
            <a:r>
              <a:rPr lang="tr-TR" sz="2400" b="1" dirty="0" err="1" smtClean="0">
                <a:solidFill>
                  <a:srgbClr val="CC0066"/>
                </a:solidFill>
                <a:latin typeface="Times New Roman" pitchFamily="18" charset="0"/>
                <a:cs typeface="Times New Roman" pitchFamily="18" charset="0"/>
              </a:rPr>
              <a:t>Effects</a:t>
            </a:r>
            <a:endParaRPr lang="tr-TR" sz="2400" b="1" dirty="0">
              <a:solidFill>
                <a:srgbClr val="CC0066"/>
              </a:solidFill>
              <a:latin typeface="Times New Roman" pitchFamily="18" charset="0"/>
              <a:cs typeface="Times New Roman" pitchFamily="18" charset="0"/>
            </a:endParaRP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3396" y="1332424"/>
            <a:ext cx="2461267"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Dikdörtgen 13"/>
          <p:cNvSpPr/>
          <p:nvPr/>
        </p:nvSpPr>
        <p:spPr>
          <a:xfrm>
            <a:off x="6811415" y="4139538"/>
            <a:ext cx="2140394" cy="369332"/>
          </a:xfrm>
          <a:prstGeom prst="rect">
            <a:avLst/>
          </a:prstGeom>
        </p:spPr>
        <p:txBody>
          <a:bodyPr wrap="none">
            <a:spAutoFit/>
          </a:bodyPr>
          <a:lstStyle/>
          <a:p>
            <a:r>
              <a:rPr lang="tr-TR" i="1" dirty="0" err="1">
                <a:latin typeface="Times New Roman" pitchFamily="18" charset="0"/>
                <a:cs typeface="Times New Roman" pitchFamily="18" charset="0"/>
              </a:rPr>
              <a:t>Tiwari</a:t>
            </a:r>
            <a:r>
              <a:rPr lang="tr-TR" i="1" dirty="0">
                <a:latin typeface="Times New Roman" pitchFamily="18" charset="0"/>
                <a:cs typeface="Times New Roman" pitchFamily="18" charset="0"/>
              </a:rPr>
              <a:t> et al., (2009e)</a:t>
            </a:r>
          </a:p>
        </p:txBody>
      </p:sp>
    </p:spTree>
    <p:extLst>
      <p:ext uri="{BB962C8B-B14F-4D97-AF65-F5344CB8AC3E}">
        <p14:creationId xmlns:p14="http://schemas.microsoft.com/office/powerpoint/2010/main" val="15620379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033D5EBD-6B78-4E2D-9C66-E9FAF9308C89}" type="slidenum">
              <a:rPr lang="en-US" smtClean="0"/>
              <a:pPr/>
              <a:t>25</a:t>
            </a:fld>
            <a:endParaRPr lang="en-US" dirty="0"/>
          </a:p>
        </p:txBody>
      </p:sp>
      <p:sp>
        <p:nvSpPr>
          <p:cNvPr id="5" name="Metin kutusu 4"/>
          <p:cNvSpPr txBox="1"/>
          <p:nvPr/>
        </p:nvSpPr>
        <p:spPr>
          <a:xfrm>
            <a:off x="0" y="538061"/>
            <a:ext cx="3052439" cy="769441"/>
          </a:xfrm>
          <a:prstGeom prst="rect">
            <a:avLst/>
          </a:prstGeom>
          <a:solidFill>
            <a:schemeClr val="accent5">
              <a:lumMod val="20000"/>
              <a:lumOff val="80000"/>
            </a:schemeClr>
          </a:solidFill>
          <a:ln w="63500">
            <a:solidFill>
              <a:srgbClr val="CC0066"/>
            </a:solidFill>
          </a:ln>
        </p:spPr>
        <p:txBody>
          <a:bodyPr wrap="none" rtlCol="0">
            <a:spAutoFit/>
          </a:bodyPr>
          <a:lstStyle/>
          <a:p>
            <a:r>
              <a:rPr lang="tr-TR" sz="4400" b="1" dirty="0" err="1" smtClean="0">
                <a:solidFill>
                  <a:srgbClr val="CC0066"/>
                </a:solidFill>
                <a:latin typeface="Times New Roman" pitchFamily="18" charset="0"/>
                <a:cs typeface="Times New Roman" pitchFamily="18" charset="0"/>
              </a:rPr>
              <a:t>Fruit</a:t>
            </a:r>
            <a:r>
              <a:rPr lang="tr-TR" sz="4400" b="1" dirty="0" smtClean="0">
                <a:solidFill>
                  <a:srgbClr val="CC0066"/>
                </a:solidFill>
                <a:latin typeface="Times New Roman" pitchFamily="18" charset="0"/>
                <a:cs typeface="Times New Roman" pitchFamily="18" charset="0"/>
              </a:rPr>
              <a:t> </a:t>
            </a:r>
            <a:r>
              <a:rPr lang="tr-TR" sz="4400" b="1" dirty="0" err="1" smtClean="0">
                <a:solidFill>
                  <a:srgbClr val="CC0066"/>
                </a:solidFill>
                <a:latin typeface="Times New Roman" pitchFamily="18" charset="0"/>
                <a:cs typeface="Times New Roman" pitchFamily="18" charset="0"/>
              </a:rPr>
              <a:t>Juices</a:t>
            </a:r>
            <a:endParaRPr lang="tr-TR" sz="4400" b="1" dirty="0">
              <a:solidFill>
                <a:srgbClr val="CC0066"/>
              </a:solidFill>
              <a:latin typeface="Times New Roman" pitchFamily="18" charset="0"/>
              <a:cs typeface="Times New Roman" pitchFamily="18" charset="0"/>
            </a:endParaRPr>
          </a:p>
        </p:txBody>
      </p:sp>
      <p:sp>
        <p:nvSpPr>
          <p:cNvPr id="6" name="Metin kutusu 5"/>
          <p:cNvSpPr txBox="1"/>
          <p:nvPr/>
        </p:nvSpPr>
        <p:spPr>
          <a:xfrm>
            <a:off x="3052439" y="630393"/>
            <a:ext cx="3788217" cy="646331"/>
          </a:xfrm>
          <a:prstGeom prst="rect">
            <a:avLst/>
          </a:prstGeom>
          <a:noFill/>
        </p:spPr>
        <p:txBody>
          <a:bodyPr wrap="none" rtlCol="0">
            <a:spAutoFit/>
          </a:bodyPr>
          <a:lstStyle/>
          <a:p>
            <a:r>
              <a:rPr lang="tr-TR" sz="3600" b="1" dirty="0" smtClean="0">
                <a:latin typeface="Times New Roman" pitchFamily="18" charset="0"/>
                <a:cs typeface="Times New Roman" pitchFamily="18" charset="0"/>
              </a:rPr>
              <a:t> </a:t>
            </a:r>
            <a:r>
              <a:rPr lang="tr-TR" sz="3600" b="1" dirty="0" err="1" smtClean="0">
                <a:latin typeface="Times New Roman" pitchFamily="18" charset="0"/>
                <a:cs typeface="Times New Roman" pitchFamily="18" charset="0"/>
              </a:rPr>
              <a:t>Red</a:t>
            </a:r>
            <a:r>
              <a:rPr lang="tr-TR" sz="3600" b="1" dirty="0" smtClean="0">
                <a:latin typeface="Times New Roman" pitchFamily="18" charset="0"/>
                <a:cs typeface="Times New Roman" pitchFamily="18" charset="0"/>
              </a:rPr>
              <a:t> </a:t>
            </a:r>
            <a:r>
              <a:rPr lang="tr-TR" sz="3600" b="1" dirty="0" err="1" smtClean="0">
                <a:latin typeface="Times New Roman" pitchFamily="18" charset="0"/>
                <a:cs typeface="Times New Roman" pitchFamily="18" charset="0"/>
              </a:rPr>
              <a:t>Grape</a:t>
            </a:r>
            <a:r>
              <a:rPr lang="tr-TR" sz="3600" b="1" dirty="0" smtClean="0">
                <a:latin typeface="Times New Roman" pitchFamily="18" charset="0"/>
                <a:cs typeface="Times New Roman" pitchFamily="18" charset="0"/>
              </a:rPr>
              <a:t> </a:t>
            </a:r>
            <a:r>
              <a:rPr lang="tr-TR" sz="3600" b="1" dirty="0" err="1" smtClean="0">
                <a:latin typeface="Times New Roman" pitchFamily="18" charset="0"/>
                <a:cs typeface="Times New Roman" pitchFamily="18" charset="0"/>
              </a:rPr>
              <a:t>Juices</a:t>
            </a:r>
            <a:endParaRPr lang="tr-TR" sz="3600" b="1" dirty="0">
              <a:latin typeface="Times New Roman" pitchFamily="18" charset="0"/>
              <a:cs typeface="Times New Roman" pitchFamily="18" charset="0"/>
            </a:endParaRPr>
          </a:p>
        </p:txBody>
      </p:sp>
      <p:sp>
        <p:nvSpPr>
          <p:cNvPr id="7" name="Dikdörtgen 6"/>
          <p:cNvSpPr/>
          <p:nvPr/>
        </p:nvSpPr>
        <p:spPr>
          <a:xfrm>
            <a:off x="-298506" y="2191903"/>
            <a:ext cx="2922104" cy="2677656"/>
          </a:xfrm>
          <a:prstGeom prst="rect">
            <a:avLst/>
          </a:prstGeom>
        </p:spPr>
        <p:txBody>
          <a:bodyPr wrap="square">
            <a:spAutoFit/>
          </a:bodyPr>
          <a:lstStyle/>
          <a:p>
            <a:pPr algn="ctr"/>
            <a:r>
              <a:rPr lang="tr-TR" sz="2800" b="1" dirty="0" smtClean="0">
                <a:latin typeface="Times New Roman" pitchFamily="18" charset="0"/>
                <a:cs typeface="Times New Roman" pitchFamily="18" charset="0"/>
              </a:rPr>
              <a:t>20 kHz, </a:t>
            </a:r>
          </a:p>
          <a:p>
            <a:pPr algn="ctr"/>
            <a:r>
              <a:rPr lang="tr-TR" sz="2800" b="1" dirty="0" smtClean="0">
                <a:latin typeface="Times New Roman" pitchFamily="18" charset="0"/>
                <a:cs typeface="Times New Roman" pitchFamily="18" charset="0"/>
              </a:rPr>
              <a:t>37.5 </a:t>
            </a:r>
            <a:r>
              <a:rPr lang="el-GR" sz="2800" b="1" i="1" dirty="0" smtClean="0">
                <a:latin typeface="Times New Roman" pitchFamily="18" charset="0"/>
                <a:cs typeface="Times New Roman" pitchFamily="18" charset="0"/>
              </a:rPr>
              <a:t>μ</a:t>
            </a:r>
            <a:r>
              <a:rPr lang="tr-TR" sz="2800" b="1" dirty="0" smtClean="0">
                <a:latin typeface="Times New Roman" pitchFamily="18" charset="0"/>
                <a:cs typeface="Times New Roman" pitchFamily="18" charset="0"/>
              </a:rPr>
              <a:t>m </a:t>
            </a:r>
            <a:r>
              <a:rPr lang="tr-TR" sz="2800" b="1" dirty="0" err="1" smtClean="0">
                <a:latin typeface="Times New Roman" pitchFamily="18" charset="0"/>
                <a:cs typeface="Times New Roman" pitchFamily="18" charset="0"/>
              </a:rPr>
              <a:t>to</a:t>
            </a:r>
            <a:r>
              <a:rPr lang="tr-TR" sz="2800" b="1" dirty="0" smtClean="0">
                <a:latin typeface="Times New Roman" pitchFamily="18" charset="0"/>
                <a:cs typeface="Times New Roman" pitchFamily="18" charset="0"/>
              </a:rPr>
              <a:t> </a:t>
            </a:r>
          </a:p>
          <a:p>
            <a:pPr algn="ctr"/>
            <a:r>
              <a:rPr lang="tr-TR" sz="2800" b="1" dirty="0" smtClean="0">
                <a:latin typeface="Times New Roman" pitchFamily="18" charset="0"/>
                <a:cs typeface="Times New Roman" pitchFamily="18" charset="0"/>
              </a:rPr>
              <a:t>61.0 </a:t>
            </a:r>
            <a:r>
              <a:rPr lang="el-GR" sz="2800" b="1" i="1" dirty="0" smtClean="0">
                <a:latin typeface="Times New Roman" pitchFamily="18" charset="0"/>
                <a:cs typeface="Times New Roman" pitchFamily="18" charset="0"/>
              </a:rPr>
              <a:t>μ</a:t>
            </a:r>
            <a:r>
              <a:rPr lang="tr-TR" sz="2800" b="1" dirty="0" smtClean="0">
                <a:latin typeface="Times New Roman" pitchFamily="18" charset="0"/>
                <a:cs typeface="Times New Roman" pitchFamily="18" charset="0"/>
              </a:rPr>
              <a:t>m, 0–10 </a:t>
            </a:r>
            <a:r>
              <a:rPr lang="tr-TR" sz="2800" b="1" dirty="0" err="1" smtClean="0">
                <a:latin typeface="Times New Roman" pitchFamily="18" charset="0"/>
                <a:cs typeface="Times New Roman" pitchFamily="18" charset="0"/>
              </a:rPr>
              <a:t>min</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pulse</a:t>
            </a:r>
            <a:endParaRPr lang="tr-TR" sz="2800" b="1" dirty="0" smtClean="0">
              <a:latin typeface="Times New Roman" pitchFamily="18" charset="0"/>
              <a:cs typeface="Times New Roman" pitchFamily="18" charset="0"/>
            </a:endParaRPr>
          </a:p>
          <a:p>
            <a:pPr algn="ctr"/>
            <a:r>
              <a:rPr lang="en-US" sz="2800" b="1" dirty="0" smtClean="0">
                <a:latin typeface="Times New Roman" pitchFamily="18" charset="0"/>
                <a:cs typeface="Times New Roman" pitchFamily="18" charset="0"/>
              </a:rPr>
              <a:t>durations of </a:t>
            </a:r>
            <a:endParaRPr lang="tr-TR" sz="2800" b="1" dirty="0" smtClean="0">
              <a:latin typeface="Times New Roman" pitchFamily="18" charset="0"/>
              <a:cs typeface="Times New Roman" pitchFamily="18" charset="0"/>
            </a:endParaRPr>
          </a:p>
          <a:p>
            <a:pPr algn="ctr"/>
            <a:r>
              <a:rPr lang="en-US" sz="2800" b="1" dirty="0" smtClean="0">
                <a:latin typeface="Times New Roman" pitchFamily="18" charset="0"/>
                <a:cs typeface="Times New Roman" pitchFamily="18" charset="0"/>
              </a:rPr>
              <a:t>5s on 5s off</a:t>
            </a:r>
            <a:endParaRPr lang="tr-TR" sz="2800" b="1" dirty="0">
              <a:latin typeface="Times New Roman" pitchFamily="18" charset="0"/>
              <a:cs typeface="Times New Roman" pitchFamily="18" charset="0"/>
            </a:endParaRPr>
          </a:p>
        </p:txBody>
      </p:sp>
      <p:sp>
        <p:nvSpPr>
          <p:cNvPr id="8" name="Dikdörtgen 7"/>
          <p:cNvSpPr/>
          <p:nvPr/>
        </p:nvSpPr>
        <p:spPr>
          <a:xfrm>
            <a:off x="2395661" y="1896493"/>
            <a:ext cx="6092356" cy="2308324"/>
          </a:xfrm>
          <a:prstGeom prst="rect">
            <a:avLst/>
          </a:prstGeom>
        </p:spPr>
        <p:txBody>
          <a:bodyPr wrap="square">
            <a:spAutoFit/>
          </a:bodyPr>
          <a:lstStyle/>
          <a:p>
            <a:pPr algn="just"/>
            <a:r>
              <a:rPr lang="en-US" sz="2400" b="1" dirty="0" smtClean="0">
                <a:latin typeface="Times New Roman" pitchFamily="18" charset="0"/>
                <a:cs typeface="Times New Roman" pitchFamily="18" charset="0"/>
              </a:rPr>
              <a:t>Highest </a:t>
            </a:r>
            <a:r>
              <a:rPr lang="en-US" sz="2400" b="1" dirty="0">
                <a:latin typeface="Times New Roman" pitchFamily="18" charset="0"/>
                <a:cs typeface="Times New Roman" pitchFamily="18" charset="0"/>
              </a:rPr>
              <a:t>degradation </a:t>
            </a:r>
            <a:r>
              <a:rPr lang="en-US" sz="2400" b="1" dirty="0" smtClean="0">
                <a:latin typeface="Times New Roman" pitchFamily="18" charset="0"/>
                <a:cs typeface="Times New Roman" pitchFamily="18" charset="0"/>
              </a:rPr>
              <a:t>of</a:t>
            </a:r>
            <a:r>
              <a:rPr lang="tr-TR" sz="2400" b="1" dirty="0" smtClean="0">
                <a:latin typeface="Times New Roman" pitchFamily="18" charset="0"/>
                <a:cs typeface="Times New Roman" pitchFamily="18" charset="0"/>
              </a:rPr>
              <a:t> </a:t>
            </a:r>
            <a:r>
              <a:rPr lang="pt-BR" sz="2400" b="1" dirty="0" smtClean="0">
                <a:latin typeface="Times New Roman" pitchFamily="18" charset="0"/>
                <a:cs typeface="Times New Roman" pitchFamily="18" charset="0"/>
              </a:rPr>
              <a:t>malvanidin-3-O-glucosides </a:t>
            </a:r>
            <a:r>
              <a:rPr lang="pt-BR" sz="2400" b="1" dirty="0">
                <a:latin typeface="Times New Roman" pitchFamily="18" charset="0"/>
                <a:cs typeface="Times New Roman" pitchFamily="18" charset="0"/>
              </a:rPr>
              <a:t>(48.2</a:t>
            </a:r>
            <a:r>
              <a:rPr lang="pt-BR" sz="2400" b="1" dirty="0" smtClean="0">
                <a:latin typeface="Times New Roman" pitchFamily="18" charset="0"/>
                <a:cs typeface="Times New Roman" pitchFamily="18" charset="0"/>
              </a:rPr>
              <a:t>%)</a:t>
            </a:r>
            <a:r>
              <a:rPr lang="tr-TR" sz="2400" b="1" dirty="0" smtClean="0">
                <a:latin typeface="Times New Roman" pitchFamily="18" charset="0"/>
                <a:cs typeface="Times New Roman" pitchFamily="18" charset="0"/>
              </a:rPr>
              <a:t>,</a:t>
            </a:r>
            <a:r>
              <a:rPr lang="pt-BR" sz="2400" b="1" dirty="0" smtClean="0">
                <a:latin typeface="Times New Roman" pitchFamily="18" charset="0"/>
                <a:cs typeface="Times New Roman" pitchFamily="18" charset="0"/>
              </a:rPr>
              <a:t> </a:t>
            </a:r>
            <a:r>
              <a:rPr lang="pt-BR" sz="2400" b="1" dirty="0">
                <a:latin typeface="Times New Roman" pitchFamily="18" charset="0"/>
                <a:cs typeface="Times New Roman" pitchFamily="18" charset="0"/>
              </a:rPr>
              <a:t>cyanidin-3-O-glucosides (97.5%) </a:t>
            </a:r>
            <a:r>
              <a:rPr lang="pt-BR" sz="2400" b="1" dirty="0" smtClean="0">
                <a:latin typeface="Times New Roman" pitchFamily="18" charset="0"/>
                <a:cs typeface="Times New Roman" pitchFamily="18" charset="0"/>
              </a:rPr>
              <a:t>and</a:t>
            </a:r>
            <a:r>
              <a:rPr lang="tr-TR" sz="2400" b="1" dirty="0" smtClean="0">
                <a:latin typeface="Times New Roman" pitchFamily="18" charset="0"/>
                <a:cs typeface="Times New Roman" pitchFamily="18" charset="0"/>
              </a:rPr>
              <a:t> </a:t>
            </a:r>
            <a:r>
              <a:rPr lang="da-DK" sz="2400" b="1" dirty="0" smtClean="0">
                <a:latin typeface="Times New Roman" pitchFamily="18" charset="0"/>
                <a:cs typeface="Times New Roman" pitchFamily="18" charset="0"/>
              </a:rPr>
              <a:t>delphinidin-3-O-glucosides </a:t>
            </a:r>
            <a:r>
              <a:rPr lang="da-DK" sz="2400" b="1" dirty="0">
                <a:latin typeface="Times New Roman" pitchFamily="18" charset="0"/>
                <a:cs typeface="Times New Roman" pitchFamily="18" charset="0"/>
              </a:rPr>
              <a:t>(80.9%) at 61.0 </a:t>
            </a:r>
            <a:r>
              <a:rPr lang="da-DK" sz="2400" b="1" i="1" dirty="0">
                <a:latin typeface="Times New Roman" pitchFamily="18" charset="0"/>
                <a:cs typeface="Times New Roman" pitchFamily="18" charset="0"/>
              </a:rPr>
              <a:t>μ</a:t>
            </a:r>
            <a:r>
              <a:rPr lang="da-DK" sz="2400" b="1" dirty="0">
                <a:latin typeface="Times New Roman" pitchFamily="18" charset="0"/>
                <a:cs typeface="Times New Roman" pitchFamily="18" charset="0"/>
              </a:rPr>
              <a:t>m for 10 </a:t>
            </a:r>
            <a:r>
              <a:rPr lang="da-DK" sz="2400" b="1" dirty="0" smtClean="0">
                <a:latin typeface="Times New Roman" pitchFamily="18" charset="0"/>
                <a:cs typeface="Times New Roman" pitchFamily="18" charset="0"/>
              </a:rPr>
              <a:t>min</a:t>
            </a:r>
            <a:r>
              <a:rPr lang="tr-TR" sz="2400" b="1" dirty="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were</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found</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It</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was</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determined</a:t>
            </a:r>
            <a:r>
              <a:rPr lang="tr-TR" sz="2400" b="1" dirty="0" smtClean="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that</a:t>
            </a:r>
            <a:r>
              <a:rPr lang="en-US" sz="2400" b="1" dirty="0">
                <a:latin typeface="Times New Roman" pitchFamily="18" charset="0"/>
                <a:cs typeface="Times New Roman" pitchFamily="18" charset="0"/>
              </a:rPr>
              <a:t> </a:t>
            </a:r>
            <a:r>
              <a:rPr lang="tr-TR" sz="2400" b="1" dirty="0" smtClean="0">
                <a:latin typeface="Times New Roman" pitchFamily="18" charset="0"/>
                <a:cs typeface="Times New Roman" pitchFamily="18" charset="0"/>
              </a:rPr>
              <a:t>s</a:t>
            </a:r>
            <a:r>
              <a:rPr lang="en-US" sz="2400" b="1" dirty="0" err="1" smtClean="0">
                <a:latin typeface="Times New Roman" pitchFamily="18" charset="0"/>
                <a:cs typeface="Times New Roman" pitchFamily="18" charset="0"/>
              </a:rPr>
              <a:t>ignificant</a:t>
            </a:r>
            <a:r>
              <a:rPr lang="en-US" sz="2400" b="1" dirty="0" smtClean="0">
                <a:latin typeface="Times New Roman" pitchFamily="18" charset="0"/>
                <a:cs typeface="Times New Roman" pitchFamily="18" charset="0"/>
              </a:rPr>
              <a:t> </a:t>
            </a:r>
            <a:r>
              <a:rPr lang="tr-TR" sz="2400" b="1" dirty="0" err="1">
                <a:latin typeface="Times New Roman" pitchFamily="18" charset="0"/>
                <a:cs typeface="Times New Roman" pitchFamily="18" charset="0"/>
              </a:rPr>
              <a:t>alterations</a:t>
            </a:r>
            <a:r>
              <a:rPr lang="en-US" sz="2400" b="1" dirty="0">
                <a:latin typeface="Times New Roman" pitchFamily="18" charset="0"/>
                <a:cs typeface="Times New Roman" pitchFamily="18" charset="0"/>
              </a:rPr>
              <a:t> in </a:t>
            </a:r>
            <a:r>
              <a:rPr lang="en-US" sz="2400" b="1" dirty="0" err="1">
                <a:latin typeface="Times New Roman" pitchFamily="18" charset="0"/>
                <a:cs typeface="Times New Roman" pitchFamily="18" charset="0"/>
              </a:rPr>
              <a:t>anthocyanins</a:t>
            </a:r>
            <a:r>
              <a:rPr lang="en-US" sz="2400" b="1" dirty="0">
                <a:latin typeface="Times New Roman" pitchFamily="18" charset="0"/>
                <a:cs typeface="Times New Roman" pitchFamily="18" charset="0"/>
              </a:rPr>
              <a:t> and </a:t>
            </a:r>
            <a:r>
              <a:rPr lang="en-US" sz="2400" b="1" dirty="0" smtClean="0">
                <a:latin typeface="Times New Roman" pitchFamily="18" charset="0"/>
                <a:cs typeface="Times New Roman" pitchFamily="18" charset="0"/>
              </a:rPr>
              <a:t>color</a:t>
            </a:r>
            <a:r>
              <a:rPr lang="tr-TR" sz="2400" b="1" dirty="0">
                <a:latin typeface="Times New Roman" pitchFamily="18" charset="0"/>
                <a:cs typeface="Times New Roman" pitchFamily="18" charset="0"/>
              </a:rPr>
              <a:t> </a:t>
            </a:r>
            <a:r>
              <a:rPr lang="tr-TR" sz="2400" b="1" dirty="0" smtClean="0">
                <a:latin typeface="Times New Roman" pitchFamily="18" charset="0"/>
                <a:cs typeface="Times New Roman" pitchFamily="18" charset="0"/>
              </a:rPr>
              <a:t>of </a:t>
            </a:r>
            <a:r>
              <a:rPr lang="tr-TR" sz="2400" b="1" dirty="0" err="1" smtClean="0">
                <a:latin typeface="Times New Roman" pitchFamily="18" charset="0"/>
                <a:cs typeface="Times New Roman" pitchFamily="18" charset="0"/>
              </a:rPr>
              <a:t>juice</a:t>
            </a:r>
            <a:endParaRPr lang="tr-TR" sz="2400" b="1" dirty="0">
              <a:latin typeface="Times New Roman" pitchFamily="18" charset="0"/>
              <a:cs typeface="Times New Roman" pitchFamily="18" charset="0"/>
            </a:endParaRPr>
          </a:p>
        </p:txBody>
      </p:sp>
      <p:sp>
        <p:nvSpPr>
          <p:cNvPr id="9" name="Metin kutusu 8"/>
          <p:cNvSpPr txBox="1"/>
          <p:nvPr/>
        </p:nvSpPr>
        <p:spPr>
          <a:xfrm>
            <a:off x="287146" y="1374051"/>
            <a:ext cx="1750800" cy="830997"/>
          </a:xfrm>
          <a:prstGeom prst="rect">
            <a:avLst/>
          </a:prstGeom>
          <a:noFill/>
        </p:spPr>
        <p:txBody>
          <a:bodyPr wrap="none" rtlCol="0">
            <a:spAutoFit/>
          </a:bodyPr>
          <a:lstStyle/>
          <a:p>
            <a:pPr algn="ctr"/>
            <a:r>
              <a:rPr lang="tr-TR" sz="2400" b="1" dirty="0" err="1" smtClean="0">
                <a:solidFill>
                  <a:srgbClr val="CC0066"/>
                </a:solidFill>
                <a:latin typeface="Times New Roman" pitchFamily="18" charset="0"/>
                <a:cs typeface="Times New Roman" pitchFamily="18" charset="0"/>
              </a:rPr>
              <a:t>Ultrasound</a:t>
            </a:r>
            <a:r>
              <a:rPr lang="tr-TR" sz="2400" b="1" dirty="0" smtClean="0">
                <a:solidFill>
                  <a:srgbClr val="CC0066"/>
                </a:solidFill>
                <a:latin typeface="Times New Roman" pitchFamily="18" charset="0"/>
                <a:cs typeface="Times New Roman" pitchFamily="18" charset="0"/>
              </a:rPr>
              <a:t> </a:t>
            </a:r>
          </a:p>
          <a:p>
            <a:pPr algn="ctr"/>
            <a:r>
              <a:rPr lang="tr-TR" sz="2400" b="1" dirty="0" err="1" smtClean="0">
                <a:solidFill>
                  <a:srgbClr val="CC0066"/>
                </a:solidFill>
                <a:latin typeface="Times New Roman" pitchFamily="18" charset="0"/>
                <a:cs typeface="Times New Roman" pitchFamily="18" charset="0"/>
              </a:rPr>
              <a:t>Condition</a:t>
            </a:r>
            <a:endParaRPr lang="tr-TR" sz="2400" b="1" dirty="0">
              <a:solidFill>
                <a:srgbClr val="CC0066"/>
              </a:solidFill>
              <a:latin typeface="Times New Roman" pitchFamily="18" charset="0"/>
              <a:cs typeface="Times New Roman" pitchFamily="18" charset="0"/>
            </a:endParaRPr>
          </a:p>
        </p:txBody>
      </p:sp>
      <p:sp>
        <p:nvSpPr>
          <p:cNvPr id="10" name="Metin kutusu 9"/>
          <p:cNvSpPr txBox="1"/>
          <p:nvPr/>
        </p:nvSpPr>
        <p:spPr>
          <a:xfrm>
            <a:off x="2395661" y="1374051"/>
            <a:ext cx="4205831" cy="461665"/>
          </a:xfrm>
          <a:prstGeom prst="rect">
            <a:avLst/>
          </a:prstGeom>
          <a:noFill/>
        </p:spPr>
        <p:txBody>
          <a:bodyPr wrap="none" rtlCol="0">
            <a:spAutoFit/>
          </a:bodyPr>
          <a:lstStyle/>
          <a:p>
            <a:r>
              <a:rPr lang="tr-TR" sz="2400" b="1" dirty="0" err="1">
                <a:solidFill>
                  <a:srgbClr val="CC0066"/>
                </a:solidFill>
                <a:latin typeface="Times New Roman" pitchFamily="18" charset="0"/>
                <a:cs typeface="Times New Roman" pitchFamily="18" charset="0"/>
              </a:rPr>
              <a:t>U</a:t>
            </a:r>
            <a:r>
              <a:rPr lang="tr-TR" sz="2400" b="1" dirty="0" err="1" smtClean="0">
                <a:solidFill>
                  <a:srgbClr val="CC0066"/>
                </a:solidFill>
                <a:latin typeface="Times New Roman" pitchFamily="18" charset="0"/>
                <a:cs typeface="Times New Roman" pitchFamily="18" charset="0"/>
              </a:rPr>
              <a:t>ltrasound</a:t>
            </a:r>
            <a:r>
              <a:rPr lang="tr-TR" sz="2400" b="1" dirty="0" smtClean="0">
                <a:solidFill>
                  <a:srgbClr val="CC0066"/>
                </a:solidFill>
                <a:latin typeface="Times New Roman" pitchFamily="18" charset="0"/>
                <a:cs typeface="Times New Roman" pitchFamily="18" charset="0"/>
              </a:rPr>
              <a:t>  </a:t>
            </a:r>
            <a:r>
              <a:rPr lang="tr-TR" sz="2400" b="1" dirty="0" err="1" smtClean="0">
                <a:solidFill>
                  <a:srgbClr val="CC0066"/>
                </a:solidFill>
                <a:latin typeface="Times New Roman" pitchFamily="18" charset="0"/>
                <a:cs typeface="Times New Roman" pitchFamily="18" charset="0"/>
              </a:rPr>
              <a:t>Processing</a:t>
            </a:r>
            <a:r>
              <a:rPr lang="tr-TR" sz="2400" b="1" dirty="0" smtClean="0">
                <a:solidFill>
                  <a:srgbClr val="CC0066"/>
                </a:solidFill>
                <a:latin typeface="Times New Roman" pitchFamily="18" charset="0"/>
                <a:cs typeface="Times New Roman" pitchFamily="18" charset="0"/>
              </a:rPr>
              <a:t> </a:t>
            </a:r>
            <a:r>
              <a:rPr lang="tr-TR" sz="2400" b="1" dirty="0" err="1" smtClean="0">
                <a:solidFill>
                  <a:srgbClr val="CC0066"/>
                </a:solidFill>
                <a:latin typeface="Times New Roman" pitchFamily="18" charset="0"/>
                <a:cs typeface="Times New Roman" pitchFamily="18" charset="0"/>
              </a:rPr>
              <a:t>Effects</a:t>
            </a:r>
            <a:endParaRPr lang="tr-TR" sz="2400" b="1" dirty="0">
              <a:solidFill>
                <a:srgbClr val="CC0066"/>
              </a:solidFill>
              <a:latin typeface="Times New Roman" pitchFamily="18" charset="0"/>
              <a:cs typeface="Times New Roman" pitchFamily="18" charset="0"/>
            </a:endParaRPr>
          </a:p>
        </p:txBody>
      </p:sp>
      <p:sp>
        <p:nvSpPr>
          <p:cNvPr id="12" name="Dikdörtgen 11"/>
          <p:cNvSpPr/>
          <p:nvPr/>
        </p:nvSpPr>
        <p:spPr>
          <a:xfrm>
            <a:off x="6601492" y="3824941"/>
            <a:ext cx="2037802" cy="369332"/>
          </a:xfrm>
          <a:prstGeom prst="rect">
            <a:avLst/>
          </a:prstGeom>
        </p:spPr>
        <p:txBody>
          <a:bodyPr wrap="none">
            <a:spAutoFit/>
          </a:bodyPr>
          <a:lstStyle/>
          <a:p>
            <a:r>
              <a:rPr lang="tr-TR" i="1" dirty="0" err="1">
                <a:latin typeface="Times New Roman" pitchFamily="18" charset="0"/>
                <a:cs typeface="Times New Roman" pitchFamily="18" charset="0"/>
              </a:rPr>
              <a:t>Tiwari</a:t>
            </a:r>
            <a:r>
              <a:rPr lang="tr-TR" i="1" dirty="0">
                <a:latin typeface="Times New Roman" pitchFamily="18" charset="0"/>
                <a:cs typeface="Times New Roman" pitchFamily="18" charset="0"/>
              </a:rPr>
              <a:t> et al., (</a:t>
            </a:r>
            <a:r>
              <a:rPr lang="tr-TR" i="1" dirty="0" smtClean="0">
                <a:latin typeface="Times New Roman" pitchFamily="18" charset="0"/>
                <a:cs typeface="Times New Roman" pitchFamily="18" charset="0"/>
              </a:rPr>
              <a:t>2010)</a:t>
            </a:r>
            <a:endParaRPr lang="tr-TR" i="1" dirty="0">
              <a:latin typeface="Times New Roman" pitchFamily="18" charset="0"/>
              <a:cs typeface="Times New Roman" pitchFamily="18" charset="0"/>
            </a:endParaRP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4488" y="4249165"/>
            <a:ext cx="4022659" cy="2608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27111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033D5EBD-6B78-4E2D-9C66-E9FAF9308C89}" type="slidenum">
              <a:rPr lang="en-US" smtClean="0"/>
              <a:pPr/>
              <a:t>26</a:t>
            </a:fld>
            <a:endParaRPr lang="en-US" dirty="0"/>
          </a:p>
        </p:txBody>
      </p:sp>
      <p:sp>
        <p:nvSpPr>
          <p:cNvPr id="5" name="Slayt Numarası Yer Tutucusu 3"/>
          <p:cNvSpPr txBox="1">
            <a:spLocks/>
          </p:cNvSpPr>
          <p:nvPr/>
        </p:nvSpPr>
        <p:spPr>
          <a:xfrm>
            <a:off x="473242" y="6356350"/>
            <a:ext cx="673387" cy="365125"/>
          </a:xfrm>
          <a:prstGeom prst="rect">
            <a:avLst/>
          </a:prstGeom>
        </p:spPr>
        <p:txBody>
          <a:bodyPr vert="horz" lIns="91440" tIns="45720" rIns="91440" bIns="45720" rtlCol="0" anchor="ctr"/>
          <a:lstStyle>
            <a:defPPr>
              <a:defRPr lang="en-US"/>
            </a:defPPr>
            <a:lvl1pPr marL="0" algn="l" defTabSz="914400" rtl="0" eaLnBrk="1" latinLnBrk="0" hangingPunct="1">
              <a:defRPr sz="1050" kern="1200">
                <a:solidFill>
                  <a:srgbClr val="71717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33D5EBD-6B78-4E2D-9C66-E9FAF9308C89}" type="slidenum">
              <a:rPr lang="en-US" smtClean="0"/>
              <a:pPr/>
              <a:t>26</a:t>
            </a:fld>
            <a:endParaRPr lang="en-US" dirty="0"/>
          </a:p>
        </p:txBody>
      </p:sp>
      <p:sp>
        <p:nvSpPr>
          <p:cNvPr id="6" name="Metin kutusu 5"/>
          <p:cNvSpPr txBox="1"/>
          <p:nvPr/>
        </p:nvSpPr>
        <p:spPr>
          <a:xfrm>
            <a:off x="0" y="538061"/>
            <a:ext cx="3052439" cy="769441"/>
          </a:xfrm>
          <a:prstGeom prst="rect">
            <a:avLst/>
          </a:prstGeom>
          <a:solidFill>
            <a:schemeClr val="accent5">
              <a:lumMod val="20000"/>
              <a:lumOff val="80000"/>
            </a:schemeClr>
          </a:solidFill>
          <a:ln w="63500">
            <a:solidFill>
              <a:srgbClr val="CC0066"/>
            </a:solidFill>
          </a:ln>
        </p:spPr>
        <p:txBody>
          <a:bodyPr wrap="none" rtlCol="0">
            <a:spAutoFit/>
          </a:bodyPr>
          <a:lstStyle/>
          <a:p>
            <a:r>
              <a:rPr lang="tr-TR" sz="4400" b="1" dirty="0" err="1" smtClean="0">
                <a:solidFill>
                  <a:srgbClr val="CC0066"/>
                </a:solidFill>
                <a:latin typeface="Times New Roman" pitchFamily="18" charset="0"/>
                <a:cs typeface="Times New Roman" pitchFamily="18" charset="0"/>
              </a:rPr>
              <a:t>Fruit</a:t>
            </a:r>
            <a:r>
              <a:rPr lang="tr-TR" sz="4400" b="1" dirty="0" smtClean="0">
                <a:solidFill>
                  <a:srgbClr val="CC0066"/>
                </a:solidFill>
                <a:latin typeface="Times New Roman" pitchFamily="18" charset="0"/>
                <a:cs typeface="Times New Roman" pitchFamily="18" charset="0"/>
              </a:rPr>
              <a:t> </a:t>
            </a:r>
            <a:r>
              <a:rPr lang="tr-TR" sz="4400" b="1" dirty="0" err="1" smtClean="0">
                <a:solidFill>
                  <a:srgbClr val="CC0066"/>
                </a:solidFill>
                <a:latin typeface="Times New Roman" pitchFamily="18" charset="0"/>
                <a:cs typeface="Times New Roman" pitchFamily="18" charset="0"/>
              </a:rPr>
              <a:t>Juices</a:t>
            </a:r>
            <a:endParaRPr lang="tr-TR" sz="4400" b="1" dirty="0">
              <a:solidFill>
                <a:srgbClr val="CC0066"/>
              </a:solidFill>
              <a:latin typeface="Times New Roman" pitchFamily="18" charset="0"/>
              <a:cs typeface="Times New Roman" pitchFamily="18" charset="0"/>
            </a:endParaRPr>
          </a:p>
        </p:txBody>
      </p:sp>
      <p:sp>
        <p:nvSpPr>
          <p:cNvPr id="7" name="Metin kutusu 6"/>
          <p:cNvSpPr txBox="1"/>
          <p:nvPr/>
        </p:nvSpPr>
        <p:spPr>
          <a:xfrm>
            <a:off x="3052439" y="630393"/>
            <a:ext cx="2929007" cy="646331"/>
          </a:xfrm>
          <a:prstGeom prst="rect">
            <a:avLst/>
          </a:prstGeom>
          <a:noFill/>
        </p:spPr>
        <p:txBody>
          <a:bodyPr wrap="none" rtlCol="0">
            <a:spAutoFit/>
          </a:bodyPr>
          <a:lstStyle/>
          <a:p>
            <a:r>
              <a:rPr lang="tr-TR" sz="3600" b="1" dirty="0" smtClean="0">
                <a:latin typeface="Times New Roman" pitchFamily="18" charset="0"/>
                <a:cs typeface="Times New Roman" pitchFamily="18" charset="0"/>
              </a:rPr>
              <a:t> </a:t>
            </a:r>
            <a:r>
              <a:rPr lang="tr-TR" sz="3600" b="1" dirty="0" err="1" smtClean="0">
                <a:latin typeface="Times New Roman" pitchFamily="18" charset="0"/>
                <a:cs typeface="Times New Roman" pitchFamily="18" charset="0"/>
              </a:rPr>
              <a:t>Guava</a:t>
            </a:r>
            <a:r>
              <a:rPr lang="tr-TR" sz="3600" b="1" dirty="0" smtClean="0">
                <a:latin typeface="Times New Roman" pitchFamily="18" charset="0"/>
                <a:cs typeface="Times New Roman" pitchFamily="18" charset="0"/>
              </a:rPr>
              <a:t> </a:t>
            </a:r>
            <a:r>
              <a:rPr lang="tr-TR" sz="3600" b="1" dirty="0" err="1" smtClean="0">
                <a:latin typeface="Times New Roman" pitchFamily="18" charset="0"/>
                <a:cs typeface="Times New Roman" pitchFamily="18" charset="0"/>
              </a:rPr>
              <a:t>Juices</a:t>
            </a:r>
            <a:endParaRPr lang="tr-TR" sz="3600" b="1" dirty="0">
              <a:latin typeface="Times New Roman" pitchFamily="18" charset="0"/>
              <a:cs typeface="Times New Roman" pitchFamily="18" charset="0"/>
            </a:endParaRPr>
          </a:p>
        </p:txBody>
      </p:sp>
      <p:sp>
        <p:nvSpPr>
          <p:cNvPr id="8" name="Dikdörtgen 7"/>
          <p:cNvSpPr/>
          <p:nvPr/>
        </p:nvSpPr>
        <p:spPr>
          <a:xfrm>
            <a:off x="-298506" y="2191903"/>
            <a:ext cx="2922104" cy="523220"/>
          </a:xfrm>
          <a:prstGeom prst="rect">
            <a:avLst/>
          </a:prstGeom>
        </p:spPr>
        <p:txBody>
          <a:bodyPr wrap="square">
            <a:spAutoFit/>
          </a:bodyPr>
          <a:lstStyle/>
          <a:p>
            <a:pPr algn="ctr"/>
            <a:r>
              <a:rPr lang="tr-TR" sz="2800" b="1" dirty="0">
                <a:latin typeface="Times New Roman" pitchFamily="18" charset="0"/>
                <a:cs typeface="Times New Roman" pitchFamily="18" charset="0"/>
              </a:rPr>
              <a:t>35 kHz, 30 </a:t>
            </a:r>
            <a:r>
              <a:rPr lang="tr-TR" sz="2800" b="1" dirty="0" err="1">
                <a:latin typeface="Times New Roman" pitchFamily="18" charset="0"/>
                <a:cs typeface="Times New Roman" pitchFamily="18" charset="0"/>
              </a:rPr>
              <a:t>min</a:t>
            </a:r>
            <a:endParaRPr lang="tr-TR" sz="2800" b="1" dirty="0">
              <a:latin typeface="Times New Roman" pitchFamily="18" charset="0"/>
              <a:cs typeface="Times New Roman" pitchFamily="18" charset="0"/>
            </a:endParaRPr>
          </a:p>
        </p:txBody>
      </p:sp>
      <p:sp>
        <p:nvSpPr>
          <p:cNvPr id="9" name="Dikdörtgen 8"/>
          <p:cNvSpPr/>
          <p:nvPr/>
        </p:nvSpPr>
        <p:spPr>
          <a:xfrm>
            <a:off x="2395660" y="1776587"/>
            <a:ext cx="6748339" cy="3046988"/>
          </a:xfrm>
          <a:prstGeom prst="rect">
            <a:avLst/>
          </a:prstGeom>
        </p:spPr>
        <p:txBody>
          <a:bodyPr wrap="square">
            <a:spAutoFit/>
          </a:bodyPr>
          <a:lstStyle/>
          <a:p>
            <a:pPr algn="just"/>
            <a:r>
              <a:rPr lang="en-US" sz="2400" b="1" dirty="0" smtClean="0">
                <a:latin typeface="Times New Roman" pitchFamily="18" charset="0"/>
                <a:cs typeface="Times New Roman" pitchFamily="18" charset="0"/>
              </a:rPr>
              <a:t>Ascorbic </a:t>
            </a:r>
            <a:r>
              <a:rPr lang="en-US" sz="2400" b="1" dirty="0">
                <a:latin typeface="Times New Roman" pitchFamily="18" charset="0"/>
                <a:cs typeface="Times New Roman" pitchFamily="18" charset="0"/>
              </a:rPr>
              <a:t>acid content was found to be significantly higher in samples treated with</a:t>
            </a:r>
          </a:p>
          <a:p>
            <a:pPr algn="just"/>
            <a:r>
              <a:rPr lang="en-US" sz="2400" b="1" dirty="0">
                <a:latin typeface="Times New Roman" pitchFamily="18" charset="0"/>
                <a:cs typeface="Times New Roman" pitchFamily="18" charset="0"/>
              </a:rPr>
              <a:t>carbonation and sonication than in the control. </a:t>
            </a:r>
            <a:r>
              <a:rPr lang="tr-TR" sz="2400" b="1" dirty="0" err="1">
                <a:latin typeface="Times New Roman" pitchFamily="18" charset="0"/>
                <a:cs typeface="Times New Roman" pitchFamily="18" charset="0"/>
              </a:rPr>
              <a:t>j</a:t>
            </a:r>
            <a:r>
              <a:rPr lang="tr-TR" sz="2400" b="1" dirty="0" err="1" smtClean="0">
                <a:latin typeface="Times New Roman" pitchFamily="18" charset="0"/>
                <a:cs typeface="Times New Roman" pitchFamily="18" charset="0"/>
              </a:rPr>
              <a:t>uice</a:t>
            </a:r>
            <a:r>
              <a:rPr lang="tr-TR"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Carbonation </a:t>
            </a:r>
            <a:r>
              <a:rPr lang="en-US" sz="2400" b="1" dirty="0">
                <a:latin typeface="Times New Roman" pitchFamily="18" charset="0"/>
                <a:cs typeface="Times New Roman" pitchFamily="18" charset="0"/>
              </a:rPr>
              <a:t>provided more nuclei </a:t>
            </a:r>
            <a:r>
              <a:rPr lang="en-US" sz="2400" b="1" dirty="0" smtClean="0">
                <a:latin typeface="Times New Roman" pitchFamily="18" charset="0"/>
                <a:cs typeface="Times New Roman" pitchFamily="18" charset="0"/>
              </a:rPr>
              <a:t>for</a:t>
            </a:r>
            <a:r>
              <a:rPr lang="tr-TR"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cavitations</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that permitted the elimination of dissolved oxygen in the juice. </a:t>
            </a:r>
            <a:r>
              <a:rPr lang="tr-TR" sz="2400" b="1" dirty="0" err="1" smtClean="0">
                <a:latin typeface="Times New Roman" pitchFamily="18" charset="0"/>
                <a:cs typeface="Times New Roman" pitchFamily="18" charset="0"/>
              </a:rPr>
              <a:t>Also</a:t>
            </a:r>
            <a:r>
              <a:rPr lang="en-US" sz="2400" b="1" dirty="0" smtClean="0">
                <a:latin typeface="Times New Roman" pitchFamily="18" charset="0"/>
                <a:cs typeface="Times New Roman" pitchFamily="18" charset="0"/>
              </a:rPr>
              <a:t>,</a:t>
            </a:r>
            <a:r>
              <a:rPr lang="tr-TR" sz="2400" b="1" dirty="0">
                <a:latin typeface="Times New Roman" pitchFamily="18" charset="0"/>
                <a:cs typeface="Times New Roman" pitchFamily="18" charset="0"/>
              </a:rPr>
              <a:t> </a:t>
            </a:r>
            <a:r>
              <a:rPr lang="tr-TR" sz="2400" b="1" dirty="0" err="1" smtClean="0">
                <a:latin typeface="Times New Roman" pitchFamily="18" charset="0"/>
                <a:cs typeface="Times New Roman" pitchFamily="18" charset="0"/>
              </a:rPr>
              <a:t>further</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treatment </a:t>
            </a:r>
            <a:r>
              <a:rPr lang="en-US" sz="2400" b="1" dirty="0" smtClean="0">
                <a:latin typeface="Times New Roman" pitchFamily="18" charset="0"/>
                <a:cs typeface="Times New Roman" pitchFamily="18" charset="0"/>
              </a:rPr>
              <a:t>gave </a:t>
            </a:r>
            <a:r>
              <a:rPr lang="en-US" sz="2400" b="1" dirty="0">
                <a:latin typeface="Times New Roman" pitchFamily="18" charset="0"/>
                <a:cs typeface="Times New Roman" pitchFamily="18" charset="0"/>
              </a:rPr>
              <a:t>rise to a greater cloudiness and PPO activity.</a:t>
            </a:r>
            <a:endParaRPr lang="tr-TR" sz="2400" b="1" dirty="0">
              <a:latin typeface="Times New Roman" pitchFamily="18" charset="0"/>
              <a:cs typeface="Times New Roman" pitchFamily="18" charset="0"/>
            </a:endParaRPr>
          </a:p>
        </p:txBody>
      </p:sp>
      <p:sp>
        <p:nvSpPr>
          <p:cNvPr id="10" name="Metin kutusu 9"/>
          <p:cNvSpPr txBox="1"/>
          <p:nvPr/>
        </p:nvSpPr>
        <p:spPr>
          <a:xfrm>
            <a:off x="287146" y="1374051"/>
            <a:ext cx="1750800" cy="830997"/>
          </a:xfrm>
          <a:prstGeom prst="rect">
            <a:avLst/>
          </a:prstGeom>
          <a:noFill/>
        </p:spPr>
        <p:txBody>
          <a:bodyPr wrap="none" rtlCol="0">
            <a:spAutoFit/>
          </a:bodyPr>
          <a:lstStyle/>
          <a:p>
            <a:pPr algn="ctr"/>
            <a:r>
              <a:rPr lang="tr-TR" sz="2400" b="1" dirty="0" err="1" smtClean="0">
                <a:solidFill>
                  <a:srgbClr val="CC0066"/>
                </a:solidFill>
                <a:latin typeface="Times New Roman" pitchFamily="18" charset="0"/>
                <a:cs typeface="Times New Roman" pitchFamily="18" charset="0"/>
              </a:rPr>
              <a:t>Ultrasound</a:t>
            </a:r>
            <a:r>
              <a:rPr lang="tr-TR" sz="2400" b="1" dirty="0" smtClean="0">
                <a:solidFill>
                  <a:srgbClr val="CC0066"/>
                </a:solidFill>
                <a:latin typeface="Times New Roman" pitchFamily="18" charset="0"/>
                <a:cs typeface="Times New Roman" pitchFamily="18" charset="0"/>
              </a:rPr>
              <a:t> </a:t>
            </a:r>
          </a:p>
          <a:p>
            <a:pPr algn="ctr"/>
            <a:r>
              <a:rPr lang="tr-TR" sz="2400" b="1" dirty="0" err="1" smtClean="0">
                <a:solidFill>
                  <a:srgbClr val="CC0066"/>
                </a:solidFill>
                <a:latin typeface="Times New Roman" pitchFamily="18" charset="0"/>
                <a:cs typeface="Times New Roman" pitchFamily="18" charset="0"/>
              </a:rPr>
              <a:t>Condition</a:t>
            </a:r>
            <a:endParaRPr lang="tr-TR" sz="2400" b="1" dirty="0">
              <a:solidFill>
                <a:srgbClr val="CC0066"/>
              </a:solidFill>
              <a:latin typeface="Times New Roman" pitchFamily="18" charset="0"/>
              <a:cs typeface="Times New Roman" pitchFamily="18" charset="0"/>
            </a:endParaRPr>
          </a:p>
        </p:txBody>
      </p:sp>
      <p:sp>
        <p:nvSpPr>
          <p:cNvPr id="11" name="Metin kutusu 10"/>
          <p:cNvSpPr txBox="1"/>
          <p:nvPr/>
        </p:nvSpPr>
        <p:spPr>
          <a:xfrm>
            <a:off x="2395661" y="1374051"/>
            <a:ext cx="4205831" cy="461665"/>
          </a:xfrm>
          <a:prstGeom prst="rect">
            <a:avLst/>
          </a:prstGeom>
          <a:noFill/>
        </p:spPr>
        <p:txBody>
          <a:bodyPr wrap="none" rtlCol="0">
            <a:spAutoFit/>
          </a:bodyPr>
          <a:lstStyle/>
          <a:p>
            <a:r>
              <a:rPr lang="tr-TR" sz="2400" b="1" dirty="0" err="1">
                <a:solidFill>
                  <a:srgbClr val="CC0066"/>
                </a:solidFill>
                <a:latin typeface="Times New Roman" pitchFamily="18" charset="0"/>
                <a:cs typeface="Times New Roman" pitchFamily="18" charset="0"/>
              </a:rPr>
              <a:t>U</a:t>
            </a:r>
            <a:r>
              <a:rPr lang="tr-TR" sz="2400" b="1" dirty="0" err="1" smtClean="0">
                <a:solidFill>
                  <a:srgbClr val="CC0066"/>
                </a:solidFill>
                <a:latin typeface="Times New Roman" pitchFamily="18" charset="0"/>
                <a:cs typeface="Times New Roman" pitchFamily="18" charset="0"/>
              </a:rPr>
              <a:t>ltrasound</a:t>
            </a:r>
            <a:r>
              <a:rPr lang="tr-TR" sz="2400" b="1" dirty="0" smtClean="0">
                <a:solidFill>
                  <a:srgbClr val="CC0066"/>
                </a:solidFill>
                <a:latin typeface="Times New Roman" pitchFamily="18" charset="0"/>
                <a:cs typeface="Times New Roman" pitchFamily="18" charset="0"/>
              </a:rPr>
              <a:t>  </a:t>
            </a:r>
            <a:r>
              <a:rPr lang="tr-TR" sz="2400" b="1" dirty="0" err="1" smtClean="0">
                <a:solidFill>
                  <a:srgbClr val="CC0066"/>
                </a:solidFill>
                <a:latin typeface="Times New Roman" pitchFamily="18" charset="0"/>
                <a:cs typeface="Times New Roman" pitchFamily="18" charset="0"/>
              </a:rPr>
              <a:t>Processing</a:t>
            </a:r>
            <a:r>
              <a:rPr lang="tr-TR" sz="2400" b="1" dirty="0" smtClean="0">
                <a:solidFill>
                  <a:srgbClr val="CC0066"/>
                </a:solidFill>
                <a:latin typeface="Times New Roman" pitchFamily="18" charset="0"/>
                <a:cs typeface="Times New Roman" pitchFamily="18" charset="0"/>
              </a:rPr>
              <a:t> </a:t>
            </a:r>
            <a:r>
              <a:rPr lang="tr-TR" sz="2400" b="1" dirty="0" err="1" smtClean="0">
                <a:solidFill>
                  <a:srgbClr val="CC0066"/>
                </a:solidFill>
                <a:latin typeface="Times New Roman" pitchFamily="18" charset="0"/>
                <a:cs typeface="Times New Roman" pitchFamily="18" charset="0"/>
              </a:rPr>
              <a:t>Effects</a:t>
            </a:r>
            <a:endParaRPr lang="tr-TR" sz="2400" b="1" dirty="0">
              <a:solidFill>
                <a:srgbClr val="CC0066"/>
              </a:solidFill>
              <a:latin typeface="Times New Roman" pitchFamily="18" charset="0"/>
              <a:cs typeface="Times New Roman" pitchFamily="18" charset="0"/>
            </a:endParaRP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54640"/>
            <a:ext cx="2845222" cy="2103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Dikdörtgen 13"/>
          <p:cNvSpPr/>
          <p:nvPr/>
        </p:nvSpPr>
        <p:spPr>
          <a:xfrm>
            <a:off x="6855777" y="4458420"/>
            <a:ext cx="2095445" cy="369332"/>
          </a:xfrm>
          <a:prstGeom prst="rect">
            <a:avLst/>
          </a:prstGeom>
        </p:spPr>
        <p:txBody>
          <a:bodyPr wrap="none">
            <a:spAutoFit/>
          </a:bodyPr>
          <a:lstStyle/>
          <a:p>
            <a:r>
              <a:rPr lang="tr-TR" i="1" dirty="0" err="1">
                <a:latin typeface="Times New Roman" pitchFamily="18" charset="0"/>
                <a:cs typeface="Times New Roman" pitchFamily="18" charset="0"/>
              </a:rPr>
              <a:t>Cheng</a:t>
            </a:r>
            <a:r>
              <a:rPr lang="tr-TR" i="1" dirty="0">
                <a:latin typeface="Times New Roman" pitchFamily="18" charset="0"/>
                <a:cs typeface="Times New Roman" pitchFamily="18" charset="0"/>
              </a:rPr>
              <a:t> et al., (2007).</a:t>
            </a:r>
          </a:p>
        </p:txBody>
      </p:sp>
    </p:spTree>
    <p:extLst>
      <p:ext uri="{BB962C8B-B14F-4D97-AF65-F5344CB8AC3E}">
        <p14:creationId xmlns:p14="http://schemas.microsoft.com/office/powerpoint/2010/main" val="28852964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p:cNvSpPr txBox="1"/>
          <p:nvPr/>
        </p:nvSpPr>
        <p:spPr>
          <a:xfrm>
            <a:off x="-1" y="1436638"/>
            <a:ext cx="5088765" cy="769441"/>
          </a:xfrm>
          <a:prstGeom prst="rect">
            <a:avLst/>
          </a:prstGeom>
          <a:solidFill>
            <a:schemeClr val="accent5">
              <a:lumMod val="20000"/>
              <a:lumOff val="80000"/>
            </a:schemeClr>
          </a:solidFill>
          <a:ln w="63500">
            <a:solidFill>
              <a:srgbClr val="CC0066"/>
            </a:solidFill>
          </a:ln>
        </p:spPr>
        <p:txBody>
          <a:bodyPr wrap="none" rtlCol="0">
            <a:spAutoFit/>
          </a:bodyPr>
          <a:lstStyle/>
          <a:p>
            <a:r>
              <a:rPr lang="tr-TR" sz="4400" b="1" dirty="0" err="1" smtClean="0">
                <a:solidFill>
                  <a:srgbClr val="CC0066"/>
                </a:solidFill>
                <a:latin typeface="Times New Roman" pitchFamily="18" charset="0"/>
                <a:cs typeface="Times New Roman" pitchFamily="18" charset="0"/>
              </a:rPr>
              <a:t>Fruits</a:t>
            </a:r>
            <a:r>
              <a:rPr lang="tr-TR" sz="4400" b="1" dirty="0" smtClean="0">
                <a:solidFill>
                  <a:srgbClr val="CC0066"/>
                </a:solidFill>
                <a:latin typeface="Times New Roman" pitchFamily="18" charset="0"/>
                <a:cs typeface="Times New Roman" pitchFamily="18" charset="0"/>
              </a:rPr>
              <a:t> &amp;</a:t>
            </a:r>
            <a:r>
              <a:rPr lang="tr-TR" sz="4400" b="1" dirty="0" err="1" smtClean="0">
                <a:solidFill>
                  <a:srgbClr val="CC0066"/>
                </a:solidFill>
                <a:latin typeface="Times New Roman" pitchFamily="18" charset="0"/>
                <a:cs typeface="Times New Roman" pitchFamily="18" charset="0"/>
              </a:rPr>
              <a:t>Vegetables</a:t>
            </a:r>
            <a:r>
              <a:rPr lang="tr-TR" sz="4400" b="1" dirty="0" smtClean="0">
                <a:solidFill>
                  <a:srgbClr val="CC0066"/>
                </a:solidFill>
                <a:latin typeface="Times New Roman" pitchFamily="18" charset="0"/>
                <a:cs typeface="Times New Roman" pitchFamily="18" charset="0"/>
              </a:rPr>
              <a:t> </a:t>
            </a:r>
            <a:endParaRPr lang="tr-TR" sz="4400" b="1" dirty="0">
              <a:solidFill>
                <a:srgbClr val="CC0066"/>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7250" y="386810"/>
            <a:ext cx="4476750" cy="28241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ayt Numarası Yer Tutucusu 3"/>
          <p:cNvSpPr>
            <a:spLocks noGrp="1"/>
          </p:cNvSpPr>
          <p:nvPr>
            <p:ph type="sldNum" sz="quarter" idx="12"/>
          </p:nvPr>
        </p:nvSpPr>
        <p:spPr/>
        <p:txBody>
          <a:bodyPr/>
          <a:lstStyle/>
          <a:p>
            <a:fld id="{033D5EBD-6B78-4E2D-9C66-E9FAF9308C89}" type="slidenum">
              <a:rPr lang="en-US" smtClean="0"/>
              <a:pPr/>
              <a:t>27</a:t>
            </a:fld>
            <a:endParaRPr lang="en-US" dirty="0"/>
          </a:p>
        </p:txBody>
      </p:sp>
      <p:sp>
        <p:nvSpPr>
          <p:cNvPr id="6" name="Dikdörtgen 5"/>
          <p:cNvSpPr/>
          <p:nvPr/>
        </p:nvSpPr>
        <p:spPr>
          <a:xfrm>
            <a:off x="408811" y="3210932"/>
            <a:ext cx="7752521" cy="2677656"/>
          </a:xfrm>
          <a:prstGeom prst="rect">
            <a:avLst/>
          </a:prstGeom>
        </p:spPr>
        <p:txBody>
          <a:bodyPr wrap="square">
            <a:spAutoFit/>
          </a:bodyPr>
          <a:lstStyle/>
          <a:p>
            <a:pPr algn="just"/>
            <a:r>
              <a:rPr lang="tr-TR" sz="2800" b="1" dirty="0" err="1">
                <a:latin typeface="Times New Roman" pitchFamily="18" charset="0"/>
                <a:cs typeface="Times New Roman" pitchFamily="18" charset="0"/>
              </a:rPr>
              <a:t>Plant</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foods</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including</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fruits</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and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vegetables</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are</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highly</a:t>
            </a:r>
            <a:r>
              <a:rPr lang="tr-TR" sz="2800" b="1" dirty="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attenuating</a:t>
            </a:r>
            <a:r>
              <a:rPr lang="tr-TR" sz="2800" b="1" dirty="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materials</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owing</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to</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the</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scattering</a:t>
            </a:r>
            <a:r>
              <a:rPr lang="tr-TR" sz="2800" b="1" dirty="0">
                <a:latin typeface="Times New Roman" pitchFamily="18" charset="0"/>
                <a:cs typeface="Times New Roman" pitchFamily="18" charset="0"/>
              </a:rPr>
              <a:t> of </a:t>
            </a:r>
            <a:r>
              <a:rPr lang="tr-TR" sz="2800" b="1" dirty="0" err="1">
                <a:latin typeface="Times New Roman" pitchFamily="18" charset="0"/>
                <a:cs typeface="Times New Roman" pitchFamily="18" charset="0"/>
              </a:rPr>
              <a:t>sound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from</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voids</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and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pores</a:t>
            </a:r>
            <a:r>
              <a:rPr lang="tr-TR" sz="2800" b="1" dirty="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that</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complicates</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the</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interpretation</a:t>
            </a:r>
            <a:r>
              <a:rPr lang="tr-TR" sz="2800" b="1" dirty="0">
                <a:latin typeface="Times New Roman" pitchFamily="18" charset="0"/>
                <a:cs typeface="Times New Roman" pitchFamily="18" charset="0"/>
              </a:rPr>
              <a:t> of </a:t>
            </a:r>
            <a:r>
              <a:rPr lang="tr-TR" sz="2800" b="1" dirty="0" err="1">
                <a:latin typeface="Times New Roman" pitchFamily="18" charset="0"/>
                <a:cs typeface="Times New Roman" pitchFamily="18" charset="0"/>
              </a:rPr>
              <a:t>ultrasound</a:t>
            </a:r>
            <a:r>
              <a:rPr lang="tr-TR" sz="2800" b="1" dirty="0">
                <a:latin typeface="Times New Roman" pitchFamily="18" charset="0"/>
                <a:cs typeface="Times New Roman" pitchFamily="18" charset="0"/>
              </a:rPr>
              <a:t> data </a:t>
            </a:r>
            <a:r>
              <a:rPr lang="tr-TR" sz="2800" b="1" dirty="0" err="1" smtClean="0">
                <a:latin typeface="Times New Roman" pitchFamily="18" charset="0"/>
                <a:cs typeface="Times New Roman" pitchFamily="18" charset="0"/>
              </a:rPr>
              <a:t>and</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thereby</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unsuitable</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for</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evaluating</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their</a:t>
            </a:r>
            <a:r>
              <a:rPr lang="tr-TR" sz="2800" b="1" dirty="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tissues</a:t>
            </a:r>
            <a:endParaRPr lang="tr-TR" sz="2800" b="1" dirty="0">
              <a:latin typeface="Times New Roman" pitchFamily="18" charset="0"/>
              <a:cs typeface="Times New Roman" pitchFamily="18" charset="0"/>
            </a:endParaRPr>
          </a:p>
        </p:txBody>
      </p:sp>
      <p:sp>
        <p:nvSpPr>
          <p:cNvPr id="7" name="Dikdörtgen 6"/>
          <p:cNvSpPr/>
          <p:nvPr/>
        </p:nvSpPr>
        <p:spPr>
          <a:xfrm>
            <a:off x="440006" y="5900307"/>
            <a:ext cx="7443065" cy="584775"/>
          </a:xfrm>
          <a:prstGeom prst="rect">
            <a:avLst/>
          </a:prstGeom>
        </p:spPr>
        <p:txBody>
          <a:bodyPr wrap="square">
            <a:spAutoFit/>
          </a:bodyPr>
          <a:lstStyle/>
          <a:p>
            <a:r>
              <a:rPr lang="tr-TR" sz="1600" i="1" dirty="0">
                <a:latin typeface="Times New Roman" pitchFamily="18" charset="0"/>
                <a:cs typeface="Times New Roman" pitchFamily="18" charset="0"/>
              </a:rPr>
              <a:t>(</a:t>
            </a:r>
            <a:r>
              <a:rPr lang="tr-TR" sz="1600" i="1" dirty="0" err="1">
                <a:latin typeface="Times New Roman" pitchFamily="18" charset="0"/>
                <a:cs typeface="Times New Roman" pitchFamily="18" charset="0"/>
              </a:rPr>
              <a:t>McClements</a:t>
            </a:r>
            <a:r>
              <a:rPr lang="tr-TR" sz="1600" i="1" dirty="0">
                <a:latin typeface="Times New Roman" pitchFamily="18" charset="0"/>
                <a:cs typeface="Times New Roman" pitchFamily="18" charset="0"/>
              </a:rPr>
              <a:t> </a:t>
            </a:r>
            <a:r>
              <a:rPr lang="tr-TR" sz="1600" i="1" dirty="0" smtClean="0">
                <a:latin typeface="Times New Roman" pitchFamily="18" charset="0"/>
                <a:cs typeface="Times New Roman" pitchFamily="18" charset="0"/>
              </a:rPr>
              <a:t>&amp; </a:t>
            </a:r>
            <a:r>
              <a:rPr lang="tr-TR" sz="1600" i="1" dirty="0" err="1" smtClean="0">
                <a:latin typeface="Times New Roman" pitchFamily="18" charset="0"/>
                <a:cs typeface="Times New Roman" pitchFamily="18" charset="0"/>
              </a:rPr>
              <a:t>Gunasekaran</a:t>
            </a:r>
            <a:r>
              <a:rPr lang="tr-TR" sz="1600" i="1" dirty="0">
                <a:latin typeface="Times New Roman" pitchFamily="18" charset="0"/>
                <a:cs typeface="Times New Roman" pitchFamily="18" charset="0"/>
              </a:rPr>
              <a:t>, 1997; </a:t>
            </a:r>
            <a:r>
              <a:rPr lang="tr-TR" sz="1600" i="1" dirty="0" err="1">
                <a:latin typeface="Times New Roman" pitchFamily="18" charset="0"/>
                <a:cs typeface="Times New Roman" pitchFamily="18" charset="0"/>
              </a:rPr>
              <a:t>Povey</a:t>
            </a:r>
            <a:r>
              <a:rPr lang="tr-TR" sz="1600" i="1" dirty="0">
                <a:latin typeface="Times New Roman" pitchFamily="18" charset="0"/>
                <a:cs typeface="Times New Roman" pitchFamily="18" charset="0"/>
              </a:rPr>
              <a:t>, </a:t>
            </a:r>
            <a:r>
              <a:rPr lang="tr-TR" sz="1600" i="1" dirty="0" smtClean="0">
                <a:latin typeface="Times New Roman" pitchFamily="18" charset="0"/>
                <a:cs typeface="Times New Roman" pitchFamily="18" charset="0"/>
              </a:rPr>
              <a:t>1998; Sarkar </a:t>
            </a:r>
            <a:r>
              <a:rPr lang="tr-TR" sz="1600" i="1" dirty="0">
                <a:latin typeface="Times New Roman" pitchFamily="18" charset="0"/>
                <a:cs typeface="Times New Roman" pitchFamily="18" charset="0"/>
              </a:rPr>
              <a:t>&amp; </a:t>
            </a:r>
            <a:r>
              <a:rPr lang="tr-TR" sz="1600" i="1" dirty="0" err="1">
                <a:latin typeface="Times New Roman" pitchFamily="18" charset="0"/>
                <a:cs typeface="Times New Roman" pitchFamily="18" charset="0"/>
              </a:rPr>
              <a:t>Wolfe</a:t>
            </a:r>
            <a:r>
              <a:rPr lang="tr-TR" sz="1600" i="1" dirty="0">
                <a:latin typeface="Times New Roman" pitchFamily="18" charset="0"/>
                <a:cs typeface="Times New Roman" pitchFamily="18" charset="0"/>
              </a:rPr>
              <a:t>, </a:t>
            </a:r>
            <a:r>
              <a:rPr lang="tr-TR" sz="1600" i="1" dirty="0" smtClean="0">
                <a:latin typeface="Times New Roman" pitchFamily="18" charset="0"/>
                <a:cs typeface="Times New Roman" pitchFamily="18" charset="0"/>
              </a:rPr>
              <a:t>1983;</a:t>
            </a:r>
            <a:r>
              <a:rPr lang="en-US" sz="1600" i="1" dirty="0">
                <a:latin typeface="Times New Roman" pitchFamily="18" charset="0"/>
                <a:cs typeface="Times New Roman" pitchFamily="18" charset="0"/>
              </a:rPr>
              <a:t> </a:t>
            </a:r>
            <a:endParaRPr lang="tr-TR" sz="1600" i="1" dirty="0" smtClean="0">
              <a:latin typeface="Times New Roman" pitchFamily="18" charset="0"/>
              <a:cs typeface="Times New Roman" pitchFamily="18" charset="0"/>
            </a:endParaRPr>
          </a:p>
          <a:p>
            <a:r>
              <a:rPr lang="en-US" sz="1600" i="1" dirty="0" err="1" smtClean="0">
                <a:latin typeface="Times New Roman" pitchFamily="18" charset="0"/>
                <a:cs typeface="Times New Roman" pitchFamily="18" charset="0"/>
              </a:rPr>
              <a:t>Sarkar</a:t>
            </a:r>
            <a:r>
              <a:rPr lang="tr-TR" sz="1600" i="1" dirty="0" smtClean="0">
                <a:latin typeface="Times New Roman" pitchFamily="18" charset="0"/>
                <a:cs typeface="Times New Roman" pitchFamily="18" charset="0"/>
              </a:rPr>
              <a:t> </a:t>
            </a:r>
            <a:r>
              <a:rPr lang="en-US" sz="1600" i="1" dirty="0" smtClean="0">
                <a:latin typeface="Times New Roman" pitchFamily="18" charset="0"/>
                <a:cs typeface="Times New Roman" pitchFamily="18" charset="0"/>
              </a:rPr>
              <a:t>&amp; Wolfe</a:t>
            </a:r>
            <a:r>
              <a:rPr lang="tr-TR" sz="1600" i="1" dirty="0" smtClean="0">
                <a:latin typeface="Times New Roman" pitchFamily="18" charset="0"/>
                <a:cs typeface="Times New Roman" pitchFamily="18" charset="0"/>
              </a:rPr>
              <a:t>, </a:t>
            </a:r>
            <a:r>
              <a:rPr lang="en-US" sz="1600" i="1" dirty="0" smtClean="0">
                <a:latin typeface="Times New Roman" pitchFamily="18" charset="0"/>
                <a:cs typeface="Times New Roman" pitchFamily="18" charset="0"/>
              </a:rPr>
              <a:t>1983</a:t>
            </a:r>
            <a:r>
              <a:rPr lang="tr-TR" sz="1600" i="1" dirty="0" smtClean="0">
                <a:latin typeface="Times New Roman" pitchFamily="18" charset="0"/>
                <a:cs typeface="Times New Roman" pitchFamily="18" charset="0"/>
              </a:rPr>
              <a:t>)</a:t>
            </a:r>
            <a:endParaRPr lang="tr-TR" sz="1600" i="1" dirty="0">
              <a:latin typeface="Times New Roman" pitchFamily="18" charset="0"/>
              <a:cs typeface="Times New Roman" pitchFamily="18" charset="0"/>
            </a:endParaRPr>
          </a:p>
        </p:txBody>
      </p:sp>
    </p:spTree>
    <p:extLst>
      <p:ext uri="{BB962C8B-B14F-4D97-AF65-F5344CB8AC3E}">
        <p14:creationId xmlns:p14="http://schemas.microsoft.com/office/powerpoint/2010/main" val="30545796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033D5EBD-6B78-4E2D-9C66-E9FAF9308C89}" type="slidenum">
              <a:rPr lang="en-US" smtClean="0"/>
              <a:pPr/>
              <a:t>28</a:t>
            </a:fld>
            <a:endParaRPr lang="en-US" dirty="0"/>
          </a:p>
        </p:txBody>
      </p:sp>
      <p:sp>
        <p:nvSpPr>
          <p:cNvPr id="5" name="Dikdörtgen 4"/>
          <p:cNvSpPr/>
          <p:nvPr/>
        </p:nvSpPr>
        <p:spPr>
          <a:xfrm>
            <a:off x="397564" y="1039792"/>
            <a:ext cx="7692887" cy="3539430"/>
          </a:xfrm>
          <a:prstGeom prst="rect">
            <a:avLst/>
          </a:prstGeom>
        </p:spPr>
        <p:txBody>
          <a:bodyPr wrap="square">
            <a:spAutoFit/>
          </a:bodyPr>
          <a:lstStyle/>
          <a:p>
            <a:r>
              <a:rPr lang="tr-TR" sz="3200" b="1" i="1" dirty="0" err="1" smtClean="0">
                <a:latin typeface="Times New Roman" pitchFamily="18" charset="0"/>
                <a:cs typeface="Times New Roman" pitchFamily="18" charset="0"/>
              </a:rPr>
              <a:t>In</a:t>
            </a:r>
            <a:r>
              <a:rPr lang="tr-TR" sz="3200" b="1" i="1" dirty="0" smtClean="0">
                <a:latin typeface="Times New Roman" pitchFamily="18" charset="0"/>
                <a:cs typeface="Times New Roman" pitchFamily="18" charset="0"/>
              </a:rPr>
              <a:t> </a:t>
            </a:r>
            <a:r>
              <a:rPr lang="tr-TR" sz="3200" b="1" i="1" dirty="0" err="1" smtClean="0">
                <a:latin typeface="Times New Roman" pitchFamily="18" charset="0"/>
                <a:cs typeface="Times New Roman" pitchFamily="18" charset="0"/>
              </a:rPr>
              <a:t>Quality</a:t>
            </a:r>
            <a:r>
              <a:rPr lang="tr-TR" sz="3200" b="1" i="1" dirty="0" smtClean="0">
                <a:latin typeface="Times New Roman" pitchFamily="18" charset="0"/>
                <a:cs typeface="Times New Roman" pitchFamily="18" charset="0"/>
              </a:rPr>
              <a:t> </a:t>
            </a:r>
            <a:r>
              <a:rPr lang="tr-TR" sz="3200" b="1" i="1" dirty="0" err="1">
                <a:latin typeface="Times New Roman" pitchFamily="18" charset="0"/>
                <a:cs typeface="Times New Roman" pitchFamily="18" charset="0"/>
              </a:rPr>
              <a:t>control</a:t>
            </a:r>
            <a:r>
              <a:rPr lang="tr-TR" sz="3200" b="1" i="1" dirty="0">
                <a:latin typeface="Times New Roman" pitchFamily="18" charset="0"/>
                <a:cs typeface="Times New Roman" pitchFamily="18" charset="0"/>
              </a:rPr>
              <a:t> of </a:t>
            </a:r>
            <a:r>
              <a:rPr lang="tr-TR" sz="3200" b="1" i="1" dirty="0" err="1">
                <a:latin typeface="Times New Roman" pitchFamily="18" charset="0"/>
                <a:cs typeface="Times New Roman" pitchFamily="18" charset="0"/>
              </a:rPr>
              <a:t>fresh</a:t>
            </a:r>
            <a:r>
              <a:rPr lang="tr-TR" sz="3200" b="1" i="1" dirty="0">
                <a:latin typeface="Times New Roman" pitchFamily="18" charset="0"/>
                <a:cs typeface="Times New Roman" pitchFamily="18" charset="0"/>
              </a:rPr>
              <a:t> </a:t>
            </a:r>
            <a:r>
              <a:rPr lang="tr-TR" sz="3200" b="1" i="1" dirty="0" err="1">
                <a:latin typeface="Times New Roman" pitchFamily="18" charset="0"/>
                <a:cs typeface="Times New Roman" pitchFamily="18" charset="0"/>
              </a:rPr>
              <a:t>vegetables</a:t>
            </a:r>
            <a:r>
              <a:rPr lang="tr-TR" sz="3200" b="1" i="1" dirty="0">
                <a:latin typeface="Times New Roman" pitchFamily="18" charset="0"/>
                <a:cs typeface="Times New Roman" pitchFamily="18" charset="0"/>
              </a:rPr>
              <a:t> </a:t>
            </a:r>
            <a:r>
              <a:rPr lang="tr-TR" sz="3200" b="1" i="1" dirty="0" err="1">
                <a:latin typeface="Times New Roman" pitchFamily="18" charset="0"/>
                <a:cs typeface="Times New Roman" pitchFamily="18" charset="0"/>
              </a:rPr>
              <a:t>and</a:t>
            </a:r>
            <a:r>
              <a:rPr lang="tr-TR" sz="3200" b="1" i="1" dirty="0">
                <a:latin typeface="Times New Roman" pitchFamily="18" charset="0"/>
                <a:cs typeface="Times New Roman" pitchFamily="18" charset="0"/>
              </a:rPr>
              <a:t> </a:t>
            </a:r>
            <a:r>
              <a:rPr lang="tr-TR" sz="3200" b="1" i="1" dirty="0" err="1">
                <a:latin typeface="Times New Roman" pitchFamily="18" charset="0"/>
                <a:cs typeface="Times New Roman" pitchFamily="18" charset="0"/>
              </a:rPr>
              <a:t>fruits</a:t>
            </a:r>
            <a:r>
              <a:rPr lang="tr-TR" sz="3200" b="1" i="1" dirty="0">
                <a:latin typeface="Times New Roman" pitchFamily="18" charset="0"/>
                <a:cs typeface="Times New Roman" pitchFamily="18" charset="0"/>
              </a:rPr>
              <a:t> </a:t>
            </a:r>
            <a:r>
              <a:rPr lang="tr-TR" sz="3200" b="1" i="1" dirty="0" smtClean="0">
                <a:latin typeface="Times New Roman" pitchFamily="18" charset="0"/>
                <a:cs typeface="Times New Roman" pitchFamily="18" charset="0"/>
              </a:rPr>
              <a:t> </a:t>
            </a:r>
            <a:r>
              <a:rPr lang="tr-TR" sz="3200" b="1" i="1" dirty="0" err="1" smtClean="0">
                <a:latin typeface="Times New Roman" pitchFamily="18" charset="0"/>
                <a:cs typeface="Times New Roman" pitchFamily="18" charset="0"/>
              </a:rPr>
              <a:t>By</a:t>
            </a:r>
            <a:r>
              <a:rPr lang="tr-TR" sz="3200" b="1" i="1" dirty="0" smtClean="0">
                <a:latin typeface="Times New Roman" pitchFamily="18" charset="0"/>
                <a:cs typeface="Times New Roman" pitchFamily="18" charset="0"/>
              </a:rPr>
              <a:t> </a:t>
            </a:r>
            <a:r>
              <a:rPr lang="tr-TR" sz="3200" b="1" i="1" dirty="0" err="1" smtClean="0">
                <a:latin typeface="Times New Roman" pitchFamily="18" charset="0"/>
                <a:cs typeface="Times New Roman" pitchFamily="18" charset="0"/>
              </a:rPr>
              <a:t>Ultrasound</a:t>
            </a:r>
            <a:r>
              <a:rPr lang="tr-TR" sz="3200" b="1" i="1" dirty="0" smtClean="0">
                <a:latin typeface="Times New Roman" pitchFamily="18" charset="0"/>
                <a:cs typeface="Times New Roman" pitchFamily="18" charset="0"/>
              </a:rPr>
              <a:t>  </a:t>
            </a:r>
          </a:p>
          <a:p>
            <a:endParaRPr lang="tr-TR" sz="3200" b="1" i="1" dirty="0">
              <a:latin typeface="Times New Roman" pitchFamily="18" charset="0"/>
              <a:cs typeface="Times New Roman" pitchFamily="18" charset="0"/>
            </a:endParaRPr>
          </a:p>
          <a:p>
            <a:r>
              <a:rPr lang="tr-TR" sz="3200" b="1" dirty="0" err="1" smtClean="0">
                <a:latin typeface="Times New Roman" pitchFamily="18" charset="0"/>
                <a:cs typeface="Times New Roman" pitchFamily="18" charset="0"/>
              </a:rPr>
              <a:t>Preharvest</a:t>
            </a:r>
            <a:r>
              <a:rPr lang="tr-TR" sz="3200" b="1" dirty="0" smtClean="0">
                <a:latin typeface="Times New Roman" pitchFamily="18" charset="0"/>
                <a:cs typeface="Times New Roman" pitchFamily="18" charset="0"/>
              </a:rPr>
              <a:t> </a:t>
            </a:r>
            <a:r>
              <a:rPr lang="tr-TR" sz="3200" b="1" dirty="0" err="1">
                <a:latin typeface="Times New Roman" pitchFamily="18" charset="0"/>
                <a:cs typeface="Times New Roman" pitchFamily="18" charset="0"/>
              </a:rPr>
              <a:t>and</a:t>
            </a:r>
            <a:r>
              <a:rPr lang="tr-TR" sz="3200" b="1" dirty="0">
                <a:latin typeface="Times New Roman" pitchFamily="18" charset="0"/>
                <a:cs typeface="Times New Roman" pitchFamily="18" charset="0"/>
              </a:rPr>
              <a:t> </a:t>
            </a:r>
            <a:endParaRPr lang="tr-TR" sz="3200" b="1" dirty="0" smtClean="0">
              <a:latin typeface="Times New Roman" pitchFamily="18" charset="0"/>
              <a:cs typeface="Times New Roman" pitchFamily="18" charset="0"/>
            </a:endParaRPr>
          </a:p>
          <a:p>
            <a:r>
              <a:rPr lang="tr-TR" sz="3200" b="1" dirty="0" err="1" smtClean="0">
                <a:latin typeface="Times New Roman" pitchFamily="18" charset="0"/>
                <a:cs typeface="Times New Roman" pitchFamily="18" charset="0"/>
              </a:rPr>
              <a:t>postharvest</a:t>
            </a:r>
            <a:r>
              <a:rPr lang="tr-TR" sz="3200" b="1" dirty="0" smtClean="0">
                <a:latin typeface="Times New Roman" pitchFamily="18" charset="0"/>
                <a:cs typeface="Times New Roman" pitchFamily="18" charset="0"/>
              </a:rPr>
              <a:t> </a:t>
            </a:r>
          </a:p>
          <a:p>
            <a:r>
              <a:rPr lang="tr-TR" sz="3200" b="1" dirty="0" err="1" smtClean="0">
                <a:latin typeface="Times New Roman" pitchFamily="18" charset="0"/>
                <a:cs typeface="Times New Roman" pitchFamily="18" charset="0"/>
              </a:rPr>
              <a:t>applications</a:t>
            </a:r>
            <a:r>
              <a:rPr lang="tr-TR" sz="3200" b="1" dirty="0" smtClean="0">
                <a:latin typeface="Times New Roman" pitchFamily="18" charset="0"/>
                <a:cs typeface="Times New Roman" pitchFamily="18" charset="0"/>
              </a:rPr>
              <a:t> </a:t>
            </a:r>
            <a:r>
              <a:rPr lang="tr-TR" sz="3200" b="1" dirty="0" err="1" smtClean="0">
                <a:latin typeface="Times New Roman" pitchFamily="18" charset="0"/>
                <a:cs typeface="Times New Roman" pitchFamily="18" charset="0"/>
              </a:rPr>
              <a:t>are</a:t>
            </a:r>
            <a:r>
              <a:rPr lang="tr-TR" sz="3200" b="1" dirty="0" smtClean="0">
                <a:latin typeface="Times New Roman" pitchFamily="18" charset="0"/>
                <a:cs typeface="Times New Roman" pitchFamily="18" charset="0"/>
              </a:rPr>
              <a:t> </a:t>
            </a:r>
          </a:p>
          <a:p>
            <a:r>
              <a:rPr lang="tr-TR" sz="3200" b="1" dirty="0" err="1">
                <a:latin typeface="Times New Roman" pitchFamily="18" charset="0"/>
                <a:cs typeface="Times New Roman" pitchFamily="18" charset="0"/>
              </a:rPr>
              <a:t>i</a:t>
            </a:r>
            <a:r>
              <a:rPr lang="tr-TR" sz="3200" b="1" dirty="0" err="1" smtClean="0">
                <a:latin typeface="Times New Roman" pitchFamily="18" charset="0"/>
                <a:cs typeface="Times New Roman" pitchFamily="18" charset="0"/>
              </a:rPr>
              <a:t>mportant</a:t>
            </a:r>
            <a:r>
              <a:rPr lang="tr-TR" sz="3200" b="1" dirty="0" smtClean="0">
                <a:latin typeface="Times New Roman" pitchFamily="18" charset="0"/>
                <a:cs typeface="Times New Roman" pitchFamily="18" charset="0"/>
              </a:rPr>
              <a:t>..</a:t>
            </a:r>
            <a:endParaRPr lang="tr-TR" sz="3200" b="1" dirty="0">
              <a:latin typeface="Times New Roman" pitchFamily="18" charset="0"/>
              <a:cs typeface="Times New Roman" pitchFamily="18" charset="0"/>
            </a:endParaRPr>
          </a:p>
        </p:txBody>
      </p:sp>
      <p:sp>
        <p:nvSpPr>
          <p:cNvPr id="6" name="Dikdörtgen 5"/>
          <p:cNvSpPr/>
          <p:nvPr/>
        </p:nvSpPr>
        <p:spPr>
          <a:xfrm>
            <a:off x="4575250" y="6488668"/>
            <a:ext cx="1521570" cy="338554"/>
          </a:xfrm>
          <a:prstGeom prst="rect">
            <a:avLst/>
          </a:prstGeom>
        </p:spPr>
        <p:txBody>
          <a:bodyPr wrap="none">
            <a:spAutoFit/>
          </a:bodyPr>
          <a:lstStyle/>
          <a:p>
            <a:r>
              <a:rPr lang="tr-TR" sz="1600" i="1" dirty="0">
                <a:latin typeface="Times New Roman" pitchFamily="18" charset="0"/>
                <a:cs typeface="Times New Roman" pitchFamily="18" charset="0"/>
              </a:rPr>
              <a:t>(</a:t>
            </a:r>
            <a:r>
              <a:rPr lang="tr-TR" sz="1600" i="1" dirty="0" err="1">
                <a:latin typeface="Times New Roman" pitchFamily="18" charset="0"/>
                <a:cs typeface="Times New Roman" pitchFamily="18" charset="0"/>
              </a:rPr>
              <a:t>Mizrach</a:t>
            </a:r>
            <a:r>
              <a:rPr lang="tr-TR" sz="1600" i="1" dirty="0">
                <a:latin typeface="Times New Roman" pitchFamily="18" charset="0"/>
                <a:cs typeface="Times New Roman" pitchFamily="18" charset="0"/>
              </a:rPr>
              <a:t>, 2008</a:t>
            </a:r>
            <a:r>
              <a:rPr lang="tr-TR" sz="1600" i="1" dirty="0" smtClean="0">
                <a:latin typeface="Times New Roman" pitchFamily="18" charset="0"/>
                <a:cs typeface="Times New Roman" pitchFamily="18" charset="0"/>
              </a:rPr>
              <a:t>)</a:t>
            </a:r>
            <a:endParaRPr lang="tr-TR" sz="1600" i="1"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4007" y="2623102"/>
            <a:ext cx="4705350" cy="3162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08618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033D5EBD-6B78-4E2D-9C66-E9FAF9308C89}" type="slidenum">
              <a:rPr lang="en-US" smtClean="0"/>
              <a:pPr/>
              <a:t>29</a:t>
            </a:fld>
            <a:endParaRPr lang="en-US" dirty="0"/>
          </a:p>
        </p:txBody>
      </p:sp>
      <p:sp>
        <p:nvSpPr>
          <p:cNvPr id="5" name="Dikdörtgen 4"/>
          <p:cNvSpPr/>
          <p:nvPr/>
        </p:nvSpPr>
        <p:spPr>
          <a:xfrm>
            <a:off x="278294" y="430699"/>
            <a:ext cx="8865703" cy="6524863"/>
          </a:xfrm>
          <a:prstGeom prst="rect">
            <a:avLst/>
          </a:prstGeom>
        </p:spPr>
        <p:txBody>
          <a:bodyPr wrap="square">
            <a:spAutoFit/>
          </a:bodyPr>
          <a:lstStyle/>
          <a:p>
            <a:endParaRPr lang="tr-TR" sz="2800" b="1" dirty="0" smtClean="0">
              <a:latin typeface="Times New Roman" pitchFamily="18" charset="0"/>
              <a:cs typeface="Times New Roman" pitchFamily="18" charset="0"/>
            </a:endParaRPr>
          </a:p>
          <a:p>
            <a:r>
              <a:rPr lang="tr-TR" sz="2800" b="1" dirty="0">
                <a:latin typeface="Times New Roman" pitchFamily="18" charset="0"/>
                <a:cs typeface="Times New Roman" pitchFamily="18" charset="0"/>
              </a:rPr>
              <a:t> </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Physiological</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and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physiochemical</a:t>
            </a:r>
            <a:r>
              <a:rPr lang="tr-TR" sz="2800" b="1" dirty="0">
                <a:latin typeface="Times New Roman" pitchFamily="18" charset="0"/>
                <a:cs typeface="Times New Roman" pitchFamily="18" charset="0"/>
              </a:rPr>
              <a:t> </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alterations</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during</a:t>
            </a:r>
            <a:endParaRPr lang="tr-TR" sz="2800" b="1" dirty="0" smtClean="0">
              <a:latin typeface="Times New Roman" pitchFamily="18" charset="0"/>
              <a:cs typeface="Times New Roman" pitchFamily="18" charset="0"/>
            </a:endParaRPr>
          </a:p>
          <a:p>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growth</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and</a:t>
            </a:r>
            <a:r>
              <a:rPr lang="tr-TR" sz="2800" b="1" dirty="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maturation</a:t>
            </a:r>
            <a:r>
              <a:rPr lang="tr-TR" sz="2800" b="1" dirty="0" smtClean="0">
                <a:latin typeface="Times New Roman" pitchFamily="18" charset="0"/>
                <a:cs typeface="Times New Roman" pitchFamily="18" charset="0"/>
              </a:rPr>
              <a:t>,</a:t>
            </a:r>
          </a:p>
          <a:p>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harvest</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period</a:t>
            </a:r>
            <a:r>
              <a:rPr lang="tr-TR" sz="2800" b="1" dirty="0">
                <a:latin typeface="Times New Roman" pitchFamily="18" charset="0"/>
                <a:cs typeface="Times New Roman" pitchFamily="18" charset="0"/>
              </a:rPr>
              <a:t>, </a:t>
            </a:r>
            <a:endParaRPr lang="tr-TR" sz="2800" b="1" dirty="0" smtClean="0">
              <a:latin typeface="Times New Roman" pitchFamily="18" charset="0"/>
              <a:cs typeface="Times New Roman" pitchFamily="18" charset="0"/>
            </a:endParaRPr>
          </a:p>
          <a:p>
            <a:r>
              <a:rPr lang="tr-TR" sz="2800" b="1" dirty="0">
                <a:latin typeface="Times New Roman" pitchFamily="18" charset="0"/>
                <a:cs typeface="Times New Roman" pitchFamily="18" charset="0"/>
              </a:rPr>
              <a:t> </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storage</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and</a:t>
            </a:r>
            <a:r>
              <a:rPr lang="tr-TR" sz="2800" b="1" dirty="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shelf</a:t>
            </a:r>
            <a:r>
              <a:rPr lang="tr-TR" sz="2800" b="1" dirty="0" smtClean="0">
                <a:latin typeface="Times New Roman" pitchFamily="18" charset="0"/>
                <a:cs typeface="Times New Roman" pitchFamily="18" charset="0"/>
              </a:rPr>
              <a:t>-life</a:t>
            </a:r>
          </a:p>
          <a:p>
            <a:r>
              <a:rPr lang="tr-TR" sz="2800" b="1" dirty="0" smtClean="0">
                <a:latin typeface="Times New Roman" pitchFamily="18" charset="0"/>
                <a:cs typeface="Times New Roman" pitchFamily="18" charset="0"/>
              </a:rPr>
              <a:t>                                           </a:t>
            </a:r>
            <a:r>
              <a:rPr lang="tr-TR" sz="5400" b="1" dirty="0" smtClean="0">
                <a:solidFill>
                  <a:srgbClr val="78A22F"/>
                </a:solidFill>
                <a:latin typeface="Times New Roman" pitchFamily="18" charset="0"/>
                <a:cs typeface="Times New Roman" pitchFamily="18" charset="0"/>
              </a:rPr>
              <a:t>&amp;</a:t>
            </a:r>
            <a:endParaRPr lang="tr-TR" sz="5400" b="1" dirty="0">
              <a:solidFill>
                <a:srgbClr val="78A22F"/>
              </a:solidFill>
              <a:latin typeface="Times New Roman" pitchFamily="18" charset="0"/>
              <a:cs typeface="Times New Roman" pitchFamily="18" charset="0"/>
            </a:endParaRPr>
          </a:p>
          <a:p>
            <a:pPr algn="ctr"/>
            <a:r>
              <a:rPr lang="tr-TR" sz="2800" b="1" dirty="0" err="1" smtClean="0">
                <a:latin typeface="Times New Roman" pitchFamily="18" charset="0"/>
                <a:cs typeface="Times New Roman" pitchFamily="18" charset="0"/>
              </a:rPr>
              <a:t>Ultrasound</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measurements</a:t>
            </a:r>
            <a:r>
              <a:rPr lang="tr-TR" sz="2800" b="1" dirty="0">
                <a:latin typeface="Times New Roman" pitchFamily="18" charset="0"/>
                <a:cs typeface="Times New Roman" pitchFamily="18" charset="0"/>
              </a:rPr>
              <a:t> </a:t>
            </a:r>
            <a:r>
              <a:rPr lang="tr-TR" sz="2800" b="1" dirty="0" smtClean="0">
                <a:latin typeface="Times New Roman" pitchFamily="18" charset="0"/>
                <a:cs typeface="Times New Roman" pitchFamily="18" charset="0"/>
              </a:rPr>
              <a:t>&amp; </a:t>
            </a:r>
            <a:r>
              <a:rPr lang="tr-TR" sz="2800" b="1" dirty="0" err="1">
                <a:latin typeface="Times New Roman" pitchFamily="18" charset="0"/>
                <a:cs typeface="Times New Roman" pitchFamily="18" charset="0"/>
              </a:rPr>
              <a:t>other</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physiochemical</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measurements</a:t>
            </a:r>
            <a:r>
              <a:rPr lang="tr-TR" sz="2800" b="1" dirty="0">
                <a:latin typeface="Times New Roman" pitchFamily="18" charset="0"/>
                <a:cs typeface="Times New Roman" pitchFamily="18" charset="0"/>
              </a:rPr>
              <a:t>,</a:t>
            </a:r>
          </a:p>
          <a:p>
            <a:pPr algn="ctr"/>
            <a:r>
              <a:rPr lang="tr-TR" sz="2800" b="1" dirty="0" err="1" smtClean="0">
                <a:latin typeface="Times New Roman" pitchFamily="18" charset="0"/>
                <a:cs typeface="Times New Roman" pitchFamily="18" charset="0"/>
              </a:rPr>
              <a:t>firmness</a:t>
            </a:r>
            <a:r>
              <a:rPr lang="tr-TR" sz="2800" b="1" dirty="0">
                <a:latin typeface="Times New Roman" pitchFamily="18" charset="0"/>
                <a:cs typeface="Times New Roman" pitchFamily="18" charset="0"/>
              </a:rPr>
              <a:t>, </a:t>
            </a:r>
            <a:endParaRPr lang="tr-TR" sz="2800" b="1" dirty="0" smtClean="0">
              <a:latin typeface="Times New Roman" pitchFamily="18" charset="0"/>
              <a:cs typeface="Times New Roman" pitchFamily="18" charset="0"/>
            </a:endParaRPr>
          </a:p>
          <a:p>
            <a:pPr algn="ctr"/>
            <a:r>
              <a:rPr lang="tr-TR" sz="2800" b="1" dirty="0" err="1" smtClean="0">
                <a:latin typeface="Times New Roman" pitchFamily="18" charset="0"/>
                <a:cs typeface="Times New Roman" pitchFamily="18" charset="0"/>
              </a:rPr>
              <a:t>mealiness</a:t>
            </a:r>
            <a:r>
              <a:rPr lang="tr-TR" sz="2800" b="1" dirty="0">
                <a:latin typeface="Times New Roman" pitchFamily="18" charset="0"/>
                <a:cs typeface="Times New Roman" pitchFamily="18" charset="0"/>
              </a:rPr>
              <a:t>, </a:t>
            </a:r>
            <a:endParaRPr lang="tr-TR" sz="2800" b="1" dirty="0" smtClean="0">
              <a:latin typeface="Times New Roman" pitchFamily="18" charset="0"/>
              <a:cs typeface="Times New Roman" pitchFamily="18" charset="0"/>
            </a:endParaRPr>
          </a:p>
          <a:p>
            <a:pPr algn="ctr"/>
            <a:r>
              <a:rPr lang="tr-TR" sz="2800" b="1" dirty="0" err="1" smtClean="0">
                <a:latin typeface="Times New Roman" pitchFamily="18" charset="0"/>
                <a:cs typeface="Times New Roman" pitchFamily="18" charset="0"/>
              </a:rPr>
              <a:t>dry</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weight</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percentage</a:t>
            </a:r>
            <a:r>
              <a:rPr lang="tr-TR" sz="2800" b="1" dirty="0">
                <a:latin typeface="Times New Roman" pitchFamily="18" charset="0"/>
                <a:cs typeface="Times New Roman" pitchFamily="18" charset="0"/>
              </a:rPr>
              <a:t> (DW), </a:t>
            </a:r>
            <a:endParaRPr lang="tr-TR" sz="2800" b="1" dirty="0" smtClean="0">
              <a:latin typeface="Times New Roman" pitchFamily="18" charset="0"/>
              <a:cs typeface="Times New Roman" pitchFamily="18" charset="0"/>
            </a:endParaRPr>
          </a:p>
          <a:p>
            <a:pPr algn="ctr"/>
            <a:r>
              <a:rPr lang="tr-TR" sz="2800" b="1" dirty="0" err="1" smtClean="0">
                <a:latin typeface="Times New Roman" pitchFamily="18" charset="0"/>
                <a:cs typeface="Times New Roman" pitchFamily="18" charset="0"/>
              </a:rPr>
              <a:t>oil</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contents</a:t>
            </a:r>
            <a:r>
              <a:rPr lang="tr-TR" sz="2800" b="1" dirty="0">
                <a:latin typeface="Times New Roman" pitchFamily="18" charset="0"/>
                <a:cs typeface="Times New Roman" pitchFamily="18" charset="0"/>
              </a:rPr>
              <a:t>, </a:t>
            </a:r>
            <a:endParaRPr lang="tr-TR" sz="2800" b="1" dirty="0" smtClean="0">
              <a:latin typeface="Times New Roman" pitchFamily="18" charset="0"/>
              <a:cs typeface="Times New Roman" pitchFamily="18" charset="0"/>
            </a:endParaRPr>
          </a:p>
          <a:p>
            <a:pPr algn="ctr"/>
            <a:r>
              <a:rPr lang="tr-TR" sz="2800" b="1" dirty="0" smtClean="0">
                <a:latin typeface="Times New Roman" pitchFamily="18" charset="0"/>
                <a:cs typeface="Times New Roman" pitchFamily="18" charset="0"/>
              </a:rPr>
              <a:t>total </a:t>
            </a:r>
            <a:r>
              <a:rPr lang="tr-TR" sz="2800" b="1" dirty="0" err="1">
                <a:latin typeface="Times New Roman" pitchFamily="18" charset="0"/>
                <a:cs typeface="Times New Roman" pitchFamily="18" charset="0"/>
              </a:rPr>
              <a:t>soluble</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solids</a:t>
            </a:r>
            <a:r>
              <a:rPr lang="tr-TR" sz="2800" b="1" dirty="0">
                <a:latin typeface="Times New Roman" pitchFamily="18" charset="0"/>
                <a:cs typeface="Times New Roman" pitchFamily="18" charset="0"/>
              </a:rPr>
              <a:t> (TSS), </a:t>
            </a:r>
            <a:endParaRPr lang="tr-TR" sz="2800" b="1" dirty="0" smtClean="0">
              <a:latin typeface="Times New Roman" pitchFamily="18" charset="0"/>
              <a:cs typeface="Times New Roman" pitchFamily="18" charset="0"/>
            </a:endParaRPr>
          </a:p>
          <a:p>
            <a:pPr algn="ct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acidity</a:t>
            </a:r>
            <a:endParaRPr lang="tr-TR" sz="2800" b="1" dirty="0">
              <a:latin typeface="Times New Roman" pitchFamily="18" charset="0"/>
              <a:cs typeface="Times New Roman" pitchFamily="18" charset="0"/>
            </a:endParaRPr>
          </a:p>
        </p:txBody>
      </p:sp>
      <p:sp>
        <p:nvSpPr>
          <p:cNvPr id="6" name="Dikdörtgen 5"/>
          <p:cNvSpPr/>
          <p:nvPr/>
        </p:nvSpPr>
        <p:spPr>
          <a:xfrm>
            <a:off x="5827580" y="6488668"/>
            <a:ext cx="1529586" cy="369332"/>
          </a:xfrm>
          <a:prstGeom prst="rect">
            <a:avLst/>
          </a:prstGeom>
        </p:spPr>
        <p:txBody>
          <a:bodyPr wrap="none">
            <a:spAutoFit/>
          </a:bodyPr>
          <a:lstStyle/>
          <a:p>
            <a:r>
              <a:rPr lang="tr-TR" i="1" dirty="0">
                <a:latin typeface="Times New Roman" pitchFamily="18" charset="0"/>
                <a:cs typeface="Times New Roman" pitchFamily="18" charset="0"/>
              </a:rPr>
              <a:t>(</a:t>
            </a:r>
            <a:r>
              <a:rPr lang="tr-TR" sz="1600" i="1" dirty="0" err="1">
                <a:latin typeface="Times New Roman" pitchFamily="18" charset="0"/>
                <a:cs typeface="Times New Roman" pitchFamily="18" charset="0"/>
              </a:rPr>
              <a:t>Mizrach</a:t>
            </a:r>
            <a:r>
              <a:rPr lang="tr-TR" sz="1600" i="1" dirty="0">
                <a:latin typeface="Times New Roman" pitchFamily="18" charset="0"/>
                <a:cs typeface="Times New Roman" pitchFamily="18" charset="0"/>
              </a:rPr>
              <a:t>, 2008</a:t>
            </a:r>
            <a:r>
              <a:rPr lang="tr-TR" sz="1600" i="1" dirty="0" smtClean="0">
                <a:latin typeface="Times New Roman" pitchFamily="18" charset="0"/>
                <a:cs typeface="Times New Roman" pitchFamily="18" charset="0"/>
              </a:rPr>
              <a:t>)</a:t>
            </a:r>
            <a:endParaRPr lang="tr-TR" sz="1600" i="1" dirty="0">
              <a:latin typeface="Times New Roman" pitchFamily="18" charset="0"/>
              <a:cs typeface="Times New Roman" pitchFamily="18" charset="0"/>
            </a:endParaRPr>
          </a:p>
        </p:txBody>
      </p:sp>
    </p:spTree>
    <p:extLst>
      <p:ext uri="{BB962C8B-B14F-4D97-AF65-F5344CB8AC3E}">
        <p14:creationId xmlns:p14="http://schemas.microsoft.com/office/powerpoint/2010/main" val="240463832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033D5EBD-6B78-4E2D-9C66-E9FAF9308C89}" type="slidenum">
              <a:rPr lang="en-US" smtClean="0"/>
              <a:pPr/>
              <a:t>30</a:t>
            </a:fld>
            <a:endParaRPr lang="en-US" dirty="0"/>
          </a:p>
        </p:txBody>
      </p:sp>
      <p:sp>
        <p:nvSpPr>
          <p:cNvPr id="5" name="Dikdörtgen 4"/>
          <p:cNvSpPr/>
          <p:nvPr/>
        </p:nvSpPr>
        <p:spPr>
          <a:xfrm>
            <a:off x="487642" y="514076"/>
            <a:ext cx="8289233" cy="2246769"/>
          </a:xfrm>
          <a:prstGeom prst="rect">
            <a:avLst/>
          </a:prstGeom>
        </p:spPr>
        <p:txBody>
          <a:bodyPr wrap="square">
            <a:spAutoFit/>
          </a:bodyPr>
          <a:lstStyle/>
          <a:p>
            <a:pPr algn="just"/>
            <a:r>
              <a:rPr lang="tr-TR" sz="2800" b="1" dirty="0" err="1" smtClean="0">
                <a:solidFill>
                  <a:srgbClr val="CC0066"/>
                </a:solidFill>
                <a:latin typeface="Times New Roman" pitchFamily="18" charset="0"/>
                <a:cs typeface="Times New Roman" pitchFamily="18" charset="0"/>
              </a:rPr>
              <a:t>Color</a:t>
            </a:r>
            <a:r>
              <a:rPr lang="tr-TR" sz="2800" b="1" dirty="0" smtClean="0">
                <a:solidFill>
                  <a:srgbClr val="CC0066"/>
                </a:solidFill>
                <a:latin typeface="Times New Roman" pitchFamily="18" charset="0"/>
                <a:cs typeface="Times New Roman" pitchFamily="18" charset="0"/>
              </a:rPr>
              <a:t> </a:t>
            </a:r>
            <a:r>
              <a:rPr lang="tr-TR" sz="2800" b="1" dirty="0" err="1" smtClean="0">
                <a:solidFill>
                  <a:srgbClr val="CC0066"/>
                </a:solidFill>
                <a:latin typeface="Times New Roman" pitchFamily="18" charset="0"/>
                <a:cs typeface="Times New Roman" pitchFamily="18" charset="0"/>
              </a:rPr>
              <a:t>Changes</a:t>
            </a:r>
            <a:r>
              <a:rPr lang="tr-TR" sz="2800" b="1" dirty="0" smtClean="0">
                <a:solidFill>
                  <a:srgbClr val="CC0066"/>
                </a:solidFill>
                <a:latin typeface="Times New Roman" pitchFamily="18" charset="0"/>
                <a:cs typeface="Times New Roman" pitchFamily="18" charset="0"/>
              </a:rPr>
              <a:t>  &amp; </a:t>
            </a:r>
            <a:r>
              <a:rPr lang="tr-TR" sz="2800" b="1" dirty="0" err="1" smtClean="0">
                <a:solidFill>
                  <a:srgbClr val="CC0066"/>
                </a:solidFill>
                <a:latin typeface="Times New Roman" pitchFamily="18" charset="0"/>
                <a:cs typeface="Times New Roman" pitchFamily="18" charset="0"/>
              </a:rPr>
              <a:t>Ripeness</a:t>
            </a:r>
            <a:r>
              <a:rPr lang="tr-TR" sz="2800" b="1" dirty="0" smtClean="0">
                <a:solidFill>
                  <a:srgbClr val="CC0066"/>
                </a:solidFill>
                <a:latin typeface="Times New Roman" pitchFamily="18" charset="0"/>
                <a:cs typeface="Times New Roman" pitchFamily="18" charset="0"/>
              </a:rPr>
              <a:t>  </a:t>
            </a:r>
            <a:r>
              <a:rPr lang="tr-TR" sz="2800" b="1" dirty="0" err="1" smtClean="0">
                <a:solidFill>
                  <a:srgbClr val="CC0066"/>
                </a:solidFill>
                <a:latin typeface="Times New Roman" pitchFamily="18" charset="0"/>
                <a:cs typeface="Times New Roman" pitchFamily="18" charset="0"/>
              </a:rPr>
              <a:t>Correlation</a:t>
            </a:r>
            <a:endParaRPr lang="tr-TR" sz="2800" b="1" dirty="0" smtClean="0">
              <a:solidFill>
                <a:srgbClr val="CC0066"/>
              </a:solidFill>
              <a:latin typeface="Times New Roman" pitchFamily="18" charset="0"/>
              <a:cs typeface="Times New Roman" pitchFamily="18" charset="0"/>
            </a:endParaRPr>
          </a:p>
          <a:p>
            <a:pPr algn="just"/>
            <a:r>
              <a:rPr lang="tr-TR" sz="2800" b="1" dirty="0" err="1" smtClean="0">
                <a:latin typeface="Times New Roman" pitchFamily="18" charset="0"/>
                <a:cs typeface="Times New Roman" pitchFamily="18" charset="0"/>
              </a:rPr>
              <a:t>The</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amplitude</a:t>
            </a:r>
            <a:r>
              <a:rPr lang="tr-TR" sz="2800" b="1" dirty="0">
                <a:latin typeface="Times New Roman" pitchFamily="18" charset="0"/>
                <a:cs typeface="Times New Roman" pitchFamily="18" charset="0"/>
              </a:rPr>
              <a:t> of </a:t>
            </a:r>
            <a:r>
              <a:rPr lang="tr-TR" sz="2800" b="1" dirty="0" err="1" smtClean="0">
                <a:latin typeface="Times New Roman" pitchFamily="18" charset="0"/>
                <a:cs typeface="Times New Roman" pitchFamily="18" charset="0"/>
              </a:rPr>
              <a:t>the</a:t>
            </a:r>
            <a:r>
              <a:rPr lang="tr-TR" sz="2800" b="1" dirty="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ultrasound</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wave</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transmitted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through</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fruit</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peels</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increased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when</a:t>
            </a:r>
            <a:r>
              <a:rPr lang="tr-TR" sz="2800" b="1" dirty="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the</a:t>
            </a:r>
            <a:r>
              <a:rPr lang="tr-TR" sz="2800" b="1" dirty="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color</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changed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from</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green</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to</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yellow</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indicating</a:t>
            </a:r>
            <a:r>
              <a:rPr lang="tr-TR" sz="2800" b="1" dirty="0">
                <a:latin typeface="Times New Roman" pitchFamily="18" charset="0"/>
                <a:cs typeface="Times New Roman" pitchFamily="18" charset="0"/>
              </a:rPr>
              <a:t> a </a:t>
            </a:r>
            <a:r>
              <a:rPr lang="tr-TR" sz="2800" b="1" dirty="0" err="1">
                <a:latin typeface="Times New Roman" pitchFamily="18" charset="0"/>
                <a:cs typeface="Times New Roman" pitchFamily="18" charset="0"/>
              </a:rPr>
              <a:t>good</a:t>
            </a:r>
            <a:r>
              <a:rPr lang="tr-TR" sz="2800" b="1" dirty="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correlation</a:t>
            </a:r>
            <a:r>
              <a:rPr lang="tr-TR" sz="2800" b="1" dirty="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between</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the</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ripeness</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and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the</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acoustic</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attenuation</a:t>
            </a:r>
            <a:r>
              <a:rPr lang="tr-TR" sz="2800" b="1" dirty="0">
                <a:latin typeface="Times New Roman" pitchFamily="18" charset="0"/>
                <a:cs typeface="Times New Roman" pitchFamily="18" charset="0"/>
              </a:rPr>
              <a:t> </a:t>
            </a:r>
          </a:p>
        </p:txBody>
      </p:sp>
      <p:sp>
        <p:nvSpPr>
          <p:cNvPr id="6" name="Metin kutusu 5"/>
          <p:cNvSpPr txBox="1"/>
          <p:nvPr/>
        </p:nvSpPr>
        <p:spPr>
          <a:xfrm>
            <a:off x="337930" y="-46118"/>
            <a:ext cx="9020996" cy="584775"/>
          </a:xfrm>
          <a:prstGeom prst="rect">
            <a:avLst/>
          </a:prstGeom>
          <a:noFill/>
        </p:spPr>
        <p:txBody>
          <a:bodyPr wrap="none" rtlCol="0">
            <a:spAutoFit/>
          </a:bodyPr>
          <a:lstStyle/>
          <a:p>
            <a:r>
              <a:rPr lang="tr-TR" sz="28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a:t>
            </a:r>
            <a:r>
              <a:rPr lang="tr-TR" sz="32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Case </a:t>
            </a:r>
            <a:r>
              <a:rPr lang="tr-TR" sz="3200" b="1"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Studies</a:t>
            </a:r>
            <a:r>
              <a:rPr lang="tr-TR" sz="32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on </a:t>
            </a:r>
            <a:r>
              <a:rPr lang="tr-TR" sz="3200" b="1"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Preharvest</a:t>
            </a:r>
            <a:r>
              <a:rPr lang="tr-TR" sz="32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a:t>
            </a:r>
            <a:r>
              <a:rPr lang="tr-TR" sz="3200" b="1"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Fruits</a:t>
            </a:r>
            <a:r>
              <a:rPr lang="tr-TR" sz="32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a:t>
            </a:r>
            <a:r>
              <a:rPr lang="tr-TR" sz="3200" b="1"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by</a:t>
            </a:r>
            <a:r>
              <a:rPr lang="tr-TR" sz="32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a:t>
            </a:r>
            <a:r>
              <a:rPr lang="tr-TR" sz="3200" b="1"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Ultrasound</a:t>
            </a:r>
            <a:r>
              <a:rPr lang="tr-TR" sz="3200" dirty="0" smtClean="0">
                <a:solidFill>
                  <a:schemeClr val="bg1"/>
                </a:solidFill>
                <a:effectLst>
                  <a:outerShdw blurRad="38100" dist="38100" dir="2700000" algn="tl">
                    <a:srgbClr val="000000">
                      <a:alpha val="43137"/>
                    </a:srgbClr>
                  </a:outerShdw>
                </a:effectLst>
              </a:rPr>
              <a:t> </a:t>
            </a:r>
            <a:endParaRPr lang="tr-TR" sz="3200" dirty="0">
              <a:solidFill>
                <a:schemeClr val="bg1"/>
              </a:solidFill>
              <a:effectLst>
                <a:outerShdw blurRad="38100" dist="38100" dir="2700000" algn="tl">
                  <a:srgbClr val="000000">
                    <a:alpha val="43137"/>
                  </a:srgbClr>
                </a:outerShdw>
              </a:effectLst>
            </a:endParaRPr>
          </a:p>
        </p:txBody>
      </p:sp>
      <p:sp>
        <p:nvSpPr>
          <p:cNvPr id="8" name="Dikdörtgen 7"/>
          <p:cNvSpPr/>
          <p:nvPr/>
        </p:nvSpPr>
        <p:spPr>
          <a:xfrm>
            <a:off x="0" y="477103"/>
            <a:ext cx="487643" cy="830997"/>
          </a:xfrm>
          <a:prstGeom prst="rect">
            <a:avLst/>
          </a:prstGeom>
        </p:spPr>
        <p:txBody>
          <a:bodyPr wrap="square">
            <a:spAutoFit/>
          </a:bodyPr>
          <a:lstStyle/>
          <a:p>
            <a:r>
              <a:rPr lang="tr-TR" sz="4800" b="1" dirty="0">
                <a:solidFill>
                  <a:srgbClr val="CC0066"/>
                </a:solidFill>
                <a:latin typeface="Times New Roman" pitchFamily="18" charset="0"/>
                <a:cs typeface="Times New Roman" pitchFamily="18" charset="0"/>
                <a:sym typeface="Wingdings 2"/>
              </a:rPr>
              <a:t></a:t>
            </a:r>
            <a:endParaRPr lang="tr-TR" sz="4800" dirty="0"/>
          </a:p>
        </p:txBody>
      </p:sp>
      <p:sp>
        <p:nvSpPr>
          <p:cNvPr id="9" name="Dikdörtgen 8"/>
          <p:cNvSpPr/>
          <p:nvPr/>
        </p:nvSpPr>
        <p:spPr>
          <a:xfrm>
            <a:off x="0" y="2760845"/>
            <a:ext cx="7914282" cy="1815882"/>
          </a:xfrm>
          <a:prstGeom prst="rect">
            <a:avLst/>
          </a:prstGeom>
          <a:ln w="63500">
            <a:solidFill>
              <a:srgbClr val="CC0066"/>
            </a:solidFill>
          </a:ln>
        </p:spPr>
        <p:txBody>
          <a:bodyPr wrap="square">
            <a:spAutoFit/>
          </a:bodyPr>
          <a:lstStyle/>
          <a:p>
            <a:pPr algn="just"/>
            <a:r>
              <a:rPr lang="tr-TR" sz="2800" b="1" dirty="0" err="1">
                <a:latin typeface="Times New Roman" pitchFamily="18" charset="0"/>
                <a:cs typeface="Times New Roman" pitchFamily="18" charset="0"/>
              </a:rPr>
              <a:t>T</a:t>
            </a:r>
            <a:r>
              <a:rPr lang="tr-TR" sz="2800" b="1" dirty="0" err="1" smtClean="0">
                <a:latin typeface="Times New Roman" pitchFamily="18" charset="0"/>
                <a:cs typeface="Times New Roman" pitchFamily="18" charset="0"/>
              </a:rPr>
              <a:t>he</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maturity</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and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sugar</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content</a:t>
            </a:r>
            <a:r>
              <a:rPr lang="tr-TR" sz="2800" b="1" dirty="0">
                <a:latin typeface="Times New Roman" pitchFamily="18" charset="0"/>
                <a:cs typeface="Times New Roman" pitchFamily="18" charset="0"/>
              </a:rPr>
              <a:t> of </a:t>
            </a:r>
            <a:r>
              <a:rPr lang="tr-TR" sz="2800" b="1" dirty="0" err="1">
                <a:latin typeface="Times New Roman" pitchFamily="18" charset="0"/>
                <a:cs typeface="Times New Roman" pitchFamily="18" charset="0"/>
              </a:rPr>
              <a:t>plum</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fruits</a:t>
            </a:r>
            <a:endParaRPr lang="tr-TR" sz="2800" b="1" dirty="0">
              <a:latin typeface="Times New Roman" pitchFamily="18" charset="0"/>
              <a:cs typeface="Times New Roman" pitchFamily="18" charset="0"/>
            </a:endParaRPr>
          </a:p>
          <a:p>
            <a:pPr algn="just"/>
            <a:r>
              <a:rPr lang="tr-TR" sz="2800" b="1" dirty="0" err="1">
                <a:latin typeface="Times New Roman" pitchFamily="18" charset="0"/>
                <a:cs typeface="Times New Roman" pitchFamily="18" charset="0"/>
              </a:rPr>
              <a:t>determined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by</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measuring</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ultrasound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attenuation</a:t>
            </a:r>
            <a:r>
              <a:rPr lang="tr-TR" sz="2800" b="1" dirty="0">
                <a:latin typeface="Times New Roman" pitchFamily="18" charset="0"/>
                <a:cs typeface="Times New Roman" pitchFamily="18" charset="0"/>
              </a:rPr>
              <a:t> in </a:t>
            </a:r>
            <a:r>
              <a:rPr lang="tr-TR" sz="2800" b="1" dirty="0" err="1">
                <a:latin typeface="Times New Roman" pitchFamily="18" charset="0"/>
                <a:cs typeface="Times New Roman" pitchFamily="18" charset="0"/>
              </a:rPr>
              <a:t>the</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fruit</a:t>
            </a:r>
            <a:r>
              <a:rPr lang="tr-TR" sz="2800" b="1" dirty="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tissue</a:t>
            </a:r>
            <a:r>
              <a:rPr lang="tr-TR" sz="2800" b="1" dirty="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correlated</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well</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with</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the</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firmness</a:t>
            </a:r>
            <a:r>
              <a:rPr lang="tr-TR" sz="2800" b="1" dirty="0">
                <a:latin typeface="Times New Roman" pitchFamily="18" charset="0"/>
                <a:cs typeface="Times New Roman" pitchFamily="18" charset="0"/>
              </a:rPr>
              <a:t> of </a:t>
            </a:r>
            <a:r>
              <a:rPr lang="tr-TR" sz="2800" b="1" dirty="0" err="1">
                <a:latin typeface="Times New Roman" pitchFamily="18" charset="0"/>
                <a:cs typeface="Times New Roman" pitchFamily="18" charset="0"/>
              </a:rPr>
              <a:t>plums</a:t>
            </a:r>
            <a:r>
              <a:rPr lang="tr-TR" sz="2800" b="1" dirty="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and</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that</a:t>
            </a:r>
            <a:r>
              <a:rPr lang="tr-TR" sz="2800" b="1" dirty="0">
                <a:latin typeface="Times New Roman" pitchFamily="18" charset="0"/>
                <a:cs typeface="Times New Roman" pitchFamily="18" charset="0"/>
              </a:rPr>
              <a:t> </a:t>
            </a:r>
            <a:r>
              <a:rPr lang="tr-TR" sz="2800" b="1" dirty="0" smtClean="0">
                <a:latin typeface="Times New Roman" pitchFamily="18" charset="0"/>
                <a:cs typeface="Times New Roman" pitchFamily="18" charset="0"/>
              </a:rPr>
              <a:t>of </a:t>
            </a:r>
            <a:r>
              <a:rPr lang="tr-TR" sz="2800" b="1" dirty="0" err="1">
                <a:latin typeface="Times New Roman" pitchFamily="18" charset="0"/>
                <a:cs typeface="Times New Roman" pitchFamily="18" charset="0"/>
              </a:rPr>
              <a:t>tomato</a:t>
            </a:r>
            <a:r>
              <a:rPr lang="tr-TR" sz="2800" b="1" dirty="0">
                <a:latin typeface="Times New Roman" pitchFamily="18" charset="0"/>
                <a:cs typeface="Times New Roman" pitchFamily="18" charset="0"/>
              </a:rPr>
              <a:t> in </a:t>
            </a:r>
            <a:r>
              <a:rPr lang="tr-TR" sz="2800" b="1" dirty="0" err="1">
                <a:latin typeface="Times New Roman" pitchFamily="18" charset="0"/>
                <a:cs typeface="Times New Roman" pitchFamily="18" charset="0"/>
              </a:rPr>
              <a:t>other</a:t>
            </a:r>
            <a:r>
              <a:rPr lang="tr-TR" sz="2800" b="1" dirty="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study</a:t>
            </a:r>
            <a:endParaRPr lang="tr-TR" sz="2800" b="1" dirty="0">
              <a:latin typeface="Times New Roman" pitchFamily="18" charset="0"/>
              <a:cs typeface="Times New Roman" pitchFamily="18" charset="0"/>
            </a:endParaRPr>
          </a:p>
        </p:txBody>
      </p:sp>
      <p:sp>
        <p:nvSpPr>
          <p:cNvPr id="11" name="Dikdörtgen 10"/>
          <p:cNvSpPr/>
          <p:nvPr/>
        </p:nvSpPr>
        <p:spPr>
          <a:xfrm>
            <a:off x="5565912" y="6207007"/>
            <a:ext cx="2093843" cy="615553"/>
          </a:xfrm>
          <a:prstGeom prst="rect">
            <a:avLst/>
          </a:prstGeom>
        </p:spPr>
        <p:txBody>
          <a:bodyPr wrap="none">
            <a:spAutoFit/>
          </a:bodyPr>
          <a:lstStyle/>
          <a:p>
            <a:r>
              <a:rPr lang="tr-TR" i="1" dirty="0">
                <a:latin typeface="Times New Roman" pitchFamily="18" charset="0"/>
                <a:cs typeface="Times New Roman" pitchFamily="18" charset="0"/>
              </a:rPr>
              <a:t>(</a:t>
            </a:r>
            <a:r>
              <a:rPr lang="tr-TR" sz="1600" i="1" dirty="0" err="1" smtClean="0">
                <a:latin typeface="Times New Roman" pitchFamily="18" charset="0"/>
                <a:cs typeface="Times New Roman" pitchFamily="18" charset="0"/>
              </a:rPr>
              <a:t>Mizrach</a:t>
            </a:r>
            <a:r>
              <a:rPr lang="tr-TR" sz="1600" i="1" dirty="0" smtClean="0">
                <a:latin typeface="Times New Roman" pitchFamily="18" charset="0"/>
                <a:cs typeface="Times New Roman" pitchFamily="18" charset="0"/>
              </a:rPr>
              <a:t> , 2007,2004; </a:t>
            </a:r>
          </a:p>
          <a:p>
            <a:r>
              <a:rPr lang="tr-TR" sz="1600" i="1" dirty="0" err="1">
                <a:latin typeface="Times New Roman" pitchFamily="18" charset="0"/>
                <a:cs typeface="Times New Roman" pitchFamily="18" charset="0"/>
              </a:rPr>
              <a:t>Mizrach</a:t>
            </a:r>
            <a:r>
              <a:rPr lang="tr-TR" sz="1600" i="1" dirty="0">
                <a:latin typeface="Times New Roman" pitchFamily="18" charset="0"/>
                <a:cs typeface="Times New Roman" pitchFamily="18" charset="0"/>
              </a:rPr>
              <a:t> , </a:t>
            </a:r>
            <a:r>
              <a:rPr lang="tr-TR" sz="1600" i="1" dirty="0" smtClean="0">
                <a:latin typeface="Times New Roman" pitchFamily="18" charset="0"/>
                <a:cs typeface="Times New Roman" pitchFamily="18" charset="0"/>
              </a:rPr>
              <a:t>et.al.,1991)</a:t>
            </a:r>
            <a:endParaRPr lang="tr-TR" sz="1600" i="1" dirty="0">
              <a:latin typeface="Times New Roman" pitchFamily="18" charset="0"/>
              <a:cs typeface="Times New Roman" pitchFamily="18" charset="0"/>
            </a:endParaRPr>
          </a:p>
        </p:txBody>
      </p:sp>
      <p:pic>
        <p:nvPicPr>
          <p:cNvPr id="30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2468" y="4576727"/>
            <a:ext cx="2703443" cy="2252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5773"/>
            <a:ext cx="2862469" cy="2252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41653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033D5EBD-6B78-4E2D-9C66-E9FAF9308C89}" type="slidenum">
              <a:rPr lang="en-US" smtClean="0"/>
              <a:pPr/>
              <a:t>31</a:t>
            </a:fld>
            <a:endParaRPr lang="en-US" dirty="0"/>
          </a:p>
        </p:txBody>
      </p:sp>
      <p:sp>
        <p:nvSpPr>
          <p:cNvPr id="5" name="Dikdörtgen 4"/>
          <p:cNvSpPr/>
          <p:nvPr/>
        </p:nvSpPr>
        <p:spPr>
          <a:xfrm>
            <a:off x="238539" y="1756057"/>
            <a:ext cx="8547652" cy="954107"/>
          </a:xfrm>
          <a:prstGeom prst="rect">
            <a:avLst/>
          </a:prstGeom>
        </p:spPr>
        <p:txBody>
          <a:bodyPr wrap="square">
            <a:spAutoFit/>
          </a:bodyPr>
          <a:lstStyle/>
          <a:p>
            <a:r>
              <a:rPr lang="tr-TR" sz="2800" b="1" dirty="0" err="1" smtClean="0">
                <a:latin typeface="Times New Roman" pitchFamily="18" charset="0"/>
                <a:cs typeface="Times New Roman" pitchFamily="18" charset="0"/>
              </a:rPr>
              <a:t>With</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using</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the</a:t>
            </a:r>
            <a:r>
              <a:rPr lang="tr-TR" sz="2800" b="1" dirty="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ultrasound</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attenuation</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parameter</a:t>
            </a:r>
            <a:r>
              <a:rPr lang="tr-TR" sz="2800" b="1" dirty="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the</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detecting</a:t>
            </a:r>
            <a:r>
              <a:rPr lang="tr-TR" sz="2800" b="1" dirty="0" smtClean="0">
                <a:latin typeface="Times New Roman" pitchFamily="18" charset="0"/>
                <a:cs typeface="Times New Roman" pitchFamily="18" charset="0"/>
              </a:rPr>
              <a:t> of </a:t>
            </a:r>
            <a:r>
              <a:rPr lang="tr-TR" sz="2800" b="1" dirty="0" err="1" smtClean="0">
                <a:latin typeface="Times New Roman" pitchFamily="18" charset="0"/>
                <a:cs typeface="Times New Roman" pitchFamily="18" charset="0"/>
              </a:rPr>
              <a:t>defective</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potatoes</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was</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performed</a:t>
            </a:r>
            <a:r>
              <a:rPr lang="tr-TR" sz="2800" b="1" dirty="0" smtClean="0">
                <a:latin typeface="Times New Roman" pitchFamily="18" charset="0"/>
                <a:cs typeface="Times New Roman" pitchFamily="18" charset="0"/>
              </a:rPr>
              <a:t>.</a:t>
            </a:r>
            <a:endParaRPr lang="tr-TR" sz="2800" b="1" dirty="0">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1436" y="2922105"/>
            <a:ext cx="3135032" cy="25642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Dikdörtgen 5"/>
          <p:cNvSpPr/>
          <p:nvPr/>
        </p:nvSpPr>
        <p:spPr>
          <a:xfrm>
            <a:off x="4512365" y="6325464"/>
            <a:ext cx="2250937" cy="369332"/>
          </a:xfrm>
          <a:prstGeom prst="rect">
            <a:avLst/>
          </a:prstGeom>
        </p:spPr>
        <p:txBody>
          <a:bodyPr wrap="none">
            <a:spAutoFit/>
          </a:bodyPr>
          <a:lstStyle/>
          <a:p>
            <a:r>
              <a:rPr lang="tr-TR" dirty="0">
                <a:latin typeface="Times New Roman" pitchFamily="18" charset="0"/>
                <a:cs typeface="Times New Roman" pitchFamily="18" charset="0"/>
              </a:rPr>
              <a:t>(</a:t>
            </a:r>
            <a:r>
              <a:rPr lang="tr-TR" sz="1600" i="1" dirty="0" err="1">
                <a:latin typeface="Times New Roman" pitchFamily="18" charset="0"/>
                <a:cs typeface="Times New Roman" pitchFamily="18" charset="0"/>
              </a:rPr>
              <a:t>Cheng</a:t>
            </a:r>
            <a:r>
              <a:rPr lang="tr-TR" sz="1600" i="1" dirty="0">
                <a:latin typeface="Times New Roman" pitchFamily="18" charset="0"/>
                <a:cs typeface="Times New Roman" pitchFamily="18" charset="0"/>
              </a:rPr>
              <a:t> &amp; </a:t>
            </a:r>
            <a:r>
              <a:rPr lang="tr-TR" sz="1600" i="1" dirty="0" err="1">
                <a:latin typeface="Times New Roman" pitchFamily="18" charset="0"/>
                <a:cs typeface="Times New Roman" pitchFamily="18" charset="0"/>
              </a:rPr>
              <a:t>Haugh</a:t>
            </a:r>
            <a:r>
              <a:rPr lang="tr-TR" sz="1600" i="1" dirty="0">
                <a:latin typeface="Times New Roman" pitchFamily="18" charset="0"/>
                <a:cs typeface="Times New Roman" pitchFamily="18" charset="0"/>
              </a:rPr>
              <a:t>, 1994).</a:t>
            </a:r>
            <a:endParaRPr lang="tr-TR" sz="1600" i="1" dirty="0"/>
          </a:p>
        </p:txBody>
      </p:sp>
    </p:spTree>
    <p:extLst>
      <p:ext uri="{BB962C8B-B14F-4D97-AF65-F5344CB8AC3E}">
        <p14:creationId xmlns:p14="http://schemas.microsoft.com/office/powerpoint/2010/main" val="206865868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033D5EBD-6B78-4E2D-9C66-E9FAF9308C89}" type="slidenum">
              <a:rPr lang="en-US" smtClean="0"/>
              <a:pPr/>
              <a:t>32</a:t>
            </a:fld>
            <a:endParaRPr lang="en-US" dirty="0"/>
          </a:p>
        </p:txBody>
      </p:sp>
      <p:sp>
        <p:nvSpPr>
          <p:cNvPr id="6" name="Dikdörtgen 5"/>
          <p:cNvSpPr/>
          <p:nvPr/>
        </p:nvSpPr>
        <p:spPr>
          <a:xfrm>
            <a:off x="0" y="437322"/>
            <a:ext cx="6301798" cy="5693866"/>
          </a:xfrm>
          <a:prstGeom prst="rect">
            <a:avLst/>
          </a:prstGeom>
        </p:spPr>
        <p:txBody>
          <a:bodyPr wrap="square">
            <a:spAutoFit/>
          </a:bodyPr>
          <a:lstStyle/>
          <a:p>
            <a:pPr algn="just"/>
            <a:r>
              <a:rPr lang="en-US" sz="2800" b="1" dirty="0">
                <a:latin typeface="Times New Roman" pitchFamily="18" charset="0"/>
                <a:cs typeface="Times New Roman" pitchFamily="18" charset="0"/>
              </a:rPr>
              <a:t>Application of ultrasound to osmotic dehydration of guava slices via indirect sonication using an ultrasonic bath system and direct sonication using an ultrasonic probe </a:t>
            </a:r>
            <a:r>
              <a:rPr lang="en-US" sz="2800" b="1" dirty="0" smtClean="0">
                <a:latin typeface="Times New Roman" pitchFamily="18" charset="0"/>
                <a:cs typeface="Times New Roman" pitchFamily="18" charset="0"/>
              </a:rPr>
              <a:t>system</a:t>
            </a:r>
            <a:r>
              <a:rPr lang="tr-TR" sz="2800" b="1" dirty="0" smtClean="0">
                <a:latin typeface="Times New Roman" pitchFamily="18" charset="0"/>
                <a:cs typeface="Times New Roman" pitchFamily="18" charset="0"/>
              </a:rPr>
              <a:t>.</a:t>
            </a:r>
          </a:p>
          <a:p>
            <a:pPr algn="just"/>
            <a:endParaRPr lang="tr-TR" sz="2800" b="1" dirty="0">
              <a:latin typeface="Times New Roman" pitchFamily="18" charset="0"/>
              <a:cs typeface="Times New Roman" pitchFamily="18" charset="0"/>
            </a:endParaRPr>
          </a:p>
          <a:p>
            <a:pPr algn="just"/>
            <a:r>
              <a:rPr lang="en-US" sz="2800" b="1" i="1" dirty="0" smtClean="0">
                <a:latin typeface="Times New Roman" pitchFamily="18" charset="0"/>
                <a:cs typeface="Times New Roman" pitchFamily="18" charset="0"/>
              </a:rPr>
              <a:t>Pre-treatments </a:t>
            </a:r>
            <a:r>
              <a:rPr lang="en-US" sz="2800" b="1" i="1" dirty="0">
                <a:latin typeface="Times New Roman" pitchFamily="18" charset="0"/>
                <a:cs typeface="Times New Roman" pitchFamily="18" charset="0"/>
              </a:rPr>
              <a:t>were designed in three osmotic solution concentrations of 0, 35, and 70 °Brix at indirect ultrasonic bath power from 0 to 2.5 kW for immersion times ranging for 20–60 min and direct ultrasonic probe amplitudes from 0 to 35% for immersion times of 6–20 min.</a:t>
            </a:r>
            <a:endParaRPr lang="tr-TR" sz="2800" b="1" i="1" dirty="0">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1798" y="437322"/>
            <a:ext cx="2842202" cy="23456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9475" y="3068810"/>
            <a:ext cx="2902188" cy="15808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Metin kutusu 9"/>
          <p:cNvSpPr txBox="1"/>
          <p:nvPr/>
        </p:nvSpPr>
        <p:spPr>
          <a:xfrm>
            <a:off x="162054" y="-46119"/>
            <a:ext cx="9164688" cy="584775"/>
          </a:xfrm>
          <a:prstGeom prst="rect">
            <a:avLst/>
          </a:prstGeom>
          <a:noFill/>
        </p:spPr>
        <p:txBody>
          <a:bodyPr wrap="none" rtlCol="0">
            <a:spAutoFit/>
          </a:bodyPr>
          <a:lstStyle/>
          <a:p>
            <a:r>
              <a:rPr lang="tr-TR" sz="28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a:t>
            </a:r>
            <a:r>
              <a:rPr lang="tr-TR" sz="32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Case </a:t>
            </a:r>
            <a:r>
              <a:rPr lang="tr-TR" sz="3200" b="1"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Studies</a:t>
            </a:r>
            <a:r>
              <a:rPr lang="tr-TR" sz="32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on </a:t>
            </a:r>
            <a:r>
              <a:rPr lang="tr-TR" sz="3200" b="1"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Postharvest</a:t>
            </a:r>
            <a:r>
              <a:rPr lang="tr-TR" sz="32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a:t>
            </a:r>
            <a:r>
              <a:rPr lang="tr-TR" sz="3200" b="1"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Fruits</a:t>
            </a:r>
            <a:r>
              <a:rPr lang="tr-TR" sz="32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a:t>
            </a:r>
            <a:r>
              <a:rPr lang="tr-TR" sz="3200" b="1"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by</a:t>
            </a:r>
            <a:r>
              <a:rPr lang="tr-TR" sz="32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a:t>
            </a:r>
            <a:r>
              <a:rPr lang="tr-TR" sz="3200" b="1"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Ultrasound</a:t>
            </a:r>
            <a:r>
              <a:rPr lang="tr-TR" sz="3200" dirty="0" smtClean="0">
                <a:solidFill>
                  <a:schemeClr val="bg1"/>
                </a:solidFill>
                <a:effectLst>
                  <a:outerShdw blurRad="38100" dist="38100" dir="2700000" algn="tl">
                    <a:srgbClr val="000000">
                      <a:alpha val="43137"/>
                    </a:srgbClr>
                  </a:outerShdw>
                </a:effectLst>
              </a:rPr>
              <a:t> </a:t>
            </a:r>
            <a:endParaRPr lang="tr-TR" sz="32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8471942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033D5EBD-6B78-4E2D-9C66-E9FAF9308C89}" type="slidenum">
              <a:rPr lang="en-US" smtClean="0"/>
              <a:pPr/>
              <a:t>33</a:t>
            </a:fld>
            <a:endParaRPr lang="en-US"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64034"/>
            <a:ext cx="6997148" cy="63939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Metin kutusu 4"/>
          <p:cNvSpPr txBox="1"/>
          <p:nvPr/>
        </p:nvSpPr>
        <p:spPr>
          <a:xfrm>
            <a:off x="2683565" y="3208755"/>
            <a:ext cx="2597827" cy="369332"/>
          </a:xfrm>
          <a:prstGeom prst="rect">
            <a:avLst/>
          </a:prstGeom>
          <a:solidFill>
            <a:schemeClr val="bg1"/>
          </a:solidFill>
        </p:spPr>
        <p:txBody>
          <a:bodyPr wrap="none" rtlCol="0">
            <a:spAutoFit/>
          </a:bodyPr>
          <a:lstStyle/>
          <a:p>
            <a:r>
              <a:rPr lang="tr-TR" b="1" dirty="0" err="1" smtClean="0">
                <a:latin typeface="Times New Roman" pitchFamily="18" charset="0"/>
                <a:cs typeface="Times New Roman" pitchFamily="18" charset="0"/>
              </a:rPr>
              <a:t>Ultrasound</a:t>
            </a:r>
            <a:r>
              <a:rPr lang="tr-TR" b="1" dirty="0" smtClean="0">
                <a:latin typeface="Times New Roman" pitchFamily="18" charset="0"/>
                <a:cs typeface="Times New Roman" pitchFamily="18" charset="0"/>
              </a:rPr>
              <a:t>  </a:t>
            </a:r>
            <a:r>
              <a:rPr lang="tr-TR" b="1" dirty="0" err="1" smtClean="0">
                <a:latin typeface="Times New Roman" pitchFamily="18" charset="0"/>
                <a:cs typeface="Times New Roman" pitchFamily="18" charset="0"/>
              </a:rPr>
              <a:t>power</a:t>
            </a:r>
            <a:r>
              <a:rPr lang="tr-TR" b="1" dirty="0" smtClean="0">
                <a:latin typeface="Times New Roman" pitchFamily="18" charset="0"/>
                <a:cs typeface="Times New Roman" pitchFamily="18" charset="0"/>
              </a:rPr>
              <a:t> (kW)</a:t>
            </a:r>
            <a:endParaRPr lang="tr-TR" b="1" dirty="0">
              <a:latin typeface="Times New Roman" pitchFamily="18" charset="0"/>
              <a:cs typeface="Times New Roman" pitchFamily="18" charset="0"/>
            </a:endParaRPr>
          </a:p>
        </p:txBody>
      </p:sp>
      <p:sp>
        <p:nvSpPr>
          <p:cNvPr id="8" name="Metin kutusu 7"/>
          <p:cNvSpPr txBox="1"/>
          <p:nvPr/>
        </p:nvSpPr>
        <p:spPr>
          <a:xfrm>
            <a:off x="0" y="6488668"/>
            <a:ext cx="6997149" cy="369332"/>
          </a:xfrm>
          <a:prstGeom prst="rect">
            <a:avLst/>
          </a:prstGeom>
          <a:solidFill>
            <a:schemeClr val="bg1"/>
          </a:solidFill>
        </p:spPr>
        <p:txBody>
          <a:bodyPr wrap="square" rtlCol="0">
            <a:spAutoFit/>
          </a:bodyPr>
          <a:lstStyle/>
          <a:p>
            <a:r>
              <a:rPr lang="tr-TR" b="1" dirty="0" smtClean="0">
                <a:latin typeface="Times New Roman" pitchFamily="18" charset="0"/>
                <a:cs typeface="Times New Roman" pitchFamily="18" charset="0"/>
              </a:rPr>
              <a:t>                                               </a:t>
            </a:r>
            <a:r>
              <a:rPr lang="tr-TR" b="1" dirty="0" err="1" smtClean="0">
                <a:latin typeface="Times New Roman" pitchFamily="18" charset="0"/>
                <a:cs typeface="Times New Roman" pitchFamily="18" charset="0"/>
              </a:rPr>
              <a:t>Ultrasound</a:t>
            </a:r>
            <a:r>
              <a:rPr lang="tr-TR" b="1" dirty="0" smtClean="0">
                <a:latin typeface="Times New Roman" pitchFamily="18" charset="0"/>
                <a:cs typeface="Times New Roman" pitchFamily="18" charset="0"/>
              </a:rPr>
              <a:t>  </a:t>
            </a:r>
            <a:r>
              <a:rPr lang="tr-TR" b="1" dirty="0" err="1" smtClean="0">
                <a:latin typeface="Times New Roman" pitchFamily="18" charset="0"/>
                <a:cs typeface="Times New Roman" pitchFamily="18" charset="0"/>
              </a:rPr>
              <a:t>amplitude</a:t>
            </a:r>
            <a:r>
              <a:rPr lang="tr-TR" b="1" dirty="0" smtClean="0">
                <a:latin typeface="Times New Roman" pitchFamily="18" charset="0"/>
                <a:cs typeface="Times New Roman" pitchFamily="18" charset="0"/>
              </a:rPr>
              <a:t> (%)</a:t>
            </a:r>
            <a:endParaRPr lang="tr-TR" b="1" dirty="0">
              <a:latin typeface="Times New Roman" pitchFamily="18" charset="0"/>
              <a:cs typeface="Times New Roman" pitchFamily="18" charset="0"/>
            </a:endParaRPr>
          </a:p>
        </p:txBody>
      </p:sp>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644" y="556588"/>
            <a:ext cx="1359530" cy="8547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Metin kutusu 5"/>
          <p:cNvSpPr txBox="1"/>
          <p:nvPr/>
        </p:nvSpPr>
        <p:spPr>
          <a:xfrm>
            <a:off x="874643" y="556588"/>
            <a:ext cx="1013792" cy="646331"/>
          </a:xfrm>
          <a:prstGeom prst="rect">
            <a:avLst/>
          </a:prstGeom>
          <a:solidFill>
            <a:schemeClr val="bg1"/>
          </a:solidFill>
        </p:spPr>
        <p:txBody>
          <a:bodyPr wrap="square" rtlCol="0">
            <a:spAutoFit/>
          </a:bodyPr>
          <a:lstStyle/>
          <a:p>
            <a:r>
              <a:rPr lang="tr-TR" dirty="0" smtClean="0"/>
              <a:t>         </a:t>
            </a:r>
          </a:p>
          <a:p>
            <a:r>
              <a:rPr lang="tr-TR" dirty="0" smtClean="0"/>
              <a:t>      </a:t>
            </a:r>
            <a:endParaRPr lang="tr-TR" dirty="0"/>
          </a:p>
        </p:txBody>
      </p:sp>
    </p:spTree>
    <p:extLst>
      <p:ext uri="{BB962C8B-B14F-4D97-AF65-F5344CB8AC3E}">
        <p14:creationId xmlns:p14="http://schemas.microsoft.com/office/powerpoint/2010/main" val="2075169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033D5EBD-6B78-4E2D-9C66-E9FAF9308C89}" type="slidenum">
              <a:rPr lang="en-US" smtClean="0"/>
              <a:pPr/>
              <a:t>34</a:t>
            </a:fld>
            <a:endParaRPr lang="en-US" dirty="0"/>
          </a:p>
        </p:txBody>
      </p:sp>
      <p:sp>
        <p:nvSpPr>
          <p:cNvPr id="5" name="Dikdörtgen 4"/>
          <p:cNvSpPr/>
          <p:nvPr/>
        </p:nvSpPr>
        <p:spPr>
          <a:xfrm>
            <a:off x="2092074" y="449828"/>
            <a:ext cx="6912778" cy="2246769"/>
          </a:xfrm>
          <a:prstGeom prst="rect">
            <a:avLst/>
          </a:prstGeom>
          <a:ln w="63500">
            <a:solidFill>
              <a:srgbClr val="CC0066"/>
            </a:solidFill>
          </a:ln>
        </p:spPr>
        <p:txBody>
          <a:bodyPr wrap="square">
            <a:spAutoFit/>
          </a:bodyPr>
          <a:lstStyle/>
          <a:p>
            <a:pPr algn="just"/>
            <a:r>
              <a:rPr lang="tr-TR" sz="2400" b="1" i="1" dirty="0" smtClean="0">
                <a:latin typeface="Times New Roman" pitchFamily="18" charset="0"/>
                <a:cs typeface="Times New Roman" pitchFamily="18" charset="0"/>
              </a:rPr>
              <a:t>U</a:t>
            </a:r>
            <a:r>
              <a:rPr lang="en-US" sz="2800" b="1" i="1" dirty="0" err="1" smtClean="0">
                <a:latin typeface="Times New Roman" pitchFamily="18" charset="0"/>
                <a:cs typeface="Times New Roman" pitchFamily="18" charset="0"/>
              </a:rPr>
              <a:t>ltrasound</a:t>
            </a:r>
            <a:r>
              <a:rPr lang="en-US" sz="2800" b="1" i="1" dirty="0" smtClean="0">
                <a:latin typeface="Times New Roman" pitchFamily="18" charset="0"/>
                <a:cs typeface="Times New Roman" pitchFamily="18" charset="0"/>
              </a:rPr>
              <a:t> </a:t>
            </a:r>
            <a:r>
              <a:rPr lang="en-US" sz="2800" b="1" i="1" dirty="0">
                <a:latin typeface="Times New Roman" pitchFamily="18" charset="0"/>
                <a:cs typeface="Times New Roman" pitchFamily="18" charset="0"/>
              </a:rPr>
              <a:t>input </a:t>
            </a:r>
            <a:r>
              <a:rPr lang="tr-TR" sz="2800" b="1" i="1" dirty="0" smtClean="0">
                <a:latin typeface="Times New Roman" pitchFamily="18" charset="0"/>
                <a:cs typeface="Times New Roman" pitchFamily="18" charset="0"/>
              </a:rPr>
              <a:t>as </a:t>
            </a:r>
            <a:r>
              <a:rPr lang="en-US" sz="2800" b="1" i="1" dirty="0" smtClean="0">
                <a:latin typeface="Times New Roman" pitchFamily="18" charset="0"/>
                <a:cs typeface="Times New Roman" pitchFamily="18" charset="0"/>
              </a:rPr>
              <a:t>power </a:t>
            </a:r>
            <a:r>
              <a:rPr lang="en-US" sz="2800" b="1" i="1" dirty="0">
                <a:latin typeface="Times New Roman" pitchFamily="18" charset="0"/>
                <a:cs typeface="Times New Roman" pitchFamily="18" charset="0"/>
              </a:rPr>
              <a:t>and </a:t>
            </a:r>
            <a:r>
              <a:rPr lang="en-US" sz="2800" b="1" i="1" dirty="0" smtClean="0">
                <a:latin typeface="Times New Roman" pitchFamily="18" charset="0"/>
                <a:cs typeface="Times New Roman" pitchFamily="18" charset="0"/>
              </a:rPr>
              <a:t>amplitude, </a:t>
            </a:r>
            <a:r>
              <a:rPr lang="en-US" sz="2800" b="1" i="1" dirty="0">
                <a:latin typeface="Times New Roman" pitchFamily="18" charset="0"/>
                <a:cs typeface="Times New Roman" pitchFamily="18" charset="0"/>
              </a:rPr>
              <a:t>osmotic solution concentrations, and immersion time increased the water loss, solid gain, and total </a:t>
            </a:r>
            <a:r>
              <a:rPr lang="en-US" sz="2800" b="1" i="1" dirty="0" err="1">
                <a:latin typeface="Times New Roman" pitchFamily="18" charset="0"/>
                <a:cs typeface="Times New Roman" pitchFamily="18" charset="0"/>
              </a:rPr>
              <a:t>colour</a:t>
            </a:r>
            <a:r>
              <a:rPr lang="en-US" sz="2800" b="1" i="1" dirty="0">
                <a:latin typeface="Times New Roman" pitchFamily="18" charset="0"/>
                <a:cs typeface="Times New Roman" pitchFamily="18" charset="0"/>
              </a:rPr>
              <a:t> change of guava slices significantly with </a:t>
            </a:r>
            <a:r>
              <a:rPr lang="tr-TR" sz="2800" b="1" i="1" dirty="0" smtClean="0">
                <a:latin typeface="Times New Roman" pitchFamily="18" charset="0"/>
                <a:cs typeface="Times New Roman" pitchFamily="18" charset="0"/>
              </a:rPr>
              <a:t>p</a:t>
            </a:r>
            <a:r>
              <a:rPr lang="en-US" sz="2800" b="1" i="1" dirty="0">
                <a:latin typeface="Times New Roman" pitchFamily="18" charset="0"/>
                <a:cs typeface="Times New Roman" pitchFamily="18" charset="0"/>
              </a:rPr>
              <a:t> &lt; 0.0005.</a:t>
            </a:r>
            <a:endParaRPr lang="tr-TR" sz="2800" b="1" i="1" dirty="0">
              <a:latin typeface="Times New Roman" pitchFamily="18" charset="0"/>
              <a:cs typeface="Times New Roman" pitchFamily="18" charset="0"/>
            </a:endParaRPr>
          </a:p>
        </p:txBody>
      </p:sp>
      <p:sp>
        <p:nvSpPr>
          <p:cNvPr id="6" name="Dikdörtgen 5"/>
          <p:cNvSpPr/>
          <p:nvPr/>
        </p:nvSpPr>
        <p:spPr>
          <a:xfrm>
            <a:off x="-1" y="2696597"/>
            <a:ext cx="6500192" cy="3539430"/>
          </a:xfrm>
          <a:prstGeom prst="rect">
            <a:avLst/>
          </a:prstGeom>
          <a:ln w="63500">
            <a:solidFill>
              <a:srgbClr val="CC0066"/>
            </a:solidFill>
          </a:ln>
        </p:spPr>
        <p:txBody>
          <a:bodyPr wrap="square">
            <a:spAutoFit/>
          </a:bodyPr>
          <a:lstStyle/>
          <a:p>
            <a:pPr algn="just"/>
            <a:r>
              <a:rPr lang="en-US" sz="2800" b="1" i="1" dirty="0">
                <a:latin typeface="Times New Roman" pitchFamily="18" charset="0"/>
                <a:cs typeface="Times New Roman" pitchFamily="18" charset="0"/>
              </a:rPr>
              <a:t>Applying ultrasound pre-osmotic treatment in 70 °Brix prior to hot-air drying reduced the drying time by 33%, increased the effective diffusivity by 35%, and decreased the total </a:t>
            </a:r>
            <a:r>
              <a:rPr lang="en-US" sz="2800" b="1" i="1" dirty="0" err="1">
                <a:latin typeface="Times New Roman" pitchFamily="18" charset="0"/>
                <a:cs typeface="Times New Roman" pitchFamily="18" charset="0"/>
              </a:rPr>
              <a:t>colour</a:t>
            </a:r>
            <a:r>
              <a:rPr lang="en-US" sz="2800" b="1" i="1" dirty="0">
                <a:latin typeface="Times New Roman" pitchFamily="18" charset="0"/>
                <a:cs typeface="Times New Roman" pitchFamily="18" charset="0"/>
              </a:rPr>
              <a:t> change by 38%. A remarkable decrease of hardness to 4.2 N obtained was also comparable to the fresh guava at 4.8 N.</a:t>
            </a:r>
            <a:endParaRPr lang="tr-TR" sz="2800" b="1" i="1" dirty="0">
              <a:latin typeface="Times New Roman" pitchFamily="18" charset="0"/>
              <a:cs typeface="Times New Roman" pitchFamily="18" charset="0"/>
            </a:endParaRPr>
          </a:p>
        </p:txBody>
      </p:sp>
    </p:spTree>
    <p:extLst>
      <p:ext uri="{BB962C8B-B14F-4D97-AF65-F5344CB8AC3E}">
        <p14:creationId xmlns:p14="http://schemas.microsoft.com/office/powerpoint/2010/main" val="148734501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033D5EBD-6B78-4E2D-9C66-E9FAF9308C89}" type="slidenum">
              <a:rPr lang="en-US" smtClean="0"/>
              <a:pPr/>
              <a:t>35</a:t>
            </a:fld>
            <a:endParaRPr lang="en-US"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77963"/>
            <a:ext cx="8488017" cy="47294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078" y="3548269"/>
            <a:ext cx="1789044" cy="2395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Dikdörtgen 6"/>
          <p:cNvSpPr/>
          <p:nvPr/>
        </p:nvSpPr>
        <p:spPr>
          <a:xfrm>
            <a:off x="0" y="4745934"/>
            <a:ext cx="7036904" cy="1938992"/>
          </a:xfrm>
          <a:prstGeom prst="rect">
            <a:avLst/>
          </a:prstGeom>
        </p:spPr>
        <p:txBody>
          <a:bodyPr wrap="square">
            <a:spAutoFit/>
          </a:bodyPr>
          <a:lstStyle/>
          <a:p>
            <a:r>
              <a:rPr lang="en-US" sz="2400" b="1" dirty="0" smtClean="0">
                <a:latin typeface="Times New Roman" pitchFamily="18" charset="0"/>
                <a:cs typeface="Times New Roman" pitchFamily="18" charset="0"/>
              </a:rPr>
              <a:t>Total </a:t>
            </a:r>
            <a:r>
              <a:rPr lang="en-US" sz="2400" b="1" dirty="0" err="1" smtClean="0">
                <a:latin typeface="Times New Roman" pitchFamily="18" charset="0"/>
                <a:cs typeface="Times New Roman" pitchFamily="18" charset="0"/>
              </a:rPr>
              <a:t>colour</a:t>
            </a:r>
            <a:r>
              <a:rPr lang="en-US" sz="2400" b="1" dirty="0" smtClean="0">
                <a:latin typeface="Times New Roman" pitchFamily="18" charset="0"/>
                <a:cs typeface="Times New Roman" pitchFamily="18" charset="0"/>
              </a:rPr>
              <a:t> change, vitamin C content, hardness, and chewiness of dried guava after hot-air drying, osmotic dehydration prior to hot-air drying, and ultrasound pre-osmotic treatment prior to hot-air drying with the commercially dried guava </a:t>
            </a:r>
            <a:endParaRPr lang="tr-TR" sz="2400" b="1" dirty="0">
              <a:latin typeface="Times New Roman" pitchFamily="18" charset="0"/>
              <a:cs typeface="Times New Roman" pitchFamily="18" charset="0"/>
            </a:endParaRPr>
          </a:p>
        </p:txBody>
      </p:sp>
      <p:sp>
        <p:nvSpPr>
          <p:cNvPr id="8" name="Dikdörtgen 7"/>
          <p:cNvSpPr/>
          <p:nvPr/>
        </p:nvSpPr>
        <p:spPr>
          <a:xfrm>
            <a:off x="5921971" y="6488668"/>
            <a:ext cx="1736373" cy="369332"/>
          </a:xfrm>
          <a:prstGeom prst="rect">
            <a:avLst/>
          </a:prstGeom>
        </p:spPr>
        <p:txBody>
          <a:bodyPr wrap="none">
            <a:spAutoFit/>
          </a:bodyPr>
          <a:lstStyle/>
          <a:p>
            <a:r>
              <a:rPr lang="tr-TR" i="1" dirty="0" smtClean="0">
                <a:latin typeface="Times New Roman" pitchFamily="18" charset="0"/>
                <a:cs typeface="Times New Roman" pitchFamily="18" charset="0"/>
              </a:rPr>
              <a:t>(Kek et.al.,2013)</a:t>
            </a:r>
            <a:endParaRPr lang="tr-TR" i="1" dirty="0">
              <a:latin typeface="Times New Roman" pitchFamily="18" charset="0"/>
              <a:cs typeface="Times New Roman" pitchFamily="18" charset="0"/>
            </a:endParaRPr>
          </a:p>
        </p:txBody>
      </p:sp>
    </p:spTree>
    <p:extLst>
      <p:ext uri="{BB962C8B-B14F-4D97-AF65-F5344CB8AC3E}">
        <p14:creationId xmlns:p14="http://schemas.microsoft.com/office/powerpoint/2010/main" val="42786721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033D5EBD-6B78-4E2D-9C66-E9FAF9308C89}" type="slidenum">
              <a:rPr lang="en-US" smtClean="0"/>
              <a:pPr/>
              <a:t>36</a:t>
            </a:fld>
            <a:endParaRPr lang="en-US" dirty="0"/>
          </a:p>
        </p:txBody>
      </p:sp>
      <p:pic>
        <p:nvPicPr>
          <p:cNvPr id="5" name="Picture 5" descr="tt14"/>
          <p:cNvPicPr>
            <a:picLocks noChangeAspect="1" noChangeArrowheads="1"/>
          </p:cNvPicPr>
          <p:nvPr/>
        </p:nvPicPr>
        <p:blipFill>
          <a:blip r:embed="rId2" cstate="print"/>
          <a:srcRect/>
          <a:stretch>
            <a:fillRect/>
          </a:stretch>
        </p:blipFill>
        <p:spPr bwMode="auto">
          <a:xfrm>
            <a:off x="191687" y="479623"/>
            <a:ext cx="2420298" cy="2296180"/>
          </a:xfrm>
          <a:prstGeom prst="rect">
            <a:avLst/>
          </a:prstGeom>
          <a:noFill/>
          <a:ln w="9525">
            <a:noFill/>
            <a:miter lim="800000"/>
            <a:headEnd/>
            <a:tailEnd/>
          </a:ln>
        </p:spPr>
      </p:pic>
      <p:pic>
        <p:nvPicPr>
          <p:cNvPr id="6" name="Picture 7" descr="us50"/>
          <p:cNvPicPr>
            <a:picLocks noChangeAspect="1" noChangeArrowheads="1"/>
          </p:cNvPicPr>
          <p:nvPr/>
        </p:nvPicPr>
        <p:blipFill>
          <a:blip r:embed="rId3" cstate="print"/>
          <a:srcRect/>
          <a:stretch>
            <a:fillRect/>
          </a:stretch>
        </p:blipFill>
        <p:spPr bwMode="auto">
          <a:xfrm>
            <a:off x="2073328" y="2328001"/>
            <a:ext cx="2243487" cy="2378765"/>
          </a:xfrm>
          <a:prstGeom prst="rect">
            <a:avLst/>
          </a:prstGeom>
          <a:noFill/>
          <a:ln w="9525">
            <a:noFill/>
            <a:miter lim="800000"/>
            <a:headEnd/>
            <a:tailEnd/>
          </a:ln>
        </p:spPr>
      </p:pic>
      <p:pic>
        <p:nvPicPr>
          <p:cNvPr id="8" name="Picture 6" descr="FDus3"/>
          <p:cNvPicPr>
            <a:picLocks noChangeAspect="1" noChangeArrowheads="1"/>
          </p:cNvPicPr>
          <p:nvPr/>
        </p:nvPicPr>
        <p:blipFill>
          <a:blip r:embed="rId4" cstate="print"/>
          <a:srcRect/>
          <a:stretch>
            <a:fillRect/>
          </a:stretch>
        </p:blipFill>
        <p:spPr bwMode="auto">
          <a:xfrm>
            <a:off x="4225380" y="3608342"/>
            <a:ext cx="2137474" cy="2196848"/>
          </a:xfrm>
          <a:prstGeom prst="rect">
            <a:avLst/>
          </a:prstGeom>
          <a:noFill/>
          <a:ln w="9525">
            <a:noFill/>
            <a:miter lim="800000"/>
            <a:headEnd/>
            <a:tailEnd/>
          </a:ln>
        </p:spPr>
      </p:pic>
      <p:sp>
        <p:nvSpPr>
          <p:cNvPr id="9" name="Text Box 9"/>
          <p:cNvSpPr txBox="1">
            <a:spLocks noChangeArrowheads="1"/>
          </p:cNvSpPr>
          <p:nvPr/>
        </p:nvSpPr>
        <p:spPr bwMode="auto">
          <a:xfrm>
            <a:off x="2424151" y="596349"/>
            <a:ext cx="2932213" cy="523220"/>
          </a:xfrm>
          <a:prstGeom prst="rect">
            <a:avLst/>
          </a:prstGeom>
          <a:noFill/>
          <a:ln w="9525">
            <a:noFill/>
            <a:miter lim="800000"/>
            <a:headEnd/>
            <a:tailEnd/>
          </a:ln>
          <a:effectLst/>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tr-TR" sz="2800" b="1" dirty="0" smtClean="0">
                <a:ln w="11430"/>
                <a:latin typeface="Times New Roman" pitchFamily="18" charset="0"/>
                <a:ea typeface="Segoe UI Symbol" pitchFamily="34" charset="0"/>
                <a:cs typeface="Times New Roman" pitchFamily="18" charset="0"/>
              </a:rPr>
              <a:t> </a:t>
            </a:r>
            <a:r>
              <a:rPr lang="en-US" sz="2800" dirty="0" smtClean="0">
                <a:ln w="11430"/>
                <a:latin typeface="Times New Roman" pitchFamily="18" charset="0"/>
                <a:ea typeface="Segoe UI Symbol" pitchFamily="34" charset="0"/>
                <a:cs typeface="Times New Roman" pitchFamily="18" charset="0"/>
              </a:rPr>
              <a:t>Thermal </a:t>
            </a:r>
            <a:r>
              <a:rPr lang="en-US" sz="2800" dirty="0">
                <a:ln w="11430"/>
                <a:latin typeface="Times New Roman" pitchFamily="18" charset="0"/>
                <a:ea typeface="Segoe UI Symbol" pitchFamily="34" charset="0"/>
                <a:cs typeface="Times New Roman" pitchFamily="18" charset="0"/>
              </a:rPr>
              <a:t>treatment</a:t>
            </a:r>
          </a:p>
        </p:txBody>
      </p:sp>
      <p:sp>
        <p:nvSpPr>
          <p:cNvPr id="10" name="Text Box 10"/>
          <p:cNvSpPr txBox="1">
            <a:spLocks noChangeArrowheads="1"/>
          </p:cNvSpPr>
          <p:nvPr/>
        </p:nvSpPr>
        <p:spPr bwMode="auto">
          <a:xfrm>
            <a:off x="3890258" y="1389837"/>
            <a:ext cx="2039341" cy="954107"/>
          </a:xfrm>
          <a:prstGeom prst="rect">
            <a:avLst/>
          </a:prstGeom>
          <a:noFill/>
          <a:ln w="9525">
            <a:noFill/>
            <a:miter lim="800000"/>
            <a:headEnd/>
            <a:tailEnd/>
          </a:ln>
          <a:effectLst/>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800" dirty="0">
                <a:ln w="11430"/>
                <a:latin typeface="Times New Roman" pitchFamily="18" charset="0"/>
                <a:cs typeface="Times New Roman" pitchFamily="18" charset="0"/>
              </a:rPr>
              <a:t>Ultrasound</a:t>
            </a:r>
          </a:p>
          <a:p>
            <a:pPr algn="ctr" fontAlgn="auto">
              <a:spcBef>
                <a:spcPts val="0"/>
              </a:spcBef>
              <a:spcAft>
                <a:spcPts val="0"/>
              </a:spcAft>
              <a:defRPr/>
            </a:pPr>
            <a:r>
              <a:rPr lang="tr-TR" sz="2800" dirty="0" smtClean="0">
                <a:ln w="11430"/>
                <a:latin typeface="Times New Roman" pitchFamily="18" charset="0"/>
                <a:cs typeface="Times New Roman" pitchFamily="18" charset="0"/>
              </a:rPr>
              <a:t>A</a:t>
            </a:r>
            <a:r>
              <a:rPr lang="en-US" sz="2800" dirty="0" err="1" smtClean="0">
                <a:ln w="11430"/>
                <a:latin typeface="Times New Roman" pitchFamily="18" charset="0"/>
                <a:cs typeface="Times New Roman" pitchFamily="18" charset="0"/>
              </a:rPr>
              <a:t>fter</a:t>
            </a:r>
            <a:r>
              <a:rPr lang="en-US" sz="2800" dirty="0" smtClean="0">
                <a:ln w="11430"/>
                <a:latin typeface="Times New Roman" pitchFamily="18" charset="0"/>
                <a:cs typeface="Times New Roman" pitchFamily="18" charset="0"/>
              </a:rPr>
              <a:t> </a:t>
            </a:r>
            <a:r>
              <a:rPr lang="en-US" sz="2800" dirty="0">
                <a:ln w="11430"/>
                <a:latin typeface="Times New Roman" pitchFamily="18" charset="0"/>
                <a:cs typeface="Times New Roman" pitchFamily="18" charset="0"/>
              </a:rPr>
              <a:t>10 min</a:t>
            </a:r>
          </a:p>
        </p:txBody>
      </p:sp>
      <p:sp>
        <p:nvSpPr>
          <p:cNvPr id="11" name="Text Box 10"/>
          <p:cNvSpPr txBox="1">
            <a:spLocks noChangeArrowheads="1"/>
          </p:cNvSpPr>
          <p:nvPr/>
        </p:nvSpPr>
        <p:spPr bwMode="auto">
          <a:xfrm>
            <a:off x="5782920" y="2775803"/>
            <a:ext cx="2039341" cy="954107"/>
          </a:xfrm>
          <a:prstGeom prst="rect">
            <a:avLst/>
          </a:prstGeom>
          <a:noFill/>
          <a:ln w="9525">
            <a:noFill/>
            <a:miter lim="800000"/>
            <a:headEnd/>
            <a:tailEnd/>
          </a:ln>
          <a:effectLst/>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28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latin typeface="Times New Roman" pitchFamily="18" charset="0"/>
                <a:cs typeface="Times New Roman" pitchFamily="18" charset="0"/>
              </a:rPr>
              <a:t>Ultrasound</a:t>
            </a:r>
          </a:p>
          <a:p>
            <a:pPr algn="ctr" fontAlgn="auto">
              <a:spcBef>
                <a:spcPts val="0"/>
              </a:spcBef>
              <a:spcAft>
                <a:spcPts val="0"/>
              </a:spcAft>
              <a:defRPr/>
            </a:pPr>
            <a:r>
              <a:rPr lang="en-US" sz="28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latin typeface="Times New Roman" pitchFamily="18" charset="0"/>
                <a:cs typeface="Times New Roman" pitchFamily="18" charset="0"/>
              </a:rPr>
              <a:t>After </a:t>
            </a:r>
            <a:r>
              <a:rPr lang="tr-TR" sz="280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latin typeface="Times New Roman" pitchFamily="18" charset="0"/>
                <a:cs typeface="Times New Roman" pitchFamily="18" charset="0"/>
              </a:rPr>
              <a:t>30</a:t>
            </a:r>
            <a:r>
              <a:rPr lang="en-US" sz="280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latin typeface="Times New Roman" pitchFamily="18" charset="0"/>
                <a:cs typeface="Times New Roman" pitchFamily="18" charset="0"/>
              </a:rPr>
              <a:t> </a:t>
            </a:r>
            <a:r>
              <a:rPr lang="en-US" sz="28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latin typeface="Times New Roman" pitchFamily="18" charset="0"/>
                <a:cs typeface="Times New Roman" pitchFamily="18" charset="0"/>
              </a:rPr>
              <a:t>min</a:t>
            </a:r>
          </a:p>
        </p:txBody>
      </p:sp>
      <p:sp>
        <p:nvSpPr>
          <p:cNvPr id="13" name="Dikdörtgen 12"/>
          <p:cNvSpPr/>
          <p:nvPr/>
        </p:nvSpPr>
        <p:spPr>
          <a:xfrm>
            <a:off x="-1" y="-69861"/>
            <a:ext cx="9819861" cy="523220"/>
          </a:xfrm>
          <a:prstGeom prst="rect">
            <a:avLst/>
          </a:prstGeom>
        </p:spPr>
        <p:txBody>
          <a:bodyPr wrap="square">
            <a:spAutoFit/>
          </a:bodyPr>
          <a:lstStyle/>
          <a:p>
            <a:pPr algn="ctr" fontAlgn="auto">
              <a:spcBef>
                <a:spcPts val="0"/>
              </a:spcBef>
              <a:spcAft>
                <a:spcPts val="0"/>
              </a:spcAft>
              <a:defRPr/>
            </a:pPr>
            <a:r>
              <a:rPr lang="en-US" sz="2800" b="1" dirty="0">
                <a:solidFill>
                  <a:schemeClr val="bg1"/>
                </a:solidFill>
                <a:effectLst>
                  <a:glow rad="228600">
                    <a:schemeClr val="accent1">
                      <a:satMod val="175000"/>
                      <a:alpha val="40000"/>
                    </a:schemeClr>
                  </a:glow>
                </a:effectLst>
                <a:latin typeface="Times New Roman" pitchFamily="18" charset="0"/>
                <a:cs typeface="Times New Roman" pitchFamily="18" charset="0"/>
              </a:rPr>
              <a:t>Disruption of fat globules of </a:t>
            </a:r>
            <a:r>
              <a:rPr lang="en-US" sz="2800" b="1" dirty="0" smtClean="0">
                <a:solidFill>
                  <a:schemeClr val="bg1"/>
                </a:solidFill>
                <a:effectLst>
                  <a:glow rad="228600">
                    <a:schemeClr val="accent1">
                      <a:satMod val="175000"/>
                      <a:alpha val="40000"/>
                    </a:schemeClr>
                  </a:glow>
                </a:effectLst>
                <a:latin typeface="Times New Roman" pitchFamily="18" charset="0"/>
                <a:cs typeface="Times New Roman" pitchFamily="18" charset="0"/>
              </a:rPr>
              <a:t>milk </a:t>
            </a:r>
            <a:r>
              <a:rPr lang="tr-TR" sz="2800" b="1" dirty="0" err="1" smtClean="0">
                <a:solidFill>
                  <a:schemeClr val="bg1"/>
                </a:solidFill>
                <a:effectLst>
                  <a:glow rad="228600">
                    <a:schemeClr val="accent1">
                      <a:satMod val="175000"/>
                      <a:alpha val="40000"/>
                    </a:schemeClr>
                  </a:glow>
                </a:effectLst>
                <a:latin typeface="Times New Roman" pitchFamily="18" charset="0"/>
                <a:cs typeface="Times New Roman" pitchFamily="18" charset="0"/>
              </a:rPr>
              <a:t>by</a:t>
            </a:r>
            <a:r>
              <a:rPr lang="tr-TR" sz="2800" b="1" dirty="0" smtClean="0">
                <a:solidFill>
                  <a:schemeClr val="bg1"/>
                </a:solidFill>
                <a:effectLst>
                  <a:glow rad="228600">
                    <a:schemeClr val="accent1">
                      <a:satMod val="175000"/>
                      <a:alpha val="40000"/>
                    </a:schemeClr>
                  </a:glow>
                </a:effectLst>
                <a:latin typeface="Times New Roman" pitchFamily="18" charset="0"/>
                <a:cs typeface="Times New Roman" pitchFamily="18" charset="0"/>
              </a:rPr>
              <a:t> </a:t>
            </a:r>
            <a:r>
              <a:rPr lang="en-US" sz="2800" b="1" dirty="0" err="1" smtClean="0">
                <a:solidFill>
                  <a:schemeClr val="bg1"/>
                </a:solidFill>
                <a:effectLst>
                  <a:glow rad="228600">
                    <a:schemeClr val="accent1">
                      <a:satMod val="175000"/>
                      <a:alpha val="40000"/>
                    </a:schemeClr>
                  </a:glow>
                </a:effectLst>
                <a:latin typeface="Times New Roman" pitchFamily="18" charset="0"/>
                <a:cs typeface="Times New Roman" pitchFamily="18" charset="0"/>
              </a:rPr>
              <a:t>therm</a:t>
            </a:r>
            <a:r>
              <a:rPr lang="tr-TR" sz="2800" b="1" dirty="0" smtClean="0">
                <a:solidFill>
                  <a:schemeClr val="bg1"/>
                </a:solidFill>
                <a:effectLst>
                  <a:glow rad="228600">
                    <a:schemeClr val="accent1">
                      <a:satMod val="175000"/>
                      <a:alpha val="40000"/>
                    </a:schemeClr>
                  </a:glow>
                </a:effectLst>
                <a:latin typeface="Times New Roman" pitchFamily="18" charset="0"/>
                <a:cs typeface="Times New Roman" pitchFamily="18" charset="0"/>
              </a:rPr>
              <a:t>o</a:t>
            </a:r>
            <a:r>
              <a:rPr lang="en-US" sz="2800" b="1" dirty="0" smtClean="0">
                <a:solidFill>
                  <a:schemeClr val="bg1"/>
                </a:solidFill>
                <a:effectLst>
                  <a:glow rad="228600">
                    <a:schemeClr val="accent1">
                      <a:satMod val="175000"/>
                      <a:alpha val="40000"/>
                    </a:schemeClr>
                  </a:glow>
                </a:effectLst>
                <a:latin typeface="Times New Roman" pitchFamily="18" charset="0"/>
                <a:cs typeface="Times New Roman" pitchFamily="18" charset="0"/>
              </a:rPr>
              <a:t>-sonication</a:t>
            </a:r>
            <a:endParaRPr lang="en-US" sz="2800" b="1" dirty="0">
              <a:solidFill>
                <a:schemeClr val="bg1"/>
              </a:solidFill>
              <a:effectLst>
                <a:glow rad="228600">
                  <a:schemeClr val="accent1">
                    <a:satMod val="175000"/>
                    <a:alpha val="40000"/>
                  </a:schemeClr>
                </a:glow>
              </a:effectLst>
              <a:latin typeface="Times New Roman" pitchFamily="18" charset="0"/>
              <a:cs typeface="Times New Roman" pitchFamily="18" charset="0"/>
            </a:endParaRPr>
          </a:p>
        </p:txBody>
      </p:sp>
      <p:sp>
        <p:nvSpPr>
          <p:cNvPr id="14" name="Text Box 15"/>
          <p:cNvSpPr txBox="1">
            <a:spLocks noChangeArrowheads="1"/>
          </p:cNvSpPr>
          <p:nvPr/>
        </p:nvSpPr>
        <p:spPr bwMode="auto">
          <a:xfrm>
            <a:off x="-2" y="5657850"/>
            <a:ext cx="6802593" cy="954107"/>
          </a:xfrm>
          <a:prstGeom prst="rect">
            <a:avLst/>
          </a:prstGeom>
          <a:noFill/>
          <a:ln w="12700" cap="sq">
            <a:noFill/>
            <a:miter lim="800000"/>
            <a:headEnd type="none" w="sm" len="sm"/>
            <a:tailEnd type="none" w="sm" len="sm"/>
          </a:ln>
          <a:effectLst/>
        </p:spPr>
        <p:txBody>
          <a:bodyPr wrap="square">
            <a:spAutoFit/>
          </a:bodyPr>
          <a:lstStyle/>
          <a:p>
            <a:pPr algn="r" fontAlgn="auto">
              <a:spcBef>
                <a:spcPts val="0"/>
              </a:spcBef>
              <a:spcAft>
                <a:spcPts val="0"/>
              </a:spcAft>
              <a:defRPr/>
            </a:pPr>
            <a:r>
              <a:rPr lang="tr-TR" sz="2800" b="1" dirty="0" err="1" smtClean="0">
                <a:latin typeface="Times New Roman" pitchFamily="18" charset="0"/>
                <a:cs typeface="Times New Roman" pitchFamily="18" charset="0"/>
              </a:rPr>
              <a:t>By</a:t>
            </a:r>
            <a:r>
              <a:rPr lang="tr-TR" sz="2800" b="1" dirty="0" smtClean="0">
                <a:latin typeface="Times New Roman" pitchFamily="18" charset="0"/>
                <a:cs typeface="Times New Roman" pitchFamily="18" charset="0"/>
              </a:rPr>
              <a:t> US,  b</a:t>
            </a:r>
            <a:r>
              <a:rPr lang="en-US" sz="2800" b="1" dirty="0" err="1" smtClean="0">
                <a:latin typeface="Times New Roman" pitchFamily="18" charset="0"/>
                <a:cs typeface="Times New Roman" pitchFamily="18" charset="0"/>
              </a:rPr>
              <a:t>etter</a:t>
            </a:r>
            <a:r>
              <a:rPr lang="en-US" sz="2800" b="1" dirty="0" smtClean="0">
                <a:latin typeface="Times New Roman" pitchFamily="18" charset="0"/>
                <a:cs typeface="Times New Roman" pitchFamily="18" charset="0"/>
              </a:rPr>
              <a:t> </a:t>
            </a:r>
            <a:r>
              <a:rPr lang="en-US" sz="2800" b="1" dirty="0">
                <a:latin typeface="Times New Roman" pitchFamily="18" charset="0"/>
                <a:cs typeface="Times New Roman" pitchFamily="18" charset="0"/>
              </a:rPr>
              <a:t>homogenization, color, appearance and consistency</a:t>
            </a:r>
          </a:p>
        </p:txBody>
      </p:sp>
    </p:spTree>
    <p:extLst>
      <p:ext uri="{BB962C8B-B14F-4D97-AF65-F5344CB8AC3E}">
        <p14:creationId xmlns:p14="http://schemas.microsoft.com/office/powerpoint/2010/main" val="21925130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6" name="Rectangle 4"/>
          <p:cNvSpPr>
            <a:spLocks noChangeArrowheads="1"/>
          </p:cNvSpPr>
          <p:nvPr/>
        </p:nvSpPr>
        <p:spPr bwMode="auto">
          <a:xfrm>
            <a:off x="-536713" y="587651"/>
            <a:ext cx="8229600" cy="1371600"/>
          </a:xfrm>
          <a:prstGeom prst="rect">
            <a:avLst/>
          </a:prstGeom>
          <a:noFill/>
          <a:ln w="9525">
            <a:noFill/>
            <a:miter lim="800000"/>
            <a:headEnd/>
            <a:tailEnd/>
          </a:ln>
          <a:effectLst/>
        </p:spPr>
        <p:txBody>
          <a:bodyPr anchor="ctr"/>
          <a:lstStyle/>
          <a:p>
            <a:pPr algn="ctr" eaLnBrk="1" hangingPunct="1">
              <a:defRPr/>
            </a:pPr>
            <a:r>
              <a:rPr lang="en-US" sz="3200" b="1" dirty="0">
                <a:latin typeface="Times New Roman" pitchFamily="18" charset="0"/>
                <a:cs typeface="Times New Roman" pitchFamily="18" charset="0"/>
              </a:rPr>
              <a:t>Ultrasound treatment of milk at WSU</a:t>
            </a:r>
          </a:p>
        </p:txBody>
      </p:sp>
      <p:pic>
        <p:nvPicPr>
          <p:cNvPr id="44035" name="Picture 6" descr="us2"/>
          <p:cNvPicPr>
            <a:picLocks noChangeAspect="1" noChangeArrowheads="1"/>
          </p:cNvPicPr>
          <p:nvPr/>
        </p:nvPicPr>
        <p:blipFill>
          <a:blip r:embed="rId2" cstate="print"/>
          <a:srcRect/>
          <a:stretch>
            <a:fillRect/>
          </a:stretch>
        </p:blipFill>
        <p:spPr bwMode="auto">
          <a:xfrm>
            <a:off x="3007431" y="3369884"/>
            <a:ext cx="4685456" cy="3488115"/>
          </a:xfrm>
          <a:prstGeom prst="rect">
            <a:avLst/>
          </a:prstGeom>
          <a:noFill/>
          <a:ln w="9525">
            <a:noFill/>
            <a:miter lim="800000"/>
            <a:headEnd/>
            <a:tailEnd/>
          </a:ln>
        </p:spPr>
      </p:pic>
      <p:pic>
        <p:nvPicPr>
          <p:cNvPr id="44036" name="Picture 7" descr="us5"/>
          <p:cNvPicPr>
            <a:picLocks noChangeAspect="1" noChangeArrowheads="1"/>
          </p:cNvPicPr>
          <p:nvPr/>
        </p:nvPicPr>
        <p:blipFill>
          <a:blip r:embed="rId3" cstate="print"/>
          <a:srcRect/>
          <a:stretch>
            <a:fillRect/>
          </a:stretch>
        </p:blipFill>
        <p:spPr bwMode="auto">
          <a:xfrm>
            <a:off x="86741" y="1641762"/>
            <a:ext cx="3371273" cy="2528455"/>
          </a:xfrm>
          <a:prstGeom prst="rect">
            <a:avLst/>
          </a:prstGeom>
          <a:noFill/>
          <a:ln w="9525">
            <a:noFill/>
            <a:miter lim="800000"/>
            <a:headEnd/>
            <a:tailEnd/>
          </a:ln>
        </p:spPr>
      </p:pic>
      <p:sp>
        <p:nvSpPr>
          <p:cNvPr id="197654" name="Text Box 22"/>
          <p:cNvSpPr txBox="1">
            <a:spLocks noChangeArrowheads="1"/>
          </p:cNvSpPr>
          <p:nvPr/>
        </p:nvSpPr>
        <p:spPr bwMode="auto">
          <a:xfrm>
            <a:off x="4495800" y="1554002"/>
            <a:ext cx="4648200" cy="1815882"/>
          </a:xfrm>
          <a:prstGeom prst="rect">
            <a:avLst/>
          </a:prstGeom>
          <a:noFill/>
          <a:ln w="12700" cap="sq">
            <a:noFill/>
            <a:miter lim="800000"/>
            <a:headEnd type="none" w="sm" len="sm"/>
            <a:tailEnd type="none" w="sm" len="sm"/>
          </a:ln>
          <a:effectLst/>
        </p:spPr>
        <p:txBody>
          <a:bodyPr>
            <a:spAutoFit/>
          </a:bodyPr>
          <a:lstStyle/>
          <a:p>
            <a:pPr algn="ctr">
              <a:defRPr/>
            </a:pPr>
            <a:r>
              <a:rPr lang="en-US" sz="2800" i="1" dirty="0">
                <a:latin typeface="Times New Roman" pitchFamily="18" charset="0"/>
                <a:cs typeface="Times New Roman" pitchFamily="18" charset="0"/>
              </a:rPr>
              <a:t>Ultrasonic processor </a:t>
            </a:r>
            <a:r>
              <a:rPr lang="en-US" sz="2800" i="1" dirty="0" err="1">
                <a:latin typeface="Times New Roman" pitchFamily="18" charset="0"/>
                <a:cs typeface="Times New Roman" pitchFamily="18" charset="0"/>
              </a:rPr>
              <a:t>Hielscher</a:t>
            </a:r>
            <a:r>
              <a:rPr lang="en-US" sz="2800" i="1" dirty="0">
                <a:latin typeface="Times New Roman" pitchFamily="18" charset="0"/>
                <a:cs typeface="Times New Roman" pitchFamily="18" charset="0"/>
              </a:rPr>
              <a:t>® UP400S </a:t>
            </a:r>
          </a:p>
          <a:p>
            <a:pPr algn="ctr">
              <a:defRPr/>
            </a:pPr>
            <a:r>
              <a:rPr lang="en-US" sz="2800" i="1" dirty="0">
                <a:latin typeface="Times New Roman" pitchFamily="18" charset="0"/>
                <a:cs typeface="Times New Roman" pitchFamily="18" charset="0"/>
              </a:rPr>
              <a:t>(400 W, 24 kHz) with a 22 mm probe</a:t>
            </a:r>
          </a:p>
        </p:txBody>
      </p:sp>
    </p:spTree>
    <p:extLst>
      <p:ext uri="{BB962C8B-B14F-4D97-AF65-F5344CB8AC3E}">
        <p14:creationId xmlns:p14="http://schemas.microsoft.com/office/powerpoint/2010/main" val="38853158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3"/>
          <p:cNvSpPr txBox="1">
            <a:spLocks noChangeArrowheads="1"/>
          </p:cNvSpPr>
          <p:nvPr/>
        </p:nvSpPr>
        <p:spPr bwMode="auto">
          <a:xfrm>
            <a:off x="-1" y="0"/>
            <a:ext cx="9143999" cy="584775"/>
          </a:xfrm>
          <a:prstGeom prst="rect">
            <a:avLst/>
          </a:prstGeom>
          <a:solidFill>
            <a:srgbClr val="00B050"/>
          </a:solid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200" b="1" dirty="0">
                <a:solidFill>
                  <a:schemeClr val="bg1"/>
                </a:solidFill>
                <a:latin typeface="Times New Roman" pitchFamily="18" charset="0"/>
                <a:cs typeface="Times New Roman" pitchFamily="18" charset="0"/>
              </a:rPr>
              <a:t>Ultrasound –Assisted Extraction</a:t>
            </a:r>
          </a:p>
        </p:txBody>
      </p:sp>
      <p:pic>
        <p:nvPicPr>
          <p:cNvPr id="409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250" y="731838"/>
            <a:ext cx="2987675"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Rectangle 6"/>
          <p:cNvSpPr>
            <a:spLocks noChangeArrowheads="1"/>
          </p:cNvSpPr>
          <p:nvPr/>
        </p:nvSpPr>
        <p:spPr bwMode="auto">
          <a:xfrm>
            <a:off x="3590924" y="617273"/>
            <a:ext cx="5553075"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800" b="1" dirty="0" smtClean="0">
                <a:latin typeface="Times New Roman" pitchFamily="18" charset="0"/>
                <a:cs typeface="Times New Roman" pitchFamily="18" charset="0"/>
              </a:rPr>
              <a:t>Ultrasound </a:t>
            </a:r>
            <a:r>
              <a:rPr lang="en-US" sz="2800" b="1" dirty="0">
                <a:latin typeface="Times New Roman" pitchFamily="18" charset="0"/>
                <a:cs typeface="Times New Roman" pitchFamily="18" charset="0"/>
              </a:rPr>
              <a:t>is probably the most simple and most versatile method for the disruption of cells and for the production of extracts. It is efficient, safe and reliable.</a:t>
            </a:r>
            <a:endParaRPr lang="en-US" dirty="0">
              <a:latin typeface="Times New Roman" pitchFamily="18" charset="0"/>
              <a:cs typeface="Times New Roman" pitchFamily="18" charset="0"/>
            </a:endParaRPr>
          </a:p>
        </p:txBody>
      </p:sp>
      <p:sp>
        <p:nvSpPr>
          <p:cNvPr id="4102" name="Rectangle 8"/>
          <p:cNvSpPr>
            <a:spLocks noChangeArrowheads="1"/>
          </p:cNvSpPr>
          <p:nvPr/>
        </p:nvSpPr>
        <p:spPr bwMode="auto">
          <a:xfrm>
            <a:off x="328613" y="5160963"/>
            <a:ext cx="34544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1" dirty="0">
                <a:solidFill>
                  <a:srgbClr val="000099"/>
                </a:solidFill>
              </a:rPr>
              <a:t>    Ultrasound (</a:t>
            </a:r>
            <a:r>
              <a:rPr lang="en-US" b="1" i="1" dirty="0" err="1">
                <a:solidFill>
                  <a:srgbClr val="000099"/>
                </a:solidFill>
              </a:rPr>
              <a:t>Hielscher,USA</a:t>
            </a:r>
            <a:r>
              <a:rPr lang="en-US" b="1" dirty="0">
                <a:solidFill>
                  <a:srgbClr val="000099"/>
                </a:solidFill>
              </a:rPr>
              <a:t>)</a:t>
            </a:r>
          </a:p>
          <a:p>
            <a:r>
              <a:rPr lang="en-US" b="1" dirty="0">
                <a:solidFill>
                  <a:srgbClr val="000099"/>
                </a:solidFill>
              </a:rPr>
              <a:t>    </a:t>
            </a:r>
            <a:endParaRPr lang="en-US" dirty="0"/>
          </a:p>
        </p:txBody>
      </p:sp>
      <p:sp>
        <p:nvSpPr>
          <p:cNvPr id="7" name="Dikdörtgen 6"/>
          <p:cNvSpPr/>
          <p:nvPr/>
        </p:nvSpPr>
        <p:spPr>
          <a:xfrm>
            <a:off x="3395661" y="2864042"/>
            <a:ext cx="5943600" cy="3108543"/>
          </a:xfrm>
          <a:prstGeom prst="rect">
            <a:avLst/>
          </a:prstGeom>
        </p:spPr>
        <p:txBody>
          <a:bodyPr wrap="square">
            <a:spAutoFit/>
          </a:bodyPr>
          <a:lstStyle/>
          <a:p>
            <a:pPr algn="ctr"/>
            <a:r>
              <a:rPr lang="tr-TR" sz="2800" b="1" dirty="0" err="1" smtClean="0">
                <a:latin typeface="Times New Roman" pitchFamily="18" charset="0"/>
                <a:cs typeface="Times New Roman" pitchFamily="18" charset="0"/>
              </a:rPr>
              <a:t>Due</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to</a:t>
            </a:r>
            <a:r>
              <a:rPr lang="tr-TR" sz="2800" b="1" dirty="0" smtClean="0">
                <a:latin typeface="Times New Roman" pitchFamily="18" charset="0"/>
                <a:cs typeface="Times New Roman" pitchFamily="18" charset="0"/>
              </a:rPr>
              <a:t> u</a:t>
            </a:r>
            <a:r>
              <a:rPr lang="en-US" sz="2800" b="1" dirty="0" err="1" smtClean="0">
                <a:latin typeface="Times New Roman" pitchFamily="18" charset="0"/>
                <a:cs typeface="Times New Roman" pitchFamily="18" charset="0"/>
              </a:rPr>
              <a:t>ltrasonic</a:t>
            </a:r>
            <a:r>
              <a:rPr lang="en-US" sz="2800" b="1" dirty="0" smtClean="0">
                <a:latin typeface="Times New Roman" pitchFamily="18" charset="0"/>
                <a:cs typeface="Times New Roman" pitchFamily="18" charset="0"/>
              </a:rPr>
              <a:t> </a:t>
            </a:r>
            <a:r>
              <a:rPr lang="en-US" sz="2800" b="1" dirty="0">
                <a:latin typeface="Times New Roman" pitchFamily="18" charset="0"/>
                <a:cs typeface="Times New Roman" pitchFamily="18" charset="0"/>
              </a:rPr>
              <a:t>cavitation creates</a:t>
            </a:r>
          </a:p>
          <a:p>
            <a:pPr algn="ctr"/>
            <a:r>
              <a:rPr lang="en-US" sz="2800" b="1" dirty="0">
                <a:latin typeface="Times New Roman" pitchFamily="18" charset="0"/>
                <a:cs typeface="Times New Roman" pitchFamily="18" charset="0"/>
              </a:rPr>
              <a:t> shear forces that </a:t>
            </a:r>
            <a:r>
              <a:rPr lang="en-US" sz="2800" b="1" dirty="0" smtClean="0">
                <a:latin typeface="Times New Roman" pitchFamily="18" charset="0"/>
                <a:cs typeface="Times New Roman" pitchFamily="18" charset="0"/>
              </a:rPr>
              <a:t>break</a:t>
            </a:r>
            <a:r>
              <a:rPr lang="tr-TR" sz="2800" b="1" dirty="0" err="1" smtClean="0">
                <a:latin typeface="Times New Roman" pitchFamily="18" charset="0"/>
                <a:cs typeface="Times New Roman" pitchFamily="18" charset="0"/>
              </a:rPr>
              <a:t>ing</a:t>
            </a:r>
            <a:r>
              <a:rPr lang="en-US" sz="2800" b="1" dirty="0" smtClean="0">
                <a:latin typeface="Times New Roman" pitchFamily="18" charset="0"/>
                <a:cs typeface="Times New Roman" pitchFamily="18" charset="0"/>
              </a:rPr>
              <a:t> </a:t>
            </a:r>
            <a:r>
              <a:rPr lang="en-US" sz="2800" b="1" dirty="0">
                <a:latin typeface="Times New Roman" pitchFamily="18" charset="0"/>
                <a:cs typeface="Times New Roman" pitchFamily="18" charset="0"/>
              </a:rPr>
              <a:t>cell </a:t>
            </a:r>
            <a:r>
              <a:rPr lang="en-US" sz="2800" b="1" dirty="0" smtClean="0">
                <a:latin typeface="Times New Roman" pitchFamily="18" charset="0"/>
                <a:cs typeface="Times New Roman" pitchFamily="18" charset="0"/>
              </a:rPr>
              <a:t>walls </a:t>
            </a:r>
            <a:r>
              <a:rPr lang="en-US" sz="2800" b="1" dirty="0">
                <a:latin typeface="Times New Roman" pitchFamily="18" charset="0"/>
                <a:cs typeface="Times New Roman" pitchFamily="18" charset="0"/>
              </a:rPr>
              <a:t>mechanically and </a:t>
            </a:r>
            <a:r>
              <a:rPr lang="en-US" sz="2800" b="1" dirty="0" err="1" smtClean="0">
                <a:latin typeface="Times New Roman" pitchFamily="18" charset="0"/>
                <a:cs typeface="Times New Roman" pitchFamily="18" charset="0"/>
              </a:rPr>
              <a:t>improv</a:t>
            </a:r>
            <a:r>
              <a:rPr lang="tr-TR" sz="2800" b="1" dirty="0" err="1" smtClean="0">
                <a:latin typeface="Times New Roman" pitchFamily="18" charset="0"/>
                <a:cs typeface="Times New Roman" pitchFamily="18" charset="0"/>
              </a:rPr>
              <a:t>ing</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the</a:t>
            </a:r>
            <a:r>
              <a:rPr lang="en-US" sz="2800" b="1" dirty="0" smtClean="0">
                <a:latin typeface="Times New Roman" pitchFamily="18" charset="0"/>
                <a:cs typeface="Times New Roman" pitchFamily="18" charset="0"/>
              </a:rPr>
              <a:t> </a:t>
            </a:r>
            <a:r>
              <a:rPr lang="en-US" sz="2800" b="1" dirty="0">
                <a:latin typeface="Times New Roman" pitchFamily="18" charset="0"/>
                <a:cs typeface="Times New Roman" pitchFamily="18" charset="0"/>
              </a:rPr>
              <a:t>material </a:t>
            </a:r>
            <a:r>
              <a:rPr lang="en-US" sz="2800" b="1" dirty="0" smtClean="0">
                <a:latin typeface="Times New Roman" pitchFamily="18" charset="0"/>
                <a:cs typeface="Times New Roman" pitchFamily="18" charset="0"/>
              </a:rPr>
              <a:t>transfer</a:t>
            </a:r>
            <a:r>
              <a:rPr lang="tr-TR" sz="2800" b="1" dirty="0" smtClean="0">
                <a:latin typeface="Times New Roman" pitchFamily="18" charset="0"/>
                <a:cs typeface="Times New Roman" pitchFamily="18" charset="0"/>
              </a:rPr>
              <a:t>; t</a:t>
            </a:r>
            <a:r>
              <a:rPr lang="en-US" sz="2800" b="1" dirty="0" smtClean="0">
                <a:latin typeface="Times New Roman" pitchFamily="18" charset="0"/>
                <a:cs typeface="Times New Roman" pitchFamily="18" charset="0"/>
              </a:rPr>
              <a:t>his </a:t>
            </a:r>
            <a:r>
              <a:rPr lang="en-US" sz="2800" b="1" dirty="0">
                <a:latin typeface="Times New Roman" pitchFamily="18" charset="0"/>
                <a:cs typeface="Times New Roman" pitchFamily="18" charset="0"/>
              </a:rPr>
              <a:t>effect is being used in the extraction of liquid compounds from solid</a:t>
            </a:r>
          </a:p>
          <a:p>
            <a:pPr algn="ctr"/>
            <a:r>
              <a:rPr lang="en-US" sz="2800" b="1" dirty="0">
                <a:latin typeface="Times New Roman" pitchFamily="18" charset="0"/>
                <a:cs typeface="Times New Roman" pitchFamily="18" charset="0"/>
              </a:rPr>
              <a:t> cells (solid-liquid extraction).</a:t>
            </a:r>
          </a:p>
        </p:txBody>
      </p:sp>
    </p:spTree>
    <p:extLst>
      <p:ext uri="{BB962C8B-B14F-4D97-AF65-F5344CB8AC3E}">
        <p14:creationId xmlns:p14="http://schemas.microsoft.com/office/powerpoint/2010/main" val="18473752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ChangeArrowheads="1"/>
          </p:cNvSpPr>
          <p:nvPr/>
        </p:nvSpPr>
        <p:spPr bwMode="auto">
          <a:xfrm>
            <a:off x="622300" y="-1313760"/>
            <a:ext cx="8064500" cy="6986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n-US" sz="2800" b="1" dirty="0">
              <a:solidFill>
                <a:srgbClr val="00B050"/>
              </a:solidFill>
            </a:endParaRPr>
          </a:p>
          <a:p>
            <a:pPr algn="ctr"/>
            <a:endParaRPr lang="en-US" sz="2800" b="1" dirty="0">
              <a:solidFill>
                <a:srgbClr val="00B050"/>
              </a:solidFill>
            </a:endParaRPr>
          </a:p>
          <a:p>
            <a:pPr algn="ctr"/>
            <a:endParaRPr lang="en-US" sz="2800" b="1" dirty="0">
              <a:solidFill>
                <a:srgbClr val="00B050"/>
              </a:solidFill>
            </a:endParaRPr>
          </a:p>
          <a:p>
            <a:pPr algn="ctr"/>
            <a:endParaRPr lang="en-US" sz="2800" b="1" dirty="0">
              <a:solidFill>
                <a:srgbClr val="00B050"/>
              </a:solidFill>
            </a:endParaRPr>
          </a:p>
          <a:p>
            <a:pPr algn="ctr"/>
            <a:endParaRPr lang="en-US" sz="2800" b="1" dirty="0">
              <a:solidFill>
                <a:srgbClr val="00B050"/>
              </a:solidFill>
            </a:endParaRPr>
          </a:p>
          <a:p>
            <a:pPr algn="ctr"/>
            <a:endParaRPr lang="en-US" sz="2800" b="1" dirty="0">
              <a:solidFill>
                <a:srgbClr val="00B050"/>
              </a:solidFill>
            </a:endParaRPr>
          </a:p>
          <a:p>
            <a:pPr algn="ctr"/>
            <a:r>
              <a:rPr lang="en-US" sz="2800" b="1" dirty="0" smtClean="0">
                <a:latin typeface="Times New Roman" pitchFamily="18" charset="0"/>
                <a:cs typeface="Times New Roman" pitchFamily="18" charset="0"/>
              </a:rPr>
              <a:t>Ultrasound </a:t>
            </a:r>
            <a:r>
              <a:rPr lang="en-US" sz="2800" b="1" dirty="0">
                <a:latin typeface="Times New Roman" pitchFamily="18" charset="0"/>
                <a:cs typeface="Times New Roman" pitchFamily="18" charset="0"/>
              </a:rPr>
              <a:t>is faster and more complete than maceration or stirring. The particle size reduction by the ultrasonic cavitation increases the surface area in contact between the solid and the liquid phase, significantly.</a:t>
            </a:r>
          </a:p>
          <a:p>
            <a:pPr algn="ctr"/>
            <a:r>
              <a:rPr lang="en-US" sz="2800" b="1" dirty="0">
                <a:latin typeface="Times New Roman" pitchFamily="18" charset="0"/>
                <a:cs typeface="Times New Roman" pitchFamily="18" charset="0"/>
              </a:rPr>
              <a:t> The mechanical activity of the ultrasound enhances the diffusion of the solvent into the tissue. As ultrasound breaks the cell wall mechanically by the cavitation shear forces, it facilitates the transfer from the cell into the solvent.</a:t>
            </a:r>
          </a:p>
        </p:txBody>
      </p:sp>
    </p:spTree>
    <p:extLst>
      <p:ext uri="{BB962C8B-B14F-4D97-AF65-F5344CB8AC3E}">
        <p14:creationId xmlns:p14="http://schemas.microsoft.com/office/powerpoint/2010/main" val="1258946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033D5EBD-6B78-4E2D-9C66-E9FAF9308C89}" type="slidenum">
              <a:rPr lang="en-US" smtClean="0"/>
              <a:pPr/>
              <a:t>40</a:t>
            </a:fld>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378" y="1246946"/>
            <a:ext cx="7568439" cy="48067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Metin kutusu 5"/>
          <p:cNvSpPr txBox="1"/>
          <p:nvPr/>
        </p:nvSpPr>
        <p:spPr>
          <a:xfrm>
            <a:off x="0" y="633982"/>
            <a:ext cx="8581708" cy="584775"/>
          </a:xfrm>
          <a:prstGeom prst="rect">
            <a:avLst/>
          </a:prstGeom>
          <a:noFill/>
        </p:spPr>
        <p:txBody>
          <a:bodyPr wrap="none" rtlCol="0">
            <a:spAutoFit/>
          </a:bodyPr>
          <a:lstStyle/>
          <a:p>
            <a:r>
              <a:rPr lang="tr-TR" sz="3200" b="1" dirty="0" err="1" smtClean="0">
                <a:solidFill>
                  <a:srgbClr val="00B050"/>
                </a:solidFill>
                <a:latin typeface="Times New Roman" pitchFamily="18" charset="0"/>
                <a:cs typeface="Times New Roman" pitchFamily="18" charset="0"/>
              </a:rPr>
              <a:t>Extraction</a:t>
            </a:r>
            <a:r>
              <a:rPr lang="tr-TR" sz="3200" b="1" dirty="0" smtClean="0">
                <a:solidFill>
                  <a:srgbClr val="00B050"/>
                </a:solidFill>
                <a:latin typeface="Times New Roman" pitchFamily="18" charset="0"/>
                <a:cs typeface="Times New Roman" pitchFamily="18" charset="0"/>
              </a:rPr>
              <a:t>  </a:t>
            </a:r>
            <a:r>
              <a:rPr lang="tr-TR" sz="3200" b="1" dirty="0" err="1" smtClean="0">
                <a:solidFill>
                  <a:srgbClr val="00B050"/>
                </a:solidFill>
                <a:latin typeface="Times New Roman" pitchFamily="18" charset="0"/>
                <a:cs typeface="Times New Roman" pitchFamily="18" charset="0"/>
              </a:rPr>
              <a:t>Yield</a:t>
            </a:r>
            <a:r>
              <a:rPr lang="tr-TR" sz="3200" b="1" dirty="0" smtClean="0">
                <a:solidFill>
                  <a:srgbClr val="00B050"/>
                </a:solidFill>
                <a:latin typeface="Times New Roman" pitchFamily="18" charset="0"/>
                <a:cs typeface="Times New Roman" pitchFamily="18" charset="0"/>
              </a:rPr>
              <a:t> </a:t>
            </a:r>
            <a:r>
              <a:rPr lang="tr-TR" sz="3200" b="1" dirty="0" err="1" smtClean="0">
                <a:solidFill>
                  <a:srgbClr val="00B050"/>
                </a:solidFill>
                <a:latin typeface="Times New Roman" pitchFamily="18" charset="0"/>
                <a:cs typeface="Times New Roman" pitchFamily="18" charset="0"/>
              </a:rPr>
              <a:t>Improvements</a:t>
            </a:r>
            <a:r>
              <a:rPr lang="tr-TR" sz="3200" b="1" dirty="0" smtClean="0">
                <a:solidFill>
                  <a:srgbClr val="00B050"/>
                </a:solidFill>
                <a:latin typeface="Times New Roman" pitchFamily="18" charset="0"/>
                <a:cs typeface="Times New Roman" pitchFamily="18" charset="0"/>
              </a:rPr>
              <a:t>  </a:t>
            </a:r>
            <a:r>
              <a:rPr lang="tr-TR" sz="3200" b="1" dirty="0" err="1" smtClean="0">
                <a:solidFill>
                  <a:srgbClr val="00B050"/>
                </a:solidFill>
                <a:latin typeface="Times New Roman" pitchFamily="18" charset="0"/>
                <a:cs typeface="Times New Roman" pitchFamily="18" charset="0"/>
              </a:rPr>
              <a:t>By</a:t>
            </a:r>
            <a:r>
              <a:rPr lang="tr-TR" sz="3200" b="1" dirty="0" smtClean="0">
                <a:solidFill>
                  <a:srgbClr val="00B050"/>
                </a:solidFill>
                <a:latin typeface="Times New Roman" pitchFamily="18" charset="0"/>
                <a:cs typeface="Times New Roman" pitchFamily="18" charset="0"/>
              </a:rPr>
              <a:t> </a:t>
            </a:r>
            <a:r>
              <a:rPr lang="tr-TR" sz="3200" b="1" dirty="0" err="1" smtClean="0">
                <a:solidFill>
                  <a:srgbClr val="00B050"/>
                </a:solidFill>
                <a:latin typeface="Times New Roman" pitchFamily="18" charset="0"/>
                <a:cs typeface="Times New Roman" pitchFamily="18" charset="0"/>
              </a:rPr>
              <a:t>Ultrasound</a:t>
            </a:r>
            <a:endParaRPr lang="tr-TR" sz="3200" b="1" dirty="0">
              <a:solidFill>
                <a:srgbClr val="00B050"/>
              </a:solidFill>
              <a:latin typeface="Times New Roman" pitchFamily="18" charset="0"/>
              <a:cs typeface="Times New Roman" pitchFamily="18" charset="0"/>
            </a:endParaRPr>
          </a:p>
        </p:txBody>
      </p:sp>
      <p:sp>
        <p:nvSpPr>
          <p:cNvPr id="5" name="Dikdörtgen 4"/>
          <p:cNvSpPr/>
          <p:nvPr/>
        </p:nvSpPr>
        <p:spPr>
          <a:xfrm>
            <a:off x="4246597" y="6265830"/>
            <a:ext cx="3465436" cy="369332"/>
          </a:xfrm>
          <a:prstGeom prst="rect">
            <a:avLst/>
          </a:prstGeom>
        </p:spPr>
        <p:txBody>
          <a:bodyPr wrap="none">
            <a:spAutoFit/>
          </a:bodyPr>
          <a:lstStyle/>
          <a:p>
            <a:r>
              <a:rPr lang="fr-FR" i="1" dirty="0">
                <a:latin typeface="Times New Roman" pitchFamily="18" charset="0"/>
                <a:cs typeface="Times New Roman" pitchFamily="18" charset="0"/>
              </a:rPr>
              <a:t>Source: </a:t>
            </a:r>
            <a:r>
              <a:rPr lang="fr-FR" i="1" dirty="0" err="1">
                <a:latin typeface="Times New Roman" pitchFamily="18" charset="0"/>
                <a:cs typeface="Times New Roman" pitchFamily="18" charset="0"/>
              </a:rPr>
              <a:t>Balachandran</a:t>
            </a:r>
            <a:r>
              <a:rPr lang="fr-FR" i="1" dirty="0">
                <a:latin typeface="Times New Roman" pitchFamily="18" charset="0"/>
                <a:cs typeface="Times New Roman" pitchFamily="18" charset="0"/>
              </a:rPr>
              <a:t> et al. (2006)</a:t>
            </a:r>
            <a:endParaRPr lang="tr-TR" i="1" dirty="0">
              <a:latin typeface="Times New Roman" pitchFamily="18" charset="0"/>
              <a:cs typeface="Times New Roman" pitchFamily="18" charset="0"/>
            </a:endParaRPr>
          </a:p>
        </p:txBody>
      </p:sp>
    </p:spTree>
    <p:extLst>
      <p:ext uri="{BB962C8B-B14F-4D97-AF65-F5344CB8AC3E}">
        <p14:creationId xmlns:p14="http://schemas.microsoft.com/office/powerpoint/2010/main" val="358150547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033D5EBD-6B78-4E2D-9C66-E9FAF9308C89}" type="slidenum">
              <a:rPr lang="en-US" smtClean="0"/>
              <a:pPr/>
              <a:t>41</a:t>
            </a:fld>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68" y="1655487"/>
            <a:ext cx="8472073" cy="41092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Metin kutusu 4"/>
          <p:cNvSpPr txBox="1"/>
          <p:nvPr/>
        </p:nvSpPr>
        <p:spPr>
          <a:xfrm>
            <a:off x="0" y="667552"/>
            <a:ext cx="8581708" cy="584775"/>
          </a:xfrm>
          <a:prstGeom prst="rect">
            <a:avLst/>
          </a:prstGeom>
          <a:noFill/>
        </p:spPr>
        <p:txBody>
          <a:bodyPr wrap="none" rtlCol="0">
            <a:spAutoFit/>
          </a:bodyPr>
          <a:lstStyle/>
          <a:p>
            <a:r>
              <a:rPr lang="tr-TR" sz="3200" b="1" dirty="0" err="1" smtClean="0">
                <a:solidFill>
                  <a:srgbClr val="00B050"/>
                </a:solidFill>
                <a:latin typeface="Times New Roman" pitchFamily="18" charset="0"/>
                <a:cs typeface="Times New Roman" pitchFamily="18" charset="0"/>
              </a:rPr>
              <a:t>Extraction</a:t>
            </a:r>
            <a:r>
              <a:rPr lang="tr-TR" sz="3200" b="1" dirty="0" smtClean="0">
                <a:solidFill>
                  <a:srgbClr val="00B050"/>
                </a:solidFill>
                <a:latin typeface="Times New Roman" pitchFamily="18" charset="0"/>
                <a:cs typeface="Times New Roman" pitchFamily="18" charset="0"/>
              </a:rPr>
              <a:t>  </a:t>
            </a:r>
            <a:r>
              <a:rPr lang="tr-TR" sz="3200" b="1" dirty="0" err="1" smtClean="0">
                <a:solidFill>
                  <a:srgbClr val="00B050"/>
                </a:solidFill>
                <a:latin typeface="Times New Roman" pitchFamily="18" charset="0"/>
                <a:cs typeface="Times New Roman" pitchFamily="18" charset="0"/>
              </a:rPr>
              <a:t>Yield</a:t>
            </a:r>
            <a:r>
              <a:rPr lang="tr-TR" sz="3200" b="1" dirty="0" smtClean="0">
                <a:solidFill>
                  <a:srgbClr val="00B050"/>
                </a:solidFill>
                <a:latin typeface="Times New Roman" pitchFamily="18" charset="0"/>
                <a:cs typeface="Times New Roman" pitchFamily="18" charset="0"/>
              </a:rPr>
              <a:t> </a:t>
            </a:r>
            <a:r>
              <a:rPr lang="tr-TR" sz="3200" b="1" dirty="0" err="1" smtClean="0">
                <a:solidFill>
                  <a:srgbClr val="00B050"/>
                </a:solidFill>
                <a:latin typeface="Times New Roman" pitchFamily="18" charset="0"/>
                <a:cs typeface="Times New Roman" pitchFamily="18" charset="0"/>
              </a:rPr>
              <a:t>Improvements</a:t>
            </a:r>
            <a:r>
              <a:rPr lang="tr-TR" sz="3200" b="1" dirty="0" smtClean="0">
                <a:solidFill>
                  <a:srgbClr val="00B050"/>
                </a:solidFill>
                <a:latin typeface="Times New Roman" pitchFamily="18" charset="0"/>
                <a:cs typeface="Times New Roman" pitchFamily="18" charset="0"/>
              </a:rPr>
              <a:t>  </a:t>
            </a:r>
            <a:r>
              <a:rPr lang="tr-TR" sz="3200" b="1" dirty="0" err="1" smtClean="0">
                <a:solidFill>
                  <a:srgbClr val="00B050"/>
                </a:solidFill>
                <a:latin typeface="Times New Roman" pitchFamily="18" charset="0"/>
                <a:cs typeface="Times New Roman" pitchFamily="18" charset="0"/>
              </a:rPr>
              <a:t>By</a:t>
            </a:r>
            <a:r>
              <a:rPr lang="tr-TR" sz="3200" b="1" dirty="0" smtClean="0">
                <a:solidFill>
                  <a:srgbClr val="00B050"/>
                </a:solidFill>
                <a:latin typeface="Times New Roman" pitchFamily="18" charset="0"/>
                <a:cs typeface="Times New Roman" pitchFamily="18" charset="0"/>
              </a:rPr>
              <a:t> </a:t>
            </a:r>
            <a:r>
              <a:rPr lang="tr-TR" sz="3200" b="1" dirty="0" err="1" smtClean="0">
                <a:solidFill>
                  <a:srgbClr val="00B050"/>
                </a:solidFill>
                <a:latin typeface="Times New Roman" pitchFamily="18" charset="0"/>
                <a:cs typeface="Times New Roman" pitchFamily="18" charset="0"/>
              </a:rPr>
              <a:t>Ultrasound</a:t>
            </a:r>
            <a:endParaRPr lang="tr-TR" sz="3200" b="1" dirty="0">
              <a:solidFill>
                <a:srgbClr val="00B050"/>
              </a:solidFill>
              <a:latin typeface="Times New Roman" pitchFamily="18" charset="0"/>
              <a:cs typeface="Times New Roman" pitchFamily="18" charset="0"/>
            </a:endParaRPr>
          </a:p>
        </p:txBody>
      </p:sp>
    </p:spTree>
    <p:extLst>
      <p:ext uri="{BB962C8B-B14F-4D97-AF65-F5344CB8AC3E}">
        <p14:creationId xmlns:p14="http://schemas.microsoft.com/office/powerpoint/2010/main" val="21440465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3" name="7 Grup"/>
          <p:cNvGrpSpPr>
            <a:grpSpLocks/>
          </p:cNvGrpSpPr>
          <p:nvPr/>
        </p:nvGrpSpPr>
        <p:grpSpPr bwMode="auto">
          <a:xfrm>
            <a:off x="101461" y="687321"/>
            <a:ext cx="7575550" cy="3878263"/>
            <a:chOff x="935596" y="1241140"/>
            <a:chExt cx="7575550" cy="3878263"/>
          </a:xfrm>
        </p:grpSpPr>
        <p:sp>
          <p:nvSpPr>
            <p:cNvPr id="20485" name="10 Metin kutusu"/>
            <p:cNvSpPr txBox="1">
              <a:spLocks noChangeArrowheads="1"/>
            </p:cNvSpPr>
            <p:nvPr/>
          </p:nvSpPr>
          <p:spPr bwMode="auto">
            <a:xfrm>
              <a:off x="935596" y="1241140"/>
              <a:ext cx="7575550" cy="1938992"/>
            </a:xfrm>
            <a:prstGeom prst="rect">
              <a:avLst/>
            </a:prstGeom>
            <a:noFill/>
            <a:ln w="508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tr-TR" sz="2400" b="1" dirty="0">
                  <a:solidFill>
                    <a:srgbClr val="000099"/>
                  </a:solidFill>
                </a:rPr>
                <a:t>   </a:t>
              </a:r>
              <a:r>
                <a:rPr lang="tr-TR" sz="2400" b="1" dirty="0" err="1">
                  <a:latin typeface="Times New Roman" pitchFamily="18" charset="0"/>
                  <a:cs typeface="Times New Roman" pitchFamily="18" charset="0"/>
                </a:rPr>
                <a:t>Target</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extract</a:t>
              </a:r>
              <a:r>
                <a:rPr lang="tr-TR" sz="2400" b="1" dirty="0">
                  <a:latin typeface="Times New Roman" pitchFamily="18" charset="0"/>
                  <a:cs typeface="Times New Roman" pitchFamily="18" charset="0"/>
                </a:rPr>
                <a:t> : </a:t>
              </a:r>
              <a:r>
                <a:rPr lang="tr-TR" sz="2400" b="1" dirty="0" err="1">
                  <a:latin typeface="Times New Roman" pitchFamily="18" charset="0"/>
                  <a:cs typeface="Times New Roman" pitchFamily="18" charset="0"/>
                </a:rPr>
                <a:t>Phenolics</a:t>
              </a:r>
              <a:r>
                <a:rPr lang="tr-TR" sz="2400" b="1" dirty="0">
                  <a:latin typeface="Times New Roman" pitchFamily="18" charset="0"/>
                  <a:cs typeface="Times New Roman" pitchFamily="18" charset="0"/>
                </a:rPr>
                <a:t> of </a:t>
              </a:r>
              <a:r>
                <a:rPr lang="tr-TR" sz="2400" b="1" dirty="0" err="1">
                  <a:latin typeface="Times New Roman" pitchFamily="18" charset="0"/>
                  <a:cs typeface="Times New Roman" pitchFamily="18" charset="0"/>
                </a:rPr>
                <a:t>nuts</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and</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pastes</a:t>
              </a:r>
              <a:r>
                <a:rPr lang="tr-TR" sz="2400" b="1" dirty="0">
                  <a:latin typeface="Times New Roman" pitchFamily="18" charset="0"/>
                  <a:cs typeface="Times New Roman" pitchFamily="18" charset="0"/>
                </a:rPr>
                <a:t>      </a:t>
              </a:r>
            </a:p>
            <a:p>
              <a:pPr eaLnBrk="1" hangingPunct="1"/>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Solvent</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ethanol-distilled</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water</a:t>
              </a:r>
              <a:r>
                <a:rPr lang="tr-TR" sz="2400" b="1" dirty="0">
                  <a:latin typeface="Times New Roman" pitchFamily="18" charset="0"/>
                  <a:cs typeface="Times New Roman" pitchFamily="18" charset="0"/>
                </a:rPr>
                <a:t> (30/70, v/v)</a:t>
              </a:r>
            </a:p>
            <a:p>
              <a:pPr eaLnBrk="1" hangingPunct="1"/>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Process</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Laboratory</a:t>
              </a:r>
              <a:r>
                <a:rPr lang="tr-TR" sz="2400" b="1" dirty="0">
                  <a:latin typeface="Times New Roman" pitchFamily="18" charset="0"/>
                  <a:cs typeface="Times New Roman" pitchFamily="18" charset="0"/>
                </a:rPr>
                <a:t> 24 kHz, 20-75 W s ml</a:t>
              </a:r>
              <a:r>
                <a:rPr lang="tr-TR" sz="2400" b="1" baseline="30000" dirty="0">
                  <a:latin typeface="Times New Roman" pitchFamily="18" charset="0"/>
                  <a:cs typeface="Times New Roman" pitchFamily="18" charset="0"/>
                </a:rPr>
                <a:t>-1</a:t>
              </a:r>
              <a:endParaRPr lang="tr-TR" sz="2400" b="1" dirty="0">
                <a:latin typeface="Times New Roman" pitchFamily="18" charset="0"/>
                <a:cs typeface="Times New Roman" pitchFamily="18" charset="0"/>
              </a:endParaRPr>
            </a:p>
            <a:p>
              <a:pPr eaLnBrk="1" hangingPunct="1"/>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Processing</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conditions</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Ambient</a:t>
              </a:r>
              <a:endParaRPr lang="tr-TR" sz="2400" b="1" dirty="0">
                <a:latin typeface="Times New Roman" pitchFamily="18" charset="0"/>
                <a:cs typeface="Times New Roman" pitchFamily="18" charset="0"/>
              </a:endParaRPr>
            </a:p>
            <a:p>
              <a:pPr eaLnBrk="1" hangingPunct="1"/>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Exposing</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duration</a:t>
              </a:r>
              <a:r>
                <a:rPr lang="tr-TR" sz="2400" b="1" dirty="0">
                  <a:latin typeface="Times New Roman" pitchFamily="18" charset="0"/>
                  <a:cs typeface="Times New Roman" pitchFamily="18" charset="0"/>
                </a:rPr>
                <a:t>:  10 </a:t>
              </a:r>
              <a:r>
                <a:rPr lang="tr-TR" sz="2400" b="1" dirty="0" err="1">
                  <a:latin typeface="Times New Roman" pitchFamily="18" charset="0"/>
                  <a:cs typeface="Times New Roman" pitchFamily="18" charset="0"/>
                </a:rPr>
                <a:t>min</a:t>
              </a:r>
              <a:endParaRPr lang="tr-TR" sz="2400" b="1" dirty="0">
                <a:latin typeface="Times New Roman" pitchFamily="18" charset="0"/>
                <a:cs typeface="Times New Roman" pitchFamily="18" charset="0"/>
              </a:endParaRPr>
            </a:p>
          </p:txBody>
        </p:sp>
        <p:sp>
          <p:nvSpPr>
            <p:cNvPr id="20486" name="11 Metin kutusu"/>
            <p:cNvSpPr txBox="1">
              <a:spLocks noChangeArrowheads="1"/>
            </p:cNvSpPr>
            <p:nvPr/>
          </p:nvSpPr>
          <p:spPr bwMode="auto">
            <a:xfrm>
              <a:off x="935596" y="3181065"/>
              <a:ext cx="7575550" cy="1938338"/>
            </a:xfrm>
            <a:prstGeom prst="rect">
              <a:avLst/>
            </a:prstGeom>
            <a:noFill/>
            <a:ln w="5080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tr-TR" sz="2400" b="1" dirty="0">
                  <a:solidFill>
                    <a:srgbClr val="000099"/>
                  </a:solidFill>
                </a:rPr>
                <a:t>   </a:t>
              </a:r>
              <a:r>
                <a:rPr lang="tr-TR" sz="2400" b="1" dirty="0" err="1">
                  <a:latin typeface="Times New Roman" pitchFamily="18" charset="0"/>
                  <a:cs typeface="Times New Roman" pitchFamily="18" charset="0"/>
                </a:rPr>
                <a:t>Target</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extract</a:t>
              </a:r>
              <a:r>
                <a:rPr lang="tr-TR" sz="2400" b="1" dirty="0">
                  <a:latin typeface="Times New Roman" pitchFamily="18" charset="0"/>
                  <a:cs typeface="Times New Roman" pitchFamily="18" charset="0"/>
                </a:rPr>
                <a:t> : </a:t>
              </a:r>
              <a:r>
                <a:rPr lang="tr-TR" sz="2400" b="1" dirty="0" err="1">
                  <a:latin typeface="Times New Roman" pitchFamily="18" charset="0"/>
                  <a:cs typeface="Times New Roman" pitchFamily="18" charset="0"/>
                </a:rPr>
                <a:t>Lipids</a:t>
              </a:r>
              <a:r>
                <a:rPr lang="tr-TR" sz="2400" b="1" dirty="0">
                  <a:latin typeface="Times New Roman" pitchFamily="18" charset="0"/>
                  <a:cs typeface="Times New Roman" pitchFamily="18" charset="0"/>
                </a:rPr>
                <a:t> of </a:t>
              </a:r>
              <a:r>
                <a:rPr lang="tr-TR" sz="2400" b="1" dirty="0" err="1">
                  <a:latin typeface="Times New Roman" pitchFamily="18" charset="0"/>
                  <a:cs typeface="Times New Roman" pitchFamily="18" charset="0"/>
                </a:rPr>
                <a:t>nuts</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and</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pastes</a:t>
              </a:r>
              <a:r>
                <a:rPr lang="tr-TR" sz="2400" b="1" dirty="0">
                  <a:latin typeface="Times New Roman" pitchFamily="18" charset="0"/>
                  <a:cs typeface="Times New Roman" pitchFamily="18" charset="0"/>
                </a:rPr>
                <a:t>      </a:t>
              </a:r>
            </a:p>
            <a:p>
              <a:pPr eaLnBrk="1" hangingPunct="1"/>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Solvent</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chlo</a:t>
              </a:r>
              <a:r>
                <a:rPr lang="en-US" sz="2400" b="1" dirty="0" err="1">
                  <a:latin typeface="Times New Roman" pitchFamily="18" charset="0"/>
                  <a:cs typeface="Times New Roman" pitchFamily="18" charset="0"/>
                </a:rPr>
                <a:t>roph</a:t>
              </a:r>
              <a:r>
                <a:rPr lang="tr-TR" sz="2400" b="1" dirty="0" err="1">
                  <a:latin typeface="Times New Roman" pitchFamily="18" charset="0"/>
                  <a:cs typeface="Times New Roman" pitchFamily="18" charset="0"/>
                </a:rPr>
                <a:t>orm</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methanol</a:t>
              </a:r>
              <a:r>
                <a:rPr lang="tr-TR" sz="2400" b="1" dirty="0">
                  <a:latin typeface="Times New Roman" pitchFamily="18" charset="0"/>
                  <a:cs typeface="Times New Roman" pitchFamily="18" charset="0"/>
                </a:rPr>
                <a:t> (</a:t>
              </a:r>
              <a:r>
                <a:rPr lang="en-US" sz="2400" b="1" dirty="0">
                  <a:latin typeface="Times New Roman" pitchFamily="18" charset="0"/>
                  <a:cs typeface="Times New Roman" pitchFamily="18" charset="0"/>
                </a:rPr>
                <a:t>2</a:t>
              </a:r>
              <a:r>
                <a:rPr lang="tr-TR" sz="2400" b="1" dirty="0">
                  <a:latin typeface="Times New Roman" pitchFamily="18" charset="0"/>
                  <a:cs typeface="Times New Roman" pitchFamily="18" charset="0"/>
                </a:rPr>
                <a:t>/</a:t>
              </a:r>
              <a:r>
                <a:rPr lang="en-US" sz="2400" b="1" dirty="0">
                  <a:latin typeface="Times New Roman" pitchFamily="18" charset="0"/>
                  <a:cs typeface="Times New Roman" pitchFamily="18" charset="0"/>
                </a:rPr>
                <a:t>1</a:t>
              </a:r>
              <a:r>
                <a:rPr lang="tr-TR" sz="2400" b="1" dirty="0">
                  <a:latin typeface="Times New Roman" pitchFamily="18" charset="0"/>
                  <a:cs typeface="Times New Roman" pitchFamily="18" charset="0"/>
                </a:rPr>
                <a:t>, v/v)</a:t>
              </a:r>
            </a:p>
            <a:p>
              <a:pPr eaLnBrk="1" hangingPunct="1"/>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Process</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Laboratory</a:t>
              </a:r>
              <a:r>
                <a:rPr lang="tr-TR" sz="2400" b="1" dirty="0">
                  <a:latin typeface="Times New Roman" pitchFamily="18" charset="0"/>
                  <a:cs typeface="Times New Roman" pitchFamily="18" charset="0"/>
                </a:rPr>
                <a:t> 24 kHz, 20-75 W s ml</a:t>
              </a:r>
              <a:r>
                <a:rPr lang="tr-TR" sz="2400" b="1" baseline="30000" dirty="0">
                  <a:latin typeface="Times New Roman" pitchFamily="18" charset="0"/>
                  <a:cs typeface="Times New Roman" pitchFamily="18" charset="0"/>
                </a:rPr>
                <a:t>-1</a:t>
              </a:r>
              <a:endParaRPr lang="tr-TR" sz="2400" b="1" dirty="0">
                <a:latin typeface="Times New Roman" pitchFamily="18" charset="0"/>
                <a:cs typeface="Times New Roman" pitchFamily="18" charset="0"/>
              </a:endParaRPr>
            </a:p>
            <a:p>
              <a:pPr eaLnBrk="1" hangingPunct="1"/>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Processing</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conditions</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Ambient</a:t>
              </a:r>
              <a:endParaRPr lang="tr-TR" sz="2400" b="1" dirty="0">
                <a:latin typeface="Times New Roman" pitchFamily="18" charset="0"/>
                <a:cs typeface="Times New Roman" pitchFamily="18" charset="0"/>
              </a:endParaRPr>
            </a:p>
            <a:p>
              <a:pPr eaLnBrk="1" hangingPunct="1"/>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Exposing</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duration</a:t>
              </a:r>
              <a:r>
                <a:rPr lang="tr-TR" sz="2400" b="1" dirty="0">
                  <a:latin typeface="Times New Roman" pitchFamily="18" charset="0"/>
                  <a:cs typeface="Times New Roman" pitchFamily="18" charset="0"/>
                </a:rPr>
                <a:t>:  10 </a:t>
              </a:r>
              <a:r>
                <a:rPr lang="tr-TR" sz="2400" b="1" dirty="0" err="1">
                  <a:latin typeface="Times New Roman" pitchFamily="18" charset="0"/>
                  <a:cs typeface="Times New Roman" pitchFamily="18" charset="0"/>
                </a:rPr>
                <a:t>min</a:t>
              </a:r>
              <a:endParaRPr lang="tr-TR" sz="2400" b="1" dirty="0">
                <a:latin typeface="Times New Roman" pitchFamily="18" charset="0"/>
                <a:cs typeface="Times New Roman" pitchFamily="18" charset="0"/>
              </a:endParaRPr>
            </a:p>
          </p:txBody>
        </p:sp>
      </p:grpSp>
      <p:sp>
        <p:nvSpPr>
          <p:cNvPr id="20484" name="11 Metin kutusu"/>
          <p:cNvSpPr txBox="1">
            <a:spLocks noChangeArrowheads="1"/>
          </p:cNvSpPr>
          <p:nvPr/>
        </p:nvSpPr>
        <p:spPr bwMode="auto">
          <a:xfrm>
            <a:off x="101461" y="4569555"/>
            <a:ext cx="7575550" cy="1938337"/>
          </a:xfrm>
          <a:prstGeom prst="rect">
            <a:avLst/>
          </a:prstGeom>
          <a:noFill/>
          <a:ln w="50800">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tr-TR" sz="2400" b="1" dirty="0">
                <a:solidFill>
                  <a:srgbClr val="000099"/>
                </a:solidFill>
                <a:latin typeface="Times New Roman" pitchFamily="18" charset="0"/>
                <a:cs typeface="Times New Roman" pitchFamily="18" charset="0"/>
              </a:rPr>
              <a:t>   </a:t>
            </a:r>
            <a:r>
              <a:rPr lang="tr-TR" sz="2400" b="1" dirty="0" err="1">
                <a:latin typeface="Times New Roman" pitchFamily="18" charset="0"/>
                <a:cs typeface="Times New Roman" pitchFamily="18" charset="0"/>
              </a:rPr>
              <a:t>Target</a:t>
            </a:r>
            <a:r>
              <a:rPr lang="tr-TR" sz="2400" b="1" dirty="0">
                <a:latin typeface="Times New Roman" pitchFamily="18" charset="0"/>
                <a:cs typeface="Times New Roman" pitchFamily="18" charset="0"/>
              </a:rPr>
              <a:t>: </a:t>
            </a:r>
            <a:r>
              <a:rPr lang="en-US" sz="2400" b="1" dirty="0">
                <a:latin typeface="Times New Roman" pitchFamily="18" charset="0"/>
                <a:cs typeface="Times New Roman" pitchFamily="18" charset="0"/>
              </a:rPr>
              <a:t>M</a:t>
            </a:r>
            <a:r>
              <a:rPr lang="tr-TR" sz="2400" b="1" dirty="0" err="1">
                <a:latin typeface="Times New Roman" pitchFamily="18" charset="0"/>
                <a:cs typeface="Times New Roman" pitchFamily="18" charset="0"/>
              </a:rPr>
              <a:t>icrobiological</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quality</a:t>
            </a:r>
            <a:r>
              <a:rPr lang="tr-TR" sz="2400" b="1" dirty="0">
                <a:latin typeface="Times New Roman" pitchFamily="18" charset="0"/>
                <a:cs typeface="Times New Roman" pitchFamily="18" charset="0"/>
              </a:rPr>
              <a:t> of </a:t>
            </a:r>
            <a:r>
              <a:rPr lang="tr-TR" sz="2400" b="1" dirty="0" err="1">
                <a:latin typeface="Times New Roman" pitchFamily="18" charset="0"/>
                <a:cs typeface="Times New Roman" pitchFamily="18" charset="0"/>
              </a:rPr>
              <a:t>nuts</a:t>
            </a:r>
            <a:r>
              <a:rPr lang="tr-TR" sz="2400" b="1" dirty="0">
                <a:latin typeface="Times New Roman" pitchFamily="18" charset="0"/>
                <a:cs typeface="Times New Roman" pitchFamily="18" charset="0"/>
              </a:rPr>
              <a:t> &amp; </a:t>
            </a:r>
            <a:r>
              <a:rPr lang="tr-TR" sz="2400" b="1" dirty="0" err="1">
                <a:latin typeface="Times New Roman" pitchFamily="18" charset="0"/>
                <a:cs typeface="Times New Roman" pitchFamily="18" charset="0"/>
              </a:rPr>
              <a:t>pastes</a:t>
            </a:r>
            <a:r>
              <a:rPr lang="tr-TR" sz="2400" b="1" dirty="0">
                <a:latin typeface="Times New Roman" pitchFamily="18" charset="0"/>
                <a:cs typeface="Times New Roman" pitchFamily="18" charset="0"/>
              </a:rPr>
              <a:t>      </a:t>
            </a:r>
          </a:p>
          <a:p>
            <a:pPr eaLnBrk="1" hangingPunct="1"/>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Solvent</a:t>
            </a:r>
            <a:r>
              <a:rPr lang="tr-TR" sz="2400" b="1" dirty="0">
                <a:latin typeface="Times New Roman" pitchFamily="18" charset="0"/>
                <a:cs typeface="Times New Roman" pitchFamily="18" charset="0"/>
              </a:rPr>
              <a:t>:  Pepton </a:t>
            </a:r>
            <a:r>
              <a:rPr lang="tr-TR" sz="2400" b="1" dirty="0" err="1">
                <a:latin typeface="Times New Roman" pitchFamily="18" charset="0"/>
                <a:cs typeface="Times New Roman" pitchFamily="18" charset="0"/>
              </a:rPr>
              <a:t>water</a:t>
            </a:r>
            <a:r>
              <a:rPr lang="tr-TR" sz="2400" b="1" dirty="0">
                <a:latin typeface="Times New Roman" pitchFamily="18" charset="0"/>
                <a:cs typeface="Times New Roman" pitchFamily="18" charset="0"/>
              </a:rPr>
              <a:t> (0.1%)</a:t>
            </a:r>
          </a:p>
          <a:p>
            <a:pPr eaLnBrk="1" hangingPunct="1"/>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Process</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Laboratory</a:t>
            </a:r>
            <a:r>
              <a:rPr lang="tr-TR" sz="2400" b="1" dirty="0">
                <a:latin typeface="Times New Roman" pitchFamily="18" charset="0"/>
                <a:cs typeface="Times New Roman" pitchFamily="18" charset="0"/>
              </a:rPr>
              <a:t> 24 kHz, 20-75 W s ml</a:t>
            </a:r>
            <a:r>
              <a:rPr lang="tr-TR" sz="2400" b="1" baseline="30000" dirty="0">
                <a:latin typeface="Times New Roman" pitchFamily="18" charset="0"/>
                <a:cs typeface="Times New Roman" pitchFamily="18" charset="0"/>
              </a:rPr>
              <a:t>-1</a:t>
            </a:r>
            <a:endParaRPr lang="tr-TR" sz="2400" b="1" dirty="0">
              <a:latin typeface="Times New Roman" pitchFamily="18" charset="0"/>
              <a:cs typeface="Times New Roman" pitchFamily="18" charset="0"/>
            </a:endParaRPr>
          </a:p>
          <a:p>
            <a:pPr eaLnBrk="1" hangingPunct="1"/>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Processing</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conditions</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Ambient</a:t>
            </a:r>
            <a:endParaRPr lang="tr-TR" sz="2400" b="1" dirty="0">
              <a:latin typeface="Times New Roman" pitchFamily="18" charset="0"/>
              <a:cs typeface="Times New Roman" pitchFamily="18" charset="0"/>
            </a:endParaRPr>
          </a:p>
          <a:p>
            <a:pPr eaLnBrk="1" hangingPunct="1"/>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Exposing</a:t>
            </a:r>
            <a:r>
              <a:rPr lang="tr-TR" sz="2400" b="1" dirty="0">
                <a:latin typeface="Times New Roman" pitchFamily="18" charset="0"/>
                <a:cs typeface="Times New Roman" pitchFamily="18" charset="0"/>
              </a:rPr>
              <a:t> </a:t>
            </a:r>
            <a:r>
              <a:rPr lang="tr-TR" sz="2400" b="1" dirty="0" err="1">
                <a:latin typeface="Times New Roman" pitchFamily="18" charset="0"/>
                <a:cs typeface="Times New Roman" pitchFamily="18" charset="0"/>
              </a:rPr>
              <a:t>duration</a:t>
            </a:r>
            <a:r>
              <a:rPr lang="tr-TR" sz="2400" b="1" dirty="0">
                <a:latin typeface="Times New Roman" pitchFamily="18" charset="0"/>
                <a:cs typeface="Times New Roman" pitchFamily="18" charset="0"/>
              </a:rPr>
              <a:t>:  10 </a:t>
            </a:r>
            <a:r>
              <a:rPr lang="tr-TR" sz="2400" b="1" dirty="0" err="1">
                <a:latin typeface="Times New Roman" pitchFamily="18" charset="0"/>
                <a:cs typeface="Times New Roman" pitchFamily="18" charset="0"/>
              </a:rPr>
              <a:t>min</a:t>
            </a:r>
            <a:endParaRPr lang="tr-TR" sz="2400" b="1" dirty="0">
              <a:latin typeface="Times New Roman" pitchFamily="18" charset="0"/>
              <a:cs typeface="Times New Roman" pitchFamily="18" charset="0"/>
            </a:endParaRPr>
          </a:p>
        </p:txBody>
      </p:sp>
      <p:sp>
        <p:nvSpPr>
          <p:cNvPr id="2" name="Metin kutusu 1"/>
          <p:cNvSpPr txBox="1"/>
          <p:nvPr/>
        </p:nvSpPr>
        <p:spPr>
          <a:xfrm>
            <a:off x="5316873" y="6138560"/>
            <a:ext cx="2255426" cy="369332"/>
          </a:xfrm>
          <a:prstGeom prst="rect">
            <a:avLst/>
          </a:prstGeom>
          <a:noFill/>
        </p:spPr>
        <p:txBody>
          <a:bodyPr wrap="none" rtlCol="0">
            <a:spAutoFit/>
          </a:bodyPr>
          <a:lstStyle/>
          <a:p>
            <a:r>
              <a:rPr lang="tr-TR" i="1" dirty="0" smtClean="0">
                <a:latin typeface="Times New Roman" pitchFamily="18" charset="0"/>
                <a:cs typeface="Times New Roman" pitchFamily="18" charset="0"/>
              </a:rPr>
              <a:t>Tokuşoğlu et.al.,2011 </a:t>
            </a:r>
            <a:endParaRPr lang="tr-TR" i="1" dirty="0">
              <a:latin typeface="Times New Roman" pitchFamily="18" charset="0"/>
              <a:cs typeface="Times New Roman" pitchFamily="18" charset="0"/>
            </a:endParaRPr>
          </a:p>
        </p:txBody>
      </p:sp>
      <p:sp>
        <p:nvSpPr>
          <p:cNvPr id="8" name="Metin kutusu 7"/>
          <p:cNvSpPr txBox="1"/>
          <p:nvPr/>
        </p:nvSpPr>
        <p:spPr>
          <a:xfrm>
            <a:off x="79738" y="-49534"/>
            <a:ext cx="6439392" cy="584775"/>
          </a:xfrm>
          <a:prstGeom prst="rect">
            <a:avLst/>
          </a:prstGeom>
          <a:noFill/>
        </p:spPr>
        <p:txBody>
          <a:bodyPr wrap="none" rtlCol="0">
            <a:spAutoFit/>
          </a:bodyPr>
          <a:lstStyle/>
          <a:p>
            <a:r>
              <a:rPr lang="tr-TR" sz="3200" b="1"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Ultrasound</a:t>
            </a:r>
            <a:r>
              <a:rPr lang="tr-TR" sz="32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a:t>
            </a:r>
            <a:r>
              <a:rPr lang="tr-TR" sz="3200" b="1"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Oily</a:t>
            </a:r>
            <a:r>
              <a:rPr lang="tr-TR" sz="32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a:t>
            </a:r>
            <a:r>
              <a:rPr lang="tr-TR" sz="3200" b="1" dirty="0" err="1"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Food</a:t>
            </a:r>
            <a:r>
              <a:rPr lang="tr-TR" sz="3200"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 Applications</a:t>
            </a:r>
            <a:endParaRPr lang="tr-TR" sz="3200"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7305552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5"/>
          <p:cNvGraphicFramePr>
            <a:graphicFrameLocks noGrp="1"/>
          </p:cNvGraphicFramePr>
          <p:nvPr>
            <p:extLst>
              <p:ext uri="{D42A27DB-BD31-4B8C-83A1-F6EECF244321}">
                <p14:modId xmlns:p14="http://schemas.microsoft.com/office/powerpoint/2010/main" val="886138630"/>
              </p:ext>
            </p:extLst>
          </p:nvPr>
        </p:nvGraphicFramePr>
        <p:xfrm>
          <a:off x="1008063" y="523875"/>
          <a:ext cx="5400628" cy="2470150"/>
        </p:xfrm>
        <a:graphic>
          <a:graphicData uri="http://schemas.openxmlformats.org/drawingml/2006/table">
            <a:tbl>
              <a:tblPr firstRow="1" bandRow="1">
                <a:tableStyleId>{5C22544A-7EE6-4342-B048-85BDC9FD1C3A}</a:tableStyleId>
              </a:tblPr>
              <a:tblGrid>
                <a:gridCol w="1955103"/>
                <a:gridCol w="1681320"/>
                <a:gridCol w="1764205"/>
              </a:tblGrid>
              <a:tr h="91449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000099"/>
                          </a:solidFill>
                        </a:rPr>
                        <a:t>NUTS</a:t>
                      </a:r>
                      <a:r>
                        <a:rPr lang="tr-TR" sz="1800" b="1" dirty="0" smtClean="0">
                          <a:solidFill>
                            <a:srgbClr val="000099"/>
                          </a:solidFill>
                        </a:rPr>
                        <a:t>           </a:t>
                      </a:r>
                      <a:r>
                        <a:rPr lang="en-US" sz="1800" b="1" dirty="0" smtClean="0">
                          <a:solidFill>
                            <a:srgbClr val="000099"/>
                          </a:solidFill>
                        </a:rPr>
                        <a:t>Total Lipid</a:t>
                      </a:r>
                      <a:r>
                        <a:rPr lang="tr-TR" sz="1800" b="1" dirty="0" smtClean="0">
                          <a:solidFill>
                            <a:srgbClr val="000099"/>
                          </a:solidFill>
                        </a:rPr>
                        <a:t>   g/100 g</a:t>
                      </a:r>
                      <a:endParaRPr lang="en-US" sz="1800" b="1" dirty="0">
                        <a:solidFill>
                          <a:srgbClr val="000099"/>
                        </a:solidFill>
                      </a:endParaRPr>
                    </a:p>
                  </a:txBody>
                  <a:tcPr marT="45725" marB="45725">
                    <a:solidFill>
                      <a:srgbClr val="EEFFCD"/>
                    </a:solidFill>
                  </a:tcPr>
                </a:tc>
                <a:tc>
                  <a:txBody>
                    <a:bodyPr/>
                    <a:lstStyle/>
                    <a:p>
                      <a:pPr algn="ctr"/>
                      <a:r>
                        <a:rPr lang="en-US" sz="1800" b="1" dirty="0" smtClean="0">
                          <a:solidFill>
                            <a:srgbClr val="000099"/>
                          </a:solidFill>
                        </a:rPr>
                        <a:t>KONTROL</a:t>
                      </a:r>
                      <a:endParaRPr lang="tr-TR" sz="1800" b="1" dirty="0">
                        <a:solidFill>
                          <a:srgbClr val="000099"/>
                        </a:solidFill>
                        <a:latin typeface="+mn-lt"/>
                        <a:ea typeface="Calibri"/>
                        <a:cs typeface="Times New Roman"/>
                      </a:endParaRPr>
                    </a:p>
                  </a:txBody>
                  <a:tcPr marT="45725" marB="45725">
                    <a:solidFill>
                      <a:srgbClr val="EEFFCD"/>
                    </a:solidFill>
                  </a:tcPr>
                </a:tc>
                <a:tc>
                  <a:txBody>
                    <a:bodyPr/>
                    <a:lstStyle/>
                    <a:p>
                      <a:pPr algn="ctr"/>
                      <a:r>
                        <a:rPr lang="en-US" sz="1800" b="1" dirty="0" smtClean="0">
                          <a:solidFill>
                            <a:srgbClr val="000099"/>
                          </a:solidFill>
                          <a:latin typeface="+mn-lt"/>
                          <a:ea typeface="Calibri"/>
                          <a:cs typeface="Times New Roman"/>
                        </a:rPr>
                        <a:t>Ultrasound</a:t>
                      </a:r>
                      <a:r>
                        <a:rPr lang="en-US" sz="1800" b="1" baseline="0" dirty="0" smtClean="0">
                          <a:solidFill>
                            <a:srgbClr val="000099"/>
                          </a:solidFill>
                          <a:latin typeface="+mn-lt"/>
                          <a:ea typeface="Calibri"/>
                          <a:cs typeface="Times New Roman"/>
                        </a:rPr>
                        <a:t> Treated</a:t>
                      </a:r>
                      <a:endParaRPr lang="tr-TR" sz="1800" b="1" dirty="0">
                        <a:solidFill>
                          <a:srgbClr val="000099"/>
                        </a:solidFill>
                        <a:latin typeface="+mn-lt"/>
                        <a:ea typeface="Calibri"/>
                        <a:cs typeface="Times New Roman"/>
                      </a:endParaRPr>
                    </a:p>
                  </a:txBody>
                  <a:tcPr marT="45725" marB="45725">
                    <a:solidFill>
                      <a:srgbClr val="EEFFCD"/>
                    </a:solidFill>
                  </a:tcPr>
                </a:tc>
              </a:tr>
              <a:tr h="406950">
                <a:tc>
                  <a:txBody>
                    <a:bodyPr/>
                    <a:lstStyle/>
                    <a:p>
                      <a:pPr algn="ctr"/>
                      <a:r>
                        <a:rPr lang="en-US" sz="1800" b="1" dirty="0" smtClean="0">
                          <a:solidFill>
                            <a:srgbClr val="000099"/>
                          </a:solidFill>
                        </a:rPr>
                        <a:t>Almond</a:t>
                      </a:r>
                      <a:endParaRPr lang="en-US" sz="1800" b="1" dirty="0">
                        <a:solidFill>
                          <a:srgbClr val="000099"/>
                        </a:solidFill>
                      </a:endParaRPr>
                    </a:p>
                  </a:txBody>
                  <a:tcPr marT="45725" marB="45725">
                    <a:solidFill>
                      <a:srgbClr val="EEFFCD"/>
                    </a:solidFill>
                  </a:tcPr>
                </a:tc>
                <a:tc>
                  <a:txBody>
                    <a:bodyPr/>
                    <a:lstStyle/>
                    <a:p>
                      <a:pPr algn="ctr">
                        <a:lnSpc>
                          <a:spcPct val="115000"/>
                        </a:lnSpc>
                        <a:spcAft>
                          <a:spcPts val="1000"/>
                        </a:spcAft>
                      </a:pPr>
                      <a:r>
                        <a:rPr lang="tr-TR" sz="1800" b="1" dirty="0" smtClean="0">
                          <a:solidFill>
                            <a:srgbClr val="000099"/>
                          </a:solidFill>
                          <a:latin typeface="+mn-lt"/>
                          <a:ea typeface="Calibri"/>
                          <a:cs typeface="Times New Roman"/>
                        </a:rPr>
                        <a:t>42.3 </a:t>
                      </a:r>
                      <a:r>
                        <a:rPr lang="tr-TR" sz="1800" b="1" dirty="0" smtClean="0">
                          <a:solidFill>
                            <a:srgbClr val="000099"/>
                          </a:solidFill>
                          <a:latin typeface="+mn-lt"/>
                          <a:ea typeface="Calibri"/>
                          <a:cs typeface="Times New Roman"/>
                          <a:sym typeface="Symbol"/>
                        </a:rPr>
                        <a:t></a:t>
                      </a:r>
                      <a:r>
                        <a:rPr lang="tr-TR" sz="1800" b="1" dirty="0" smtClean="0">
                          <a:solidFill>
                            <a:srgbClr val="000099"/>
                          </a:solidFill>
                          <a:latin typeface="+mn-lt"/>
                          <a:ea typeface="Calibri"/>
                          <a:cs typeface="Times New Roman"/>
                        </a:rPr>
                        <a:t> 1.9</a:t>
                      </a:r>
                      <a:endParaRPr lang="tr-TR" sz="1800" b="1" dirty="0">
                        <a:solidFill>
                          <a:srgbClr val="000099"/>
                        </a:solidFill>
                        <a:latin typeface="+mn-lt"/>
                        <a:ea typeface="Calibri"/>
                        <a:cs typeface="Times New Roman"/>
                      </a:endParaRPr>
                    </a:p>
                  </a:txBody>
                  <a:tcPr marT="45725" marB="45725">
                    <a:solidFill>
                      <a:srgbClr val="EEFFCD"/>
                    </a:solidFill>
                  </a:tcPr>
                </a:tc>
                <a:tc>
                  <a:txBody>
                    <a:bodyPr/>
                    <a:lstStyle/>
                    <a:p>
                      <a:pPr algn="ctr">
                        <a:lnSpc>
                          <a:spcPct val="115000"/>
                        </a:lnSpc>
                        <a:spcAft>
                          <a:spcPts val="1000"/>
                        </a:spcAft>
                      </a:pPr>
                      <a:r>
                        <a:rPr lang="en-US" sz="1800" b="1" dirty="0" smtClean="0">
                          <a:solidFill>
                            <a:srgbClr val="000099"/>
                          </a:solidFill>
                          <a:latin typeface="+mn-lt"/>
                          <a:ea typeface="Calibri"/>
                          <a:cs typeface="Times New Roman"/>
                        </a:rPr>
                        <a:t>38</a:t>
                      </a:r>
                      <a:r>
                        <a:rPr lang="tr-TR" sz="1800" b="1" dirty="0" smtClean="0">
                          <a:solidFill>
                            <a:srgbClr val="000099"/>
                          </a:solidFill>
                          <a:latin typeface="+mn-lt"/>
                          <a:ea typeface="Calibri"/>
                          <a:cs typeface="Times New Roman"/>
                        </a:rPr>
                        <a:t>.</a:t>
                      </a:r>
                      <a:r>
                        <a:rPr lang="en-US" sz="1800" b="1" dirty="0" smtClean="0">
                          <a:solidFill>
                            <a:srgbClr val="000099"/>
                          </a:solidFill>
                          <a:latin typeface="+mn-lt"/>
                          <a:ea typeface="Calibri"/>
                          <a:cs typeface="Times New Roman"/>
                        </a:rPr>
                        <a:t>6</a:t>
                      </a:r>
                      <a:r>
                        <a:rPr lang="tr-TR" sz="1800" b="1" dirty="0" smtClean="0">
                          <a:solidFill>
                            <a:srgbClr val="000099"/>
                          </a:solidFill>
                          <a:latin typeface="+mn-lt"/>
                          <a:ea typeface="Calibri"/>
                          <a:cs typeface="Times New Roman"/>
                        </a:rPr>
                        <a:t>3 </a:t>
                      </a:r>
                      <a:r>
                        <a:rPr lang="tr-TR" sz="1800" b="1" dirty="0" smtClean="0">
                          <a:solidFill>
                            <a:srgbClr val="000099"/>
                          </a:solidFill>
                          <a:latin typeface="+mn-lt"/>
                          <a:ea typeface="Calibri"/>
                          <a:cs typeface="Times New Roman"/>
                          <a:sym typeface="Symbol"/>
                        </a:rPr>
                        <a:t></a:t>
                      </a:r>
                      <a:r>
                        <a:rPr lang="tr-TR" sz="1800" b="1" dirty="0" smtClean="0">
                          <a:solidFill>
                            <a:srgbClr val="000099"/>
                          </a:solidFill>
                          <a:latin typeface="+mn-lt"/>
                          <a:ea typeface="Calibri"/>
                          <a:cs typeface="Times New Roman"/>
                        </a:rPr>
                        <a:t> </a:t>
                      </a:r>
                      <a:r>
                        <a:rPr lang="en-US" sz="1800" b="1" dirty="0" smtClean="0">
                          <a:solidFill>
                            <a:srgbClr val="000099"/>
                          </a:solidFill>
                          <a:latin typeface="+mn-lt"/>
                          <a:ea typeface="Calibri"/>
                          <a:cs typeface="Times New Roman"/>
                        </a:rPr>
                        <a:t>2</a:t>
                      </a:r>
                      <a:r>
                        <a:rPr lang="tr-TR" sz="1800" b="1" dirty="0" smtClean="0">
                          <a:solidFill>
                            <a:srgbClr val="000099"/>
                          </a:solidFill>
                          <a:latin typeface="+mn-lt"/>
                          <a:ea typeface="Calibri"/>
                          <a:cs typeface="Times New Roman"/>
                        </a:rPr>
                        <a:t>.1</a:t>
                      </a:r>
                      <a:endParaRPr lang="tr-TR" sz="1800" b="1" dirty="0">
                        <a:solidFill>
                          <a:srgbClr val="000099"/>
                        </a:solidFill>
                        <a:latin typeface="+mn-lt"/>
                        <a:ea typeface="Calibri"/>
                        <a:cs typeface="Times New Roman"/>
                      </a:endParaRPr>
                    </a:p>
                  </a:txBody>
                  <a:tcPr marT="45725" marB="45725">
                    <a:solidFill>
                      <a:srgbClr val="EEFFCD"/>
                    </a:solidFill>
                  </a:tcPr>
                </a:tc>
              </a:tr>
              <a:tr h="406950">
                <a:tc>
                  <a:txBody>
                    <a:bodyPr/>
                    <a:lstStyle/>
                    <a:p>
                      <a:pPr algn="ctr"/>
                      <a:r>
                        <a:rPr lang="en-US" sz="1800" b="1" dirty="0" smtClean="0">
                          <a:solidFill>
                            <a:srgbClr val="000099"/>
                          </a:solidFill>
                        </a:rPr>
                        <a:t>Pistachio</a:t>
                      </a:r>
                      <a:endParaRPr lang="en-US" sz="1800" b="1" dirty="0">
                        <a:solidFill>
                          <a:srgbClr val="000099"/>
                        </a:solidFill>
                      </a:endParaRPr>
                    </a:p>
                  </a:txBody>
                  <a:tcPr marT="45725" marB="45725">
                    <a:solidFill>
                      <a:srgbClr val="EEFFCD"/>
                    </a:solidFill>
                  </a:tcPr>
                </a:tc>
                <a:tc>
                  <a:txBody>
                    <a:bodyPr/>
                    <a:lstStyle/>
                    <a:p>
                      <a:pPr algn="ctr">
                        <a:lnSpc>
                          <a:spcPct val="115000"/>
                        </a:lnSpc>
                        <a:spcAft>
                          <a:spcPts val="1000"/>
                        </a:spcAft>
                      </a:pPr>
                      <a:r>
                        <a:rPr lang="tr-TR" sz="1800" b="1" dirty="0" smtClean="0">
                          <a:solidFill>
                            <a:srgbClr val="000099"/>
                          </a:solidFill>
                          <a:latin typeface="+mn-lt"/>
                          <a:ea typeface="Calibri"/>
                          <a:cs typeface="Times New Roman"/>
                        </a:rPr>
                        <a:t>54.3 </a:t>
                      </a:r>
                      <a:r>
                        <a:rPr lang="tr-TR" sz="1800" b="1" dirty="0" smtClean="0">
                          <a:solidFill>
                            <a:srgbClr val="000099"/>
                          </a:solidFill>
                          <a:latin typeface="+mn-lt"/>
                          <a:ea typeface="Calibri"/>
                          <a:cs typeface="Times New Roman"/>
                          <a:sym typeface="Symbol"/>
                        </a:rPr>
                        <a:t></a:t>
                      </a:r>
                      <a:r>
                        <a:rPr lang="tr-TR" sz="1800" b="1" dirty="0" smtClean="0">
                          <a:solidFill>
                            <a:srgbClr val="000099"/>
                          </a:solidFill>
                          <a:latin typeface="+mn-lt"/>
                          <a:ea typeface="Calibri"/>
                          <a:cs typeface="Times New Roman"/>
                        </a:rPr>
                        <a:t> 0.8</a:t>
                      </a:r>
                      <a:endParaRPr lang="tr-TR" sz="1800" b="1" dirty="0">
                        <a:solidFill>
                          <a:srgbClr val="000099"/>
                        </a:solidFill>
                        <a:latin typeface="+mn-lt"/>
                        <a:ea typeface="Calibri"/>
                        <a:cs typeface="Times New Roman"/>
                      </a:endParaRPr>
                    </a:p>
                  </a:txBody>
                  <a:tcPr marT="45725" marB="45725">
                    <a:solidFill>
                      <a:srgbClr val="EEFFCD"/>
                    </a:solidFill>
                  </a:tcPr>
                </a:tc>
                <a:tc>
                  <a:txBody>
                    <a:bodyPr/>
                    <a:lstStyle/>
                    <a:p>
                      <a:pPr algn="ctr">
                        <a:lnSpc>
                          <a:spcPct val="115000"/>
                        </a:lnSpc>
                        <a:spcAft>
                          <a:spcPts val="1000"/>
                        </a:spcAft>
                      </a:pPr>
                      <a:r>
                        <a:rPr lang="tr-TR" sz="1800" b="1" dirty="0" smtClean="0">
                          <a:solidFill>
                            <a:srgbClr val="000099"/>
                          </a:solidFill>
                          <a:latin typeface="+mn-lt"/>
                          <a:ea typeface="Calibri"/>
                          <a:cs typeface="Times New Roman"/>
                        </a:rPr>
                        <a:t>46.12 </a:t>
                      </a:r>
                      <a:r>
                        <a:rPr lang="tr-TR" sz="1800" b="1" dirty="0" smtClean="0">
                          <a:solidFill>
                            <a:srgbClr val="000099"/>
                          </a:solidFill>
                          <a:latin typeface="+mn-lt"/>
                          <a:ea typeface="Calibri"/>
                          <a:cs typeface="Times New Roman"/>
                          <a:sym typeface="Symbol"/>
                        </a:rPr>
                        <a:t></a:t>
                      </a:r>
                      <a:r>
                        <a:rPr lang="tr-TR" sz="1800" b="1" dirty="0" smtClean="0">
                          <a:solidFill>
                            <a:srgbClr val="000099"/>
                          </a:solidFill>
                          <a:latin typeface="+mn-lt"/>
                          <a:ea typeface="Calibri"/>
                          <a:cs typeface="Times New Roman"/>
                        </a:rPr>
                        <a:t> 1.8</a:t>
                      </a:r>
                      <a:endParaRPr lang="tr-TR" sz="1800" b="1" dirty="0">
                        <a:solidFill>
                          <a:srgbClr val="000099"/>
                        </a:solidFill>
                        <a:latin typeface="+mn-lt"/>
                        <a:ea typeface="Calibri"/>
                        <a:cs typeface="Times New Roman"/>
                      </a:endParaRPr>
                    </a:p>
                  </a:txBody>
                  <a:tcPr marT="45725" marB="45725">
                    <a:solidFill>
                      <a:srgbClr val="EEFFCD"/>
                    </a:solidFill>
                  </a:tcPr>
                </a:tc>
              </a:tr>
              <a:tr h="370878">
                <a:tc>
                  <a:txBody>
                    <a:bodyPr/>
                    <a:lstStyle/>
                    <a:p>
                      <a:pPr algn="ctr"/>
                      <a:r>
                        <a:rPr lang="en-US" sz="1800" b="1" dirty="0" smtClean="0">
                          <a:solidFill>
                            <a:srgbClr val="000099"/>
                          </a:solidFill>
                        </a:rPr>
                        <a:t>Peanut</a:t>
                      </a:r>
                      <a:endParaRPr lang="en-US" sz="1800" b="1" dirty="0">
                        <a:solidFill>
                          <a:srgbClr val="000099"/>
                        </a:solidFill>
                      </a:endParaRPr>
                    </a:p>
                  </a:txBody>
                  <a:tcPr marT="45725" marB="45725">
                    <a:solidFill>
                      <a:srgbClr val="EEFFCD"/>
                    </a:solidFill>
                  </a:tcPr>
                </a:tc>
                <a:tc>
                  <a:txBody>
                    <a:bodyPr/>
                    <a:lstStyle/>
                    <a:p>
                      <a:pPr algn="ctr"/>
                      <a:r>
                        <a:rPr lang="en-US" sz="1800" b="1" dirty="0" smtClean="0">
                          <a:solidFill>
                            <a:srgbClr val="000099"/>
                          </a:solidFill>
                          <a:latin typeface="+mn-lt"/>
                        </a:rPr>
                        <a:t>4</a:t>
                      </a:r>
                      <a:r>
                        <a:rPr lang="tr-TR" sz="1800" b="1" dirty="0" smtClean="0">
                          <a:solidFill>
                            <a:srgbClr val="000099"/>
                          </a:solidFill>
                          <a:latin typeface="+mn-lt"/>
                        </a:rPr>
                        <a:t>8.9</a:t>
                      </a:r>
                      <a:r>
                        <a:rPr lang="tr-TR" sz="1800" b="1" baseline="0" dirty="0" smtClean="0">
                          <a:solidFill>
                            <a:srgbClr val="000099"/>
                          </a:solidFill>
                          <a:latin typeface="+mn-lt"/>
                        </a:rPr>
                        <a:t> </a:t>
                      </a:r>
                      <a:r>
                        <a:rPr lang="tr-TR" sz="1800" b="1" dirty="0" smtClean="0">
                          <a:solidFill>
                            <a:srgbClr val="000099"/>
                          </a:solidFill>
                          <a:latin typeface="+mn-lt"/>
                          <a:ea typeface="Calibri"/>
                          <a:cs typeface="Times New Roman"/>
                          <a:sym typeface="Symbol"/>
                        </a:rPr>
                        <a:t></a:t>
                      </a:r>
                      <a:r>
                        <a:rPr lang="tr-TR" sz="1800" b="1" baseline="0" dirty="0" smtClean="0">
                          <a:solidFill>
                            <a:srgbClr val="000099"/>
                          </a:solidFill>
                          <a:latin typeface="+mn-lt"/>
                          <a:ea typeface="Calibri"/>
                          <a:cs typeface="Times New Roman"/>
                          <a:sym typeface="Symbol"/>
                        </a:rPr>
                        <a:t> </a:t>
                      </a:r>
                      <a:r>
                        <a:rPr lang="tr-TR" sz="1800" b="1" dirty="0" smtClean="0">
                          <a:solidFill>
                            <a:srgbClr val="000099"/>
                          </a:solidFill>
                          <a:latin typeface="+mn-lt"/>
                          <a:ea typeface="Calibri"/>
                          <a:cs typeface="Times New Roman"/>
                        </a:rPr>
                        <a:t>1.2</a:t>
                      </a:r>
                      <a:endParaRPr lang="en-US" sz="1800" b="1" dirty="0">
                        <a:solidFill>
                          <a:srgbClr val="000099"/>
                        </a:solidFill>
                        <a:latin typeface="+mn-lt"/>
                      </a:endParaRPr>
                    </a:p>
                  </a:txBody>
                  <a:tcPr marT="45725" marB="45725">
                    <a:solidFill>
                      <a:srgbClr val="EEFFCD"/>
                    </a:solidFill>
                  </a:tcPr>
                </a:tc>
                <a:tc>
                  <a:txBody>
                    <a:bodyPr/>
                    <a:lstStyle/>
                    <a:p>
                      <a:pPr algn="ctr"/>
                      <a:r>
                        <a:rPr lang="en-US" sz="1800" b="1" dirty="0" smtClean="0">
                          <a:solidFill>
                            <a:srgbClr val="000099"/>
                          </a:solidFill>
                          <a:latin typeface="+mn-lt"/>
                        </a:rPr>
                        <a:t>4</a:t>
                      </a:r>
                      <a:r>
                        <a:rPr lang="tr-TR" sz="1800" b="1" dirty="0" smtClean="0">
                          <a:solidFill>
                            <a:srgbClr val="000099"/>
                          </a:solidFill>
                          <a:latin typeface="+mn-lt"/>
                        </a:rPr>
                        <a:t>3.66</a:t>
                      </a:r>
                      <a:r>
                        <a:rPr lang="tr-TR" sz="1800" b="1" baseline="0" dirty="0" smtClean="0">
                          <a:solidFill>
                            <a:srgbClr val="000099"/>
                          </a:solidFill>
                          <a:latin typeface="+mn-lt"/>
                        </a:rPr>
                        <a:t> </a:t>
                      </a:r>
                      <a:r>
                        <a:rPr lang="tr-TR" sz="1800" b="1" dirty="0" smtClean="0">
                          <a:solidFill>
                            <a:srgbClr val="000099"/>
                          </a:solidFill>
                          <a:latin typeface="+mn-lt"/>
                          <a:ea typeface="Calibri"/>
                          <a:cs typeface="Times New Roman"/>
                          <a:sym typeface="Symbol"/>
                        </a:rPr>
                        <a:t></a:t>
                      </a:r>
                      <a:r>
                        <a:rPr lang="tr-TR" sz="1800" b="1" baseline="0" dirty="0" smtClean="0">
                          <a:solidFill>
                            <a:srgbClr val="000099"/>
                          </a:solidFill>
                          <a:latin typeface="+mn-lt"/>
                          <a:ea typeface="Calibri"/>
                          <a:cs typeface="Times New Roman"/>
                          <a:sym typeface="Symbol"/>
                        </a:rPr>
                        <a:t> </a:t>
                      </a:r>
                      <a:r>
                        <a:rPr lang="tr-TR" sz="1800" b="1" dirty="0" smtClean="0">
                          <a:solidFill>
                            <a:srgbClr val="000099"/>
                          </a:solidFill>
                          <a:latin typeface="+mn-lt"/>
                          <a:ea typeface="Calibri"/>
                          <a:cs typeface="Times New Roman"/>
                        </a:rPr>
                        <a:t>1.3</a:t>
                      </a:r>
                      <a:endParaRPr lang="en-US" sz="1800" b="1" dirty="0">
                        <a:solidFill>
                          <a:srgbClr val="000099"/>
                        </a:solidFill>
                        <a:latin typeface="+mn-lt"/>
                      </a:endParaRPr>
                    </a:p>
                  </a:txBody>
                  <a:tcPr marT="45725" marB="45725">
                    <a:solidFill>
                      <a:srgbClr val="EEFFCD"/>
                    </a:solidFill>
                  </a:tcPr>
                </a:tc>
              </a:tr>
              <a:tr h="370878">
                <a:tc>
                  <a:txBody>
                    <a:bodyPr/>
                    <a:lstStyle/>
                    <a:p>
                      <a:pPr algn="ctr"/>
                      <a:r>
                        <a:rPr lang="en-US" sz="1800" b="1" dirty="0" smtClean="0">
                          <a:solidFill>
                            <a:srgbClr val="000099"/>
                          </a:solidFill>
                        </a:rPr>
                        <a:t>Hazelnut</a:t>
                      </a:r>
                      <a:endParaRPr lang="en-US" sz="1800" b="1" dirty="0">
                        <a:solidFill>
                          <a:srgbClr val="000099"/>
                        </a:solidFill>
                      </a:endParaRPr>
                    </a:p>
                  </a:txBody>
                  <a:tcPr marT="45725" marB="45725">
                    <a:solidFill>
                      <a:srgbClr val="EEFFCD"/>
                    </a:solidFill>
                  </a:tcPr>
                </a:tc>
                <a:tc>
                  <a:txBody>
                    <a:bodyPr/>
                    <a:lstStyle/>
                    <a:p>
                      <a:pPr algn="ctr"/>
                      <a:r>
                        <a:rPr lang="en-US" sz="1800" b="1" dirty="0" smtClean="0">
                          <a:solidFill>
                            <a:srgbClr val="000099"/>
                          </a:solidFill>
                          <a:latin typeface="+mn-lt"/>
                        </a:rPr>
                        <a:t>62.6</a:t>
                      </a:r>
                      <a:r>
                        <a:rPr lang="tr-TR" sz="1800" b="1" dirty="0" smtClean="0">
                          <a:solidFill>
                            <a:srgbClr val="000099"/>
                          </a:solidFill>
                          <a:latin typeface="+mn-lt"/>
                          <a:ea typeface="Calibri"/>
                          <a:cs typeface="Times New Roman"/>
                          <a:sym typeface="Symbol"/>
                        </a:rPr>
                        <a:t></a:t>
                      </a:r>
                      <a:r>
                        <a:rPr lang="tr-TR" sz="1800" b="1" dirty="0" smtClean="0">
                          <a:solidFill>
                            <a:srgbClr val="000099"/>
                          </a:solidFill>
                          <a:latin typeface="+mn-lt"/>
                          <a:ea typeface="Calibri"/>
                          <a:cs typeface="Times New Roman"/>
                        </a:rPr>
                        <a:t> 2.03</a:t>
                      </a:r>
                      <a:endParaRPr lang="en-US" sz="1800" b="1" dirty="0">
                        <a:solidFill>
                          <a:srgbClr val="000099"/>
                        </a:solidFill>
                        <a:latin typeface="+mn-lt"/>
                      </a:endParaRPr>
                    </a:p>
                  </a:txBody>
                  <a:tcPr marT="45725" marB="45725">
                    <a:solidFill>
                      <a:srgbClr val="EEFFCD"/>
                    </a:solidFill>
                  </a:tcPr>
                </a:tc>
                <a:tc>
                  <a:txBody>
                    <a:bodyPr/>
                    <a:lstStyle/>
                    <a:p>
                      <a:pPr algn="ctr"/>
                      <a:r>
                        <a:rPr lang="tr-TR" sz="1800" b="1" dirty="0" smtClean="0">
                          <a:solidFill>
                            <a:srgbClr val="000099"/>
                          </a:solidFill>
                          <a:latin typeface="+mn-lt"/>
                        </a:rPr>
                        <a:t>57</a:t>
                      </a:r>
                      <a:r>
                        <a:rPr lang="en-US" sz="1800" b="1" dirty="0" smtClean="0">
                          <a:solidFill>
                            <a:srgbClr val="000099"/>
                          </a:solidFill>
                          <a:latin typeface="+mn-lt"/>
                        </a:rPr>
                        <a:t>.</a:t>
                      </a:r>
                      <a:r>
                        <a:rPr lang="tr-TR" sz="1800" b="1" dirty="0" smtClean="0">
                          <a:solidFill>
                            <a:srgbClr val="000099"/>
                          </a:solidFill>
                          <a:latin typeface="+mn-lt"/>
                        </a:rPr>
                        <a:t>25</a:t>
                      </a:r>
                      <a:r>
                        <a:rPr lang="tr-TR" sz="1800" b="1" dirty="0" smtClean="0">
                          <a:solidFill>
                            <a:srgbClr val="000099"/>
                          </a:solidFill>
                          <a:latin typeface="+mn-lt"/>
                          <a:ea typeface="Calibri"/>
                          <a:cs typeface="Times New Roman"/>
                          <a:sym typeface="Symbol"/>
                        </a:rPr>
                        <a:t></a:t>
                      </a:r>
                      <a:r>
                        <a:rPr lang="tr-TR" sz="1800" b="1" dirty="0" smtClean="0">
                          <a:solidFill>
                            <a:srgbClr val="000099"/>
                          </a:solidFill>
                          <a:latin typeface="+mn-lt"/>
                          <a:ea typeface="Calibri"/>
                          <a:cs typeface="Times New Roman"/>
                        </a:rPr>
                        <a:t> 2.83</a:t>
                      </a:r>
                      <a:endParaRPr lang="en-US" sz="1800" b="1" dirty="0">
                        <a:solidFill>
                          <a:srgbClr val="000099"/>
                        </a:solidFill>
                        <a:latin typeface="+mn-lt"/>
                      </a:endParaRPr>
                    </a:p>
                  </a:txBody>
                  <a:tcPr marT="45725" marB="45725">
                    <a:solidFill>
                      <a:srgbClr val="EEFFCD"/>
                    </a:solidFill>
                  </a:tcPr>
                </a:tc>
              </a:tr>
            </a:tbl>
          </a:graphicData>
        </a:graphic>
      </p:graphicFrame>
      <p:sp>
        <p:nvSpPr>
          <p:cNvPr id="35874" name="4 Metin kutusu"/>
          <p:cNvSpPr txBox="1">
            <a:spLocks noChangeArrowheads="1"/>
          </p:cNvSpPr>
          <p:nvPr/>
        </p:nvSpPr>
        <p:spPr bwMode="auto">
          <a:xfrm>
            <a:off x="0" y="0"/>
            <a:ext cx="9317038" cy="523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tr-TR" sz="2800" b="1">
                <a:solidFill>
                  <a:srgbClr val="0070C0"/>
                </a:solidFill>
              </a:rPr>
              <a:t>The Alterations of Total Lipid  Value  After Processing</a:t>
            </a:r>
            <a:endParaRPr lang="en-US" sz="2800" b="1">
              <a:solidFill>
                <a:srgbClr val="0070C0"/>
              </a:solidFill>
            </a:endParaRPr>
          </a:p>
        </p:txBody>
      </p:sp>
      <p:sp>
        <p:nvSpPr>
          <p:cNvPr id="35875" name="4 Metin kutusu"/>
          <p:cNvSpPr txBox="1">
            <a:spLocks noChangeArrowheads="1"/>
          </p:cNvSpPr>
          <p:nvPr/>
        </p:nvSpPr>
        <p:spPr bwMode="auto">
          <a:xfrm>
            <a:off x="1957383" y="3059113"/>
            <a:ext cx="542449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sz="2400" b="1" dirty="0">
                <a:solidFill>
                  <a:srgbClr val="000099"/>
                </a:solidFill>
              </a:rPr>
              <a:t>Total lipid  content  </a:t>
            </a:r>
            <a:r>
              <a:rPr lang="tr-TR" sz="2400" b="1" dirty="0" err="1" smtClean="0">
                <a:solidFill>
                  <a:srgbClr val="000099"/>
                </a:solidFill>
              </a:rPr>
              <a:t>decreased</a:t>
            </a:r>
            <a:r>
              <a:rPr lang="tr-TR" sz="2400" b="1" dirty="0" smtClean="0">
                <a:solidFill>
                  <a:srgbClr val="000099"/>
                </a:solidFill>
              </a:rPr>
              <a:t> </a:t>
            </a:r>
            <a:r>
              <a:rPr lang="tr-TR" sz="2400" b="1" dirty="0" err="1">
                <a:solidFill>
                  <a:srgbClr val="000099"/>
                </a:solidFill>
              </a:rPr>
              <a:t>after</a:t>
            </a:r>
            <a:r>
              <a:rPr lang="tr-TR" sz="2400" b="1" dirty="0">
                <a:solidFill>
                  <a:srgbClr val="000099"/>
                </a:solidFill>
              </a:rPr>
              <a:t> </a:t>
            </a:r>
          </a:p>
          <a:p>
            <a:pPr algn="ctr" eaLnBrk="1" hangingPunct="1"/>
            <a:r>
              <a:rPr lang="tr-TR" sz="2400" b="1" dirty="0" err="1">
                <a:solidFill>
                  <a:srgbClr val="000099"/>
                </a:solidFill>
              </a:rPr>
              <a:t>ultrasound</a:t>
            </a:r>
            <a:r>
              <a:rPr lang="tr-TR" sz="2400" b="1" dirty="0">
                <a:solidFill>
                  <a:srgbClr val="000099"/>
                </a:solidFill>
              </a:rPr>
              <a:t> </a:t>
            </a:r>
            <a:r>
              <a:rPr lang="tr-TR" sz="2400" b="1" dirty="0" err="1">
                <a:solidFill>
                  <a:srgbClr val="000099"/>
                </a:solidFill>
              </a:rPr>
              <a:t>treatment</a:t>
            </a:r>
            <a:r>
              <a:rPr lang="tr-TR" sz="2400" b="1" dirty="0">
                <a:solidFill>
                  <a:srgbClr val="000099"/>
                </a:solidFill>
              </a:rPr>
              <a:t>  (</a:t>
            </a:r>
            <a:r>
              <a:rPr lang="tr-TR" sz="2400" b="1" i="1" dirty="0">
                <a:solidFill>
                  <a:srgbClr val="000099"/>
                </a:solidFill>
              </a:rPr>
              <a:t>p</a:t>
            </a:r>
            <a:r>
              <a:rPr lang="tr-TR" sz="2400" b="1" dirty="0">
                <a:solidFill>
                  <a:srgbClr val="000099"/>
                </a:solidFill>
                <a:sym typeface="Symbol" pitchFamily="18" charset="2"/>
              </a:rPr>
              <a:t>0.05)</a:t>
            </a:r>
            <a:endParaRPr lang="en-US" sz="2400" b="1" dirty="0">
              <a:solidFill>
                <a:srgbClr val="000099"/>
              </a:solidFill>
            </a:endParaRPr>
          </a:p>
        </p:txBody>
      </p:sp>
      <p:sp>
        <p:nvSpPr>
          <p:cNvPr id="35876" name="Rectangle 35"/>
          <p:cNvSpPr>
            <a:spLocks noChangeArrowheads="1"/>
          </p:cNvSpPr>
          <p:nvPr/>
        </p:nvSpPr>
        <p:spPr bwMode="auto">
          <a:xfrm>
            <a:off x="0" y="4112093"/>
            <a:ext cx="9144000" cy="1200150"/>
          </a:xfrm>
          <a:prstGeom prst="rect">
            <a:avLst/>
          </a:prstGeom>
          <a:solidFill>
            <a:srgbClr val="F8FFE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0" hangingPunct="0"/>
            <a:r>
              <a:rPr lang="tr-TR" sz="2400" b="1" dirty="0" err="1">
                <a:solidFill>
                  <a:srgbClr val="000099"/>
                </a:solidFill>
                <a:cs typeface="Times New Roman" pitchFamily="18" charset="0"/>
              </a:rPr>
              <a:t>With</a:t>
            </a:r>
            <a:r>
              <a:rPr lang="tr-TR" sz="2400" b="1" dirty="0">
                <a:solidFill>
                  <a:srgbClr val="000099"/>
                </a:solidFill>
                <a:cs typeface="Times New Roman" pitchFamily="18" charset="0"/>
              </a:rPr>
              <a:t> </a:t>
            </a:r>
            <a:r>
              <a:rPr lang="tr-TR" sz="2400" b="1" dirty="0" err="1">
                <a:solidFill>
                  <a:srgbClr val="000099"/>
                </a:solidFill>
                <a:cs typeface="Times New Roman" pitchFamily="18" charset="0"/>
              </a:rPr>
              <a:t>ultrasound</a:t>
            </a:r>
            <a:r>
              <a:rPr lang="tr-TR" sz="2400" b="1" dirty="0">
                <a:solidFill>
                  <a:srgbClr val="000099"/>
                </a:solidFill>
                <a:cs typeface="Times New Roman" pitchFamily="18" charset="0"/>
              </a:rPr>
              <a:t>, </a:t>
            </a:r>
            <a:r>
              <a:rPr lang="en-US" sz="2400" b="1" dirty="0">
                <a:solidFill>
                  <a:srgbClr val="000099"/>
                </a:solidFill>
                <a:cs typeface="Times New Roman" pitchFamily="18" charset="0"/>
              </a:rPr>
              <a:t>the destruction of the cell walls facilitates the</a:t>
            </a:r>
            <a:r>
              <a:rPr lang="tr-TR" sz="2400" b="1" dirty="0">
                <a:solidFill>
                  <a:srgbClr val="000099"/>
                </a:solidFill>
                <a:cs typeface="Times New Roman" pitchFamily="18" charset="0"/>
              </a:rPr>
              <a:t> </a:t>
            </a:r>
            <a:r>
              <a:rPr lang="en-US" sz="2400" b="1" dirty="0">
                <a:solidFill>
                  <a:srgbClr val="000099"/>
                </a:solidFill>
                <a:cs typeface="Times New Roman" pitchFamily="18" charset="0"/>
              </a:rPr>
              <a:t>pressing and thereby reduces the residual oil or fat in the pressing cake.</a:t>
            </a:r>
            <a:endParaRPr lang="en-US" sz="2400" b="1" dirty="0">
              <a:solidFill>
                <a:srgbClr val="000099"/>
              </a:solidFill>
            </a:endParaRPr>
          </a:p>
        </p:txBody>
      </p:sp>
      <p:sp>
        <p:nvSpPr>
          <p:cNvPr id="6" name="Metin kutusu 5"/>
          <p:cNvSpPr txBox="1"/>
          <p:nvPr/>
        </p:nvSpPr>
        <p:spPr>
          <a:xfrm>
            <a:off x="5316873" y="5769228"/>
            <a:ext cx="2255426" cy="369332"/>
          </a:xfrm>
          <a:prstGeom prst="rect">
            <a:avLst/>
          </a:prstGeom>
          <a:noFill/>
        </p:spPr>
        <p:txBody>
          <a:bodyPr wrap="none" rtlCol="0">
            <a:spAutoFit/>
          </a:bodyPr>
          <a:lstStyle/>
          <a:p>
            <a:r>
              <a:rPr lang="tr-TR" i="1" dirty="0" smtClean="0">
                <a:latin typeface="Times New Roman" pitchFamily="18" charset="0"/>
                <a:cs typeface="Times New Roman" pitchFamily="18" charset="0"/>
              </a:rPr>
              <a:t>Tokuşoğlu et.al.,2011 </a:t>
            </a:r>
            <a:endParaRPr lang="tr-TR" i="1" dirty="0">
              <a:latin typeface="Times New Roman" pitchFamily="18" charset="0"/>
              <a:cs typeface="Times New Roman" pitchFamily="18" charset="0"/>
            </a:endParaRPr>
          </a:p>
        </p:txBody>
      </p:sp>
    </p:spTree>
    <p:extLst>
      <p:ext uri="{BB962C8B-B14F-4D97-AF65-F5344CB8AC3E}">
        <p14:creationId xmlns:p14="http://schemas.microsoft.com/office/powerpoint/2010/main" val="31719277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0" y="461963"/>
          <a:ext cx="6741852" cy="2835273"/>
        </p:xfrm>
        <a:graphic>
          <a:graphicData uri="http://schemas.openxmlformats.org/drawingml/2006/table">
            <a:tbl>
              <a:tblPr firstRow="1" bandRow="1">
                <a:tableStyleId>{5C22544A-7EE6-4342-B048-85BDC9FD1C3A}</a:tableStyleId>
              </a:tblPr>
              <a:tblGrid>
                <a:gridCol w="1737774"/>
                <a:gridCol w="2601930"/>
                <a:gridCol w="2402148"/>
              </a:tblGrid>
              <a:tr h="1006065">
                <a:tc>
                  <a:txBody>
                    <a:bodyPr/>
                    <a:lstStyle/>
                    <a:p>
                      <a:r>
                        <a:rPr lang="tr-TR" sz="2000" dirty="0" smtClean="0">
                          <a:solidFill>
                            <a:srgbClr val="000099"/>
                          </a:solidFill>
                        </a:rPr>
                        <a:t>          </a:t>
                      </a:r>
                      <a:r>
                        <a:rPr lang="en-US" sz="2000" dirty="0" smtClean="0">
                          <a:solidFill>
                            <a:srgbClr val="000099"/>
                          </a:solidFill>
                        </a:rPr>
                        <a:t>NUTS</a:t>
                      </a:r>
                      <a:endParaRPr lang="en-US" sz="2000" dirty="0">
                        <a:solidFill>
                          <a:srgbClr val="000099"/>
                        </a:solidFill>
                      </a:endParaRPr>
                    </a:p>
                  </a:txBody>
                  <a:tcPr marT="45730" marB="45730">
                    <a:solidFill>
                      <a:schemeClr val="bg1"/>
                    </a:solidFill>
                  </a:tcPr>
                </a:tc>
                <a:tc>
                  <a:txBody>
                    <a:bodyPr/>
                    <a:lstStyle/>
                    <a:p>
                      <a:pPr algn="ctr"/>
                      <a:r>
                        <a:rPr lang="tr-TR" sz="2000" dirty="0" smtClean="0">
                          <a:solidFill>
                            <a:srgbClr val="000099"/>
                          </a:solidFill>
                        </a:rPr>
                        <a:t>CONT .</a:t>
                      </a:r>
                    </a:p>
                    <a:p>
                      <a:pPr algn="ctr"/>
                      <a:r>
                        <a:rPr lang="tr-TR" sz="2000" dirty="0" smtClean="0">
                          <a:solidFill>
                            <a:srgbClr val="000099"/>
                          </a:solidFill>
                        </a:rPr>
                        <a:t>Total Phenolics</a:t>
                      </a:r>
                    </a:p>
                    <a:p>
                      <a:pPr algn="ctr"/>
                      <a:r>
                        <a:rPr lang="tr-TR" sz="2000" dirty="0" smtClean="0">
                          <a:solidFill>
                            <a:srgbClr val="000099"/>
                          </a:solidFill>
                        </a:rPr>
                        <a:t>g/100g D.W</a:t>
                      </a:r>
                      <a:endParaRPr lang="en-US" sz="2000" dirty="0">
                        <a:solidFill>
                          <a:srgbClr val="000099"/>
                        </a:solidFill>
                      </a:endParaRPr>
                    </a:p>
                  </a:txBody>
                  <a:tcPr marT="45730" marB="45730">
                    <a:solidFill>
                      <a:schemeClr val="bg1"/>
                    </a:solidFill>
                  </a:tcPr>
                </a:tc>
                <a:tc>
                  <a:txBody>
                    <a:bodyPr/>
                    <a:lstStyle/>
                    <a:p>
                      <a:pPr algn="ctr"/>
                      <a:r>
                        <a:rPr lang="en-US" sz="2400" b="1" i="0" u="none" strike="noStrike" dirty="0" smtClean="0">
                          <a:solidFill>
                            <a:srgbClr val="000099"/>
                          </a:solidFill>
                          <a:latin typeface="+mn-lt"/>
                        </a:rPr>
                        <a:t>UP</a:t>
                      </a:r>
                      <a:r>
                        <a:rPr lang="tr-TR" sz="2400" b="1" i="0" u="none" strike="noStrike" dirty="0" smtClean="0">
                          <a:solidFill>
                            <a:srgbClr val="000099"/>
                          </a:solidFill>
                          <a:latin typeface="+mn-lt"/>
                        </a:rPr>
                        <a:t> </a:t>
                      </a:r>
                      <a:r>
                        <a:rPr lang="tr-TR" sz="2400" b="1" i="0" u="none" strike="noStrike" dirty="0" err="1" smtClean="0">
                          <a:solidFill>
                            <a:srgbClr val="000099"/>
                          </a:solidFill>
                          <a:latin typeface="+mn-lt"/>
                        </a:rPr>
                        <a:t>Effect</a:t>
                      </a:r>
                      <a:endParaRPr lang="tr-TR" sz="2400" dirty="0" smtClean="0">
                        <a:solidFill>
                          <a:srgbClr val="000099"/>
                        </a:solidFill>
                      </a:endParaRPr>
                    </a:p>
                    <a:p>
                      <a:pPr algn="ctr"/>
                      <a:r>
                        <a:rPr lang="tr-TR" sz="2400" dirty="0" smtClean="0">
                          <a:solidFill>
                            <a:srgbClr val="000099"/>
                          </a:solidFill>
                        </a:rPr>
                        <a:t>g/100g D.W</a:t>
                      </a:r>
                      <a:endParaRPr lang="en-US" sz="2400" b="1" i="0" u="none" strike="noStrike" dirty="0">
                        <a:solidFill>
                          <a:srgbClr val="000099"/>
                        </a:solidFill>
                        <a:latin typeface="+mn-lt"/>
                      </a:endParaRPr>
                    </a:p>
                  </a:txBody>
                  <a:tcPr marL="9525" marR="9525" marT="9527" marB="0" anchor="b">
                    <a:solidFill>
                      <a:schemeClr val="bg1"/>
                    </a:solidFill>
                  </a:tcPr>
                </a:tc>
              </a:tr>
              <a:tr h="457302">
                <a:tc>
                  <a:txBody>
                    <a:bodyPr/>
                    <a:lstStyle/>
                    <a:p>
                      <a:pPr algn="ctr"/>
                      <a:r>
                        <a:rPr lang="tr-TR" sz="2000" b="1" dirty="0" smtClean="0">
                          <a:solidFill>
                            <a:srgbClr val="000099"/>
                          </a:solidFill>
                        </a:rPr>
                        <a:t>Almond</a:t>
                      </a:r>
                      <a:endParaRPr lang="en-US" sz="2000" b="1" dirty="0">
                        <a:solidFill>
                          <a:srgbClr val="000099"/>
                        </a:solidFill>
                      </a:endParaRPr>
                    </a:p>
                  </a:txBody>
                  <a:tcPr marT="45730" marB="45730">
                    <a:solidFill>
                      <a:schemeClr val="bg1"/>
                    </a:solidFill>
                  </a:tcPr>
                </a:tc>
                <a:tc>
                  <a:txBody>
                    <a:bodyPr/>
                    <a:lstStyle/>
                    <a:p>
                      <a:pPr algn="ctr"/>
                      <a:r>
                        <a:rPr lang="tr-TR" sz="2400" b="0" dirty="0" smtClean="0">
                          <a:solidFill>
                            <a:srgbClr val="000099"/>
                          </a:solidFill>
                        </a:rPr>
                        <a:t>176.58 </a:t>
                      </a:r>
                      <a:r>
                        <a:rPr lang="tr-TR" sz="2400" b="0" dirty="0" smtClean="0">
                          <a:solidFill>
                            <a:srgbClr val="000099"/>
                          </a:solidFill>
                          <a:sym typeface="Symbol"/>
                        </a:rPr>
                        <a:t> 13.83</a:t>
                      </a:r>
                      <a:endParaRPr lang="en-US" sz="2400" b="0" dirty="0">
                        <a:solidFill>
                          <a:srgbClr val="000099"/>
                        </a:solidFill>
                      </a:endParaRPr>
                    </a:p>
                  </a:txBody>
                  <a:tcPr marT="45730" marB="45730">
                    <a:solidFill>
                      <a:schemeClr val="bg1"/>
                    </a:solidFill>
                  </a:tcPr>
                </a:tc>
                <a:tc>
                  <a:txBody>
                    <a:bodyPr/>
                    <a:lstStyle/>
                    <a:p>
                      <a:pPr algn="ctr"/>
                      <a:r>
                        <a:rPr lang="tr-TR" sz="2400" b="0" dirty="0" smtClean="0">
                          <a:solidFill>
                            <a:srgbClr val="000099"/>
                          </a:solidFill>
                        </a:rPr>
                        <a:t>192.43 </a:t>
                      </a:r>
                      <a:r>
                        <a:rPr lang="tr-TR" sz="2400" b="0" dirty="0" smtClean="0">
                          <a:solidFill>
                            <a:srgbClr val="000099"/>
                          </a:solidFill>
                          <a:sym typeface="Symbol"/>
                        </a:rPr>
                        <a:t> 6.75</a:t>
                      </a:r>
                      <a:endParaRPr lang="en-US" sz="2400" b="0" dirty="0">
                        <a:solidFill>
                          <a:srgbClr val="000099"/>
                        </a:solidFill>
                      </a:endParaRPr>
                    </a:p>
                  </a:txBody>
                  <a:tcPr marT="45730" marB="45730">
                    <a:solidFill>
                      <a:schemeClr val="bg1"/>
                    </a:solidFill>
                  </a:tcPr>
                </a:tc>
              </a:tr>
              <a:tr h="457302">
                <a:tc>
                  <a:txBody>
                    <a:bodyPr/>
                    <a:lstStyle/>
                    <a:p>
                      <a:pPr algn="ctr"/>
                      <a:r>
                        <a:rPr lang="en-US" sz="2000" b="1" dirty="0" smtClean="0">
                          <a:solidFill>
                            <a:srgbClr val="000099"/>
                          </a:solidFill>
                        </a:rPr>
                        <a:t>Pistachio</a:t>
                      </a:r>
                      <a:endParaRPr lang="en-US" sz="2000" b="1" dirty="0">
                        <a:solidFill>
                          <a:srgbClr val="000099"/>
                        </a:solidFill>
                      </a:endParaRPr>
                    </a:p>
                  </a:txBody>
                  <a:tcPr marT="45730" marB="45730">
                    <a:solidFill>
                      <a:schemeClr val="bg1"/>
                    </a:solidFill>
                  </a:tcPr>
                </a:tc>
                <a:tc>
                  <a:txBody>
                    <a:bodyPr/>
                    <a:lstStyle/>
                    <a:p>
                      <a:pPr algn="ctr"/>
                      <a:r>
                        <a:rPr lang="tr-TR" sz="2400" b="0" dirty="0" smtClean="0">
                          <a:solidFill>
                            <a:srgbClr val="000099"/>
                          </a:solidFill>
                        </a:rPr>
                        <a:t>378.72 </a:t>
                      </a:r>
                      <a:r>
                        <a:rPr lang="tr-TR" sz="2400" b="0" dirty="0" smtClean="0">
                          <a:solidFill>
                            <a:srgbClr val="000099"/>
                          </a:solidFill>
                          <a:sym typeface="Symbol"/>
                        </a:rPr>
                        <a:t> 9.77</a:t>
                      </a:r>
                      <a:endParaRPr lang="en-US" sz="2400" b="0" dirty="0">
                        <a:solidFill>
                          <a:srgbClr val="000099"/>
                        </a:solidFill>
                      </a:endParaRPr>
                    </a:p>
                  </a:txBody>
                  <a:tcPr marT="45730" marB="45730">
                    <a:solidFill>
                      <a:schemeClr val="bg1"/>
                    </a:solidFill>
                  </a:tcPr>
                </a:tc>
                <a:tc>
                  <a:txBody>
                    <a:bodyPr/>
                    <a:lstStyle/>
                    <a:p>
                      <a:pPr algn="ctr"/>
                      <a:r>
                        <a:rPr lang="tr-TR" sz="2400" b="0" dirty="0" smtClean="0">
                          <a:solidFill>
                            <a:srgbClr val="000099"/>
                          </a:solidFill>
                        </a:rPr>
                        <a:t> 397.23 </a:t>
                      </a:r>
                      <a:r>
                        <a:rPr lang="tr-TR" sz="2400" b="0" dirty="0" smtClean="0">
                          <a:solidFill>
                            <a:srgbClr val="000099"/>
                          </a:solidFill>
                          <a:sym typeface="Symbol"/>
                        </a:rPr>
                        <a:t> 11.04</a:t>
                      </a:r>
                      <a:endParaRPr lang="en-US" sz="2400" b="0" dirty="0">
                        <a:solidFill>
                          <a:srgbClr val="000099"/>
                        </a:solidFill>
                      </a:endParaRPr>
                    </a:p>
                  </a:txBody>
                  <a:tcPr marT="45730" marB="45730">
                    <a:solidFill>
                      <a:schemeClr val="bg1"/>
                    </a:solidFill>
                  </a:tcPr>
                </a:tc>
              </a:tr>
              <a:tr h="457302">
                <a:tc>
                  <a:txBody>
                    <a:bodyPr/>
                    <a:lstStyle/>
                    <a:p>
                      <a:pPr algn="ctr"/>
                      <a:r>
                        <a:rPr lang="en-US" sz="2000" b="1" dirty="0" smtClean="0">
                          <a:solidFill>
                            <a:srgbClr val="000099"/>
                          </a:solidFill>
                        </a:rPr>
                        <a:t>Peanut</a:t>
                      </a:r>
                      <a:endParaRPr lang="en-US" sz="2000" b="1" dirty="0">
                        <a:solidFill>
                          <a:srgbClr val="000099"/>
                        </a:solidFill>
                      </a:endParaRPr>
                    </a:p>
                  </a:txBody>
                  <a:tcPr marT="45730" marB="45730">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400" b="0" dirty="0" smtClean="0">
                          <a:solidFill>
                            <a:srgbClr val="000099"/>
                          </a:solidFill>
                        </a:rPr>
                        <a:t>334.51 </a:t>
                      </a:r>
                      <a:r>
                        <a:rPr lang="tr-TR" sz="2400" b="0" dirty="0" smtClean="0">
                          <a:solidFill>
                            <a:srgbClr val="000099"/>
                          </a:solidFill>
                          <a:sym typeface="Symbol"/>
                        </a:rPr>
                        <a:t> 6.06</a:t>
                      </a:r>
                      <a:endParaRPr lang="en-US" sz="2400" b="0" dirty="0"/>
                    </a:p>
                  </a:txBody>
                  <a:tcPr marT="45730" marB="45730">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400" b="0" dirty="0" smtClean="0">
                          <a:solidFill>
                            <a:srgbClr val="000099"/>
                          </a:solidFill>
                        </a:rPr>
                        <a:t>361.30 </a:t>
                      </a:r>
                      <a:r>
                        <a:rPr lang="tr-TR" sz="2400" b="0" dirty="0" smtClean="0">
                          <a:solidFill>
                            <a:srgbClr val="000099"/>
                          </a:solidFill>
                          <a:sym typeface="Symbol"/>
                        </a:rPr>
                        <a:t> 5.46</a:t>
                      </a:r>
                      <a:endParaRPr lang="en-US" sz="2400" b="0" dirty="0"/>
                    </a:p>
                  </a:txBody>
                  <a:tcPr marT="45730" marB="45730">
                    <a:solidFill>
                      <a:schemeClr val="bg1"/>
                    </a:solidFill>
                  </a:tcPr>
                </a:tc>
              </a:tr>
              <a:tr h="457302">
                <a:tc>
                  <a:txBody>
                    <a:bodyPr/>
                    <a:lstStyle/>
                    <a:p>
                      <a:pPr algn="ctr"/>
                      <a:r>
                        <a:rPr lang="en-US" sz="2000" b="1" dirty="0" smtClean="0">
                          <a:solidFill>
                            <a:srgbClr val="000099"/>
                          </a:solidFill>
                        </a:rPr>
                        <a:t>Hazelnut</a:t>
                      </a:r>
                      <a:endParaRPr lang="en-US" sz="2000" b="1" dirty="0">
                        <a:solidFill>
                          <a:srgbClr val="000099"/>
                        </a:solidFill>
                      </a:endParaRPr>
                    </a:p>
                  </a:txBody>
                  <a:tcPr marT="45730" marB="45730">
                    <a:solidFill>
                      <a:schemeClr val="bg1"/>
                    </a:solidFill>
                  </a:tcPr>
                </a:tc>
                <a:tc>
                  <a:txBody>
                    <a:bodyPr/>
                    <a:lstStyle/>
                    <a:p>
                      <a:pPr algn="ctr"/>
                      <a:r>
                        <a:rPr lang="tr-TR" sz="2400" b="0" dirty="0" smtClean="0">
                          <a:solidFill>
                            <a:srgbClr val="000099"/>
                          </a:solidFill>
                        </a:rPr>
                        <a:t>278.43 </a:t>
                      </a:r>
                      <a:r>
                        <a:rPr lang="tr-TR" sz="2400" b="0" dirty="0" smtClean="0">
                          <a:solidFill>
                            <a:srgbClr val="000099"/>
                          </a:solidFill>
                          <a:sym typeface="Symbol"/>
                        </a:rPr>
                        <a:t> 10.1</a:t>
                      </a:r>
                      <a:endParaRPr lang="en-US" sz="2400" b="0" dirty="0">
                        <a:solidFill>
                          <a:srgbClr val="000099"/>
                        </a:solidFill>
                      </a:endParaRPr>
                    </a:p>
                  </a:txBody>
                  <a:tcPr marT="45730" marB="45730">
                    <a:solidFill>
                      <a:schemeClr val="bg1"/>
                    </a:solidFill>
                  </a:tcPr>
                </a:tc>
                <a:tc>
                  <a:txBody>
                    <a:bodyPr/>
                    <a:lstStyle/>
                    <a:p>
                      <a:pPr algn="ctr"/>
                      <a:r>
                        <a:rPr lang="tr-TR" sz="2400" b="0" dirty="0" smtClean="0">
                          <a:solidFill>
                            <a:srgbClr val="000099"/>
                          </a:solidFill>
                        </a:rPr>
                        <a:t>298.55 </a:t>
                      </a:r>
                      <a:r>
                        <a:rPr lang="tr-TR" sz="2400" b="0" dirty="0" smtClean="0">
                          <a:solidFill>
                            <a:srgbClr val="000099"/>
                          </a:solidFill>
                          <a:sym typeface="Symbol"/>
                        </a:rPr>
                        <a:t> 7.22</a:t>
                      </a:r>
                      <a:endParaRPr lang="en-US" sz="2400" b="0" dirty="0">
                        <a:solidFill>
                          <a:srgbClr val="000099"/>
                        </a:solidFill>
                      </a:endParaRPr>
                    </a:p>
                  </a:txBody>
                  <a:tcPr marT="45730" marB="45730">
                    <a:solidFill>
                      <a:schemeClr val="bg1"/>
                    </a:solidFill>
                  </a:tcPr>
                </a:tc>
              </a:tr>
            </a:tbl>
          </a:graphicData>
        </a:graphic>
      </p:graphicFrame>
      <p:sp>
        <p:nvSpPr>
          <p:cNvPr id="53282" name="TextBox 4"/>
          <p:cNvSpPr txBox="1">
            <a:spLocks noChangeArrowheads="1"/>
          </p:cNvSpPr>
          <p:nvPr/>
        </p:nvSpPr>
        <p:spPr bwMode="auto">
          <a:xfrm>
            <a:off x="0" y="0"/>
            <a:ext cx="91440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tr-TR" sz="2400" b="1">
                <a:solidFill>
                  <a:srgbClr val="000099"/>
                </a:solidFill>
              </a:rPr>
              <a:t>Total Phenolics of Studied Nuts</a:t>
            </a:r>
            <a:endParaRPr lang="en-US" sz="2400" b="1">
              <a:solidFill>
                <a:srgbClr val="000099"/>
              </a:solidFill>
            </a:endParaRPr>
          </a:p>
        </p:txBody>
      </p:sp>
      <p:sp>
        <p:nvSpPr>
          <p:cNvPr id="53283" name="4 Dikdörtgen"/>
          <p:cNvSpPr>
            <a:spLocks noChangeArrowheads="1"/>
          </p:cNvSpPr>
          <p:nvPr/>
        </p:nvSpPr>
        <p:spPr bwMode="auto">
          <a:xfrm>
            <a:off x="0" y="4292133"/>
            <a:ext cx="9144000" cy="1938337"/>
          </a:xfrm>
          <a:prstGeom prst="rect">
            <a:avLst/>
          </a:prstGeom>
          <a:solidFill>
            <a:srgbClr val="CC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tr-TR" sz="2400" b="1" dirty="0" err="1">
                <a:solidFill>
                  <a:srgbClr val="000099"/>
                </a:solidFill>
              </a:rPr>
              <a:t>The</a:t>
            </a:r>
            <a:r>
              <a:rPr lang="tr-TR" sz="2400" b="1" dirty="0">
                <a:solidFill>
                  <a:srgbClr val="000099"/>
                </a:solidFill>
              </a:rPr>
              <a:t> </a:t>
            </a:r>
            <a:r>
              <a:rPr lang="tr-TR" sz="2400" b="1" dirty="0" err="1">
                <a:solidFill>
                  <a:srgbClr val="000099"/>
                </a:solidFill>
              </a:rPr>
              <a:t>use</a:t>
            </a:r>
            <a:r>
              <a:rPr lang="tr-TR" sz="2400" b="1" dirty="0">
                <a:solidFill>
                  <a:srgbClr val="000099"/>
                </a:solidFill>
              </a:rPr>
              <a:t> of </a:t>
            </a:r>
            <a:r>
              <a:rPr lang="tr-TR" sz="2400" b="1" dirty="0" err="1">
                <a:solidFill>
                  <a:srgbClr val="000099"/>
                </a:solidFill>
              </a:rPr>
              <a:t>Ultrasound</a:t>
            </a:r>
            <a:r>
              <a:rPr lang="tr-TR" sz="2400" b="1" dirty="0">
                <a:solidFill>
                  <a:srgbClr val="000099"/>
                </a:solidFill>
              </a:rPr>
              <a:t> </a:t>
            </a:r>
            <a:r>
              <a:rPr lang="tr-TR" sz="2400" b="1" dirty="0" err="1">
                <a:solidFill>
                  <a:srgbClr val="000099"/>
                </a:solidFill>
              </a:rPr>
              <a:t>Ass.extraction</a:t>
            </a:r>
            <a:r>
              <a:rPr lang="tr-TR" sz="2400" b="1" dirty="0">
                <a:solidFill>
                  <a:srgbClr val="000099"/>
                </a:solidFill>
              </a:rPr>
              <a:t>  </a:t>
            </a:r>
            <a:r>
              <a:rPr lang="tr-TR" sz="2400" b="1" dirty="0" err="1">
                <a:solidFill>
                  <a:srgbClr val="000099"/>
                </a:solidFill>
              </a:rPr>
              <a:t>enhanced</a:t>
            </a:r>
            <a:r>
              <a:rPr lang="tr-TR" sz="2400" b="1" dirty="0">
                <a:solidFill>
                  <a:srgbClr val="000099"/>
                </a:solidFill>
              </a:rPr>
              <a:t> </a:t>
            </a:r>
            <a:r>
              <a:rPr lang="tr-TR" sz="2400" b="1" dirty="0" err="1">
                <a:solidFill>
                  <a:srgbClr val="000099"/>
                </a:solidFill>
              </a:rPr>
              <a:t>mass</a:t>
            </a:r>
            <a:r>
              <a:rPr lang="tr-TR" sz="2400" b="1" dirty="0">
                <a:solidFill>
                  <a:srgbClr val="000099"/>
                </a:solidFill>
              </a:rPr>
              <a:t> transfer </a:t>
            </a:r>
            <a:r>
              <a:rPr lang="tr-TR" sz="2400" b="1" dirty="0" err="1">
                <a:solidFill>
                  <a:srgbClr val="000099"/>
                </a:solidFill>
              </a:rPr>
              <a:t>rates</a:t>
            </a:r>
            <a:r>
              <a:rPr lang="tr-TR" sz="2400" b="1" dirty="0">
                <a:solidFill>
                  <a:srgbClr val="000099"/>
                </a:solidFill>
              </a:rPr>
              <a:t>, </a:t>
            </a:r>
            <a:r>
              <a:rPr lang="tr-TR" sz="2400" b="1" dirty="0" err="1">
                <a:solidFill>
                  <a:srgbClr val="000099"/>
                </a:solidFill>
              </a:rPr>
              <a:t>increases</a:t>
            </a:r>
            <a:r>
              <a:rPr lang="tr-TR" sz="2400" b="1" dirty="0">
                <a:solidFill>
                  <a:srgbClr val="000099"/>
                </a:solidFill>
              </a:rPr>
              <a:t> </a:t>
            </a:r>
            <a:r>
              <a:rPr lang="tr-TR" sz="2400" b="1" dirty="0" err="1">
                <a:solidFill>
                  <a:srgbClr val="000099"/>
                </a:solidFill>
              </a:rPr>
              <a:t>cell</a:t>
            </a:r>
            <a:r>
              <a:rPr lang="tr-TR" sz="2400" b="1" dirty="0">
                <a:solidFill>
                  <a:srgbClr val="000099"/>
                </a:solidFill>
              </a:rPr>
              <a:t> </a:t>
            </a:r>
            <a:r>
              <a:rPr lang="tr-TR" sz="2400" b="1" dirty="0" err="1">
                <a:solidFill>
                  <a:srgbClr val="000099"/>
                </a:solidFill>
              </a:rPr>
              <a:t>permeability</a:t>
            </a:r>
            <a:r>
              <a:rPr lang="tr-TR" sz="2400" b="1" dirty="0">
                <a:solidFill>
                  <a:srgbClr val="000099"/>
                </a:solidFill>
              </a:rPr>
              <a:t>, </a:t>
            </a:r>
            <a:r>
              <a:rPr lang="tr-TR" sz="2400" b="1" dirty="0" err="1">
                <a:solidFill>
                  <a:srgbClr val="000099"/>
                </a:solidFill>
              </a:rPr>
              <a:t>and</a:t>
            </a:r>
            <a:r>
              <a:rPr lang="tr-TR" sz="2400" b="1" dirty="0">
                <a:solidFill>
                  <a:srgbClr val="000099"/>
                </a:solidFill>
              </a:rPr>
              <a:t> </a:t>
            </a:r>
            <a:r>
              <a:rPr lang="tr-TR" sz="2400" b="1" dirty="0" err="1">
                <a:solidFill>
                  <a:srgbClr val="000099"/>
                </a:solidFill>
              </a:rPr>
              <a:t>increased</a:t>
            </a:r>
            <a:r>
              <a:rPr lang="tr-TR" sz="2400" b="1" dirty="0">
                <a:solidFill>
                  <a:srgbClr val="000099"/>
                </a:solidFill>
              </a:rPr>
              <a:t> </a:t>
            </a:r>
            <a:r>
              <a:rPr lang="tr-TR" sz="2400" b="1" dirty="0" err="1">
                <a:solidFill>
                  <a:srgbClr val="000099"/>
                </a:solidFill>
              </a:rPr>
              <a:t>the</a:t>
            </a:r>
            <a:r>
              <a:rPr lang="tr-TR" sz="2400" b="1" dirty="0">
                <a:solidFill>
                  <a:srgbClr val="000099"/>
                </a:solidFill>
              </a:rPr>
              <a:t> </a:t>
            </a:r>
            <a:r>
              <a:rPr lang="tr-TR" sz="2400" b="1" dirty="0" err="1">
                <a:solidFill>
                  <a:srgbClr val="000099"/>
                </a:solidFill>
              </a:rPr>
              <a:t>extraction</a:t>
            </a:r>
            <a:r>
              <a:rPr lang="tr-TR" sz="2400" b="1" dirty="0">
                <a:solidFill>
                  <a:srgbClr val="000099"/>
                </a:solidFill>
              </a:rPr>
              <a:t> </a:t>
            </a:r>
            <a:r>
              <a:rPr lang="tr-TR" sz="2400" b="1" dirty="0" err="1">
                <a:solidFill>
                  <a:srgbClr val="000099"/>
                </a:solidFill>
              </a:rPr>
              <a:t>capacity</a:t>
            </a:r>
            <a:r>
              <a:rPr lang="tr-TR" sz="2400" b="1" dirty="0">
                <a:solidFill>
                  <a:srgbClr val="000099"/>
                </a:solidFill>
              </a:rPr>
              <a:t> of </a:t>
            </a:r>
            <a:r>
              <a:rPr lang="tr-TR" sz="2400" b="1" dirty="0" err="1">
                <a:solidFill>
                  <a:srgbClr val="000099"/>
                </a:solidFill>
              </a:rPr>
              <a:t>phenolic</a:t>
            </a:r>
            <a:r>
              <a:rPr lang="tr-TR" sz="2400" b="1" dirty="0">
                <a:solidFill>
                  <a:srgbClr val="000099"/>
                </a:solidFill>
              </a:rPr>
              <a:t> </a:t>
            </a:r>
            <a:r>
              <a:rPr lang="tr-TR" sz="2400" b="1" dirty="0" err="1">
                <a:solidFill>
                  <a:srgbClr val="000099"/>
                </a:solidFill>
              </a:rPr>
              <a:t>constituents</a:t>
            </a:r>
            <a:r>
              <a:rPr lang="tr-TR" sz="2400" b="1" dirty="0">
                <a:solidFill>
                  <a:srgbClr val="000099"/>
                </a:solidFill>
              </a:rPr>
              <a:t>, </a:t>
            </a:r>
            <a:r>
              <a:rPr lang="tr-TR" sz="2400" b="1" dirty="0" err="1">
                <a:solidFill>
                  <a:srgbClr val="000099"/>
                </a:solidFill>
              </a:rPr>
              <a:t>and</a:t>
            </a:r>
            <a:r>
              <a:rPr lang="tr-TR" sz="2400" b="1" dirty="0">
                <a:solidFill>
                  <a:srgbClr val="000099"/>
                </a:solidFill>
              </a:rPr>
              <a:t> </a:t>
            </a:r>
            <a:r>
              <a:rPr lang="tr-TR" sz="2400" b="1" dirty="0" err="1">
                <a:solidFill>
                  <a:srgbClr val="000099"/>
                </a:solidFill>
              </a:rPr>
              <a:t>higher</a:t>
            </a:r>
            <a:r>
              <a:rPr lang="tr-TR" sz="2400" b="1" dirty="0">
                <a:solidFill>
                  <a:srgbClr val="000099"/>
                </a:solidFill>
              </a:rPr>
              <a:t> </a:t>
            </a:r>
            <a:r>
              <a:rPr lang="tr-TR" sz="2400" b="1" dirty="0" err="1">
                <a:solidFill>
                  <a:srgbClr val="000099"/>
                </a:solidFill>
              </a:rPr>
              <a:t>levels</a:t>
            </a:r>
            <a:r>
              <a:rPr lang="tr-TR" sz="2400" b="1" dirty="0">
                <a:solidFill>
                  <a:srgbClr val="000099"/>
                </a:solidFill>
              </a:rPr>
              <a:t> of </a:t>
            </a:r>
            <a:r>
              <a:rPr lang="tr-TR" sz="2400" b="1" dirty="0" err="1">
                <a:solidFill>
                  <a:srgbClr val="000099"/>
                </a:solidFill>
              </a:rPr>
              <a:t>bioactive</a:t>
            </a:r>
            <a:r>
              <a:rPr lang="tr-TR" sz="2400" b="1" dirty="0">
                <a:solidFill>
                  <a:srgbClr val="000099"/>
                </a:solidFill>
              </a:rPr>
              <a:t> </a:t>
            </a:r>
            <a:r>
              <a:rPr lang="tr-TR" sz="2400" b="1" dirty="0" err="1">
                <a:solidFill>
                  <a:srgbClr val="000099"/>
                </a:solidFill>
              </a:rPr>
              <a:t>compounds</a:t>
            </a:r>
            <a:r>
              <a:rPr lang="tr-TR" sz="2400" b="1" dirty="0">
                <a:solidFill>
                  <a:srgbClr val="000099"/>
                </a:solidFill>
              </a:rPr>
              <a:t> </a:t>
            </a:r>
            <a:r>
              <a:rPr lang="tr-TR" sz="2400" b="1" dirty="0" err="1">
                <a:solidFill>
                  <a:srgbClr val="000099"/>
                </a:solidFill>
              </a:rPr>
              <a:t>are</a:t>
            </a:r>
            <a:r>
              <a:rPr lang="tr-TR" sz="2400" b="1" dirty="0">
                <a:solidFill>
                  <a:srgbClr val="000099"/>
                </a:solidFill>
              </a:rPr>
              <a:t> </a:t>
            </a:r>
            <a:r>
              <a:rPr lang="tr-TR" sz="2400" b="1" dirty="0" err="1">
                <a:solidFill>
                  <a:srgbClr val="000099"/>
                </a:solidFill>
              </a:rPr>
              <a:t>preserved</a:t>
            </a:r>
            <a:r>
              <a:rPr lang="tr-TR" sz="2400" b="1" dirty="0">
                <a:solidFill>
                  <a:srgbClr val="000099"/>
                </a:solidFill>
              </a:rPr>
              <a:t> </a:t>
            </a:r>
            <a:r>
              <a:rPr lang="tr-TR" sz="2400" b="1" dirty="0" err="1">
                <a:solidFill>
                  <a:srgbClr val="000099"/>
                </a:solidFill>
              </a:rPr>
              <a:t>with</a:t>
            </a:r>
            <a:r>
              <a:rPr lang="tr-TR" sz="2400" b="1" dirty="0">
                <a:solidFill>
                  <a:srgbClr val="000099"/>
                </a:solidFill>
              </a:rPr>
              <a:t> </a:t>
            </a:r>
            <a:r>
              <a:rPr lang="tr-TR" sz="2400" b="1" dirty="0" err="1">
                <a:solidFill>
                  <a:srgbClr val="000099"/>
                </a:solidFill>
              </a:rPr>
              <a:t>ultrasound</a:t>
            </a:r>
            <a:r>
              <a:rPr lang="tr-TR" sz="2400" b="1" dirty="0">
                <a:solidFill>
                  <a:srgbClr val="000099"/>
                </a:solidFill>
              </a:rPr>
              <a:t> </a:t>
            </a:r>
            <a:r>
              <a:rPr lang="tr-TR" sz="2400" b="1" dirty="0" err="1">
                <a:solidFill>
                  <a:srgbClr val="000099"/>
                </a:solidFill>
              </a:rPr>
              <a:t>assisted</a:t>
            </a:r>
            <a:r>
              <a:rPr lang="tr-TR" sz="2400" b="1" dirty="0">
                <a:solidFill>
                  <a:srgbClr val="000099"/>
                </a:solidFill>
              </a:rPr>
              <a:t> </a:t>
            </a:r>
            <a:r>
              <a:rPr lang="tr-TR" sz="2400" b="1" dirty="0" err="1">
                <a:solidFill>
                  <a:srgbClr val="000099"/>
                </a:solidFill>
              </a:rPr>
              <a:t>extraction</a:t>
            </a:r>
            <a:r>
              <a:rPr lang="tr-TR" sz="2400" b="1" dirty="0">
                <a:solidFill>
                  <a:srgbClr val="000099"/>
                </a:solidFill>
              </a:rPr>
              <a:t>.</a:t>
            </a:r>
          </a:p>
        </p:txBody>
      </p:sp>
      <p:sp>
        <p:nvSpPr>
          <p:cNvPr id="53284" name="5 Metin kutusu"/>
          <p:cNvSpPr txBox="1">
            <a:spLocks noChangeArrowheads="1"/>
          </p:cNvSpPr>
          <p:nvPr/>
        </p:nvSpPr>
        <p:spPr bwMode="auto">
          <a:xfrm>
            <a:off x="2391989" y="3460283"/>
            <a:ext cx="6321425" cy="831850"/>
          </a:xfrm>
          <a:prstGeom prst="rect">
            <a:avLst/>
          </a:prstGeom>
          <a:solidFill>
            <a:srgbClr val="CC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tr-TR" sz="2400" b="1">
                <a:solidFill>
                  <a:srgbClr val="000099"/>
                </a:solidFill>
              </a:rPr>
              <a:t>After  Ultrasound  Processing    </a:t>
            </a:r>
          </a:p>
          <a:p>
            <a:pPr eaLnBrk="1" hangingPunct="1"/>
            <a:r>
              <a:rPr lang="tr-TR" sz="2400" b="1">
                <a:solidFill>
                  <a:srgbClr val="000099"/>
                </a:solidFill>
              </a:rPr>
              <a:t>(Avg.  12%  increasing  in total phenolics </a:t>
            </a:r>
            <a:r>
              <a:rPr lang="tr-TR" sz="2400">
                <a:solidFill>
                  <a:srgbClr val="000099"/>
                </a:solidFill>
              </a:rPr>
              <a:t>)</a:t>
            </a:r>
            <a:endParaRPr lang="en-US" sz="2400">
              <a:solidFill>
                <a:srgbClr val="000099"/>
              </a:solidFill>
            </a:endParaRPr>
          </a:p>
        </p:txBody>
      </p:sp>
    </p:spTree>
    <p:extLst>
      <p:ext uri="{BB962C8B-B14F-4D97-AF65-F5344CB8AC3E}">
        <p14:creationId xmlns:p14="http://schemas.microsoft.com/office/powerpoint/2010/main" val="15464150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461963"/>
          <a:ext cx="5409127" cy="2835273"/>
        </p:xfrm>
        <a:graphic>
          <a:graphicData uri="http://schemas.openxmlformats.org/drawingml/2006/table">
            <a:tbl>
              <a:tblPr firstRow="1" bandRow="1">
                <a:tableStyleId>{5C22544A-7EE6-4342-B048-85BDC9FD1C3A}</a:tableStyleId>
              </a:tblPr>
              <a:tblGrid>
                <a:gridCol w="1895433"/>
                <a:gridCol w="1756847"/>
                <a:gridCol w="1756847"/>
              </a:tblGrid>
              <a:tr h="1006065">
                <a:tc>
                  <a:txBody>
                    <a:bodyPr/>
                    <a:lstStyle/>
                    <a:p>
                      <a:r>
                        <a:rPr lang="en-US" sz="2000" dirty="0" smtClean="0">
                          <a:solidFill>
                            <a:srgbClr val="000099"/>
                          </a:solidFill>
                        </a:rPr>
                        <a:t>NUTS</a:t>
                      </a:r>
                      <a:endParaRPr lang="en-US" sz="2000" dirty="0">
                        <a:solidFill>
                          <a:srgbClr val="000099"/>
                        </a:solidFill>
                      </a:endParaRPr>
                    </a:p>
                  </a:txBody>
                  <a:tcPr marL="91445" marR="91445" marT="45730" marB="45730">
                    <a:solidFill>
                      <a:srgbClr val="FFF7F7"/>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000" dirty="0" smtClean="0">
                          <a:solidFill>
                            <a:srgbClr val="000099"/>
                          </a:solidFill>
                        </a:rPr>
                        <a:t>Lutein Xanthopyyllsg/100g D.W</a:t>
                      </a:r>
                      <a:endParaRPr lang="en-US" sz="2000" dirty="0">
                        <a:solidFill>
                          <a:srgbClr val="000099"/>
                        </a:solidFill>
                      </a:endParaRPr>
                    </a:p>
                  </a:txBody>
                  <a:tcPr marL="91445" marR="91445" marT="45730" marB="45730">
                    <a:solidFill>
                      <a:srgbClr val="FFF7F7"/>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tr-TR" sz="2000" b="1" i="0" u="none" strike="noStrike" dirty="0" smtClean="0">
                        <a:solidFill>
                          <a:srgbClr val="000099"/>
                        </a:solidFill>
                        <a:latin typeface="+mn-lt"/>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2000" b="1" i="0" u="none" strike="noStrike" dirty="0" smtClean="0">
                          <a:solidFill>
                            <a:srgbClr val="000099"/>
                          </a:solidFill>
                          <a:latin typeface="+mn-lt"/>
                        </a:rPr>
                        <a:t>UP</a:t>
                      </a:r>
                      <a:r>
                        <a:rPr lang="tr-TR" sz="2000" b="1" i="0" u="none" strike="noStrike" dirty="0" smtClean="0">
                          <a:solidFill>
                            <a:srgbClr val="000099"/>
                          </a:solidFill>
                          <a:latin typeface="+mn-lt"/>
                        </a:rPr>
                        <a:t> </a:t>
                      </a:r>
                      <a:r>
                        <a:rPr lang="tr-TR" sz="2000" b="1" i="0" u="none" strike="noStrike" dirty="0" err="1" smtClean="0">
                          <a:solidFill>
                            <a:srgbClr val="000099"/>
                          </a:solidFill>
                          <a:latin typeface="+mn-lt"/>
                        </a:rPr>
                        <a:t>Effect</a:t>
                      </a:r>
                      <a:endParaRPr lang="tr-TR" sz="2000" dirty="0" smtClean="0">
                        <a:solidFill>
                          <a:srgbClr val="000099"/>
                        </a:solidFill>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US" sz="2000" dirty="0">
                        <a:solidFill>
                          <a:srgbClr val="000099"/>
                        </a:solidFill>
                      </a:endParaRPr>
                    </a:p>
                  </a:txBody>
                  <a:tcPr marL="91445" marR="91445" marT="45730" marB="45730">
                    <a:solidFill>
                      <a:srgbClr val="FFF7F7"/>
                    </a:solidFill>
                  </a:tcPr>
                </a:tc>
              </a:tr>
              <a:tr h="457302">
                <a:tc>
                  <a:txBody>
                    <a:bodyPr/>
                    <a:lstStyle/>
                    <a:p>
                      <a:pPr algn="ctr"/>
                      <a:r>
                        <a:rPr lang="tr-TR" sz="2000" b="1" dirty="0" smtClean="0">
                          <a:solidFill>
                            <a:srgbClr val="000099"/>
                          </a:solidFill>
                        </a:rPr>
                        <a:t>Almond</a:t>
                      </a:r>
                      <a:endParaRPr lang="en-US" sz="2000" b="1" dirty="0">
                        <a:solidFill>
                          <a:srgbClr val="000099"/>
                        </a:solidFill>
                      </a:endParaRPr>
                    </a:p>
                  </a:txBody>
                  <a:tcPr marL="91445" marR="91445" marT="45730" marB="45730">
                    <a:solidFill>
                      <a:srgbClr val="FFF7F7"/>
                    </a:solidFill>
                  </a:tcPr>
                </a:tc>
                <a:tc>
                  <a:txBody>
                    <a:bodyPr/>
                    <a:lstStyle/>
                    <a:p>
                      <a:pPr algn="ctr"/>
                      <a:r>
                        <a:rPr lang="tr-TR" sz="2400" b="1" dirty="0" smtClean="0">
                          <a:solidFill>
                            <a:srgbClr val="000099"/>
                          </a:solidFill>
                          <a:latin typeface="Times New Roman" pitchFamily="18" charset="0"/>
                          <a:cs typeface="Times New Roman" pitchFamily="18" charset="0"/>
                        </a:rPr>
                        <a:t>ND</a:t>
                      </a:r>
                      <a:endParaRPr lang="en-US" sz="2400" b="1" dirty="0">
                        <a:solidFill>
                          <a:srgbClr val="000099"/>
                        </a:solidFill>
                        <a:latin typeface="Times New Roman" pitchFamily="18" charset="0"/>
                        <a:cs typeface="Times New Roman" pitchFamily="18" charset="0"/>
                      </a:endParaRPr>
                    </a:p>
                  </a:txBody>
                  <a:tcPr marL="91445" marR="91445" marT="45730" marB="45730">
                    <a:solidFill>
                      <a:srgbClr val="FFF7F7"/>
                    </a:solidFill>
                  </a:tcPr>
                </a:tc>
                <a:tc>
                  <a:txBody>
                    <a:bodyPr/>
                    <a:lstStyle/>
                    <a:p>
                      <a:pPr algn="ctr"/>
                      <a:r>
                        <a:rPr lang="tr-TR" sz="2400" b="1" dirty="0" smtClean="0">
                          <a:solidFill>
                            <a:srgbClr val="000099"/>
                          </a:solidFill>
                          <a:latin typeface="Times New Roman" pitchFamily="18" charset="0"/>
                          <a:cs typeface="Times New Roman" pitchFamily="18" charset="0"/>
                        </a:rPr>
                        <a:t>ND</a:t>
                      </a:r>
                      <a:endParaRPr lang="en-US" sz="2400" b="1" dirty="0">
                        <a:solidFill>
                          <a:srgbClr val="000099"/>
                        </a:solidFill>
                        <a:latin typeface="Times New Roman" pitchFamily="18" charset="0"/>
                        <a:cs typeface="Times New Roman" pitchFamily="18" charset="0"/>
                      </a:endParaRPr>
                    </a:p>
                  </a:txBody>
                  <a:tcPr marL="91445" marR="91445" marT="45730" marB="45730">
                    <a:solidFill>
                      <a:srgbClr val="FFF7F7"/>
                    </a:solidFill>
                  </a:tcPr>
                </a:tc>
              </a:tr>
              <a:tr h="457302">
                <a:tc>
                  <a:txBody>
                    <a:bodyPr/>
                    <a:lstStyle/>
                    <a:p>
                      <a:pPr algn="ctr"/>
                      <a:r>
                        <a:rPr lang="en-US" sz="2000" b="1" dirty="0" smtClean="0">
                          <a:solidFill>
                            <a:srgbClr val="000099"/>
                          </a:solidFill>
                        </a:rPr>
                        <a:t>Pistachio</a:t>
                      </a:r>
                      <a:endParaRPr lang="en-US" sz="2000" b="1" dirty="0">
                        <a:solidFill>
                          <a:srgbClr val="000099"/>
                        </a:solidFill>
                      </a:endParaRPr>
                    </a:p>
                  </a:txBody>
                  <a:tcPr marL="91445" marR="91445" marT="45730" marB="45730">
                    <a:solidFill>
                      <a:srgbClr val="FFF7F7"/>
                    </a:solidFill>
                  </a:tcPr>
                </a:tc>
                <a:tc>
                  <a:txBody>
                    <a:bodyPr/>
                    <a:lstStyle/>
                    <a:p>
                      <a:pPr algn="ctr"/>
                      <a:r>
                        <a:rPr lang="tr-TR" sz="2400" b="0" dirty="0" smtClean="0">
                          <a:solidFill>
                            <a:srgbClr val="000099"/>
                          </a:solidFill>
                        </a:rPr>
                        <a:t>4.12 </a:t>
                      </a:r>
                      <a:r>
                        <a:rPr lang="tr-TR" sz="2400" b="0" dirty="0" smtClean="0">
                          <a:solidFill>
                            <a:srgbClr val="000099"/>
                          </a:solidFill>
                          <a:sym typeface="Symbol"/>
                        </a:rPr>
                        <a:t> 0.48</a:t>
                      </a:r>
                      <a:endParaRPr lang="en-US" sz="2400" b="0" dirty="0">
                        <a:solidFill>
                          <a:srgbClr val="000099"/>
                        </a:solidFill>
                      </a:endParaRPr>
                    </a:p>
                  </a:txBody>
                  <a:tcPr marL="91445" marR="91445" marT="45730" marB="45730">
                    <a:solidFill>
                      <a:srgbClr val="FFF7F7"/>
                    </a:solidFill>
                  </a:tcPr>
                </a:tc>
                <a:tc>
                  <a:txBody>
                    <a:bodyPr/>
                    <a:lstStyle/>
                    <a:p>
                      <a:pPr algn="ctr"/>
                      <a:r>
                        <a:rPr lang="tr-TR" sz="2400" b="0" dirty="0" smtClean="0">
                          <a:solidFill>
                            <a:srgbClr val="000099"/>
                          </a:solidFill>
                        </a:rPr>
                        <a:t>7.3 </a:t>
                      </a:r>
                      <a:r>
                        <a:rPr lang="tr-TR" sz="2400" b="0" dirty="0" smtClean="0">
                          <a:solidFill>
                            <a:srgbClr val="000099"/>
                          </a:solidFill>
                          <a:sym typeface="Symbol"/>
                        </a:rPr>
                        <a:t> 2.02</a:t>
                      </a:r>
                      <a:endParaRPr lang="en-US" sz="2400" b="0" dirty="0">
                        <a:solidFill>
                          <a:srgbClr val="000099"/>
                        </a:solidFill>
                      </a:endParaRPr>
                    </a:p>
                  </a:txBody>
                  <a:tcPr marL="91445" marR="91445" marT="45730" marB="45730">
                    <a:solidFill>
                      <a:srgbClr val="FFF7F7"/>
                    </a:solidFill>
                  </a:tcPr>
                </a:tc>
              </a:tr>
              <a:tr h="457302">
                <a:tc>
                  <a:txBody>
                    <a:bodyPr/>
                    <a:lstStyle/>
                    <a:p>
                      <a:pPr algn="ctr"/>
                      <a:r>
                        <a:rPr lang="en-US" sz="2000" b="1" dirty="0" smtClean="0">
                          <a:solidFill>
                            <a:srgbClr val="000099"/>
                          </a:solidFill>
                        </a:rPr>
                        <a:t>Peanut</a:t>
                      </a:r>
                      <a:endParaRPr lang="en-US" sz="2000" b="1" dirty="0">
                        <a:solidFill>
                          <a:srgbClr val="000099"/>
                        </a:solidFill>
                      </a:endParaRPr>
                    </a:p>
                  </a:txBody>
                  <a:tcPr marL="91445" marR="91445" marT="45730" marB="45730">
                    <a:solidFill>
                      <a:srgbClr val="FFF7F7"/>
                    </a:solidFill>
                  </a:tcPr>
                </a:tc>
                <a:tc>
                  <a:txBody>
                    <a:bodyPr/>
                    <a:lstStyle/>
                    <a:p>
                      <a:pPr algn="ctr"/>
                      <a:r>
                        <a:rPr lang="tr-TR" sz="2400" b="1" dirty="0" smtClean="0">
                          <a:solidFill>
                            <a:srgbClr val="000099"/>
                          </a:solidFill>
                          <a:latin typeface="Times New Roman" pitchFamily="18" charset="0"/>
                          <a:cs typeface="Times New Roman" pitchFamily="18" charset="0"/>
                        </a:rPr>
                        <a:t>ND</a:t>
                      </a:r>
                      <a:endParaRPr lang="en-US" sz="2400" b="1" dirty="0">
                        <a:solidFill>
                          <a:srgbClr val="000099"/>
                        </a:solidFill>
                        <a:latin typeface="Times New Roman" pitchFamily="18" charset="0"/>
                        <a:cs typeface="Times New Roman" pitchFamily="18" charset="0"/>
                      </a:endParaRPr>
                    </a:p>
                  </a:txBody>
                  <a:tcPr marL="91445" marR="91445" marT="45730" marB="45730">
                    <a:solidFill>
                      <a:srgbClr val="FFF7F7"/>
                    </a:solidFill>
                  </a:tcPr>
                </a:tc>
                <a:tc>
                  <a:txBody>
                    <a:bodyPr/>
                    <a:lstStyle/>
                    <a:p>
                      <a:pPr algn="ctr"/>
                      <a:r>
                        <a:rPr lang="tr-TR" sz="2400" b="1" dirty="0" smtClean="0">
                          <a:solidFill>
                            <a:srgbClr val="000099"/>
                          </a:solidFill>
                          <a:latin typeface="Times New Roman" pitchFamily="18" charset="0"/>
                          <a:cs typeface="Times New Roman" pitchFamily="18" charset="0"/>
                        </a:rPr>
                        <a:t>ND</a:t>
                      </a:r>
                      <a:endParaRPr lang="en-US" sz="2400" b="1" dirty="0">
                        <a:solidFill>
                          <a:srgbClr val="000099"/>
                        </a:solidFill>
                        <a:latin typeface="Times New Roman" pitchFamily="18" charset="0"/>
                        <a:cs typeface="Times New Roman" pitchFamily="18" charset="0"/>
                      </a:endParaRPr>
                    </a:p>
                  </a:txBody>
                  <a:tcPr marL="91445" marR="91445" marT="45730" marB="45730">
                    <a:solidFill>
                      <a:srgbClr val="FFF7F7"/>
                    </a:solidFill>
                  </a:tcPr>
                </a:tc>
              </a:tr>
              <a:tr h="457302">
                <a:tc>
                  <a:txBody>
                    <a:bodyPr/>
                    <a:lstStyle/>
                    <a:p>
                      <a:pPr algn="ctr"/>
                      <a:r>
                        <a:rPr lang="en-US" sz="2000" b="1" dirty="0" smtClean="0">
                          <a:solidFill>
                            <a:srgbClr val="000099"/>
                          </a:solidFill>
                        </a:rPr>
                        <a:t>Hazelnut</a:t>
                      </a:r>
                      <a:endParaRPr lang="en-US" sz="2000" b="1" dirty="0">
                        <a:solidFill>
                          <a:srgbClr val="000099"/>
                        </a:solidFill>
                      </a:endParaRPr>
                    </a:p>
                  </a:txBody>
                  <a:tcPr marL="91445" marR="91445" marT="45730" marB="45730">
                    <a:solidFill>
                      <a:srgbClr val="FFF7F7"/>
                    </a:solidFill>
                  </a:tcPr>
                </a:tc>
                <a:tc>
                  <a:txBody>
                    <a:bodyPr/>
                    <a:lstStyle/>
                    <a:p>
                      <a:pPr algn="ctr"/>
                      <a:r>
                        <a:rPr lang="tr-TR" sz="2400" b="1" dirty="0" smtClean="0">
                          <a:solidFill>
                            <a:srgbClr val="000099"/>
                          </a:solidFill>
                          <a:latin typeface="Times New Roman" pitchFamily="18" charset="0"/>
                          <a:cs typeface="Times New Roman" pitchFamily="18" charset="0"/>
                        </a:rPr>
                        <a:t>ND</a:t>
                      </a:r>
                      <a:endParaRPr lang="en-US" sz="2400" b="1" dirty="0">
                        <a:solidFill>
                          <a:srgbClr val="000099"/>
                        </a:solidFill>
                        <a:latin typeface="Times New Roman" pitchFamily="18" charset="0"/>
                        <a:cs typeface="Times New Roman" pitchFamily="18" charset="0"/>
                      </a:endParaRPr>
                    </a:p>
                  </a:txBody>
                  <a:tcPr marL="91445" marR="91445" marT="45730" marB="45730">
                    <a:solidFill>
                      <a:srgbClr val="FFF7F7"/>
                    </a:solidFill>
                  </a:tcPr>
                </a:tc>
                <a:tc>
                  <a:txBody>
                    <a:bodyPr/>
                    <a:lstStyle/>
                    <a:p>
                      <a:pPr algn="ctr"/>
                      <a:r>
                        <a:rPr lang="tr-TR" sz="2400" b="1" dirty="0" smtClean="0">
                          <a:solidFill>
                            <a:srgbClr val="000099"/>
                          </a:solidFill>
                          <a:latin typeface="Times New Roman" pitchFamily="18" charset="0"/>
                          <a:cs typeface="Times New Roman" pitchFamily="18" charset="0"/>
                        </a:rPr>
                        <a:t>ND</a:t>
                      </a:r>
                      <a:endParaRPr lang="en-US" sz="2400" b="1" dirty="0">
                        <a:solidFill>
                          <a:srgbClr val="000099"/>
                        </a:solidFill>
                        <a:latin typeface="Times New Roman" pitchFamily="18" charset="0"/>
                        <a:cs typeface="Times New Roman" pitchFamily="18" charset="0"/>
                      </a:endParaRPr>
                    </a:p>
                  </a:txBody>
                  <a:tcPr marL="91445" marR="91445" marT="45730" marB="45730">
                    <a:solidFill>
                      <a:srgbClr val="FFF7F7"/>
                    </a:solidFill>
                  </a:tcPr>
                </a:tc>
              </a:tr>
            </a:tbl>
          </a:graphicData>
        </a:graphic>
      </p:graphicFrame>
      <p:sp>
        <p:nvSpPr>
          <p:cNvPr id="54306" name="TextBox 4"/>
          <p:cNvSpPr txBox="1">
            <a:spLocks noChangeArrowheads="1"/>
          </p:cNvSpPr>
          <p:nvPr/>
        </p:nvSpPr>
        <p:spPr bwMode="auto">
          <a:xfrm>
            <a:off x="0" y="0"/>
            <a:ext cx="9144000"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tr-TR" sz="2400" b="1">
                <a:solidFill>
                  <a:srgbClr val="000099"/>
                </a:solidFill>
              </a:rPr>
              <a:t>Minor Bioactive (Lutein Xanthophylls) of Studied Nuts</a:t>
            </a:r>
            <a:endParaRPr lang="en-US" sz="2400" b="1">
              <a:solidFill>
                <a:srgbClr val="000099"/>
              </a:solidFill>
            </a:endParaRPr>
          </a:p>
        </p:txBody>
      </p:sp>
      <p:grpSp>
        <p:nvGrpSpPr>
          <p:cNvPr id="54307" name="Group 5"/>
          <p:cNvGrpSpPr>
            <a:grpSpLocks/>
          </p:cNvGrpSpPr>
          <p:nvPr/>
        </p:nvGrpSpPr>
        <p:grpSpPr bwMode="auto">
          <a:xfrm>
            <a:off x="225425" y="3295650"/>
            <a:ext cx="6940550" cy="1722438"/>
            <a:chOff x="1439652" y="4216442"/>
            <a:chExt cx="6940771" cy="1721805"/>
          </a:xfrm>
        </p:grpSpPr>
        <p:pic>
          <p:nvPicPr>
            <p:cNvPr id="5431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9652" y="4216442"/>
              <a:ext cx="6940771" cy="1260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312" name="TextBox 4"/>
            <p:cNvSpPr txBox="1">
              <a:spLocks noChangeArrowheads="1"/>
            </p:cNvSpPr>
            <p:nvPr/>
          </p:nvSpPr>
          <p:spPr bwMode="auto">
            <a:xfrm>
              <a:off x="2807804" y="5476582"/>
              <a:ext cx="3494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tr-TR" b="1">
                  <a:solidFill>
                    <a:srgbClr val="000099"/>
                  </a:solidFill>
                </a:rPr>
                <a:t>          </a:t>
              </a:r>
              <a:r>
                <a:rPr lang="tr-TR" sz="2400" b="1">
                  <a:solidFill>
                    <a:srgbClr val="000099"/>
                  </a:solidFill>
                  <a:latin typeface="Times New Roman" pitchFamily="18" charset="0"/>
                  <a:cs typeface="Times New Roman" pitchFamily="18" charset="0"/>
                </a:rPr>
                <a:t>Lutein  Xanthophyll</a:t>
              </a:r>
              <a:endParaRPr lang="en-US" sz="2400" b="1">
                <a:solidFill>
                  <a:srgbClr val="000099"/>
                </a:solidFill>
                <a:latin typeface="Times New Roman" pitchFamily="18" charset="0"/>
                <a:cs typeface="Times New Roman" pitchFamily="18" charset="0"/>
              </a:endParaRPr>
            </a:p>
          </p:txBody>
        </p:sp>
      </p:grpSp>
      <p:sp>
        <p:nvSpPr>
          <p:cNvPr id="54308" name="11 Metin kutusu"/>
          <p:cNvSpPr txBox="1">
            <a:spLocks noChangeArrowheads="1"/>
          </p:cNvSpPr>
          <p:nvPr/>
        </p:nvSpPr>
        <p:spPr bwMode="auto">
          <a:xfrm>
            <a:off x="4500563" y="5200650"/>
            <a:ext cx="4318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tr-TR" sz="2800" b="1">
                <a:solidFill>
                  <a:srgbClr val="00B050"/>
                </a:solidFill>
              </a:rPr>
              <a:t>  PISTACHIO  LUTEIN </a:t>
            </a:r>
            <a:endParaRPr lang="en-US" sz="2800" b="1">
              <a:solidFill>
                <a:srgbClr val="00B050"/>
              </a:solidFill>
            </a:endParaRPr>
          </a:p>
        </p:txBody>
      </p:sp>
      <p:sp>
        <p:nvSpPr>
          <p:cNvPr id="54309" name="12 Metin kutusu"/>
          <p:cNvSpPr txBox="1">
            <a:spLocks noChangeArrowheads="1"/>
          </p:cNvSpPr>
          <p:nvPr/>
        </p:nvSpPr>
        <p:spPr bwMode="auto">
          <a:xfrm>
            <a:off x="7473950" y="5724525"/>
            <a:ext cx="1344613"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9600">
                <a:solidFill>
                  <a:srgbClr val="00B050"/>
                </a:solidFill>
                <a:sym typeface="Wingdings 2" pitchFamily="18" charset="2"/>
              </a:rPr>
              <a:t></a:t>
            </a:r>
            <a:endParaRPr lang="en-US" sz="9600">
              <a:solidFill>
                <a:srgbClr val="00B050"/>
              </a:solidFill>
            </a:endParaRPr>
          </a:p>
        </p:txBody>
      </p:sp>
      <p:sp>
        <p:nvSpPr>
          <p:cNvPr id="54310" name="13 Metin kutusu"/>
          <p:cNvSpPr txBox="1">
            <a:spLocks noChangeArrowheads="1"/>
          </p:cNvSpPr>
          <p:nvPr/>
        </p:nvSpPr>
        <p:spPr bwMode="auto">
          <a:xfrm>
            <a:off x="4572000" y="5984875"/>
            <a:ext cx="29019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tr-TR" sz="2800" b="1">
                <a:solidFill>
                  <a:srgbClr val="00B050"/>
                </a:solidFill>
              </a:rPr>
              <a:t> 73% Increasing</a:t>
            </a:r>
            <a:endParaRPr lang="en-US" sz="2800" b="1">
              <a:solidFill>
                <a:srgbClr val="00B050"/>
              </a:solidFill>
            </a:endParaRPr>
          </a:p>
        </p:txBody>
      </p:sp>
    </p:spTree>
    <p:extLst>
      <p:ext uri="{BB962C8B-B14F-4D97-AF65-F5344CB8AC3E}">
        <p14:creationId xmlns:p14="http://schemas.microsoft.com/office/powerpoint/2010/main" val="40633107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810" descr="Slide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566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49919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322" name="20 Grup"/>
          <p:cNvGrpSpPr>
            <a:grpSpLocks/>
          </p:cNvGrpSpPr>
          <p:nvPr/>
        </p:nvGrpSpPr>
        <p:grpSpPr bwMode="auto">
          <a:xfrm>
            <a:off x="0" y="-41275"/>
            <a:ext cx="6370638" cy="6858000"/>
            <a:chOff x="1333296" y="0"/>
            <a:chExt cx="6371052" cy="6858000"/>
          </a:xfrm>
        </p:grpSpPr>
        <p:pic>
          <p:nvPicPr>
            <p:cNvPr id="5632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296" y="3388022"/>
              <a:ext cx="6371052" cy="346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3296" y="0"/>
              <a:ext cx="6371052" cy="3388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31" name="6 Metin kutusu"/>
            <p:cNvSpPr txBox="1">
              <a:spLocks noChangeArrowheads="1"/>
            </p:cNvSpPr>
            <p:nvPr/>
          </p:nvSpPr>
          <p:spPr bwMode="auto">
            <a:xfrm>
              <a:off x="5508104" y="1340768"/>
              <a:ext cx="576064" cy="6463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tr-TR"/>
            </a:p>
            <a:p>
              <a:pPr eaLnBrk="1" hangingPunct="1"/>
              <a:endParaRPr lang="en-US"/>
            </a:p>
          </p:txBody>
        </p:sp>
        <p:sp>
          <p:nvSpPr>
            <p:cNvPr id="56332" name="7 Metin kutusu"/>
            <p:cNvSpPr txBox="1">
              <a:spLocks noChangeArrowheads="1"/>
            </p:cNvSpPr>
            <p:nvPr/>
          </p:nvSpPr>
          <p:spPr bwMode="auto">
            <a:xfrm>
              <a:off x="6084168" y="5373216"/>
              <a:ext cx="576064" cy="6463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tr-TR"/>
            </a:p>
            <a:p>
              <a:pPr eaLnBrk="1" hangingPunct="1"/>
              <a:endParaRPr lang="en-US"/>
            </a:p>
          </p:txBody>
        </p:sp>
        <p:sp>
          <p:nvSpPr>
            <p:cNvPr id="56333" name="8 Metin kutusu"/>
            <p:cNvSpPr txBox="1">
              <a:spLocks noChangeArrowheads="1"/>
            </p:cNvSpPr>
            <p:nvPr/>
          </p:nvSpPr>
          <p:spPr bwMode="auto">
            <a:xfrm>
              <a:off x="1942569" y="107340"/>
              <a:ext cx="28312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tr-TR" sz="2400" b="1"/>
                <a:t>Cont.Pistachio Oil</a:t>
              </a:r>
              <a:endParaRPr lang="en-US" sz="2400" b="1"/>
            </a:p>
          </p:txBody>
        </p:sp>
        <p:sp>
          <p:nvSpPr>
            <p:cNvPr id="56334" name="9 Metin kutusu"/>
            <p:cNvSpPr txBox="1">
              <a:spLocks noChangeArrowheads="1"/>
            </p:cNvSpPr>
            <p:nvPr/>
          </p:nvSpPr>
          <p:spPr bwMode="auto">
            <a:xfrm>
              <a:off x="1942569" y="3789040"/>
              <a:ext cx="405572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tr-TR" sz="2400" b="1"/>
                <a:t>After  Ultrasound Assisted</a:t>
              </a:r>
            </a:p>
            <a:p>
              <a:pPr eaLnBrk="1" hangingPunct="1"/>
              <a:r>
                <a:rPr lang="tr-TR" sz="2400" b="1"/>
                <a:t> Extraction</a:t>
              </a:r>
              <a:endParaRPr lang="en-US" sz="2400" b="1"/>
            </a:p>
          </p:txBody>
        </p:sp>
        <p:sp>
          <p:nvSpPr>
            <p:cNvPr id="56335" name="10 Metin kutusu"/>
            <p:cNvSpPr txBox="1">
              <a:spLocks noChangeArrowheads="1"/>
            </p:cNvSpPr>
            <p:nvPr/>
          </p:nvSpPr>
          <p:spPr bwMode="auto">
            <a:xfrm>
              <a:off x="3961070" y="1617767"/>
              <a:ext cx="877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tr-TR" b="1">
                  <a:solidFill>
                    <a:srgbClr val="FFC000"/>
                  </a:solidFill>
                </a:rPr>
                <a:t>Lutein</a:t>
              </a:r>
              <a:endParaRPr lang="en-US" b="1">
                <a:solidFill>
                  <a:srgbClr val="FFC000"/>
                </a:solidFill>
              </a:endParaRPr>
            </a:p>
          </p:txBody>
        </p:sp>
        <p:sp>
          <p:nvSpPr>
            <p:cNvPr id="12" name="11 Oval"/>
            <p:cNvSpPr/>
            <p:nvPr/>
          </p:nvSpPr>
          <p:spPr>
            <a:xfrm>
              <a:off x="3960780" y="1987550"/>
              <a:ext cx="574712" cy="936625"/>
            </a:xfrm>
            <a:prstGeom prst="ellipse">
              <a:avLst/>
            </a:prstGeom>
            <a:noFill/>
            <a:ln w="412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12 Oval"/>
            <p:cNvSpPr/>
            <p:nvPr/>
          </p:nvSpPr>
          <p:spPr>
            <a:xfrm>
              <a:off x="4113190" y="5081588"/>
              <a:ext cx="725534" cy="1443037"/>
            </a:xfrm>
            <a:prstGeom prst="ellipse">
              <a:avLst/>
            </a:prstGeom>
            <a:noFill/>
            <a:ln w="412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6338" name="13 Metin kutusu"/>
            <p:cNvSpPr txBox="1">
              <a:spLocks noChangeArrowheads="1"/>
            </p:cNvSpPr>
            <p:nvPr/>
          </p:nvSpPr>
          <p:spPr bwMode="auto">
            <a:xfrm>
              <a:off x="3961070" y="4712370"/>
              <a:ext cx="877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tr-TR" b="1">
                  <a:solidFill>
                    <a:srgbClr val="FFC000"/>
                  </a:solidFill>
                </a:rPr>
                <a:t>Lutein</a:t>
              </a:r>
              <a:endParaRPr lang="en-US" b="1">
                <a:solidFill>
                  <a:srgbClr val="FFC000"/>
                </a:solidFill>
              </a:endParaRPr>
            </a:p>
          </p:txBody>
        </p:sp>
      </p:grpSp>
      <p:grpSp>
        <p:nvGrpSpPr>
          <p:cNvPr id="56323" name="14 Grup"/>
          <p:cNvGrpSpPr>
            <a:grpSpLocks/>
          </p:cNvGrpSpPr>
          <p:nvPr/>
        </p:nvGrpSpPr>
        <p:grpSpPr bwMode="auto">
          <a:xfrm>
            <a:off x="5976938" y="2370138"/>
            <a:ext cx="3168650" cy="2670175"/>
            <a:chOff x="5975649" y="4187576"/>
            <a:chExt cx="3168351" cy="2670424"/>
          </a:xfrm>
        </p:grpSpPr>
        <p:pic>
          <p:nvPicPr>
            <p:cNvPr id="56324" name="Picture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75649" y="4312203"/>
              <a:ext cx="3168351" cy="2545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5" name="16 Metin kutusu"/>
            <p:cNvSpPr txBox="1">
              <a:spLocks noChangeArrowheads="1"/>
            </p:cNvSpPr>
            <p:nvPr/>
          </p:nvSpPr>
          <p:spPr bwMode="auto">
            <a:xfrm>
              <a:off x="7560332" y="6488668"/>
              <a:ext cx="1270541"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tr-TR" b="1"/>
                <a:t>UP Effect </a:t>
              </a:r>
              <a:endParaRPr lang="en-US" b="1"/>
            </a:p>
          </p:txBody>
        </p:sp>
        <p:sp>
          <p:nvSpPr>
            <p:cNvPr id="56326" name="17 Metin kutusu"/>
            <p:cNvSpPr txBox="1">
              <a:spLocks noChangeArrowheads="1"/>
            </p:cNvSpPr>
            <p:nvPr/>
          </p:nvSpPr>
          <p:spPr bwMode="auto">
            <a:xfrm>
              <a:off x="5975649" y="6456402"/>
              <a:ext cx="1069524"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tr-TR" b="1"/>
                <a:t>Control </a:t>
              </a:r>
              <a:endParaRPr lang="en-US" b="1"/>
            </a:p>
          </p:txBody>
        </p:sp>
        <p:sp>
          <p:nvSpPr>
            <p:cNvPr id="56327" name="18 Metin kutusu"/>
            <p:cNvSpPr txBox="1">
              <a:spLocks noChangeArrowheads="1"/>
            </p:cNvSpPr>
            <p:nvPr/>
          </p:nvSpPr>
          <p:spPr bwMode="auto">
            <a:xfrm>
              <a:off x="7560332" y="4187576"/>
              <a:ext cx="10823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tr-TR" b="1"/>
                <a:t>LUTEIN </a:t>
              </a:r>
              <a:endParaRPr lang="en-US" b="1"/>
            </a:p>
          </p:txBody>
        </p:sp>
        <p:sp>
          <p:nvSpPr>
            <p:cNvPr id="56328" name="19 Metin kutusu"/>
            <p:cNvSpPr txBox="1">
              <a:spLocks noChangeArrowheads="1"/>
            </p:cNvSpPr>
            <p:nvPr/>
          </p:nvSpPr>
          <p:spPr bwMode="auto">
            <a:xfrm>
              <a:off x="6083214" y="4834077"/>
              <a:ext cx="10823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tr-TR" b="1"/>
                <a:t>LUTEIN </a:t>
              </a:r>
              <a:endParaRPr lang="en-US" b="1"/>
            </a:p>
          </p:txBody>
        </p:sp>
      </p:grpSp>
    </p:spTree>
    <p:extLst>
      <p:ext uri="{BB962C8B-B14F-4D97-AF65-F5344CB8AC3E}">
        <p14:creationId xmlns:p14="http://schemas.microsoft.com/office/powerpoint/2010/main" val="40191587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033D5EBD-6B78-4E2D-9C66-E9FAF9308C89}" type="slidenum">
              <a:rPr lang="en-US" smtClean="0"/>
              <a:pPr/>
              <a:t>48</a:t>
            </a:fld>
            <a:endParaRPr lang="en-US" dirty="0"/>
          </a:p>
        </p:txBody>
      </p:sp>
      <p:sp>
        <p:nvSpPr>
          <p:cNvPr id="5" name="Metin kutusu 4"/>
          <p:cNvSpPr txBox="1"/>
          <p:nvPr/>
        </p:nvSpPr>
        <p:spPr>
          <a:xfrm>
            <a:off x="477078" y="934278"/>
            <a:ext cx="8388625" cy="5324535"/>
          </a:xfrm>
          <a:prstGeom prst="rect">
            <a:avLst/>
          </a:prstGeom>
          <a:noFill/>
        </p:spPr>
        <p:txBody>
          <a:bodyPr wrap="square" rtlCol="0">
            <a:spAutoFit/>
          </a:bodyPr>
          <a:lstStyle/>
          <a:p>
            <a:r>
              <a:rPr lang="tr-TR" sz="3200" b="1" dirty="0" err="1">
                <a:solidFill>
                  <a:srgbClr val="CC0066"/>
                </a:solidFill>
                <a:latin typeface="Times New Roman" pitchFamily="18" charset="0"/>
                <a:cs typeface="Times New Roman" pitchFamily="18" charset="0"/>
              </a:rPr>
              <a:t>C</a:t>
            </a:r>
            <a:r>
              <a:rPr lang="tr-TR" sz="3200" b="1" dirty="0" err="1" smtClean="0">
                <a:solidFill>
                  <a:srgbClr val="CC0066"/>
                </a:solidFill>
                <a:latin typeface="Times New Roman" pitchFamily="18" charset="0"/>
                <a:cs typeface="Times New Roman" pitchFamily="18" charset="0"/>
              </a:rPr>
              <a:t>onclusion</a:t>
            </a:r>
            <a:endParaRPr lang="tr-TR" sz="3200" b="1" dirty="0" smtClean="0">
              <a:solidFill>
                <a:srgbClr val="CC0066"/>
              </a:solidFill>
              <a:latin typeface="Times New Roman" pitchFamily="18" charset="0"/>
              <a:cs typeface="Times New Roman" pitchFamily="18" charset="0"/>
            </a:endParaRPr>
          </a:p>
          <a:p>
            <a:r>
              <a:rPr lang="tr-TR" sz="2800" b="1" dirty="0" smtClean="0">
                <a:latin typeface="Times New Roman" pitchFamily="18" charset="0"/>
                <a:cs typeface="Times New Roman" pitchFamily="18" charset="0"/>
              </a:rPr>
              <a:t>  </a:t>
            </a:r>
            <a:r>
              <a:rPr lang="tr-TR" sz="2800" b="1" dirty="0" smtClean="0">
                <a:latin typeface="Times New Roman" pitchFamily="18" charset="0"/>
                <a:cs typeface="Times New Roman" pitchFamily="18" charset="0"/>
                <a:sym typeface="Wingdings 2"/>
              </a:rPr>
              <a:t> </a:t>
            </a:r>
            <a:r>
              <a:rPr lang="tr-TR" sz="2800" b="1" dirty="0" err="1" smtClean="0">
                <a:latin typeface="Times New Roman" pitchFamily="18" charset="0"/>
                <a:cs typeface="Times New Roman" pitchFamily="18" charset="0"/>
                <a:sym typeface="Wingdings 2"/>
              </a:rPr>
              <a:t>Potential</a:t>
            </a:r>
            <a:r>
              <a:rPr lang="tr-TR" sz="2800" b="1" dirty="0" smtClean="0">
                <a:latin typeface="Times New Roman" pitchFamily="18" charset="0"/>
                <a:cs typeface="Times New Roman" pitchFamily="18" charset="0"/>
                <a:sym typeface="Wingdings 2"/>
              </a:rPr>
              <a:t> </a:t>
            </a:r>
            <a:r>
              <a:rPr lang="tr-TR" sz="2800" b="1" dirty="0" err="1" smtClean="0">
                <a:latin typeface="Times New Roman" pitchFamily="18" charset="0"/>
                <a:cs typeface="Times New Roman" pitchFamily="18" charset="0"/>
                <a:sym typeface="Wingdings 2"/>
              </a:rPr>
              <a:t>inactivation</a:t>
            </a:r>
            <a:r>
              <a:rPr lang="tr-TR" sz="2800" b="1" dirty="0" smtClean="0">
                <a:latin typeface="Times New Roman" pitchFamily="18" charset="0"/>
                <a:cs typeface="Times New Roman" pitchFamily="18" charset="0"/>
                <a:sym typeface="Wingdings 2"/>
              </a:rPr>
              <a:t> of </a:t>
            </a:r>
            <a:r>
              <a:rPr lang="tr-TR" sz="2800" b="1" dirty="0" err="1" smtClean="0">
                <a:latin typeface="Times New Roman" pitchFamily="18" charset="0"/>
                <a:cs typeface="Times New Roman" pitchFamily="18" charset="0"/>
                <a:sym typeface="Wingdings 2"/>
              </a:rPr>
              <a:t>pathogens</a:t>
            </a:r>
            <a:r>
              <a:rPr lang="tr-TR" sz="2800" b="1" dirty="0" smtClean="0">
                <a:latin typeface="Times New Roman" pitchFamily="18" charset="0"/>
                <a:cs typeface="Times New Roman" pitchFamily="18" charset="0"/>
                <a:sym typeface="Wingdings 2"/>
              </a:rPr>
              <a:t> </a:t>
            </a:r>
            <a:r>
              <a:rPr lang="tr-TR" sz="2800" b="1" dirty="0" err="1" smtClean="0">
                <a:latin typeface="Times New Roman" pitchFamily="18" charset="0"/>
                <a:cs typeface="Times New Roman" pitchFamily="18" charset="0"/>
                <a:sym typeface="Wingdings 2"/>
              </a:rPr>
              <a:t>and</a:t>
            </a:r>
            <a:r>
              <a:rPr lang="tr-TR" sz="2800" b="1" dirty="0" smtClean="0">
                <a:latin typeface="Times New Roman" pitchFamily="18" charset="0"/>
                <a:cs typeface="Times New Roman" pitchFamily="18" charset="0"/>
                <a:sym typeface="Wingdings 2"/>
              </a:rPr>
              <a:t> </a:t>
            </a:r>
            <a:r>
              <a:rPr lang="tr-TR" sz="2800" b="1" dirty="0" err="1" smtClean="0">
                <a:latin typeface="Times New Roman" pitchFamily="18" charset="0"/>
                <a:cs typeface="Times New Roman" pitchFamily="18" charset="0"/>
                <a:sym typeface="Wingdings 2"/>
              </a:rPr>
              <a:t>unwanted</a:t>
            </a:r>
            <a:r>
              <a:rPr lang="tr-TR" sz="2800" b="1" dirty="0" smtClean="0">
                <a:latin typeface="Times New Roman" pitchFamily="18" charset="0"/>
                <a:cs typeface="Times New Roman" pitchFamily="18" charset="0"/>
                <a:sym typeface="Wingdings 2"/>
              </a:rPr>
              <a:t> </a:t>
            </a:r>
            <a:r>
              <a:rPr lang="tr-TR" sz="2800" b="1" dirty="0" err="1" smtClean="0">
                <a:latin typeface="Times New Roman" pitchFamily="18" charset="0"/>
                <a:cs typeface="Times New Roman" pitchFamily="18" charset="0"/>
                <a:sym typeface="Wingdings 2"/>
              </a:rPr>
              <a:t>enzymes</a:t>
            </a:r>
            <a:endParaRPr lang="tr-TR" sz="2800" b="1" dirty="0" smtClean="0">
              <a:latin typeface="Times New Roman" pitchFamily="18" charset="0"/>
              <a:cs typeface="Times New Roman" pitchFamily="18" charset="0"/>
            </a:endParaRPr>
          </a:p>
          <a:p>
            <a:r>
              <a:rPr lang="tr-TR" sz="2800" b="1" dirty="0" smtClean="0">
                <a:latin typeface="Times New Roman" pitchFamily="18" charset="0"/>
                <a:cs typeface="Times New Roman" pitchFamily="18" charset="0"/>
                <a:sym typeface="Wingdings 2"/>
              </a:rPr>
              <a:t>   </a:t>
            </a:r>
            <a:r>
              <a:rPr lang="en-US" sz="2800" b="1" dirty="0" smtClean="0">
                <a:latin typeface="Times New Roman" pitchFamily="18" charset="0"/>
                <a:cs typeface="Times New Roman" pitchFamily="18" charset="0"/>
              </a:rPr>
              <a:t>Enhanced </a:t>
            </a:r>
            <a:r>
              <a:rPr lang="en-US" sz="2800" b="1" dirty="0">
                <a:latin typeface="Times New Roman" pitchFamily="18" charset="0"/>
                <a:cs typeface="Times New Roman" pitchFamily="18" charset="0"/>
              </a:rPr>
              <a:t>yield or extraction </a:t>
            </a:r>
            <a:r>
              <a:rPr lang="en-US" sz="2800" b="1" dirty="0" smtClean="0">
                <a:latin typeface="Times New Roman" pitchFamily="18" charset="0"/>
                <a:cs typeface="Times New Roman" pitchFamily="18" charset="0"/>
              </a:rPr>
              <a:t>rate</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maintaning</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and</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enhancing</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bioactive</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levels</a:t>
            </a:r>
            <a:endParaRPr lang="en-US" sz="2800" b="1" dirty="0">
              <a:latin typeface="Times New Roman" pitchFamily="18" charset="0"/>
              <a:cs typeface="Times New Roman" pitchFamily="18" charset="0"/>
            </a:endParaRPr>
          </a:p>
          <a:p>
            <a:r>
              <a:rPr lang="tr-TR" sz="2800" b="1" dirty="0" smtClean="0">
                <a:latin typeface="Times New Roman" pitchFamily="18" charset="0"/>
                <a:cs typeface="Times New Roman" pitchFamily="18" charset="0"/>
                <a:sym typeface="Wingdings 2"/>
              </a:rPr>
              <a:t>   </a:t>
            </a:r>
            <a:r>
              <a:rPr lang="en-US" sz="2800" b="1" dirty="0" smtClean="0">
                <a:latin typeface="Times New Roman" pitchFamily="18" charset="0"/>
                <a:cs typeface="Times New Roman" pitchFamily="18" charset="0"/>
              </a:rPr>
              <a:t>Enhancement </a:t>
            </a:r>
            <a:r>
              <a:rPr lang="en-US" sz="2800" b="1" dirty="0">
                <a:latin typeface="Times New Roman" pitchFamily="18" charset="0"/>
                <a:cs typeface="Times New Roman" pitchFamily="18" charset="0"/>
              </a:rPr>
              <a:t>of extraction processes where solvents cannot be </a:t>
            </a:r>
            <a:r>
              <a:rPr lang="en-US" sz="2800" b="1" dirty="0" smtClean="0">
                <a:latin typeface="Times New Roman" pitchFamily="18" charset="0"/>
                <a:cs typeface="Times New Roman" pitchFamily="18" charset="0"/>
              </a:rPr>
              <a:t>used</a:t>
            </a:r>
            <a:r>
              <a:rPr lang="tr-TR" sz="2800" b="1" dirty="0" smtClean="0">
                <a:latin typeface="Times New Roman" pitchFamily="18" charset="0"/>
                <a:cs typeface="Times New Roman" pitchFamily="18" charset="0"/>
              </a:rPr>
              <a:t> (</a:t>
            </a:r>
            <a:r>
              <a:rPr lang="tr-TR" sz="2800" b="1" dirty="0" err="1" smtClean="0">
                <a:latin typeface="Times New Roman" pitchFamily="18" charset="0"/>
                <a:cs typeface="Times New Roman" pitchFamily="18" charset="0"/>
              </a:rPr>
              <a:t>juice</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concentrate</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processing</a:t>
            </a:r>
            <a:r>
              <a:rPr lang="tr-TR" sz="2800" b="1" dirty="0">
                <a:latin typeface="Times New Roman" pitchFamily="18" charset="0"/>
                <a:cs typeface="Times New Roman" pitchFamily="18" charset="0"/>
              </a:rPr>
              <a:t>).</a:t>
            </a:r>
          </a:p>
          <a:p>
            <a:r>
              <a:rPr lang="tr-TR" sz="2800" b="1" dirty="0" smtClean="0">
                <a:latin typeface="Times New Roman" pitchFamily="18" charset="0"/>
                <a:cs typeface="Times New Roman" pitchFamily="18" charset="0"/>
                <a:sym typeface="Wingdings 2"/>
              </a:rPr>
              <a:t>   </a:t>
            </a:r>
            <a:r>
              <a:rPr lang="en-US" sz="2800" b="1" dirty="0" smtClean="0">
                <a:latin typeface="Times New Roman" pitchFamily="18" charset="0"/>
                <a:cs typeface="Times New Roman" pitchFamily="18" charset="0"/>
              </a:rPr>
              <a:t>Enhance </a:t>
            </a:r>
            <a:r>
              <a:rPr lang="en-US" sz="2800" b="1" dirty="0">
                <a:latin typeface="Times New Roman" pitchFamily="18" charset="0"/>
                <a:cs typeface="Times New Roman" pitchFamily="18" charset="0"/>
              </a:rPr>
              <a:t>extraction of heat </a:t>
            </a:r>
            <a:r>
              <a:rPr lang="en-US" sz="2800" b="1" dirty="0" smtClean="0">
                <a:latin typeface="Times New Roman" pitchFamily="18" charset="0"/>
                <a:cs typeface="Times New Roman" pitchFamily="18" charset="0"/>
              </a:rPr>
              <a:t>sensitive</a:t>
            </a:r>
            <a:r>
              <a:rPr lang="tr-TR" sz="2800" b="1"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co</a:t>
            </a:r>
            <a:r>
              <a:rPr lang="tr-TR" sz="2800" b="1" dirty="0" err="1" smtClean="0">
                <a:latin typeface="Times New Roman" pitchFamily="18" charset="0"/>
                <a:cs typeface="Times New Roman" pitchFamily="18" charset="0"/>
              </a:rPr>
              <a:t>nstituents</a:t>
            </a:r>
            <a:endParaRPr lang="tr-TR" sz="2800" b="1" dirty="0" smtClean="0">
              <a:latin typeface="Times New Roman" pitchFamily="18" charset="0"/>
              <a:cs typeface="Times New Roman" pitchFamily="18" charset="0"/>
            </a:endParaRPr>
          </a:p>
          <a:p>
            <a:r>
              <a:rPr lang="tr-TR" sz="2800" b="1" dirty="0" smtClean="0">
                <a:latin typeface="Times New Roman" pitchFamily="18" charset="0"/>
                <a:cs typeface="Times New Roman" pitchFamily="18" charset="0"/>
                <a:sym typeface="Wingdings 2"/>
              </a:rPr>
              <a:t>   </a:t>
            </a:r>
            <a:r>
              <a:rPr lang="en-US" sz="2800" b="1" dirty="0">
                <a:latin typeface="Times New Roman" pitchFamily="18" charset="0"/>
                <a:cs typeface="Times New Roman" pitchFamily="18" charset="0"/>
              </a:rPr>
              <a:t>Potential opportunity for aqueous extraction or use of alternative (GRAS)</a:t>
            </a:r>
            <a:r>
              <a:rPr lang="tr-TR" sz="2800" b="1" dirty="0">
                <a:latin typeface="Times New Roman" pitchFamily="18" charset="0"/>
                <a:cs typeface="Times New Roman" pitchFamily="18" charset="0"/>
              </a:rPr>
              <a:t> </a:t>
            </a:r>
            <a:r>
              <a:rPr lang="en-US" sz="2800" b="1" dirty="0" smtClean="0">
                <a:latin typeface="Times New Roman" pitchFamily="18" charset="0"/>
                <a:cs typeface="Times New Roman" pitchFamily="18" charset="0"/>
              </a:rPr>
              <a:t>solvents</a:t>
            </a:r>
            <a:endParaRPr lang="en-US" sz="2800" b="1" dirty="0">
              <a:latin typeface="Times New Roman" pitchFamily="18" charset="0"/>
              <a:cs typeface="Times New Roman" pitchFamily="18" charset="0"/>
            </a:endParaRPr>
          </a:p>
          <a:p>
            <a:r>
              <a:rPr lang="tr-TR" sz="2800" b="1" dirty="0">
                <a:latin typeface="Times New Roman" pitchFamily="18" charset="0"/>
                <a:cs typeface="Times New Roman" pitchFamily="18" charset="0"/>
              </a:rPr>
              <a:t> </a:t>
            </a:r>
            <a:r>
              <a:rPr lang="tr-TR" sz="2800" b="1" dirty="0" smtClean="0">
                <a:latin typeface="Times New Roman" pitchFamily="18" charset="0"/>
                <a:cs typeface="Times New Roman" pitchFamily="18" charset="0"/>
              </a:rPr>
              <a:t> </a:t>
            </a:r>
            <a:r>
              <a:rPr lang="tr-TR" sz="2800" b="1" dirty="0" smtClean="0">
                <a:latin typeface="Times New Roman" pitchFamily="18" charset="0"/>
                <a:cs typeface="Times New Roman" pitchFamily="18" charset="0"/>
                <a:sym typeface="Wingdings 2"/>
              </a:rPr>
              <a:t> </a:t>
            </a:r>
            <a:r>
              <a:rPr lang="tr-TR" sz="2800" b="1" dirty="0" err="1" smtClean="0">
                <a:latin typeface="Times New Roman" pitchFamily="18" charset="0"/>
                <a:cs typeface="Times New Roman" pitchFamily="18" charset="0"/>
              </a:rPr>
              <a:t>Commercially</a:t>
            </a:r>
            <a:r>
              <a:rPr lang="tr-TR" sz="2800" b="1" dirty="0" smtClean="0">
                <a:latin typeface="Times New Roman" pitchFamily="18" charset="0"/>
                <a:cs typeface="Times New Roman" pitchFamily="18" charset="0"/>
              </a:rPr>
              <a:t> </a:t>
            </a:r>
            <a:r>
              <a:rPr lang="tr-TR" sz="2800" b="1" dirty="0" err="1">
                <a:latin typeface="Times New Roman" pitchFamily="18" charset="0"/>
                <a:cs typeface="Times New Roman" pitchFamily="18" charset="0"/>
              </a:rPr>
              <a:t>viable</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and</a:t>
            </a:r>
            <a:r>
              <a:rPr lang="tr-TR" sz="2800" b="1" dirty="0">
                <a:latin typeface="Times New Roman" pitchFamily="18" charset="0"/>
                <a:cs typeface="Times New Roman" pitchFamily="18" charset="0"/>
              </a:rPr>
              <a:t> </a:t>
            </a:r>
            <a:r>
              <a:rPr lang="tr-TR" sz="2800" b="1" dirty="0" err="1">
                <a:latin typeface="Times New Roman" pitchFamily="18" charset="0"/>
                <a:cs typeface="Times New Roman" pitchFamily="18" charset="0"/>
              </a:rPr>
              <a:t>scaleable</a:t>
            </a:r>
            <a:r>
              <a:rPr lang="tr-TR" sz="2800" b="1" dirty="0">
                <a:latin typeface="Times New Roman" pitchFamily="18" charset="0"/>
                <a:cs typeface="Times New Roman" pitchFamily="18" charset="0"/>
              </a:rPr>
              <a:t>.</a:t>
            </a:r>
          </a:p>
        </p:txBody>
      </p:sp>
    </p:spTree>
    <p:extLst>
      <p:ext uri="{BB962C8B-B14F-4D97-AF65-F5344CB8AC3E}">
        <p14:creationId xmlns:p14="http://schemas.microsoft.com/office/powerpoint/2010/main" val="429355058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89491"/>
            <a:ext cx="2411175" cy="361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Improving Food Quality with Novel Food Processing Technolog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4071" y="889491"/>
            <a:ext cx="2091758" cy="3401244"/>
          </a:xfrm>
          <a:prstGeom prst="rect">
            <a:avLst/>
          </a:prstGeom>
          <a:noFill/>
          <a:extLst>
            <a:ext uri="{909E8E84-426E-40DD-AFC4-6F175D3DCCD1}">
              <a14:hiddenFill xmlns:a14="http://schemas.microsoft.com/office/drawing/2010/main">
                <a:solidFill>
                  <a:srgbClr val="FFFFFF"/>
                </a:solidFill>
              </a14:hiddenFill>
            </a:ext>
          </a:extLst>
        </p:spPr>
      </p:pic>
      <p:pic>
        <p:nvPicPr>
          <p:cNvPr id="6" name="Resi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5945" y="0"/>
            <a:ext cx="2282324" cy="3401244"/>
          </a:xfrm>
          <a:prstGeom prst="rect">
            <a:avLst/>
          </a:prstGeom>
        </p:spPr>
      </p:pic>
      <p:pic>
        <p:nvPicPr>
          <p:cNvPr id="7" name="Resim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5185" y="0"/>
            <a:ext cx="2100580" cy="3401244"/>
          </a:xfrm>
          <a:prstGeom prst="rect">
            <a:avLst/>
          </a:prstGeom>
        </p:spPr>
      </p:pic>
      <p:pic>
        <p:nvPicPr>
          <p:cNvPr id="8"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164" y="53602"/>
            <a:ext cx="2106563" cy="835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04071" y="0"/>
            <a:ext cx="2091758" cy="830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83216" y="3665336"/>
            <a:ext cx="2037234" cy="3226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Metin kutusu 10"/>
          <p:cNvSpPr txBox="1"/>
          <p:nvPr/>
        </p:nvSpPr>
        <p:spPr>
          <a:xfrm>
            <a:off x="17165" y="6114568"/>
            <a:ext cx="2954655" cy="646331"/>
          </a:xfrm>
          <a:prstGeom prst="rect">
            <a:avLst/>
          </a:prstGeom>
          <a:noFill/>
        </p:spPr>
        <p:txBody>
          <a:bodyPr wrap="none" rtlCol="0">
            <a:spAutoFit/>
          </a:bodyPr>
          <a:lstStyle/>
          <a:p>
            <a:r>
              <a:rPr lang="tr-TR" sz="3600" dirty="0" smtClean="0">
                <a:solidFill>
                  <a:srgbClr val="FF0000"/>
                </a:solidFill>
                <a:latin typeface="Monotype Corsiva" panose="03010101010201010101" pitchFamily="66" charset="0"/>
              </a:rPr>
              <a:t>Tokuşoğlu </a:t>
            </a:r>
            <a:r>
              <a:rPr lang="tr-TR" sz="3600" dirty="0" err="1" smtClean="0">
                <a:solidFill>
                  <a:srgbClr val="FF0000"/>
                </a:solidFill>
                <a:latin typeface="Monotype Corsiva" panose="03010101010201010101" pitchFamily="66" charset="0"/>
              </a:rPr>
              <a:t>Books</a:t>
            </a:r>
            <a:endParaRPr lang="tr-TR" sz="3600" dirty="0">
              <a:solidFill>
                <a:srgbClr val="FF0000"/>
              </a:solidFill>
              <a:latin typeface="Monotype Corsiva" panose="03010101010201010101" pitchFamily="66" charset="0"/>
            </a:endParaRPr>
          </a:p>
        </p:txBody>
      </p:sp>
      <p:pic>
        <p:nvPicPr>
          <p:cNvPr id="13" name="Resim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99163" y="3665336"/>
            <a:ext cx="2044837" cy="2993290"/>
          </a:xfrm>
          <a:prstGeom prst="rect">
            <a:avLst/>
          </a:prstGeom>
        </p:spPr>
      </p:pic>
      <p:pic>
        <p:nvPicPr>
          <p:cNvPr id="2050"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75856" y="4290622"/>
            <a:ext cx="1807360" cy="2652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7955277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9" y="1067509"/>
            <a:ext cx="7668344" cy="3078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Metin kutusu 3"/>
          <p:cNvSpPr txBox="1"/>
          <p:nvPr/>
        </p:nvSpPr>
        <p:spPr>
          <a:xfrm rot="20071729">
            <a:off x="3239848" y="3304812"/>
            <a:ext cx="3732112" cy="923330"/>
          </a:xfrm>
          <a:prstGeom prst="rect">
            <a:avLst/>
          </a:prstGeom>
          <a:noFill/>
        </p:spPr>
        <p:txBody>
          <a:bodyPr wrap="none" rtlCol="0">
            <a:spAutoFit/>
          </a:bodyPr>
          <a:lstStyle/>
          <a:p>
            <a:r>
              <a:rPr lang="tr-TR" sz="5400" dirty="0" err="1" smtClean="0">
                <a:solidFill>
                  <a:srgbClr val="FF0000"/>
                </a:solidFill>
                <a:latin typeface="Monotype Corsiva" panose="03010101010201010101" pitchFamily="66" charset="0"/>
              </a:rPr>
              <a:t>In</a:t>
            </a:r>
            <a:r>
              <a:rPr lang="tr-TR" sz="5400" dirty="0" smtClean="0">
                <a:solidFill>
                  <a:srgbClr val="FF0000"/>
                </a:solidFill>
                <a:latin typeface="Monotype Corsiva" panose="03010101010201010101" pitchFamily="66" charset="0"/>
              </a:rPr>
              <a:t> </a:t>
            </a:r>
            <a:r>
              <a:rPr lang="tr-TR" sz="5400" dirty="0" err="1" smtClean="0">
                <a:solidFill>
                  <a:srgbClr val="FF0000"/>
                </a:solidFill>
                <a:latin typeface="Monotype Corsiva" panose="03010101010201010101" pitchFamily="66" charset="0"/>
              </a:rPr>
              <a:t>Fortcoming</a:t>
            </a:r>
            <a:endParaRPr lang="tr-TR" sz="5400" dirty="0">
              <a:solidFill>
                <a:srgbClr val="FF0000"/>
              </a:solidFill>
              <a:latin typeface="Monotype Corsiva" panose="03010101010201010101" pitchFamily="66" charset="0"/>
            </a:endParaRPr>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09" y="-12427"/>
            <a:ext cx="3079041" cy="1221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4344" y="1221173"/>
            <a:ext cx="7149656" cy="485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Grup 1"/>
          <p:cNvGrpSpPr/>
          <p:nvPr/>
        </p:nvGrpSpPr>
        <p:grpSpPr>
          <a:xfrm>
            <a:off x="1158936" y="4290649"/>
            <a:ext cx="1670816" cy="2567351"/>
            <a:chOff x="684903" y="4119887"/>
            <a:chExt cx="1670816" cy="2567351"/>
          </a:xfrm>
        </p:grpSpPr>
        <p:pic>
          <p:nvPicPr>
            <p:cNvPr id="3076" name="Picture 4"/>
            <p:cNvPicPr>
              <a:picLocks noChangeAspect="1" noChangeArrowheads="1"/>
            </p:cNvPicPr>
            <p:nvPr/>
          </p:nvPicPr>
          <p:blipFill>
            <a:blip r:embed="rId5">
              <a:duotone>
                <a:schemeClr val="accent6">
                  <a:shade val="45000"/>
                  <a:satMod val="135000"/>
                </a:schemeClr>
                <a:prstClr val="white"/>
              </a:duotone>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84903" y="4119887"/>
              <a:ext cx="1670816" cy="2567351"/>
            </a:xfrm>
            <a:prstGeom prst="rect">
              <a:avLst/>
            </a:prstGeom>
            <a:solidFill>
              <a:srgbClr val="FAC090"/>
            </a:solidFill>
            <a:ln>
              <a:solidFill>
                <a:schemeClr val="accent1"/>
              </a:solidFill>
            </a:ln>
          </p:spPr>
        </p:pic>
        <p:sp>
          <p:nvSpPr>
            <p:cNvPr id="5" name="Metin kutusu 4"/>
            <p:cNvSpPr txBox="1"/>
            <p:nvPr/>
          </p:nvSpPr>
          <p:spPr>
            <a:xfrm>
              <a:off x="708669" y="4437112"/>
              <a:ext cx="1578124" cy="1754326"/>
            </a:xfrm>
            <a:prstGeom prst="rect">
              <a:avLst/>
            </a:prstGeom>
            <a:solidFill>
              <a:schemeClr val="accent6">
                <a:lumMod val="20000"/>
                <a:lumOff val="80000"/>
              </a:schemeClr>
            </a:solidFill>
          </p:spPr>
          <p:txBody>
            <a:bodyPr wrap="none" rtlCol="0">
              <a:spAutoFit/>
            </a:bodyPr>
            <a:lstStyle/>
            <a:p>
              <a:pPr algn="ctr"/>
              <a:r>
                <a:rPr lang="tr-TR" b="1" dirty="0" smtClean="0"/>
                <a:t>YUMURTA  VE </a:t>
              </a:r>
            </a:p>
            <a:p>
              <a:pPr algn="ctr"/>
              <a:r>
                <a:rPr lang="tr-TR" b="1" dirty="0" smtClean="0"/>
                <a:t>YUMURTA </a:t>
              </a:r>
            </a:p>
            <a:p>
              <a:pPr algn="ctr"/>
              <a:r>
                <a:rPr lang="tr-TR" b="1" dirty="0" smtClean="0"/>
                <a:t>ÜRÜNLERİ </a:t>
              </a:r>
              <a:br>
                <a:rPr lang="tr-TR" b="1" dirty="0" smtClean="0"/>
              </a:br>
              <a:r>
                <a:rPr lang="tr-TR" b="1" dirty="0" smtClean="0"/>
                <a:t>Kalite ve </a:t>
              </a:r>
            </a:p>
            <a:p>
              <a:pPr algn="ctr"/>
              <a:r>
                <a:rPr lang="tr-TR" b="1" dirty="0" smtClean="0"/>
                <a:t>Teknolojisi</a:t>
              </a:r>
            </a:p>
            <a:p>
              <a:pPr algn="ctr"/>
              <a:endParaRPr lang="tr-TR" b="1" dirty="0"/>
            </a:p>
          </p:txBody>
        </p:sp>
        <p:sp>
          <p:nvSpPr>
            <p:cNvPr id="7" name="Metin kutusu 6"/>
            <p:cNvSpPr txBox="1"/>
            <p:nvPr/>
          </p:nvSpPr>
          <p:spPr>
            <a:xfrm>
              <a:off x="708667" y="5921073"/>
              <a:ext cx="1647052" cy="369332"/>
            </a:xfrm>
            <a:prstGeom prst="rect">
              <a:avLst/>
            </a:prstGeom>
            <a:blipFill>
              <a:blip r:embed="rId7"/>
              <a:tile tx="0" ty="0" sx="100000" sy="100000" flip="none" algn="tl"/>
            </a:blipFill>
          </p:spPr>
          <p:txBody>
            <a:bodyPr wrap="square" rtlCol="0">
              <a:spAutoFit/>
            </a:bodyPr>
            <a:lstStyle/>
            <a:p>
              <a:r>
                <a:rPr lang="tr-TR" dirty="0" smtClean="0"/>
                <a:t>                                                                                                                                                                                                                                                                                                                                                                                             </a:t>
              </a:r>
              <a:endParaRPr lang="tr-TR" dirty="0"/>
            </a:p>
          </p:txBody>
        </p:sp>
      </p:grpSp>
    </p:spTree>
    <p:extLst>
      <p:ext uri="{BB962C8B-B14F-4D97-AF65-F5344CB8AC3E}">
        <p14:creationId xmlns:p14="http://schemas.microsoft.com/office/powerpoint/2010/main" val="148842460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 3"/>
          <p:cNvGrpSpPr/>
          <p:nvPr/>
        </p:nvGrpSpPr>
        <p:grpSpPr>
          <a:xfrm>
            <a:off x="17625" y="5215080"/>
            <a:ext cx="8975538" cy="1654104"/>
            <a:chOff x="150975" y="5121670"/>
            <a:chExt cx="8975538" cy="1654104"/>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975" y="5121670"/>
              <a:ext cx="2886379" cy="1443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up 5"/>
            <p:cNvGrpSpPr/>
            <p:nvPr/>
          </p:nvGrpSpPr>
          <p:grpSpPr>
            <a:xfrm>
              <a:off x="3114353" y="5380792"/>
              <a:ext cx="6012160" cy="1394982"/>
              <a:chOff x="3131841" y="48208"/>
              <a:chExt cx="6012160" cy="1394982"/>
            </a:xfrm>
          </p:grpSpPr>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1841" y="48208"/>
                <a:ext cx="6012160" cy="932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4236" y="1029003"/>
                <a:ext cx="4498928" cy="41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9" name="Metin kutusu 8"/>
          <p:cNvSpPr txBox="1"/>
          <p:nvPr/>
        </p:nvSpPr>
        <p:spPr>
          <a:xfrm>
            <a:off x="-19359" y="2954268"/>
            <a:ext cx="9292929" cy="1754326"/>
          </a:xfrm>
          <a:prstGeom prst="rect">
            <a:avLst/>
          </a:prstGeom>
          <a:noFill/>
        </p:spPr>
        <p:txBody>
          <a:bodyPr wrap="none" rtlCol="0">
            <a:spAutoFit/>
          </a:bodyPr>
          <a:lstStyle/>
          <a:p>
            <a:r>
              <a:rPr lang="tr-TR" sz="5400" b="1" dirty="0" err="1" smtClean="0">
                <a:solidFill>
                  <a:srgbClr val="FF0000"/>
                </a:solidFill>
                <a:latin typeface="Monotype Corsiva" panose="03010101010201010101" pitchFamily="66" charset="0"/>
              </a:rPr>
              <a:t>See</a:t>
            </a:r>
            <a:r>
              <a:rPr lang="tr-TR" sz="5400" b="1" dirty="0" smtClean="0">
                <a:solidFill>
                  <a:srgbClr val="FF0000"/>
                </a:solidFill>
                <a:latin typeface="Monotype Corsiva" panose="03010101010201010101" pitchFamily="66" charset="0"/>
              </a:rPr>
              <a:t>  </a:t>
            </a:r>
            <a:r>
              <a:rPr lang="tr-TR" sz="5400" b="1" dirty="0" err="1" smtClean="0">
                <a:solidFill>
                  <a:srgbClr val="FF0000"/>
                </a:solidFill>
                <a:latin typeface="Monotype Corsiva" panose="03010101010201010101" pitchFamily="66" charset="0"/>
              </a:rPr>
              <a:t>You</a:t>
            </a:r>
            <a:r>
              <a:rPr lang="tr-TR" sz="5400" b="1" dirty="0" smtClean="0">
                <a:solidFill>
                  <a:srgbClr val="FF0000"/>
                </a:solidFill>
                <a:latin typeface="Monotype Corsiva" panose="03010101010201010101" pitchFamily="66" charset="0"/>
              </a:rPr>
              <a:t> </a:t>
            </a:r>
            <a:r>
              <a:rPr lang="tr-TR" sz="5400" b="1" dirty="0" err="1" smtClean="0">
                <a:solidFill>
                  <a:srgbClr val="FF0000"/>
                </a:solidFill>
                <a:latin typeface="Monotype Corsiva" panose="03010101010201010101" pitchFamily="66" charset="0"/>
              </a:rPr>
              <a:t>Next</a:t>
            </a:r>
            <a:r>
              <a:rPr lang="tr-TR" sz="5400" b="1" dirty="0" smtClean="0">
                <a:solidFill>
                  <a:srgbClr val="FF0000"/>
                </a:solidFill>
                <a:latin typeface="Monotype Corsiva" panose="03010101010201010101" pitchFamily="66" charset="0"/>
              </a:rPr>
              <a:t> Conference in </a:t>
            </a:r>
            <a:r>
              <a:rPr lang="tr-TR" sz="5400" b="1" dirty="0" err="1" smtClean="0">
                <a:solidFill>
                  <a:srgbClr val="FF0000"/>
                </a:solidFill>
                <a:latin typeface="Monotype Corsiva" panose="03010101010201010101" pitchFamily="66" charset="0"/>
              </a:rPr>
              <a:t>London</a:t>
            </a:r>
            <a:endParaRPr lang="tr-TR" sz="5400" b="1" dirty="0" smtClean="0">
              <a:solidFill>
                <a:srgbClr val="FF0000"/>
              </a:solidFill>
              <a:latin typeface="Monotype Corsiva" panose="03010101010201010101" pitchFamily="66" charset="0"/>
            </a:endParaRPr>
          </a:p>
          <a:p>
            <a:r>
              <a:rPr lang="tr-TR" sz="5400" b="1" dirty="0" err="1" smtClean="0">
                <a:solidFill>
                  <a:srgbClr val="FF0000"/>
                </a:solidFill>
                <a:latin typeface="Monotype Corsiva" panose="03010101010201010101" pitchFamily="66" charset="0"/>
              </a:rPr>
              <a:t>It</a:t>
            </a:r>
            <a:r>
              <a:rPr lang="tr-TR" sz="5400" b="1" dirty="0" smtClean="0">
                <a:solidFill>
                  <a:srgbClr val="FF0000"/>
                </a:solidFill>
                <a:latin typeface="Monotype Corsiva" panose="03010101010201010101" pitchFamily="66" charset="0"/>
              </a:rPr>
              <a:t> </a:t>
            </a:r>
            <a:r>
              <a:rPr lang="tr-TR" sz="5400" b="1" dirty="0" err="1" smtClean="0">
                <a:solidFill>
                  <a:srgbClr val="FF0000"/>
                </a:solidFill>
                <a:latin typeface="Monotype Corsiva" panose="03010101010201010101" pitchFamily="66" charset="0"/>
              </a:rPr>
              <a:t>will</a:t>
            </a:r>
            <a:r>
              <a:rPr lang="tr-TR" sz="5400" b="1" dirty="0" smtClean="0">
                <a:solidFill>
                  <a:srgbClr val="FF0000"/>
                </a:solidFill>
                <a:latin typeface="Monotype Corsiva" panose="03010101010201010101" pitchFamily="66" charset="0"/>
              </a:rPr>
              <a:t> be </a:t>
            </a:r>
            <a:r>
              <a:rPr lang="tr-TR" sz="5400" b="1" dirty="0" err="1" smtClean="0">
                <a:solidFill>
                  <a:srgbClr val="FF0000"/>
                </a:solidFill>
                <a:latin typeface="Monotype Corsiva" panose="03010101010201010101" pitchFamily="66" charset="0"/>
              </a:rPr>
              <a:t>announced</a:t>
            </a:r>
            <a:r>
              <a:rPr lang="tr-TR" sz="5400" b="1" dirty="0" smtClean="0">
                <a:solidFill>
                  <a:srgbClr val="FF0000"/>
                </a:solidFill>
                <a:latin typeface="Monotype Corsiva" panose="03010101010201010101" pitchFamily="66" charset="0"/>
              </a:rPr>
              <a:t> </a:t>
            </a:r>
            <a:r>
              <a:rPr lang="tr-TR" sz="5400" b="1" dirty="0" err="1" smtClean="0">
                <a:solidFill>
                  <a:srgbClr val="FF0000"/>
                </a:solidFill>
                <a:latin typeface="Monotype Corsiva" panose="03010101010201010101" pitchFamily="66" charset="0"/>
              </a:rPr>
              <a:t>soon</a:t>
            </a:r>
            <a:r>
              <a:rPr lang="tr-TR" sz="5400" b="1" dirty="0" smtClean="0">
                <a:solidFill>
                  <a:srgbClr val="FF0000"/>
                </a:solidFill>
                <a:latin typeface="Monotype Corsiva" panose="03010101010201010101" pitchFamily="66" charset="0"/>
              </a:rPr>
              <a:t>….</a:t>
            </a:r>
            <a:endParaRPr lang="tr-TR" sz="5400" b="1" dirty="0">
              <a:solidFill>
                <a:srgbClr val="FF0000"/>
              </a:solidFill>
              <a:latin typeface="Monotype Corsiva" panose="03010101010201010101" pitchFamily="66" charset="0"/>
            </a:endParaRPr>
          </a:p>
        </p:txBody>
      </p:sp>
    </p:spTree>
    <p:extLst>
      <p:ext uri="{BB962C8B-B14F-4D97-AF65-F5344CB8AC3E}">
        <p14:creationId xmlns:p14="http://schemas.microsoft.com/office/powerpoint/2010/main" val="20828458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TotalTime>
  <Words>2990</Words>
  <Application>Microsoft Office PowerPoint</Application>
  <PresentationFormat>Ekran Gösterisi (4:3)</PresentationFormat>
  <Paragraphs>469</Paragraphs>
  <Slides>51</Slides>
  <Notes>3</Notes>
  <HiddenSlides>0</HiddenSlides>
  <MMClips>0</MMClips>
  <ScaleCrop>false</ScaleCrop>
  <HeadingPairs>
    <vt:vector size="4" baseType="variant">
      <vt:variant>
        <vt:lpstr>Tema</vt:lpstr>
      </vt:variant>
      <vt:variant>
        <vt:i4>1</vt:i4>
      </vt:variant>
      <vt:variant>
        <vt:lpstr>Slayt Başlıkları</vt:lpstr>
      </vt:variant>
      <vt:variant>
        <vt:i4>51</vt:i4>
      </vt:variant>
    </vt:vector>
  </HeadingPairs>
  <TitlesOfParts>
    <vt:vector size="52" baseType="lpstr">
      <vt:lpstr>Ofis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Sonication Modes</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Ozlem</dc:creator>
  <cp:lastModifiedBy>Assoc Professor</cp:lastModifiedBy>
  <cp:revision>13</cp:revision>
  <dcterms:created xsi:type="dcterms:W3CDTF">2014-07-12T10:49:26Z</dcterms:created>
  <dcterms:modified xsi:type="dcterms:W3CDTF">2014-07-21T08:20:01Z</dcterms:modified>
</cp:coreProperties>
</file>