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738" r:id="rId1"/>
  </p:sldMasterIdLst>
  <p:notesMasterIdLst>
    <p:notesMasterId r:id="rId27"/>
  </p:notesMasterIdLst>
  <p:handoutMasterIdLst>
    <p:handoutMasterId r:id="rId28"/>
  </p:handoutMasterIdLst>
  <p:sldIdLst>
    <p:sldId id="256" r:id="rId2"/>
    <p:sldId id="257" r:id="rId3"/>
    <p:sldId id="280" r:id="rId4"/>
    <p:sldId id="261" r:id="rId5"/>
    <p:sldId id="258" r:id="rId6"/>
    <p:sldId id="284" r:id="rId7"/>
    <p:sldId id="259" r:id="rId8"/>
    <p:sldId id="262" r:id="rId9"/>
    <p:sldId id="281" r:id="rId10"/>
    <p:sldId id="264" r:id="rId11"/>
    <p:sldId id="266" r:id="rId12"/>
    <p:sldId id="267" r:id="rId13"/>
    <p:sldId id="269" r:id="rId14"/>
    <p:sldId id="268" r:id="rId15"/>
    <p:sldId id="270" r:id="rId16"/>
    <p:sldId id="271" r:id="rId17"/>
    <p:sldId id="278" r:id="rId18"/>
    <p:sldId id="272" r:id="rId19"/>
    <p:sldId id="273" r:id="rId20"/>
    <p:sldId id="276" r:id="rId21"/>
    <p:sldId id="274" r:id="rId22"/>
    <p:sldId id="275" r:id="rId23"/>
    <p:sldId id="265" r:id="rId24"/>
    <p:sldId id="263" r:id="rId25"/>
    <p:sldId id="283"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5" autoAdjust="0"/>
    <p:restoredTop sz="94660"/>
  </p:normalViewPr>
  <p:slideViewPr>
    <p:cSldViewPr snapToGrid="0">
      <p:cViewPr varScale="1">
        <p:scale>
          <a:sx n="71" d="100"/>
          <a:sy n="71" d="100"/>
        </p:scale>
        <p:origin x="-482" y="-4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4786A06-83C1-4401-B069-268954E287C9}" type="datetimeFigureOut">
              <a:rPr lang="tr-TR" smtClean="0"/>
              <a:t>24.8.2015</a:t>
            </a:fld>
            <a:endParaRPr lang="tr-T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7C97D16-F7EA-4DDC-AE99-5719127D2AD6}" type="slidenum">
              <a:rPr lang="tr-TR" smtClean="0"/>
              <a:t>‹#›</a:t>
            </a:fld>
            <a:endParaRPr lang="tr-TR"/>
          </a:p>
        </p:txBody>
      </p:sp>
    </p:spTree>
    <p:extLst>
      <p:ext uri="{BB962C8B-B14F-4D97-AF65-F5344CB8AC3E}">
        <p14:creationId xmlns:p14="http://schemas.microsoft.com/office/powerpoint/2010/main" val="82762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FD57DB-6E20-4FBE-A313-8FA6E67FA684}" type="datetimeFigureOut">
              <a:rPr lang="tr-TR" smtClean="0"/>
              <a:pPr/>
              <a:t>24.8.2015</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2589CB-E78E-48D8-8CC3-545B5854A53C}" type="slidenum">
              <a:rPr lang="tr-TR" smtClean="0"/>
              <a:pPr/>
              <a:t>‹#›</a:t>
            </a:fld>
            <a:endParaRPr lang="tr-TR"/>
          </a:p>
        </p:txBody>
      </p:sp>
    </p:spTree>
    <p:extLst>
      <p:ext uri="{BB962C8B-B14F-4D97-AF65-F5344CB8AC3E}">
        <p14:creationId xmlns:p14="http://schemas.microsoft.com/office/powerpoint/2010/main" val="2059549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802589CB-E78E-48D8-8CC3-545B5854A53C}" type="slidenum">
              <a:rPr lang="tr-TR" smtClean="0"/>
              <a:pPr/>
              <a:t>2</a:t>
            </a:fld>
            <a:endParaRPr lang="tr-TR"/>
          </a:p>
        </p:txBody>
      </p:sp>
    </p:spTree>
    <p:extLst>
      <p:ext uri="{BB962C8B-B14F-4D97-AF65-F5344CB8AC3E}">
        <p14:creationId xmlns:p14="http://schemas.microsoft.com/office/powerpoint/2010/main" val="494099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1664F4F-5C0C-4377-B8D4-F436D6376143}" type="datetime1">
              <a:rPr lang="en-US" smtClean="0"/>
              <a:pPr/>
              <a:t>8/24/2015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4507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BBB17C-1975-400B-A226-0949BB12334B}" type="datetime1">
              <a:rPr lang="en-US" smtClean="0"/>
              <a:pPr/>
              <a:t>8/24/2015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97799C9-84D9-46D2-A11E-BCF8A720529D}" type="slidenum">
              <a:rPr lang="en-US" smtClean="0"/>
              <a:pPr/>
              <a:t>‹#›</a:t>
            </a:fld>
            <a:endParaRPr lang="en-US" dirty="0"/>
          </a:p>
        </p:txBody>
      </p:sp>
    </p:spTree>
    <p:extLst>
      <p:ext uri="{BB962C8B-B14F-4D97-AF65-F5344CB8AC3E}">
        <p14:creationId xmlns:p14="http://schemas.microsoft.com/office/powerpoint/2010/main" val="28315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B60220-6310-4485-A23F-2D414383F0AA}" type="datetime1">
              <a:rPr lang="en-US" smtClean="0"/>
              <a:pPr/>
              <a:t>8/24/2015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9429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3687530-446F-4337-BD87-1B9FACB50051}" type="datetime1">
              <a:rPr lang="en-US" smtClean="0"/>
              <a:pPr/>
              <a:t>8/24/2015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D84065D-F351-4B03-BD91-D8A6B8D4B362}" type="slidenum">
              <a:rPr lang="en-US" smtClean="0"/>
              <a:pPr/>
              <a:t>‹#›</a:t>
            </a:fld>
            <a:endParaRPr lang="en-US" dirty="0"/>
          </a:p>
        </p:txBody>
      </p:sp>
    </p:spTree>
    <p:extLst>
      <p:ext uri="{BB962C8B-B14F-4D97-AF65-F5344CB8AC3E}">
        <p14:creationId xmlns:p14="http://schemas.microsoft.com/office/powerpoint/2010/main" val="3526982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1F20791-6E94-4574-83FB-3C5376EBE439}" type="datetime1">
              <a:rPr lang="en-US" smtClean="0"/>
              <a:pPr/>
              <a:t>8/24/2015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41524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F382FBF-57D0-42B5-9FE6-17CBF1DC6885}" type="datetime1">
              <a:rPr lang="en-US" smtClean="0"/>
              <a:pPr/>
              <a:t>8/24/2015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0373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C879B0-D7D4-494E-9E90-73E8F2316DBE}" type="datetime1">
              <a:rPr lang="en-US" smtClean="0"/>
              <a:pPr/>
              <a:t>8/24/2015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6032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CEFD0D-6E90-421C-B045-9F625AF8DDDC}" type="datetime1">
              <a:rPr lang="en-US" smtClean="0"/>
              <a:pPr/>
              <a:t>8/24/2015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73587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B73621-C303-4C20-8A14-41832E7DEBB4}" type="datetime1">
              <a:rPr lang="en-US" smtClean="0"/>
              <a:pPr/>
              <a:t>8/24/2015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25536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60C093-3421-4F5D-800E-EA98B699D2EB}" type="datetime1">
              <a:rPr lang="en-US" smtClean="0"/>
              <a:pPr/>
              <a:t>8/24/2015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6918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DD8E27-23BE-425C-B35A-F5E5FAFEB54D}" type="datetime1">
              <a:rPr lang="en-US" smtClean="0"/>
              <a:pPr/>
              <a:t>8/24/2015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6459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A836BD8-1100-4F2E-84DE-19B7425A9DF6}" type="datetime1">
              <a:rPr lang="en-US" smtClean="0"/>
              <a:pPr/>
              <a:t>8/24/2015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6362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45CD79A-C611-4E80-8DBC-6C4771364794}" type="datetime1">
              <a:rPr lang="en-US" smtClean="0"/>
              <a:pPr/>
              <a:t>8/24/2015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138022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E8EB2285-89A9-40BB-BFCB-33B1BA418A72}" type="datetime1">
              <a:rPr lang="en-US" smtClean="0"/>
              <a:pPr/>
              <a:t>8/24/2015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8413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87548D-DC32-4C06-9700-5375522B307B}" type="datetime1">
              <a:rPr lang="en-US" smtClean="0"/>
              <a:pPr/>
              <a:t>8/24/2015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135563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F87B8A-961E-43F7-B0BE-26AE9400ED7C}" type="datetime1">
              <a:rPr lang="en-US" smtClean="0"/>
              <a:pPr/>
              <a:t>8/24/2015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0285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9958C0B-B53D-4829-8306-5CF23F26D643}" type="datetime1">
              <a:rPr lang="en-US" smtClean="0"/>
              <a:pPr/>
              <a:t>8/24/2015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62950599"/>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ozlem.koseoglu@bilgi.edu.tr"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sfu.ca/content/dam/sfu/carmha/resources/depression-work-function-bridging-the-gap-between/Work-Depression.pdf" TargetMode="External"/><Relationship Id="rId2" Type="http://schemas.openxmlformats.org/officeDocument/2006/relationships/hyperlink" Target="http://www.apa.org/helpcenter/work-stress.aspx" TargetMode="External"/><Relationship Id="rId1" Type="http://schemas.openxmlformats.org/officeDocument/2006/relationships/slideLayout" Target="../slideLayouts/slideLayout2.xml"/><Relationship Id="rId4" Type="http://schemas.openxmlformats.org/officeDocument/2006/relationships/hyperlink" Target="http://www.who.int/occupational_health/publications/raisingawarenessofstress.pdf?ua=1"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58983" y="613954"/>
            <a:ext cx="9170126" cy="5423164"/>
          </a:xfrm>
        </p:spPr>
        <p:txBody>
          <a:bodyPr>
            <a:normAutofit fontScale="92500" lnSpcReduction="20000"/>
          </a:bodyPr>
          <a:lstStyle/>
          <a:p>
            <a:endParaRPr lang="tr-TR" b="1" dirty="0" smtClean="0"/>
          </a:p>
          <a:p>
            <a:pPr algn="ctr"/>
            <a:endParaRPr lang="tr-TR" b="1" dirty="0" smtClean="0"/>
          </a:p>
          <a:p>
            <a:pPr algn="ctr">
              <a:lnSpc>
                <a:spcPct val="115000"/>
              </a:lnSpc>
              <a:spcAft>
                <a:spcPts val="800"/>
              </a:spcAft>
            </a:pPr>
            <a:endParaRPr lang="tr-TR"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15000"/>
              </a:lnSpc>
              <a:spcAft>
                <a:spcPts val="800"/>
              </a:spcAft>
            </a:pPr>
            <a:r>
              <a:rPr lang="en-US" sz="3000" b="1" dirty="0" smtClean="0">
                <a:solidFill>
                  <a:srgbClr val="FF0000"/>
                </a:solidFill>
                <a:latin typeface="Calibri" pitchFamily="34" charset="0"/>
                <a:ea typeface="Calibri" panose="020F0502020204030204" pitchFamily="34" charset="0"/>
                <a:cs typeface="Calibri" pitchFamily="34" charset="0"/>
              </a:rPr>
              <a:t>Textile </a:t>
            </a:r>
            <a:r>
              <a:rPr lang="en-US" sz="3000" b="1" dirty="0">
                <a:solidFill>
                  <a:srgbClr val="FF0000"/>
                </a:solidFill>
                <a:latin typeface="Calibri" pitchFamily="34" charset="0"/>
                <a:ea typeface="Calibri" panose="020F0502020204030204" pitchFamily="34" charset="0"/>
                <a:cs typeface="Calibri" pitchFamily="34" charset="0"/>
              </a:rPr>
              <a:t>workers: Occupational Stress, coping strategies and related factors</a:t>
            </a:r>
            <a:endParaRPr lang="tr-TR" sz="3000" b="1" dirty="0">
              <a:solidFill>
                <a:srgbClr val="FF0000"/>
              </a:solidFill>
              <a:latin typeface="Calibri" pitchFamily="34" charset="0"/>
              <a:ea typeface="Calibri" panose="020F0502020204030204" pitchFamily="34" charset="0"/>
              <a:cs typeface="Calibri" pitchFamily="34" charset="0"/>
            </a:endParaRPr>
          </a:p>
          <a:p>
            <a:pPr algn="ctr"/>
            <a:r>
              <a:rPr lang="tr-TR" sz="1700" dirty="0" smtClean="0">
                <a:latin typeface="Calibri" pitchFamily="34" charset="0"/>
                <a:cs typeface="Calibri" pitchFamily="34" charset="0"/>
              </a:rPr>
              <a:t>Koseoglu Ornek, O.</a:t>
            </a:r>
            <a:r>
              <a:rPr lang="tr-TR" sz="1700" baseline="30000" dirty="0" smtClean="0">
                <a:latin typeface="Calibri" pitchFamily="34" charset="0"/>
                <a:cs typeface="Calibri" pitchFamily="34" charset="0"/>
              </a:rPr>
              <a:t>1 </a:t>
            </a:r>
            <a:r>
              <a:rPr lang="tr-TR" sz="1700" dirty="0" smtClean="0">
                <a:latin typeface="Calibri" pitchFamily="34" charset="0"/>
                <a:cs typeface="Calibri" pitchFamily="34" charset="0"/>
              </a:rPr>
              <a:t>and Esin, M.N., 2015</a:t>
            </a:r>
            <a:r>
              <a:rPr lang="tr-TR" sz="1700" baseline="30000" dirty="0" smtClean="0">
                <a:latin typeface="Calibri" pitchFamily="34" charset="0"/>
                <a:cs typeface="Calibri" pitchFamily="34" charset="0"/>
              </a:rPr>
              <a:t>2</a:t>
            </a:r>
            <a:endParaRPr lang="tr-TR" sz="1700" dirty="0" smtClean="0">
              <a:latin typeface="Calibri" pitchFamily="34" charset="0"/>
              <a:cs typeface="Calibri" pitchFamily="34" charset="0"/>
            </a:endParaRPr>
          </a:p>
          <a:p>
            <a:pPr algn="ctr"/>
            <a:r>
              <a:rPr lang="tr-TR" sz="1700" baseline="30000" dirty="0" smtClean="0">
                <a:latin typeface="Calibri" pitchFamily="34" charset="0"/>
                <a:cs typeface="Calibri" pitchFamily="34" charset="0"/>
              </a:rPr>
              <a:t>1 </a:t>
            </a:r>
            <a:r>
              <a:rPr lang="tr-TR" sz="1700" dirty="0" smtClean="0">
                <a:latin typeface="Calibri" pitchFamily="34" charset="0"/>
                <a:cs typeface="Calibri" pitchFamily="34" charset="0"/>
              </a:rPr>
              <a:t>Istanbul Bilgi University, </a:t>
            </a:r>
            <a:r>
              <a:rPr lang="tr-TR" sz="1700" baseline="30000" dirty="0" smtClean="0">
                <a:latin typeface="Calibri" pitchFamily="34" charset="0"/>
                <a:cs typeface="Calibri" pitchFamily="34" charset="0"/>
              </a:rPr>
              <a:t>2 </a:t>
            </a:r>
            <a:r>
              <a:rPr lang="tr-TR" sz="1700" dirty="0" smtClean="0">
                <a:latin typeface="Calibri" pitchFamily="34" charset="0"/>
                <a:cs typeface="Calibri" pitchFamily="34" charset="0"/>
              </a:rPr>
              <a:t>Istanbul University</a:t>
            </a:r>
            <a:endParaRPr lang="tr-TR" sz="1600" dirty="0" smtClean="0">
              <a:latin typeface="Calibri" pitchFamily="34" charset="0"/>
              <a:cs typeface="Calibri" pitchFamily="34" charset="0"/>
            </a:endParaRPr>
          </a:p>
          <a:p>
            <a:pPr algn="ctr"/>
            <a:endParaRPr lang="tr-TR" b="1" dirty="0">
              <a:latin typeface="Calibri" pitchFamily="34" charset="0"/>
              <a:cs typeface="Calibri" pitchFamily="34" charset="0"/>
            </a:endParaRPr>
          </a:p>
          <a:p>
            <a:pPr algn="ctr"/>
            <a:r>
              <a:rPr lang="tr-TR" sz="1900" b="1" dirty="0" smtClean="0">
                <a:solidFill>
                  <a:schemeClr val="tx1">
                    <a:lumMod val="75000"/>
                    <a:lumOff val="25000"/>
                  </a:schemeClr>
                </a:solidFill>
                <a:latin typeface="Calibri" pitchFamily="34" charset="0"/>
                <a:cs typeface="Calibri" pitchFamily="34" charset="0"/>
              </a:rPr>
              <a:t>Presenter</a:t>
            </a:r>
          </a:p>
          <a:p>
            <a:pPr algn="ctr"/>
            <a:r>
              <a:rPr lang="tr-TR" sz="2200" b="1" dirty="0" smtClean="0">
                <a:solidFill>
                  <a:schemeClr val="tx1"/>
                </a:solidFill>
                <a:latin typeface="Calibri" pitchFamily="34" charset="0"/>
                <a:cs typeface="Calibri" pitchFamily="34" charset="0"/>
              </a:rPr>
              <a:t>Ozlem Koseoglu Ornek</a:t>
            </a:r>
          </a:p>
          <a:p>
            <a:pPr algn="ctr"/>
            <a:r>
              <a:rPr lang="tr-TR" sz="1700" dirty="0" smtClean="0">
                <a:latin typeface="Calibri" pitchFamily="34" charset="0"/>
                <a:cs typeface="Calibri" pitchFamily="34" charset="0"/>
              </a:rPr>
              <a:t>Phd student- Lecturer</a:t>
            </a:r>
          </a:p>
          <a:p>
            <a:pPr algn="ctr"/>
            <a:r>
              <a:rPr lang="tr-TR" sz="1700" dirty="0" smtClean="0">
                <a:solidFill>
                  <a:schemeClr val="tx1"/>
                </a:solidFill>
                <a:latin typeface="Calibri" pitchFamily="34" charset="0"/>
                <a:cs typeface="Calibri" pitchFamily="34" charset="0"/>
              </a:rPr>
              <a:t>E mail</a:t>
            </a:r>
            <a:r>
              <a:rPr lang="tr-TR" sz="1700" b="1" dirty="0" smtClean="0">
                <a:solidFill>
                  <a:schemeClr val="tx1"/>
                </a:solidFill>
                <a:latin typeface="Calibri" pitchFamily="34" charset="0"/>
                <a:cs typeface="Calibri" pitchFamily="34" charset="0"/>
              </a:rPr>
              <a:t>: </a:t>
            </a:r>
            <a:r>
              <a:rPr lang="tr-TR" sz="1700" b="1" dirty="0" smtClean="0">
                <a:solidFill>
                  <a:schemeClr val="tx1"/>
                </a:solidFill>
                <a:latin typeface="Calibri" pitchFamily="34" charset="0"/>
                <a:cs typeface="Calibri" pitchFamily="34" charset="0"/>
                <a:hlinkClick r:id="rId2"/>
              </a:rPr>
              <a:t>ozlem.koseoglu@bilgi.edu.tr</a:t>
            </a:r>
            <a:endParaRPr lang="tr-TR" sz="1700" b="1" dirty="0" smtClean="0">
              <a:solidFill>
                <a:schemeClr val="tx1"/>
              </a:solidFill>
              <a:latin typeface="Calibri" pitchFamily="34" charset="0"/>
              <a:cs typeface="Calibri" pitchFamily="34" charset="0"/>
            </a:endParaRPr>
          </a:p>
          <a:p>
            <a:pPr algn="ctr"/>
            <a:endParaRPr lang="tr-TR" sz="1700" dirty="0" smtClean="0">
              <a:latin typeface="Calibri" pitchFamily="34" charset="0"/>
              <a:cs typeface="Calibri" pitchFamily="34" charset="0"/>
            </a:endParaRPr>
          </a:p>
          <a:p>
            <a:pPr algn="ctr"/>
            <a:r>
              <a:rPr lang="tr-TR" sz="1700" dirty="0" smtClean="0">
                <a:latin typeface="Calibri" pitchFamily="34" charset="0"/>
                <a:cs typeface="Calibri" pitchFamily="34" charset="0"/>
              </a:rPr>
              <a:t>Istanbul-2015</a:t>
            </a:r>
          </a:p>
        </p:txBody>
      </p:sp>
      <p:pic>
        <p:nvPicPr>
          <p:cNvPr id="1026" name="Picture 2" descr="C:\Users\pc\Desktop\1414153457178.jpg"/>
          <p:cNvPicPr>
            <a:picLocks noChangeAspect="1" noChangeArrowheads="1"/>
          </p:cNvPicPr>
          <p:nvPr/>
        </p:nvPicPr>
        <p:blipFill>
          <a:blip r:embed="rId3"/>
          <a:srcRect/>
          <a:stretch>
            <a:fillRect/>
          </a:stretch>
        </p:blipFill>
        <p:spPr bwMode="auto">
          <a:xfrm>
            <a:off x="714103" y="398417"/>
            <a:ext cx="1885406" cy="1456509"/>
          </a:xfrm>
          <a:prstGeom prst="rect">
            <a:avLst/>
          </a:prstGeom>
          <a:noFill/>
        </p:spPr>
      </p:pic>
      <p:pic>
        <p:nvPicPr>
          <p:cNvPr id="1028" name="Picture 4" descr="C:\Users\pc\Desktop\indir.jpg"/>
          <p:cNvPicPr>
            <a:picLocks noChangeAspect="1" noChangeArrowheads="1"/>
          </p:cNvPicPr>
          <p:nvPr/>
        </p:nvPicPr>
        <p:blipFill>
          <a:blip r:embed="rId4"/>
          <a:srcRect/>
          <a:stretch>
            <a:fillRect/>
          </a:stretch>
        </p:blipFill>
        <p:spPr bwMode="auto">
          <a:xfrm>
            <a:off x="9609501" y="300445"/>
            <a:ext cx="2143125" cy="1619795"/>
          </a:xfrm>
          <a:prstGeom prst="rect">
            <a:avLst/>
          </a:prstGeom>
          <a:noFill/>
        </p:spPr>
      </p:pic>
    </p:spTree>
    <p:extLst>
      <p:ext uri="{BB962C8B-B14F-4D97-AF65-F5344CB8AC3E}">
        <p14:creationId xmlns:p14="http://schemas.microsoft.com/office/powerpoint/2010/main" val="2361965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smtClean="0"/>
              <a:t/>
            </a:r>
            <a:br>
              <a:rPr lang="tr-TR" dirty="0" smtClean="0"/>
            </a:br>
            <a:r>
              <a:rPr lang="tr-TR" b="1" dirty="0" smtClean="0">
                <a:solidFill>
                  <a:srgbClr val="FF0000"/>
                </a:solidFill>
              </a:rPr>
              <a:t>Textile workers and Occupational Stress</a:t>
            </a:r>
            <a:endParaRPr lang="tr-TR" b="1" dirty="0">
              <a:solidFill>
                <a:srgbClr val="FF0000"/>
              </a:solidFill>
            </a:endParaRPr>
          </a:p>
        </p:txBody>
      </p:sp>
      <p:sp>
        <p:nvSpPr>
          <p:cNvPr id="3" name="Content Placeholder 2"/>
          <p:cNvSpPr>
            <a:spLocks noGrp="1"/>
          </p:cNvSpPr>
          <p:nvPr>
            <p:ph idx="1"/>
          </p:nvPr>
        </p:nvSpPr>
        <p:spPr/>
        <p:txBody>
          <a:bodyPr>
            <a:normAutofit/>
          </a:bodyPr>
          <a:lstStyle/>
          <a:p>
            <a:pPr>
              <a:lnSpc>
                <a:spcPct val="150000"/>
              </a:lnSpc>
            </a:pPr>
            <a:r>
              <a:rPr lang="tr-TR" dirty="0" smtClean="0">
                <a:solidFill>
                  <a:srgbClr val="000000"/>
                </a:solidFill>
                <a:latin typeface="Arial" panose="020B0604020202020204" pitchFamily="34" charset="0"/>
                <a:ea typeface="Times New Roman" panose="02020603050405020304" pitchFamily="18" charset="0"/>
              </a:rPr>
              <a:t>Textile business sector  takes very significant share in working area in Turkey. There are thousands  workers in this area. Generally, they work long time in unhealthy </a:t>
            </a:r>
            <a:r>
              <a:rPr lang="tr-TR" dirty="0" err="1" smtClean="0">
                <a:solidFill>
                  <a:srgbClr val="000000"/>
                </a:solidFill>
                <a:latin typeface="Arial" panose="020B0604020202020204" pitchFamily="34" charset="0"/>
                <a:ea typeface="Times New Roman" panose="02020603050405020304" pitchFamily="18" charset="0"/>
              </a:rPr>
              <a:t>and</a:t>
            </a:r>
            <a:r>
              <a:rPr lang="tr-TR" dirty="0" smtClean="0">
                <a:solidFill>
                  <a:srgbClr val="000000"/>
                </a:solidFill>
                <a:latin typeface="Arial" panose="020B0604020202020204" pitchFamily="34" charset="0"/>
                <a:ea typeface="Times New Roman" panose="02020603050405020304" pitchFamily="18" charset="0"/>
              </a:rPr>
              <a:t> </a:t>
            </a:r>
            <a:r>
              <a:rPr lang="tr-TR" dirty="0" err="1" smtClean="0">
                <a:solidFill>
                  <a:srgbClr val="000000"/>
                </a:solidFill>
                <a:latin typeface="Arial" panose="020B0604020202020204" pitchFamily="34" charset="0"/>
                <a:ea typeface="Times New Roman" panose="02020603050405020304" pitchFamily="18" charset="0"/>
              </a:rPr>
              <a:t>unsafety</a:t>
            </a:r>
            <a:r>
              <a:rPr lang="tr-TR" dirty="0" smtClean="0">
                <a:solidFill>
                  <a:srgbClr val="000000"/>
                </a:solidFill>
                <a:latin typeface="Arial" panose="020B0604020202020204" pitchFamily="34" charset="0"/>
                <a:ea typeface="Times New Roman" panose="02020603050405020304" pitchFamily="18" charset="0"/>
              </a:rPr>
              <a:t> conditions, extreme workload  and also get less paid. </a:t>
            </a:r>
            <a:r>
              <a:rPr lang="tr-TR" dirty="0" err="1" smtClean="0">
                <a:solidFill>
                  <a:srgbClr val="000000"/>
                </a:solidFill>
                <a:latin typeface="Arial" panose="020B0604020202020204" pitchFamily="34" charset="0"/>
                <a:ea typeface="Times New Roman" panose="02020603050405020304" pitchFamily="18" charset="0"/>
              </a:rPr>
              <a:t>The</a:t>
            </a:r>
            <a:r>
              <a:rPr lang="tr-TR" dirty="0" smtClean="0">
                <a:solidFill>
                  <a:srgbClr val="000000"/>
                </a:solidFill>
                <a:latin typeface="Arial" panose="020B0604020202020204" pitchFamily="34" charset="0"/>
                <a:ea typeface="Times New Roman" panose="02020603050405020304" pitchFamily="18" charset="0"/>
              </a:rPr>
              <a:t> most of them are women and have low-socieconomic conditions which </a:t>
            </a:r>
            <a:r>
              <a:rPr lang="tr-TR" dirty="0" err="1" smtClean="0">
                <a:solidFill>
                  <a:srgbClr val="000000"/>
                </a:solidFill>
                <a:latin typeface="Arial" panose="020B0604020202020204" pitchFamily="34" charset="0"/>
                <a:ea typeface="Times New Roman" panose="02020603050405020304" pitchFamily="18" charset="0"/>
              </a:rPr>
              <a:t>make</a:t>
            </a:r>
            <a:r>
              <a:rPr lang="tr-TR" dirty="0" smtClean="0">
                <a:solidFill>
                  <a:srgbClr val="000000"/>
                </a:solidFill>
                <a:latin typeface="Arial" panose="020B0604020202020204" pitchFamily="34" charset="0"/>
                <a:ea typeface="Times New Roman" panose="02020603050405020304" pitchFamily="18" charset="0"/>
              </a:rPr>
              <a:t> </a:t>
            </a:r>
            <a:r>
              <a:rPr lang="tr-TR" dirty="0" err="1" smtClean="0">
                <a:solidFill>
                  <a:srgbClr val="000000"/>
                </a:solidFill>
                <a:latin typeface="Arial" panose="020B0604020202020204" pitchFamily="34" charset="0"/>
                <a:ea typeface="Times New Roman" panose="02020603050405020304" pitchFamily="18" charset="0"/>
              </a:rPr>
              <a:t>them</a:t>
            </a:r>
            <a:r>
              <a:rPr lang="tr-TR" dirty="0" smtClean="0">
                <a:solidFill>
                  <a:srgbClr val="000000"/>
                </a:solidFill>
                <a:latin typeface="Arial" panose="020B0604020202020204" pitchFamily="34" charset="0"/>
                <a:ea typeface="Times New Roman" panose="02020603050405020304" pitchFamily="18" charset="0"/>
              </a:rPr>
              <a:t> </a:t>
            </a:r>
            <a:r>
              <a:rPr lang="tr-TR" dirty="0" err="1" smtClean="0">
                <a:solidFill>
                  <a:srgbClr val="000000"/>
                </a:solidFill>
                <a:latin typeface="Arial" panose="020B0604020202020204" pitchFamily="34" charset="0"/>
                <a:ea typeface="Times New Roman" panose="02020603050405020304" pitchFamily="18" charset="0"/>
              </a:rPr>
              <a:t>vulnerable</a:t>
            </a:r>
            <a:r>
              <a:rPr lang="tr-TR" dirty="0" smtClean="0">
                <a:solidFill>
                  <a:srgbClr val="000000"/>
                </a:solidFill>
                <a:latin typeface="Arial" panose="020B0604020202020204" pitchFamily="34" charset="0"/>
                <a:ea typeface="Times New Roman" panose="02020603050405020304" pitchFamily="18" charset="0"/>
              </a:rPr>
              <a:t>. </a:t>
            </a:r>
          </a:p>
          <a:p>
            <a:pPr>
              <a:lnSpc>
                <a:spcPct val="150000"/>
              </a:lnSpc>
            </a:pPr>
            <a:r>
              <a:rPr lang="tr-TR" dirty="0" smtClean="0">
                <a:solidFill>
                  <a:srgbClr val="000000"/>
                </a:solidFill>
                <a:latin typeface="Arial" panose="020B0604020202020204" pitchFamily="34" charset="0"/>
                <a:ea typeface="Times New Roman" panose="02020603050405020304" pitchFamily="18" charset="0"/>
              </a:rPr>
              <a:t>So, occupational stress is unavoidable due to contemproray work environment  which is defined in many different words in the related literature. Such as job stress, stres at workplace.</a:t>
            </a:r>
          </a:p>
        </p:txBody>
      </p:sp>
      <p:sp>
        <p:nvSpPr>
          <p:cNvPr id="4" name="Slide Number Placeholder 3"/>
          <p:cNvSpPr>
            <a:spLocks noGrp="1"/>
          </p:cNvSpPr>
          <p:nvPr>
            <p:ph type="sldNum" sz="quarter" idx="12"/>
          </p:nvPr>
        </p:nvSpPr>
        <p:spPr/>
        <p:txBody>
          <a:bodyPr/>
          <a:lstStyle/>
          <a:p>
            <a:fld id="{E97799C9-84D9-46D2-A11E-BCF8A720529D}" type="slidenum">
              <a:rPr lang="en-US" smtClean="0"/>
              <a:pPr/>
              <a:t>2</a:t>
            </a:fld>
            <a:endParaRPr lang="en-US" dirty="0"/>
          </a:p>
        </p:txBody>
      </p:sp>
    </p:spTree>
    <p:extLst>
      <p:ext uri="{BB962C8B-B14F-4D97-AF65-F5344CB8AC3E}">
        <p14:creationId xmlns:p14="http://schemas.microsoft.com/office/powerpoint/2010/main" val="3879964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309" y="624110"/>
            <a:ext cx="9362303" cy="1280890"/>
          </a:xfrm>
        </p:spPr>
        <p:txBody>
          <a:bodyPr/>
          <a:lstStyle/>
          <a:p>
            <a:r>
              <a:rPr lang="tr-TR" b="1" dirty="0" smtClean="0">
                <a:solidFill>
                  <a:srgbClr val="FF0000"/>
                </a:solidFill>
              </a:rPr>
              <a:t>Textile workers and Occupational Stress</a:t>
            </a:r>
            <a:endParaRPr lang="tr-TR" dirty="0"/>
          </a:p>
        </p:txBody>
      </p:sp>
      <p:sp>
        <p:nvSpPr>
          <p:cNvPr id="3" name="Content Placeholder 2"/>
          <p:cNvSpPr>
            <a:spLocks noGrp="1"/>
          </p:cNvSpPr>
          <p:nvPr>
            <p:ph idx="1"/>
          </p:nvPr>
        </p:nvSpPr>
        <p:spPr>
          <a:xfrm>
            <a:off x="2589212" y="1502229"/>
            <a:ext cx="8915400" cy="4689565"/>
          </a:xfrm>
        </p:spPr>
        <p:txBody>
          <a:bodyPr>
            <a:normAutofit/>
          </a:bodyPr>
          <a:lstStyle/>
          <a:p>
            <a:endParaRPr lang="tr-TR" dirty="0" smtClean="0">
              <a:solidFill>
                <a:srgbClr val="FF0000"/>
              </a:solidFill>
              <a:latin typeface="Arial" panose="020B0604020202020204" pitchFamily="34" charset="0"/>
              <a:ea typeface="Times New Roman" panose="02020603050405020304" pitchFamily="18" charset="0"/>
            </a:endParaRPr>
          </a:p>
          <a:p>
            <a:pPr>
              <a:lnSpc>
                <a:spcPct val="150000"/>
              </a:lnSpc>
            </a:pPr>
            <a:r>
              <a:rPr lang="tr-TR" dirty="0" smtClean="0">
                <a:solidFill>
                  <a:srgbClr val="FF0000"/>
                </a:solidFill>
                <a:latin typeface="Arial" panose="020B0604020202020204" pitchFamily="34" charset="0"/>
                <a:ea typeface="Times New Roman" panose="02020603050405020304" pitchFamily="18" charset="0"/>
              </a:rPr>
              <a:t>O</a:t>
            </a:r>
            <a:r>
              <a:rPr lang="tr-TR" b="1" dirty="0" smtClean="0">
                <a:solidFill>
                  <a:srgbClr val="FF0000"/>
                </a:solidFill>
                <a:latin typeface="Arial" panose="020B0604020202020204" pitchFamily="34" charset="0"/>
                <a:ea typeface="Times New Roman" panose="02020603050405020304" pitchFamily="18" charset="0"/>
              </a:rPr>
              <a:t>ccupational stress; </a:t>
            </a:r>
            <a:r>
              <a:rPr lang="tr-TR" dirty="0" smtClean="0">
                <a:solidFill>
                  <a:srgbClr val="000000"/>
                </a:solidFill>
                <a:latin typeface="Arial" panose="020B0604020202020204" pitchFamily="34" charset="0"/>
                <a:ea typeface="Times New Roman" panose="02020603050405020304" pitchFamily="18" charset="0"/>
              </a:rPr>
              <a:t>when demand s of the occupation is not compatible with the skills, knowledge and capability of the employee , this would overwhelm the coping mechanism this employee and occupational stress would develop in response to this</a:t>
            </a:r>
            <a:r>
              <a:rPr lang="en-US" dirty="0" smtClean="0">
                <a:solidFill>
                  <a:srgbClr val="000000"/>
                </a:solidFill>
                <a:latin typeface="Arial" panose="020B0604020202020204" pitchFamily="34" charset="0"/>
                <a:ea typeface="Times New Roman" panose="02020603050405020304" pitchFamily="18" charset="0"/>
              </a:rPr>
              <a:t> (</a:t>
            </a:r>
            <a:r>
              <a:rPr lang="tr-TR" dirty="0" smtClean="0">
                <a:solidFill>
                  <a:schemeClr val="tx1"/>
                </a:solidFill>
                <a:latin typeface="Arial" panose="020B0604020202020204" pitchFamily="34" charset="0"/>
                <a:ea typeface="Calibri" panose="020F0502020204030204" pitchFamily="34" charset="0"/>
              </a:rPr>
              <a:t>Akintayo</a:t>
            </a:r>
            <a:r>
              <a:rPr lang="en-US" dirty="0" smtClean="0">
                <a:solidFill>
                  <a:schemeClr val="tx1"/>
                </a:solidFill>
                <a:latin typeface="Arial" panose="020B0604020202020204" pitchFamily="34" charset="0"/>
                <a:ea typeface="Times New Roman" panose="02020603050405020304" pitchFamily="18" charset="0"/>
              </a:rPr>
              <a:t>, 2012; </a:t>
            </a:r>
            <a:r>
              <a:rPr lang="en-US" dirty="0" smtClean="0">
                <a:solidFill>
                  <a:srgbClr val="000000"/>
                </a:solidFill>
                <a:latin typeface="Arial" panose="020B0604020202020204" pitchFamily="34" charset="0"/>
                <a:ea typeface="Times New Roman" panose="02020603050405020304" pitchFamily="18" charset="0"/>
              </a:rPr>
              <a:t>Peterson and Wilson, 2002)</a:t>
            </a:r>
            <a:r>
              <a:rPr lang="tr-TR" dirty="0" smtClean="0">
                <a:solidFill>
                  <a:srgbClr val="000000"/>
                </a:solidFill>
                <a:latin typeface="Arial" panose="020B0604020202020204" pitchFamily="34" charset="0"/>
                <a:ea typeface="Times New Roman" panose="02020603050405020304" pitchFamily="18" charset="0"/>
              </a:rPr>
              <a:t>.</a:t>
            </a:r>
          </a:p>
          <a:p>
            <a:pPr lvl="0">
              <a:lnSpc>
                <a:spcPct val="150000"/>
              </a:lnSpc>
              <a:buClr>
                <a:srgbClr val="A53010"/>
              </a:buClr>
            </a:pPr>
            <a:r>
              <a:rPr lang="tr-TR" dirty="0" smtClean="0">
                <a:solidFill>
                  <a:srgbClr val="000000"/>
                </a:solidFill>
                <a:latin typeface="Arial" panose="020B0604020202020204" pitchFamily="34" charset="0"/>
                <a:ea typeface="Times New Roman" panose="02020603050405020304" pitchFamily="18" charset="0"/>
              </a:rPr>
              <a:t>These responses would inevitably vary for each individual. However, employee who works in such a conditions like Textile sectors have more risky to develop stress. </a:t>
            </a:r>
          </a:p>
          <a:p>
            <a:pPr lvl="0">
              <a:lnSpc>
                <a:spcPct val="150000"/>
              </a:lnSpc>
              <a:buClr>
                <a:srgbClr val="A53010"/>
              </a:buClr>
            </a:pPr>
            <a:endParaRPr lang="tr-TR" dirty="0" smtClean="0">
              <a:solidFill>
                <a:srgbClr val="000000"/>
              </a:solidFill>
              <a:latin typeface="Arial" panose="020B0604020202020204" pitchFamily="34" charset="0"/>
              <a:ea typeface="Times New Roman" panose="02020603050405020304" pitchFamily="18" charset="0"/>
            </a:endParaRPr>
          </a:p>
          <a:p>
            <a:endParaRPr lang="tr-TR" dirty="0"/>
          </a:p>
        </p:txBody>
      </p:sp>
      <p:sp>
        <p:nvSpPr>
          <p:cNvPr id="4" name="Slide Number Placeholder 3"/>
          <p:cNvSpPr>
            <a:spLocks noGrp="1"/>
          </p:cNvSpPr>
          <p:nvPr>
            <p:ph type="sldNum" sz="quarter" idx="12"/>
          </p:nvPr>
        </p:nvSpPr>
        <p:spPr/>
        <p:txBody>
          <a:bodyPr/>
          <a:lstStyle/>
          <a:p>
            <a:fld id="{E97799C9-84D9-46D2-A11E-BCF8A720529D}" type="slidenum">
              <a:rPr lang="en-US" smtClean="0"/>
              <a:pPr/>
              <a:t>3</a:t>
            </a:fld>
            <a:endParaRPr lang="en-US" dirty="0"/>
          </a:p>
        </p:txBody>
      </p:sp>
      <p:pic>
        <p:nvPicPr>
          <p:cNvPr id="5" name="Picture 5" descr="stress8"/>
          <p:cNvPicPr>
            <a:picLocks noChangeAspect="1" noChangeArrowheads="1"/>
          </p:cNvPicPr>
          <p:nvPr/>
        </p:nvPicPr>
        <p:blipFill>
          <a:blip r:embed="rId2"/>
          <a:srcRect/>
          <a:stretch>
            <a:fillRect/>
          </a:stretch>
        </p:blipFill>
        <p:spPr bwMode="auto">
          <a:xfrm>
            <a:off x="8621486" y="4781006"/>
            <a:ext cx="2847702" cy="15675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150000"/>
              </a:lnSpc>
              <a:buClr>
                <a:srgbClr val="A53010"/>
              </a:buClr>
            </a:pPr>
            <a:r>
              <a:rPr lang="tr-TR" dirty="0">
                <a:solidFill>
                  <a:schemeClr val="tx1"/>
                </a:solidFill>
                <a:latin typeface="Arial" pitchFamily="34" charset="0"/>
                <a:cs typeface="Arial" pitchFamily="34" charset="0"/>
              </a:rPr>
              <a:t>Moreover, the effect of the stress varies between genders too, placing females in a more disadvantaged and vulnerable category when compared to their male counterparts. </a:t>
            </a:r>
            <a:endParaRPr lang="tr-TR" dirty="0">
              <a:solidFill>
                <a:schemeClr val="tx1"/>
              </a:solidFill>
              <a:latin typeface="Arial" pitchFamily="34" charset="0"/>
              <a:ea typeface="Times New Roman" panose="02020603050405020304" pitchFamily="18" charset="0"/>
              <a:cs typeface="Arial" pitchFamily="34" charset="0"/>
            </a:endParaRPr>
          </a:p>
          <a:p>
            <a:pPr>
              <a:lnSpc>
                <a:spcPct val="150000"/>
              </a:lnSpc>
            </a:pPr>
            <a:r>
              <a:rPr lang="tr-TR" dirty="0">
                <a:solidFill>
                  <a:schemeClr val="tx1"/>
                </a:solidFill>
                <a:latin typeface="Arial" pitchFamily="34" charset="0"/>
                <a:cs typeface="Arial" pitchFamily="34" charset="0"/>
              </a:rPr>
              <a:t>Research regarding effects of the stress on different genders revealed that woman are twice more likely to develop symptoms of stress than man. </a:t>
            </a:r>
            <a:endParaRPr lang="tr-TR" dirty="0" smtClean="0">
              <a:solidFill>
                <a:schemeClr val="tx1"/>
              </a:solidFill>
              <a:latin typeface="Arial" pitchFamily="34" charset="0"/>
              <a:cs typeface="Arial" pitchFamily="34" charset="0"/>
            </a:endParaRPr>
          </a:p>
          <a:p>
            <a:pPr algn="r">
              <a:lnSpc>
                <a:spcPct val="150000"/>
              </a:lnSpc>
              <a:buNone/>
            </a:pPr>
            <a:r>
              <a:rPr lang="tr-TR" sz="1600" dirty="0" smtClean="0">
                <a:solidFill>
                  <a:schemeClr val="tx1">
                    <a:lumMod val="85000"/>
                    <a:lumOff val="15000"/>
                  </a:schemeClr>
                </a:solidFill>
                <a:latin typeface="Arial" pitchFamily="34" charset="0"/>
                <a:cs typeface="Arial" pitchFamily="34" charset="0"/>
              </a:rPr>
              <a:t>(</a:t>
            </a:r>
            <a:r>
              <a:rPr lang="tr-TR" sz="1600" dirty="0">
                <a:solidFill>
                  <a:schemeClr val="tx1">
                    <a:lumMod val="85000"/>
                    <a:lumOff val="15000"/>
                  </a:schemeClr>
                </a:solidFill>
                <a:latin typeface="Arial" pitchFamily="34" charset="0"/>
                <a:cs typeface="Arial" pitchFamily="34" charset="0"/>
              </a:rPr>
              <a:t>Bilsker, </a:t>
            </a:r>
            <a:r>
              <a:rPr lang="tr-TR" sz="1600" dirty="0" smtClean="0">
                <a:solidFill>
                  <a:schemeClr val="tx1">
                    <a:lumMod val="85000"/>
                    <a:lumOff val="15000"/>
                  </a:schemeClr>
                </a:solidFill>
                <a:latin typeface="Arial" pitchFamily="34" charset="0"/>
                <a:cs typeface="Arial" pitchFamily="34" charset="0"/>
              </a:rPr>
              <a:t>Gilbert,Myete </a:t>
            </a:r>
            <a:r>
              <a:rPr lang="tr-TR" sz="1600" dirty="0">
                <a:solidFill>
                  <a:schemeClr val="tx1">
                    <a:lumMod val="85000"/>
                    <a:lumOff val="15000"/>
                  </a:schemeClr>
                </a:solidFill>
                <a:latin typeface="Arial" pitchFamily="34" charset="0"/>
                <a:cs typeface="Arial" pitchFamily="34" charset="0"/>
              </a:rPr>
              <a:t>and Patterson, 2005).</a:t>
            </a:r>
          </a:p>
        </p:txBody>
      </p:sp>
      <p:sp>
        <p:nvSpPr>
          <p:cNvPr id="4" name="Slide Number Placeholder 3"/>
          <p:cNvSpPr>
            <a:spLocks noGrp="1"/>
          </p:cNvSpPr>
          <p:nvPr>
            <p:ph type="sldNum" sz="quarter" idx="12"/>
          </p:nvPr>
        </p:nvSpPr>
        <p:spPr/>
        <p:txBody>
          <a:bodyPr/>
          <a:lstStyle/>
          <a:p>
            <a:fld id="{E97799C9-84D9-46D2-A11E-BCF8A720529D}" type="slidenum">
              <a:rPr lang="en-US" smtClean="0"/>
              <a:pPr/>
              <a:t>4</a:t>
            </a:fld>
            <a:endParaRPr lang="en-US" dirty="0"/>
          </a:p>
        </p:txBody>
      </p:sp>
    </p:spTree>
    <p:extLst>
      <p:ext uri="{BB962C8B-B14F-4D97-AF65-F5344CB8AC3E}">
        <p14:creationId xmlns:p14="http://schemas.microsoft.com/office/powerpoint/2010/main" val="36326198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4195" y="914400"/>
            <a:ext cx="8970418" cy="990600"/>
          </a:xfrm>
        </p:spPr>
        <p:txBody>
          <a:bodyPr>
            <a:normAutofit/>
          </a:bodyPr>
          <a:lstStyle/>
          <a:p>
            <a:r>
              <a:rPr lang="tr-TR" sz="2400" b="1" dirty="0" smtClean="0">
                <a:solidFill>
                  <a:srgbClr val="FF0000"/>
                </a:solidFill>
              </a:rPr>
              <a:t>Coping Strategies</a:t>
            </a:r>
            <a:endParaRPr lang="tr-TR" sz="2400" b="1" dirty="0">
              <a:solidFill>
                <a:srgbClr val="FF0000"/>
              </a:solidFill>
            </a:endParaRPr>
          </a:p>
        </p:txBody>
      </p:sp>
      <p:sp>
        <p:nvSpPr>
          <p:cNvPr id="3" name="Content Placeholder 2"/>
          <p:cNvSpPr>
            <a:spLocks noGrp="1"/>
          </p:cNvSpPr>
          <p:nvPr>
            <p:ph idx="1"/>
          </p:nvPr>
        </p:nvSpPr>
        <p:spPr>
          <a:xfrm>
            <a:off x="1737361" y="1619794"/>
            <a:ext cx="9767252" cy="4291428"/>
          </a:xfrm>
        </p:spPr>
        <p:txBody>
          <a:bodyPr>
            <a:normAutofit/>
          </a:bodyPr>
          <a:lstStyle/>
          <a:p>
            <a:pPr algn="just"/>
            <a:endParaRPr lang="tr-TR"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20000"/>
              </a:lnSpc>
            </a:pPr>
            <a:r>
              <a:rPr lang="tr-TR" sz="2200" dirty="0" smtClean="0">
                <a:solidFill>
                  <a:schemeClr val="tx1">
                    <a:lumMod val="85000"/>
                    <a:lumOff val="15000"/>
                  </a:schemeClr>
                </a:solidFill>
                <a:latin typeface="Arial" pitchFamily="34" charset="0"/>
                <a:ea typeface="Times New Roman" panose="02020603050405020304" pitchFamily="18" charset="0"/>
                <a:cs typeface="Arial" pitchFamily="34" charset="0"/>
              </a:rPr>
              <a:t>Coping </a:t>
            </a:r>
            <a:r>
              <a:rPr lang="tr-TR" sz="2200" dirty="0">
                <a:solidFill>
                  <a:schemeClr val="tx1">
                    <a:lumMod val="85000"/>
                    <a:lumOff val="15000"/>
                  </a:schemeClr>
                </a:solidFill>
                <a:latin typeface="Arial" pitchFamily="34" charset="0"/>
                <a:ea typeface="Times New Roman" panose="02020603050405020304" pitchFamily="18" charset="0"/>
                <a:cs typeface="Arial" pitchFamily="34" charset="0"/>
              </a:rPr>
              <a:t>mechanism with stress is different to person to </a:t>
            </a:r>
            <a:r>
              <a:rPr lang="tr-TR" sz="2200" dirty="0" smtClean="0">
                <a:solidFill>
                  <a:schemeClr val="tx1">
                    <a:lumMod val="85000"/>
                    <a:lumOff val="15000"/>
                  </a:schemeClr>
                </a:solidFill>
                <a:latin typeface="Arial" pitchFamily="34" charset="0"/>
                <a:ea typeface="Times New Roman" panose="02020603050405020304" pitchFamily="18" charset="0"/>
                <a:cs typeface="Arial" pitchFamily="34" charset="0"/>
              </a:rPr>
              <a:t>person.</a:t>
            </a:r>
            <a:r>
              <a:rPr lang="tr-TR" sz="2200" dirty="0">
                <a:solidFill>
                  <a:schemeClr val="tx1">
                    <a:lumMod val="85000"/>
                    <a:lumOff val="15000"/>
                  </a:schemeClr>
                </a:solidFill>
                <a:latin typeface="Arial" pitchFamily="34" charset="0"/>
                <a:cs typeface="Arial" pitchFamily="34" charset="0"/>
              </a:rPr>
              <a:t> </a:t>
            </a:r>
            <a:r>
              <a:rPr lang="tr-TR" sz="2200" dirty="0" smtClean="0">
                <a:solidFill>
                  <a:schemeClr val="tx1">
                    <a:lumMod val="85000"/>
                    <a:lumOff val="15000"/>
                  </a:schemeClr>
                </a:solidFill>
                <a:latin typeface="Arial" pitchFamily="34" charset="0"/>
                <a:cs typeface="Arial" pitchFamily="34" charset="0"/>
              </a:rPr>
              <a:t>It is much easier to coping with short time stress and it </a:t>
            </a:r>
            <a:r>
              <a:rPr lang="tr-TR" sz="2200" dirty="0">
                <a:solidFill>
                  <a:schemeClr val="tx1">
                    <a:lumMod val="85000"/>
                    <a:lumOff val="15000"/>
                  </a:schemeClr>
                </a:solidFill>
                <a:latin typeface="Arial" pitchFamily="34" charset="0"/>
                <a:cs typeface="Arial" pitchFamily="34" charset="0"/>
              </a:rPr>
              <a:t>even </a:t>
            </a:r>
            <a:r>
              <a:rPr lang="tr-TR" sz="2200" dirty="0" smtClean="0">
                <a:solidFill>
                  <a:schemeClr val="tx1">
                    <a:lumMod val="85000"/>
                    <a:lumOff val="15000"/>
                  </a:schemeClr>
                </a:solidFill>
                <a:latin typeface="Arial" pitchFamily="34" charset="0"/>
                <a:cs typeface="Arial" pitchFamily="34" charset="0"/>
              </a:rPr>
              <a:t>contribute one’s motivation compare to long time stress.</a:t>
            </a:r>
          </a:p>
          <a:p>
            <a:pPr algn="just">
              <a:lnSpc>
                <a:spcPct val="120000"/>
              </a:lnSpc>
            </a:pPr>
            <a:r>
              <a:rPr lang="tr-TR" sz="2200" dirty="0" smtClean="0">
                <a:solidFill>
                  <a:schemeClr val="tx1">
                    <a:lumMod val="85000"/>
                    <a:lumOff val="15000"/>
                  </a:schemeClr>
                </a:solidFill>
                <a:latin typeface="Arial" pitchFamily="34" charset="0"/>
                <a:cs typeface="Arial" pitchFamily="34" charset="0"/>
              </a:rPr>
              <a:t>Long </a:t>
            </a:r>
            <a:r>
              <a:rPr lang="tr-TR" sz="2200" dirty="0">
                <a:solidFill>
                  <a:schemeClr val="tx1">
                    <a:lumMod val="85000"/>
                    <a:lumOff val="15000"/>
                  </a:schemeClr>
                </a:solidFill>
                <a:latin typeface="Arial" pitchFamily="34" charset="0"/>
                <a:cs typeface="Arial" pitchFamily="34" charset="0"/>
              </a:rPr>
              <a:t>time stress caused impairment of the productivity and performance of the employees as well as mental health problems such as depression (Wada et al., (2013) </a:t>
            </a:r>
          </a:p>
          <a:p>
            <a:pPr algn="just">
              <a:lnSpc>
                <a:spcPct val="120000"/>
              </a:lnSpc>
            </a:pPr>
            <a:endParaRPr lang="tr-TR" sz="2200" dirty="0" smtClean="0">
              <a:solidFill>
                <a:schemeClr val="tx1">
                  <a:lumMod val="85000"/>
                  <a:lumOff val="15000"/>
                </a:schemeClr>
              </a:solidFill>
              <a:latin typeface="Arial" pitchFamily="34" charset="0"/>
              <a:cs typeface="Arial" pitchFamily="34" charset="0"/>
            </a:endParaRPr>
          </a:p>
          <a:p>
            <a:pPr marL="0" indent="0" algn="just">
              <a:buNone/>
            </a:pPr>
            <a:endParaRPr lang="tr-TR" dirty="0" smtClean="0">
              <a:latin typeface="Times New Roman" panose="02020603050405020304" pitchFamily="18" charset="0"/>
              <a:cs typeface="Times New Roman" panose="02020603050405020304" pitchFamily="18" charset="0"/>
            </a:endParaRPr>
          </a:p>
          <a:p>
            <a:pPr marL="0" indent="0" algn="just">
              <a:buNone/>
            </a:pPr>
            <a:endParaRPr lang="tr-TR"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E97799C9-84D9-46D2-A11E-BCF8A720529D}" type="slidenum">
              <a:rPr lang="en-US" smtClean="0"/>
              <a:pPr/>
              <a:t>5</a:t>
            </a:fld>
            <a:endParaRPr lang="en-US" dirty="0"/>
          </a:p>
        </p:txBody>
      </p:sp>
      <p:pic>
        <p:nvPicPr>
          <p:cNvPr id="6" name="Picture 5" descr="C:\Users\emine\Desktop\imagesFWW1NEIQ.jpg"/>
          <p:cNvPicPr>
            <a:picLocks noChangeAspect="1" noChangeArrowheads="1"/>
          </p:cNvPicPr>
          <p:nvPr/>
        </p:nvPicPr>
        <p:blipFill>
          <a:blip r:embed="rId2"/>
          <a:srcRect/>
          <a:stretch>
            <a:fillRect/>
          </a:stretch>
        </p:blipFill>
        <p:spPr bwMode="auto">
          <a:xfrm>
            <a:off x="9402808" y="0"/>
            <a:ext cx="2592388" cy="1844675"/>
          </a:xfrm>
          <a:prstGeom prst="rect">
            <a:avLst/>
          </a:prstGeom>
          <a:noFill/>
          <a:ln w="9525">
            <a:noFill/>
            <a:miter lim="800000"/>
            <a:headEnd/>
            <a:tailEnd/>
          </a:ln>
        </p:spPr>
      </p:pic>
    </p:spTree>
    <p:extLst>
      <p:ext uri="{BB962C8B-B14F-4D97-AF65-F5344CB8AC3E}">
        <p14:creationId xmlns:p14="http://schemas.microsoft.com/office/powerpoint/2010/main" val="29677898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solidFill>
                  <a:srgbClr val="FF0000"/>
                </a:solidFill>
              </a:rPr>
              <a:t>Coping Strategies</a:t>
            </a:r>
            <a:endParaRPr lang="tr-TR" dirty="0"/>
          </a:p>
        </p:txBody>
      </p:sp>
      <p:sp>
        <p:nvSpPr>
          <p:cNvPr id="3" name="Content Placeholder 2"/>
          <p:cNvSpPr>
            <a:spLocks noGrp="1"/>
          </p:cNvSpPr>
          <p:nvPr>
            <p:ph idx="1"/>
          </p:nvPr>
        </p:nvSpPr>
        <p:spPr>
          <a:xfrm>
            <a:off x="2589212" y="2133600"/>
            <a:ext cx="8915400" cy="4175760"/>
          </a:xfrm>
        </p:spPr>
        <p:txBody>
          <a:bodyPr/>
          <a:lstStyle/>
          <a:p>
            <a:pPr>
              <a:lnSpc>
                <a:spcPct val="150000"/>
              </a:lnSpc>
            </a:pPr>
            <a:r>
              <a:rPr lang="tr-TR" dirty="0" smtClean="0">
                <a:solidFill>
                  <a:schemeClr val="tx1">
                    <a:lumMod val="85000"/>
                    <a:lumOff val="15000"/>
                  </a:schemeClr>
                </a:solidFill>
                <a:latin typeface="Arial" pitchFamily="34" charset="0"/>
                <a:cs typeface="Arial" pitchFamily="34" charset="0"/>
              </a:rPr>
              <a:t>The most important thing is to choose and practice a suitable coping strategies one’s  personalitiy and conditions.  </a:t>
            </a:r>
          </a:p>
          <a:p>
            <a:pPr>
              <a:lnSpc>
                <a:spcPct val="150000"/>
              </a:lnSpc>
            </a:pPr>
            <a:r>
              <a:rPr lang="tr-TR" dirty="0" smtClean="0">
                <a:solidFill>
                  <a:schemeClr val="tx1">
                    <a:lumMod val="85000"/>
                    <a:lumOff val="15000"/>
                  </a:schemeClr>
                </a:solidFill>
                <a:latin typeface="Arial" pitchFamily="34" charset="0"/>
                <a:cs typeface="Arial" pitchFamily="34" charset="0"/>
              </a:rPr>
              <a:t>These are yoga, meditation, deep breathing exercises, relaxing exercises, enjoying time with friend and family, walking, and spending time for hobbies...</a:t>
            </a:r>
          </a:p>
          <a:p>
            <a:endParaRPr lang="tr-TR" dirty="0"/>
          </a:p>
        </p:txBody>
      </p:sp>
      <p:sp>
        <p:nvSpPr>
          <p:cNvPr id="4" name="Slide Number Placeholder 3"/>
          <p:cNvSpPr>
            <a:spLocks noGrp="1"/>
          </p:cNvSpPr>
          <p:nvPr>
            <p:ph type="sldNum" sz="quarter" idx="12"/>
          </p:nvPr>
        </p:nvSpPr>
        <p:spPr/>
        <p:txBody>
          <a:bodyPr/>
          <a:lstStyle/>
          <a:p>
            <a:fld id="{E97799C9-84D9-46D2-A11E-BCF8A720529D}" type="slidenum">
              <a:rPr lang="en-US" smtClean="0"/>
              <a:pPr/>
              <a:t>6</a:t>
            </a:fld>
            <a:endParaRPr lang="en-US" dirty="0"/>
          </a:p>
        </p:txBody>
      </p:sp>
      <p:pic>
        <p:nvPicPr>
          <p:cNvPr id="43011" name="Picture 3" descr="C:\Users\pc\Desktop\images.jpg"/>
          <p:cNvPicPr>
            <a:picLocks noChangeAspect="1" noChangeArrowheads="1"/>
          </p:cNvPicPr>
          <p:nvPr/>
        </p:nvPicPr>
        <p:blipFill>
          <a:blip r:embed="rId2"/>
          <a:srcRect/>
          <a:stretch>
            <a:fillRect/>
          </a:stretch>
        </p:blipFill>
        <p:spPr bwMode="auto">
          <a:xfrm>
            <a:off x="7014754" y="3997234"/>
            <a:ext cx="4140926" cy="2534195"/>
          </a:xfrm>
          <a:prstGeom prst="rect">
            <a:avLst/>
          </a:prstGeom>
          <a:noFill/>
        </p:spPr>
      </p:pic>
      <p:pic>
        <p:nvPicPr>
          <p:cNvPr id="7" name="Picture 5" descr="C:\Users\emine\Desktop\images5MKRJY53.jpg"/>
          <p:cNvPicPr>
            <a:picLocks noChangeAspect="1" noChangeArrowheads="1"/>
          </p:cNvPicPr>
          <p:nvPr/>
        </p:nvPicPr>
        <p:blipFill>
          <a:blip r:embed="rId3"/>
          <a:srcRect/>
          <a:stretch>
            <a:fillRect/>
          </a:stretch>
        </p:blipFill>
        <p:spPr bwMode="auto">
          <a:xfrm>
            <a:off x="3148148" y="4101737"/>
            <a:ext cx="3276600" cy="239395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1943" y="1018902"/>
            <a:ext cx="9022669" cy="886097"/>
          </a:xfrm>
        </p:spPr>
        <p:txBody>
          <a:bodyPr>
            <a:normAutofit/>
          </a:bodyPr>
          <a:lstStyle/>
          <a:p>
            <a:r>
              <a:rPr lang="tr-TR" sz="2800" b="1" dirty="0" smtClean="0">
                <a:solidFill>
                  <a:srgbClr val="FF0000"/>
                </a:solidFill>
              </a:rPr>
              <a:t>Occupational Stress’ Symptoms</a:t>
            </a:r>
            <a:endParaRPr lang="tr-TR" sz="2800" b="1"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algn="just"/>
            <a:endParaRPr lang="tr-TR" b="1" dirty="0" smtClean="0">
              <a:latin typeface="Times New Roman" panose="02020603050405020304" pitchFamily="18" charset="0"/>
              <a:cs typeface="Times New Roman" panose="02020603050405020304" pitchFamily="18" charset="0"/>
            </a:endParaRPr>
          </a:p>
          <a:p>
            <a:pPr algn="just"/>
            <a:r>
              <a:rPr lang="tr-TR" b="1" dirty="0">
                <a:solidFill>
                  <a:schemeClr val="tx1"/>
                </a:solidFill>
                <a:latin typeface="Arial" pitchFamily="34" charset="0"/>
                <a:cs typeface="Arial" pitchFamily="34" charset="0"/>
              </a:rPr>
              <a:t>Generally observed physical symptoms </a:t>
            </a:r>
            <a:r>
              <a:rPr lang="tr-TR" dirty="0">
                <a:solidFill>
                  <a:schemeClr val="tx1"/>
                </a:solidFill>
                <a:latin typeface="Arial" pitchFamily="34" charset="0"/>
                <a:cs typeface="Arial" pitchFamily="34" charset="0"/>
              </a:rPr>
              <a:t>are high blood pressure, high pulse, cheyne stokes respiration, decrease of immuglobulin IgA, increase of secretion of kortisol hormone, </a:t>
            </a:r>
            <a:r>
              <a:rPr lang="tr-TR" dirty="0" smtClean="0">
                <a:solidFill>
                  <a:schemeClr val="tx1"/>
                </a:solidFill>
                <a:latin typeface="Arial" pitchFamily="34" charset="0"/>
                <a:cs typeface="Arial" pitchFamily="34" charset="0"/>
              </a:rPr>
              <a:t>headache, stomachache, heart diseases, obesity, sleep disturbances and tense </a:t>
            </a:r>
            <a:r>
              <a:rPr lang="tr-TR" dirty="0">
                <a:solidFill>
                  <a:schemeClr val="tx1"/>
                </a:solidFill>
                <a:latin typeface="Arial" pitchFamily="34" charset="0"/>
                <a:cs typeface="Arial" pitchFamily="34" charset="0"/>
              </a:rPr>
              <a:t>of </a:t>
            </a:r>
            <a:r>
              <a:rPr lang="tr-TR" dirty="0" smtClean="0">
                <a:solidFill>
                  <a:schemeClr val="tx1"/>
                </a:solidFill>
                <a:latin typeface="Arial" pitchFamily="34" charset="0"/>
                <a:cs typeface="Arial" pitchFamily="34" charset="0"/>
              </a:rPr>
              <a:t>muscles. </a:t>
            </a:r>
            <a:endParaRPr lang="tr-TR" b="1" dirty="0" smtClean="0">
              <a:solidFill>
                <a:schemeClr val="tx1"/>
              </a:solidFill>
              <a:latin typeface="Arial" pitchFamily="34" charset="0"/>
              <a:cs typeface="Arial" pitchFamily="34" charset="0"/>
            </a:endParaRPr>
          </a:p>
          <a:p>
            <a:pPr algn="just"/>
            <a:endParaRPr lang="tr-TR" b="1" dirty="0">
              <a:solidFill>
                <a:schemeClr val="tx1"/>
              </a:solidFill>
              <a:latin typeface="Arial" pitchFamily="34" charset="0"/>
              <a:cs typeface="Arial" pitchFamily="34" charset="0"/>
            </a:endParaRPr>
          </a:p>
          <a:p>
            <a:pPr algn="just"/>
            <a:r>
              <a:rPr lang="tr-TR" b="1" dirty="0" smtClean="0">
                <a:solidFill>
                  <a:schemeClr val="tx1"/>
                </a:solidFill>
                <a:latin typeface="Arial" pitchFamily="34" charset="0"/>
                <a:cs typeface="Arial" pitchFamily="34" charset="0"/>
              </a:rPr>
              <a:t>Mental </a:t>
            </a:r>
            <a:r>
              <a:rPr lang="tr-TR" b="1" dirty="0">
                <a:solidFill>
                  <a:schemeClr val="tx1"/>
                </a:solidFill>
                <a:latin typeface="Arial" pitchFamily="34" charset="0"/>
                <a:cs typeface="Arial" pitchFamily="34" charset="0"/>
              </a:rPr>
              <a:t>health symptoms </a:t>
            </a:r>
            <a:r>
              <a:rPr lang="tr-TR" dirty="0">
                <a:solidFill>
                  <a:schemeClr val="tx1"/>
                </a:solidFill>
                <a:latin typeface="Arial" pitchFamily="34" charset="0"/>
                <a:cs typeface="Arial" pitchFamily="34" charset="0"/>
              </a:rPr>
              <a:t>involve irritability, tension, aggressive behaviours, lack of concentration, </a:t>
            </a:r>
            <a:r>
              <a:rPr lang="tr-TR" dirty="0" smtClean="0">
                <a:solidFill>
                  <a:schemeClr val="tx1"/>
                </a:solidFill>
                <a:latin typeface="Arial" pitchFamily="34" charset="0"/>
                <a:cs typeface="Arial" pitchFamily="34" charset="0"/>
              </a:rPr>
              <a:t> depression, perception </a:t>
            </a:r>
            <a:r>
              <a:rPr lang="tr-TR" dirty="0">
                <a:solidFill>
                  <a:schemeClr val="tx1"/>
                </a:solidFill>
                <a:latin typeface="Arial" pitchFamily="34" charset="0"/>
                <a:cs typeface="Arial" pitchFamily="34" charset="0"/>
              </a:rPr>
              <a:t>disorder and obliviousness. </a:t>
            </a:r>
            <a:endParaRPr lang="tr-TR" dirty="0" smtClean="0">
              <a:solidFill>
                <a:schemeClr val="tx1"/>
              </a:solidFill>
              <a:latin typeface="Arial" pitchFamily="34" charset="0"/>
              <a:cs typeface="Arial" pitchFamily="34" charset="0"/>
            </a:endParaRPr>
          </a:p>
          <a:p>
            <a:pPr marL="0" indent="0" algn="just">
              <a:buNone/>
            </a:pPr>
            <a:endParaRPr lang="tr-TR" dirty="0">
              <a:solidFill>
                <a:schemeClr val="tx1"/>
              </a:solidFill>
              <a:latin typeface="Arial" pitchFamily="34" charset="0"/>
              <a:cs typeface="Arial" pitchFamily="34" charset="0"/>
            </a:endParaRPr>
          </a:p>
          <a:p>
            <a:pPr algn="just"/>
            <a:r>
              <a:rPr lang="tr-TR" dirty="0">
                <a:solidFill>
                  <a:schemeClr val="tx1"/>
                </a:solidFill>
                <a:latin typeface="Arial" pitchFamily="34" charset="0"/>
                <a:cs typeface="Arial" pitchFamily="34" charset="0"/>
              </a:rPr>
              <a:t>Development of such symptoms of physical and mental ill health decreases </a:t>
            </a:r>
            <a:r>
              <a:rPr lang="tr-TR" b="1" dirty="0">
                <a:solidFill>
                  <a:srgbClr val="FF0000"/>
                </a:solidFill>
                <a:latin typeface="Arial" pitchFamily="34" charset="0"/>
                <a:cs typeface="Arial" pitchFamily="34" charset="0"/>
              </a:rPr>
              <a:t>the job quality, </a:t>
            </a:r>
            <a:r>
              <a:rPr lang="tr-TR" b="1" dirty="0" smtClean="0">
                <a:solidFill>
                  <a:srgbClr val="FF0000"/>
                </a:solidFill>
                <a:latin typeface="Arial" pitchFamily="34" charset="0"/>
                <a:cs typeface="Arial" pitchFamily="34" charset="0"/>
              </a:rPr>
              <a:t>absenteeism, productivity, motivation, </a:t>
            </a:r>
            <a:r>
              <a:rPr lang="tr-TR" b="1" dirty="0">
                <a:solidFill>
                  <a:srgbClr val="FF0000"/>
                </a:solidFill>
                <a:latin typeface="Arial" pitchFamily="34" charset="0"/>
                <a:cs typeface="Arial" pitchFamily="34" charset="0"/>
              </a:rPr>
              <a:t>and threat workers health and </a:t>
            </a:r>
            <a:r>
              <a:rPr lang="tr-TR" b="1" dirty="0" smtClean="0">
                <a:solidFill>
                  <a:srgbClr val="FF0000"/>
                </a:solidFill>
                <a:latin typeface="Arial" pitchFamily="34" charset="0"/>
                <a:cs typeface="Arial" pitchFamily="34" charset="0"/>
              </a:rPr>
              <a:t>safety</a:t>
            </a:r>
          </a:p>
          <a:p>
            <a:pPr algn="r">
              <a:buNone/>
            </a:pPr>
            <a:r>
              <a:rPr lang="tr-TR" b="1" dirty="0" smtClean="0">
                <a:solidFill>
                  <a:srgbClr val="FF0000"/>
                </a:solidFill>
                <a:latin typeface="Arial" pitchFamily="34" charset="0"/>
                <a:cs typeface="Arial" pitchFamily="34" charset="0"/>
              </a:rPr>
              <a:t>                                              </a:t>
            </a:r>
            <a:r>
              <a:rPr lang="tr-TR" sz="1300" dirty="0" smtClean="0">
                <a:solidFill>
                  <a:schemeClr val="tx1"/>
                </a:solidFill>
                <a:latin typeface="Arial" pitchFamily="34" charset="0"/>
                <a:cs typeface="Arial" pitchFamily="34" charset="0"/>
              </a:rPr>
              <a:t>(Houtman, Jettinghoff and Cedillo, 2007)</a:t>
            </a:r>
            <a:endParaRPr lang="tr-TR" dirty="0">
              <a:latin typeface="Arial" pitchFamily="34" charset="0"/>
              <a:cs typeface="Arial" pitchFamily="34" charset="0"/>
            </a:endParaRPr>
          </a:p>
          <a:p>
            <a:endParaRPr lang="tr-TR" dirty="0"/>
          </a:p>
        </p:txBody>
      </p:sp>
      <p:sp>
        <p:nvSpPr>
          <p:cNvPr id="4" name="Slide Number Placeholder 3"/>
          <p:cNvSpPr>
            <a:spLocks noGrp="1"/>
          </p:cNvSpPr>
          <p:nvPr>
            <p:ph type="sldNum" sz="quarter" idx="12"/>
          </p:nvPr>
        </p:nvSpPr>
        <p:spPr/>
        <p:txBody>
          <a:bodyPr/>
          <a:lstStyle/>
          <a:p>
            <a:fld id="{E97799C9-84D9-46D2-A11E-BCF8A720529D}" type="slidenum">
              <a:rPr lang="en-US" smtClean="0"/>
              <a:pPr/>
              <a:t>7</a:t>
            </a:fld>
            <a:endParaRPr lang="en-US" dirty="0"/>
          </a:p>
        </p:txBody>
      </p:sp>
      <p:pic>
        <p:nvPicPr>
          <p:cNvPr id="5" name="Picture 4" descr="PRESURC"/>
          <p:cNvPicPr>
            <a:picLocks noChangeAspect="1" noChangeArrowheads="1"/>
          </p:cNvPicPr>
          <p:nvPr/>
        </p:nvPicPr>
        <p:blipFill>
          <a:blip r:embed="rId2"/>
          <a:srcRect/>
          <a:stretch>
            <a:fillRect/>
          </a:stretch>
        </p:blipFill>
        <p:spPr bwMode="auto">
          <a:xfrm>
            <a:off x="9790929" y="157843"/>
            <a:ext cx="2087563" cy="2115094"/>
          </a:xfrm>
          <a:prstGeom prst="rect">
            <a:avLst/>
          </a:prstGeom>
          <a:noFill/>
          <a:ln w="9525">
            <a:noFill/>
            <a:miter lim="800000"/>
            <a:headEnd/>
            <a:tailEnd/>
          </a:ln>
        </p:spPr>
      </p:pic>
    </p:spTree>
    <p:extLst>
      <p:ext uri="{BB962C8B-B14F-4D97-AF65-F5344CB8AC3E}">
        <p14:creationId xmlns:p14="http://schemas.microsoft.com/office/powerpoint/2010/main" val="3543893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6116" y="970344"/>
            <a:ext cx="8911687" cy="778663"/>
          </a:xfrm>
        </p:spPr>
        <p:txBody>
          <a:bodyPr>
            <a:normAutofit/>
          </a:bodyPr>
          <a:lstStyle/>
          <a:p>
            <a:r>
              <a:rPr lang="tr-TR" sz="2400" b="1" dirty="0" smtClean="0">
                <a:solidFill>
                  <a:srgbClr val="FF0000"/>
                </a:solidFill>
              </a:rPr>
              <a:t>Some common factors of  Occupational stressor</a:t>
            </a:r>
            <a:endParaRPr lang="tr-TR" sz="2400" b="1"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r>
              <a:rPr lang="tr-TR" sz="1900" dirty="0" smtClean="0">
                <a:solidFill>
                  <a:schemeClr val="tx1"/>
                </a:solidFill>
                <a:latin typeface="Arial" pitchFamily="34" charset="0"/>
                <a:cs typeface="Arial" pitchFamily="34" charset="0"/>
              </a:rPr>
              <a:t>These are changable work to work but these are the most commons according related literature. Such as;</a:t>
            </a:r>
          </a:p>
          <a:p>
            <a:r>
              <a:rPr lang="tr-TR" sz="1900" dirty="0" smtClean="0">
                <a:solidFill>
                  <a:schemeClr val="tx1"/>
                </a:solidFill>
                <a:latin typeface="Arial" pitchFamily="34" charset="0"/>
                <a:cs typeface="Arial" pitchFamily="34" charset="0"/>
              </a:rPr>
              <a:t>Excessive workloads</a:t>
            </a:r>
          </a:p>
          <a:p>
            <a:r>
              <a:rPr lang="tr-TR" sz="1900" dirty="0" smtClean="0">
                <a:solidFill>
                  <a:schemeClr val="tx1"/>
                </a:solidFill>
                <a:latin typeface="Arial" pitchFamily="34" charset="0"/>
                <a:cs typeface="Arial" pitchFamily="34" charset="0"/>
              </a:rPr>
              <a:t>Low salaries</a:t>
            </a:r>
          </a:p>
          <a:p>
            <a:r>
              <a:rPr lang="tr-TR" sz="1900" dirty="0" smtClean="0">
                <a:solidFill>
                  <a:schemeClr val="tx1"/>
                </a:solidFill>
                <a:latin typeface="Arial" pitchFamily="34" charset="0"/>
                <a:cs typeface="Arial" pitchFamily="34" charset="0"/>
              </a:rPr>
              <a:t>Conflicting demands</a:t>
            </a:r>
          </a:p>
          <a:p>
            <a:r>
              <a:rPr lang="tr-TR" sz="1900" dirty="0" smtClean="0">
                <a:solidFill>
                  <a:schemeClr val="tx1"/>
                </a:solidFill>
                <a:latin typeface="Arial" pitchFamily="34" charset="0"/>
                <a:cs typeface="Arial" pitchFamily="34" charset="0"/>
              </a:rPr>
              <a:t>Unclear rolles definitions</a:t>
            </a:r>
          </a:p>
          <a:p>
            <a:r>
              <a:rPr lang="tr-TR" sz="1900" dirty="0" smtClean="0">
                <a:solidFill>
                  <a:schemeClr val="tx1"/>
                </a:solidFill>
                <a:latin typeface="Arial" pitchFamily="34" charset="0"/>
                <a:cs typeface="Arial" pitchFamily="34" charset="0"/>
              </a:rPr>
              <a:t>Lack of social support or little support from colleques or supervisors</a:t>
            </a:r>
          </a:p>
          <a:p>
            <a:r>
              <a:rPr lang="tr-TR" sz="1900" dirty="0" smtClean="0">
                <a:solidFill>
                  <a:schemeClr val="tx1"/>
                </a:solidFill>
                <a:latin typeface="Arial" pitchFamily="34" charset="0"/>
                <a:cs typeface="Arial" pitchFamily="34" charset="0"/>
              </a:rPr>
              <a:t>Little contol over job process</a:t>
            </a:r>
          </a:p>
          <a:p>
            <a:r>
              <a:rPr lang="tr-TR" sz="1900" dirty="0" smtClean="0">
                <a:solidFill>
                  <a:schemeClr val="tx1"/>
                </a:solidFill>
                <a:latin typeface="Arial" pitchFamily="34" charset="0"/>
                <a:cs typeface="Arial" pitchFamily="34" charset="0"/>
              </a:rPr>
              <a:t>Poor work organization</a:t>
            </a:r>
          </a:p>
          <a:p>
            <a:r>
              <a:rPr lang="tr-TR" sz="1900" dirty="0" smtClean="0">
                <a:solidFill>
                  <a:schemeClr val="tx1"/>
                </a:solidFill>
                <a:latin typeface="Arial" pitchFamily="34" charset="0"/>
                <a:cs typeface="Arial" pitchFamily="34" charset="0"/>
              </a:rPr>
              <a:t>Few oppurtinities for advancement</a:t>
            </a:r>
          </a:p>
          <a:p>
            <a:pPr marL="0" indent="0" algn="r">
              <a:buNone/>
            </a:pPr>
            <a:r>
              <a:rPr lang="tr-TR" sz="1500" dirty="0" smtClean="0">
                <a:solidFill>
                  <a:schemeClr val="tx1"/>
                </a:solidFill>
                <a:latin typeface="Arial" pitchFamily="34" charset="0"/>
                <a:cs typeface="Arial" pitchFamily="34" charset="0"/>
              </a:rPr>
              <a:t> (American Pschological Association, 2015)</a:t>
            </a:r>
          </a:p>
          <a:p>
            <a:endParaRPr lang="tr-TR" dirty="0"/>
          </a:p>
        </p:txBody>
      </p:sp>
      <p:sp>
        <p:nvSpPr>
          <p:cNvPr id="4" name="Slide Number Placeholder 3"/>
          <p:cNvSpPr>
            <a:spLocks noGrp="1"/>
          </p:cNvSpPr>
          <p:nvPr>
            <p:ph type="sldNum" sz="quarter" idx="12"/>
          </p:nvPr>
        </p:nvSpPr>
        <p:spPr/>
        <p:txBody>
          <a:bodyPr/>
          <a:lstStyle/>
          <a:p>
            <a:fld id="{E97799C9-84D9-46D2-A11E-BCF8A720529D}" type="slidenum">
              <a:rPr lang="en-US" smtClean="0"/>
              <a:pPr/>
              <a:t>8</a:t>
            </a:fld>
            <a:endParaRPr lang="en-US" dirty="0"/>
          </a:p>
        </p:txBody>
      </p:sp>
    </p:spTree>
    <p:extLst>
      <p:ext uri="{BB962C8B-B14F-4D97-AF65-F5344CB8AC3E}">
        <p14:creationId xmlns:p14="http://schemas.microsoft.com/office/powerpoint/2010/main" val="29482936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1489166"/>
            <a:ext cx="8915400" cy="4422056"/>
          </a:xfrm>
        </p:spPr>
        <p:txBody>
          <a:bodyPr/>
          <a:lstStyle/>
          <a:p>
            <a:endParaRPr lang="tr-TR" dirty="0" smtClean="0"/>
          </a:p>
          <a:p>
            <a:pPr>
              <a:lnSpc>
                <a:spcPct val="150000"/>
              </a:lnSpc>
            </a:pPr>
            <a:r>
              <a:rPr lang="tr-TR" b="1" dirty="0" smtClean="0">
                <a:solidFill>
                  <a:schemeClr val="tx1"/>
                </a:solidFill>
                <a:latin typeface="Arial" pitchFamily="34" charset="0"/>
                <a:cs typeface="Arial" pitchFamily="34" charset="0"/>
              </a:rPr>
              <a:t>As a result of these conditions and outcomes, </a:t>
            </a:r>
            <a:r>
              <a:rPr lang="tr-TR" dirty="0" smtClean="0">
                <a:solidFill>
                  <a:schemeClr val="tx1"/>
                </a:solidFill>
                <a:latin typeface="Arial" pitchFamily="34" charset="0"/>
                <a:cs typeface="Arial" pitchFamily="34" charset="0"/>
              </a:rPr>
              <a:t>health protection, prevention and also promotion programs should be organized and implemented at the workplace.  </a:t>
            </a:r>
          </a:p>
          <a:p>
            <a:pPr>
              <a:lnSpc>
                <a:spcPct val="150000"/>
              </a:lnSpc>
            </a:pPr>
            <a:r>
              <a:rPr lang="tr-TR" dirty="0" smtClean="0">
                <a:solidFill>
                  <a:schemeClr val="tx1"/>
                </a:solidFill>
                <a:latin typeface="Arial" pitchFamily="34" charset="0"/>
                <a:cs typeface="Arial" pitchFamily="34" charset="0"/>
              </a:rPr>
              <a:t>Occupational  health nurses as a member of occupational team can take part easily and effectively in these programs.</a:t>
            </a:r>
          </a:p>
          <a:p>
            <a:pPr>
              <a:lnSpc>
                <a:spcPct val="150000"/>
              </a:lnSpc>
              <a:buNone/>
            </a:pPr>
            <a:r>
              <a:rPr lang="tr-TR" dirty="0" smtClean="0">
                <a:solidFill>
                  <a:schemeClr val="tx1"/>
                </a:solidFill>
                <a:latin typeface="Arial" pitchFamily="34" charset="0"/>
                <a:cs typeface="Arial" pitchFamily="34" charset="0"/>
              </a:rPr>
              <a:t>  </a:t>
            </a:r>
          </a:p>
          <a:p>
            <a:pPr>
              <a:lnSpc>
                <a:spcPct val="150000"/>
              </a:lnSpc>
            </a:pPr>
            <a:r>
              <a:rPr lang="tr-TR" dirty="0" smtClean="0">
                <a:solidFill>
                  <a:schemeClr val="tx1"/>
                </a:solidFill>
                <a:latin typeface="Arial" pitchFamily="34" charset="0"/>
                <a:cs typeface="Arial" pitchFamily="34" charset="0"/>
              </a:rPr>
              <a:t>Accordingly, there was a necessity of such a research as define health problems and to be used as a guide for health promotion programs. </a:t>
            </a:r>
          </a:p>
        </p:txBody>
      </p:sp>
      <p:sp>
        <p:nvSpPr>
          <p:cNvPr id="4" name="Slide Number Placeholder 3"/>
          <p:cNvSpPr>
            <a:spLocks noGrp="1"/>
          </p:cNvSpPr>
          <p:nvPr>
            <p:ph type="sldNum" sz="quarter" idx="12"/>
          </p:nvPr>
        </p:nvSpPr>
        <p:spPr/>
        <p:txBody>
          <a:bodyPr/>
          <a:lstStyle/>
          <a:p>
            <a:fld id="{E97799C9-84D9-46D2-A11E-BCF8A720529D}"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787782"/>
            <a:ext cx="8911687" cy="978673"/>
          </a:xfrm>
        </p:spPr>
        <p:txBody>
          <a:bodyPr>
            <a:normAutofit/>
          </a:bodyPr>
          <a:lstStyle/>
          <a:p>
            <a:r>
              <a:rPr lang="tr-TR" sz="2400" b="1" dirty="0" smtClean="0">
                <a:solidFill>
                  <a:srgbClr val="FF0000"/>
                </a:solidFill>
              </a:rPr>
              <a:t>Research title</a:t>
            </a:r>
            <a:r>
              <a:rPr lang="en-US" sz="2400" b="1" dirty="0" smtClean="0">
                <a:solidFill>
                  <a:srgbClr val="FF0000"/>
                </a:solidFill>
              </a:rPr>
              <a:t>: </a:t>
            </a:r>
            <a:r>
              <a:rPr lang="en-US" sz="2000" b="1" dirty="0"/>
              <a:t>Textile workers: Occupational Stress, coping strategies and related factors</a:t>
            </a:r>
            <a:endParaRPr lang="tr-TR" sz="2000" b="1" dirty="0"/>
          </a:p>
        </p:txBody>
      </p:sp>
      <p:sp>
        <p:nvSpPr>
          <p:cNvPr id="3" name="Content Placeholder 2"/>
          <p:cNvSpPr>
            <a:spLocks noGrp="1"/>
          </p:cNvSpPr>
          <p:nvPr>
            <p:ph idx="1"/>
          </p:nvPr>
        </p:nvSpPr>
        <p:spPr/>
        <p:txBody>
          <a:bodyPr>
            <a:normAutofit/>
          </a:bodyPr>
          <a:lstStyle/>
          <a:p>
            <a:r>
              <a:rPr lang="en-US" b="1" dirty="0" smtClean="0">
                <a:solidFill>
                  <a:srgbClr val="FF0000"/>
                </a:solidFill>
                <a:latin typeface="Times New Roman" panose="02020603050405020304" pitchFamily="18" charset="0"/>
                <a:ea typeface="Calibri" panose="020F0502020204030204" pitchFamily="34" charset="0"/>
              </a:rPr>
              <a:t>The </a:t>
            </a:r>
            <a:r>
              <a:rPr lang="en-US" b="1" dirty="0">
                <a:solidFill>
                  <a:srgbClr val="FF0000"/>
                </a:solidFill>
                <a:latin typeface="Times New Roman" panose="02020603050405020304" pitchFamily="18" charset="0"/>
                <a:ea typeface="Calibri" panose="020F0502020204030204" pitchFamily="34" charset="0"/>
              </a:rPr>
              <a:t>aim </a:t>
            </a:r>
            <a:r>
              <a:rPr lang="en-US" dirty="0">
                <a:latin typeface="Times New Roman" panose="02020603050405020304" pitchFamily="18" charset="0"/>
                <a:ea typeface="Calibri" panose="020F0502020204030204" pitchFamily="34" charset="0"/>
              </a:rPr>
              <a:t>of this research study has been to examine occupational stress, coping strategies with stressors and relevant </a:t>
            </a:r>
            <a:r>
              <a:rPr lang="en-US" dirty="0" smtClean="0">
                <a:latin typeface="Times New Roman" panose="02020603050405020304" pitchFamily="18" charset="0"/>
                <a:ea typeface="Calibri" panose="020F0502020204030204" pitchFamily="34" charset="0"/>
              </a:rPr>
              <a:t>factors </a:t>
            </a:r>
            <a:r>
              <a:rPr lang="en-US" dirty="0">
                <a:latin typeface="Times New Roman" panose="02020603050405020304" pitchFamily="18" charset="0"/>
                <a:ea typeface="Calibri" panose="020F0502020204030204" pitchFamily="34" charset="0"/>
              </a:rPr>
              <a:t>in textile </a:t>
            </a:r>
            <a:r>
              <a:rPr lang="en-US" dirty="0" smtClean="0">
                <a:latin typeface="Times New Roman" panose="02020603050405020304" pitchFamily="18" charset="0"/>
                <a:ea typeface="Calibri" panose="020F0502020204030204" pitchFamily="34" charset="0"/>
              </a:rPr>
              <a:t>workers</a:t>
            </a:r>
            <a:r>
              <a:rPr lang="tr-TR" dirty="0" smtClean="0">
                <a:latin typeface="Times New Roman" panose="02020603050405020304" pitchFamily="18" charset="0"/>
                <a:ea typeface="Calibri" panose="020F0502020204030204" pitchFamily="34" charset="0"/>
              </a:rPr>
              <a:t>. </a:t>
            </a:r>
          </a:p>
          <a:p>
            <a:r>
              <a:rPr lang="tr-TR" b="1" dirty="0" smtClean="0">
                <a:solidFill>
                  <a:srgbClr val="FF0000"/>
                </a:solidFill>
                <a:latin typeface="Times New Roman" panose="02020603050405020304" pitchFamily="18" charset="0"/>
              </a:rPr>
              <a:t>Method: </a:t>
            </a:r>
            <a:r>
              <a:rPr lang="en-US" dirty="0">
                <a:latin typeface="Times New Roman" panose="02020603050405020304" pitchFamily="18" charset="0"/>
                <a:ea typeface="Calibri" panose="020F0502020204030204" pitchFamily="34" charset="0"/>
              </a:rPr>
              <a:t>It is a descriptive and cross sectional design. The </a:t>
            </a:r>
            <a:r>
              <a:rPr lang="tr-TR" dirty="0" smtClean="0">
                <a:latin typeface="Times New Roman" panose="02020603050405020304" pitchFamily="18" charset="0"/>
                <a:ea typeface="Calibri" panose="020F0502020204030204" pitchFamily="34" charset="0"/>
              </a:rPr>
              <a:t>data was collected from textile factories </a:t>
            </a:r>
            <a:r>
              <a:rPr lang="en-US" dirty="0" smtClean="0">
                <a:latin typeface="Times New Roman" panose="02020603050405020304" pitchFamily="18" charset="0"/>
                <a:ea typeface="Calibri" panose="020F0502020204030204" pitchFamily="34" charset="0"/>
              </a:rPr>
              <a:t>by using</a:t>
            </a:r>
            <a:r>
              <a:rPr lang="tr-TR" dirty="0" smtClean="0">
                <a:latin typeface="Times New Roman" panose="02020603050405020304" pitchFamily="18" charset="0"/>
                <a:ea typeface="Calibri" panose="020F0502020204030204" pitchFamily="34" charset="0"/>
              </a:rPr>
              <a:t>;</a:t>
            </a:r>
          </a:p>
          <a:p>
            <a:pPr>
              <a:buFont typeface="+mj-lt"/>
              <a:buAutoNum type="arabicPeriod"/>
            </a:pPr>
            <a:r>
              <a:rPr lang="en-US" dirty="0" smtClean="0">
                <a:latin typeface="Times New Roman" panose="02020603050405020304" pitchFamily="18" charset="0"/>
                <a:ea typeface="Calibri" panose="020F0502020204030204" pitchFamily="34" charset="0"/>
              </a:rPr>
              <a:t> </a:t>
            </a:r>
            <a:r>
              <a:rPr lang="tr-TR" dirty="0" smtClean="0">
                <a:latin typeface="Times New Roman" panose="02020603050405020304" pitchFamily="18" charset="0"/>
                <a:ea typeface="Calibri" panose="020F0502020204030204" pitchFamily="34" charset="0"/>
              </a:rPr>
              <a:t>  The </a:t>
            </a:r>
            <a:r>
              <a:rPr lang="en-US" dirty="0" smtClean="0">
                <a:latin typeface="Times New Roman" panose="02020603050405020304" pitchFamily="18" charset="0"/>
                <a:ea typeface="Calibri" panose="020F0502020204030204" pitchFamily="34" charset="0"/>
              </a:rPr>
              <a:t>Descriptive </a:t>
            </a:r>
            <a:r>
              <a:rPr lang="en-US" dirty="0">
                <a:latin typeface="Times New Roman" panose="02020603050405020304" pitchFamily="18" charset="0"/>
                <a:ea typeface="Calibri" panose="020F0502020204030204" pitchFamily="34" charset="0"/>
              </a:rPr>
              <a:t>Characteristics of </a:t>
            </a:r>
            <a:r>
              <a:rPr lang="tr-TR" dirty="0" smtClean="0">
                <a:latin typeface="Times New Roman" panose="02020603050405020304" pitchFamily="18" charset="0"/>
                <a:ea typeface="Calibri" panose="020F0502020204030204" pitchFamily="34" charset="0"/>
              </a:rPr>
              <a:t>the </a:t>
            </a:r>
            <a:r>
              <a:rPr lang="tr-TR" dirty="0">
                <a:latin typeface="Times New Roman" panose="02020603050405020304" pitchFamily="18" charset="0"/>
                <a:ea typeface="Calibri" panose="020F0502020204030204" pitchFamily="34" charset="0"/>
              </a:rPr>
              <a:t>w</a:t>
            </a:r>
            <a:r>
              <a:rPr lang="en-US" dirty="0" err="1" smtClean="0">
                <a:latin typeface="Times New Roman" panose="02020603050405020304" pitchFamily="18" charset="0"/>
                <a:ea typeface="Calibri" panose="020F0502020204030204" pitchFamily="34" charset="0"/>
              </a:rPr>
              <a:t>orker’s</a:t>
            </a:r>
            <a:r>
              <a:rPr lang="en-US" dirty="0" smtClean="0">
                <a:latin typeface="Times New Roman" panose="02020603050405020304" pitchFamily="18" charset="0"/>
                <a:ea typeface="Calibri" panose="020F0502020204030204" pitchFamily="34" charset="0"/>
              </a:rPr>
              <a:t> </a:t>
            </a:r>
            <a:r>
              <a:rPr lang="en-US" dirty="0">
                <a:latin typeface="Times New Roman" panose="02020603050405020304" pitchFamily="18" charset="0"/>
                <a:ea typeface="Calibri" panose="020F0502020204030204" pitchFamily="34" charset="0"/>
              </a:rPr>
              <a:t>Assessment </a:t>
            </a:r>
            <a:r>
              <a:rPr lang="en-US" dirty="0" smtClean="0">
                <a:latin typeface="Times New Roman" panose="02020603050405020304" pitchFamily="18" charset="0"/>
                <a:ea typeface="Calibri" panose="020F0502020204030204" pitchFamily="34" charset="0"/>
              </a:rPr>
              <a:t>Form, </a:t>
            </a:r>
            <a:endParaRPr lang="tr-TR" dirty="0" smtClean="0">
              <a:latin typeface="Times New Roman" panose="02020603050405020304" pitchFamily="18" charset="0"/>
              <a:ea typeface="Calibri" panose="020F0502020204030204" pitchFamily="34" charset="0"/>
            </a:endParaRPr>
          </a:p>
          <a:p>
            <a:pPr>
              <a:buFont typeface="+mj-lt"/>
              <a:buAutoNum type="arabicPeriod"/>
            </a:pPr>
            <a:r>
              <a:rPr lang="tr-TR" dirty="0" smtClean="0">
                <a:latin typeface="Times New Roman" panose="02020603050405020304" pitchFamily="18" charset="0"/>
                <a:ea typeface="Calibri" panose="020F0502020204030204" pitchFamily="34" charset="0"/>
              </a:rPr>
              <a:t>   </a:t>
            </a:r>
            <a:r>
              <a:rPr lang="en-US" dirty="0" smtClean="0">
                <a:latin typeface="Times New Roman" panose="02020603050405020304" pitchFamily="18" charset="0"/>
                <a:ea typeface="Calibri" panose="020F0502020204030204" pitchFamily="34" charset="0"/>
              </a:rPr>
              <a:t>The </a:t>
            </a:r>
            <a:r>
              <a:rPr lang="en-US" dirty="0">
                <a:latin typeface="Times New Roman" panose="02020603050405020304" pitchFamily="18" charset="0"/>
                <a:ea typeface="Calibri" panose="020F0502020204030204" pitchFamily="34" charset="0"/>
              </a:rPr>
              <a:t>Brief Job Stress Questionnaire (BJSQ) which was developed by </a:t>
            </a:r>
            <a:r>
              <a:rPr lang="en-US" dirty="0" err="1">
                <a:latin typeface="Times New Roman" panose="02020603050405020304" pitchFamily="18" charset="0"/>
                <a:ea typeface="Calibri" panose="020F0502020204030204" pitchFamily="34" charset="0"/>
              </a:rPr>
              <a:t>Shimomitsu</a:t>
            </a:r>
            <a:r>
              <a:rPr lang="en-US" dirty="0">
                <a:latin typeface="Times New Roman" panose="02020603050405020304" pitchFamily="18" charset="0"/>
                <a:ea typeface="Calibri" panose="020F0502020204030204" pitchFamily="34" charset="0"/>
              </a:rPr>
              <a:t> and et </a:t>
            </a:r>
            <a:r>
              <a:rPr lang="tr-TR" dirty="0" smtClean="0">
                <a:latin typeface="Times New Roman" panose="02020603050405020304" pitchFamily="18" charset="0"/>
                <a:ea typeface="Calibri" panose="020F0502020204030204" pitchFamily="34" charset="0"/>
              </a:rPr>
              <a:t>  </a:t>
            </a:r>
          </a:p>
          <a:p>
            <a:pPr marL="0" indent="0">
              <a:buNone/>
            </a:pPr>
            <a:r>
              <a:rPr lang="tr-TR" dirty="0">
                <a:latin typeface="Times New Roman" panose="02020603050405020304" pitchFamily="18" charset="0"/>
                <a:ea typeface="Calibri" panose="020F0502020204030204" pitchFamily="34" charset="0"/>
              </a:rPr>
              <a:t> </a:t>
            </a:r>
            <a:r>
              <a:rPr lang="tr-TR" dirty="0" smtClean="0">
                <a:latin typeface="Times New Roman" panose="02020603050405020304" pitchFamily="18" charset="0"/>
                <a:ea typeface="Calibri" panose="020F0502020204030204" pitchFamily="34" charset="0"/>
              </a:rPr>
              <a:t>         </a:t>
            </a:r>
            <a:r>
              <a:rPr lang="en-US" dirty="0" smtClean="0">
                <a:latin typeface="Times New Roman" panose="02020603050405020304" pitchFamily="18" charset="0"/>
                <a:ea typeface="Calibri" panose="020F0502020204030204" pitchFamily="34" charset="0"/>
              </a:rPr>
              <a:t>all</a:t>
            </a:r>
            <a:r>
              <a:rPr lang="en-US" dirty="0">
                <a:latin typeface="Times New Roman" panose="02020603050405020304" pitchFamily="18" charset="0"/>
                <a:ea typeface="Calibri" panose="020F0502020204030204" pitchFamily="34" charset="0"/>
              </a:rPr>
              <a:t>, </a:t>
            </a:r>
            <a:r>
              <a:rPr lang="en-US" dirty="0" smtClean="0">
                <a:latin typeface="Times New Roman" panose="02020603050405020304" pitchFamily="18" charset="0"/>
                <a:ea typeface="Calibri" panose="020F0502020204030204" pitchFamily="34" charset="0"/>
              </a:rPr>
              <a:t>(</a:t>
            </a:r>
            <a:r>
              <a:rPr lang="en-US" dirty="0">
                <a:latin typeface="Times New Roman" panose="02020603050405020304" pitchFamily="18" charset="0"/>
                <a:ea typeface="Calibri" panose="020F0502020204030204" pitchFamily="34" charset="0"/>
              </a:rPr>
              <a:t>2000) </a:t>
            </a:r>
            <a:r>
              <a:rPr lang="tr-TR" dirty="0" smtClean="0">
                <a:latin typeface="Times New Roman" panose="02020603050405020304" pitchFamily="18" charset="0"/>
                <a:ea typeface="Calibri" panose="020F0502020204030204" pitchFamily="34" charset="0"/>
              </a:rPr>
              <a:t>in Japan.</a:t>
            </a:r>
          </a:p>
          <a:p>
            <a:pPr>
              <a:buAutoNum type="arabicPeriod" startAt="3"/>
            </a:pPr>
            <a:r>
              <a:rPr lang="tr-TR" dirty="0" smtClean="0">
                <a:latin typeface="Times New Roman" panose="02020603050405020304" pitchFamily="18" charset="0"/>
                <a:ea typeface="Calibri" panose="020F0502020204030204" pitchFamily="34" charset="0"/>
              </a:rPr>
              <a:t>   T</a:t>
            </a:r>
            <a:r>
              <a:rPr lang="en-US" dirty="0" smtClean="0">
                <a:latin typeface="Times New Roman" panose="02020603050405020304" pitchFamily="18" charset="0"/>
                <a:ea typeface="Calibri" panose="020F0502020204030204" pitchFamily="34" charset="0"/>
              </a:rPr>
              <a:t>he </a:t>
            </a:r>
            <a:r>
              <a:rPr lang="en-US" dirty="0">
                <a:latin typeface="Times New Roman" panose="02020603050405020304" pitchFamily="18" charset="0"/>
                <a:ea typeface="Calibri" panose="020F0502020204030204" pitchFamily="34" charset="0"/>
              </a:rPr>
              <a:t>Brief Scales for Coping Profiles (BSCP) that was developed by </a:t>
            </a:r>
            <a:r>
              <a:rPr lang="en-US" dirty="0" err="1">
                <a:latin typeface="Times New Roman" panose="02020603050405020304" pitchFamily="18" charset="0"/>
                <a:ea typeface="Calibri" panose="020F0502020204030204" pitchFamily="34" charset="0"/>
              </a:rPr>
              <a:t>Kageyama</a:t>
            </a:r>
            <a:r>
              <a:rPr lang="en-US" dirty="0">
                <a:latin typeface="Times New Roman" panose="02020603050405020304" pitchFamily="18" charset="0"/>
                <a:ea typeface="Calibri" panose="020F0502020204030204" pitchFamily="34" charset="0"/>
              </a:rPr>
              <a:t>, </a:t>
            </a:r>
            <a:r>
              <a:rPr lang="tr-TR" dirty="0" smtClean="0">
                <a:latin typeface="Times New Roman" panose="02020603050405020304" pitchFamily="18" charset="0"/>
                <a:ea typeface="Calibri" panose="020F0502020204030204" pitchFamily="34" charset="0"/>
              </a:rPr>
              <a:t> </a:t>
            </a:r>
          </a:p>
          <a:p>
            <a:pPr marL="0" indent="0">
              <a:buNone/>
            </a:pPr>
            <a:r>
              <a:rPr lang="tr-TR" dirty="0">
                <a:latin typeface="Times New Roman" panose="02020603050405020304" pitchFamily="18" charset="0"/>
                <a:ea typeface="Calibri" panose="020F0502020204030204" pitchFamily="34" charset="0"/>
              </a:rPr>
              <a:t> </a:t>
            </a:r>
            <a:r>
              <a:rPr lang="tr-TR" dirty="0" smtClean="0">
                <a:latin typeface="Times New Roman" panose="02020603050405020304" pitchFamily="18" charset="0"/>
                <a:ea typeface="Calibri" panose="020F0502020204030204" pitchFamily="34" charset="0"/>
              </a:rPr>
              <a:t>         </a:t>
            </a:r>
            <a:r>
              <a:rPr lang="en-US" dirty="0" smtClean="0">
                <a:latin typeface="Times New Roman" panose="02020603050405020304" pitchFamily="18" charset="0"/>
                <a:ea typeface="Calibri" panose="020F0502020204030204" pitchFamily="34" charset="0"/>
              </a:rPr>
              <a:t>Kobayashi</a:t>
            </a:r>
            <a:r>
              <a:rPr lang="en-US" dirty="0">
                <a:latin typeface="Times New Roman" panose="02020603050405020304" pitchFamily="18" charset="0"/>
                <a:ea typeface="Calibri" panose="020F0502020204030204" pitchFamily="34" charset="0"/>
              </a:rPr>
              <a:t>, </a:t>
            </a:r>
            <a:r>
              <a:rPr lang="en-US" dirty="0" smtClean="0">
                <a:latin typeface="Times New Roman" panose="02020603050405020304" pitchFamily="18" charset="0"/>
                <a:ea typeface="Calibri" panose="020F0502020204030204" pitchFamily="34" charset="0"/>
              </a:rPr>
              <a:t>Kawashima </a:t>
            </a:r>
            <a:r>
              <a:rPr lang="en-US" dirty="0">
                <a:latin typeface="Times New Roman" panose="02020603050405020304" pitchFamily="18" charset="0"/>
                <a:ea typeface="Calibri" panose="020F0502020204030204" pitchFamily="34" charset="0"/>
              </a:rPr>
              <a:t>and </a:t>
            </a:r>
            <a:r>
              <a:rPr lang="en-US" dirty="0" err="1">
                <a:latin typeface="Times New Roman" panose="02020603050405020304" pitchFamily="18" charset="0"/>
                <a:ea typeface="Calibri" panose="020F0502020204030204" pitchFamily="34" charset="0"/>
              </a:rPr>
              <a:t>Kanamaru</a:t>
            </a:r>
            <a:r>
              <a:rPr lang="en-US" dirty="0">
                <a:latin typeface="Times New Roman" panose="02020603050405020304" pitchFamily="18" charset="0"/>
                <a:ea typeface="Calibri" panose="020F0502020204030204" pitchFamily="34" charset="0"/>
              </a:rPr>
              <a:t>, (2004). </a:t>
            </a:r>
            <a:endParaRPr lang="tr-TR" dirty="0" smtClean="0">
              <a:latin typeface="Times New Roman" panose="02020603050405020304" pitchFamily="18" charset="0"/>
              <a:ea typeface="Calibri" panose="020F0502020204030204" pitchFamily="34" charset="0"/>
            </a:endParaRPr>
          </a:p>
        </p:txBody>
      </p:sp>
      <p:sp>
        <p:nvSpPr>
          <p:cNvPr id="4" name="Slide Number Placeholder 3"/>
          <p:cNvSpPr>
            <a:spLocks noGrp="1"/>
          </p:cNvSpPr>
          <p:nvPr>
            <p:ph type="sldNum" sz="quarter" idx="12"/>
          </p:nvPr>
        </p:nvSpPr>
        <p:spPr/>
        <p:txBody>
          <a:bodyPr/>
          <a:lstStyle/>
          <a:p>
            <a:fld id="{E97799C9-84D9-46D2-A11E-BCF8A720529D}" type="slidenum">
              <a:rPr lang="en-US" smtClean="0"/>
              <a:pPr/>
              <a:t>10</a:t>
            </a:fld>
            <a:endParaRPr lang="en-US" dirty="0"/>
          </a:p>
        </p:txBody>
      </p:sp>
    </p:spTree>
    <p:extLst>
      <p:ext uri="{BB962C8B-B14F-4D97-AF65-F5344CB8AC3E}">
        <p14:creationId xmlns:p14="http://schemas.microsoft.com/office/powerpoint/2010/main" val="34804764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Measurements </a:t>
            </a:r>
            <a:endParaRPr lang="tr-TR" b="1" dirty="0"/>
          </a:p>
        </p:txBody>
      </p:sp>
      <p:sp>
        <p:nvSpPr>
          <p:cNvPr id="3" name="Content Placeholder 2"/>
          <p:cNvSpPr>
            <a:spLocks noGrp="1"/>
          </p:cNvSpPr>
          <p:nvPr>
            <p:ph idx="1"/>
          </p:nvPr>
        </p:nvSpPr>
        <p:spPr/>
        <p:txBody>
          <a:bodyPr/>
          <a:lstStyle/>
          <a:p>
            <a:pPr>
              <a:buAutoNum type="arabicPeriod"/>
            </a:pPr>
            <a:r>
              <a:rPr lang="tr-TR" b="1" dirty="0" smtClean="0">
                <a:solidFill>
                  <a:srgbClr val="FF0000"/>
                </a:solidFill>
                <a:latin typeface="Times New Roman" panose="02020603050405020304" pitchFamily="18" charset="0"/>
                <a:ea typeface="Calibri" panose="020F0502020204030204" pitchFamily="34" charset="0"/>
              </a:rPr>
              <a:t>The </a:t>
            </a:r>
            <a:r>
              <a:rPr lang="en-US" b="1" dirty="0">
                <a:solidFill>
                  <a:srgbClr val="FF0000"/>
                </a:solidFill>
                <a:latin typeface="Times New Roman" panose="02020603050405020304" pitchFamily="18" charset="0"/>
                <a:ea typeface="Calibri" panose="020F0502020204030204" pitchFamily="34" charset="0"/>
              </a:rPr>
              <a:t>Descriptive </a:t>
            </a:r>
            <a:r>
              <a:rPr lang="en-US" b="1" dirty="0" smtClean="0">
                <a:solidFill>
                  <a:srgbClr val="FF0000"/>
                </a:solidFill>
                <a:latin typeface="Times New Roman" panose="02020603050405020304" pitchFamily="18" charset="0"/>
                <a:ea typeface="Calibri" panose="020F0502020204030204" pitchFamily="34" charset="0"/>
              </a:rPr>
              <a:t>Characteristics of </a:t>
            </a:r>
            <a:r>
              <a:rPr lang="tr-TR" b="1" dirty="0" smtClean="0">
                <a:solidFill>
                  <a:srgbClr val="FF0000"/>
                </a:solidFill>
                <a:latin typeface="Times New Roman" panose="02020603050405020304" pitchFamily="18" charset="0"/>
                <a:ea typeface="Calibri" panose="020F0502020204030204" pitchFamily="34" charset="0"/>
              </a:rPr>
              <a:t>the w</a:t>
            </a:r>
            <a:r>
              <a:rPr lang="en-US" b="1" dirty="0" err="1" smtClean="0">
                <a:solidFill>
                  <a:srgbClr val="FF0000"/>
                </a:solidFill>
                <a:latin typeface="Times New Roman" panose="02020603050405020304" pitchFamily="18" charset="0"/>
                <a:ea typeface="Calibri" panose="020F0502020204030204" pitchFamily="34" charset="0"/>
              </a:rPr>
              <a:t>orker</a:t>
            </a:r>
            <a:r>
              <a:rPr lang="tr-TR" b="1" dirty="0" smtClean="0">
                <a:solidFill>
                  <a:srgbClr val="FF0000"/>
                </a:solidFill>
                <a:latin typeface="Times New Roman" panose="02020603050405020304" pitchFamily="18" charset="0"/>
                <a:ea typeface="Calibri" panose="020F0502020204030204" pitchFamily="34" charset="0"/>
              </a:rPr>
              <a:t>’</a:t>
            </a:r>
            <a:r>
              <a:rPr lang="en-US" b="1" dirty="0" smtClean="0">
                <a:solidFill>
                  <a:srgbClr val="FF0000"/>
                </a:solidFill>
                <a:latin typeface="Times New Roman" panose="02020603050405020304" pitchFamily="18" charset="0"/>
                <a:ea typeface="Calibri" panose="020F0502020204030204" pitchFamily="34" charset="0"/>
              </a:rPr>
              <a:t>s Assessment Form</a:t>
            </a:r>
            <a:endParaRPr lang="tr-TR" b="1" dirty="0" smtClean="0">
              <a:solidFill>
                <a:srgbClr val="FF0000"/>
              </a:solidFill>
              <a:latin typeface="Times New Roman" panose="02020603050405020304" pitchFamily="18" charset="0"/>
              <a:ea typeface="Calibri" panose="020F0502020204030204" pitchFamily="34" charset="0"/>
            </a:endParaRPr>
          </a:p>
          <a:p>
            <a:pPr marL="0" indent="0">
              <a:buNone/>
            </a:pPr>
            <a:endParaRPr lang="tr-TR" b="1" dirty="0" smtClean="0">
              <a:solidFill>
                <a:srgbClr val="FF0000"/>
              </a:solidFill>
              <a:latin typeface="Times New Roman" panose="02020603050405020304" pitchFamily="18" charset="0"/>
              <a:ea typeface="Calibri" panose="020F0502020204030204" pitchFamily="34" charset="0"/>
            </a:endParaRPr>
          </a:p>
          <a:p>
            <a:r>
              <a:rPr lang="tr-TR" dirty="0" smtClean="0">
                <a:latin typeface="Times New Roman" panose="02020603050405020304" pitchFamily="18" charset="0"/>
                <a:ea typeface="Calibri" panose="020F0502020204030204" pitchFamily="34" charset="0"/>
              </a:rPr>
              <a:t>It was formed by the researcher according to related literature. </a:t>
            </a:r>
          </a:p>
          <a:p>
            <a:r>
              <a:rPr lang="tr-TR" dirty="0" smtClean="0">
                <a:latin typeface="Times New Roman" panose="02020603050405020304" pitchFamily="18" charset="0"/>
                <a:ea typeface="Calibri" panose="020F0502020204030204" pitchFamily="34" charset="0"/>
              </a:rPr>
              <a:t>It is comprised of 24 questions such as age, gender, mariage status, occupation, working time, economic situation, chronic and acut disease, sleep patterns, salary, education situation...) and,</a:t>
            </a:r>
          </a:p>
          <a:p>
            <a:r>
              <a:rPr lang="tr-TR" dirty="0" smtClean="0">
                <a:latin typeface="Times New Roman" panose="02020603050405020304" pitchFamily="18" charset="0"/>
                <a:ea typeface="Calibri" panose="020F0502020204030204" pitchFamily="34" charset="0"/>
              </a:rPr>
              <a:t>2 questions about evaluation of work performance which were cited from related research by World Health Organization </a:t>
            </a:r>
            <a:r>
              <a:rPr lang="tr-TR" sz="1600" dirty="0" smtClean="0">
                <a:latin typeface="Times New Roman" panose="02020603050405020304" pitchFamily="18" charset="0"/>
                <a:ea typeface="Calibri" panose="020F0502020204030204" pitchFamily="34" charset="0"/>
              </a:rPr>
              <a:t>(</a:t>
            </a:r>
            <a:r>
              <a:rPr lang="en-US" sz="1600" dirty="0" smtClean="0"/>
              <a:t>Kessler </a:t>
            </a:r>
            <a:r>
              <a:rPr lang="tr-TR" sz="1600" dirty="0"/>
              <a:t>e</a:t>
            </a:r>
            <a:r>
              <a:rPr lang="tr-TR" sz="1600" dirty="0" smtClean="0"/>
              <a:t>t all</a:t>
            </a:r>
            <a:r>
              <a:rPr lang="en-US" sz="1600" dirty="0" smtClean="0"/>
              <a:t>., </a:t>
            </a:r>
            <a:r>
              <a:rPr lang="en-US" sz="1600" dirty="0"/>
              <a:t>2004; Kessler </a:t>
            </a:r>
            <a:r>
              <a:rPr lang="tr-TR" sz="1600" dirty="0" smtClean="0"/>
              <a:t>et all, </a:t>
            </a:r>
            <a:r>
              <a:rPr lang="en-US" sz="1600" dirty="0" smtClean="0"/>
              <a:t>2003)</a:t>
            </a:r>
            <a:r>
              <a:rPr lang="tr-TR" sz="1600" dirty="0" smtClean="0"/>
              <a:t>.</a:t>
            </a:r>
            <a:r>
              <a:rPr lang="en-US" sz="1600" dirty="0" smtClean="0"/>
              <a:t> </a:t>
            </a:r>
            <a:r>
              <a:rPr lang="tr-TR" sz="1600" dirty="0" smtClean="0">
                <a:latin typeface="Times New Roman" panose="02020603050405020304" pitchFamily="18" charset="0"/>
                <a:ea typeface="Calibri" panose="020F0502020204030204" pitchFamily="34" charset="0"/>
              </a:rPr>
              <a:t> </a:t>
            </a:r>
            <a:endParaRPr lang="tr-TR" sz="1600" dirty="0">
              <a:latin typeface="Times New Roman" panose="02020603050405020304" pitchFamily="18" charset="0"/>
              <a:ea typeface="Calibri" panose="020F0502020204030204" pitchFamily="34" charset="0"/>
            </a:endParaRPr>
          </a:p>
          <a:p>
            <a:endParaRPr lang="tr-TR" dirty="0"/>
          </a:p>
        </p:txBody>
      </p:sp>
      <p:sp>
        <p:nvSpPr>
          <p:cNvPr id="4" name="Slide Number Placeholder 3"/>
          <p:cNvSpPr>
            <a:spLocks noGrp="1"/>
          </p:cNvSpPr>
          <p:nvPr>
            <p:ph type="sldNum" sz="quarter" idx="12"/>
          </p:nvPr>
        </p:nvSpPr>
        <p:spPr/>
        <p:txBody>
          <a:bodyPr/>
          <a:lstStyle/>
          <a:p>
            <a:fld id="{E97799C9-84D9-46D2-A11E-BCF8A720529D}" type="slidenum">
              <a:rPr lang="en-US" smtClean="0"/>
              <a:pPr/>
              <a:t>11</a:t>
            </a:fld>
            <a:endParaRPr lang="en-US" dirty="0"/>
          </a:p>
        </p:txBody>
      </p:sp>
    </p:spTree>
    <p:extLst>
      <p:ext uri="{BB962C8B-B14F-4D97-AF65-F5344CB8AC3E}">
        <p14:creationId xmlns:p14="http://schemas.microsoft.com/office/powerpoint/2010/main" val="38489106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z="1800" dirty="0" smtClean="0">
                <a:solidFill>
                  <a:prstClr val="black">
                    <a:lumMod val="75000"/>
                    <a:lumOff val="25000"/>
                  </a:prstClr>
                </a:solidFill>
                <a:latin typeface="Times New Roman" panose="02020603050405020304" pitchFamily="18" charset="0"/>
                <a:ea typeface="Calibri" panose="020F0502020204030204" pitchFamily="34" charset="0"/>
                <a:cs typeface="+mn-cs"/>
              </a:rPr>
              <a:t/>
            </a:r>
            <a:br>
              <a:rPr lang="tr-TR" sz="1800" dirty="0" smtClean="0">
                <a:solidFill>
                  <a:prstClr val="black">
                    <a:lumMod val="75000"/>
                    <a:lumOff val="25000"/>
                  </a:prstClr>
                </a:solidFill>
                <a:latin typeface="Times New Roman" panose="02020603050405020304" pitchFamily="18" charset="0"/>
                <a:ea typeface="Calibri" panose="020F0502020204030204" pitchFamily="34" charset="0"/>
                <a:cs typeface="+mn-cs"/>
              </a:rPr>
            </a:br>
            <a:r>
              <a:rPr lang="tr-TR" sz="1800" dirty="0" smtClean="0">
                <a:solidFill>
                  <a:srgbClr val="FF0000"/>
                </a:solidFill>
                <a:latin typeface="Times New Roman" panose="02020603050405020304" pitchFamily="18" charset="0"/>
                <a:ea typeface="Calibri" panose="020F0502020204030204" pitchFamily="34" charset="0"/>
                <a:cs typeface="+mn-cs"/>
              </a:rPr>
              <a:t>2. </a:t>
            </a:r>
            <a:r>
              <a:rPr lang="en-US" sz="1800" dirty="0" smtClean="0">
                <a:solidFill>
                  <a:srgbClr val="FF0000"/>
                </a:solidFill>
                <a:latin typeface="Times New Roman" panose="02020603050405020304" pitchFamily="18" charset="0"/>
                <a:ea typeface="Calibri" panose="020F0502020204030204" pitchFamily="34" charset="0"/>
                <a:cs typeface="+mn-cs"/>
              </a:rPr>
              <a:t>The </a:t>
            </a:r>
            <a:r>
              <a:rPr lang="en-US" sz="1800" dirty="0">
                <a:solidFill>
                  <a:srgbClr val="FF0000"/>
                </a:solidFill>
                <a:latin typeface="Times New Roman" panose="02020603050405020304" pitchFamily="18" charset="0"/>
                <a:ea typeface="Calibri" panose="020F0502020204030204" pitchFamily="34" charset="0"/>
                <a:cs typeface="+mn-cs"/>
              </a:rPr>
              <a:t>Brief Job Stress Questionnaire (BJSQ)</a:t>
            </a:r>
            <a:endParaRPr lang="tr-TR" dirty="0">
              <a:solidFill>
                <a:srgbClr val="FF0000"/>
              </a:solidFill>
            </a:endParaRPr>
          </a:p>
        </p:txBody>
      </p:sp>
      <p:sp>
        <p:nvSpPr>
          <p:cNvPr id="3" name="Content Placeholder 2"/>
          <p:cNvSpPr>
            <a:spLocks noGrp="1"/>
          </p:cNvSpPr>
          <p:nvPr>
            <p:ph idx="1"/>
          </p:nvPr>
        </p:nvSpPr>
        <p:spPr>
          <a:xfrm>
            <a:off x="2592925" y="2133600"/>
            <a:ext cx="8915400" cy="3777622"/>
          </a:xfrm>
        </p:spPr>
        <p:txBody>
          <a:bodyPr>
            <a:normAutofit/>
          </a:bodyPr>
          <a:lstStyle/>
          <a:p>
            <a:pPr marL="0" indent="0">
              <a:buNone/>
            </a:pPr>
            <a:r>
              <a:rPr lang="tr-TR" dirty="0" smtClean="0">
                <a:latin typeface="Times New Roman" panose="02020603050405020304" pitchFamily="18" charset="0"/>
                <a:cs typeface="Times New Roman" panose="02020603050405020304" pitchFamily="18" charset="0"/>
              </a:rPr>
              <a:t>It was </a:t>
            </a:r>
            <a:r>
              <a:rPr lang="en-GB" dirty="0" smtClean="0">
                <a:latin typeface="Times New Roman" panose="02020603050405020304" pitchFamily="18" charset="0"/>
                <a:cs typeface="Times New Roman" panose="02020603050405020304" pitchFamily="18" charset="0"/>
              </a:rPr>
              <a:t>developed </a:t>
            </a:r>
            <a:r>
              <a:rPr lang="en-GB" dirty="0">
                <a:latin typeface="Times New Roman" panose="02020603050405020304" pitchFamily="18" charset="0"/>
                <a:cs typeface="Times New Roman" panose="02020603050405020304" pitchFamily="18" charset="0"/>
              </a:rPr>
              <a:t>by </a:t>
            </a:r>
            <a:r>
              <a:rPr lang="tr-TR" dirty="0">
                <a:latin typeface="Times New Roman" panose="02020603050405020304" pitchFamily="18" charset="0"/>
                <a:cs typeface="Times New Roman" panose="02020603050405020304" pitchFamily="18" charset="0"/>
              </a:rPr>
              <a:t>Shimomitsu and et all, (2000</a:t>
            </a:r>
            <a:r>
              <a:rPr lang="tr-TR" dirty="0" smtClean="0">
                <a:latin typeface="Times New Roman" panose="02020603050405020304" pitchFamily="18" charset="0"/>
                <a:cs typeface="Times New Roman" panose="02020603050405020304" pitchFamily="18" charset="0"/>
              </a:rPr>
              <a:t>) in Japan. It is consist of 57 items and graded on 4 point-scale. It has 4 subscales which are;</a:t>
            </a:r>
          </a:p>
          <a:p>
            <a:pPr marL="0" indent="0">
              <a:buNone/>
            </a:pPr>
            <a:endParaRPr lang="tr-TR" dirty="0" smtClean="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tr-TR" dirty="0" smtClean="0">
                <a:latin typeface="Times New Roman" panose="02020603050405020304" pitchFamily="18" charset="0"/>
                <a:cs typeface="Times New Roman" panose="02020603050405020304" pitchFamily="18" charset="0"/>
              </a:rPr>
              <a:t>Physical symptoms</a:t>
            </a:r>
          </a:p>
          <a:p>
            <a:pPr>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P</a:t>
            </a:r>
            <a:r>
              <a:rPr lang="tr-TR" dirty="0" smtClean="0">
                <a:latin typeface="Times New Roman" panose="02020603050405020304" pitchFamily="18" charset="0"/>
                <a:cs typeface="Times New Roman" panose="02020603050405020304" pitchFamily="18" charset="0"/>
              </a:rPr>
              <a:t>sychological symptoms) </a:t>
            </a:r>
            <a:r>
              <a:rPr lang="tr-TR" dirty="0">
                <a:latin typeface="Times New Roman" panose="02020603050405020304" pitchFamily="18" charset="0"/>
                <a:cs typeface="Times New Roman" panose="02020603050405020304" pitchFamily="18" charset="0"/>
              </a:rPr>
              <a:t>and </a:t>
            </a:r>
            <a:endParaRPr lang="tr-TR" dirty="0" smtClean="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tr-TR" dirty="0" smtClean="0">
                <a:latin typeface="Times New Roman" panose="02020603050405020304" pitchFamily="18" charset="0"/>
                <a:cs typeface="Times New Roman" panose="02020603050405020304" pitchFamily="18" charset="0"/>
              </a:rPr>
              <a:t>Job stress</a:t>
            </a:r>
          </a:p>
          <a:p>
            <a:pPr>
              <a:buFont typeface="Arial" panose="020B0604020202020204" pitchFamily="34" charset="0"/>
              <a:buChar char="•"/>
            </a:pPr>
            <a:r>
              <a:rPr lang="tr-TR" dirty="0" smtClean="0">
                <a:latin typeface="Times New Roman" panose="02020603050405020304" pitchFamily="18" charset="0"/>
                <a:cs typeface="Times New Roman" panose="02020603050405020304" pitchFamily="18" charset="0"/>
              </a:rPr>
              <a:t>Social support</a:t>
            </a:r>
          </a:p>
        </p:txBody>
      </p:sp>
      <p:sp>
        <p:nvSpPr>
          <p:cNvPr id="4" name="Slide Number Placeholder 3"/>
          <p:cNvSpPr>
            <a:spLocks noGrp="1"/>
          </p:cNvSpPr>
          <p:nvPr>
            <p:ph type="sldNum" sz="quarter" idx="12"/>
          </p:nvPr>
        </p:nvSpPr>
        <p:spPr/>
        <p:txBody>
          <a:bodyPr/>
          <a:lstStyle/>
          <a:p>
            <a:fld id="{E97799C9-84D9-46D2-A11E-BCF8A720529D}" type="slidenum">
              <a:rPr lang="en-US" smtClean="0"/>
              <a:pPr/>
              <a:t>12</a:t>
            </a:fld>
            <a:endParaRPr lang="en-US" dirty="0"/>
          </a:p>
        </p:txBody>
      </p:sp>
    </p:spTree>
    <p:extLst>
      <p:ext uri="{BB962C8B-B14F-4D97-AF65-F5344CB8AC3E}">
        <p14:creationId xmlns:p14="http://schemas.microsoft.com/office/powerpoint/2010/main" val="41034492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z="1800" dirty="0" smtClean="0">
                <a:solidFill>
                  <a:srgbClr val="FF0000"/>
                </a:solidFill>
                <a:latin typeface="Times New Roman" panose="02020603050405020304" pitchFamily="18" charset="0"/>
                <a:ea typeface="Calibri" panose="020F0502020204030204" pitchFamily="34" charset="0"/>
              </a:rPr>
              <a:t/>
            </a:r>
            <a:br>
              <a:rPr lang="tr-TR" sz="1800" dirty="0" smtClean="0">
                <a:solidFill>
                  <a:srgbClr val="FF0000"/>
                </a:solidFill>
                <a:latin typeface="Times New Roman" panose="02020603050405020304" pitchFamily="18" charset="0"/>
                <a:ea typeface="Calibri" panose="020F0502020204030204" pitchFamily="34" charset="0"/>
              </a:rPr>
            </a:br>
            <a:r>
              <a:rPr lang="tr-TR" sz="1800" dirty="0" smtClean="0">
                <a:solidFill>
                  <a:srgbClr val="FF0000"/>
                </a:solidFill>
                <a:latin typeface="Times New Roman" panose="02020603050405020304" pitchFamily="18" charset="0"/>
                <a:ea typeface="Calibri" panose="020F0502020204030204" pitchFamily="34" charset="0"/>
              </a:rPr>
              <a:t>2</a:t>
            </a:r>
            <a:r>
              <a:rPr lang="tr-TR" sz="1800" dirty="0">
                <a:solidFill>
                  <a:srgbClr val="FF0000"/>
                </a:solidFill>
                <a:latin typeface="Times New Roman" panose="02020603050405020304" pitchFamily="18" charset="0"/>
                <a:ea typeface="Calibri" panose="020F0502020204030204" pitchFamily="34" charset="0"/>
              </a:rPr>
              <a:t>. </a:t>
            </a:r>
            <a:r>
              <a:rPr lang="en-US" sz="1800" dirty="0">
                <a:solidFill>
                  <a:srgbClr val="FF0000"/>
                </a:solidFill>
                <a:latin typeface="Times New Roman" panose="02020603050405020304" pitchFamily="18" charset="0"/>
                <a:ea typeface="Calibri" panose="020F0502020204030204" pitchFamily="34" charset="0"/>
              </a:rPr>
              <a:t>The Brief Job Stress Questionnaire (BJSQ</a:t>
            </a:r>
            <a:r>
              <a:rPr lang="en-US" sz="1800" dirty="0" smtClean="0">
                <a:solidFill>
                  <a:srgbClr val="FF0000"/>
                </a:solidFill>
                <a:latin typeface="Times New Roman" panose="02020603050405020304" pitchFamily="18" charset="0"/>
                <a:ea typeface="Calibri" panose="020F0502020204030204" pitchFamily="34" charset="0"/>
              </a:rPr>
              <a:t>)</a:t>
            </a:r>
            <a:r>
              <a:rPr lang="tr-TR" sz="1800" dirty="0" smtClean="0">
                <a:solidFill>
                  <a:srgbClr val="FF0000"/>
                </a:solidFill>
                <a:latin typeface="Times New Roman" panose="02020603050405020304" pitchFamily="18" charset="0"/>
                <a:ea typeface="Calibri" panose="020F0502020204030204" pitchFamily="34" charset="0"/>
              </a:rPr>
              <a:t/>
            </a:r>
            <a:br>
              <a:rPr lang="tr-TR" sz="1800" dirty="0" smtClean="0">
                <a:solidFill>
                  <a:srgbClr val="FF0000"/>
                </a:solidFill>
                <a:latin typeface="Times New Roman" panose="02020603050405020304" pitchFamily="18" charset="0"/>
                <a:ea typeface="Calibri" panose="020F0502020204030204" pitchFamily="34" charset="0"/>
              </a:rPr>
            </a:br>
            <a:endParaRPr lang="tr-TR" dirty="0"/>
          </a:p>
        </p:txBody>
      </p:sp>
      <p:sp>
        <p:nvSpPr>
          <p:cNvPr id="3" name="Content Placeholder 2"/>
          <p:cNvSpPr>
            <a:spLocks noGrp="1"/>
          </p:cNvSpPr>
          <p:nvPr>
            <p:ph idx="1"/>
          </p:nvPr>
        </p:nvSpPr>
        <p:spPr/>
        <p:txBody>
          <a:bodyPr/>
          <a:lstStyle/>
          <a:p>
            <a:pPr>
              <a:buClr>
                <a:srgbClr val="A53010"/>
              </a:buClr>
            </a:pPr>
            <a:endParaRPr lang="tr-TR"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buClr>
                <a:srgbClr val="A53010"/>
              </a:buClr>
            </a:pPr>
            <a:r>
              <a:rPr lang="tr-TR"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It </a:t>
            </a:r>
            <a:r>
              <a:rPr lang="tr-TR"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has </a:t>
            </a:r>
            <a:r>
              <a:rPr lang="en-GB"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been translated and adapted for use in Turkish by Koseoglu </a:t>
            </a:r>
            <a:r>
              <a:rPr lang="en-GB" dirty="0" err="1">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Ornek</a:t>
            </a:r>
            <a:r>
              <a:rPr lang="en-GB"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 and </a:t>
            </a:r>
            <a:r>
              <a:rPr lang="en-GB" dirty="0" err="1">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Esin</a:t>
            </a:r>
            <a:r>
              <a:rPr lang="en-GB"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 2015. </a:t>
            </a:r>
            <a:endParaRPr lang="tr-TR"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buClr>
                <a:srgbClr val="A53010"/>
              </a:buClr>
            </a:pPr>
            <a:r>
              <a:rPr lang="en-GB"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The </a:t>
            </a:r>
            <a:r>
              <a:rPr lang="en-GB"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both measurement have been found to have reliability and validity values. </a:t>
            </a:r>
            <a:endParaRPr lang="tr-TR"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buClr>
                <a:srgbClr val="A53010"/>
              </a:buClr>
            </a:pPr>
            <a:r>
              <a:rPr lang="en-GB"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The </a:t>
            </a:r>
            <a:r>
              <a:rPr lang="en-GB"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Cronbach alphas score of The BJSQ was 0</a:t>
            </a:r>
            <a:r>
              <a:rPr lang="tr-TR"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a:t>
            </a:r>
            <a:r>
              <a:rPr lang="en-GB"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74</a:t>
            </a:r>
            <a:r>
              <a:rPr lang="tr-TR"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 </a:t>
            </a:r>
            <a:endParaRPr lang="tr-TR"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buClr>
                <a:srgbClr val="A53010"/>
              </a:buClr>
            </a:pPr>
            <a:r>
              <a:rPr lang="tr-TR"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 </a:t>
            </a:r>
            <a:r>
              <a:rPr lang="tr-TR"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According to factor analysis, the item total correlation coefficients ranges from 0.45 to 0.77.</a:t>
            </a:r>
            <a:endParaRPr lang="tr-TR" dirty="0">
              <a:solidFill>
                <a:prstClr val="black">
                  <a:lumMod val="75000"/>
                  <a:lumOff val="25000"/>
                </a:prstClr>
              </a:solidFill>
              <a:latin typeface="Times New Roman" panose="02020603050405020304" pitchFamily="18" charset="0"/>
              <a:cs typeface="Times New Roman" panose="02020603050405020304" pitchFamily="18" charset="0"/>
            </a:endParaRPr>
          </a:p>
          <a:p>
            <a:endParaRPr lang="tr-TR" dirty="0"/>
          </a:p>
        </p:txBody>
      </p:sp>
      <p:sp>
        <p:nvSpPr>
          <p:cNvPr id="4" name="Slide Number Placeholder 3"/>
          <p:cNvSpPr>
            <a:spLocks noGrp="1"/>
          </p:cNvSpPr>
          <p:nvPr>
            <p:ph type="sldNum" sz="quarter" idx="12"/>
          </p:nvPr>
        </p:nvSpPr>
        <p:spPr/>
        <p:txBody>
          <a:bodyPr/>
          <a:lstStyle/>
          <a:p>
            <a:fld id="{E97799C9-84D9-46D2-A11E-BCF8A720529D}" type="slidenum">
              <a:rPr lang="en-US" smtClean="0"/>
              <a:pPr/>
              <a:t>13</a:t>
            </a:fld>
            <a:endParaRPr lang="en-US" dirty="0"/>
          </a:p>
        </p:txBody>
      </p:sp>
    </p:spTree>
    <p:extLst>
      <p:ext uri="{BB962C8B-B14F-4D97-AF65-F5344CB8AC3E}">
        <p14:creationId xmlns:p14="http://schemas.microsoft.com/office/powerpoint/2010/main" val="31631662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9295" y="603328"/>
            <a:ext cx="8911687" cy="1280890"/>
          </a:xfrm>
        </p:spPr>
        <p:txBody>
          <a:bodyPr>
            <a:normAutofit/>
          </a:bodyPr>
          <a:lstStyle/>
          <a:p>
            <a:r>
              <a:rPr lang="tr-TR" sz="2000" b="1" dirty="0" smtClean="0"/>
              <a:t/>
            </a:r>
            <a:br>
              <a:rPr lang="tr-TR" sz="2000" b="1" dirty="0" smtClean="0"/>
            </a:br>
            <a:r>
              <a:rPr lang="tr-TR" sz="2000" b="1" dirty="0" smtClean="0">
                <a:solidFill>
                  <a:srgbClr val="FF0000"/>
                </a:solidFill>
              </a:rPr>
              <a:t>3. </a:t>
            </a:r>
            <a:r>
              <a:rPr lang="tr-TR" sz="2000" b="1" dirty="0">
                <a:solidFill>
                  <a:srgbClr val="FF0000"/>
                </a:solidFill>
                <a:latin typeface="Times New Roman" panose="02020603050405020304" pitchFamily="18" charset="0"/>
                <a:ea typeface="Calibri" panose="020F0502020204030204" pitchFamily="34" charset="0"/>
              </a:rPr>
              <a:t>T</a:t>
            </a:r>
            <a:r>
              <a:rPr lang="en-US" sz="2000" b="1" dirty="0">
                <a:solidFill>
                  <a:srgbClr val="FF0000"/>
                </a:solidFill>
                <a:latin typeface="Times New Roman" panose="02020603050405020304" pitchFamily="18" charset="0"/>
                <a:ea typeface="Calibri" panose="020F0502020204030204" pitchFamily="34" charset="0"/>
              </a:rPr>
              <a:t>he Brief Scales for Coping Profiles (BSCP</a:t>
            </a:r>
            <a:r>
              <a:rPr lang="en-US" sz="2000" b="1" dirty="0" smtClean="0">
                <a:solidFill>
                  <a:srgbClr val="FF0000"/>
                </a:solidFill>
                <a:latin typeface="Times New Roman" panose="02020603050405020304" pitchFamily="18" charset="0"/>
                <a:ea typeface="Calibri" panose="020F0502020204030204" pitchFamily="34" charset="0"/>
              </a:rPr>
              <a:t>)</a:t>
            </a:r>
            <a:endParaRPr lang="tr-TR" sz="2000" b="1" dirty="0">
              <a:solidFill>
                <a:srgbClr val="FF0000"/>
              </a:solidFill>
            </a:endParaRPr>
          </a:p>
        </p:txBody>
      </p:sp>
      <p:sp>
        <p:nvSpPr>
          <p:cNvPr id="3" name="Content Placeholder 2"/>
          <p:cNvSpPr>
            <a:spLocks noGrp="1"/>
          </p:cNvSpPr>
          <p:nvPr>
            <p:ph idx="1"/>
          </p:nvPr>
        </p:nvSpPr>
        <p:spPr/>
        <p:txBody>
          <a:bodyPr>
            <a:normAutofit fontScale="25000" lnSpcReduction="20000"/>
          </a:bodyPr>
          <a:lstStyle/>
          <a:p>
            <a:pPr marL="0" indent="0">
              <a:lnSpc>
                <a:spcPct val="120000"/>
              </a:lnSpc>
              <a:buNone/>
            </a:pPr>
            <a:r>
              <a:rPr lang="tr-TR" sz="7200" dirty="0" smtClean="0">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It </a:t>
            </a:r>
            <a:r>
              <a:rPr lang="en-US" sz="7200" dirty="0" smtClean="0">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was </a:t>
            </a:r>
            <a:r>
              <a:rPr lang="en-US" sz="7200" dirty="0">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developed by </a:t>
            </a:r>
            <a:r>
              <a:rPr lang="en-US" sz="7200" dirty="0" err="1">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Kageyama</a:t>
            </a:r>
            <a:r>
              <a:rPr lang="en-US" sz="7200" dirty="0">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 </a:t>
            </a:r>
            <a:r>
              <a:rPr lang="en-US" sz="7200" dirty="0" smtClean="0">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Kobayashi</a:t>
            </a:r>
            <a:r>
              <a:rPr lang="en-US" sz="7200" dirty="0">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 Kawashima and </a:t>
            </a:r>
            <a:r>
              <a:rPr lang="en-US" sz="7200" dirty="0" err="1">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Kanamaru</a:t>
            </a:r>
            <a:r>
              <a:rPr lang="en-US" sz="7200" dirty="0">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 (2004). </a:t>
            </a:r>
            <a:endParaRPr lang="tr-TR" sz="7200" dirty="0">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20000"/>
              </a:lnSpc>
              <a:buNone/>
            </a:pPr>
            <a:r>
              <a:rPr lang="tr-TR" sz="7200" dirty="0" smtClean="0">
                <a:solidFill>
                  <a:prstClr val="black">
                    <a:lumMod val="85000"/>
                    <a:lumOff val="15000"/>
                  </a:prstClr>
                </a:solidFill>
                <a:latin typeface="Times New Roman" panose="02020603050405020304" pitchFamily="18" charset="0"/>
                <a:ea typeface="Calibri" panose="020F0502020204030204" pitchFamily="34" charset="0"/>
                <a:cs typeface="Times New Roman" panose="02020603050405020304" pitchFamily="18" charset="0"/>
              </a:rPr>
              <a:t>It is comprised of 18 questions</a:t>
            </a:r>
            <a:r>
              <a:rPr lang="tr-TR" sz="7200" dirty="0">
                <a:latin typeface="Times New Roman" panose="02020603050405020304" pitchFamily="18" charset="0"/>
                <a:cs typeface="Times New Roman" panose="02020603050405020304" pitchFamily="18" charset="0"/>
              </a:rPr>
              <a:t>and graded on 4 point-scale. It has </a:t>
            </a:r>
            <a:r>
              <a:rPr lang="tr-TR" sz="7200" dirty="0" smtClean="0">
                <a:latin typeface="Times New Roman" panose="02020603050405020304" pitchFamily="18" charset="0"/>
                <a:cs typeface="Times New Roman" panose="02020603050405020304" pitchFamily="18" charset="0"/>
              </a:rPr>
              <a:t>6 </a:t>
            </a:r>
            <a:r>
              <a:rPr lang="tr-TR" sz="7200" dirty="0">
                <a:latin typeface="Times New Roman" panose="02020603050405020304" pitchFamily="18" charset="0"/>
                <a:cs typeface="Times New Roman" panose="02020603050405020304" pitchFamily="18" charset="0"/>
              </a:rPr>
              <a:t>subscales which are</a:t>
            </a:r>
            <a:r>
              <a:rPr lang="tr-TR" sz="7200" dirty="0" smtClean="0">
                <a:latin typeface="Times New Roman" panose="02020603050405020304" pitchFamily="18" charset="0"/>
                <a:cs typeface="Times New Roman" panose="02020603050405020304" pitchFamily="18" charset="0"/>
              </a:rPr>
              <a:t>;</a:t>
            </a:r>
          </a:p>
          <a:p>
            <a:pPr marL="0" indent="0">
              <a:lnSpc>
                <a:spcPct val="120000"/>
              </a:lnSpc>
              <a:buNone/>
            </a:pPr>
            <a:endParaRPr lang="tr-TR" sz="7200" dirty="0">
              <a:latin typeface="Times New Roman" panose="02020603050405020304" pitchFamily="18" charset="0"/>
              <a:cs typeface="Times New Roman" panose="02020603050405020304" pitchFamily="18" charset="0"/>
            </a:endParaRPr>
          </a:p>
          <a:p>
            <a:pPr marL="514350" indent="-514350">
              <a:lnSpc>
                <a:spcPct val="120000"/>
              </a:lnSpc>
              <a:buAutoNum type="arabicPeriod"/>
            </a:pPr>
            <a:r>
              <a:rPr lang="en-US" sz="7200" dirty="0" smtClean="0">
                <a:latin typeface="Times New Roman" panose="02020603050405020304" pitchFamily="18" charset="0"/>
                <a:cs typeface="Times New Roman" panose="02020603050405020304" pitchFamily="18" charset="0"/>
              </a:rPr>
              <a:t>Active </a:t>
            </a:r>
            <a:r>
              <a:rPr lang="en-US" sz="7200" dirty="0">
                <a:latin typeface="Times New Roman" panose="02020603050405020304" pitchFamily="18" charset="0"/>
                <a:cs typeface="Times New Roman" panose="02020603050405020304" pitchFamily="18" charset="0"/>
              </a:rPr>
              <a:t>solution		</a:t>
            </a:r>
            <a:endParaRPr lang="tr-TR" sz="7200" dirty="0">
              <a:latin typeface="Times New Roman" panose="02020603050405020304" pitchFamily="18" charset="0"/>
              <a:cs typeface="Times New Roman" panose="02020603050405020304" pitchFamily="18" charset="0"/>
            </a:endParaRPr>
          </a:p>
          <a:p>
            <a:pPr marL="514350" indent="-514350">
              <a:lnSpc>
                <a:spcPct val="120000"/>
              </a:lnSpc>
              <a:buAutoNum type="arabicPeriod"/>
            </a:pPr>
            <a:r>
              <a:rPr lang="en-US" sz="7200" dirty="0" smtClean="0">
                <a:latin typeface="Times New Roman" panose="02020603050405020304" pitchFamily="18" charset="0"/>
                <a:cs typeface="Times New Roman" panose="02020603050405020304" pitchFamily="18" charset="0"/>
              </a:rPr>
              <a:t>Seeking </a:t>
            </a:r>
            <a:r>
              <a:rPr lang="en-US" sz="7200" dirty="0">
                <a:latin typeface="Times New Roman" panose="02020603050405020304" pitchFamily="18" charset="0"/>
                <a:cs typeface="Times New Roman" panose="02020603050405020304" pitchFamily="18" charset="0"/>
              </a:rPr>
              <a:t>help for </a:t>
            </a:r>
            <a:r>
              <a:rPr lang="en-US" sz="7200" dirty="0" smtClean="0">
                <a:latin typeface="Times New Roman" panose="02020603050405020304" pitchFamily="18" charset="0"/>
                <a:cs typeface="Times New Roman" panose="02020603050405020304" pitchFamily="18" charset="0"/>
              </a:rPr>
              <a:t>solution</a:t>
            </a:r>
            <a:endParaRPr lang="tr-TR" sz="7200" b="1" dirty="0">
              <a:latin typeface="Times New Roman" panose="02020603050405020304" pitchFamily="18" charset="0"/>
              <a:cs typeface="Times New Roman" panose="02020603050405020304" pitchFamily="18" charset="0"/>
            </a:endParaRPr>
          </a:p>
          <a:p>
            <a:pPr marL="514350" indent="-514350">
              <a:lnSpc>
                <a:spcPct val="120000"/>
              </a:lnSpc>
              <a:buAutoNum type="arabicPeriod"/>
            </a:pPr>
            <a:r>
              <a:rPr lang="en-US" sz="7200" dirty="0" smtClean="0">
                <a:latin typeface="Times New Roman" panose="02020603050405020304" pitchFamily="18" charset="0"/>
                <a:cs typeface="Times New Roman" panose="02020603050405020304" pitchFamily="18" charset="0"/>
              </a:rPr>
              <a:t>Changing mood</a:t>
            </a:r>
            <a:endParaRPr lang="tr-TR" sz="7200" dirty="0">
              <a:latin typeface="Times New Roman" panose="02020603050405020304" pitchFamily="18" charset="0"/>
              <a:cs typeface="Times New Roman" panose="02020603050405020304" pitchFamily="18" charset="0"/>
            </a:endParaRPr>
          </a:p>
          <a:p>
            <a:pPr marL="514350" indent="-514350">
              <a:lnSpc>
                <a:spcPct val="120000"/>
              </a:lnSpc>
              <a:buAutoNum type="arabicPeriod"/>
            </a:pPr>
            <a:r>
              <a:rPr lang="en-US" sz="7200" dirty="0" smtClean="0">
                <a:latin typeface="Times New Roman" panose="02020603050405020304" pitchFamily="18" charset="0"/>
                <a:cs typeface="Times New Roman" panose="02020603050405020304" pitchFamily="18" charset="0"/>
              </a:rPr>
              <a:t>Changing </a:t>
            </a:r>
            <a:r>
              <a:rPr lang="en-US" sz="7200" dirty="0">
                <a:latin typeface="Times New Roman" panose="02020603050405020304" pitchFamily="18" charset="0"/>
                <a:cs typeface="Times New Roman" panose="02020603050405020304" pitchFamily="18" charset="0"/>
              </a:rPr>
              <a:t>a point of </a:t>
            </a:r>
            <a:r>
              <a:rPr lang="en-US" sz="7200" dirty="0" smtClean="0">
                <a:latin typeface="Times New Roman" panose="02020603050405020304" pitchFamily="18" charset="0"/>
                <a:cs typeface="Times New Roman" panose="02020603050405020304" pitchFamily="18" charset="0"/>
              </a:rPr>
              <a:t>view</a:t>
            </a:r>
            <a:endParaRPr lang="tr-TR" sz="7200" b="1" dirty="0">
              <a:latin typeface="Times New Roman" panose="02020603050405020304" pitchFamily="18" charset="0"/>
              <a:cs typeface="Times New Roman" panose="02020603050405020304" pitchFamily="18" charset="0"/>
            </a:endParaRPr>
          </a:p>
          <a:p>
            <a:pPr marL="514350" indent="-514350">
              <a:lnSpc>
                <a:spcPct val="120000"/>
              </a:lnSpc>
              <a:buAutoNum type="arabicPeriod"/>
            </a:pPr>
            <a:r>
              <a:rPr lang="en-US" sz="7200" dirty="0" smtClean="0">
                <a:latin typeface="Times New Roman" panose="02020603050405020304" pitchFamily="18" charset="0"/>
                <a:cs typeface="Times New Roman" panose="02020603050405020304" pitchFamily="18" charset="0"/>
              </a:rPr>
              <a:t>Emotional </a:t>
            </a:r>
            <a:r>
              <a:rPr lang="en-US" sz="7200" dirty="0">
                <a:latin typeface="Times New Roman" panose="02020603050405020304" pitchFamily="18" charset="0"/>
                <a:cs typeface="Times New Roman" panose="02020603050405020304" pitchFamily="18" charset="0"/>
              </a:rPr>
              <a:t>expression involving others	</a:t>
            </a:r>
            <a:endParaRPr lang="tr-TR" sz="7200" dirty="0">
              <a:latin typeface="Times New Roman" panose="02020603050405020304" pitchFamily="18" charset="0"/>
              <a:cs typeface="Times New Roman" panose="02020603050405020304" pitchFamily="18" charset="0"/>
            </a:endParaRPr>
          </a:p>
          <a:p>
            <a:pPr marL="514350" indent="-514350">
              <a:lnSpc>
                <a:spcPct val="120000"/>
              </a:lnSpc>
              <a:buAutoNum type="arabicPeriod"/>
            </a:pPr>
            <a:r>
              <a:rPr lang="en-US" sz="7200" dirty="0" smtClean="0">
                <a:latin typeface="Times New Roman" panose="02020603050405020304" pitchFamily="18" charset="0"/>
                <a:cs typeface="Times New Roman" panose="02020603050405020304" pitchFamily="18" charset="0"/>
              </a:rPr>
              <a:t>Avoidance </a:t>
            </a:r>
            <a:r>
              <a:rPr lang="en-US" sz="7200" dirty="0">
                <a:latin typeface="Times New Roman" panose="02020603050405020304" pitchFamily="18" charset="0"/>
                <a:cs typeface="Times New Roman" panose="02020603050405020304" pitchFamily="18" charset="0"/>
              </a:rPr>
              <a:t>and suppression</a:t>
            </a:r>
            <a:endParaRPr lang="tr-TR" sz="7200" b="1" dirty="0">
              <a:latin typeface="Times New Roman" panose="02020603050405020304" pitchFamily="18" charset="0"/>
              <a:cs typeface="Times New Roman" panose="02020603050405020304" pitchFamily="18" charset="0"/>
            </a:endParaRPr>
          </a:p>
          <a:p>
            <a:pPr marL="0" indent="0">
              <a:lnSpc>
                <a:spcPct val="120000"/>
              </a:lnSpc>
              <a:buNone/>
            </a:pPr>
            <a:endParaRPr lang="tr-TR" sz="7200" dirty="0" smtClean="0">
              <a:latin typeface="Times New Roman" panose="02020603050405020304" pitchFamily="18" charset="0"/>
              <a:cs typeface="Times New Roman" panose="02020603050405020304" pitchFamily="18" charset="0"/>
            </a:endParaRPr>
          </a:p>
          <a:p>
            <a:pPr marL="0" indent="0">
              <a:buNone/>
            </a:pPr>
            <a:endParaRPr lang="tr-TR" sz="6400" dirty="0"/>
          </a:p>
          <a:p>
            <a:pPr marL="0" indent="0">
              <a:buNone/>
            </a:pPr>
            <a:r>
              <a:rPr lang="tr-TR" sz="3200" dirty="0">
                <a:solidFill>
                  <a:prstClr val="black">
                    <a:lumMod val="85000"/>
                    <a:lumOff val="15000"/>
                  </a:prstClr>
                </a:solidFill>
                <a:latin typeface="Times New Roman" panose="02020603050405020304" pitchFamily="18" charset="0"/>
                <a:ea typeface="Calibri" panose="020F0502020204030204" pitchFamily="34" charset="0"/>
                <a:cs typeface="+mj-cs"/>
              </a:rPr>
              <a:t/>
            </a:r>
            <a:br>
              <a:rPr lang="tr-TR" sz="3200" dirty="0">
                <a:solidFill>
                  <a:prstClr val="black">
                    <a:lumMod val="85000"/>
                    <a:lumOff val="15000"/>
                  </a:prstClr>
                </a:solidFill>
                <a:latin typeface="Times New Roman" panose="02020603050405020304" pitchFamily="18" charset="0"/>
                <a:ea typeface="Calibri" panose="020F0502020204030204" pitchFamily="34" charset="0"/>
                <a:cs typeface="+mj-cs"/>
              </a:rPr>
            </a:br>
            <a:endParaRPr lang="tr-TR" dirty="0"/>
          </a:p>
        </p:txBody>
      </p:sp>
      <p:sp>
        <p:nvSpPr>
          <p:cNvPr id="4" name="Slide Number Placeholder 3"/>
          <p:cNvSpPr>
            <a:spLocks noGrp="1"/>
          </p:cNvSpPr>
          <p:nvPr>
            <p:ph type="sldNum" sz="quarter" idx="12"/>
          </p:nvPr>
        </p:nvSpPr>
        <p:spPr/>
        <p:txBody>
          <a:bodyPr/>
          <a:lstStyle/>
          <a:p>
            <a:fld id="{E97799C9-84D9-46D2-A11E-BCF8A720529D}" type="slidenum">
              <a:rPr lang="en-US" smtClean="0"/>
              <a:pPr/>
              <a:t>14</a:t>
            </a:fld>
            <a:endParaRPr lang="en-US" dirty="0"/>
          </a:p>
        </p:txBody>
      </p:sp>
    </p:spTree>
    <p:extLst>
      <p:ext uri="{BB962C8B-B14F-4D97-AF65-F5344CB8AC3E}">
        <p14:creationId xmlns:p14="http://schemas.microsoft.com/office/powerpoint/2010/main" val="10763308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9524" y="970344"/>
            <a:ext cx="8911687" cy="1280890"/>
          </a:xfrm>
        </p:spPr>
        <p:txBody>
          <a:bodyPr/>
          <a:lstStyle/>
          <a:p>
            <a:r>
              <a:rPr lang="tr-TR" sz="2000" b="1" dirty="0" smtClean="0">
                <a:solidFill>
                  <a:srgbClr val="FF0000"/>
                </a:solidFill>
              </a:rPr>
              <a:t/>
            </a:r>
            <a:br>
              <a:rPr lang="tr-TR" sz="2000" b="1" dirty="0" smtClean="0">
                <a:solidFill>
                  <a:srgbClr val="FF0000"/>
                </a:solidFill>
              </a:rPr>
            </a:br>
            <a:r>
              <a:rPr lang="tr-TR" sz="2000" b="1" dirty="0" smtClean="0">
                <a:solidFill>
                  <a:srgbClr val="FF0000"/>
                </a:solidFill>
              </a:rPr>
              <a:t>3</a:t>
            </a:r>
            <a:r>
              <a:rPr lang="tr-TR" sz="2000" b="1" dirty="0">
                <a:solidFill>
                  <a:srgbClr val="FF0000"/>
                </a:solidFill>
              </a:rPr>
              <a:t>. </a:t>
            </a:r>
            <a:r>
              <a:rPr lang="tr-TR" sz="2000" b="1" dirty="0">
                <a:solidFill>
                  <a:srgbClr val="FF0000"/>
                </a:solidFill>
                <a:latin typeface="Times New Roman" panose="02020603050405020304" pitchFamily="18" charset="0"/>
                <a:ea typeface="Calibri" panose="020F0502020204030204" pitchFamily="34" charset="0"/>
              </a:rPr>
              <a:t>T</a:t>
            </a:r>
            <a:r>
              <a:rPr lang="en-US" sz="2000" b="1" dirty="0">
                <a:solidFill>
                  <a:srgbClr val="FF0000"/>
                </a:solidFill>
                <a:latin typeface="Times New Roman" panose="02020603050405020304" pitchFamily="18" charset="0"/>
                <a:ea typeface="Calibri" panose="020F0502020204030204" pitchFamily="34" charset="0"/>
              </a:rPr>
              <a:t>he Brief Scales for Coping Profiles (BSCP)</a:t>
            </a:r>
            <a:endParaRPr lang="tr-TR" dirty="0"/>
          </a:p>
        </p:txBody>
      </p:sp>
      <p:sp>
        <p:nvSpPr>
          <p:cNvPr id="3" name="Content Placeholder 2"/>
          <p:cNvSpPr>
            <a:spLocks noGrp="1"/>
          </p:cNvSpPr>
          <p:nvPr>
            <p:ph idx="1"/>
          </p:nvPr>
        </p:nvSpPr>
        <p:spPr/>
        <p:txBody>
          <a:bodyPr/>
          <a:lstStyle/>
          <a:p>
            <a:pPr>
              <a:lnSpc>
                <a:spcPct val="120000"/>
              </a:lnSpc>
              <a:buClr>
                <a:srgbClr val="A53010"/>
              </a:buClr>
            </a:pPr>
            <a:endParaRPr lang="tr-TR"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buClr>
                <a:srgbClr val="A53010"/>
              </a:buClr>
            </a:pPr>
            <a:r>
              <a:rPr lang="tr-TR"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It </a:t>
            </a:r>
            <a:r>
              <a:rPr lang="tr-TR"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has </a:t>
            </a:r>
            <a:r>
              <a:rPr lang="en-GB"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been translated and adapted for use in Turkish by Koseoglu </a:t>
            </a:r>
            <a:r>
              <a:rPr lang="en-GB" dirty="0" err="1">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Ornek</a:t>
            </a:r>
            <a:r>
              <a:rPr lang="en-GB"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 and </a:t>
            </a:r>
            <a:r>
              <a:rPr lang="en-GB" dirty="0" err="1">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Esin</a:t>
            </a:r>
            <a:r>
              <a:rPr lang="en-GB"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 2015. </a:t>
            </a:r>
            <a:endParaRPr lang="tr-TR"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buClr>
                <a:srgbClr val="A53010"/>
              </a:buClr>
            </a:pPr>
            <a:r>
              <a:rPr lang="en-GB"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The </a:t>
            </a:r>
            <a:r>
              <a:rPr lang="en-GB"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both measurement have been found to have reliability and validity values. </a:t>
            </a:r>
            <a:endParaRPr lang="tr-TR"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buClr>
                <a:srgbClr val="A53010"/>
              </a:buClr>
            </a:pPr>
            <a:r>
              <a:rPr lang="en-GB"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The Cronbach alphas score of </a:t>
            </a:r>
            <a:r>
              <a:rPr lang="tr-TR"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t</a:t>
            </a:r>
            <a:r>
              <a:rPr lang="en-GB"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he B</a:t>
            </a:r>
            <a:r>
              <a:rPr lang="tr-TR"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SCP</a:t>
            </a:r>
            <a:r>
              <a:rPr lang="en-GB"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 was 0</a:t>
            </a:r>
            <a:r>
              <a:rPr lang="tr-TR"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a:t>
            </a:r>
            <a:r>
              <a:rPr lang="en-GB"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7</a:t>
            </a:r>
            <a:r>
              <a:rPr lang="tr-TR"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2.  </a:t>
            </a:r>
            <a:endParaRPr lang="tr-TR"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buClr>
                <a:srgbClr val="A53010"/>
              </a:buClr>
            </a:pPr>
            <a:r>
              <a:rPr lang="tr-TR"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According </a:t>
            </a:r>
            <a:r>
              <a:rPr lang="tr-TR"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to factor analysis, the item total correlation coefficients ranges from 0.48 to 0.73.</a:t>
            </a:r>
            <a:endParaRPr lang="tr-TR" dirty="0">
              <a:solidFill>
                <a:prstClr val="black">
                  <a:lumMod val="75000"/>
                  <a:lumOff val="25000"/>
                </a:prstClr>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E97799C9-84D9-46D2-A11E-BCF8A720529D}" type="slidenum">
              <a:rPr lang="en-US" smtClean="0"/>
              <a:pPr/>
              <a:t>15</a:t>
            </a:fld>
            <a:endParaRPr lang="en-US" dirty="0"/>
          </a:p>
        </p:txBody>
      </p:sp>
    </p:spTree>
    <p:extLst>
      <p:ext uri="{BB962C8B-B14F-4D97-AF65-F5344CB8AC3E}">
        <p14:creationId xmlns:p14="http://schemas.microsoft.com/office/powerpoint/2010/main" val="7202136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
            </a:r>
            <a:br>
              <a:rPr lang="tr-TR" dirty="0" smtClean="0"/>
            </a:br>
            <a:r>
              <a:rPr lang="tr-TR" sz="2400" b="1" dirty="0" smtClean="0"/>
              <a:t>Results- </a:t>
            </a:r>
            <a:r>
              <a:rPr lang="tr-TR" sz="2400" b="1" dirty="0" smtClean="0">
                <a:solidFill>
                  <a:srgbClr val="FF0000"/>
                </a:solidFill>
              </a:rPr>
              <a:t>Demographic caharecteristics </a:t>
            </a:r>
            <a:endParaRPr lang="tr-TR" sz="2400" b="1" dirty="0">
              <a:solidFill>
                <a:srgbClr val="FF0000"/>
              </a:solidFill>
            </a:endParaRPr>
          </a:p>
        </p:txBody>
      </p:sp>
      <p:sp>
        <p:nvSpPr>
          <p:cNvPr id="3" name="Content Placeholder 2"/>
          <p:cNvSpPr>
            <a:spLocks noGrp="1"/>
          </p:cNvSpPr>
          <p:nvPr>
            <p:ph idx="1"/>
          </p:nvPr>
        </p:nvSpPr>
        <p:spPr/>
        <p:txBody>
          <a:bodyPr/>
          <a:lstStyle/>
          <a:p>
            <a:endParaRPr lang="tr-TR" dirty="0" smtClean="0"/>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research samples were consisting of </a:t>
            </a:r>
            <a:r>
              <a:rPr lang="en-US" b="1" dirty="0">
                <a:latin typeface="Times New Roman" panose="02020603050405020304" pitchFamily="18" charset="0"/>
                <a:cs typeface="Times New Roman" panose="02020603050405020304" pitchFamily="18" charset="0"/>
              </a:rPr>
              <a:t>668 textile </a:t>
            </a:r>
            <a:r>
              <a:rPr lang="en-US" b="1" dirty="0" smtClean="0">
                <a:latin typeface="Times New Roman" panose="02020603050405020304" pitchFamily="18" charset="0"/>
                <a:cs typeface="Times New Roman" panose="02020603050405020304" pitchFamily="18" charset="0"/>
              </a:rPr>
              <a:t>workers</a:t>
            </a:r>
            <a:r>
              <a:rPr lang="tr-TR" dirty="0" smtClean="0">
                <a:latin typeface="Times New Roman" panose="02020603050405020304" pitchFamily="18" charset="0"/>
                <a:cs typeface="Times New Roman" panose="02020603050405020304" pitchFamily="18" charset="0"/>
              </a:rPr>
              <a:t>.</a:t>
            </a:r>
          </a:p>
          <a:p>
            <a:r>
              <a:rPr lang="en-GB" dirty="0" smtClean="0">
                <a:latin typeface="Times New Roman" panose="02020603050405020304" pitchFamily="18" charset="0"/>
                <a:cs typeface="Times New Roman" panose="02020603050405020304" pitchFamily="18" charset="0"/>
              </a:rPr>
              <a:t>More </a:t>
            </a:r>
            <a:r>
              <a:rPr lang="en-GB" dirty="0">
                <a:latin typeface="Times New Roman" panose="02020603050405020304" pitchFamily="18" charset="0"/>
                <a:cs typeface="Times New Roman" panose="02020603050405020304" pitchFamily="18" charset="0"/>
              </a:rPr>
              <a:t>than </a:t>
            </a:r>
            <a:r>
              <a:rPr lang="en-GB" b="1" dirty="0">
                <a:latin typeface="Times New Roman" panose="02020603050405020304" pitchFamily="18" charset="0"/>
                <a:cs typeface="Times New Roman" panose="02020603050405020304" pitchFamily="18" charset="0"/>
              </a:rPr>
              <a:t>53% </a:t>
            </a:r>
            <a:r>
              <a:rPr lang="en-GB" dirty="0">
                <a:latin typeface="Times New Roman" panose="02020603050405020304" pitchFamily="18" charset="0"/>
                <a:cs typeface="Times New Roman" panose="02020603050405020304" pitchFamily="18" charset="0"/>
              </a:rPr>
              <a:t>of the workers were </a:t>
            </a:r>
            <a:r>
              <a:rPr lang="en-GB" b="1" dirty="0">
                <a:latin typeface="Times New Roman" panose="02020603050405020304" pitchFamily="18" charset="0"/>
                <a:cs typeface="Times New Roman" panose="02020603050405020304" pitchFamily="18" charset="0"/>
              </a:rPr>
              <a:t>women.  </a:t>
            </a:r>
            <a:endParaRPr lang="tr-TR" b="1" dirty="0" smtClean="0">
              <a:latin typeface="Times New Roman" panose="02020603050405020304" pitchFamily="18" charset="0"/>
              <a:cs typeface="Times New Roman" panose="02020603050405020304" pitchFamily="18" charset="0"/>
            </a:endParaRPr>
          </a:p>
          <a:p>
            <a:r>
              <a:rPr lang="en-GB" dirty="0" smtClean="0">
                <a:latin typeface="Times New Roman" panose="02020603050405020304" pitchFamily="18" charset="0"/>
                <a:cs typeface="Times New Roman" panose="02020603050405020304" pitchFamily="18" charset="0"/>
              </a:rPr>
              <a:t>The </a:t>
            </a:r>
            <a:r>
              <a:rPr lang="en-GB" b="1" dirty="0">
                <a:latin typeface="Times New Roman" panose="02020603050405020304" pitchFamily="18" charset="0"/>
                <a:cs typeface="Times New Roman" panose="02020603050405020304" pitchFamily="18" charset="0"/>
              </a:rPr>
              <a:t>mean age </a:t>
            </a:r>
            <a:r>
              <a:rPr lang="en-GB" dirty="0">
                <a:latin typeface="Times New Roman" panose="02020603050405020304" pitchFamily="18" charset="0"/>
                <a:cs typeface="Times New Roman" panose="02020603050405020304" pitchFamily="18" charset="0"/>
              </a:rPr>
              <a:t>of all subjects was </a:t>
            </a:r>
            <a:r>
              <a:rPr lang="tr-TR" b="1" dirty="0">
                <a:latin typeface="Times New Roman" panose="02020603050405020304" pitchFamily="18" charset="0"/>
                <a:cs typeface="Times New Roman" panose="02020603050405020304" pitchFamily="18" charset="0"/>
              </a:rPr>
              <a:t>33,2±9,9 </a:t>
            </a:r>
            <a:r>
              <a:rPr lang="en-GB" b="1" dirty="0">
                <a:latin typeface="Times New Roman" panose="02020603050405020304" pitchFamily="18" charset="0"/>
                <a:cs typeface="Times New Roman" panose="02020603050405020304" pitchFamily="18" charset="0"/>
              </a:rPr>
              <a:t>years</a:t>
            </a:r>
            <a:r>
              <a:rPr lang="en-GB" dirty="0">
                <a:latin typeface="Times New Roman" panose="02020603050405020304" pitchFamily="18" charset="0"/>
                <a:cs typeface="Times New Roman" panose="02020603050405020304" pitchFamily="18" charset="0"/>
              </a:rPr>
              <a:t>.  </a:t>
            </a:r>
            <a:endParaRPr lang="tr-TR" dirty="0" smtClean="0">
              <a:latin typeface="Times New Roman" panose="02020603050405020304" pitchFamily="18" charset="0"/>
              <a:cs typeface="Times New Roman" panose="02020603050405020304" pitchFamily="18" charset="0"/>
            </a:endParaRPr>
          </a:p>
          <a:p>
            <a:r>
              <a:rPr lang="en-GB" dirty="0" smtClean="0">
                <a:latin typeface="Times New Roman" panose="02020603050405020304" pitchFamily="18" charset="0"/>
                <a:cs typeface="Times New Roman" panose="02020603050405020304" pitchFamily="18" charset="0"/>
              </a:rPr>
              <a:t>Almost </a:t>
            </a:r>
            <a:r>
              <a:rPr lang="en-GB" b="1" dirty="0">
                <a:latin typeface="Times New Roman" panose="02020603050405020304" pitchFamily="18" charset="0"/>
                <a:cs typeface="Times New Roman" panose="02020603050405020304" pitchFamily="18" charset="0"/>
              </a:rPr>
              <a:t>49% </a:t>
            </a:r>
            <a:r>
              <a:rPr lang="en-GB" dirty="0">
                <a:latin typeface="Times New Roman" panose="02020603050405020304" pitchFamily="18" charset="0"/>
                <a:cs typeface="Times New Roman" panose="02020603050405020304" pitchFamily="18" charset="0"/>
              </a:rPr>
              <a:t>of the workers had graduated from </a:t>
            </a:r>
            <a:r>
              <a:rPr lang="tr-TR" dirty="0" smtClean="0">
                <a:latin typeface="Times New Roman" panose="02020603050405020304" pitchFamily="18" charset="0"/>
                <a:cs typeface="Times New Roman" panose="02020603050405020304" pitchFamily="18" charset="0"/>
              </a:rPr>
              <a:t>just </a:t>
            </a:r>
            <a:r>
              <a:rPr lang="en-GB" b="1" dirty="0" smtClean="0">
                <a:latin typeface="Times New Roman" panose="02020603050405020304" pitchFamily="18" charset="0"/>
                <a:cs typeface="Times New Roman" panose="02020603050405020304" pitchFamily="18" charset="0"/>
              </a:rPr>
              <a:t>primary </a:t>
            </a:r>
            <a:r>
              <a:rPr lang="en-GB" b="1" dirty="0">
                <a:latin typeface="Times New Roman" panose="02020603050405020304" pitchFamily="18" charset="0"/>
                <a:cs typeface="Times New Roman" panose="02020603050405020304" pitchFamily="18" charset="0"/>
              </a:rPr>
              <a:t>school. </a:t>
            </a:r>
            <a:endParaRPr lang="tr-TR" b="1" dirty="0" smtClean="0">
              <a:latin typeface="Times New Roman" panose="02020603050405020304" pitchFamily="18" charset="0"/>
              <a:cs typeface="Times New Roman" panose="02020603050405020304" pitchFamily="18" charset="0"/>
            </a:endParaRPr>
          </a:p>
          <a:p>
            <a:r>
              <a:rPr lang="en-GB" dirty="0" smtClean="0">
                <a:latin typeface="Times New Roman" panose="02020603050405020304" pitchFamily="18" charset="0"/>
                <a:cs typeface="Times New Roman" panose="02020603050405020304" pitchFamily="18" charset="0"/>
              </a:rPr>
              <a:t>The </a:t>
            </a:r>
            <a:r>
              <a:rPr lang="en-GB" dirty="0">
                <a:latin typeface="Times New Roman" panose="02020603050405020304" pitchFamily="18" charset="0"/>
                <a:cs typeface="Times New Roman" panose="02020603050405020304" pitchFamily="18" charset="0"/>
              </a:rPr>
              <a:t>mean </a:t>
            </a:r>
            <a:r>
              <a:rPr lang="en-GB" b="1" dirty="0">
                <a:latin typeface="Times New Roman" panose="02020603050405020304" pitchFamily="18" charset="0"/>
                <a:cs typeface="Times New Roman" panose="02020603050405020304" pitchFamily="18" charset="0"/>
              </a:rPr>
              <a:t>working hours </a:t>
            </a:r>
            <a:r>
              <a:rPr lang="en-GB" dirty="0">
                <a:latin typeface="Times New Roman" panose="02020603050405020304" pitchFamily="18" charset="0"/>
                <a:cs typeface="Times New Roman" panose="02020603050405020304" pitchFamily="18" charset="0"/>
              </a:rPr>
              <a:t>per week was </a:t>
            </a:r>
            <a:r>
              <a:rPr lang="tr-TR" b="1" dirty="0" smtClean="0">
                <a:latin typeface="Times New Roman" panose="02020603050405020304" pitchFamily="18" charset="0"/>
                <a:cs typeface="Times New Roman" panose="02020603050405020304" pitchFamily="18" charset="0"/>
              </a:rPr>
              <a:t>62±5,9. </a:t>
            </a:r>
          </a:p>
        </p:txBody>
      </p:sp>
      <p:sp>
        <p:nvSpPr>
          <p:cNvPr id="4" name="Slide Number Placeholder 3"/>
          <p:cNvSpPr>
            <a:spLocks noGrp="1"/>
          </p:cNvSpPr>
          <p:nvPr>
            <p:ph type="sldNum" sz="quarter" idx="12"/>
          </p:nvPr>
        </p:nvSpPr>
        <p:spPr/>
        <p:txBody>
          <a:bodyPr/>
          <a:lstStyle/>
          <a:p>
            <a:fld id="{E97799C9-84D9-46D2-A11E-BCF8A720529D}" type="slidenum">
              <a:rPr lang="en-US" smtClean="0"/>
              <a:pPr/>
              <a:t>16</a:t>
            </a:fld>
            <a:endParaRPr lang="en-US" dirty="0"/>
          </a:p>
        </p:txBody>
      </p:sp>
    </p:spTree>
    <p:extLst>
      <p:ext uri="{BB962C8B-B14F-4D97-AF65-F5344CB8AC3E}">
        <p14:creationId xmlns:p14="http://schemas.microsoft.com/office/powerpoint/2010/main" val="3330932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150000"/>
              </a:lnSpc>
            </a:pPr>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Almost </a:t>
            </a:r>
            <a:r>
              <a:rPr lang="tr-TR" b="1" dirty="0" smtClean="0">
                <a:latin typeface="Times New Roman" panose="02020603050405020304" pitchFamily="18" charset="0"/>
                <a:cs typeface="Times New Roman" panose="02020603050405020304" pitchFamily="18" charset="0"/>
              </a:rPr>
              <a:t>8% of the workers </a:t>
            </a:r>
            <a:r>
              <a:rPr lang="tr-TR" dirty="0" smtClean="0">
                <a:latin typeface="Times New Roman" panose="02020603050405020304" pitchFamily="18" charset="0"/>
                <a:cs typeface="Times New Roman" panose="02020603050405020304" pitchFamily="18" charset="0"/>
              </a:rPr>
              <a:t>have worked without formal compulsory insurance payment by the employer.</a:t>
            </a:r>
          </a:p>
          <a:p>
            <a:r>
              <a:rPr lang="tr-TR" b="1" dirty="0" smtClean="0">
                <a:latin typeface="Times New Roman" panose="02020603050405020304" pitchFamily="18" charset="0"/>
                <a:cs typeface="Times New Roman" panose="02020603050405020304" pitchFamily="18" charset="0"/>
              </a:rPr>
              <a:t>69% of the workers </a:t>
            </a:r>
            <a:r>
              <a:rPr lang="tr-TR" dirty="0" smtClean="0">
                <a:latin typeface="Times New Roman" panose="02020603050405020304" pitchFamily="18" charset="0"/>
                <a:cs typeface="Times New Roman" panose="02020603050405020304" pitchFamily="18" charset="0"/>
              </a:rPr>
              <a:t>defined their economic conditions as </a:t>
            </a:r>
            <a:r>
              <a:rPr lang="tr-TR" b="1" dirty="0" smtClean="0">
                <a:latin typeface="Times New Roman" panose="02020603050405020304" pitchFamily="18" charset="0"/>
                <a:cs typeface="Times New Roman" panose="02020603050405020304" pitchFamily="18" charset="0"/>
              </a:rPr>
              <a:t>“</a:t>
            </a:r>
            <a:r>
              <a:rPr lang="tr-TR" b="1" i="1" dirty="0" smtClean="0">
                <a:latin typeface="Times New Roman" panose="02020603050405020304" pitchFamily="18" charset="0"/>
                <a:cs typeface="Times New Roman" panose="02020603050405020304" pitchFamily="18" charset="0"/>
              </a:rPr>
              <a:t>good</a:t>
            </a:r>
            <a:r>
              <a:rPr lang="tr-TR" b="1" dirty="0" smtClean="0">
                <a:latin typeface="Times New Roman" panose="02020603050405020304" pitchFamily="18" charset="0"/>
                <a:cs typeface="Times New Roman" panose="02020603050405020304" pitchFamily="18" charset="0"/>
              </a:rPr>
              <a:t>”.</a:t>
            </a:r>
            <a:endParaRPr lang="tr-TR" dirty="0" smtClean="0">
              <a:latin typeface="Times New Roman" pitchFamily="18" charset="0"/>
              <a:cs typeface="Times New Roman" pitchFamily="18" charset="0"/>
            </a:endParaRPr>
          </a:p>
          <a:p>
            <a:pPr>
              <a:lnSpc>
                <a:spcPct val="150000"/>
              </a:lnSpc>
            </a:pPr>
            <a:r>
              <a:rPr lang="tr-TR" dirty="0" smtClean="0">
                <a:latin typeface="Times New Roman" pitchFamily="18" charset="0"/>
                <a:cs typeface="Times New Roman" pitchFamily="18" charset="0"/>
              </a:rPr>
              <a:t>Almost </a:t>
            </a:r>
            <a:r>
              <a:rPr lang="tr-TR" b="1" dirty="0" smtClean="0">
                <a:latin typeface="Times New Roman" pitchFamily="18" charset="0"/>
                <a:cs typeface="Times New Roman" pitchFamily="18" charset="0"/>
              </a:rPr>
              <a:t>77% of </a:t>
            </a:r>
            <a:r>
              <a:rPr lang="tr-TR" dirty="0" smtClean="0">
                <a:latin typeface="Times New Roman" pitchFamily="18" charset="0"/>
                <a:cs typeface="Times New Roman" pitchFamily="18" charset="0"/>
              </a:rPr>
              <a:t>the workers defined their health conditions as “</a:t>
            </a:r>
            <a:r>
              <a:rPr lang="tr-TR" i="1" dirty="0" smtClean="0">
                <a:latin typeface="Times New Roman" pitchFamily="18" charset="0"/>
                <a:cs typeface="Times New Roman" pitchFamily="18" charset="0"/>
              </a:rPr>
              <a:t>good</a:t>
            </a:r>
            <a:r>
              <a:rPr lang="tr-TR" dirty="0" smtClean="0">
                <a:latin typeface="Times New Roman" pitchFamily="18" charset="0"/>
                <a:cs typeface="Times New Roman" pitchFamily="18" charset="0"/>
              </a:rPr>
              <a:t>”</a:t>
            </a:r>
          </a:p>
          <a:p>
            <a:pPr>
              <a:lnSpc>
                <a:spcPct val="150000"/>
              </a:lnSpc>
            </a:pPr>
            <a:r>
              <a:rPr lang="tr-TR" dirty="0" smtClean="0">
                <a:latin typeface="Times New Roman" pitchFamily="18" charset="0"/>
                <a:cs typeface="Times New Roman" pitchFamily="18" charset="0"/>
              </a:rPr>
              <a:t>More than </a:t>
            </a:r>
            <a:r>
              <a:rPr lang="tr-TR" b="1" dirty="0" smtClean="0">
                <a:latin typeface="Times New Roman" pitchFamily="18" charset="0"/>
                <a:cs typeface="Times New Roman" pitchFamily="18" charset="0"/>
              </a:rPr>
              <a:t>80% of them </a:t>
            </a:r>
            <a:r>
              <a:rPr lang="tr-TR" dirty="0" smtClean="0">
                <a:latin typeface="Times New Roman" pitchFamily="18" charset="0"/>
                <a:cs typeface="Times New Roman" pitchFamily="18" charset="0"/>
              </a:rPr>
              <a:t>earn </a:t>
            </a:r>
            <a:r>
              <a:rPr lang="tr-TR" b="1" dirty="0" smtClean="0">
                <a:latin typeface="Times New Roman" pitchFamily="18" charset="0"/>
                <a:cs typeface="Times New Roman" pitchFamily="18" charset="0"/>
              </a:rPr>
              <a:t>270-500 USD dollars</a:t>
            </a:r>
            <a:r>
              <a:rPr lang="tr-TR" dirty="0" smtClean="0">
                <a:latin typeface="Times New Roman" pitchFamily="18" charset="0"/>
                <a:cs typeface="Times New Roman" pitchFamily="18" charset="0"/>
              </a:rPr>
              <a:t>.</a:t>
            </a:r>
          </a:p>
          <a:p>
            <a:pPr>
              <a:lnSpc>
                <a:spcPct val="150000"/>
              </a:lnSpc>
            </a:pPr>
            <a:r>
              <a:rPr lang="tr-TR" dirty="0" smtClean="0">
                <a:latin typeface="Times New Roman" pitchFamily="18" charset="0"/>
                <a:cs typeface="Times New Roman" pitchFamily="18" charset="0"/>
              </a:rPr>
              <a:t>Almost </a:t>
            </a:r>
            <a:r>
              <a:rPr lang="tr-TR" b="1" dirty="0" smtClean="0">
                <a:latin typeface="Times New Roman" pitchFamily="18" charset="0"/>
                <a:cs typeface="Times New Roman" pitchFamily="18" charset="0"/>
              </a:rPr>
              <a:t>40% of the workers </a:t>
            </a:r>
            <a:r>
              <a:rPr lang="tr-TR" dirty="0" smtClean="0">
                <a:latin typeface="Times New Roman" pitchFamily="18" charset="0"/>
                <a:cs typeface="Times New Roman" pitchFamily="18" charset="0"/>
              </a:rPr>
              <a:t>gave </a:t>
            </a:r>
            <a:r>
              <a:rPr lang="tr-TR" b="1" dirty="0" smtClean="0">
                <a:latin typeface="Times New Roman" pitchFamily="18" charset="0"/>
                <a:cs typeface="Times New Roman" pitchFamily="18" charset="0"/>
              </a:rPr>
              <a:t>10 out of 10 point</a:t>
            </a:r>
            <a:r>
              <a:rPr lang="tr-TR" dirty="0" smtClean="0">
                <a:latin typeface="Times New Roman" pitchFamily="18" charset="0"/>
                <a:cs typeface="Times New Roman" pitchFamily="18" charset="0"/>
              </a:rPr>
              <a:t>, 17.7% of them gave 8/10 to their “general work performance”</a:t>
            </a:r>
            <a:endParaRPr lang="tr-TR"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E97799C9-84D9-46D2-A11E-BCF8A720529D}"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
            </a:r>
            <a:br>
              <a:rPr lang="tr-TR" dirty="0" smtClean="0"/>
            </a:br>
            <a:r>
              <a:rPr lang="tr-TR" sz="2800" b="1" dirty="0" smtClean="0"/>
              <a:t>Results- </a:t>
            </a:r>
            <a:r>
              <a:rPr lang="tr-TR" sz="2800" b="1" dirty="0" smtClean="0">
                <a:solidFill>
                  <a:srgbClr val="FF0000"/>
                </a:solidFill>
              </a:rPr>
              <a:t>the Brief  Job Stress Questionnairee</a:t>
            </a:r>
            <a:endParaRPr lang="tr-TR" b="1" dirty="0">
              <a:solidFill>
                <a:srgbClr val="FF0000"/>
              </a:solidFill>
            </a:endParaRPr>
          </a:p>
        </p:txBody>
      </p:sp>
      <p:sp>
        <p:nvSpPr>
          <p:cNvPr id="3" name="Content Placeholder 2"/>
          <p:cNvSpPr>
            <a:spLocks noGrp="1"/>
          </p:cNvSpPr>
          <p:nvPr>
            <p:ph idx="1"/>
          </p:nvPr>
        </p:nvSpPr>
        <p:spPr>
          <a:xfrm>
            <a:off x="2589212" y="2233748"/>
            <a:ext cx="8915400" cy="3677473"/>
          </a:xfrm>
        </p:spPr>
        <p:txBody>
          <a:bodyPr/>
          <a:lstStyle/>
          <a:p>
            <a:r>
              <a:rPr lang="tr-TR" dirty="0"/>
              <a:t>The score of the BJSQ was </a:t>
            </a:r>
            <a:r>
              <a:rPr lang="tr-TR" b="1" dirty="0">
                <a:solidFill>
                  <a:srgbClr val="FF0000"/>
                </a:solidFill>
              </a:rPr>
              <a:t>113,9±20,3</a:t>
            </a:r>
            <a:r>
              <a:rPr lang="tr-TR" dirty="0"/>
              <a:t> (median:112), </a:t>
            </a:r>
            <a:endParaRPr lang="tr-TR" dirty="0" smtClean="0"/>
          </a:p>
          <a:p>
            <a:pPr marL="0" indent="0">
              <a:buNone/>
            </a:pPr>
            <a:r>
              <a:rPr lang="tr-TR" b="1" dirty="0" smtClean="0"/>
              <a:t>its </a:t>
            </a:r>
            <a:r>
              <a:rPr lang="tr-TR" b="1" dirty="0"/>
              <a:t>subscales; </a:t>
            </a:r>
            <a:endParaRPr lang="tr-TR" dirty="0" smtClean="0"/>
          </a:p>
          <a:p>
            <a:r>
              <a:rPr lang="tr-TR" dirty="0" smtClean="0"/>
              <a:t>The </a:t>
            </a:r>
            <a:r>
              <a:rPr lang="tr-TR" b="1" dirty="0" smtClean="0">
                <a:solidFill>
                  <a:srgbClr val="7030A0"/>
                </a:solidFill>
              </a:rPr>
              <a:t>physical </a:t>
            </a:r>
            <a:r>
              <a:rPr lang="tr-TR" b="1" dirty="0">
                <a:solidFill>
                  <a:srgbClr val="7030A0"/>
                </a:solidFill>
              </a:rPr>
              <a:t>symptoms’ </a:t>
            </a:r>
            <a:r>
              <a:rPr lang="tr-TR" dirty="0"/>
              <a:t>score was </a:t>
            </a:r>
            <a:r>
              <a:rPr lang="tr-TR" b="1" dirty="0">
                <a:solidFill>
                  <a:srgbClr val="FF0000"/>
                </a:solidFill>
              </a:rPr>
              <a:t>15.3±12,9</a:t>
            </a:r>
            <a:r>
              <a:rPr lang="tr-TR" dirty="0"/>
              <a:t> (median:</a:t>
            </a:r>
            <a:r>
              <a:rPr lang="tr-TR" b="1" dirty="0"/>
              <a:t>14</a:t>
            </a:r>
            <a:r>
              <a:rPr lang="tr-TR" dirty="0"/>
              <a:t>), </a:t>
            </a:r>
            <a:endParaRPr lang="tr-TR" dirty="0" smtClean="0"/>
          </a:p>
          <a:p>
            <a:r>
              <a:rPr lang="tr-TR" dirty="0" smtClean="0"/>
              <a:t>The </a:t>
            </a:r>
            <a:r>
              <a:rPr lang="tr-TR" b="1" dirty="0" smtClean="0">
                <a:solidFill>
                  <a:srgbClr val="7030A0"/>
                </a:solidFill>
              </a:rPr>
              <a:t>psychological </a:t>
            </a:r>
            <a:r>
              <a:rPr lang="tr-TR" b="1" dirty="0">
                <a:solidFill>
                  <a:srgbClr val="7030A0"/>
                </a:solidFill>
              </a:rPr>
              <a:t>symptoms </a:t>
            </a:r>
            <a:r>
              <a:rPr lang="tr-TR" dirty="0" smtClean="0"/>
              <a:t>was </a:t>
            </a:r>
            <a:r>
              <a:rPr lang="tr-TR" b="1" dirty="0" smtClean="0">
                <a:solidFill>
                  <a:srgbClr val="FF0000"/>
                </a:solidFill>
              </a:rPr>
              <a:t>24,8±7,3</a:t>
            </a:r>
            <a:r>
              <a:rPr lang="tr-TR" dirty="0" smtClean="0"/>
              <a:t>(median:</a:t>
            </a:r>
            <a:r>
              <a:rPr lang="tr-TR" b="1" dirty="0" smtClean="0"/>
              <a:t>24</a:t>
            </a:r>
            <a:r>
              <a:rPr lang="tr-TR" dirty="0" smtClean="0"/>
              <a:t>) and</a:t>
            </a:r>
          </a:p>
          <a:p>
            <a:r>
              <a:rPr lang="tr-TR" dirty="0" smtClean="0"/>
              <a:t>The </a:t>
            </a:r>
            <a:r>
              <a:rPr lang="tr-TR" b="1" dirty="0" smtClean="0">
                <a:solidFill>
                  <a:srgbClr val="7030A0"/>
                </a:solidFill>
              </a:rPr>
              <a:t>job </a:t>
            </a:r>
            <a:r>
              <a:rPr lang="tr-TR" b="1" dirty="0">
                <a:solidFill>
                  <a:srgbClr val="7030A0"/>
                </a:solidFill>
              </a:rPr>
              <a:t>stress was </a:t>
            </a:r>
            <a:r>
              <a:rPr lang="tr-TR" b="1" dirty="0">
                <a:solidFill>
                  <a:srgbClr val="FF0000"/>
                </a:solidFill>
              </a:rPr>
              <a:t>54,2±9,24</a:t>
            </a:r>
            <a:r>
              <a:rPr lang="tr-TR" dirty="0"/>
              <a:t> (median:</a:t>
            </a:r>
            <a:r>
              <a:rPr lang="tr-TR" b="1" dirty="0"/>
              <a:t>53</a:t>
            </a:r>
            <a:r>
              <a:rPr lang="tr-TR" dirty="0"/>
              <a:t>). </a:t>
            </a:r>
            <a:endParaRPr lang="tr-TR" dirty="0" smtClean="0"/>
          </a:p>
          <a:p>
            <a:r>
              <a:rPr lang="tr-TR" dirty="0" smtClean="0"/>
              <a:t>The social support was </a:t>
            </a:r>
            <a:r>
              <a:rPr lang="tr-TR" b="1" dirty="0" smtClean="0">
                <a:solidFill>
                  <a:srgbClr val="FF0000"/>
                </a:solidFill>
              </a:rPr>
              <a:t>17,7±4,9 </a:t>
            </a:r>
            <a:r>
              <a:rPr lang="tr-TR" dirty="0" smtClean="0">
                <a:solidFill>
                  <a:schemeClr val="tx1"/>
                </a:solidFill>
              </a:rPr>
              <a:t>(median:</a:t>
            </a:r>
            <a:r>
              <a:rPr lang="tr-TR" b="1" dirty="0" smtClean="0">
                <a:solidFill>
                  <a:schemeClr val="tx1"/>
                </a:solidFill>
              </a:rPr>
              <a:t>17</a:t>
            </a:r>
            <a:r>
              <a:rPr lang="tr-TR" dirty="0" smtClean="0">
                <a:solidFill>
                  <a:schemeClr val="tx1"/>
                </a:solidFill>
              </a:rPr>
              <a:t>)</a:t>
            </a:r>
          </a:p>
          <a:p>
            <a:pPr marL="0" indent="0">
              <a:buNone/>
            </a:pPr>
            <a:endParaRPr lang="tr-TR" dirty="0" smtClean="0"/>
          </a:p>
          <a:p>
            <a:pPr marL="0" indent="0">
              <a:buNone/>
            </a:pPr>
            <a:r>
              <a:rPr lang="tr-TR" dirty="0" smtClean="0">
                <a:solidFill>
                  <a:schemeClr val="tx1"/>
                </a:solidFill>
              </a:rPr>
              <a:t>The </a:t>
            </a:r>
            <a:r>
              <a:rPr lang="en-GB" dirty="0">
                <a:solidFill>
                  <a:schemeClr val="tx1"/>
                </a:solidFill>
              </a:rPr>
              <a:t>scores </a:t>
            </a:r>
            <a:r>
              <a:rPr lang="en-GB" b="1" dirty="0">
                <a:solidFill>
                  <a:schemeClr val="tx1"/>
                </a:solidFill>
              </a:rPr>
              <a:t>above the median </a:t>
            </a:r>
            <a:r>
              <a:rPr lang="en-GB" dirty="0">
                <a:solidFill>
                  <a:schemeClr val="tx1"/>
                </a:solidFill>
              </a:rPr>
              <a:t>indicating </a:t>
            </a:r>
            <a:r>
              <a:rPr lang="en-GB" b="1" dirty="0">
                <a:solidFill>
                  <a:schemeClr val="tx1"/>
                </a:solidFill>
              </a:rPr>
              <a:t>job </a:t>
            </a:r>
            <a:r>
              <a:rPr lang="en-GB" b="1" dirty="0" smtClean="0">
                <a:solidFill>
                  <a:schemeClr val="tx1"/>
                </a:solidFill>
              </a:rPr>
              <a:t>stress</a:t>
            </a:r>
            <a:r>
              <a:rPr lang="tr-TR" b="1" dirty="0" smtClean="0">
                <a:solidFill>
                  <a:schemeClr val="tx1"/>
                </a:solidFill>
              </a:rPr>
              <a:t>.</a:t>
            </a:r>
            <a:endParaRPr lang="tr-TR" dirty="0">
              <a:solidFill>
                <a:schemeClr val="tx1"/>
              </a:solidFill>
            </a:endParaRPr>
          </a:p>
        </p:txBody>
      </p:sp>
      <p:sp>
        <p:nvSpPr>
          <p:cNvPr id="4" name="Slide Number Placeholder 3"/>
          <p:cNvSpPr>
            <a:spLocks noGrp="1"/>
          </p:cNvSpPr>
          <p:nvPr>
            <p:ph type="sldNum" sz="quarter" idx="12"/>
          </p:nvPr>
        </p:nvSpPr>
        <p:spPr/>
        <p:txBody>
          <a:bodyPr/>
          <a:lstStyle/>
          <a:p>
            <a:fld id="{E97799C9-84D9-46D2-A11E-BCF8A720529D}" type="slidenum">
              <a:rPr lang="en-US" smtClean="0"/>
              <a:pPr/>
              <a:t>18</a:t>
            </a:fld>
            <a:endParaRPr lang="en-US" dirty="0"/>
          </a:p>
        </p:txBody>
      </p:sp>
      <p:sp>
        <p:nvSpPr>
          <p:cNvPr id="5" name="Up Arrow 4"/>
          <p:cNvSpPr/>
          <p:nvPr/>
        </p:nvSpPr>
        <p:spPr>
          <a:xfrm>
            <a:off x="9819410" y="2281518"/>
            <a:ext cx="322118" cy="231737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4081672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2400" b="1" dirty="0" smtClean="0"/>
              <a:t/>
            </a:r>
            <a:br>
              <a:rPr lang="tr-TR" sz="2400" b="1" dirty="0" smtClean="0"/>
            </a:br>
            <a:r>
              <a:rPr lang="tr-TR" sz="2400" b="1" dirty="0" smtClean="0"/>
              <a:t>Results- </a:t>
            </a:r>
            <a:r>
              <a:rPr lang="tr-TR" sz="2400" b="1" dirty="0" smtClean="0">
                <a:solidFill>
                  <a:srgbClr val="FF0000"/>
                </a:solidFill>
              </a:rPr>
              <a:t>Coping Strategies</a:t>
            </a:r>
            <a:endParaRPr lang="tr-TR" sz="2400" b="1" dirty="0">
              <a:solidFill>
                <a:srgbClr val="FF0000"/>
              </a:solidFill>
            </a:endParaRPr>
          </a:p>
        </p:txBody>
      </p:sp>
      <p:sp>
        <p:nvSpPr>
          <p:cNvPr id="3" name="Content Placeholder 2"/>
          <p:cNvSpPr>
            <a:spLocks noGrp="1"/>
          </p:cNvSpPr>
          <p:nvPr>
            <p:ph idx="1"/>
          </p:nvPr>
        </p:nvSpPr>
        <p:spPr>
          <a:xfrm>
            <a:off x="2116183" y="2133600"/>
            <a:ext cx="9388429" cy="3777622"/>
          </a:xfrm>
        </p:spPr>
        <p:txBody>
          <a:bodyPr>
            <a:normAutofit/>
          </a:bodyPr>
          <a:lstStyle/>
          <a:p>
            <a:pPr>
              <a:lnSpc>
                <a:spcPct val="150000"/>
              </a:lnSpc>
            </a:pPr>
            <a:r>
              <a:rPr lang="tr-TR" dirty="0"/>
              <a:t>The scores of the BSCP was 53,8±8,3 (median:54), </a:t>
            </a:r>
            <a:endParaRPr lang="tr-TR" dirty="0" smtClean="0"/>
          </a:p>
          <a:p>
            <a:pPr>
              <a:lnSpc>
                <a:spcPct val="150000"/>
              </a:lnSpc>
              <a:buNone/>
            </a:pPr>
            <a:endParaRPr lang="tr-TR" dirty="0" smtClean="0"/>
          </a:p>
          <a:p>
            <a:pPr>
              <a:lnSpc>
                <a:spcPct val="150000"/>
              </a:lnSpc>
            </a:pPr>
            <a:r>
              <a:rPr lang="tr-TR" dirty="0" smtClean="0"/>
              <a:t>The scores </a:t>
            </a:r>
            <a:r>
              <a:rPr lang="tr-TR" dirty="0"/>
              <a:t>from its </a:t>
            </a:r>
            <a:r>
              <a:rPr lang="tr-TR" dirty="0" smtClean="0"/>
              <a:t>2 subscales </a:t>
            </a:r>
            <a:r>
              <a:rPr lang="tr-TR" dirty="0"/>
              <a:t>which </a:t>
            </a:r>
            <a:r>
              <a:rPr lang="tr-TR" dirty="0" smtClean="0"/>
              <a:t>were </a:t>
            </a:r>
            <a:r>
              <a:rPr lang="tr-TR" b="1" dirty="0"/>
              <a:t>higher than </a:t>
            </a:r>
            <a:r>
              <a:rPr lang="tr-TR" b="1" dirty="0" smtClean="0"/>
              <a:t>median</a:t>
            </a:r>
            <a:r>
              <a:rPr lang="tr-TR" dirty="0" smtClean="0"/>
              <a:t>;</a:t>
            </a:r>
          </a:p>
          <a:p>
            <a:pPr>
              <a:lnSpc>
                <a:spcPct val="150000"/>
              </a:lnSpc>
            </a:pPr>
            <a:endParaRPr lang="tr-TR" dirty="0" smtClean="0"/>
          </a:p>
          <a:p>
            <a:pPr>
              <a:lnSpc>
                <a:spcPct val="150000"/>
              </a:lnSpc>
              <a:buNone/>
            </a:pPr>
            <a:r>
              <a:rPr lang="tr-TR" b="1" dirty="0" smtClean="0">
                <a:solidFill>
                  <a:srgbClr val="FF0000"/>
                </a:solidFill>
              </a:rPr>
              <a:t>   </a:t>
            </a:r>
            <a:r>
              <a:rPr lang="tr-TR" b="1" dirty="0" smtClean="0">
                <a:solidFill>
                  <a:schemeClr val="tx1"/>
                </a:solidFill>
              </a:rPr>
              <a:t>“</a:t>
            </a:r>
            <a:r>
              <a:rPr lang="en-US" b="1" dirty="0" smtClean="0">
                <a:latin typeface="Times New Roman" panose="02020603050405020304" pitchFamily="18" charset="0"/>
                <a:cs typeface="Times New Roman" panose="02020603050405020304" pitchFamily="18" charset="0"/>
              </a:rPr>
              <a:t>Changing a point of view</a:t>
            </a:r>
            <a:r>
              <a:rPr lang="tr-TR" b="1" dirty="0" smtClean="0">
                <a:latin typeface="Times New Roman" panose="02020603050405020304" pitchFamily="18" charset="0"/>
                <a:cs typeface="Times New Roman" panose="02020603050405020304" pitchFamily="18" charset="0"/>
              </a:rPr>
              <a:t>” </a:t>
            </a:r>
            <a:r>
              <a:rPr lang="tr-TR" b="1" dirty="0" smtClean="0">
                <a:solidFill>
                  <a:srgbClr val="FF0000"/>
                </a:solidFill>
                <a:latin typeface="Times New Roman" panose="02020603050405020304" pitchFamily="18" charset="0"/>
                <a:cs typeface="Times New Roman" panose="02020603050405020304" pitchFamily="18" charset="0"/>
              </a:rPr>
              <a:t>8,2 </a:t>
            </a:r>
            <a:r>
              <a:rPr lang="tr-TR" b="1" dirty="0" smtClean="0">
                <a:solidFill>
                  <a:srgbClr val="FF0000"/>
                </a:solidFill>
              </a:rPr>
              <a:t>± 2,37 </a:t>
            </a:r>
            <a:r>
              <a:rPr lang="tr-TR" dirty="0" smtClean="0">
                <a:solidFill>
                  <a:schemeClr val="tx1"/>
                </a:solidFill>
              </a:rPr>
              <a:t>(median:</a:t>
            </a:r>
            <a:r>
              <a:rPr lang="tr-TR" b="1" dirty="0" smtClean="0">
                <a:solidFill>
                  <a:schemeClr val="tx1"/>
                </a:solidFill>
              </a:rPr>
              <a:t>8</a:t>
            </a:r>
            <a:r>
              <a:rPr lang="tr-TR" dirty="0" smtClean="0">
                <a:solidFill>
                  <a:schemeClr val="tx1"/>
                </a:solidFill>
              </a:rPr>
              <a:t>) and</a:t>
            </a:r>
          </a:p>
          <a:p>
            <a:pPr>
              <a:lnSpc>
                <a:spcPct val="150000"/>
              </a:lnSpc>
              <a:buNone/>
            </a:pPr>
            <a:r>
              <a:rPr lang="tr-TR" dirty="0" smtClean="0">
                <a:solidFill>
                  <a:schemeClr val="tx1"/>
                </a:solidFill>
              </a:rPr>
              <a:t>    </a:t>
            </a:r>
            <a:r>
              <a:rPr lang="tr-TR" b="1" dirty="0" smtClean="0">
                <a:solidFill>
                  <a:schemeClr val="tx1"/>
                </a:solidFill>
              </a:rPr>
              <a:t>“</a:t>
            </a:r>
            <a:r>
              <a:rPr lang="en-US" b="1" dirty="0" smtClean="0">
                <a:latin typeface="Times New Roman" panose="02020603050405020304" pitchFamily="18" charset="0"/>
                <a:cs typeface="Times New Roman" panose="02020603050405020304" pitchFamily="18" charset="0"/>
              </a:rPr>
              <a:t>Seeking help for solution</a:t>
            </a:r>
            <a:r>
              <a:rPr lang="tr-TR" b="1" dirty="0" smtClean="0">
                <a:latin typeface="Times New Roman" panose="02020603050405020304" pitchFamily="18" charset="0"/>
                <a:cs typeface="Times New Roman" panose="02020603050405020304" pitchFamily="18" charset="0"/>
              </a:rPr>
              <a:t>”</a:t>
            </a:r>
            <a:r>
              <a:rPr lang="tr-TR" b="1" dirty="0" smtClean="0">
                <a:solidFill>
                  <a:srgbClr val="FF0000"/>
                </a:solidFill>
                <a:latin typeface="Times New Roman" panose="02020603050405020304" pitchFamily="18" charset="0"/>
                <a:cs typeface="Times New Roman" panose="02020603050405020304" pitchFamily="18" charset="0"/>
              </a:rPr>
              <a:t> 2,9</a:t>
            </a:r>
            <a:r>
              <a:rPr lang="tr-TR" b="1" dirty="0" smtClean="0">
                <a:solidFill>
                  <a:srgbClr val="FF0000"/>
                </a:solidFill>
              </a:rPr>
              <a:t>±1,1 </a:t>
            </a:r>
            <a:r>
              <a:rPr lang="tr-TR" dirty="0" smtClean="0">
                <a:solidFill>
                  <a:schemeClr val="tx1"/>
                </a:solidFill>
              </a:rPr>
              <a:t>(median: </a:t>
            </a:r>
            <a:r>
              <a:rPr lang="tr-TR" b="1" dirty="0" smtClean="0">
                <a:solidFill>
                  <a:schemeClr val="tx1"/>
                </a:solidFill>
              </a:rPr>
              <a:t>2</a:t>
            </a:r>
            <a:r>
              <a:rPr lang="tr-TR" dirty="0" smtClean="0">
                <a:solidFill>
                  <a:schemeClr val="tx1"/>
                </a:solidFill>
              </a:rPr>
              <a:t>) </a:t>
            </a:r>
            <a:endParaRPr lang="tr-TR" dirty="0" smtClean="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E97799C9-84D9-46D2-A11E-BCF8A720529D}" type="slidenum">
              <a:rPr lang="en-US" smtClean="0"/>
              <a:pPr/>
              <a:t>19</a:t>
            </a:fld>
            <a:endParaRPr lang="en-US" dirty="0"/>
          </a:p>
        </p:txBody>
      </p:sp>
      <p:sp>
        <p:nvSpPr>
          <p:cNvPr id="5" name="Up Arrow 4"/>
          <p:cNvSpPr/>
          <p:nvPr/>
        </p:nvSpPr>
        <p:spPr>
          <a:xfrm>
            <a:off x="8020595" y="4428310"/>
            <a:ext cx="509452" cy="90133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own Arrow 5"/>
          <p:cNvSpPr/>
          <p:nvPr/>
        </p:nvSpPr>
        <p:spPr>
          <a:xfrm>
            <a:off x="8373289" y="2259872"/>
            <a:ext cx="457201" cy="75764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4233841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
            </a:r>
            <a:br>
              <a:rPr lang="tr-TR" dirty="0" smtClean="0"/>
            </a:br>
            <a:r>
              <a:rPr lang="tr-TR" b="1" dirty="0" smtClean="0"/>
              <a:t> </a:t>
            </a:r>
            <a:r>
              <a:rPr lang="tr-TR" sz="2800" b="1" dirty="0" smtClean="0"/>
              <a:t>Results- </a:t>
            </a:r>
            <a:r>
              <a:rPr lang="tr-TR" sz="2800" b="1" dirty="0" smtClean="0">
                <a:solidFill>
                  <a:srgbClr val="FF0000"/>
                </a:solidFill>
              </a:rPr>
              <a:t>Coping Strategies</a:t>
            </a:r>
            <a:endParaRPr lang="tr-TR" dirty="0"/>
          </a:p>
        </p:txBody>
      </p:sp>
      <p:sp>
        <p:nvSpPr>
          <p:cNvPr id="3" name="Content Placeholder 2"/>
          <p:cNvSpPr>
            <a:spLocks noGrp="1"/>
          </p:cNvSpPr>
          <p:nvPr>
            <p:ph idx="1"/>
          </p:nvPr>
        </p:nvSpPr>
        <p:spPr/>
        <p:txBody>
          <a:bodyPr/>
          <a:lstStyle/>
          <a:p>
            <a:pPr>
              <a:lnSpc>
                <a:spcPct val="150000"/>
              </a:lnSpc>
              <a:buNone/>
            </a:pPr>
            <a:r>
              <a:rPr lang="tr-TR" dirty="0" smtClean="0"/>
              <a:t>Theother  scores from its  some subscales which were </a:t>
            </a:r>
            <a:r>
              <a:rPr lang="tr-TR" b="1" dirty="0" smtClean="0"/>
              <a:t>lower</a:t>
            </a:r>
            <a:r>
              <a:rPr lang="tr-TR" dirty="0" smtClean="0"/>
              <a:t> than median;</a:t>
            </a:r>
            <a:endParaRPr lang="tr-TR" dirty="0" smtClean="0">
              <a:solidFill>
                <a:schemeClr val="tx1"/>
              </a:solidFill>
            </a:endParaRPr>
          </a:p>
          <a:p>
            <a:pPr>
              <a:lnSpc>
                <a:spcPct val="150000"/>
              </a:lnSpc>
              <a:buFont typeface="Wingdings" pitchFamily="2" charset="2"/>
              <a:buChar char="Ø"/>
            </a:pPr>
            <a:r>
              <a:rPr lang="en-US" dirty="0" smtClean="0">
                <a:latin typeface="Times New Roman" panose="02020603050405020304" pitchFamily="18" charset="0"/>
                <a:cs typeface="Times New Roman" panose="02020603050405020304" pitchFamily="18" charset="0"/>
              </a:rPr>
              <a:t>Emotional expression involving others</a:t>
            </a:r>
            <a:r>
              <a:rPr lang="tr-TR" dirty="0" smtClean="0">
                <a:latin typeface="Times New Roman" panose="02020603050405020304" pitchFamily="18" charset="0"/>
                <a:cs typeface="Times New Roman" panose="02020603050405020304" pitchFamily="18" charset="0"/>
              </a:rPr>
              <a:t> </a:t>
            </a:r>
            <a:r>
              <a:rPr lang="tr-TR" b="1" dirty="0" smtClean="0">
                <a:solidFill>
                  <a:srgbClr val="FF0000"/>
                </a:solidFill>
                <a:latin typeface="Times New Roman" panose="02020603050405020304" pitchFamily="18" charset="0"/>
                <a:cs typeface="Times New Roman" panose="02020603050405020304" pitchFamily="18" charset="0"/>
              </a:rPr>
              <a:t>4,8 </a:t>
            </a:r>
            <a:r>
              <a:rPr lang="tr-TR" b="1" dirty="0" smtClean="0">
                <a:solidFill>
                  <a:srgbClr val="FF0000"/>
                </a:solidFill>
              </a:rPr>
              <a:t>± 1,6 </a:t>
            </a:r>
            <a:r>
              <a:rPr lang="tr-TR" b="1" dirty="0" smtClean="0">
                <a:solidFill>
                  <a:schemeClr val="tx1"/>
                </a:solidFill>
              </a:rPr>
              <a:t>(</a:t>
            </a:r>
            <a:r>
              <a:rPr lang="tr-TR" dirty="0" smtClean="0">
                <a:solidFill>
                  <a:schemeClr val="tx1"/>
                </a:solidFill>
              </a:rPr>
              <a:t>median:</a:t>
            </a:r>
            <a:r>
              <a:rPr lang="tr-TR" b="1" dirty="0" smtClean="0">
                <a:solidFill>
                  <a:schemeClr val="tx1"/>
                </a:solidFill>
              </a:rPr>
              <a:t>5)</a:t>
            </a:r>
          </a:p>
          <a:p>
            <a:pPr>
              <a:lnSpc>
                <a:spcPct val="150000"/>
              </a:lnSpc>
              <a:buFont typeface="Wingdings" pitchFamily="2" charset="2"/>
              <a:buChar char="Ø"/>
            </a:pPr>
            <a:r>
              <a:rPr lang="en-US" dirty="0" smtClean="0">
                <a:latin typeface="Times New Roman" panose="02020603050405020304" pitchFamily="18" charset="0"/>
                <a:cs typeface="Times New Roman" panose="02020603050405020304" pitchFamily="18" charset="0"/>
              </a:rPr>
              <a:t>Avoidance and suppression</a:t>
            </a:r>
            <a:r>
              <a:rPr lang="tr-TR" dirty="0" smtClean="0">
                <a:latin typeface="Times New Roman" panose="02020603050405020304" pitchFamily="18" charset="0"/>
                <a:cs typeface="Times New Roman" panose="02020603050405020304" pitchFamily="18" charset="0"/>
              </a:rPr>
              <a:t> </a:t>
            </a:r>
            <a:r>
              <a:rPr lang="tr-TR" b="1" dirty="0" smtClean="0">
                <a:solidFill>
                  <a:srgbClr val="FF0000"/>
                </a:solidFill>
                <a:latin typeface="Times New Roman" panose="02020603050405020304" pitchFamily="18" charset="0"/>
                <a:cs typeface="Times New Roman" panose="02020603050405020304" pitchFamily="18" charset="0"/>
              </a:rPr>
              <a:t>4,6 </a:t>
            </a:r>
            <a:r>
              <a:rPr lang="tr-TR" b="1" dirty="0" smtClean="0">
                <a:solidFill>
                  <a:srgbClr val="FF0000"/>
                </a:solidFill>
              </a:rPr>
              <a:t>± 1,6 </a:t>
            </a:r>
            <a:r>
              <a:rPr lang="tr-TR" b="1" dirty="0" smtClean="0">
                <a:solidFill>
                  <a:schemeClr val="tx1"/>
                </a:solidFill>
              </a:rPr>
              <a:t>(</a:t>
            </a:r>
            <a:r>
              <a:rPr lang="tr-TR" dirty="0" smtClean="0">
                <a:solidFill>
                  <a:schemeClr val="tx1"/>
                </a:solidFill>
              </a:rPr>
              <a:t>median:</a:t>
            </a:r>
            <a:r>
              <a:rPr lang="tr-TR" b="1" dirty="0" smtClean="0">
                <a:solidFill>
                  <a:schemeClr val="tx1"/>
                </a:solidFill>
              </a:rPr>
              <a:t>5)</a:t>
            </a:r>
          </a:p>
          <a:p>
            <a:pPr>
              <a:lnSpc>
                <a:spcPct val="150000"/>
              </a:lnSpc>
              <a:buNone/>
            </a:pPr>
            <a:endParaRPr lang="tr-TR" dirty="0" smtClean="0"/>
          </a:p>
          <a:p>
            <a:pPr marL="0" indent="0">
              <a:lnSpc>
                <a:spcPct val="150000"/>
              </a:lnSpc>
              <a:buNone/>
            </a:pPr>
            <a:r>
              <a:rPr lang="tr-TR" dirty="0" smtClean="0"/>
              <a:t>The </a:t>
            </a:r>
            <a:r>
              <a:rPr lang="en-GB" dirty="0" smtClean="0"/>
              <a:t>scores </a:t>
            </a:r>
            <a:r>
              <a:rPr lang="en-GB" b="1" dirty="0" smtClean="0"/>
              <a:t>above the median </a:t>
            </a:r>
            <a:r>
              <a:rPr lang="en-GB" dirty="0" smtClean="0"/>
              <a:t>indicating </a:t>
            </a:r>
            <a:r>
              <a:rPr lang="en-GB" b="1" dirty="0" smtClean="0"/>
              <a:t>unsuccessful coping </a:t>
            </a:r>
            <a:r>
              <a:rPr lang="en-GB" dirty="0" smtClean="0"/>
              <a:t>methods. </a:t>
            </a:r>
            <a:endParaRPr lang="tr-TR" dirty="0" smtClean="0"/>
          </a:p>
          <a:p>
            <a:endParaRPr lang="tr-TR" dirty="0"/>
          </a:p>
        </p:txBody>
      </p:sp>
      <p:sp>
        <p:nvSpPr>
          <p:cNvPr id="4" name="Slide Number Placeholder 3"/>
          <p:cNvSpPr>
            <a:spLocks noGrp="1"/>
          </p:cNvSpPr>
          <p:nvPr>
            <p:ph type="sldNum" sz="quarter" idx="12"/>
          </p:nvPr>
        </p:nvSpPr>
        <p:spPr/>
        <p:txBody>
          <a:bodyPr/>
          <a:lstStyle/>
          <a:p>
            <a:fld id="{E97799C9-84D9-46D2-A11E-BCF8A720529D}" type="slidenum">
              <a:rPr lang="en-US" smtClean="0"/>
              <a:pPr/>
              <a:t>20</a:t>
            </a:fld>
            <a:endParaRPr lang="en-US" dirty="0"/>
          </a:p>
        </p:txBody>
      </p:sp>
      <p:sp>
        <p:nvSpPr>
          <p:cNvPr id="5" name="Down Arrow 4"/>
          <p:cNvSpPr/>
          <p:nvPr/>
        </p:nvSpPr>
        <p:spPr>
          <a:xfrm>
            <a:off x="9104811" y="2913017"/>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8542050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9509" y="1201782"/>
            <a:ext cx="8905103" cy="703217"/>
          </a:xfrm>
        </p:spPr>
        <p:txBody>
          <a:bodyPr>
            <a:normAutofit/>
          </a:bodyPr>
          <a:lstStyle/>
          <a:p>
            <a:r>
              <a:rPr lang="tr-TR" sz="2400" b="1" dirty="0" smtClean="0"/>
              <a:t>Results- </a:t>
            </a:r>
            <a:r>
              <a:rPr lang="tr-TR" sz="2400" b="1" dirty="0" smtClean="0">
                <a:solidFill>
                  <a:srgbClr val="FF0000"/>
                </a:solidFill>
              </a:rPr>
              <a:t>related Factors</a:t>
            </a:r>
            <a:endParaRPr lang="tr-TR" sz="2400" b="1" dirty="0">
              <a:solidFill>
                <a:srgbClr val="FF0000"/>
              </a:solidFill>
            </a:endParaRPr>
          </a:p>
        </p:txBody>
      </p:sp>
      <p:sp>
        <p:nvSpPr>
          <p:cNvPr id="3" name="Content Placeholder 2"/>
          <p:cNvSpPr>
            <a:spLocks noGrp="1"/>
          </p:cNvSpPr>
          <p:nvPr>
            <p:ph idx="1"/>
          </p:nvPr>
        </p:nvSpPr>
        <p:spPr/>
        <p:txBody>
          <a:bodyPr/>
          <a:lstStyle/>
          <a:p>
            <a:endParaRPr lang="tr-TR" dirty="0" smtClean="0">
              <a:latin typeface="Times New Roman" panose="02020603050405020304" pitchFamily="18" charset="0"/>
              <a:cs typeface="Times New Roman" panose="02020603050405020304" pitchFamily="18" charset="0"/>
            </a:endParaRPr>
          </a:p>
          <a:p>
            <a:pPr>
              <a:lnSpc>
                <a:spcPct val="150000"/>
              </a:lnSpc>
            </a:pPr>
            <a:r>
              <a:rPr lang="tr-TR" dirty="0" smtClean="0">
                <a:latin typeface="Times New Roman" panose="02020603050405020304" pitchFamily="18" charset="0"/>
                <a:cs typeface="Times New Roman" panose="02020603050405020304" pitchFamily="18" charset="0"/>
              </a:rPr>
              <a:t>It </a:t>
            </a:r>
            <a:r>
              <a:rPr lang="tr-TR" dirty="0">
                <a:latin typeface="Times New Roman" panose="02020603050405020304" pitchFamily="18" charset="0"/>
                <a:cs typeface="Times New Roman" panose="02020603050405020304" pitchFamily="18" charset="0"/>
              </a:rPr>
              <a:t>was found significant</a:t>
            </a:r>
            <a:r>
              <a:rPr lang="en-GB" dirty="0">
                <a:latin typeface="Times New Roman" panose="02020603050405020304" pitchFamily="18" charset="0"/>
                <a:cs typeface="Times New Roman" panose="02020603050405020304" pitchFamily="18" charset="0"/>
              </a:rPr>
              <a:t> an association between </a:t>
            </a:r>
            <a:r>
              <a:rPr lang="en-GB" b="1" dirty="0">
                <a:solidFill>
                  <a:srgbClr val="FF0000"/>
                </a:solidFill>
                <a:latin typeface="Times New Roman" panose="02020603050405020304" pitchFamily="18" charset="0"/>
                <a:cs typeface="Times New Roman" panose="02020603050405020304" pitchFamily="18" charset="0"/>
              </a:rPr>
              <a:t>the workers’ gender </a:t>
            </a:r>
            <a:r>
              <a:rPr lang="en-GB" dirty="0">
                <a:latin typeface="Times New Roman" panose="02020603050405020304" pitchFamily="18" charset="0"/>
                <a:cs typeface="Times New Roman" panose="02020603050405020304" pitchFamily="18" charset="0"/>
              </a:rPr>
              <a:t>and </a:t>
            </a:r>
            <a:r>
              <a:rPr lang="en-GB" b="1" dirty="0">
                <a:solidFill>
                  <a:srgbClr val="002060"/>
                </a:solidFill>
                <a:latin typeface="Times New Roman" panose="02020603050405020304" pitchFamily="18" charset="0"/>
                <a:cs typeface="Times New Roman" panose="02020603050405020304" pitchFamily="18" charset="0"/>
              </a:rPr>
              <a:t>physical symptoms</a:t>
            </a:r>
            <a:r>
              <a:rPr lang="en-GB" dirty="0">
                <a:latin typeface="Times New Roman" panose="02020603050405020304" pitchFamily="18" charset="0"/>
                <a:cs typeface="Times New Roman" panose="02020603050405020304" pitchFamily="18" charset="0"/>
              </a:rPr>
              <a:t> </a:t>
            </a:r>
            <a:r>
              <a:rPr lang="tr-TR" b="1" dirty="0">
                <a:solidFill>
                  <a:srgbClr val="00B050"/>
                </a:solidFill>
                <a:latin typeface="Times New Roman" panose="02020603050405020304" pitchFamily="18" charset="0"/>
                <a:cs typeface="Times New Roman" panose="02020603050405020304" pitchFamily="18" charset="0"/>
              </a:rPr>
              <a:t>(p˂0.05). </a:t>
            </a:r>
            <a:endParaRPr lang="tr-TR" b="1" dirty="0" smtClean="0">
              <a:solidFill>
                <a:srgbClr val="00B050"/>
              </a:solidFill>
              <a:latin typeface="Times New Roman" panose="02020603050405020304" pitchFamily="18" charset="0"/>
              <a:cs typeface="Times New Roman" panose="02020603050405020304" pitchFamily="18" charset="0"/>
            </a:endParaRPr>
          </a:p>
          <a:p>
            <a:pPr>
              <a:lnSpc>
                <a:spcPct val="150000"/>
              </a:lnSpc>
            </a:pPr>
            <a:endParaRPr lang="tr-TR" b="1" dirty="0" smtClean="0">
              <a:solidFill>
                <a:srgbClr val="00B050"/>
              </a:solidFill>
              <a:latin typeface="Times New Roman" panose="02020603050405020304" pitchFamily="18" charset="0"/>
              <a:cs typeface="Times New Roman" panose="02020603050405020304" pitchFamily="18" charset="0"/>
            </a:endParaRPr>
          </a:p>
          <a:p>
            <a:pPr>
              <a:lnSpc>
                <a:spcPct val="150000"/>
              </a:lnSpc>
            </a:pPr>
            <a:r>
              <a:rPr lang="tr-TR" dirty="0" smtClean="0">
                <a:latin typeface="Times New Roman" panose="02020603050405020304" pitchFamily="18" charset="0"/>
                <a:cs typeface="Times New Roman" panose="02020603050405020304" pitchFamily="18" charset="0"/>
              </a:rPr>
              <a:t>It </a:t>
            </a:r>
            <a:r>
              <a:rPr lang="tr-TR" dirty="0">
                <a:latin typeface="Times New Roman" panose="02020603050405020304" pitchFamily="18" charset="0"/>
                <a:cs typeface="Times New Roman" panose="02020603050405020304" pitchFamily="18" charset="0"/>
              </a:rPr>
              <a:t>was shown that </a:t>
            </a:r>
            <a:r>
              <a:rPr lang="tr-TR" b="1" dirty="0">
                <a:solidFill>
                  <a:srgbClr val="FF0000"/>
                </a:solidFill>
                <a:latin typeface="Times New Roman" panose="02020603050405020304" pitchFamily="18" charset="0"/>
                <a:cs typeface="Times New Roman" panose="02020603050405020304" pitchFamily="18" charset="0"/>
              </a:rPr>
              <a:t>psychological symptoms </a:t>
            </a:r>
            <a:r>
              <a:rPr lang="tr-TR" dirty="0">
                <a:latin typeface="Times New Roman" panose="02020603050405020304" pitchFamily="18" charset="0"/>
                <a:cs typeface="Times New Roman" panose="02020603050405020304" pitchFamily="18" charset="0"/>
              </a:rPr>
              <a:t>and </a:t>
            </a:r>
            <a:r>
              <a:rPr lang="tr-TR" b="1" dirty="0">
                <a:solidFill>
                  <a:srgbClr val="FF0000"/>
                </a:solidFill>
                <a:latin typeface="Times New Roman" panose="02020603050405020304" pitchFamily="18" charset="0"/>
                <a:cs typeface="Times New Roman" panose="02020603050405020304" pitchFamily="18" charset="0"/>
              </a:rPr>
              <a:t>job stress’ level </a:t>
            </a:r>
            <a:r>
              <a:rPr lang="tr-TR" dirty="0">
                <a:latin typeface="Times New Roman" panose="02020603050405020304" pitchFamily="18" charset="0"/>
                <a:cs typeface="Times New Roman" panose="02020603050405020304" pitchFamily="18" charset="0"/>
              </a:rPr>
              <a:t>has ranged according to </a:t>
            </a:r>
            <a:r>
              <a:rPr lang="tr-TR" dirty="0">
                <a:solidFill>
                  <a:schemeClr val="tx1"/>
                </a:solidFill>
                <a:latin typeface="Times New Roman" panose="02020603050405020304" pitchFamily="18" charset="0"/>
                <a:cs typeface="Times New Roman" panose="02020603050405020304" pitchFamily="18" charset="0"/>
              </a:rPr>
              <a:t>their </a:t>
            </a:r>
            <a:r>
              <a:rPr lang="tr-TR" b="1" dirty="0">
                <a:solidFill>
                  <a:srgbClr val="002060"/>
                </a:solidFill>
                <a:latin typeface="Times New Roman" panose="02020603050405020304" pitchFamily="18" charset="0"/>
                <a:cs typeface="Times New Roman" panose="02020603050405020304" pitchFamily="18" charset="0"/>
              </a:rPr>
              <a:t>economical situation </a:t>
            </a:r>
            <a:r>
              <a:rPr lang="tr-TR" dirty="0">
                <a:latin typeface="Times New Roman" panose="02020603050405020304" pitchFamily="18" charset="0"/>
                <a:cs typeface="Times New Roman" panose="02020603050405020304" pitchFamily="18" charset="0"/>
              </a:rPr>
              <a:t>(respectively; H=18,512 df= 3 </a:t>
            </a:r>
            <a:r>
              <a:rPr lang="tr-TR" dirty="0">
                <a:solidFill>
                  <a:srgbClr val="00B050"/>
                </a:solidFill>
                <a:latin typeface="Times New Roman" panose="02020603050405020304" pitchFamily="18" charset="0"/>
                <a:cs typeface="Times New Roman" panose="02020603050405020304" pitchFamily="18" charset="0"/>
              </a:rPr>
              <a:t>p=0,000</a:t>
            </a:r>
            <a:r>
              <a:rPr lang="tr-TR" dirty="0">
                <a:latin typeface="Times New Roman" panose="02020603050405020304" pitchFamily="18" charset="0"/>
                <a:cs typeface="Times New Roman" panose="02020603050405020304" pitchFamily="18" charset="0"/>
              </a:rPr>
              <a:t>, H=7,954 df=3 </a:t>
            </a:r>
            <a:r>
              <a:rPr lang="tr-TR" dirty="0">
                <a:solidFill>
                  <a:srgbClr val="00B050"/>
                </a:solidFill>
                <a:latin typeface="Times New Roman" panose="02020603050405020304" pitchFamily="18" charset="0"/>
                <a:cs typeface="Times New Roman" panose="02020603050405020304" pitchFamily="18" charset="0"/>
              </a:rPr>
              <a:t>p˂0,05</a:t>
            </a:r>
            <a:r>
              <a:rPr lang="tr-TR" dirty="0" smtClean="0">
                <a:latin typeface="Times New Roman" panose="02020603050405020304" pitchFamily="18" charset="0"/>
                <a:cs typeface="Times New Roman" panose="02020603050405020304" pitchFamily="18" charset="0"/>
              </a:rPr>
              <a:t>).</a:t>
            </a:r>
          </a:p>
        </p:txBody>
      </p:sp>
      <p:sp>
        <p:nvSpPr>
          <p:cNvPr id="4" name="Slide Number Placeholder 3"/>
          <p:cNvSpPr>
            <a:spLocks noGrp="1"/>
          </p:cNvSpPr>
          <p:nvPr>
            <p:ph type="sldNum" sz="quarter" idx="12"/>
          </p:nvPr>
        </p:nvSpPr>
        <p:spPr/>
        <p:txBody>
          <a:bodyPr/>
          <a:lstStyle/>
          <a:p>
            <a:fld id="{E97799C9-84D9-46D2-A11E-BCF8A720529D}" type="slidenum">
              <a:rPr lang="en-US" smtClean="0"/>
              <a:pPr/>
              <a:t>21</a:t>
            </a:fld>
            <a:endParaRPr lang="en-US" dirty="0"/>
          </a:p>
        </p:txBody>
      </p:sp>
    </p:spTree>
    <p:extLst>
      <p:ext uri="{BB962C8B-B14F-4D97-AF65-F5344CB8AC3E}">
        <p14:creationId xmlns:p14="http://schemas.microsoft.com/office/powerpoint/2010/main" val="30620675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3919" y="911493"/>
            <a:ext cx="8911687" cy="1280890"/>
          </a:xfrm>
        </p:spPr>
        <p:txBody>
          <a:bodyPr>
            <a:normAutofit/>
          </a:bodyPr>
          <a:lstStyle/>
          <a:p>
            <a:r>
              <a:rPr lang="tr-TR" sz="2400" b="1" dirty="0" smtClean="0"/>
              <a:t/>
            </a:r>
            <a:br>
              <a:rPr lang="tr-TR" sz="2400" b="1" dirty="0" smtClean="0"/>
            </a:br>
            <a:r>
              <a:rPr lang="tr-TR" sz="2400" b="1" dirty="0" smtClean="0"/>
              <a:t>Results- </a:t>
            </a:r>
            <a:r>
              <a:rPr lang="tr-TR" sz="2400" b="1" dirty="0">
                <a:solidFill>
                  <a:srgbClr val="FF0000"/>
                </a:solidFill>
              </a:rPr>
              <a:t>related Factors</a:t>
            </a:r>
            <a:endParaRPr lang="tr-TR" sz="2400" dirty="0"/>
          </a:p>
        </p:txBody>
      </p:sp>
      <p:sp>
        <p:nvSpPr>
          <p:cNvPr id="3" name="Content Placeholder 2"/>
          <p:cNvSpPr>
            <a:spLocks noGrp="1"/>
          </p:cNvSpPr>
          <p:nvPr>
            <p:ph idx="1"/>
          </p:nvPr>
        </p:nvSpPr>
        <p:spPr/>
        <p:txBody>
          <a:bodyPr/>
          <a:lstStyle/>
          <a:p>
            <a:pPr lvl="0">
              <a:buClr>
                <a:srgbClr val="A53010"/>
              </a:buClr>
            </a:pPr>
            <a:endParaRPr lang="tr-TR" dirty="0" smtClean="0">
              <a:solidFill>
                <a:prstClr val="black">
                  <a:lumMod val="75000"/>
                  <a:lumOff val="25000"/>
                </a:prstClr>
              </a:solidFill>
              <a:latin typeface="Times New Roman" panose="02020603050405020304" pitchFamily="18" charset="0"/>
              <a:cs typeface="Times New Roman" panose="02020603050405020304" pitchFamily="18" charset="0"/>
            </a:endParaRPr>
          </a:p>
          <a:p>
            <a:pPr lvl="0">
              <a:buClr>
                <a:srgbClr val="A53010"/>
              </a:buClr>
            </a:pPr>
            <a:r>
              <a:rPr lang="tr-TR" dirty="0" smtClean="0">
                <a:solidFill>
                  <a:prstClr val="black">
                    <a:lumMod val="75000"/>
                    <a:lumOff val="25000"/>
                  </a:prstClr>
                </a:solidFill>
                <a:latin typeface="Times New Roman" panose="02020603050405020304" pitchFamily="18" charset="0"/>
                <a:cs typeface="Times New Roman" panose="02020603050405020304" pitchFamily="18" charset="0"/>
              </a:rPr>
              <a:t>It </a:t>
            </a:r>
            <a:r>
              <a:rPr lang="tr-TR" dirty="0">
                <a:solidFill>
                  <a:prstClr val="black">
                    <a:lumMod val="75000"/>
                    <a:lumOff val="25000"/>
                  </a:prstClr>
                </a:solidFill>
                <a:latin typeface="Times New Roman" panose="02020603050405020304" pitchFamily="18" charset="0"/>
                <a:cs typeface="Times New Roman" panose="02020603050405020304" pitchFamily="18" charset="0"/>
              </a:rPr>
              <a:t>was found </a:t>
            </a:r>
            <a:r>
              <a:rPr lang="tr-TR" b="1" dirty="0">
                <a:solidFill>
                  <a:prstClr val="black"/>
                </a:solidFill>
                <a:latin typeface="Times New Roman" panose="02020603050405020304" pitchFamily="18" charset="0"/>
                <a:cs typeface="Times New Roman" panose="02020603050405020304" pitchFamily="18" charset="0"/>
              </a:rPr>
              <a:t>negative correlation</a:t>
            </a:r>
            <a:r>
              <a:rPr lang="tr-TR" dirty="0">
                <a:solidFill>
                  <a:prstClr val="black">
                    <a:lumMod val="75000"/>
                    <a:lumOff val="25000"/>
                  </a:prstClr>
                </a:solidFill>
                <a:latin typeface="Times New Roman" panose="02020603050405020304" pitchFamily="18" charset="0"/>
                <a:cs typeface="Times New Roman" panose="02020603050405020304" pitchFamily="18" charset="0"/>
              </a:rPr>
              <a:t> between </a:t>
            </a:r>
            <a:r>
              <a:rPr lang="tr-TR" b="1" dirty="0">
                <a:solidFill>
                  <a:srgbClr val="FF0000"/>
                </a:solidFill>
                <a:latin typeface="Times New Roman" panose="02020603050405020304" pitchFamily="18" charset="0"/>
                <a:cs typeface="Times New Roman" panose="02020603050405020304" pitchFamily="18" charset="0"/>
              </a:rPr>
              <a:t>job stress’ level </a:t>
            </a:r>
            <a:r>
              <a:rPr lang="tr-TR" dirty="0">
                <a:solidFill>
                  <a:prstClr val="black">
                    <a:lumMod val="75000"/>
                    <a:lumOff val="25000"/>
                  </a:prstClr>
                </a:solidFill>
                <a:latin typeface="Times New Roman" panose="02020603050405020304" pitchFamily="18" charset="0"/>
                <a:cs typeface="Times New Roman" panose="02020603050405020304" pitchFamily="18" charset="0"/>
              </a:rPr>
              <a:t>and </a:t>
            </a:r>
            <a:r>
              <a:rPr lang="tr-TR" b="1" dirty="0">
                <a:solidFill>
                  <a:srgbClr val="FF0000"/>
                </a:solidFill>
                <a:latin typeface="Times New Roman" panose="02020603050405020304" pitchFamily="18" charset="0"/>
                <a:cs typeface="Times New Roman" panose="02020603050405020304" pitchFamily="18" charset="0"/>
              </a:rPr>
              <a:t>the workers’ sleep quality </a:t>
            </a:r>
            <a:r>
              <a:rPr lang="tr-TR" dirty="0">
                <a:solidFill>
                  <a:prstClr val="black">
                    <a:lumMod val="75000"/>
                    <a:lumOff val="25000"/>
                  </a:prstClr>
                </a:solidFill>
                <a:latin typeface="Times New Roman" panose="02020603050405020304" pitchFamily="18" charset="0"/>
                <a:cs typeface="Times New Roman" panose="02020603050405020304" pitchFamily="18" charset="0"/>
              </a:rPr>
              <a:t>and also general </a:t>
            </a:r>
            <a:r>
              <a:rPr lang="tr-TR" b="1" dirty="0">
                <a:solidFill>
                  <a:srgbClr val="FF0000"/>
                </a:solidFill>
                <a:latin typeface="Times New Roman" panose="02020603050405020304" pitchFamily="18" charset="0"/>
                <a:cs typeface="Times New Roman" panose="02020603050405020304" pitchFamily="18" charset="0"/>
              </a:rPr>
              <a:t>working performance </a:t>
            </a:r>
            <a:r>
              <a:rPr lang="tr-TR" dirty="0">
                <a:solidFill>
                  <a:prstClr val="black">
                    <a:lumMod val="75000"/>
                    <a:lumOff val="25000"/>
                  </a:prstClr>
                </a:solidFill>
                <a:latin typeface="Times New Roman" panose="02020603050405020304" pitchFamily="18" charset="0"/>
                <a:cs typeface="Times New Roman" panose="02020603050405020304" pitchFamily="18" charset="0"/>
              </a:rPr>
              <a:t>(respectively;Spearman’s q=-0,091, p=0,000:Spearman’s q= -0,126, </a:t>
            </a:r>
            <a:r>
              <a:rPr lang="tr-TR" b="1" dirty="0">
                <a:solidFill>
                  <a:srgbClr val="00B050"/>
                </a:solidFill>
                <a:latin typeface="Times New Roman" panose="02020603050405020304" pitchFamily="18" charset="0"/>
                <a:cs typeface="Times New Roman" panose="02020603050405020304" pitchFamily="18" charset="0"/>
              </a:rPr>
              <a:t>p=0,001</a:t>
            </a:r>
            <a:r>
              <a:rPr lang="tr-TR" dirty="0" smtClean="0">
                <a:solidFill>
                  <a:prstClr val="black">
                    <a:lumMod val="75000"/>
                    <a:lumOff val="25000"/>
                  </a:prstClr>
                </a:solidFill>
                <a:latin typeface="Times New Roman" panose="02020603050405020304" pitchFamily="18" charset="0"/>
                <a:cs typeface="Times New Roman" panose="02020603050405020304" pitchFamily="18" charset="0"/>
              </a:rPr>
              <a:t>).</a:t>
            </a:r>
          </a:p>
          <a:p>
            <a:pPr marL="0" lvl="0" indent="0">
              <a:buClr>
                <a:srgbClr val="A53010"/>
              </a:buClr>
              <a:buNone/>
            </a:pPr>
            <a:endParaRPr lang="tr-TR" dirty="0">
              <a:solidFill>
                <a:prstClr val="black">
                  <a:lumMod val="75000"/>
                  <a:lumOff val="25000"/>
                </a:prstClr>
              </a:solidFill>
              <a:latin typeface="Times New Roman" panose="02020603050405020304" pitchFamily="18" charset="0"/>
              <a:cs typeface="Times New Roman" panose="02020603050405020304" pitchFamily="18" charset="0"/>
            </a:endParaRPr>
          </a:p>
          <a:p>
            <a:pPr lvl="0">
              <a:buClr>
                <a:srgbClr val="A53010"/>
              </a:buClr>
            </a:pPr>
            <a:r>
              <a:rPr lang="tr-TR" dirty="0">
                <a:solidFill>
                  <a:prstClr val="black">
                    <a:lumMod val="75000"/>
                    <a:lumOff val="25000"/>
                  </a:prstClr>
                </a:solidFill>
                <a:latin typeface="Times New Roman" panose="02020603050405020304" pitchFamily="18" charset="0"/>
                <a:cs typeface="Times New Roman" panose="02020603050405020304" pitchFamily="18" charset="0"/>
              </a:rPr>
              <a:t> However, it was found </a:t>
            </a:r>
            <a:r>
              <a:rPr lang="tr-TR" b="1" dirty="0">
                <a:solidFill>
                  <a:prstClr val="black"/>
                </a:solidFill>
                <a:latin typeface="Times New Roman" panose="02020603050405020304" pitchFamily="18" charset="0"/>
                <a:cs typeface="Times New Roman" panose="02020603050405020304" pitchFamily="18" charset="0"/>
              </a:rPr>
              <a:t>positive correlation </a:t>
            </a:r>
            <a:r>
              <a:rPr lang="tr-TR" dirty="0">
                <a:solidFill>
                  <a:prstClr val="black">
                    <a:lumMod val="75000"/>
                    <a:lumOff val="25000"/>
                  </a:prstClr>
                </a:solidFill>
                <a:latin typeface="Times New Roman" panose="02020603050405020304" pitchFamily="18" charset="0"/>
                <a:cs typeface="Times New Roman" panose="02020603050405020304" pitchFamily="18" charset="0"/>
              </a:rPr>
              <a:t>between </a:t>
            </a:r>
            <a:r>
              <a:rPr lang="tr-TR" b="1" dirty="0">
                <a:solidFill>
                  <a:srgbClr val="FF0000"/>
                </a:solidFill>
                <a:latin typeface="Times New Roman" panose="02020603050405020304" pitchFamily="18" charset="0"/>
                <a:cs typeface="Times New Roman" panose="02020603050405020304" pitchFamily="18" charset="0"/>
              </a:rPr>
              <a:t>psychological symptoms </a:t>
            </a:r>
            <a:r>
              <a:rPr lang="tr-TR" dirty="0">
                <a:solidFill>
                  <a:prstClr val="black">
                    <a:lumMod val="75000"/>
                    <a:lumOff val="25000"/>
                  </a:prstClr>
                </a:solidFill>
                <a:latin typeface="Times New Roman" panose="02020603050405020304" pitchFamily="18" charset="0"/>
                <a:cs typeface="Times New Roman" panose="02020603050405020304" pitchFamily="18" charset="0"/>
              </a:rPr>
              <a:t>and the </a:t>
            </a:r>
            <a:r>
              <a:rPr lang="tr-TR" b="1" dirty="0">
                <a:solidFill>
                  <a:srgbClr val="FF0000"/>
                </a:solidFill>
                <a:latin typeface="Times New Roman" panose="02020603050405020304" pitchFamily="18" charset="0"/>
                <a:cs typeface="Times New Roman" panose="02020603050405020304" pitchFamily="18" charset="0"/>
              </a:rPr>
              <a:t>working hours peer week </a:t>
            </a:r>
            <a:r>
              <a:rPr lang="tr-TR" dirty="0">
                <a:solidFill>
                  <a:prstClr val="black">
                    <a:lumMod val="75000"/>
                    <a:lumOff val="25000"/>
                  </a:prstClr>
                </a:solidFill>
                <a:latin typeface="Times New Roman" panose="02020603050405020304" pitchFamily="18" charset="0"/>
                <a:cs typeface="Times New Roman" panose="02020603050405020304" pitchFamily="18" charset="0"/>
              </a:rPr>
              <a:t>(Spearman’s q= 0,082,  </a:t>
            </a:r>
            <a:r>
              <a:rPr lang="tr-TR" b="1" dirty="0">
                <a:solidFill>
                  <a:srgbClr val="00B050"/>
                </a:solidFill>
                <a:latin typeface="Times New Roman" panose="02020603050405020304" pitchFamily="18" charset="0"/>
                <a:cs typeface="Times New Roman" panose="02020603050405020304" pitchFamily="18" charset="0"/>
              </a:rPr>
              <a:t>p=0,05</a:t>
            </a:r>
            <a:r>
              <a:rPr lang="tr-TR" dirty="0">
                <a:solidFill>
                  <a:prstClr val="black">
                    <a:lumMod val="75000"/>
                    <a:lumOff val="25000"/>
                  </a:prstClr>
                </a:solidFill>
                <a:latin typeface="Times New Roman" panose="02020603050405020304" pitchFamily="18" charset="0"/>
                <a:cs typeface="Times New Roman" panose="02020603050405020304" pitchFamily="18" charset="0"/>
              </a:rPr>
              <a:t>).</a:t>
            </a:r>
          </a:p>
          <a:p>
            <a:endParaRPr lang="tr-TR" dirty="0"/>
          </a:p>
        </p:txBody>
      </p:sp>
      <p:sp>
        <p:nvSpPr>
          <p:cNvPr id="4" name="Slide Number Placeholder 3"/>
          <p:cNvSpPr>
            <a:spLocks noGrp="1"/>
          </p:cNvSpPr>
          <p:nvPr>
            <p:ph type="sldNum" sz="quarter" idx="12"/>
          </p:nvPr>
        </p:nvSpPr>
        <p:spPr/>
        <p:txBody>
          <a:bodyPr/>
          <a:lstStyle/>
          <a:p>
            <a:fld id="{E97799C9-84D9-46D2-A11E-BCF8A720529D}" type="slidenum">
              <a:rPr lang="en-US" smtClean="0"/>
              <a:pPr/>
              <a:t>22</a:t>
            </a:fld>
            <a:endParaRPr lang="en-US" dirty="0"/>
          </a:p>
        </p:txBody>
      </p:sp>
    </p:spTree>
    <p:extLst>
      <p:ext uri="{BB962C8B-B14F-4D97-AF65-F5344CB8AC3E}">
        <p14:creationId xmlns:p14="http://schemas.microsoft.com/office/powerpoint/2010/main" val="7122989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2400" b="1" dirty="0" smtClean="0"/>
              <a:t>Conclusion</a:t>
            </a:r>
            <a:endParaRPr lang="tr-TR" sz="2400" b="1" dirty="0"/>
          </a:p>
        </p:txBody>
      </p:sp>
      <p:sp>
        <p:nvSpPr>
          <p:cNvPr id="3" name="Content Placeholder 2"/>
          <p:cNvSpPr>
            <a:spLocks noGrp="1"/>
          </p:cNvSpPr>
          <p:nvPr>
            <p:ph idx="1"/>
          </p:nvPr>
        </p:nvSpPr>
        <p:spPr/>
        <p:txBody>
          <a:bodyPr/>
          <a:lstStyle/>
          <a:p>
            <a:pPr algn="just">
              <a:lnSpc>
                <a:spcPct val="115000"/>
              </a:lnSpc>
              <a:spcAft>
                <a:spcPts val="1000"/>
              </a:spcAft>
            </a:pPr>
            <a:endParaRPr lang="tr-TR" sz="16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1600" dirty="0" smtClean="0">
                <a:latin typeface="Times New Roman" panose="02020603050405020304" pitchFamily="18" charset="0"/>
                <a:ea typeface="Calibri" panose="020F0502020204030204" pitchFamily="34" charset="0"/>
                <a:cs typeface="Times New Roman" panose="02020603050405020304" pitchFamily="18" charset="0"/>
              </a:rPr>
              <a:t>The </a:t>
            </a:r>
            <a:r>
              <a:rPr lang="en-US" sz="1600" dirty="0">
                <a:latin typeface="Times New Roman" panose="02020603050405020304" pitchFamily="18" charset="0"/>
                <a:ea typeface="Calibri" panose="020F0502020204030204" pitchFamily="34" charset="0"/>
                <a:cs typeface="Times New Roman" panose="02020603050405020304" pitchFamily="18" charset="0"/>
              </a:rPr>
              <a:t>job stress’s level of the workers were found high and the coping profiles were found insufficient. </a:t>
            </a:r>
            <a:endParaRPr lang="tr-TR" sz="16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1600" dirty="0" smtClean="0">
                <a:latin typeface="Times New Roman" panose="02020603050405020304" pitchFamily="18" charset="0"/>
                <a:ea typeface="Calibri" panose="020F0502020204030204" pitchFamily="34" charset="0"/>
                <a:cs typeface="Times New Roman" panose="02020603050405020304" pitchFamily="18" charset="0"/>
              </a:rPr>
              <a:t>Ultimately</a:t>
            </a:r>
            <a:r>
              <a:rPr lang="en-US" sz="1600" dirty="0">
                <a:latin typeface="Times New Roman" panose="02020603050405020304" pitchFamily="18" charset="0"/>
                <a:ea typeface="Calibri" panose="020F0502020204030204" pitchFamily="34" charset="0"/>
                <a:cs typeface="Times New Roman" panose="02020603050405020304" pitchFamily="18" charset="0"/>
              </a:rPr>
              <a:t>, these findings can be used as guidelines for the prevention of health problems in textile workers.</a:t>
            </a:r>
            <a:endParaRPr lang="tr-TR"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1000"/>
              </a:spcAft>
            </a:pPr>
            <a:endParaRPr lang="tr-TR" sz="1600"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4" name="Slide Number Placeholder 3"/>
          <p:cNvSpPr>
            <a:spLocks noGrp="1"/>
          </p:cNvSpPr>
          <p:nvPr>
            <p:ph type="sldNum" sz="quarter" idx="12"/>
          </p:nvPr>
        </p:nvSpPr>
        <p:spPr/>
        <p:txBody>
          <a:bodyPr/>
          <a:lstStyle/>
          <a:p>
            <a:fld id="{E97799C9-84D9-46D2-A11E-BCF8A720529D}" type="slidenum">
              <a:rPr lang="en-US" smtClean="0"/>
              <a:pPr/>
              <a:t>23</a:t>
            </a:fld>
            <a:endParaRPr lang="en-US" dirty="0"/>
          </a:p>
        </p:txBody>
      </p:sp>
    </p:spTree>
    <p:extLst>
      <p:ext uri="{BB962C8B-B14F-4D97-AF65-F5344CB8AC3E}">
        <p14:creationId xmlns:p14="http://schemas.microsoft.com/office/powerpoint/2010/main" val="2717419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References</a:t>
            </a:r>
            <a:endParaRPr lang="tr-TR" b="1" dirty="0"/>
          </a:p>
        </p:txBody>
      </p:sp>
      <p:sp>
        <p:nvSpPr>
          <p:cNvPr id="3" name="Content Placeholder 2"/>
          <p:cNvSpPr>
            <a:spLocks noGrp="1"/>
          </p:cNvSpPr>
          <p:nvPr>
            <p:ph idx="1"/>
          </p:nvPr>
        </p:nvSpPr>
        <p:spPr/>
        <p:txBody>
          <a:bodyPr>
            <a:normAutofit fontScale="55000" lnSpcReduction="20000"/>
          </a:bodyPr>
          <a:lstStyle/>
          <a:p>
            <a:pPr marL="0" lvl="0" indent="0">
              <a:buClr>
                <a:srgbClr val="A53010"/>
              </a:buClr>
              <a:buNone/>
            </a:pPr>
            <a:endParaRPr lang="tr-TR" sz="1600" dirty="0" smtClean="0">
              <a:solidFill>
                <a:prstClr val="black">
                  <a:lumMod val="75000"/>
                  <a:lumOff val="25000"/>
                </a:prstClr>
              </a:solidFill>
            </a:endParaRPr>
          </a:p>
          <a:p>
            <a:pPr marL="0" indent="0">
              <a:lnSpc>
                <a:spcPct val="120000"/>
              </a:lnSpc>
              <a:buClr>
                <a:srgbClr val="A53010"/>
              </a:buClr>
              <a:buNone/>
            </a:pPr>
            <a:r>
              <a:rPr lang="tr-TR" sz="2200" dirty="0" smtClean="0">
                <a:latin typeface="Times New Roman" pitchFamily="18" charset="0"/>
                <a:cs typeface="Times New Roman" pitchFamily="18" charset="0"/>
              </a:rPr>
              <a:t>Akintayo, D. I., 2012. Occupational stress, psychological well-being and workers’ behaviour in manufacturing industruies in South-west Nigeria. Research Journal in Organizational Psychology &amp; Educational Studies, 1:5;289-294</a:t>
            </a:r>
          </a:p>
          <a:p>
            <a:pPr marL="0" lvl="0" indent="0">
              <a:lnSpc>
                <a:spcPct val="120000"/>
              </a:lnSpc>
              <a:buClr>
                <a:srgbClr val="A53010"/>
              </a:buClr>
              <a:buNone/>
            </a:pPr>
            <a:r>
              <a:rPr lang="tr-TR" sz="2200" dirty="0" smtClean="0">
                <a:solidFill>
                  <a:prstClr val="black">
                    <a:lumMod val="75000"/>
                    <a:lumOff val="25000"/>
                  </a:prstClr>
                </a:solidFill>
                <a:latin typeface="Times New Roman" pitchFamily="18" charset="0"/>
                <a:cs typeface="Times New Roman" pitchFamily="18" charset="0"/>
              </a:rPr>
              <a:t>American Pschological Association, 2015. Internet access; </a:t>
            </a:r>
            <a:r>
              <a:rPr lang="tr-TR" sz="2200" dirty="0" smtClean="0">
                <a:latin typeface="Times New Roman" pitchFamily="18" charset="0"/>
                <a:cs typeface="Times New Roman" pitchFamily="18" charset="0"/>
                <a:hlinkClick r:id="rId2"/>
              </a:rPr>
              <a:t>http://www.apa.org/helpcenter/work-stress.aspx</a:t>
            </a:r>
            <a:r>
              <a:rPr lang="tr-TR" sz="2200" dirty="0" smtClean="0">
                <a:latin typeface="Times New Roman" pitchFamily="18" charset="0"/>
                <a:cs typeface="Times New Roman" pitchFamily="18" charset="0"/>
              </a:rPr>
              <a:t>, retrieved at 17.08.2015.</a:t>
            </a:r>
          </a:p>
          <a:p>
            <a:pPr marL="0" lvl="0" indent="0">
              <a:lnSpc>
                <a:spcPct val="120000"/>
              </a:lnSpc>
              <a:buClr>
                <a:srgbClr val="A53010"/>
              </a:buClr>
              <a:buNone/>
            </a:pPr>
            <a:r>
              <a:rPr lang="tr-TR" sz="2200" dirty="0" smtClean="0">
                <a:latin typeface="Times New Roman" pitchFamily="18" charset="0"/>
                <a:cs typeface="Times New Roman" pitchFamily="18" charset="0"/>
              </a:rPr>
              <a:t>Bilsker, Gilbert,Myete ve Patterson, 2005. Depression &amp; Work Function: Bridging the gap between mental health care &amp; the workplace. Retrieved at :15 April 2015 </a:t>
            </a:r>
            <a:r>
              <a:rPr lang="tr-TR" sz="2200" dirty="0" smtClean="0">
                <a:latin typeface="Times New Roman" pitchFamily="18" charset="0"/>
                <a:cs typeface="Times New Roman" pitchFamily="18" charset="0"/>
                <a:hlinkClick r:id="rId3"/>
              </a:rPr>
              <a:t>http://www.sfu.ca/content/dam/sfu/carmha/resources/depression-work-function-bridging-the-gap-between/Work-Depression.pdf</a:t>
            </a:r>
            <a:endParaRPr lang="tr-TR" sz="2200" dirty="0" smtClean="0">
              <a:latin typeface="Times New Roman" pitchFamily="18" charset="0"/>
              <a:cs typeface="Times New Roman" pitchFamily="18" charset="0"/>
            </a:endParaRPr>
          </a:p>
          <a:p>
            <a:pPr marL="0" indent="0">
              <a:lnSpc>
                <a:spcPct val="120000"/>
              </a:lnSpc>
              <a:buClr>
                <a:srgbClr val="A53010"/>
              </a:buClr>
              <a:buNone/>
            </a:pPr>
            <a:r>
              <a:rPr lang="tr-TR" sz="2200" dirty="0" smtClean="0">
                <a:latin typeface="Times New Roman" pitchFamily="18" charset="0"/>
                <a:cs typeface="Times New Roman" pitchFamily="18" charset="0"/>
              </a:rPr>
              <a:t>Houtman, I., Jettinghoff, K., ve Cedillo, L., 2007. Raising Awareness of Stress at Work in Developing Countries . Retrieved at: 20  May 2015, </a:t>
            </a:r>
            <a:r>
              <a:rPr lang="tr-TR" sz="2200" dirty="0" smtClean="0">
                <a:latin typeface="Times New Roman" pitchFamily="18" charset="0"/>
                <a:cs typeface="Times New Roman" pitchFamily="18" charset="0"/>
                <a:hlinkClick r:id="rId4"/>
              </a:rPr>
              <a:t>http://www.who.int/occupational_health/publications/raisingawarenessofstress.pdf?ua=1</a:t>
            </a:r>
            <a:endParaRPr lang="tr-TR" sz="2200" dirty="0" smtClean="0">
              <a:latin typeface="Times New Roman" pitchFamily="18" charset="0"/>
              <a:cs typeface="Times New Roman" pitchFamily="18" charset="0"/>
            </a:endParaRPr>
          </a:p>
          <a:p>
            <a:pPr marL="0" indent="0">
              <a:lnSpc>
                <a:spcPct val="120000"/>
              </a:lnSpc>
              <a:buClr>
                <a:srgbClr val="A53010"/>
              </a:buClr>
              <a:buNone/>
            </a:pPr>
            <a:r>
              <a:rPr lang="tr-TR" sz="2200" dirty="0" smtClean="0">
                <a:latin typeface="Times New Roman" pitchFamily="18" charset="0"/>
                <a:cs typeface="Times New Roman" pitchFamily="18" charset="0"/>
              </a:rPr>
              <a:t>Kageyama, T., Kobayashi, T., Kawashima, M., &amp; Kanamaru, Y. (2004). [Development of the Brief Scales for Coping Profile (BSCP) for workers: basic information about its reliability and validity]. </a:t>
            </a:r>
            <a:r>
              <a:rPr lang="tr-TR" sz="2200" i="1" dirty="0" smtClean="0">
                <a:latin typeface="Times New Roman" pitchFamily="18" charset="0"/>
                <a:cs typeface="Times New Roman" pitchFamily="18" charset="0"/>
              </a:rPr>
              <a:t>Sangyo eiseigaku zasshi= Journal of occupational health</a:t>
            </a:r>
            <a:r>
              <a:rPr lang="tr-TR" sz="2200" dirty="0" smtClean="0">
                <a:latin typeface="Times New Roman" pitchFamily="18" charset="0"/>
                <a:cs typeface="Times New Roman" pitchFamily="18" charset="0"/>
              </a:rPr>
              <a:t>, </a:t>
            </a:r>
            <a:r>
              <a:rPr lang="tr-TR" sz="2200" i="1" dirty="0" smtClean="0">
                <a:latin typeface="Times New Roman" pitchFamily="18" charset="0"/>
                <a:cs typeface="Times New Roman" pitchFamily="18" charset="0"/>
              </a:rPr>
              <a:t>46</a:t>
            </a:r>
            <a:r>
              <a:rPr lang="tr-TR" sz="2200" dirty="0" smtClean="0">
                <a:latin typeface="Times New Roman" pitchFamily="18" charset="0"/>
                <a:cs typeface="Times New Roman" pitchFamily="18" charset="0"/>
              </a:rPr>
              <a:t>(4), 103-114.</a:t>
            </a:r>
          </a:p>
          <a:p>
            <a:pPr marL="0" indent="0">
              <a:lnSpc>
                <a:spcPct val="120000"/>
              </a:lnSpc>
              <a:buClr>
                <a:srgbClr val="A53010"/>
              </a:buClr>
              <a:buNone/>
            </a:pPr>
            <a:r>
              <a:rPr lang="tr-TR" sz="2200" dirty="0" smtClean="0">
                <a:latin typeface="Times New Roman" pitchFamily="18" charset="0"/>
                <a:cs typeface="Times New Roman" pitchFamily="18" charset="0"/>
              </a:rPr>
              <a:t>Peterson, M., ve Wilson, J.F., 2002. The culture-Work-Health Model and Work stress. Am J Health Behav, 26(1):16-24</a:t>
            </a:r>
          </a:p>
          <a:p>
            <a:pPr marL="0" lvl="0" indent="0">
              <a:lnSpc>
                <a:spcPct val="120000"/>
              </a:lnSpc>
              <a:buClr>
                <a:srgbClr val="A53010"/>
              </a:buClr>
              <a:buNone/>
            </a:pPr>
            <a:r>
              <a:rPr lang="tr-TR" sz="2200" dirty="0" smtClean="0">
                <a:latin typeface="Times New Roman" pitchFamily="18" charset="0"/>
                <a:cs typeface="Times New Roman" pitchFamily="18" charset="0"/>
              </a:rPr>
              <a:t>Shimomitsu T, Haratani T, Nakamura K, Kawakami N, Hayashi T, Hiro H, Arai M, Miyazaki S, Furuki K, Ohya Y, and Odagiri Y., 2000. The final development of the Brief Job Stress Questionnaire mainly used for assessment of the individuals. In: Kato M, ed. Research report of the Grant for the Prevention of Work Related Disease Sponsored by The Ministry of Labour: The 1999 Report, 126-137.  Tokyo, Japan</a:t>
            </a:r>
          </a:p>
        </p:txBody>
      </p:sp>
      <p:sp>
        <p:nvSpPr>
          <p:cNvPr id="4" name="Slide Number Placeholder 3"/>
          <p:cNvSpPr>
            <a:spLocks noGrp="1"/>
          </p:cNvSpPr>
          <p:nvPr>
            <p:ph type="sldNum" sz="quarter" idx="12"/>
          </p:nvPr>
        </p:nvSpPr>
        <p:spPr/>
        <p:txBody>
          <a:bodyPr/>
          <a:lstStyle/>
          <a:p>
            <a:fld id="{E97799C9-84D9-46D2-A11E-BCF8A720529D}" type="slidenum">
              <a:rPr lang="en-US" smtClean="0"/>
              <a:pPr/>
              <a:t>24</a:t>
            </a:fld>
            <a:endParaRPr lang="en-US" dirty="0"/>
          </a:p>
        </p:txBody>
      </p:sp>
    </p:spTree>
    <p:extLst>
      <p:ext uri="{BB962C8B-B14F-4D97-AF65-F5344CB8AC3E}">
        <p14:creationId xmlns:p14="http://schemas.microsoft.com/office/powerpoint/2010/main" val="33776723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50000"/>
            </a:schemeClr>
          </a:solidFill>
          <a:ln>
            <a:solidFill>
              <a:srgbClr val="FF0000"/>
            </a:solidFill>
          </a:ln>
          <a:effectLst>
            <a:glow rad="228600">
              <a:schemeClr val="accent1">
                <a:satMod val="175000"/>
                <a:alpha val="40000"/>
              </a:schemeClr>
            </a:glow>
          </a:effectLst>
        </p:spPr>
        <p:txBody>
          <a:bodyPr/>
          <a:lstStyle/>
          <a:p>
            <a:r>
              <a:rPr lang="tr-TR" b="1" dirty="0" smtClean="0"/>
              <a:t>Thanks for attention…!</a:t>
            </a:r>
            <a:endParaRPr lang="tr-TR" b="1" dirty="0"/>
          </a:p>
        </p:txBody>
      </p:sp>
      <p:sp>
        <p:nvSpPr>
          <p:cNvPr id="4" name="Slide Number Placeholder 3"/>
          <p:cNvSpPr>
            <a:spLocks noGrp="1"/>
          </p:cNvSpPr>
          <p:nvPr>
            <p:ph type="sldNum" sz="quarter" idx="12"/>
          </p:nvPr>
        </p:nvSpPr>
        <p:spPr/>
        <p:txBody>
          <a:bodyPr/>
          <a:lstStyle/>
          <a:p>
            <a:fld id="{E97799C9-84D9-46D2-A11E-BCF8A720529D}" type="slidenum">
              <a:rPr lang="en-US" smtClean="0"/>
              <a:pPr/>
              <a:t>25</a:t>
            </a:fld>
            <a:endParaRPr lang="en-US" dirty="0"/>
          </a:p>
        </p:txBody>
      </p:sp>
      <p:pic>
        <p:nvPicPr>
          <p:cNvPr id="41986" name="Picture 2" descr="C:\Users\pc\Desktop\karanfil-1-maj.jpg"/>
          <p:cNvPicPr>
            <a:picLocks noGrp="1" noChangeAspect="1" noChangeArrowheads="1"/>
          </p:cNvPicPr>
          <p:nvPr>
            <p:ph idx="1"/>
          </p:nvPr>
        </p:nvPicPr>
        <p:blipFill>
          <a:blip r:embed="rId2"/>
          <a:srcRect/>
          <a:stretch>
            <a:fillRect/>
          </a:stretch>
        </p:blipFill>
        <p:spPr bwMode="auto">
          <a:xfrm>
            <a:off x="2534194" y="2133599"/>
            <a:ext cx="9026435" cy="4228011"/>
          </a:xfrm>
          <a:prstGeom prst="rect">
            <a:avLst/>
          </a:prstGeom>
          <a:noFill/>
          <a:effectLst>
            <a:glow rad="228600">
              <a:schemeClr val="accent1">
                <a:satMod val="175000"/>
                <a:alpha val="40000"/>
              </a:schemeClr>
            </a:glo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600</TotalTime>
  <Words>1671</Words>
  <Application>Microsoft Office PowerPoint</Application>
  <PresentationFormat>Özel</PresentationFormat>
  <Paragraphs>185</Paragraphs>
  <Slides>25</Slides>
  <Notes>1</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Wisp</vt:lpstr>
      <vt:lpstr>PowerPoint Sunusu</vt:lpstr>
      <vt:lpstr> Textile workers and Occupational Stress</vt:lpstr>
      <vt:lpstr>Textile workers and Occupational Stress</vt:lpstr>
      <vt:lpstr>PowerPoint Sunusu</vt:lpstr>
      <vt:lpstr>Coping Strategies</vt:lpstr>
      <vt:lpstr>Coping Strategies</vt:lpstr>
      <vt:lpstr>Occupational Stress’ Symptoms</vt:lpstr>
      <vt:lpstr>Some common factors of  Occupational stressor</vt:lpstr>
      <vt:lpstr>PowerPoint Sunusu</vt:lpstr>
      <vt:lpstr>Research title: Textile workers: Occupational Stress, coping strategies and related factors</vt:lpstr>
      <vt:lpstr>Measurements </vt:lpstr>
      <vt:lpstr> 2. The Brief Job Stress Questionnaire (BJSQ)</vt:lpstr>
      <vt:lpstr> 2. The Brief Job Stress Questionnaire (BJSQ) </vt:lpstr>
      <vt:lpstr> 3. The Brief Scales for Coping Profiles (BSCP)</vt:lpstr>
      <vt:lpstr> 3. The Brief Scales for Coping Profiles (BSCP)</vt:lpstr>
      <vt:lpstr> Results- Demographic caharecteristics </vt:lpstr>
      <vt:lpstr>PowerPoint Sunusu</vt:lpstr>
      <vt:lpstr> Results- the Brief  Job Stress Questionnairee</vt:lpstr>
      <vt:lpstr> Results- Coping Strategies</vt:lpstr>
      <vt:lpstr>  Results- Coping Strategies</vt:lpstr>
      <vt:lpstr>Results- related Factors</vt:lpstr>
      <vt:lpstr> Results- related Factors</vt:lpstr>
      <vt:lpstr>Conclusion</vt:lpstr>
      <vt:lpstr>References</vt:lpstr>
      <vt:lpstr>Thanks for attention…!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İstanbul Bilgi University School of Health Science Nursing Department</dc:title>
  <dc:creator>Ozlem Koseoglu</dc:creator>
  <cp:lastModifiedBy>ozlem köseğlu örnek</cp:lastModifiedBy>
  <cp:revision>78</cp:revision>
  <dcterms:created xsi:type="dcterms:W3CDTF">2015-08-19T10:33:20Z</dcterms:created>
  <dcterms:modified xsi:type="dcterms:W3CDTF">2015-08-24T17:14:35Z</dcterms:modified>
</cp:coreProperties>
</file>