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rts/chart6.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79" r:id="rId3"/>
    <p:sldId id="257" r:id="rId4"/>
    <p:sldId id="258" r:id="rId5"/>
    <p:sldId id="259" r:id="rId6"/>
    <p:sldId id="260" r:id="rId7"/>
    <p:sldId id="272" r:id="rId8"/>
    <p:sldId id="273" r:id="rId9"/>
    <p:sldId id="274" r:id="rId10"/>
    <p:sldId id="275" r:id="rId11"/>
    <p:sldId id="276" r:id="rId12"/>
    <p:sldId id="261" r:id="rId13"/>
    <p:sldId id="262" r:id="rId14"/>
    <p:sldId id="277" r:id="rId15"/>
    <p:sldId id="263" r:id="rId16"/>
    <p:sldId id="278" r:id="rId17"/>
    <p:sldId id="264" r:id="rId18"/>
    <p:sldId id="265" r:id="rId19"/>
    <p:sldId id="266" r:id="rId20"/>
    <p:sldId id="267" r:id="rId21"/>
    <p:sldId id="268" r:id="rId22"/>
    <p:sldId id="280" r:id="rId23"/>
    <p:sldId id="269" r:id="rId2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sus\Desktop\almanya%20exce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asus\Desktop\almanya%20excel.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asus\Desktop\almanya%20excel.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asus\Desktop\almanya%20sensory.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asus\Desktop\almanya%20sensory.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asus\Desktop\almanya%20sensory.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tr-TR"/>
  <c:chart>
    <c:plotArea>
      <c:layout>
        <c:manualLayout>
          <c:layoutTarget val="inner"/>
          <c:xMode val="edge"/>
          <c:yMode val="edge"/>
          <c:x val="0.14594570707070723"/>
          <c:y val="8.5603293401004213E-2"/>
          <c:w val="0.84614413053722004"/>
          <c:h val="0.70536420749997963"/>
        </c:manualLayout>
      </c:layout>
      <c:lineChart>
        <c:grouping val="standard"/>
        <c:ser>
          <c:idx val="0"/>
          <c:order val="0"/>
          <c:tx>
            <c:strRef>
              <c:f>tba!$J$2</c:f>
              <c:strCache>
                <c:ptCount val="1"/>
                <c:pt idx="0">
                  <c:v>Cont</c:v>
                </c:pt>
              </c:strCache>
            </c:strRef>
          </c:tx>
          <c:spPr>
            <a:ln w="44450">
              <a:solidFill>
                <a:schemeClr val="tx2">
                  <a:lumMod val="10000"/>
                </a:schemeClr>
              </a:solidFill>
            </a:ln>
          </c:spPr>
          <c:marker>
            <c:spPr>
              <a:ln>
                <a:solidFill>
                  <a:schemeClr val="tx2">
                    <a:lumMod val="10000"/>
                  </a:schemeClr>
                </a:solidFill>
              </a:ln>
            </c:spPr>
          </c:marker>
          <c:dLbls>
            <c:txPr>
              <a:bodyPr/>
              <a:lstStyle/>
              <a:p>
                <a:pPr>
                  <a:defRPr sz="1600"/>
                </a:pPr>
                <a:endParaRPr lang="tr-TR"/>
              </a:p>
            </c:txPr>
            <c:dLblPos val="t"/>
            <c:showVal val="1"/>
          </c:dLbls>
          <c:cat>
            <c:numRef>
              <c:f>tba!$I$3:$I$8</c:f>
              <c:numCache>
                <c:formatCode>General</c:formatCode>
                <c:ptCount val="6"/>
                <c:pt idx="0">
                  <c:v>0</c:v>
                </c:pt>
                <c:pt idx="1">
                  <c:v>3</c:v>
                </c:pt>
                <c:pt idx="2">
                  <c:v>6</c:v>
                </c:pt>
                <c:pt idx="3">
                  <c:v>9</c:v>
                </c:pt>
                <c:pt idx="4">
                  <c:v>12</c:v>
                </c:pt>
                <c:pt idx="5">
                  <c:v>15</c:v>
                </c:pt>
              </c:numCache>
            </c:numRef>
          </c:cat>
          <c:val>
            <c:numRef>
              <c:f>tba!$J$3:$J$8</c:f>
              <c:numCache>
                <c:formatCode>General</c:formatCode>
                <c:ptCount val="6"/>
                <c:pt idx="0">
                  <c:v>0.46</c:v>
                </c:pt>
                <c:pt idx="1">
                  <c:v>1.83</c:v>
                </c:pt>
                <c:pt idx="2">
                  <c:v>4.0999999999999996</c:v>
                </c:pt>
                <c:pt idx="3">
                  <c:v>7.7</c:v>
                </c:pt>
                <c:pt idx="4">
                  <c:v>8.8700000000000028</c:v>
                </c:pt>
                <c:pt idx="5">
                  <c:v>9.8800000000000008</c:v>
                </c:pt>
              </c:numCache>
            </c:numRef>
          </c:val>
        </c:ser>
        <c:ser>
          <c:idx val="1"/>
          <c:order val="1"/>
          <c:tx>
            <c:strRef>
              <c:f>tba!$K$2</c:f>
              <c:strCache>
                <c:ptCount val="1"/>
                <c:pt idx="0">
                  <c:v>0.2 ZMEO</c:v>
                </c:pt>
              </c:strCache>
            </c:strRef>
          </c:tx>
          <c:spPr>
            <a:ln w="44450"/>
          </c:spPr>
          <c:dLbls>
            <c:txPr>
              <a:bodyPr/>
              <a:lstStyle/>
              <a:p>
                <a:pPr>
                  <a:defRPr sz="1600"/>
                </a:pPr>
                <a:endParaRPr lang="tr-TR"/>
              </a:p>
            </c:txPr>
            <c:dLblPos val="t"/>
            <c:showVal val="1"/>
          </c:dLbls>
          <c:cat>
            <c:numRef>
              <c:f>tba!$I$3:$I$8</c:f>
              <c:numCache>
                <c:formatCode>General</c:formatCode>
                <c:ptCount val="6"/>
                <c:pt idx="0">
                  <c:v>0</c:v>
                </c:pt>
                <c:pt idx="1">
                  <c:v>3</c:v>
                </c:pt>
                <c:pt idx="2">
                  <c:v>6</c:v>
                </c:pt>
                <c:pt idx="3">
                  <c:v>9</c:v>
                </c:pt>
                <c:pt idx="4">
                  <c:v>12</c:v>
                </c:pt>
                <c:pt idx="5">
                  <c:v>15</c:v>
                </c:pt>
              </c:numCache>
            </c:numRef>
          </c:cat>
          <c:val>
            <c:numRef>
              <c:f>tba!$K$3:$K$8</c:f>
              <c:numCache>
                <c:formatCode>General</c:formatCode>
                <c:ptCount val="6"/>
                <c:pt idx="0">
                  <c:v>0.45</c:v>
                </c:pt>
                <c:pt idx="1">
                  <c:v>0.64000000000000035</c:v>
                </c:pt>
                <c:pt idx="2">
                  <c:v>1.06</c:v>
                </c:pt>
                <c:pt idx="3">
                  <c:v>1.57</c:v>
                </c:pt>
                <c:pt idx="4">
                  <c:v>3.1</c:v>
                </c:pt>
                <c:pt idx="5">
                  <c:v>4.58</c:v>
                </c:pt>
              </c:numCache>
            </c:numRef>
          </c:val>
        </c:ser>
        <c:ser>
          <c:idx val="2"/>
          <c:order val="2"/>
          <c:tx>
            <c:strRef>
              <c:f>tba!$L$2</c:f>
              <c:strCache>
                <c:ptCount val="1"/>
                <c:pt idx="0">
                  <c:v>0.4 ZMEO</c:v>
                </c:pt>
              </c:strCache>
            </c:strRef>
          </c:tx>
          <c:spPr>
            <a:ln w="44450"/>
          </c:spPr>
          <c:dLbls>
            <c:txPr>
              <a:bodyPr/>
              <a:lstStyle/>
              <a:p>
                <a:pPr>
                  <a:defRPr sz="1600"/>
                </a:pPr>
                <a:endParaRPr lang="tr-TR"/>
              </a:p>
            </c:txPr>
            <c:dLblPos val="l"/>
            <c:showVal val="1"/>
          </c:dLbls>
          <c:cat>
            <c:numRef>
              <c:f>tba!$I$3:$I$8</c:f>
              <c:numCache>
                <c:formatCode>General</c:formatCode>
                <c:ptCount val="6"/>
                <c:pt idx="0">
                  <c:v>0</c:v>
                </c:pt>
                <c:pt idx="1">
                  <c:v>3</c:v>
                </c:pt>
                <c:pt idx="2">
                  <c:v>6</c:v>
                </c:pt>
                <c:pt idx="3">
                  <c:v>9</c:v>
                </c:pt>
                <c:pt idx="4">
                  <c:v>12</c:v>
                </c:pt>
                <c:pt idx="5">
                  <c:v>15</c:v>
                </c:pt>
              </c:numCache>
            </c:numRef>
          </c:cat>
          <c:val>
            <c:numRef>
              <c:f>tba!$L$3:$L$8</c:f>
              <c:numCache>
                <c:formatCode>General</c:formatCode>
                <c:ptCount val="6"/>
                <c:pt idx="0">
                  <c:v>0.46</c:v>
                </c:pt>
                <c:pt idx="1">
                  <c:v>0.48000000000000015</c:v>
                </c:pt>
                <c:pt idx="2">
                  <c:v>0.63000000000000034</c:v>
                </c:pt>
                <c:pt idx="3">
                  <c:v>0.95000000000000029</c:v>
                </c:pt>
                <c:pt idx="4">
                  <c:v>1.1800000000000006</c:v>
                </c:pt>
                <c:pt idx="5">
                  <c:v>1.8</c:v>
                </c:pt>
              </c:numCache>
            </c:numRef>
          </c:val>
        </c:ser>
        <c:marker val="1"/>
        <c:axId val="61739008"/>
        <c:axId val="61740928"/>
      </c:lineChart>
      <c:catAx>
        <c:axId val="61739008"/>
        <c:scaling>
          <c:orientation val="minMax"/>
        </c:scaling>
        <c:axPos val="b"/>
        <c:title>
          <c:tx>
            <c:rich>
              <a:bodyPr/>
              <a:lstStyle/>
              <a:p>
                <a:pPr>
                  <a:defRPr/>
                </a:pPr>
                <a:r>
                  <a:rPr lang="tr-TR"/>
                  <a:t>Storage Time (Days)</a:t>
                </a:r>
                <a:endParaRPr lang="en-US"/>
              </a:p>
            </c:rich>
          </c:tx>
          <c:layout/>
        </c:title>
        <c:numFmt formatCode="General" sourceLinked="1"/>
        <c:tickLblPos val="nextTo"/>
        <c:crossAx val="61740928"/>
        <c:crosses val="autoZero"/>
        <c:auto val="1"/>
        <c:lblAlgn val="ctr"/>
        <c:lblOffset val="100"/>
      </c:catAx>
      <c:valAx>
        <c:axId val="61740928"/>
        <c:scaling>
          <c:orientation val="minMax"/>
        </c:scaling>
        <c:axPos val="l"/>
        <c:title>
          <c:tx>
            <c:rich>
              <a:bodyPr rot="-5400000" vert="horz"/>
              <a:lstStyle/>
              <a:p>
                <a:pPr>
                  <a:defRPr/>
                </a:pPr>
                <a:r>
                  <a:rPr lang="tr-TR"/>
                  <a:t>TBA (mg/kg )</a:t>
                </a:r>
              </a:p>
            </c:rich>
          </c:tx>
          <c:layout>
            <c:manualLayout>
              <c:xMode val="edge"/>
              <c:yMode val="edge"/>
              <c:x val="5.7248188898551492E-3"/>
              <c:y val="0.32129187542847548"/>
            </c:manualLayout>
          </c:layout>
        </c:title>
        <c:numFmt formatCode="General" sourceLinked="1"/>
        <c:tickLblPos val="nextTo"/>
        <c:crossAx val="61739008"/>
        <c:crosses val="autoZero"/>
        <c:crossBetween val="between"/>
      </c:valAx>
    </c:plotArea>
    <c:legend>
      <c:legendPos val="t"/>
      <c:layout/>
    </c:legend>
    <c:plotVisOnly val="1"/>
  </c:chart>
  <c:txPr>
    <a:bodyPr/>
    <a:lstStyle/>
    <a:p>
      <a:pPr>
        <a:defRPr sz="2800"/>
      </a:pPr>
      <a:endParaRPr lang="tr-TR"/>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tr-TR"/>
  <c:chart>
    <c:plotArea>
      <c:layout>
        <c:manualLayout>
          <c:layoutTarget val="inner"/>
          <c:xMode val="edge"/>
          <c:yMode val="edge"/>
          <c:x val="0.1531360129154819"/>
          <c:y val="0.10733996792067656"/>
          <c:w val="0.83798171574529767"/>
          <c:h val="0.72831923903880003"/>
        </c:manualLayout>
      </c:layout>
      <c:lineChart>
        <c:grouping val="standard"/>
        <c:ser>
          <c:idx val="0"/>
          <c:order val="0"/>
          <c:tx>
            <c:strRef>
              <c:f>pv!$J$2</c:f>
              <c:strCache>
                <c:ptCount val="1"/>
                <c:pt idx="0">
                  <c:v>Cont</c:v>
                </c:pt>
              </c:strCache>
            </c:strRef>
          </c:tx>
          <c:spPr>
            <a:ln w="44450">
              <a:solidFill>
                <a:schemeClr val="tx2">
                  <a:lumMod val="10000"/>
                </a:schemeClr>
              </a:solidFill>
            </a:ln>
          </c:spPr>
          <c:marker>
            <c:spPr>
              <a:ln>
                <a:solidFill>
                  <a:schemeClr val="tx2">
                    <a:lumMod val="10000"/>
                  </a:schemeClr>
                </a:solidFill>
              </a:ln>
            </c:spPr>
          </c:marker>
          <c:dLbls>
            <c:txPr>
              <a:bodyPr/>
              <a:lstStyle/>
              <a:p>
                <a:pPr>
                  <a:defRPr sz="1600"/>
                </a:pPr>
                <a:endParaRPr lang="tr-TR"/>
              </a:p>
            </c:txPr>
            <c:dLblPos val="t"/>
            <c:showVal val="1"/>
          </c:dLbls>
          <c:cat>
            <c:numRef>
              <c:f>pv!$I$3:$I$8</c:f>
              <c:numCache>
                <c:formatCode>General</c:formatCode>
                <c:ptCount val="6"/>
                <c:pt idx="0">
                  <c:v>0</c:v>
                </c:pt>
                <c:pt idx="1">
                  <c:v>3</c:v>
                </c:pt>
                <c:pt idx="2">
                  <c:v>6</c:v>
                </c:pt>
                <c:pt idx="3">
                  <c:v>9</c:v>
                </c:pt>
                <c:pt idx="4">
                  <c:v>12</c:v>
                </c:pt>
                <c:pt idx="5">
                  <c:v>15</c:v>
                </c:pt>
              </c:numCache>
            </c:numRef>
          </c:cat>
          <c:val>
            <c:numRef>
              <c:f>pv!$J$3:$J$8</c:f>
              <c:numCache>
                <c:formatCode>General</c:formatCode>
                <c:ptCount val="6"/>
                <c:pt idx="0">
                  <c:v>0.43000000000000016</c:v>
                </c:pt>
                <c:pt idx="1">
                  <c:v>3.06</c:v>
                </c:pt>
                <c:pt idx="2">
                  <c:v>4.9800000000000004</c:v>
                </c:pt>
                <c:pt idx="3">
                  <c:v>9.17</c:v>
                </c:pt>
                <c:pt idx="4">
                  <c:v>10.239999999999998</c:v>
                </c:pt>
                <c:pt idx="5">
                  <c:v>12.9</c:v>
                </c:pt>
              </c:numCache>
            </c:numRef>
          </c:val>
        </c:ser>
        <c:ser>
          <c:idx val="1"/>
          <c:order val="1"/>
          <c:tx>
            <c:strRef>
              <c:f>pv!$K$2</c:f>
              <c:strCache>
                <c:ptCount val="1"/>
                <c:pt idx="0">
                  <c:v>0.2 ZMEO</c:v>
                </c:pt>
              </c:strCache>
            </c:strRef>
          </c:tx>
          <c:spPr>
            <a:ln w="44450"/>
          </c:spPr>
          <c:dLbls>
            <c:txPr>
              <a:bodyPr/>
              <a:lstStyle/>
              <a:p>
                <a:pPr>
                  <a:defRPr sz="1600"/>
                </a:pPr>
                <a:endParaRPr lang="tr-TR"/>
              </a:p>
            </c:txPr>
            <c:dLblPos val="ctr"/>
            <c:showVal val="1"/>
          </c:dLbls>
          <c:cat>
            <c:numRef>
              <c:f>pv!$I$3:$I$8</c:f>
              <c:numCache>
                <c:formatCode>General</c:formatCode>
                <c:ptCount val="6"/>
                <c:pt idx="0">
                  <c:v>0</c:v>
                </c:pt>
                <c:pt idx="1">
                  <c:v>3</c:v>
                </c:pt>
                <c:pt idx="2">
                  <c:v>6</c:v>
                </c:pt>
                <c:pt idx="3">
                  <c:v>9</c:v>
                </c:pt>
                <c:pt idx="4">
                  <c:v>12</c:v>
                </c:pt>
                <c:pt idx="5">
                  <c:v>15</c:v>
                </c:pt>
              </c:numCache>
            </c:numRef>
          </c:cat>
          <c:val>
            <c:numRef>
              <c:f>pv!$K$3:$K$8</c:f>
              <c:numCache>
                <c:formatCode>General</c:formatCode>
                <c:ptCount val="6"/>
                <c:pt idx="0">
                  <c:v>0.49000000000000016</c:v>
                </c:pt>
                <c:pt idx="1">
                  <c:v>2.92</c:v>
                </c:pt>
                <c:pt idx="2">
                  <c:v>4.04</c:v>
                </c:pt>
                <c:pt idx="3">
                  <c:v>4.58</c:v>
                </c:pt>
                <c:pt idx="4">
                  <c:v>7.96</c:v>
                </c:pt>
                <c:pt idx="5">
                  <c:v>10.42</c:v>
                </c:pt>
              </c:numCache>
            </c:numRef>
          </c:val>
        </c:ser>
        <c:ser>
          <c:idx val="2"/>
          <c:order val="2"/>
          <c:tx>
            <c:strRef>
              <c:f>pv!$L$2</c:f>
              <c:strCache>
                <c:ptCount val="1"/>
                <c:pt idx="0">
                  <c:v>0.4 ZMEO</c:v>
                </c:pt>
              </c:strCache>
            </c:strRef>
          </c:tx>
          <c:spPr>
            <a:ln w="44450"/>
          </c:spPr>
          <c:dLbls>
            <c:txPr>
              <a:bodyPr/>
              <a:lstStyle/>
              <a:p>
                <a:pPr>
                  <a:defRPr sz="1600"/>
                </a:pPr>
                <a:endParaRPr lang="tr-TR"/>
              </a:p>
            </c:txPr>
            <c:dLblPos val="r"/>
            <c:showVal val="1"/>
          </c:dLbls>
          <c:cat>
            <c:numRef>
              <c:f>pv!$I$3:$I$8</c:f>
              <c:numCache>
                <c:formatCode>General</c:formatCode>
                <c:ptCount val="6"/>
                <c:pt idx="0">
                  <c:v>0</c:v>
                </c:pt>
                <c:pt idx="1">
                  <c:v>3</c:v>
                </c:pt>
                <c:pt idx="2">
                  <c:v>6</c:v>
                </c:pt>
                <c:pt idx="3">
                  <c:v>9</c:v>
                </c:pt>
                <c:pt idx="4">
                  <c:v>12</c:v>
                </c:pt>
                <c:pt idx="5">
                  <c:v>15</c:v>
                </c:pt>
              </c:numCache>
            </c:numRef>
          </c:cat>
          <c:val>
            <c:numRef>
              <c:f>pv!$L$3:$L$8</c:f>
              <c:numCache>
                <c:formatCode>General</c:formatCode>
                <c:ptCount val="6"/>
                <c:pt idx="0">
                  <c:v>0.41000000000000014</c:v>
                </c:pt>
                <c:pt idx="1">
                  <c:v>2.44</c:v>
                </c:pt>
                <c:pt idx="2">
                  <c:v>3.53</c:v>
                </c:pt>
                <c:pt idx="3">
                  <c:v>3.62</c:v>
                </c:pt>
                <c:pt idx="4">
                  <c:v>3.9899999999999998</c:v>
                </c:pt>
                <c:pt idx="5">
                  <c:v>4.96</c:v>
                </c:pt>
              </c:numCache>
            </c:numRef>
          </c:val>
        </c:ser>
        <c:marker val="1"/>
        <c:axId val="61776640"/>
        <c:axId val="61778560"/>
      </c:lineChart>
      <c:catAx>
        <c:axId val="61776640"/>
        <c:scaling>
          <c:orientation val="minMax"/>
        </c:scaling>
        <c:axPos val="b"/>
        <c:title>
          <c:tx>
            <c:rich>
              <a:bodyPr/>
              <a:lstStyle/>
              <a:p>
                <a:pPr>
                  <a:defRPr/>
                </a:pPr>
                <a:r>
                  <a:rPr lang="tr-TR"/>
                  <a:t>Storage Time (Days)</a:t>
                </a:r>
              </a:p>
            </c:rich>
          </c:tx>
          <c:layout>
            <c:manualLayout>
              <c:xMode val="edge"/>
              <c:yMode val="edge"/>
              <c:x val="0.40955380577427863"/>
              <c:y val="0.92497666958296787"/>
            </c:manualLayout>
          </c:layout>
        </c:title>
        <c:numFmt formatCode="General" sourceLinked="1"/>
        <c:tickLblPos val="nextTo"/>
        <c:crossAx val="61778560"/>
        <c:crosses val="autoZero"/>
        <c:auto val="1"/>
        <c:lblAlgn val="ctr"/>
        <c:lblOffset val="100"/>
      </c:catAx>
      <c:valAx>
        <c:axId val="61778560"/>
        <c:scaling>
          <c:orientation val="minMax"/>
        </c:scaling>
        <c:axPos val="l"/>
        <c:title>
          <c:tx>
            <c:rich>
              <a:bodyPr rot="-5400000" vert="horz"/>
              <a:lstStyle/>
              <a:p>
                <a:pPr>
                  <a:defRPr/>
                </a:pPr>
                <a:r>
                  <a:rPr lang="tr-TR"/>
                  <a:t>PV (meq per 1000g)</a:t>
                </a:r>
              </a:p>
            </c:rich>
          </c:tx>
          <c:layout>
            <c:manualLayout>
              <c:xMode val="edge"/>
              <c:yMode val="edge"/>
              <c:x val="5.0159591877178824E-3"/>
              <c:y val="0.28583224549124181"/>
            </c:manualLayout>
          </c:layout>
        </c:title>
        <c:numFmt formatCode="General" sourceLinked="1"/>
        <c:tickLblPos val="nextTo"/>
        <c:crossAx val="61776640"/>
        <c:crosses val="autoZero"/>
        <c:crossBetween val="between"/>
      </c:valAx>
    </c:plotArea>
    <c:legend>
      <c:legendPos val="t"/>
      <c:layout/>
    </c:legend>
    <c:plotVisOnly val="1"/>
  </c:chart>
  <c:txPr>
    <a:bodyPr/>
    <a:lstStyle/>
    <a:p>
      <a:pPr>
        <a:defRPr sz="2800"/>
      </a:pPr>
      <a:endParaRPr lang="tr-TR"/>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tr-TR"/>
  <c:chart>
    <c:plotArea>
      <c:layout>
        <c:manualLayout>
          <c:layoutTarget val="inner"/>
          <c:xMode val="edge"/>
          <c:yMode val="edge"/>
          <c:x val="0.13428969285898554"/>
          <c:y val="0.1365277121986446"/>
          <c:w val="0.8492691019265276"/>
          <c:h val="0.67688850544383994"/>
        </c:manualLayout>
      </c:layout>
      <c:lineChart>
        <c:grouping val="standard"/>
        <c:ser>
          <c:idx val="0"/>
          <c:order val="0"/>
          <c:tx>
            <c:strRef>
              <c:f>tvc!$J$2</c:f>
              <c:strCache>
                <c:ptCount val="1"/>
                <c:pt idx="0">
                  <c:v>Cont</c:v>
                </c:pt>
              </c:strCache>
            </c:strRef>
          </c:tx>
          <c:spPr>
            <a:ln w="44450">
              <a:solidFill>
                <a:schemeClr val="tx2">
                  <a:lumMod val="10000"/>
                </a:schemeClr>
              </a:solidFill>
            </a:ln>
          </c:spPr>
          <c:marker>
            <c:spPr>
              <a:ln>
                <a:solidFill>
                  <a:schemeClr val="tx2">
                    <a:lumMod val="10000"/>
                  </a:schemeClr>
                </a:solidFill>
              </a:ln>
            </c:spPr>
          </c:marker>
          <c:dLbls>
            <c:txPr>
              <a:bodyPr/>
              <a:lstStyle/>
              <a:p>
                <a:pPr>
                  <a:defRPr sz="1600"/>
                </a:pPr>
                <a:endParaRPr lang="tr-TR"/>
              </a:p>
            </c:txPr>
            <c:dLblPos val="t"/>
            <c:showVal val="1"/>
          </c:dLbls>
          <c:cat>
            <c:numRef>
              <c:f>tvc!$I$3:$I$8</c:f>
              <c:numCache>
                <c:formatCode>General</c:formatCode>
                <c:ptCount val="6"/>
                <c:pt idx="0">
                  <c:v>0</c:v>
                </c:pt>
                <c:pt idx="1">
                  <c:v>3</c:v>
                </c:pt>
                <c:pt idx="2">
                  <c:v>6</c:v>
                </c:pt>
                <c:pt idx="3">
                  <c:v>9</c:v>
                </c:pt>
                <c:pt idx="4">
                  <c:v>12</c:v>
                </c:pt>
                <c:pt idx="5">
                  <c:v>15</c:v>
                </c:pt>
              </c:numCache>
            </c:numRef>
          </c:cat>
          <c:val>
            <c:numRef>
              <c:f>tvc!$J$3:$J$8</c:f>
              <c:numCache>
                <c:formatCode>General</c:formatCode>
                <c:ptCount val="6"/>
                <c:pt idx="0">
                  <c:v>2.34</c:v>
                </c:pt>
                <c:pt idx="1">
                  <c:v>2.61</c:v>
                </c:pt>
                <c:pt idx="2">
                  <c:v>4.3199999999999985</c:v>
                </c:pt>
                <c:pt idx="3">
                  <c:v>5.53</c:v>
                </c:pt>
                <c:pt idx="4">
                  <c:v>6.18</c:v>
                </c:pt>
                <c:pt idx="5">
                  <c:v>6.46</c:v>
                </c:pt>
              </c:numCache>
            </c:numRef>
          </c:val>
        </c:ser>
        <c:ser>
          <c:idx val="1"/>
          <c:order val="1"/>
          <c:tx>
            <c:strRef>
              <c:f>tvc!$K$2</c:f>
              <c:strCache>
                <c:ptCount val="1"/>
                <c:pt idx="0">
                  <c:v>0.2 ZMEO</c:v>
                </c:pt>
              </c:strCache>
            </c:strRef>
          </c:tx>
          <c:spPr>
            <a:ln w="44450"/>
          </c:spPr>
          <c:dLbls>
            <c:txPr>
              <a:bodyPr/>
              <a:lstStyle/>
              <a:p>
                <a:pPr>
                  <a:defRPr sz="1600"/>
                </a:pPr>
                <a:endParaRPr lang="tr-TR"/>
              </a:p>
            </c:txPr>
            <c:dLblPos val="ctr"/>
            <c:showVal val="1"/>
          </c:dLbls>
          <c:cat>
            <c:numRef>
              <c:f>tvc!$I$3:$I$8</c:f>
              <c:numCache>
                <c:formatCode>General</c:formatCode>
                <c:ptCount val="6"/>
                <c:pt idx="0">
                  <c:v>0</c:v>
                </c:pt>
                <c:pt idx="1">
                  <c:v>3</c:v>
                </c:pt>
                <c:pt idx="2">
                  <c:v>6</c:v>
                </c:pt>
                <c:pt idx="3">
                  <c:v>9</c:v>
                </c:pt>
                <c:pt idx="4">
                  <c:v>12</c:v>
                </c:pt>
                <c:pt idx="5">
                  <c:v>15</c:v>
                </c:pt>
              </c:numCache>
            </c:numRef>
          </c:cat>
          <c:val>
            <c:numRef>
              <c:f>tvc!$K$3:$K$8</c:f>
              <c:numCache>
                <c:formatCode>General</c:formatCode>
                <c:ptCount val="6"/>
                <c:pt idx="0">
                  <c:v>2.25</c:v>
                </c:pt>
                <c:pt idx="1">
                  <c:v>2.3099999999999987</c:v>
                </c:pt>
                <c:pt idx="2">
                  <c:v>3.48</c:v>
                </c:pt>
                <c:pt idx="3">
                  <c:v>3.92</c:v>
                </c:pt>
                <c:pt idx="4">
                  <c:v>5.08</c:v>
                </c:pt>
                <c:pt idx="5">
                  <c:v>5.54</c:v>
                </c:pt>
              </c:numCache>
            </c:numRef>
          </c:val>
        </c:ser>
        <c:ser>
          <c:idx val="2"/>
          <c:order val="2"/>
          <c:tx>
            <c:strRef>
              <c:f>tvc!$L$2</c:f>
              <c:strCache>
                <c:ptCount val="1"/>
                <c:pt idx="0">
                  <c:v>0.4 ZMEO</c:v>
                </c:pt>
              </c:strCache>
            </c:strRef>
          </c:tx>
          <c:spPr>
            <a:ln w="44450"/>
          </c:spPr>
          <c:dLbls>
            <c:txPr>
              <a:bodyPr/>
              <a:lstStyle/>
              <a:p>
                <a:pPr>
                  <a:defRPr sz="1600"/>
                </a:pPr>
                <a:endParaRPr lang="tr-TR"/>
              </a:p>
            </c:txPr>
            <c:dLblPos val="b"/>
            <c:showVal val="1"/>
          </c:dLbls>
          <c:cat>
            <c:numRef>
              <c:f>tvc!$I$3:$I$8</c:f>
              <c:numCache>
                <c:formatCode>General</c:formatCode>
                <c:ptCount val="6"/>
                <c:pt idx="0">
                  <c:v>0</c:v>
                </c:pt>
                <c:pt idx="1">
                  <c:v>3</c:v>
                </c:pt>
                <c:pt idx="2">
                  <c:v>6</c:v>
                </c:pt>
                <c:pt idx="3">
                  <c:v>9</c:v>
                </c:pt>
                <c:pt idx="4">
                  <c:v>12</c:v>
                </c:pt>
                <c:pt idx="5">
                  <c:v>15</c:v>
                </c:pt>
              </c:numCache>
            </c:numRef>
          </c:cat>
          <c:val>
            <c:numRef>
              <c:f>tvc!$L$3:$L$8</c:f>
              <c:numCache>
                <c:formatCode>General</c:formatCode>
                <c:ptCount val="6"/>
                <c:pt idx="0">
                  <c:v>2.08</c:v>
                </c:pt>
                <c:pt idx="1">
                  <c:v>2.0699999999999998</c:v>
                </c:pt>
                <c:pt idx="2">
                  <c:v>3.4699999999999998</c:v>
                </c:pt>
                <c:pt idx="3">
                  <c:v>3.9699999999999998</c:v>
                </c:pt>
                <c:pt idx="4">
                  <c:v>4.5</c:v>
                </c:pt>
                <c:pt idx="5">
                  <c:v>4.6899999999999995</c:v>
                </c:pt>
              </c:numCache>
            </c:numRef>
          </c:val>
        </c:ser>
        <c:marker val="1"/>
        <c:axId val="61830656"/>
        <c:axId val="61832576"/>
      </c:lineChart>
      <c:catAx>
        <c:axId val="61830656"/>
        <c:scaling>
          <c:orientation val="minMax"/>
        </c:scaling>
        <c:axPos val="b"/>
        <c:title>
          <c:tx>
            <c:rich>
              <a:bodyPr/>
              <a:lstStyle/>
              <a:p>
                <a:pPr>
                  <a:defRPr/>
                </a:pPr>
                <a:r>
                  <a:rPr lang="tr-TR"/>
                  <a:t>Storage Time (Days)</a:t>
                </a:r>
              </a:p>
            </c:rich>
          </c:tx>
          <c:layout/>
        </c:title>
        <c:numFmt formatCode="General" sourceLinked="1"/>
        <c:tickLblPos val="nextTo"/>
        <c:crossAx val="61832576"/>
        <c:crosses val="autoZero"/>
        <c:auto val="1"/>
        <c:lblAlgn val="ctr"/>
        <c:lblOffset val="100"/>
      </c:catAx>
      <c:valAx>
        <c:axId val="61832576"/>
        <c:scaling>
          <c:orientation val="minMax"/>
        </c:scaling>
        <c:axPos val="l"/>
        <c:title>
          <c:tx>
            <c:rich>
              <a:bodyPr rot="-5400000" vert="horz"/>
              <a:lstStyle/>
              <a:p>
                <a:pPr>
                  <a:defRPr/>
                </a:pPr>
                <a:r>
                  <a:rPr lang="tr-TR"/>
                  <a:t>TVC (log 10 CFU/g)</a:t>
                </a:r>
              </a:p>
            </c:rich>
          </c:tx>
          <c:layout>
            <c:manualLayout>
              <c:xMode val="edge"/>
              <c:yMode val="edge"/>
              <c:x val="2.7917095840575171E-3"/>
              <c:y val="0.27324429230085562"/>
            </c:manualLayout>
          </c:layout>
        </c:title>
        <c:numFmt formatCode="General" sourceLinked="1"/>
        <c:tickLblPos val="nextTo"/>
        <c:crossAx val="61830656"/>
        <c:crosses val="autoZero"/>
        <c:crossBetween val="between"/>
      </c:valAx>
    </c:plotArea>
    <c:legend>
      <c:legendPos val="t"/>
      <c:layout/>
    </c:legend>
    <c:plotVisOnly val="1"/>
  </c:chart>
  <c:txPr>
    <a:bodyPr/>
    <a:lstStyle/>
    <a:p>
      <a:pPr>
        <a:defRPr sz="2800"/>
      </a:pPr>
      <a:endParaRPr lang="tr-TR"/>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tr-TR"/>
  <c:chart>
    <c:plotArea>
      <c:layout/>
      <c:lineChart>
        <c:grouping val="standard"/>
        <c:ser>
          <c:idx val="0"/>
          <c:order val="0"/>
          <c:tx>
            <c:strRef>
              <c:f>koku!$J$4</c:f>
              <c:strCache>
                <c:ptCount val="1"/>
                <c:pt idx="0">
                  <c:v>Cont</c:v>
                </c:pt>
              </c:strCache>
            </c:strRef>
          </c:tx>
          <c:spPr>
            <a:ln w="44450">
              <a:solidFill>
                <a:schemeClr val="bg1"/>
              </a:solidFill>
            </a:ln>
          </c:spPr>
          <c:marker>
            <c:spPr>
              <a:ln>
                <a:solidFill>
                  <a:schemeClr val="bg1"/>
                </a:solidFill>
              </a:ln>
            </c:spPr>
          </c:marker>
          <c:dLbls>
            <c:txPr>
              <a:bodyPr/>
              <a:lstStyle/>
              <a:p>
                <a:pPr>
                  <a:defRPr sz="1600"/>
                </a:pPr>
                <a:endParaRPr lang="tr-TR"/>
              </a:p>
            </c:txPr>
            <c:dLblPos val="b"/>
            <c:showVal val="1"/>
          </c:dLbls>
          <c:cat>
            <c:numRef>
              <c:f>koku!$I$5:$I$10</c:f>
              <c:numCache>
                <c:formatCode>General</c:formatCode>
                <c:ptCount val="6"/>
                <c:pt idx="0">
                  <c:v>0</c:v>
                </c:pt>
                <c:pt idx="1">
                  <c:v>3</c:v>
                </c:pt>
                <c:pt idx="2">
                  <c:v>6</c:v>
                </c:pt>
                <c:pt idx="3">
                  <c:v>9</c:v>
                </c:pt>
                <c:pt idx="4">
                  <c:v>12</c:v>
                </c:pt>
                <c:pt idx="5">
                  <c:v>15</c:v>
                </c:pt>
              </c:numCache>
            </c:numRef>
          </c:cat>
          <c:val>
            <c:numRef>
              <c:f>koku!$J$5:$J$10</c:f>
              <c:numCache>
                <c:formatCode>General</c:formatCode>
                <c:ptCount val="6"/>
                <c:pt idx="0">
                  <c:v>5</c:v>
                </c:pt>
                <c:pt idx="1">
                  <c:v>3.38</c:v>
                </c:pt>
                <c:pt idx="2">
                  <c:v>2.94</c:v>
                </c:pt>
              </c:numCache>
            </c:numRef>
          </c:val>
        </c:ser>
        <c:ser>
          <c:idx val="1"/>
          <c:order val="1"/>
          <c:tx>
            <c:strRef>
              <c:f>koku!$K$4</c:f>
              <c:strCache>
                <c:ptCount val="1"/>
                <c:pt idx="0">
                  <c:v>0.2% ZMEO</c:v>
                </c:pt>
              </c:strCache>
            </c:strRef>
          </c:tx>
          <c:spPr>
            <a:ln w="44450"/>
          </c:spPr>
          <c:dLbls>
            <c:txPr>
              <a:bodyPr/>
              <a:lstStyle/>
              <a:p>
                <a:pPr>
                  <a:defRPr sz="1600"/>
                </a:pPr>
                <a:endParaRPr lang="tr-TR"/>
              </a:p>
            </c:txPr>
            <c:showVal val="1"/>
          </c:dLbls>
          <c:cat>
            <c:numRef>
              <c:f>koku!$I$5:$I$10</c:f>
              <c:numCache>
                <c:formatCode>General</c:formatCode>
                <c:ptCount val="6"/>
                <c:pt idx="0">
                  <c:v>0</c:v>
                </c:pt>
                <c:pt idx="1">
                  <c:v>3</c:v>
                </c:pt>
                <c:pt idx="2">
                  <c:v>6</c:v>
                </c:pt>
                <c:pt idx="3">
                  <c:v>9</c:v>
                </c:pt>
                <c:pt idx="4">
                  <c:v>12</c:v>
                </c:pt>
                <c:pt idx="5">
                  <c:v>15</c:v>
                </c:pt>
              </c:numCache>
            </c:numRef>
          </c:cat>
          <c:val>
            <c:numRef>
              <c:f>koku!$K$5:$K$10</c:f>
              <c:numCache>
                <c:formatCode>General</c:formatCode>
                <c:ptCount val="6"/>
                <c:pt idx="0">
                  <c:v>5</c:v>
                </c:pt>
                <c:pt idx="1">
                  <c:v>4.88</c:v>
                </c:pt>
                <c:pt idx="2">
                  <c:v>3.75</c:v>
                </c:pt>
                <c:pt idx="3">
                  <c:v>2.9099999999999997</c:v>
                </c:pt>
              </c:numCache>
            </c:numRef>
          </c:val>
        </c:ser>
        <c:ser>
          <c:idx val="2"/>
          <c:order val="2"/>
          <c:tx>
            <c:strRef>
              <c:f>koku!$L$4</c:f>
              <c:strCache>
                <c:ptCount val="1"/>
                <c:pt idx="0">
                  <c:v>0.4% ZMEO</c:v>
                </c:pt>
              </c:strCache>
            </c:strRef>
          </c:tx>
          <c:spPr>
            <a:ln w="44450"/>
          </c:spPr>
          <c:dLbls>
            <c:txPr>
              <a:bodyPr/>
              <a:lstStyle/>
              <a:p>
                <a:pPr>
                  <a:defRPr sz="1600"/>
                </a:pPr>
                <a:endParaRPr lang="tr-TR"/>
              </a:p>
            </c:txPr>
            <c:dLblPos val="t"/>
            <c:showVal val="1"/>
          </c:dLbls>
          <c:cat>
            <c:numRef>
              <c:f>koku!$I$5:$I$10</c:f>
              <c:numCache>
                <c:formatCode>General</c:formatCode>
                <c:ptCount val="6"/>
                <c:pt idx="0">
                  <c:v>0</c:v>
                </c:pt>
                <c:pt idx="1">
                  <c:v>3</c:v>
                </c:pt>
                <c:pt idx="2">
                  <c:v>6</c:v>
                </c:pt>
                <c:pt idx="3">
                  <c:v>9</c:v>
                </c:pt>
                <c:pt idx="4">
                  <c:v>12</c:v>
                </c:pt>
                <c:pt idx="5">
                  <c:v>15</c:v>
                </c:pt>
              </c:numCache>
            </c:numRef>
          </c:cat>
          <c:val>
            <c:numRef>
              <c:f>koku!$L$5:$L$10</c:f>
              <c:numCache>
                <c:formatCode>General</c:formatCode>
                <c:ptCount val="6"/>
                <c:pt idx="0">
                  <c:v>5</c:v>
                </c:pt>
                <c:pt idx="1">
                  <c:v>4.9000000000000004</c:v>
                </c:pt>
                <c:pt idx="2">
                  <c:v>4.8</c:v>
                </c:pt>
                <c:pt idx="3">
                  <c:v>4.28</c:v>
                </c:pt>
                <c:pt idx="4">
                  <c:v>3.68</c:v>
                </c:pt>
                <c:pt idx="5">
                  <c:v>2.19</c:v>
                </c:pt>
              </c:numCache>
            </c:numRef>
          </c:val>
        </c:ser>
        <c:marker val="1"/>
        <c:axId val="63072512"/>
        <c:axId val="63082880"/>
      </c:lineChart>
      <c:catAx>
        <c:axId val="63072512"/>
        <c:scaling>
          <c:orientation val="minMax"/>
        </c:scaling>
        <c:axPos val="b"/>
        <c:title>
          <c:tx>
            <c:rich>
              <a:bodyPr/>
              <a:lstStyle/>
              <a:p>
                <a:pPr>
                  <a:defRPr/>
                </a:pPr>
                <a:r>
                  <a:rPr lang="en-US"/>
                  <a:t>Storage</a:t>
                </a:r>
                <a:r>
                  <a:rPr lang="tr-TR"/>
                  <a:t> Time (Days)</a:t>
                </a:r>
                <a:endParaRPr lang="en-US"/>
              </a:p>
            </c:rich>
          </c:tx>
          <c:layout/>
        </c:title>
        <c:numFmt formatCode="General" sourceLinked="1"/>
        <c:tickLblPos val="nextTo"/>
        <c:crossAx val="63082880"/>
        <c:crosses val="autoZero"/>
        <c:auto val="1"/>
        <c:lblAlgn val="ctr"/>
        <c:lblOffset val="100"/>
      </c:catAx>
      <c:valAx>
        <c:axId val="63082880"/>
        <c:scaling>
          <c:orientation val="minMax"/>
          <c:max val="5"/>
        </c:scaling>
        <c:axPos val="l"/>
        <c:title>
          <c:tx>
            <c:rich>
              <a:bodyPr rot="-5400000" vert="horz"/>
              <a:lstStyle/>
              <a:p>
                <a:pPr>
                  <a:defRPr>
                    <a:solidFill>
                      <a:schemeClr val="accent6">
                        <a:lumMod val="75000"/>
                      </a:schemeClr>
                    </a:solidFill>
                  </a:defRPr>
                </a:pPr>
                <a:r>
                  <a:rPr lang="tr-TR">
                    <a:solidFill>
                      <a:schemeClr val="accent6">
                        <a:lumMod val="75000"/>
                      </a:schemeClr>
                    </a:solidFill>
                  </a:rPr>
                  <a:t> Odor   </a:t>
                </a:r>
                <a:r>
                  <a:rPr lang="en-US">
                    <a:solidFill>
                      <a:schemeClr val="accent6">
                        <a:lumMod val="75000"/>
                      </a:schemeClr>
                    </a:solidFill>
                  </a:rPr>
                  <a:t>S</a:t>
                </a:r>
                <a:r>
                  <a:rPr lang="tr-TR">
                    <a:solidFill>
                      <a:schemeClr val="accent6">
                        <a:lumMod val="75000"/>
                      </a:schemeClr>
                    </a:solidFill>
                  </a:rPr>
                  <a:t>c</a:t>
                </a:r>
                <a:r>
                  <a:rPr lang="en-US">
                    <a:solidFill>
                      <a:schemeClr val="accent6">
                        <a:lumMod val="75000"/>
                      </a:schemeClr>
                    </a:solidFill>
                  </a:rPr>
                  <a:t>ore</a:t>
                </a:r>
              </a:p>
            </c:rich>
          </c:tx>
          <c:layout>
            <c:manualLayout>
              <c:xMode val="edge"/>
              <c:yMode val="edge"/>
              <c:x val="4.0218961178226575E-3"/>
              <c:y val="0.28060771025441616"/>
            </c:manualLayout>
          </c:layout>
        </c:title>
        <c:numFmt formatCode="General" sourceLinked="1"/>
        <c:tickLblPos val="nextTo"/>
        <c:crossAx val="63072512"/>
        <c:crosses val="autoZero"/>
        <c:crossBetween val="between"/>
        <c:minorUnit val="0.5"/>
      </c:valAx>
    </c:plotArea>
    <c:legend>
      <c:legendPos val="t"/>
      <c:layout/>
    </c:legend>
    <c:plotVisOnly val="1"/>
  </c:chart>
  <c:txPr>
    <a:bodyPr/>
    <a:lstStyle/>
    <a:p>
      <a:pPr>
        <a:defRPr sz="2800"/>
      </a:pPr>
      <a:endParaRPr lang="tr-TR"/>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tr-TR"/>
  <c:chart>
    <c:plotArea>
      <c:layout>
        <c:manualLayout>
          <c:layoutTarget val="inner"/>
          <c:xMode val="edge"/>
          <c:yMode val="edge"/>
          <c:x val="0.13865218236609317"/>
          <c:y val="0.18619479946443754"/>
          <c:w val="0.84437250899193139"/>
          <c:h val="0.59098641276014241"/>
        </c:manualLayout>
      </c:layout>
      <c:lineChart>
        <c:grouping val="standard"/>
        <c:ser>
          <c:idx val="0"/>
          <c:order val="0"/>
          <c:tx>
            <c:strRef>
              <c:f>lezzet!$J$5</c:f>
              <c:strCache>
                <c:ptCount val="1"/>
                <c:pt idx="0">
                  <c:v>Cont</c:v>
                </c:pt>
              </c:strCache>
            </c:strRef>
          </c:tx>
          <c:spPr>
            <a:ln w="44450">
              <a:solidFill>
                <a:schemeClr val="bg1"/>
              </a:solidFill>
            </a:ln>
          </c:spPr>
          <c:marker>
            <c:spPr>
              <a:ln>
                <a:solidFill>
                  <a:schemeClr val="bg1"/>
                </a:solidFill>
              </a:ln>
            </c:spPr>
          </c:marker>
          <c:dLbls>
            <c:txPr>
              <a:bodyPr/>
              <a:lstStyle/>
              <a:p>
                <a:pPr>
                  <a:defRPr sz="1600"/>
                </a:pPr>
                <a:endParaRPr lang="tr-TR"/>
              </a:p>
            </c:txPr>
            <c:dLblPos val="b"/>
            <c:showVal val="1"/>
          </c:dLbls>
          <c:cat>
            <c:numRef>
              <c:f>lezzet!$I$6:$I$11</c:f>
              <c:numCache>
                <c:formatCode>General</c:formatCode>
                <c:ptCount val="6"/>
                <c:pt idx="0">
                  <c:v>0</c:v>
                </c:pt>
                <c:pt idx="1">
                  <c:v>3</c:v>
                </c:pt>
                <c:pt idx="2">
                  <c:v>6</c:v>
                </c:pt>
                <c:pt idx="3">
                  <c:v>9</c:v>
                </c:pt>
                <c:pt idx="4">
                  <c:v>12</c:v>
                </c:pt>
                <c:pt idx="5">
                  <c:v>15</c:v>
                </c:pt>
              </c:numCache>
            </c:numRef>
          </c:cat>
          <c:val>
            <c:numRef>
              <c:f>lezzet!$J$6:$J$11</c:f>
              <c:numCache>
                <c:formatCode>General</c:formatCode>
                <c:ptCount val="6"/>
                <c:pt idx="0">
                  <c:v>4.84</c:v>
                </c:pt>
                <c:pt idx="1">
                  <c:v>3.4</c:v>
                </c:pt>
                <c:pt idx="2">
                  <c:v>2.8899999999999997</c:v>
                </c:pt>
              </c:numCache>
            </c:numRef>
          </c:val>
        </c:ser>
        <c:ser>
          <c:idx val="1"/>
          <c:order val="1"/>
          <c:tx>
            <c:strRef>
              <c:f>lezzet!$K$5</c:f>
              <c:strCache>
                <c:ptCount val="1"/>
                <c:pt idx="0">
                  <c:v>0.2% ZMEO</c:v>
                </c:pt>
              </c:strCache>
            </c:strRef>
          </c:tx>
          <c:spPr>
            <a:ln w="44450"/>
          </c:spPr>
          <c:dLbls>
            <c:txPr>
              <a:bodyPr/>
              <a:lstStyle/>
              <a:p>
                <a:pPr>
                  <a:defRPr sz="1600"/>
                </a:pPr>
                <a:endParaRPr lang="tr-TR"/>
              </a:p>
            </c:txPr>
            <c:showVal val="1"/>
          </c:dLbls>
          <c:cat>
            <c:numRef>
              <c:f>lezzet!$I$6:$I$11</c:f>
              <c:numCache>
                <c:formatCode>General</c:formatCode>
                <c:ptCount val="6"/>
                <c:pt idx="0">
                  <c:v>0</c:v>
                </c:pt>
                <c:pt idx="1">
                  <c:v>3</c:v>
                </c:pt>
                <c:pt idx="2">
                  <c:v>6</c:v>
                </c:pt>
                <c:pt idx="3">
                  <c:v>9</c:v>
                </c:pt>
                <c:pt idx="4">
                  <c:v>12</c:v>
                </c:pt>
                <c:pt idx="5">
                  <c:v>15</c:v>
                </c:pt>
              </c:numCache>
            </c:numRef>
          </c:cat>
          <c:val>
            <c:numRef>
              <c:f>lezzet!$K$6:$K$11</c:f>
              <c:numCache>
                <c:formatCode>General</c:formatCode>
                <c:ptCount val="6"/>
                <c:pt idx="0">
                  <c:v>5</c:v>
                </c:pt>
                <c:pt idx="1">
                  <c:v>4.63</c:v>
                </c:pt>
                <c:pt idx="2">
                  <c:v>3.8499999999999996</c:v>
                </c:pt>
                <c:pt idx="3">
                  <c:v>2.94</c:v>
                </c:pt>
              </c:numCache>
            </c:numRef>
          </c:val>
        </c:ser>
        <c:ser>
          <c:idx val="2"/>
          <c:order val="2"/>
          <c:tx>
            <c:strRef>
              <c:f>lezzet!$L$5</c:f>
              <c:strCache>
                <c:ptCount val="1"/>
                <c:pt idx="0">
                  <c:v>0.4% ZMEO</c:v>
                </c:pt>
              </c:strCache>
            </c:strRef>
          </c:tx>
          <c:spPr>
            <a:ln w="44450"/>
          </c:spPr>
          <c:dLbls>
            <c:txPr>
              <a:bodyPr/>
              <a:lstStyle/>
              <a:p>
                <a:pPr>
                  <a:defRPr sz="1600"/>
                </a:pPr>
                <a:endParaRPr lang="tr-TR"/>
              </a:p>
            </c:txPr>
            <c:dLblPos val="t"/>
            <c:showVal val="1"/>
          </c:dLbls>
          <c:cat>
            <c:numRef>
              <c:f>lezzet!$I$6:$I$11</c:f>
              <c:numCache>
                <c:formatCode>General</c:formatCode>
                <c:ptCount val="6"/>
                <c:pt idx="0">
                  <c:v>0</c:v>
                </c:pt>
                <c:pt idx="1">
                  <c:v>3</c:v>
                </c:pt>
                <c:pt idx="2">
                  <c:v>6</c:v>
                </c:pt>
                <c:pt idx="3">
                  <c:v>9</c:v>
                </c:pt>
                <c:pt idx="4">
                  <c:v>12</c:v>
                </c:pt>
                <c:pt idx="5">
                  <c:v>15</c:v>
                </c:pt>
              </c:numCache>
            </c:numRef>
          </c:cat>
          <c:val>
            <c:numRef>
              <c:f>lezzet!$L$6:$L$11</c:f>
              <c:numCache>
                <c:formatCode>General</c:formatCode>
                <c:ptCount val="6"/>
                <c:pt idx="0">
                  <c:v>5</c:v>
                </c:pt>
                <c:pt idx="1">
                  <c:v>5</c:v>
                </c:pt>
                <c:pt idx="2">
                  <c:v>4.84</c:v>
                </c:pt>
                <c:pt idx="3">
                  <c:v>4.25</c:v>
                </c:pt>
                <c:pt idx="4">
                  <c:v>3.14</c:v>
                </c:pt>
                <c:pt idx="5">
                  <c:v>2.5</c:v>
                </c:pt>
              </c:numCache>
            </c:numRef>
          </c:val>
        </c:ser>
        <c:marker val="1"/>
        <c:axId val="62928768"/>
        <c:axId val="62943232"/>
      </c:lineChart>
      <c:catAx>
        <c:axId val="62928768"/>
        <c:scaling>
          <c:orientation val="minMax"/>
        </c:scaling>
        <c:axPos val="b"/>
        <c:title>
          <c:tx>
            <c:rich>
              <a:bodyPr/>
              <a:lstStyle/>
              <a:p>
                <a:pPr>
                  <a:defRPr/>
                </a:pPr>
                <a:r>
                  <a:rPr lang="en-US"/>
                  <a:t>Storage Time</a:t>
                </a:r>
                <a:r>
                  <a:rPr lang="tr-TR"/>
                  <a:t> (Days)</a:t>
                </a:r>
                <a:endParaRPr lang="en-US"/>
              </a:p>
            </c:rich>
          </c:tx>
          <c:layout/>
        </c:title>
        <c:numFmt formatCode="General" sourceLinked="1"/>
        <c:tickLblPos val="nextTo"/>
        <c:crossAx val="62943232"/>
        <c:crosses val="autoZero"/>
        <c:auto val="1"/>
        <c:lblAlgn val="ctr"/>
        <c:lblOffset val="100"/>
      </c:catAx>
      <c:valAx>
        <c:axId val="62943232"/>
        <c:scaling>
          <c:orientation val="minMax"/>
          <c:max val="5"/>
        </c:scaling>
        <c:axPos val="l"/>
        <c:title>
          <c:tx>
            <c:rich>
              <a:bodyPr rot="-5400000" vert="horz"/>
              <a:lstStyle/>
              <a:p>
                <a:pPr>
                  <a:defRPr>
                    <a:solidFill>
                      <a:schemeClr val="accent6">
                        <a:lumMod val="75000"/>
                      </a:schemeClr>
                    </a:solidFill>
                  </a:defRPr>
                </a:pPr>
                <a:r>
                  <a:rPr lang="en-US">
                    <a:solidFill>
                      <a:schemeClr val="accent6">
                        <a:lumMod val="75000"/>
                      </a:schemeClr>
                    </a:solidFill>
                  </a:rPr>
                  <a:t>Flavour Score</a:t>
                </a:r>
              </a:p>
            </c:rich>
          </c:tx>
          <c:layout>
            <c:manualLayout>
              <c:xMode val="edge"/>
              <c:yMode val="edge"/>
              <c:x val="1.5432098765432102E-3"/>
              <c:y val="0.28534929985354202"/>
            </c:manualLayout>
          </c:layout>
        </c:title>
        <c:numFmt formatCode="General" sourceLinked="1"/>
        <c:tickLblPos val="nextTo"/>
        <c:crossAx val="62928768"/>
        <c:crosses val="autoZero"/>
        <c:crossBetween val="between"/>
      </c:valAx>
    </c:plotArea>
    <c:legend>
      <c:legendPos val="t"/>
      <c:layout/>
    </c:legend>
    <c:plotVisOnly val="1"/>
  </c:chart>
  <c:txPr>
    <a:bodyPr/>
    <a:lstStyle/>
    <a:p>
      <a:pPr>
        <a:defRPr sz="2800"/>
      </a:pPr>
      <a:endParaRPr lang="tr-TR"/>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tr-TR"/>
  <c:chart>
    <c:plotArea>
      <c:layout/>
      <c:lineChart>
        <c:grouping val="standard"/>
        <c:ser>
          <c:idx val="0"/>
          <c:order val="0"/>
          <c:tx>
            <c:strRef>
              <c:f>görünüş!$J$5</c:f>
              <c:strCache>
                <c:ptCount val="1"/>
                <c:pt idx="0">
                  <c:v>Cont</c:v>
                </c:pt>
              </c:strCache>
            </c:strRef>
          </c:tx>
          <c:spPr>
            <a:ln w="44450">
              <a:solidFill>
                <a:schemeClr val="bg1"/>
              </a:solidFill>
            </a:ln>
          </c:spPr>
          <c:marker>
            <c:spPr>
              <a:ln>
                <a:solidFill>
                  <a:schemeClr val="bg1"/>
                </a:solidFill>
              </a:ln>
            </c:spPr>
          </c:marker>
          <c:dLbls>
            <c:txPr>
              <a:bodyPr/>
              <a:lstStyle/>
              <a:p>
                <a:pPr>
                  <a:defRPr sz="1600"/>
                </a:pPr>
                <a:endParaRPr lang="tr-TR"/>
              </a:p>
            </c:txPr>
            <c:dLblPos val="b"/>
            <c:showVal val="1"/>
          </c:dLbls>
          <c:cat>
            <c:numRef>
              <c:f>görünüş!$I$6:$I$11</c:f>
              <c:numCache>
                <c:formatCode>General</c:formatCode>
                <c:ptCount val="6"/>
                <c:pt idx="0">
                  <c:v>0</c:v>
                </c:pt>
                <c:pt idx="1">
                  <c:v>3</c:v>
                </c:pt>
                <c:pt idx="2">
                  <c:v>6</c:v>
                </c:pt>
                <c:pt idx="3">
                  <c:v>9</c:v>
                </c:pt>
                <c:pt idx="4">
                  <c:v>12</c:v>
                </c:pt>
                <c:pt idx="5">
                  <c:v>15</c:v>
                </c:pt>
              </c:numCache>
            </c:numRef>
          </c:cat>
          <c:val>
            <c:numRef>
              <c:f>görünüş!$J$6:$J$11</c:f>
              <c:numCache>
                <c:formatCode>General</c:formatCode>
                <c:ptCount val="6"/>
                <c:pt idx="0">
                  <c:v>5</c:v>
                </c:pt>
                <c:pt idx="1">
                  <c:v>4.18</c:v>
                </c:pt>
                <c:pt idx="2">
                  <c:v>3.32</c:v>
                </c:pt>
              </c:numCache>
            </c:numRef>
          </c:val>
        </c:ser>
        <c:ser>
          <c:idx val="1"/>
          <c:order val="1"/>
          <c:tx>
            <c:strRef>
              <c:f>görünüş!$K$5</c:f>
              <c:strCache>
                <c:ptCount val="1"/>
                <c:pt idx="0">
                  <c:v>0.2% ZMEO</c:v>
                </c:pt>
              </c:strCache>
            </c:strRef>
          </c:tx>
          <c:spPr>
            <a:ln w="44450"/>
          </c:spPr>
          <c:dLbls>
            <c:txPr>
              <a:bodyPr/>
              <a:lstStyle/>
              <a:p>
                <a:pPr>
                  <a:defRPr sz="1600"/>
                </a:pPr>
                <a:endParaRPr lang="tr-TR"/>
              </a:p>
            </c:txPr>
            <c:showVal val="1"/>
          </c:dLbls>
          <c:cat>
            <c:numRef>
              <c:f>görünüş!$I$6:$I$11</c:f>
              <c:numCache>
                <c:formatCode>General</c:formatCode>
                <c:ptCount val="6"/>
                <c:pt idx="0">
                  <c:v>0</c:v>
                </c:pt>
                <c:pt idx="1">
                  <c:v>3</c:v>
                </c:pt>
                <c:pt idx="2">
                  <c:v>6</c:v>
                </c:pt>
                <c:pt idx="3">
                  <c:v>9</c:v>
                </c:pt>
                <c:pt idx="4">
                  <c:v>12</c:v>
                </c:pt>
                <c:pt idx="5">
                  <c:v>15</c:v>
                </c:pt>
              </c:numCache>
            </c:numRef>
          </c:cat>
          <c:val>
            <c:numRef>
              <c:f>görünüş!$K$6:$K$11</c:f>
              <c:numCache>
                <c:formatCode>General</c:formatCode>
                <c:ptCount val="6"/>
                <c:pt idx="0">
                  <c:v>5</c:v>
                </c:pt>
                <c:pt idx="1">
                  <c:v>4.9800000000000004</c:v>
                </c:pt>
                <c:pt idx="2">
                  <c:v>4.7</c:v>
                </c:pt>
                <c:pt idx="3">
                  <c:v>4.5</c:v>
                </c:pt>
                <c:pt idx="4">
                  <c:v>3.25</c:v>
                </c:pt>
              </c:numCache>
            </c:numRef>
          </c:val>
        </c:ser>
        <c:ser>
          <c:idx val="2"/>
          <c:order val="2"/>
          <c:tx>
            <c:strRef>
              <c:f>görünüş!$L$5</c:f>
              <c:strCache>
                <c:ptCount val="1"/>
                <c:pt idx="0">
                  <c:v>0.4% ZMEO</c:v>
                </c:pt>
              </c:strCache>
            </c:strRef>
          </c:tx>
          <c:spPr>
            <a:ln w="44450"/>
          </c:spPr>
          <c:dLbls>
            <c:txPr>
              <a:bodyPr/>
              <a:lstStyle/>
              <a:p>
                <a:pPr>
                  <a:defRPr sz="1600"/>
                </a:pPr>
                <a:endParaRPr lang="tr-TR"/>
              </a:p>
            </c:txPr>
            <c:dLblPos val="t"/>
            <c:showVal val="1"/>
          </c:dLbls>
          <c:cat>
            <c:numRef>
              <c:f>görünüş!$I$6:$I$11</c:f>
              <c:numCache>
                <c:formatCode>General</c:formatCode>
                <c:ptCount val="6"/>
                <c:pt idx="0">
                  <c:v>0</c:v>
                </c:pt>
                <c:pt idx="1">
                  <c:v>3</c:v>
                </c:pt>
                <c:pt idx="2">
                  <c:v>6</c:v>
                </c:pt>
                <c:pt idx="3">
                  <c:v>9</c:v>
                </c:pt>
                <c:pt idx="4">
                  <c:v>12</c:v>
                </c:pt>
                <c:pt idx="5">
                  <c:v>15</c:v>
                </c:pt>
              </c:numCache>
            </c:numRef>
          </c:cat>
          <c:val>
            <c:numRef>
              <c:f>görünüş!$L$6:$L$11</c:f>
              <c:numCache>
                <c:formatCode>General</c:formatCode>
                <c:ptCount val="6"/>
                <c:pt idx="0">
                  <c:v>5</c:v>
                </c:pt>
                <c:pt idx="1">
                  <c:v>4.9800000000000004</c:v>
                </c:pt>
                <c:pt idx="2">
                  <c:v>4.8</c:v>
                </c:pt>
                <c:pt idx="3">
                  <c:v>4.63</c:v>
                </c:pt>
                <c:pt idx="4">
                  <c:v>4</c:v>
                </c:pt>
                <c:pt idx="5">
                  <c:v>3.4899999999999998</c:v>
                </c:pt>
              </c:numCache>
            </c:numRef>
          </c:val>
        </c:ser>
        <c:marker val="1"/>
        <c:axId val="62966400"/>
        <c:axId val="66196224"/>
      </c:lineChart>
      <c:catAx>
        <c:axId val="62966400"/>
        <c:scaling>
          <c:orientation val="minMax"/>
        </c:scaling>
        <c:axPos val="b"/>
        <c:title>
          <c:tx>
            <c:rich>
              <a:bodyPr/>
              <a:lstStyle/>
              <a:p>
                <a:pPr>
                  <a:defRPr/>
                </a:pPr>
                <a:r>
                  <a:rPr lang="en-US"/>
                  <a:t>Storage Time (</a:t>
                </a:r>
                <a:r>
                  <a:rPr lang="tr-TR"/>
                  <a:t>Days</a:t>
                </a:r>
                <a:r>
                  <a:rPr lang="en-US"/>
                  <a:t>)</a:t>
                </a:r>
              </a:p>
            </c:rich>
          </c:tx>
          <c:layout/>
        </c:title>
        <c:numFmt formatCode="General" sourceLinked="1"/>
        <c:tickLblPos val="nextTo"/>
        <c:crossAx val="66196224"/>
        <c:crosses val="autoZero"/>
        <c:auto val="1"/>
        <c:lblAlgn val="ctr"/>
        <c:lblOffset val="100"/>
      </c:catAx>
      <c:valAx>
        <c:axId val="66196224"/>
        <c:scaling>
          <c:orientation val="minMax"/>
          <c:max val="5"/>
        </c:scaling>
        <c:axPos val="l"/>
        <c:title>
          <c:tx>
            <c:rich>
              <a:bodyPr rot="-5400000" vert="horz"/>
              <a:lstStyle/>
              <a:p>
                <a:pPr>
                  <a:defRPr>
                    <a:solidFill>
                      <a:schemeClr val="accent6">
                        <a:lumMod val="75000"/>
                      </a:schemeClr>
                    </a:solidFill>
                  </a:defRPr>
                </a:pPr>
                <a:r>
                  <a:rPr lang="en-US">
                    <a:solidFill>
                      <a:schemeClr val="accent6">
                        <a:lumMod val="75000"/>
                      </a:schemeClr>
                    </a:solidFill>
                  </a:rPr>
                  <a:t>Appearance Score</a:t>
                </a:r>
              </a:p>
            </c:rich>
          </c:tx>
          <c:layout>
            <c:manualLayout>
              <c:xMode val="edge"/>
              <c:yMode val="edge"/>
              <c:x val="0"/>
              <c:y val="0.22483829659700844"/>
            </c:manualLayout>
          </c:layout>
        </c:title>
        <c:numFmt formatCode="General" sourceLinked="1"/>
        <c:tickLblPos val="nextTo"/>
        <c:crossAx val="62966400"/>
        <c:crosses val="autoZero"/>
        <c:crossBetween val="between"/>
      </c:valAx>
    </c:plotArea>
    <c:legend>
      <c:legendPos val="t"/>
      <c:layout/>
    </c:legend>
    <c:plotVisOnly val="1"/>
  </c:chart>
  <c:txPr>
    <a:bodyPr/>
    <a:lstStyle/>
    <a:p>
      <a:pPr>
        <a:defRPr sz="2800"/>
      </a:pPr>
      <a:endParaRPr lang="tr-TR"/>
    </a:p>
  </c:txPr>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E5901F3F-D7C8-4DA1-9B24-B5D314827AFB}" type="datetimeFigureOut">
              <a:rPr lang="tr-TR" smtClean="0"/>
              <a:pPr/>
              <a:t>07.08.2015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FCD4577-F1F9-4D68-8544-6BD2B2E56AA6}"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E5901F3F-D7C8-4DA1-9B24-B5D314827AFB}" type="datetimeFigureOut">
              <a:rPr lang="tr-TR" smtClean="0"/>
              <a:pPr/>
              <a:t>07.08.2015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FCD4577-F1F9-4D68-8544-6BD2B2E56AA6}"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E5901F3F-D7C8-4DA1-9B24-B5D314827AFB}" type="datetimeFigureOut">
              <a:rPr lang="tr-TR" smtClean="0"/>
              <a:pPr/>
              <a:t>07.08.2015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FCD4577-F1F9-4D68-8544-6BD2B2E56AA6}"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E5901F3F-D7C8-4DA1-9B24-B5D314827AFB}" type="datetimeFigureOut">
              <a:rPr lang="tr-TR" smtClean="0"/>
              <a:pPr/>
              <a:t>07.08.2015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FCD4577-F1F9-4D68-8544-6BD2B2E56AA6}"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E5901F3F-D7C8-4DA1-9B24-B5D314827AFB}" type="datetimeFigureOut">
              <a:rPr lang="tr-TR" smtClean="0"/>
              <a:pPr/>
              <a:t>07.08.2015</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9FCD4577-F1F9-4D68-8544-6BD2B2E56AA6}"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E5901F3F-D7C8-4DA1-9B24-B5D314827AFB}" type="datetimeFigureOut">
              <a:rPr lang="tr-TR" smtClean="0"/>
              <a:pPr/>
              <a:t>07.08.2015</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9FCD4577-F1F9-4D68-8544-6BD2B2E56AA6}"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E5901F3F-D7C8-4DA1-9B24-B5D314827AFB}" type="datetimeFigureOut">
              <a:rPr lang="tr-TR" smtClean="0"/>
              <a:pPr/>
              <a:t>07.08.2015</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9FCD4577-F1F9-4D68-8544-6BD2B2E56AA6}"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E5901F3F-D7C8-4DA1-9B24-B5D314827AFB}" type="datetimeFigureOut">
              <a:rPr lang="tr-TR" smtClean="0"/>
              <a:pPr/>
              <a:t>07.08.2015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FCD4577-F1F9-4D68-8544-6BD2B2E56AA6}"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E5901F3F-D7C8-4DA1-9B24-B5D314827AFB}" type="datetimeFigureOut">
              <a:rPr lang="tr-TR" smtClean="0"/>
              <a:pPr/>
              <a:t>07.08.2015</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9FCD4577-F1F9-4D68-8544-6BD2B2E56AA6}" type="slidenum">
              <a:rPr lang="tr-TR" smtClean="0"/>
              <a:pPr/>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E5901F3F-D7C8-4DA1-9B24-B5D314827AFB}" type="datetimeFigureOut">
              <a:rPr lang="tr-TR" smtClean="0"/>
              <a:pPr/>
              <a:t>07.08.2015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FCD4577-F1F9-4D68-8544-6BD2B2E56AA6}"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E5901F3F-D7C8-4DA1-9B24-B5D314827AFB}" type="datetimeFigureOut">
              <a:rPr lang="tr-TR" smtClean="0"/>
              <a:pPr/>
              <a:t>07.08.2015</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9FCD4577-F1F9-4D68-8544-6BD2B2E56AA6}"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901F3F-D7C8-4DA1-9B24-B5D314827AFB}" type="datetimeFigureOut">
              <a:rPr lang="tr-TR" smtClean="0"/>
              <a:pPr/>
              <a:t>07.08.2015</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CD4577-F1F9-4D68-8544-6BD2B2E56AA6}" type="slidenum">
              <a:rPr lang="tr-TR" smtClean="0"/>
              <a:pPr/>
              <a:t>‹#›</a:t>
            </a:fld>
            <a:endParaRPr lang="tr-TR"/>
          </a:p>
        </p:txBody>
      </p:sp>
    </p:spTree>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539552" y="1052736"/>
            <a:ext cx="7772400" cy="1470025"/>
          </a:xfrm>
        </p:spPr>
        <p:txBody>
          <a:bodyPr>
            <a:normAutofit fontScale="90000"/>
          </a:bodyPr>
          <a:lstStyle/>
          <a:p>
            <a:r>
              <a:rPr lang="tr-TR" sz="4000" b="1" dirty="0" smtClean="0">
                <a:latin typeface="Times New Roman" pitchFamily="18" charset="0"/>
                <a:cs typeface="Times New Roman" pitchFamily="18" charset="0"/>
              </a:rPr>
              <a:t/>
            </a:r>
            <a:br>
              <a:rPr lang="tr-TR" sz="4000" b="1" dirty="0" smtClean="0">
                <a:latin typeface="Times New Roman" pitchFamily="18" charset="0"/>
                <a:cs typeface="Times New Roman" pitchFamily="18" charset="0"/>
              </a:rPr>
            </a:br>
            <a:r>
              <a:rPr lang="tr-TR" sz="4000" b="1" dirty="0" err="1" smtClean="0">
                <a:latin typeface="Times New Roman" pitchFamily="18" charset="0"/>
                <a:cs typeface="Times New Roman" pitchFamily="18" charset="0"/>
              </a:rPr>
              <a:t>Improving</a:t>
            </a:r>
            <a:r>
              <a:rPr lang="tr-TR" sz="4000" b="1" dirty="0" smtClean="0">
                <a:latin typeface="Times New Roman" pitchFamily="18" charset="0"/>
                <a:cs typeface="Times New Roman" pitchFamily="18" charset="0"/>
              </a:rPr>
              <a:t> </a:t>
            </a:r>
            <a:r>
              <a:rPr lang="tr-TR" sz="4000" b="1" dirty="0" err="1">
                <a:latin typeface="Times New Roman" pitchFamily="18" charset="0"/>
                <a:cs typeface="Times New Roman" pitchFamily="18" charset="0"/>
              </a:rPr>
              <a:t>the</a:t>
            </a:r>
            <a:r>
              <a:rPr lang="tr-TR" sz="4000" b="1" dirty="0">
                <a:latin typeface="Times New Roman" pitchFamily="18" charset="0"/>
                <a:cs typeface="Times New Roman" pitchFamily="18" charset="0"/>
              </a:rPr>
              <a:t> </a:t>
            </a:r>
            <a:r>
              <a:rPr lang="tr-TR" sz="4000" b="1" dirty="0" err="1">
                <a:latin typeface="Times New Roman" pitchFamily="18" charset="0"/>
                <a:cs typeface="Times New Roman" pitchFamily="18" charset="0"/>
              </a:rPr>
              <a:t>Quality</a:t>
            </a:r>
            <a:r>
              <a:rPr lang="tr-TR" sz="4000" b="1" dirty="0">
                <a:latin typeface="Times New Roman" pitchFamily="18" charset="0"/>
                <a:cs typeface="Times New Roman" pitchFamily="18" charset="0"/>
              </a:rPr>
              <a:t> of </a:t>
            </a:r>
            <a:r>
              <a:rPr lang="tr-TR" sz="4000" b="1" dirty="0" err="1">
                <a:latin typeface="Times New Roman" pitchFamily="18" charset="0"/>
                <a:cs typeface="Times New Roman" pitchFamily="18" charset="0"/>
              </a:rPr>
              <a:t>Catfish</a:t>
            </a:r>
            <a:r>
              <a:rPr lang="tr-TR" sz="4000" b="1" dirty="0">
                <a:latin typeface="Times New Roman" pitchFamily="18" charset="0"/>
                <a:cs typeface="Times New Roman" pitchFamily="18" charset="0"/>
              </a:rPr>
              <a:t> </a:t>
            </a:r>
            <a:r>
              <a:rPr lang="tr-TR" sz="4000" b="1" dirty="0" err="1">
                <a:latin typeface="Times New Roman" pitchFamily="18" charset="0"/>
                <a:cs typeface="Times New Roman" pitchFamily="18" charset="0"/>
              </a:rPr>
              <a:t>Burger</a:t>
            </a:r>
            <a:r>
              <a:rPr lang="tr-TR" sz="4000" b="1" dirty="0">
                <a:latin typeface="Times New Roman" pitchFamily="18" charset="0"/>
                <a:cs typeface="Times New Roman" pitchFamily="18" charset="0"/>
              </a:rPr>
              <a:t> </a:t>
            </a:r>
            <a:r>
              <a:rPr lang="tr-TR" sz="4000" b="1" dirty="0" err="1">
                <a:latin typeface="Times New Roman" pitchFamily="18" charset="0"/>
                <a:cs typeface="Times New Roman" pitchFamily="18" charset="0"/>
              </a:rPr>
              <a:t>by</a:t>
            </a:r>
            <a:r>
              <a:rPr lang="tr-TR" sz="4000" b="1" dirty="0">
                <a:latin typeface="Times New Roman" pitchFamily="18" charset="0"/>
                <a:cs typeface="Times New Roman" pitchFamily="18" charset="0"/>
              </a:rPr>
              <a:t> </a:t>
            </a:r>
            <a:r>
              <a:rPr lang="tr-TR" sz="4000" b="1" dirty="0" err="1">
                <a:latin typeface="Times New Roman" pitchFamily="18" charset="0"/>
                <a:cs typeface="Times New Roman" pitchFamily="18" charset="0"/>
              </a:rPr>
              <a:t>Adding</a:t>
            </a:r>
            <a:r>
              <a:rPr lang="tr-TR" sz="4000" b="1" i="1" dirty="0">
                <a:latin typeface="Times New Roman" pitchFamily="18" charset="0"/>
                <a:cs typeface="Times New Roman" pitchFamily="18" charset="0"/>
              </a:rPr>
              <a:t> </a:t>
            </a:r>
            <a:r>
              <a:rPr lang="en-US" sz="4000" b="1" i="1" dirty="0" err="1">
                <a:latin typeface="Times New Roman" pitchFamily="18" charset="0"/>
                <a:cs typeface="Times New Roman" pitchFamily="18" charset="0"/>
              </a:rPr>
              <a:t>Zataria</a:t>
            </a:r>
            <a:r>
              <a:rPr lang="en-US" sz="4000" b="1" i="1" dirty="0">
                <a:latin typeface="Times New Roman" pitchFamily="18" charset="0"/>
                <a:cs typeface="Times New Roman" pitchFamily="18" charset="0"/>
              </a:rPr>
              <a:t> </a:t>
            </a:r>
            <a:r>
              <a:rPr lang="en-US" sz="4000" b="1" i="1" dirty="0" err="1">
                <a:latin typeface="Times New Roman" pitchFamily="18" charset="0"/>
                <a:cs typeface="Times New Roman" pitchFamily="18" charset="0"/>
              </a:rPr>
              <a:t>Multiflora</a:t>
            </a:r>
            <a:r>
              <a:rPr lang="en-US" sz="4000" b="1" dirty="0">
                <a:latin typeface="Times New Roman" pitchFamily="18" charset="0"/>
                <a:cs typeface="Times New Roman" pitchFamily="18" charset="0"/>
              </a:rPr>
              <a:t> </a:t>
            </a:r>
            <a:r>
              <a:rPr lang="en-US" sz="4000" b="1" dirty="0" err="1">
                <a:latin typeface="Times New Roman" pitchFamily="18" charset="0"/>
                <a:cs typeface="Times New Roman" pitchFamily="18" charset="0"/>
              </a:rPr>
              <a:t>Boiss</a:t>
            </a:r>
            <a:r>
              <a:rPr lang="en-US" sz="4000" b="1" dirty="0" smtClean="0">
                <a:latin typeface="Times New Roman" pitchFamily="18" charset="0"/>
                <a:cs typeface="Times New Roman" pitchFamily="18" charset="0"/>
              </a:rPr>
              <a:t>. </a:t>
            </a:r>
            <a:r>
              <a:rPr lang="en-US" sz="4000" b="1" dirty="0">
                <a:latin typeface="Times New Roman" pitchFamily="18" charset="0"/>
                <a:cs typeface="Times New Roman" pitchFamily="18" charset="0"/>
              </a:rPr>
              <a:t>Essential Oil</a:t>
            </a:r>
            <a:r>
              <a:rPr lang="tr-TR" dirty="0"/>
              <a:t/>
            </a:r>
            <a:br>
              <a:rPr lang="tr-TR" dirty="0"/>
            </a:br>
            <a:endParaRPr lang="tr-TR" dirty="0"/>
          </a:p>
        </p:txBody>
      </p:sp>
      <p:sp>
        <p:nvSpPr>
          <p:cNvPr id="3" name="2 Alt Başlık"/>
          <p:cNvSpPr>
            <a:spLocks noGrp="1"/>
          </p:cNvSpPr>
          <p:nvPr>
            <p:ph type="subTitle" idx="1"/>
          </p:nvPr>
        </p:nvSpPr>
        <p:spPr>
          <a:xfrm>
            <a:off x="899592" y="3140968"/>
            <a:ext cx="7632848" cy="2520280"/>
          </a:xfrm>
        </p:spPr>
        <p:txBody>
          <a:bodyPr>
            <a:normAutofit fontScale="70000" lnSpcReduction="20000"/>
          </a:bodyPr>
          <a:lstStyle/>
          <a:p>
            <a:endParaRPr lang="tr-TR" sz="2900" dirty="0" smtClean="0">
              <a:latin typeface="Times New Roman" pitchFamily="18" charset="0"/>
              <a:cs typeface="Times New Roman" pitchFamily="18" charset="0"/>
            </a:endParaRPr>
          </a:p>
          <a:p>
            <a:endParaRPr lang="tr-TR" sz="2900" dirty="0">
              <a:latin typeface="Times New Roman" pitchFamily="18" charset="0"/>
              <a:cs typeface="Times New Roman" pitchFamily="18" charset="0"/>
            </a:endParaRPr>
          </a:p>
          <a:p>
            <a:r>
              <a:rPr lang="en-US" sz="3400" dirty="0" err="1" smtClean="0">
                <a:latin typeface="Times New Roman" pitchFamily="18" charset="0"/>
                <a:cs typeface="Times New Roman" pitchFamily="18" charset="0"/>
              </a:rPr>
              <a:t>Özlem</a:t>
            </a:r>
            <a:r>
              <a:rPr lang="en-US" sz="3400" b="1" dirty="0" smtClean="0">
                <a:latin typeface="Times New Roman" pitchFamily="18" charset="0"/>
                <a:cs typeface="Times New Roman" pitchFamily="18" charset="0"/>
              </a:rPr>
              <a:t> </a:t>
            </a:r>
            <a:r>
              <a:rPr lang="en-US" sz="3400" b="1" dirty="0">
                <a:latin typeface="Times New Roman" pitchFamily="18" charset="0"/>
                <a:cs typeface="Times New Roman" pitchFamily="18" charset="0"/>
              </a:rPr>
              <a:t>EMİR ÇOBAN, </a:t>
            </a:r>
            <a:r>
              <a:rPr lang="en-US" sz="3400" dirty="0" err="1">
                <a:latin typeface="Times New Roman" pitchFamily="18" charset="0"/>
                <a:cs typeface="Times New Roman" pitchFamily="18" charset="0"/>
              </a:rPr>
              <a:t>Gülüzar</a:t>
            </a:r>
            <a:r>
              <a:rPr lang="en-US" sz="3400" b="1" dirty="0">
                <a:latin typeface="Times New Roman" pitchFamily="18" charset="0"/>
                <a:cs typeface="Times New Roman" pitchFamily="18" charset="0"/>
              </a:rPr>
              <a:t> TUNA </a:t>
            </a:r>
            <a:r>
              <a:rPr lang="tr-TR" sz="3400" b="1" dirty="0">
                <a:latin typeface="Times New Roman" pitchFamily="18" charset="0"/>
                <a:cs typeface="Times New Roman" pitchFamily="18" charset="0"/>
              </a:rPr>
              <a:t>K</a:t>
            </a:r>
            <a:r>
              <a:rPr lang="en-US" sz="3400" b="1" dirty="0" smtClean="0">
                <a:latin typeface="Times New Roman" pitchFamily="18" charset="0"/>
                <a:cs typeface="Times New Roman" pitchFamily="18" charset="0"/>
              </a:rPr>
              <a:t>ELEŞTEMUR</a:t>
            </a:r>
            <a:endParaRPr lang="tr-TR" sz="3400" b="1" dirty="0">
              <a:latin typeface="Times New Roman" pitchFamily="18" charset="0"/>
              <a:cs typeface="Times New Roman" pitchFamily="18" charset="0"/>
            </a:endParaRPr>
          </a:p>
          <a:p>
            <a:endParaRPr lang="tr-TR" sz="3400" dirty="0" smtClean="0">
              <a:latin typeface="Times New Roman" pitchFamily="18" charset="0"/>
              <a:cs typeface="Times New Roman" pitchFamily="18" charset="0"/>
            </a:endParaRPr>
          </a:p>
          <a:p>
            <a:r>
              <a:rPr lang="en-US" sz="3400" dirty="0" smtClean="0">
                <a:latin typeface="Times New Roman" pitchFamily="18" charset="0"/>
                <a:cs typeface="Times New Roman" pitchFamily="18" charset="0"/>
              </a:rPr>
              <a:t>Faculty </a:t>
            </a:r>
            <a:r>
              <a:rPr lang="en-US" sz="3400" dirty="0">
                <a:latin typeface="Times New Roman" pitchFamily="18" charset="0"/>
                <a:cs typeface="Times New Roman" pitchFamily="18" charset="0"/>
              </a:rPr>
              <a:t>of Fisheries, </a:t>
            </a:r>
            <a:r>
              <a:rPr lang="en-US" sz="3400" dirty="0" err="1">
                <a:latin typeface="Times New Roman" pitchFamily="18" charset="0"/>
                <a:cs typeface="Times New Roman" pitchFamily="18" charset="0"/>
              </a:rPr>
              <a:t>Firat</a:t>
            </a:r>
            <a:r>
              <a:rPr lang="en-US" sz="3400" dirty="0">
                <a:latin typeface="Times New Roman" pitchFamily="18" charset="0"/>
                <a:cs typeface="Times New Roman" pitchFamily="18" charset="0"/>
              </a:rPr>
              <a:t> University 23119 </a:t>
            </a:r>
            <a:r>
              <a:rPr lang="en-US" sz="3400" dirty="0" err="1">
                <a:latin typeface="Times New Roman" pitchFamily="18" charset="0"/>
                <a:cs typeface="Times New Roman" pitchFamily="18" charset="0"/>
              </a:rPr>
              <a:t>Elazig</a:t>
            </a:r>
            <a:r>
              <a:rPr lang="en-US" sz="3400" dirty="0">
                <a:latin typeface="Times New Roman" pitchFamily="18" charset="0"/>
                <a:cs typeface="Times New Roman" pitchFamily="18" charset="0"/>
              </a:rPr>
              <a:t>, Turkey</a:t>
            </a:r>
            <a:endParaRPr lang="tr-TR" sz="3400" dirty="0">
              <a:latin typeface="Times New Roman" pitchFamily="18" charset="0"/>
              <a:cs typeface="Times New Roman" pitchFamily="18" charset="0"/>
            </a:endParaRPr>
          </a:p>
          <a:p>
            <a:r>
              <a:rPr lang="en-US" sz="3400" dirty="0">
                <a:latin typeface="Times New Roman" pitchFamily="18" charset="0"/>
                <a:cs typeface="Times New Roman" pitchFamily="18" charset="0"/>
              </a:rPr>
              <a:t>Corresponding author: email: </a:t>
            </a:r>
            <a:r>
              <a:rPr lang="en-US" sz="3400" u="sng" dirty="0">
                <a:latin typeface="Times New Roman" pitchFamily="18" charset="0"/>
                <a:cs typeface="Times New Roman" pitchFamily="18" charset="0"/>
              </a:rPr>
              <a:t>oecoban@firat.edu.tr</a:t>
            </a:r>
            <a:endParaRPr lang="tr-TR" sz="3400" dirty="0">
              <a:latin typeface="Times New Roman" pitchFamily="18" charset="0"/>
              <a:cs typeface="Times New Roman" pitchFamily="18" charset="0"/>
            </a:endParaRPr>
          </a:p>
          <a:p>
            <a:endParaRPr lang="tr-T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251520" y="620688"/>
            <a:ext cx="8640960" cy="5904656"/>
          </a:xfrm>
        </p:spPr>
        <p:txBody>
          <a:bodyPr>
            <a:noAutofit/>
          </a:bodyPr>
          <a:lstStyle/>
          <a:p>
            <a:pPr algn="just">
              <a:buNone/>
            </a:pPr>
            <a:r>
              <a:rPr lang="tr-TR" sz="2800" dirty="0" smtClean="0"/>
              <a:t>	</a:t>
            </a:r>
            <a:r>
              <a:rPr lang="tr-TR" sz="2800" b="1" dirty="0" smtClean="0"/>
              <a:t>INTRODUCTION</a:t>
            </a:r>
            <a:endParaRPr lang="tr-TR" sz="2800" dirty="0" smtClean="0"/>
          </a:p>
          <a:p>
            <a:pPr algn="just"/>
            <a:r>
              <a:rPr lang="en-US" sz="2800" dirty="0" smtClean="0"/>
              <a:t>Essential oils (EOs) are regarded as “natural preservatives</a:t>
            </a:r>
            <a:r>
              <a:rPr lang="en-US" sz="2800" dirty="0" smtClean="0"/>
              <a:t>”</a:t>
            </a:r>
            <a:r>
              <a:rPr lang="tr-TR" sz="2800" dirty="0" smtClean="0"/>
              <a:t> </a:t>
            </a:r>
            <a:r>
              <a:rPr lang="en-US" sz="2800" dirty="0" smtClean="0"/>
              <a:t>as</a:t>
            </a:r>
            <a:r>
              <a:rPr lang="tr-TR" sz="2800" dirty="0" smtClean="0"/>
              <a:t> </a:t>
            </a:r>
            <a:r>
              <a:rPr lang="en-US" sz="2800" dirty="0" smtClean="0"/>
              <a:t>compared with chemical preservatives, and their use in</a:t>
            </a:r>
            <a:r>
              <a:rPr lang="tr-TR" sz="2800" dirty="0" smtClean="0"/>
              <a:t> </a:t>
            </a:r>
            <a:r>
              <a:rPr lang="en-US" sz="2800" dirty="0" smtClean="0"/>
              <a:t>foods meets the current demands of consumers for mildly</a:t>
            </a:r>
            <a:r>
              <a:rPr lang="tr-TR" sz="2800" dirty="0" smtClean="0"/>
              <a:t> </a:t>
            </a:r>
            <a:r>
              <a:rPr lang="en-US" sz="2800" dirty="0" smtClean="0"/>
              <a:t>processed or natural products (</a:t>
            </a:r>
            <a:r>
              <a:rPr lang="en-US" sz="2800" dirty="0" err="1" smtClean="0"/>
              <a:t>Nychas</a:t>
            </a:r>
            <a:r>
              <a:rPr lang="en-US" sz="2800" dirty="0" smtClean="0"/>
              <a:t> 1995). EOs are aromatic</a:t>
            </a:r>
            <a:r>
              <a:rPr lang="tr-TR" sz="2800" dirty="0" smtClean="0"/>
              <a:t> </a:t>
            </a:r>
            <a:r>
              <a:rPr lang="en-US" sz="2800" dirty="0" smtClean="0"/>
              <a:t>oily liquids obtained from</a:t>
            </a:r>
            <a:r>
              <a:rPr lang="tr-TR" sz="2800" dirty="0" smtClean="0"/>
              <a:t> </a:t>
            </a:r>
            <a:r>
              <a:rPr lang="en-US" sz="2800" dirty="0" smtClean="0"/>
              <a:t>plant material. Extracts from</a:t>
            </a:r>
            <a:r>
              <a:rPr lang="tr-TR" sz="2800" dirty="0" smtClean="0"/>
              <a:t> </a:t>
            </a:r>
            <a:r>
              <a:rPr lang="en-US" sz="2800" dirty="0" smtClean="0"/>
              <a:t>oregano, thyme, rosemary, sage and mint are some of</a:t>
            </a:r>
            <a:r>
              <a:rPr lang="tr-TR" sz="2800" dirty="0" smtClean="0"/>
              <a:t> </a:t>
            </a:r>
            <a:r>
              <a:rPr lang="en-US" sz="2800" dirty="0" smtClean="0"/>
              <a:t>the EOs that have been used to improve sensory characteristics</a:t>
            </a:r>
            <a:r>
              <a:rPr lang="tr-TR" sz="2800" dirty="0" smtClean="0"/>
              <a:t> </a:t>
            </a:r>
            <a:r>
              <a:rPr lang="en-US" sz="2800" dirty="0" smtClean="0"/>
              <a:t>(taste, odor, appearance) and extend the shelf life of foods</a:t>
            </a:r>
            <a:r>
              <a:rPr lang="tr-TR" sz="2800" dirty="0" smtClean="0"/>
              <a:t> (</a:t>
            </a:r>
            <a:r>
              <a:rPr lang="tr-TR" sz="2800" dirty="0" err="1" smtClean="0"/>
              <a:t>Tsigarida</a:t>
            </a:r>
            <a:r>
              <a:rPr lang="tr-TR" sz="2800" dirty="0" smtClean="0"/>
              <a:t> </a:t>
            </a:r>
            <a:r>
              <a:rPr lang="tr-TR" sz="2800" i="1" dirty="0" smtClean="0"/>
              <a:t>et al. 2000).</a:t>
            </a:r>
            <a:r>
              <a:rPr lang="en-US" sz="2800" i="1" dirty="0" smtClean="0"/>
              <a:t> </a:t>
            </a:r>
            <a:r>
              <a:rPr lang="en-US" sz="2800" i="1" dirty="0" err="1" smtClean="0"/>
              <a:t>Zataria</a:t>
            </a:r>
            <a:r>
              <a:rPr lang="en-US" sz="2800" i="1" dirty="0" smtClean="0"/>
              <a:t> </a:t>
            </a:r>
            <a:r>
              <a:rPr lang="en-US" sz="2800" i="1" dirty="0" err="1" smtClean="0"/>
              <a:t>multiflora</a:t>
            </a:r>
            <a:r>
              <a:rPr lang="en-US" sz="2800" dirty="0" smtClean="0"/>
              <a:t> </a:t>
            </a:r>
            <a:r>
              <a:rPr lang="en-US" sz="2800" dirty="0" err="1" smtClean="0"/>
              <a:t>Boiss</a:t>
            </a:r>
            <a:r>
              <a:rPr lang="tr-TR" sz="2800" i="1" dirty="0" smtClean="0"/>
              <a:t> </a:t>
            </a:r>
            <a:r>
              <a:rPr lang="tr-TR" sz="2800" dirty="0" smtClean="0"/>
              <a:t>is</a:t>
            </a:r>
            <a:r>
              <a:rPr lang="tr-TR" sz="2800" i="1" dirty="0" smtClean="0"/>
              <a:t> </a:t>
            </a:r>
            <a:r>
              <a:rPr lang="en-US" sz="2800" dirty="0" smtClean="0"/>
              <a:t>considered to be one of the most important natural </a:t>
            </a:r>
            <a:r>
              <a:rPr lang="tr-TR" sz="2800" dirty="0" err="1" smtClean="0"/>
              <a:t>preservatives</a:t>
            </a:r>
            <a:r>
              <a:rPr lang="tr-TR" sz="2800" dirty="0" smtClean="0"/>
              <a:t>.</a:t>
            </a:r>
            <a:endParaRPr lang="tr-TR"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20688"/>
            <a:ext cx="8229600" cy="5505475"/>
          </a:xfrm>
        </p:spPr>
        <p:txBody>
          <a:bodyPr>
            <a:normAutofit/>
          </a:bodyPr>
          <a:lstStyle/>
          <a:p>
            <a:pPr algn="just"/>
            <a:r>
              <a:rPr lang="en-US" i="1" dirty="0" err="1" smtClean="0"/>
              <a:t>Zataria</a:t>
            </a:r>
            <a:r>
              <a:rPr lang="en-US" i="1" dirty="0" smtClean="0"/>
              <a:t> </a:t>
            </a:r>
            <a:r>
              <a:rPr lang="en-US" i="1" dirty="0" err="1"/>
              <a:t>multiflora</a:t>
            </a:r>
            <a:r>
              <a:rPr lang="en-US" dirty="0"/>
              <a:t> </a:t>
            </a:r>
            <a:r>
              <a:rPr lang="en-US" dirty="0" err="1"/>
              <a:t>Boiss</a:t>
            </a:r>
            <a:r>
              <a:rPr lang="en-US" dirty="0"/>
              <a:t> (</a:t>
            </a:r>
            <a:r>
              <a:rPr lang="en-US" dirty="0" err="1"/>
              <a:t>Saatar</a:t>
            </a:r>
            <a:r>
              <a:rPr lang="en-US" dirty="0"/>
              <a:t> or </a:t>
            </a:r>
            <a:r>
              <a:rPr lang="en-US" dirty="0" err="1"/>
              <a:t>Zaatar</a:t>
            </a:r>
            <a:r>
              <a:rPr lang="en-US" dirty="0"/>
              <a:t>) is a member of thyme family. The essential oil of </a:t>
            </a:r>
            <a:r>
              <a:rPr lang="en-US" i="1" dirty="0"/>
              <a:t>Z. </a:t>
            </a:r>
            <a:r>
              <a:rPr lang="en-US" i="1" dirty="0" err="1"/>
              <a:t>multiflora</a:t>
            </a:r>
            <a:r>
              <a:rPr lang="en-US" dirty="0"/>
              <a:t> possesses significant quantities of </a:t>
            </a:r>
            <a:r>
              <a:rPr lang="en-US" dirty="0" err="1"/>
              <a:t>phenolic</a:t>
            </a:r>
            <a:r>
              <a:rPr lang="en-US" dirty="0"/>
              <a:t> compounds, which exhibits antioxidant, antibacterial and antifungal activities (</a:t>
            </a:r>
            <a:r>
              <a:rPr lang="en-US" dirty="0" err="1"/>
              <a:t>Saei-Dehkordi</a:t>
            </a:r>
            <a:r>
              <a:rPr lang="en-US" dirty="0"/>
              <a:t> et al., 2010; </a:t>
            </a:r>
            <a:r>
              <a:rPr lang="en-US" dirty="0" err="1"/>
              <a:t>Moradi</a:t>
            </a:r>
            <a:r>
              <a:rPr lang="en-US" dirty="0"/>
              <a:t> et al.,2011; </a:t>
            </a:r>
            <a:r>
              <a:rPr lang="en-US" dirty="0" err="1"/>
              <a:t>Ehsani</a:t>
            </a:r>
            <a:r>
              <a:rPr lang="en-US" dirty="0"/>
              <a:t> et al., 2013). In addition, one of the major limitations to the use of EOs in food preservation is the persistence of their strong aroma, which could affect the </a:t>
            </a:r>
            <a:r>
              <a:rPr lang="en-US" dirty="0" err="1"/>
              <a:t>organoleptic</a:t>
            </a:r>
            <a:r>
              <a:rPr lang="en-US" dirty="0"/>
              <a:t> properties of foods</a:t>
            </a:r>
            <a:r>
              <a:rPr lang="en-US" dirty="0" smtClean="0"/>
              <a:t>.</a:t>
            </a:r>
            <a:r>
              <a:rPr lang="tr-TR" dirty="0" smtClean="0"/>
              <a:t> </a:t>
            </a:r>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764704"/>
            <a:ext cx="8229600" cy="5361459"/>
          </a:xfrm>
        </p:spPr>
        <p:txBody>
          <a:bodyPr>
            <a:normAutofit lnSpcReduction="10000"/>
          </a:bodyPr>
          <a:lstStyle/>
          <a:p>
            <a:pPr algn="just"/>
            <a:r>
              <a:rPr lang="en-US" dirty="0"/>
              <a:t>The European catfish, </a:t>
            </a:r>
            <a:r>
              <a:rPr lang="en-US" i="1" dirty="0" err="1"/>
              <a:t>Silurus</a:t>
            </a:r>
            <a:r>
              <a:rPr lang="en-US" i="1" dirty="0"/>
              <a:t> </a:t>
            </a:r>
            <a:r>
              <a:rPr lang="en-US" i="1" dirty="0" err="1"/>
              <a:t>glanis</a:t>
            </a:r>
            <a:r>
              <a:rPr lang="en-US" dirty="0"/>
              <a:t> Linnaeus, 1758, also known as </a:t>
            </a:r>
            <a:r>
              <a:rPr lang="en-US" dirty="0" err="1"/>
              <a:t>wels</a:t>
            </a:r>
            <a:r>
              <a:rPr lang="en-US" dirty="0"/>
              <a:t> or </a:t>
            </a:r>
            <a:r>
              <a:rPr lang="en-US" dirty="0" err="1"/>
              <a:t>sheatfish</a:t>
            </a:r>
            <a:r>
              <a:rPr lang="en-US" dirty="0"/>
              <a:t> is one of the largest freshwater fish species. This species is native to rivers of Eastern Europe and Western Asia, but is currently spreading throughout Europe and the world due to its popularity among anglers and interest in it as a potential species for aquaculture (Alp et al. 2011). Two </a:t>
            </a:r>
            <a:r>
              <a:rPr lang="en-US" dirty="0" err="1"/>
              <a:t>Silurus</a:t>
            </a:r>
            <a:r>
              <a:rPr lang="en-US" dirty="0"/>
              <a:t> species inhabit Turkish freshwaters: </a:t>
            </a:r>
            <a:r>
              <a:rPr lang="en-US" i="1" dirty="0" err="1"/>
              <a:t>Silurus</a:t>
            </a:r>
            <a:r>
              <a:rPr lang="en-US" i="1" dirty="0"/>
              <a:t> </a:t>
            </a:r>
            <a:r>
              <a:rPr lang="en-US" i="1" dirty="0" err="1"/>
              <a:t>glanis</a:t>
            </a:r>
            <a:r>
              <a:rPr lang="en-US" dirty="0"/>
              <a:t> and </a:t>
            </a:r>
            <a:r>
              <a:rPr lang="en-US" i="1" dirty="0" err="1"/>
              <a:t>Silurus</a:t>
            </a:r>
            <a:r>
              <a:rPr lang="en-US" i="1" dirty="0"/>
              <a:t> </a:t>
            </a:r>
            <a:r>
              <a:rPr lang="en-US" i="1" dirty="0" err="1"/>
              <a:t>triostegus</a:t>
            </a:r>
            <a:r>
              <a:rPr lang="en-US" dirty="0"/>
              <a:t>. </a:t>
            </a:r>
            <a:endParaRPr lang="tr-TR" dirty="0"/>
          </a:p>
          <a:p>
            <a:endParaRPr lang="tr-T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836712"/>
            <a:ext cx="8229600" cy="5289451"/>
          </a:xfrm>
        </p:spPr>
        <p:txBody>
          <a:bodyPr/>
          <a:lstStyle/>
          <a:p>
            <a:pPr algn="just"/>
            <a:r>
              <a:rPr lang="en-US" dirty="0" err="1"/>
              <a:t>Europan</a:t>
            </a:r>
            <a:r>
              <a:rPr lang="en-US" dirty="0"/>
              <a:t> catfish meat is very tasty, and as a fatty fish, provides more DHA and EPA; therefore, its application in fish burger production will definitely improve nutritional value of the product. </a:t>
            </a:r>
            <a:r>
              <a:rPr lang="en-US" b="1" dirty="0">
                <a:solidFill>
                  <a:schemeClr val="accent6">
                    <a:lumMod val="75000"/>
                  </a:schemeClr>
                </a:solidFill>
              </a:rPr>
              <a:t>The objective of this study</a:t>
            </a:r>
            <a:r>
              <a:rPr lang="en-US" dirty="0"/>
              <a:t> was to examine the effects of </a:t>
            </a:r>
            <a:r>
              <a:rPr lang="en-US" i="1" dirty="0"/>
              <a:t>Z. </a:t>
            </a:r>
            <a:r>
              <a:rPr lang="en-US" i="1" dirty="0" err="1"/>
              <a:t>multiflora</a:t>
            </a:r>
            <a:r>
              <a:rPr lang="en-US" dirty="0"/>
              <a:t> essential oil on the quality changes of catfish burgers during refrigerated storage at 4°C. </a:t>
            </a:r>
            <a:endParaRPr lang="tr-TR" dirty="0"/>
          </a:p>
          <a:p>
            <a:endParaRPr lang="tr-T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706090"/>
          </a:xfrm>
        </p:spPr>
        <p:txBody>
          <a:bodyPr>
            <a:normAutofit fontScale="90000"/>
          </a:bodyPr>
          <a:lstStyle/>
          <a:p>
            <a:pPr algn="l"/>
            <a:r>
              <a:rPr lang="tr-TR" b="1" dirty="0" smtClean="0"/>
              <a:t/>
            </a:r>
            <a:br>
              <a:rPr lang="tr-TR" b="1" dirty="0" smtClean="0"/>
            </a:br>
            <a:r>
              <a:rPr lang="tr-TR" sz="3600" b="1" dirty="0" smtClean="0"/>
              <a:t>MATERIALS </a:t>
            </a:r>
            <a:r>
              <a:rPr lang="tr-TR" sz="3600" b="1" dirty="0"/>
              <a:t>AND METHODS</a:t>
            </a:r>
            <a:r>
              <a:rPr lang="tr-TR" dirty="0"/>
              <a:t/>
            </a:r>
            <a:br>
              <a:rPr lang="tr-TR" dirty="0"/>
            </a:br>
            <a:endParaRPr lang="tr-TR" dirty="0"/>
          </a:p>
        </p:txBody>
      </p:sp>
      <p:sp>
        <p:nvSpPr>
          <p:cNvPr id="3" name="2 İçerik Yer Tutucusu"/>
          <p:cNvSpPr>
            <a:spLocks noGrp="1"/>
          </p:cNvSpPr>
          <p:nvPr>
            <p:ph idx="1"/>
          </p:nvPr>
        </p:nvSpPr>
        <p:spPr>
          <a:xfrm>
            <a:off x="457200" y="1052736"/>
            <a:ext cx="8229600" cy="5073427"/>
          </a:xfrm>
        </p:spPr>
        <p:txBody>
          <a:bodyPr/>
          <a:lstStyle/>
          <a:p>
            <a:r>
              <a:rPr lang="en-US" b="1" i="1" dirty="0" err="1">
                <a:solidFill>
                  <a:schemeClr val="accent6">
                    <a:lumMod val="75000"/>
                  </a:schemeClr>
                </a:solidFill>
              </a:rPr>
              <a:t>Zataria</a:t>
            </a:r>
            <a:r>
              <a:rPr lang="en-US" b="1" i="1" dirty="0">
                <a:solidFill>
                  <a:schemeClr val="accent6">
                    <a:lumMod val="75000"/>
                  </a:schemeClr>
                </a:solidFill>
              </a:rPr>
              <a:t> </a:t>
            </a:r>
            <a:r>
              <a:rPr lang="en-US" b="1" i="1" dirty="0" err="1">
                <a:solidFill>
                  <a:schemeClr val="accent6">
                    <a:lumMod val="75000"/>
                  </a:schemeClr>
                </a:solidFill>
              </a:rPr>
              <a:t>multiflora</a:t>
            </a:r>
            <a:r>
              <a:rPr lang="en-US" b="1" i="1" dirty="0">
                <a:solidFill>
                  <a:schemeClr val="accent6">
                    <a:lumMod val="75000"/>
                  </a:schemeClr>
                </a:solidFill>
              </a:rPr>
              <a:t> </a:t>
            </a:r>
            <a:r>
              <a:rPr lang="en-US" b="1" i="1" dirty="0" err="1" smtClean="0">
                <a:solidFill>
                  <a:schemeClr val="accent6">
                    <a:lumMod val="75000"/>
                  </a:schemeClr>
                </a:solidFill>
              </a:rPr>
              <a:t>Boiss</a:t>
            </a:r>
            <a:endParaRPr lang="tr-TR" b="1" i="1" dirty="0" smtClean="0">
              <a:solidFill>
                <a:schemeClr val="accent6">
                  <a:lumMod val="75000"/>
                </a:schemeClr>
              </a:solidFill>
            </a:endParaRPr>
          </a:p>
          <a:p>
            <a:pPr algn="just">
              <a:buNone/>
            </a:pPr>
            <a:r>
              <a:rPr lang="tr-TR" i="1" dirty="0" smtClean="0"/>
              <a:t> 	</a:t>
            </a:r>
            <a:r>
              <a:rPr lang="tr-TR" i="1" dirty="0" err="1" smtClean="0"/>
              <a:t>Zataria</a:t>
            </a:r>
            <a:r>
              <a:rPr lang="tr-TR" i="1" dirty="0" smtClean="0"/>
              <a:t> </a:t>
            </a:r>
            <a:r>
              <a:rPr lang="tr-TR" i="1" dirty="0" err="1"/>
              <a:t>multiflora</a:t>
            </a:r>
            <a:r>
              <a:rPr lang="tr-TR" dirty="0"/>
              <a:t> </a:t>
            </a:r>
            <a:r>
              <a:rPr lang="tr-TR" dirty="0" err="1"/>
              <a:t>Boiss</a:t>
            </a:r>
            <a:r>
              <a:rPr lang="tr-TR" dirty="0"/>
              <a:t>. </a:t>
            </a:r>
            <a:r>
              <a:rPr lang="tr-TR" dirty="0" err="1"/>
              <a:t>essential</a:t>
            </a:r>
            <a:r>
              <a:rPr lang="tr-TR" dirty="0"/>
              <a:t> </a:t>
            </a:r>
            <a:r>
              <a:rPr lang="tr-TR" dirty="0" err="1"/>
              <a:t>oil</a:t>
            </a:r>
            <a:r>
              <a:rPr lang="tr-TR" dirty="0"/>
              <a:t> </a:t>
            </a:r>
            <a:r>
              <a:rPr lang="tr-TR" dirty="0" err="1" smtClean="0"/>
              <a:t>was</a:t>
            </a:r>
            <a:r>
              <a:rPr lang="tr-TR" dirty="0"/>
              <a:t> </a:t>
            </a:r>
            <a:r>
              <a:rPr lang="tr-TR" dirty="0" err="1" smtClean="0"/>
              <a:t>purchased</a:t>
            </a:r>
            <a:r>
              <a:rPr lang="tr-TR" dirty="0" smtClean="0"/>
              <a:t> </a:t>
            </a:r>
            <a:r>
              <a:rPr lang="tr-TR" dirty="0" err="1" smtClean="0"/>
              <a:t>from</a:t>
            </a:r>
            <a:r>
              <a:rPr lang="tr-TR" dirty="0" smtClean="0"/>
              <a:t> </a:t>
            </a:r>
            <a:r>
              <a:rPr lang="tr-TR" dirty="0" err="1"/>
              <a:t>Arifoglu</a:t>
            </a:r>
            <a:r>
              <a:rPr lang="tr-TR" dirty="0"/>
              <a:t> </a:t>
            </a:r>
            <a:r>
              <a:rPr lang="tr-TR" dirty="0" err="1"/>
              <a:t>Company</a:t>
            </a:r>
            <a:r>
              <a:rPr lang="tr-TR" dirty="0"/>
              <a:t> (</a:t>
            </a:r>
            <a:r>
              <a:rPr lang="tr-TR" dirty="0" err="1"/>
              <a:t>Turkey</a:t>
            </a:r>
            <a:r>
              <a:rPr lang="tr-TR" dirty="0"/>
              <a:t>). </a:t>
            </a:r>
            <a:endParaRPr lang="tr-TR" dirty="0" smtClean="0"/>
          </a:p>
          <a:p>
            <a:pPr algn="just">
              <a:buNone/>
            </a:pPr>
            <a:endParaRPr lang="tr-TR" dirty="0" smtClean="0"/>
          </a:p>
          <a:p>
            <a:pPr algn="just"/>
            <a:r>
              <a:rPr lang="tr-TR" b="1" i="1" dirty="0" err="1" smtClean="0">
                <a:solidFill>
                  <a:schemeClr val="accent6">
                    <a:lumMod val="75000"/>
                  </a:schemeClr>
                </a:solidFill>
              </a:rPr>
              <a:t>Fish</a:t>
            </a:r>
            <a:endParaRPr lang="tr-TR" b="1" i="1" dirty="0" smtClean="0">
              <a:solidFill>
                <a:schemeClr val="accent6">
                  <a:lumMod val="75000"/>
                </a:schemeClr>
              </a:solidFill>
            </a:endParaRPr>
          </a:p>
          <a:p>
            <a:pPr algn="just">
              <a:buNone/>
            </a:pPr>
            <a:r>
              <a:rPr lang="tr-TR" dirty="0" smtClean="0"/>
              <a:t>   </a:t>
            </a:r>
            <a:r>
              <a:rPr lang="tr-TR" dirty="0" err="1" smtClean="0"/>
              <a:t>The</a:t>
            </a:r>
            <a:r>
              <a:rPr lang="tr-TR" dirty="0" smtClean="0"/>
              <a:t> </a:t>
            </a:r>
            <a:r>
              <a:rPr lang="tr-TR" dirty="0" err="1"/>
              <a:t>fish</a:t>
            </a:r>
            <a:r>
              <a:rPr lang="tr-TR" dirty="0"/>
              <a:t> </a:t>
            </a:r>
            <a:r>
              <a:rPr lang="tr-TR" dirty="0" err="1"/>
              <a:t>samples</a:t>
            </a:r>
            <a:r>
              <a:rPr lang="tr-TR" dirty="0"/>
              <a:t> </a:t>
            </a:r>
            <a:r>
              <a:rPr lang="tr-TR" dirty="0" err="1"/>
              <a:t>were</a:t>
            </a:r>
            <a:r>
              <a:rPr lang="tr-TR" dirty="0"/>
              <a:t> </a:t>
            </a:r>
            <a:r>
              <a:rPr lang="tr-TR" dirty="0" err="1"/>
              <a:t>caught</a:t>
            </a:r>
            <a:r>
              <a:rPr lang="tr-TR" dirty="0"/>
              <a:t> </a:t>
            </a:r>
            <a:r>
              <a:rPr lang="tr-TR" dirty="0" err="1"/>
              <a:t>from</a:t>
            </a:r>
            <a:r>
              <a:rPr lang="tr-TR" dirty="0"/>
              <a:t> Atatürk Dam (in </a:t>
            </a:r>
            <a:r>
              <a:rPr lang="tr-TR" dirty="0" err="1"/>
              <a:t>the</a:t>
            </a:r>
            <a:r>
              <a:rPr lang="tr-TR" dirty="0"/>
              <a:t> </a:t>
            </a:r>
            <a:r>
              <a:rPr lang="tr-TR" dirty="0" err="1"/>
              <a:t>Turkey</a:t>
            </a:r>
            <a:r>
              <a:rPr lang="tr-TR" dirty="0"/>
              <a:t>) lake </a:t>
            </a:r>
            <a:r>
              <a:rPr lang="tr-TR" dirty="0" err="1"/>
              <a:t>by</a:t>
            </a:r>
            <a:r>
              <a:rPr lang="tr-TR" dirty="0"/>
              <a:t> </a:t>
            </a:r>
            <a:r>
              <a:rPr lang="tr-TR" dirty="0" err="1"/>
              <a:t>using</a:t>
            </a:r>
            <a:r>
              <a:rPr lang="tr-TR" dirty="0"/>
              <a:t> </a:t>
            </a:r>
            <a:r>
              <a:rPr lang="tr-TR" dirty="0" err="1"/>
              <a:t>gillnets</a:t>
            </a:r>
            <a:r>
              <a:rPr lang="tr-TR" dirty="0"/>
              <a:t>. </a:t>
            </a:r>
            <a:r>
              <a:rPr lang="tr-TR" dirty="0" err="1"/>
              <a:t>Having</a:t>
            </a:r>
            <a:r>
              <a:rPr lang="tr-TR" dirty="0"/>
              <a:t> </a:t>
            </a:r>
            <a:r>
              <a:rPr lang="tr-TR" dirty="0" err="1"/>
              <a:t>been</a:t>
            </a:r>
            <a:r>
              <a:rPr lang="tr-TR" dirty="0"/>
              <a:t> </a:t>
            </a:r>
            <a:r>
              <a:rPr lang="tr-TR" dirty="0" err="1"/>
              <a:t>transferred</a:t>
            </a:r>
            <a:r>
              <a:rPr lang="tr-TR" dirty="0"/>
              <a:t> </a:t>
            </a:r>
            <a:r>
              <a:rPr lang="tr-TR" dirty="0" err="1"/>
              <a:t>to</a:t>
            </a:r>
            <a:r>
              <a:rPr lang="tr-TR" dirty="0"/>
              <a:t> </a:t>
            </a:r>
            <a:r>
              <a:rPr lang="tr-TR" dirty="0" err="1"/>
              <a:t>the</a:t>
            </a:r>
            <a:r>
              <a:rPr lang="tr-TR" dirty="0"/>
              <a:t> </a:t>
            </a:r>
            <a:r>
              <a:rPr lang="tr-TR" dirty="0" err="1"/>
              <a:t>laboratory</a:t>
            </a:r>
            <a:r>
              <a:rPr lang="tr-TR" dirty="0"/>
              <a:t>, </a:t>
            </a:r>
            <a:r>
              <a:rPr lang="tr-TR" dirty="0" err="1"/>
              <a:t>the</a:t>
            </a:r>
            <a:r>
              <a:rPr lang="tr-TR" dirty="0"/>
              <a:t> </a:t>
            </a:r>
            <a:r>
              <a:rPr lang="tr-TR" dirty="0" err="1"/>
              <a:t>fish</a:t>
            </a:r>
            <a:r>
              <a:rPr lang="en-US" dirty="0"/>
              <a:t> were cleaned, filleted and </a:t>
            </a:r>
            <a:r>
              <a:rPr lang="en-US" dirty="0" smtClean="0"/>
              <a:t>skinned</a:t>
            </a:r>
            <a:r>
              <a:rPr lang="tr-TR" dirty="0" smtClean="0"/>
              <a:t>.</a:t>
            </a:r>
            <a:endParaRPr lang="tr-TR" dirty="0">
              <a:solidFill>
                <a:schemeClr val="accent6">
                  <a:lumMod val="75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04664"/>
            <a:ext cx="8229600" cy="6048672"/>
          </a:xfrm>
        </p:spPr>
        <p:txBody>
          <a:bodyPr>
            <a:normAutofit fontScale="77500" lnSpcReduction="20000"/>
          </a:bodyPr>
          <a:lstStyle/>
          <a:p>
            <a:pPr algn="just">
              <a:lnSpc>
                <a:spcPct val="110000"/>
              </a:lnSpc>
              <a:buNone/>
            </a:pPr>
            <a:r>
              <a:rPr lang="tr-TR" sz="4100" b="1" dirty="0" smtClean="0"/>
              <a:t>    </a:t>
            </a:r>
            <a:r>
              <a:rPr lang="tr-TR" sz="4100" b="1" dirty="0" err="1" smtClean="0">
                <a:solidFill>
                  <a:schemeClr val="accent6">
                    <a:lumMod val="75000"/>
                  </a:schemeClr>
                </a:solidFill>
              </a:rPr>
              <a:t>Catfish</a:t>
            </a:r>
            <a:r>
              <a:rPr lang="tr-TR" sz="4100" b="1" dirty="0" smtClean="0">
                <a:solidFill>
                  <a:schemeClr val="accent6">
                    <a:lumMod val="75000"/>
                  </a:schemeClr>
                </a:solidFill>
              </a:rPr>
              <a:t> </a:t>
            </a:r>
            <a:r>
              <a:rPr lang="tr-TR" sz="4100" b="1" dirty="0" err="1" smtClean="0">
                <a:solidFill>
                  <a:schemeClr val="accent6">
                    <a:lumMod val="75000"/>
                  </a:schemeClr>
                </a:solidFill>
              </a:rPr>
              <a:t>burger</a:t>
            </a:r>
            <a:r>
              <a:rPr lang="tr-TR" sz="4100" b="1" dirty="0" smtClean="0">
                <a:solidFill>
                  <a:schemeClr val="accent6">
                    <a:lumMod val="75000"/>
                  </a:schemeClr>
                </a:solidFill>
              </a:rPr>
              <a:t> </a:t>
            </a:r>
            <a:r>
              <a:rPr lang="tr-TR" sz="4100" b="1" dirty="0" err="1" smtClean="0">
                <a:solidFill>
                  <a:schemeClr val="accent6">
                    <a:lumMod val="75000"/>
                  </a:schemeClr>
                </a:solidFill>
              </a:rPr>
              <a:t>preparation</a:t>
            </a:r>
            <a:endParaRPr lang="tr-TR" sz="4100" b="1" dirty="0" smtClean="0">
              <a:solidFill>
                <a:schemeClr val="accent6">
                  <a:lumMod val="75000"/>
                </a:schemeClr>
              </a:solidFill>
            </a:endParaRPr>
          </a:p>
          <a:p>
            <a:pPr algn="just">
              <a:lnSpc>
                <a:spcPct val="110000"/>
              </a:lnSpc>
              <a:buNone/>
            </a:pPr>
            <a:r>
              <a:rPr lang="tr-TR" sz="3300" dirty="0" smtClean="0"/>
              <a:t>	</a:t>
            </a:r>
            <a:r>
              <a:rPr lang="tr-TR" sz="3300" dirty="0" err="1" smtClean="0"/>
              <a:t>Fish</a:t>
            </a:r>
            <a:r>
              <a:rPr lang="tr-TR" sz="3300" dirty="0" smtClean="0"/>
              <a:t> </a:t>
            </a:r>
            <a:r>
              <a:rPr lang="tr-TR" sz="3300" dirty="0" err="1" smtClean="0"/>
              <a:t>burgers</a:t>
            </a:r>
            <a:r>
              <a:rPr lang="tr-TR" sz="3300" dirty="0" smtClean="0"/>
              <a:t> </a:t>
            </a:r>
            <a:r>
              <a:rPr lang="tr-TR" sz="3300" dirty="0" err="1" smtClean="0"/>
              <a:t>were</a:t>
            </a:r>
            <a:r>
              <a:rPr lang="tr-TR" sz="3300" dirty="0" smtClean="0"/>
              <a:t> </a:t>
            </a:r>
            <a:r>
              <a:rPr lang="tr-TR" sz="3300" dirty="0" err="1" smtClean="0"/>
              <a:t>prepared</a:t>
            </a:r>
            <a:r>
              <a:rPr lang="tr-TR" sz="3300" dirty="0" smtClean="0"/>
              <a:t> </a:t>
            </a:r>
            <a:r>
              <a:rPr lang="tr-TR" sz="3300" dirty="0" err="1" smtClean="0"/>
              <a:t>according</a:t>
            </a:r>
            <a:r>
              <a:rPr lang="tr-TR" sz="3300" dirty="0" smtClean="0"/>
              <a:t> </a:t>
            </a:r>
            <a:r>
              <a:rPr lang="tr-TR" sz="3300" dirty="0" err="1" smtClean="0"/>
              <a:t>to</a:t>
            </a:r>
            <a:r>
              <a:rPr lang="tr-TR" sz="3300" dirty="0" smtClean="0"/>
              <a:t> </a:t>
            </a:r>
            <a:r>
              <a:rPr lang="tr-TR" sz="3300" dirty="0" err="1" smtClean="0"/>
              <a:t>the</a:t>
            </a:r>
            <a:r>
              <a:rPr lang="tr-TR" sz="3300" dirty="0" smtClean="0"/>
              <a:t> </a:t>
            </a:r>
            <a:r>
              <a:rPr lang="tr-TR" sz="3300" dirty="0" err="1" smtClean="0"/>
              <a:t>method</a:t>
            </a:r>
            <a:r>
              <a:rPr lang="tr-TR" sz="3300" dirty="0" smtClean="0"/>
              <a:t> of </a:t>
            </a:r>
            <a:r>
              <a:rPr lang="tr-TR" sz="3300" dirty="0" err="1" smtClean="0"/>
              <a:t>Tokur</a:t>
            </a:r>
            <a:r>
              <a:rPr lang="tr-TR" sz="3300" dirty="0" smtClean="0"/>
              <a:t> et al. (2004). </a:t>
            </a:r>
            <a:r>
              <a:rPr lang="tr-TR" sz="3300" dirty="0" err="1" smtClean="0"/>
              <a:t>with</a:t>
            </a:r>
            <a:r>
              <a:rPr lang="tr-TR" sz="3300" dirty="0" smtClean="0"/>
              <a:t> </a:t>
            </a:r>
            <a:r>
              <a:rPr lang="tr-TR" sz="3300" dirty="0" err="1" smtClean="0"/>
              <a:t>minor</a:t>
            </a:r>
            <a:r>
              <a:rPr lang="tr-TR" sz="3300" dirty="0" smtClean="0"/>
              <a:t> </a:t>
            </a:r>
            <a:r>
              <a:rPr lang="tr-TR" sz="3300" dirty="0" err="1" smtClean="0"/>
              <a:t>modification</a:t>
            </a:r>
            <a:r>
              <a:rPr lang="tr-TR" sz="3300" dirty="0" smtClean="0"/>
              <a:t>. </a:t>
            </a:r>
          </a:p>
          <a:p>
            <a:pPr algn="just">
              <a:lnSpc>
                <a:spcPct val="110000"/>
              </a:lnSpc>
              <a:buNone/>
            </a:pPr>
            <a:r>
              <a:rPr lang="tr-TR" sz="3300" dirty="0" smtClean="0"/>
              <a:t>    85% </a:t>
            </a:r>
            <a:r>
              <a:rPr lang="tr-TR" sz="3300" dirty="0" err="1" smtClean="0"/>
              <a:t>minced</a:t>
            </a:r>
            <a:r>
              <a:rPr lang="tr-TR" sz="3300" dirty="0" smtClean="0"/>
              <a:t> </a:t>
            </a:r>
            <a:r>
              <a:rPr lang="tr-TR" sz="3300" dirty="0" err="1" smtClean="0"/>
              <a:t>europen</a:t>
            </a:r>
            <a:r>
              <a:rPr lang="tr-TR" sz="3300" dirty="0" smtClean="0"/>
              <a:t> </a:t>
            </a:r>
            <a:r>
              <a:rPr lang="tr-TR" sz="3300" dirty="0" err="1" smtClean="0"/>
              <a:t>catfish</a:t>
            </a:r>
            <a:r>
              <a:rPr lang="tr-TR" sz="3300" dirty="0" smtClean="0"/>
              <a:t>, 7% </a:t>
            </a:r>
            <a:r>
              <a:rPr lang="tr-TR" sz="3300" dirty="0" err="1" smtClean="0"/>
              <a:t>corn</a:t>
            </a:r>
            <a:r>
              <a:rPr lang="tr-TR" sz="3300" dirty="0" smtClean="0"/>
              <a:t> </a:t>
            </a:r>
            <a:r>
              <a:rPr lang="tr-TR" sz="3300" dirty="0" err="1" smtClean="0"/>
              <a:t>flour</a:t>
            </a:r>
            <a:r>
              <a:rPr lang="tr-TR" sz="3300" dirty="0" smtClean="0"/>
              <a:t>, 5% </a:t>
            </a:r>
            <a:r>
              <a:rPr lang="tr-TR" sz="3300" dirty="0" err="1" smtClean="0"/>
              <a:t>wheat</a:t>
            </a:r>
            <a:r>
              <a:rPr lang="tr-TR" sz="3300" dirty="0" smtClean="0"/>
              <a:t> </a:t>
            </a:r>
            <a:r>
              <a:rPr lang="tr-TR" sz="3300" dirty="0" err="1" smtClean="0"/>
              <a:t>flour</a:t>
            </a:r>
            <a:r>
              <a:rPr lang="tr-TR" sz="3300" dirty="0" smtClean="0"/>
              <a:t>, 0.3% </a:t>
            </a:r>
            <a:r>
              <a:rPr lang="tr-TR" sz="3300" dirty="0" err="1" smtClean="0"/>
              <a:t>chile</a:t>
            </a:r>
            <a:r>
              <a:rPr lang="tr-TR" sz="3300" dirty="0" smtClean="0"/>
              <a:t> </a:t>
            </a:r>
            <a:r>
              <a:rPr lang="tr-TR" sz="3300" dirty="0" err="1" smtClean="0"/>
              <a:t>pepper</a:t>
            </a:r>
            <a:r>
              <a:rPr lang="tr-TR" sz="3300" dirty="0" smtClean="0"/>
              <a:t>, 0.3% </a:t>
            </a:r>
            <a:r>
              <a:rPr lang="tr-TR" sz="3300" dirty="0" err="1" smtClean="0"/>
              <a:t>garlic</a:t>
            </a:r>
            <a:r>
              <a:rPr lang="tr-TR" sz="3300" dirty="0" smtClean="0"/>
              <a:t> </a:t>
            </a:r>
            <a:r>
              <a:rPr lang="tr-TR" sz="3300" dirty="0" err="1" smtClean="0"/>
              <a:t>powder</a:t>
            </a:r>
            <a:r>
              <a:rPr lang="tr-TR" sz="3300" dirty="0" smtClean="0"/>
              <a:t>, 1.8 % salt </a:t>
            </a:r>
            <a:r>
              <a:rPr lang="tr-TR" sz="3300" dirty="0" err="1" smtClean="0"/>
              <a:t>and</a:t>
            </a:r>
            <a:r>
              <a:rPr lang="tr-TR" sz="3300" dirty="0" smtClean="0"/>
              <a:t> 0.6%  </a:t>
            </a:r>
            <a:r>
              <a:rPr lang="tr-TR" sz="3300" dirty="0" err="1" smtClean="0"/>
              <a:t>sugar</a:t>
            </a:r>
            <a:r>
              <a:rPr lang="tr-TR" sz="3300" dirty="0" smtClean="0"/>
              <a:t> </a:t>
            </a:r>
            <a:r>
              <a:rPr lang="tr-TR" sz="3300" dirty="0" err="1" smtClean="0"/>
              <a:t>were</a:t>
            </a:r>
            <a:r>
              <a:rPr lang="tr-TR" sz="3300" dirty="0" smtClean="0"/>
              <a:t> </a:t>
            </a:r>
            <a:r>
              <a:rPr lang="tr-TR" sz="3300" dirty="0" err="1" smtClean="0"/>
              <a:t>thoroughly</a:t>
            </a:r>
            <a:r>
              <a:rPr lang="tr-TR" sz="3300" dirty="0" smtClean="0"/>
              <a:t> </a:t>
            </a:r>
            <a:r>
              <a:rPr lang="tr-TR" sz="3300" dirty="0" err="1" smtClean="0"/>
              <a:t>mixed</a:t>
            </a:r>
            <a:r>
              <a:rPr lang="tr-TR" sz="3300" dirty="0" smtClean="0"/>
              <a:t> </a:t>
            </a:r>
            <a:r>
              <a:rPr lang="tr-TR" sz="3300" dirty="0" err="1" smtClean="0"/>
              <a:t>for</a:t>
            </a:r>
            <a:r>
              <a:rPr lang="tr-TR" sz="3300" dirty="0" smtClean="0"/>
              <a:t> </a:t>
            </a:r>
            <a:r>
              <a:rPr lang="tr-TR" sz="3300" dirty="0" err="1" smtClean="0"/>
              <a:t>five</a:t>
            </a:r>
            <a:r>
              <a:rPr lang="tr-TR" sz="3300" dirty="0" smtClean="0"/>
              <a:t> </a:t>
            </a:r>
            <a:r>
              <a:rPr lang="tr-TR" sz="3300" dirty="0" err="1" smtClean="0"/>
              <a:t>minutes</a:t>
            </a:r>
            <a:r>
              <a:rPr lang="tr-TR" sz="3300" dirty="0" smtClean="0"/>
              <a:t> </a:t>
            </a:r>
            <a:r>
              <a:rPr lang="tr-TR" sz="3300" dirty="0" err="1" smtClean="0"/>
              <a:t>and</a:t>
            </a:r>
            <a:r>
              <a:rPr lang="tr-TR" sz="3300" dirty="0" smtClean="0"/>
              <a:t> </a:t>
            </a:r>
            <a:r>
              <a:rPr lang="tr-TR" sz="3300" dirty="0" err="1" smtClean="0"/>
              <a:t>divided</a:t>
            </a:r>
            <a:r>
              <a:rPr lang="tr-TR" sz="3300" dirty="0" smtClean="0"/>
              <a:t> </a:t>
            </a:r>
            <a:r>
              <a:rPr lang="tr-TR" sz="3300" dirty="0" err="1" smtClean="0"/>
              <a:t>three</a:t>
            </a:r>
            <a:r>
              <a:rPr lang="tr-TR" sz="3300" dirty="0" smtClean="0"/>
              <a:t> </a:t>
            </a:r>
            <a:r>
              <a:rPr lang="tr-TR" sz="3300" dirty="0" err="1" smtClean="0"/>
              <a:t>into</a:t>
            </a:r>
            <a:r>
              <a:rPr lang="tr-TR" sz="3300" dirty="0" smtClean="0"/>
              <a:t> </a:t>
            </a:r>
            <a:r>
              <a:rPr lang="tr-TR" sz="3300" dirty="0" err="1" smtClean="0"/>
              <a:t>portions</a:t>
            </a:r>
            <a:r>
              <a:rPr lang="tr-TR" sz="3300" dirty="0" smtClean="0"/>
              <a:t>. </a:t>
            </a:r>
            <a:r>
              <a:rPr lang="tr-TR" sz="3300" dirty="0" err="1" smtClean="0"/>
              <a:t>First</a:t>
            </a:r>
            <a:r>
              <a:rPr lang="tr-TR" sz="3300" dirty="0" smtClean="0"/>
              <a:t> </a:t>
            </a:r>
            <a:r>
              <a:rPr lang="tr-TR" sz="3300" dirty="0" err="1" smtClean="0"/>
              <a:t>portion</a:t>
            </a:r>
            <a:r>
              <a:rPr lang="tr-TR" sz="3300" dirty="0" smtClean="0"/>
              <a:t> </a:t>
            </a:r>
            <a:r>
              <a:rPr lang="tr-TR" sz="3300" dirty="0" err="1" smtClean="0"/>
              <a:t>was</a:t>
            </a:r>
            <a:r>
              <a:rPr lang="tr-TR" sz="3300" dirty="0" smtClean="0"/>
              <a:t> </a:t>
            </a:r>
            <a:r>
              <a:rPr lang="tr-TR" sz="3300" dirty="0" err="1" smtClean="0"/>
              <a:t>used</a:t>
            </a:r>
            <a:r>
              <a:rPr lang="tr-TR" sz="3300" dirty="0" smtClean="0"/>
              <a:t> as </a:t>
            </a:r>
            <a:r>
              <a:rPr lang="tr-TR" sz="3300" dirty="0" err="1" smtClean="0"/>
              <a:t>control</a:t>
            </a:r>
            <a:r>
              <a:rPr lang="tr-TR" sz="3300" dirty="0" smtClean="0"/>
              <a:t>, </a:t>
            </a:r>
            <a:r>
              <a:rPr lang="tr-TR" sz="3300" dirty="0" err="1" smtClean="0"/>
              <a:t>while</a:t>
            </a:r>
            <a:r>
              <a:rPr lang="tr-TR" sz="3300" dirty="0" smtClean="0"/>
              <a:t> </a:t>
            </a:r>
            <a:r>
              <a:rPr lang="tr-TR" sz="3300" dirty="0" err="1" smtClean="0"/>
              <a:t>the</a:t>
            </a:r>
            <a:r>
              <a:rPr lang="tr-TR" sz="3300" dirty="0" smtClean="0"/>
              <a:t> </a:t>
            </a:r>
            <a:r>
              <a:rPr lang="tr-TR" sz="3300" dirty="0" err="1" smtClean="0"/>
              <a:t>other</a:t>
            </a:r>
            <a:r>
              <a:rPr lang="tr-TR" sz="3300" dirty="0" smtClean="0"/>
              <a:t> </a:t>
            </a:r>
            <a:r>
              <a:rPr lang="tr-TR" sz="3300" dirty="0" err="1" smtClean="0"/>
              <a:t>portions</a:t>
            </a:r>
            <a:r>
              <a:rPr lang="tr-TR" sz="3300" dirty="0" smtClean="0"/>
              <a:t> </a:t>
            </a:r>
            <a:r>
              <a:rPr lang="tr-TR" sz="3300" dirty="0" err="1" smtClean="0"/>
              <a:t>were</a:t>
            </a:r>
            <a:r>
              <a:rPr lang="tr-TR" sz="3300" dirty="0" smtClean="0"/>
              <a:t> </a:t>
            </a:r>
            <a:r>
              <a:rPr lang="tr-TR" sz="3300" dirty="0" err="1" smtClean="0"/>
              <a:t>mixed</a:t>
            </a:r>
            <a:r>
              <a:rPr lang="tr-TR" sz="3300" dirty="0" smtClean="0"/>
              <a:t> </a:t>
            </a:r>
            <a:r>
              <a:rPr lang="tr-TR" sz="3300" dirty="0" err="1" smtClean="0"/>
              <a:t>with</a:t>
            </a:r>
            <a:r>
              <a:rPr lang="tr-TR" sz="3300" dirty="0" smtClean="0"/>
              <a:t> ZMEO (0.2 </a:t>
            </a:r>
            <a:r>
              <a:rPr lang="tr-TR" sz="3300" dirty="0" smtClean="0"/>
              <a:t>% </a:t>
            </a:r>
            <a:r>
              <a:rPr lang="tr-TR" sz="3300" dirty="0" err="1" smtClean="0"/>
              <a:t>and</a:t>
            </a:r>
            <a:r>
              <a:rPr lang="tr-TR" sz="3300" dirty="0" smtClean="0"/>
              <a:t> </a:t>
            </a:r>
            <a:r>
              <a:rPr lang="tr-TR" sz="3300" dirty="0" smtClean="0"/>
              <a:t>0.4%), </a:t>
            </a:r>
            <a:r>
              <a:rPr lang="tr-TR" sz="3300" dirty="0" err="1" smtClean="0"/>
              <a:t>respectively</a:t>
            </a:r>
            <a:r>
              <a:rPr lang="tr-TR" sz="3300" dirty="0" smtClean="0"/>
              <a:t>.</a:t>
            </a:r>
          </a:p>
          <a:p>
            <a:pPr algn="just">
              <a:lnSpc>
                <a:spcPct val="110000"/>
              </a:lnSpc>
              <a:buNone/>
            </a:pPr>
            <a:r>
              <a:rPr lang="tr-TR" sz="3300" dirty="0" smtClean="0"/>
              <a:t>    </a:t>
            </a:r>
            <a:r>
              <a:rPr lang="tr-TR" sz="3300" dirty="0" err="1" smtClean="0"/>
              <a:t>After</a:t>
            </a:r>
            <a:r>
              <a:rPr lang="tr-TR" sz="3300" dirty="0" smtClean="0"/>
              <a:t> </a:t>
            </a:r>
            <a:r>
              <a:rPr lang="tr-TR" sz="3300" dirty="0" err="1" smtClean="0"/>
              <a:t>preparing</a:t>
            </a:r>
            <a:r>
              <a:rPr lang="tr-TR" sz="3300" dirty="0" smtClean="0"/>
              <a:t> </a:t>
            </a:r>
            <a:r>
              <a:rPr lang="tr-TR" sz="3300" dirty="0" err="1" smtClean="0"/>
              <a:t>mixture</a:t>
            </a:r>
            <a:r>
              <a:rPr lang="tr-TR" sz="3300" dirty="0" smtClean="0"/>
              <a:t>, </a:t>
            </a:r>
            <a:r>
              <a:rPr lang="tr-TR" sz="3300" dirty="0" err="1" smtClean="0"/>
              <a:t>the</a:t>
            </a:r>
            <a:r>
              <a:rPr lang="tr-TR" sz="3300" dirty="0" smtClean="0"/>
              <a:t> </a:t>
            </a:r>
            <a:r>
              <a:rPr lang="tr-TR" sz="3300" dirty="0" err="1" smtClean="0"/>
              <a:t>obtained</a:t>
            </a:r>
            <a:r>
              <a:rPr lang="tr-TR" sz="3300" dirty="0" smtClean="0"/>
              <a:t> </a:t>
            </a:r>
            <a:r>
              <a:rPr lang="tr-TR" sz="3300" dirty="0" err="1" smtClean="0"/>
              <a:t>pastes</a:t>
            </a:r>
            <a:r>
              <a:rPr lang="tr-TR" sz="3300" dirty="0" smtClean="0"/>
              <a:t> </a:t>
            </a:r>
            <a:r>
              <a:rPr lang="tr-TR" sz="3300" dirty="0" err="1" smtClean="0"/>
              <a:t>were</a:t>
            </a:r>
            <a:r>
              <a:rPr lang="tr-TR" sz="3300" dirty="0" smtClean="0"/>
              <a:t> </a:t>
            </a:r>
            <a:r>
              <a:rPr lang="tr-TR" sz="3300" dirty="0" err="1" smtClean="0"/>
              <a:t>formed</a:t>
            </a:r>
            <a:r>
              <a:rPr lang="tr-TR" sz="3300" dirty="0" smtClean="0"/>
              <a:t> </a:t>
            </a:r>
            <a:r>
              <a:rPr lang="tr-TR" sz="3300" dirty="0" err="1" smtClean="0"/>
              <a:t>into</a:t>
            </a:r>
            <a:r>
              <a:rPr lang="tr-TR" sz="3300" dirty="0" smtClean="0"/>
              <a:t> 50 g </a:t>
            </a:r>
            <a:r>
              <a:rPr lang="tr-TR" sz="3300" dirty="0" err="1" smtClean="0"/>
              <a:t>fishburger</a:t>
            </a:r>
            <a:r>
              <a:rPr lang="tr-TR" sz="3300" dirty="0" smtClean="0"/>
              <a:t> </a:t>
            </a:r>
            <a:r>
              <a:rPr lang="tr-TR" sz="3300" dirty="0" err="1" smtClean="0"/>
              <a:t>using</a:t>
            </a:r>
            <a:r>
              <a:rPr lang="tr-TR" sz="3300" dirty="0" smtClean="0"/>
              <a:t> </a:t>
            </a:r>
            <a:r>
              <a:rPr lang="tr-TR" sz="3300" dirty="0" err="1" smtClean="0"/>
              <a:t>cardboard</a:t>
            </a:r>
            <a:r>
              <a:rPr lang="tr-TR" sz="3300" dirty="0" smtClean="0"/>
              <a:t> </a:t>
            </a:r>
            <a:r>
              <a:rPr lang="tr-TR" sz="3300" dirty="0" err="1" smtClean="0"/>
              <a:t>meat</a:t>
            </a:r>
            <a:r>
              <a:rPr lang="tr-TR" sz="3300" dirty="0" smtClean="0"/>
              <a:t> </a:t>
            </a:r>
            <a:r>
              <a:rPr lang="tr-TR" sz="3300" dirty="0" err="1" smtClean="0"/>
              <a:t>box</a:t>
            </a:r>
            <a:r>
              <a:rPr lang="tr-TR" sz="3300" dirty="0" smtClean="0"/>
              <a:t>, </a:t>
            </a:r>
            <a:r>
              <a:rPr lang="tr-TR" sz="3300" dirty="0" err="1" smtClean="0"/>
              <a:t>packed</a:t>
            </a:r>
            <a:r>
              <a:rPr lang="tr-TR" sz="3300" dirty="0" smtClean="0"/>
              <a:t> in </a:t>
            </a:r>
            <a:r>
              <a:rPr lang="tr-TR" sz="3300" dirty="0" err="1" smtClean="0"/>
              <a:t>foam</a:t>
            </a:r>
            <a:r>
              <a:rPr lang="tr-TR" sz="3300" dirty="0" smtClean="0"/>
              <a:t> </a:t>
            </a:r>
            <a:r>
              <a:rPr lang="tr-TR" sz="3300" dirty="0" err="1" smtClean="0"/>
              <a:t>plates</a:t>
            </a:r>
            <a:r>
              <a:rPr lang="tr-TR" sz="3300" dirty="0" smtClean="0"/>
              <a:t>. </a:t>
            </a:r>
            <a:r>
              <a:rPr lang="tr-TR" sz="3300" dirty="0" err="1" smtClean="0"/>
              <a:t>Then</a:t>
            </a:r>
            <a:r>
              <a:rPr lang="tr-TR" sz="3300" dirty="0" smtClean="0"/>
              <a:t>, </a:t>
            </a:r>
            <a:r>
              <a:rPr lang="tr-TR" sz="3300" dirty="0" err="1" smtClean="0"/>
              <a:t>they</a:t>
            </a:r>
            <a:r>
              <a:rPr lang="tr-TR" sz="3300" dirty="0" smtClean="0"/>
              <a:t> </a:t>
            </a:r>
            <a:r>
              <a:rPr lang="tr-TR" sz="3300" dirty="0" err="1" smtClean="0"/>
              <a:t>were</a:t>
            </a:r>
            <a:r>
              <a:rPr lang="tr-TR" sz="3300" dirty="0" smtClean="0"/>
              <a:t> </a:t>
            </a:r>
            <a:r>
              <a:rPr lang="tr-TR" sz="3300" dirty="0" err="1" smtClean="0"/>
              <a:t>stored</a:t>
            </a:r>
            <a:r>
              <a:rPr lang="tr-TR" sz="3300" dirty="0" smtClean="0"/>
              <a:t> at 4 </a:t>
            </a:r>
            <a:r>
              <a:rPr lang="tr-TR" sz="3300" baseline="30000" dirty="0" smtClean="0"/>
              <a:t>º</a:t>
            </a:r>
            <a:r>
              <a:rPr lang="tr-TR" sz="3300" dirty="0" smtClean="0"/>
              <a:t>C </a:t>
            </a:r>
            <a:r>
              <a:rPr lang="tr-TR" sz="3300" dirty="0" err="1" smtClean="0"/>
              <a:t>for</a:t>
            </a:r>
            <a:r>
              <a:rPr lang="tr-TR" sz="3300" dirty="0" smtClean="0"/>
              <a:t> 15 </a:t>
            </a:r>
            <a:r>
              <a:rPr lang="tr-TR" sz="3300" dirty="0" err="1" smtClean="0"/>
              <a:t>days</a:t>
            </a:r>
            <a:r>
              <a:rPr lang="tr-TR" sz="3300" dirty="0" smtClean="0"/>
              <a:t> </a:t>
            </a:r>
            <a:r>
              <a:rPr lang="tr-TR" sz="3300" dirty="0" err="1" smtClean="0"/>
              <a:t>and</a:t>
            </a:r>
            <a:r>
              <a:rPr lang="tr-TR" sz="3300" dirty="0" smtClean="0"/>
              <a:t> </a:t>
            </a:r>
            <a:r>
              <a:rPr lang="tr-TR" sz="3300" dirty="0" err="1" smtClean="0"/>
              <a:t>analysed</a:t>
            </a:r>
            <a:r>
              <a:rPr lang="tr-TR" sz="3300" dirty="0" smtClean="0"/>
              <a:t> </a:t>
            </a:r>
            <a:r>
              <a:rPr lang="tr-TR" sz="3300" dirty="0" err="1" smtClean="0"/>
              <a:t>periodically</a:t>
            </a:r>
            <a:r>
              <a:rPr lang="tr-TR" sz="3300" dirty="0" smtClean="0"/>
              <a:t> </a:t>
            </a:r>
            <a:r>
              <a:rPr lang="tr-TR" sz="3300" dirty="0" err="1" smtClean="0"/>
              <a:t>for</a:t>
            </a:r>
            <a:r>
              <a:rPr lang="tr-TR" sz="3300" dirty="0" smtClean="0"/>
              <a:t> </a:t>
            </a:r>
            <a:r>
              <a:rPr lang="tr-TR" sz="3300" dirty="0" err="1" smtClean="0"/>
              <a:t>sensory</a:t>
            </a:r>
            <a:r>
              <a:rPr lang="tr-TR" sz="3300" dirty="0" smtClean="0"/>
              <a:t> </a:t>
            </a:r>
            <a:r>
              <a:rPr lang="tr-TR" sz="3300" dirty="0" err="1" smtClean="0"/>
              <a:t>analysis</a:t>
            </a:r>
            <a:r>
              <a:rPr lang="tr-TR" sz="3300" dirty="0" smtClean="0"/>
              <a:t>, </a:t>
            </a:r>
            <a:r>
              <a:rPr lang="tr-TR" sz="3300" dirty="0" err="1" smtClean="0"/>
              <a:t>microbial</a:t>
            </a:r>
            <a:r>
              <a:rPr lang="tr-TR" sz="3300" dirty="0" smtClean="0"/>
              <a:t> </a:t>
            </a:r>
            <a:r>
              <a:rPr lang="tr-TR" sz="3300" dirty="0" err="1" smtClean="0"/>
              <a:t>growth</a:t>
            </a:r>
            <a:r>
              <a:rPr lang="tr-TR" sz="3300" dirty="0" smtClean="0"/>
              <a:t> </a:t>
            </a:r>
            <a:r>
              <a:rPr lang="tr-TR" sz="3300" dirty="0" err="1" smtClean="0"/>
              <a:t>and</a:t>
            </a:r>
            <a:r>
              <a:rPr lang="tr-TR" sz="3300" dirty="0" smtClean="0"/>
              <a:t> </a:t>
            </a:r>
            <a:r>
              <a:rPr lang="tr-TR" sz="3300" dirty="0" err="1" smtClean="0"/>
              <a:t>chemical</a:t>
            </a:r>
            <a:r>
              <a:rPr lang="tr-TR" sz="3300" dirty="0" smtClean="0"/>
              <a:t>. </a:t>
            </a:r>
          </a:p>
          <a:p>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04664"/>
            <a:ext cx="8229600" cy="5721499"/>
          </a:xfrm>
        </p:spPr>
        <p:txBody>
          <a:bodyPr>
            <a:normAutofit lnSpcReduction="10000"/>
          </a:bodyPr>
          <a:lstStyle/>
          <a:p>
            <a:r>
              <a:rPr lang="en-US" b="1" i="1" dirty="0"/>
              <a:t>Nutritional </a:t>
            </a:r>
            <a:r>
              <a:rPr lang="en-US" b="1" i="1" dirty="0" smtClean="0"/>
              <a:t>analysis</a:t>
            </a:r>
            <a:endParaRPr lang="tr-TR" b="1" i="1" dirty="0" smtClean="0"/>
          </a:p>
          <a:p>
            <a:pPr>
              <a:buNone/>
            </a:pPr>
            <a:endParaRPr lang="tr-TR" dirty="0"/>
          </a:p>
          <a:p>
            <a:pPr algn="just"/>
            <a:r>
              <a:rPr lang="tr-TR" dirty="0" err="1" smtClean="0"/>
              <a:t>Lipid</a:t>
            </a:r>
            <a:r>
              <a:rPr lang="tr-TR" dirty="0" smtClean="0"/>
              <a:t> </a:t>
            </a:r>
            <a:r>
              <a:rPr lang="tr-TR" dirty="0" err="1"/>
              <a:t>content</a:t>
            </a:r>
            <a:r>
              <a:rPr lang="tr-TR" dirty="0"/>
              <a:t> </a:t>
            </a:r>
            <a:r>
              <a:rPr lang="tr-TR" dirty="0" err="1"/>
              <a:t>was</a:t>
            </a:r>
            <a:r>
              <a:rPr lang="tr-TR" dirty="0"/>
              <a:t> </a:t>
            </a:r>
            <a:r>
              <a:rPr lang="tr-TR" dirty="0" err="1"/>
              <a:t>measured</a:t>
            </a:r>
            <a:r>
              <a:rPr lang="tr-TR" dirty="0"/>
              <a:t> </a:t>
            </a:r>
            <a:r>
              <a:rPr lang="tr-TR" dirty="0" err="1"/>
              <a:t>by</a:t>
            </a:r>
            <a:r>
              <a:rPr lang="tr-TR" dirty="0"/>
              <a:t> </a:t>
            </a:r>
            <a:r>
              <a:rPr lang="tr-TR" dirty="0" err="1"/>
              <a:t>the</a:t>
            </a:r>
            <a:r>
              <a:rPr lang="tr-TR" dirty="0"/>
              <a:t> </a:t>
            </a:r>
            <a:r>
              <a:rPr lang="tr-TR" dirty="0" err="1"/>
              <a:t>method</a:t>
            </a:r>
            <a:r>
              <a:rPr lang="tr-TR" dirty="0"/>
              <a:t> of </a:t>
            </a:r>
            <a:r>
              <a:rPr lang="tr-TR" dirty="0" err="1"/>
              <a:t>Bligh</a:t>
            </a:r>
            <a:r>
              <a:rPr lang="tr-TR" dirty="0"/>
              <a:t> &amp; </a:t>
            </a:r>
            <a:r>
              <a:rPr lang="tr-TR" dirty="0" err="1"/>
              <a:t>Dyer</a:t>
            </a:r>
            <a:r>
              <a:rPr lang="tr-TR" dirty="0"/>
              <a:t> (1959). </a:t>
            </a:r>
            <a:endParaRPr lang="tr-TR" dirty="0" smtClean="0"/>
          </a:p>
          <a:p>
            <a:pPr algn="just"/>
            <a:endParaRPr lang="tr-TR" dirty="0" smtClean="0"/>
          </a:p>
          <a:p>
            <a:pPr algn="just"/>
            <a:r>
              <a:rPr lang="tr-TR" dirty="0" err="1" smtClean="0"/>
              <a:t>Ash</a:t>
            </a:r>
            <a:r>
              <a:rPr lang="tr-TR" dirty="0" smtClean="0"/>
              <a:t> </a:t>
            </a:r>
            <a:r>
              <a:rPr lang="tr-TR" dirty="0" err="1"/>
              <a:t>and</a:t>
            </a:r>
            <a:r>
              <a:rPr lang="tr-TR" dirty="0"/>
              <a:t> </a:t>
            </a:r>
            <a:r>
              <a:rPr lang="tr-TR" dirty="0" err="1"/>
              <a:t>moisture</a:t>
            </a:r>
            <a:r>
              <a:rPr lang="tr-TR" dirty="0"/>
              <a:t> </a:t>
            </a:r>
            <a:r>
              <a:rPr lang="tr-TR" dirty="0" err="1"/>
              <a:t>contents</a:t>
            </a:r>
            <a:r>
              <a:rPr lang="tr-TR" dirty="0"/>
              <a:t> </a:t>
            </a:r>
            <a:r>
              <a:rPr lang="tr-TR" dirty="0" err="1"/>
              <a:t>were</a:t>
            </a:r>
            <a:r>
              <a:rPr lang="tr-TR" dirty="0"/>
              <a:t> </a:t>
            </a:r>
            <a:r>
              <a:rPr lang="tr-TR" dirty="0" err="1"/>
              <a:t>determined</a:t>
            </a:r>
            <a:r>
              <a:rPr lang="tr-TR" dirty="0"/>
              <a:t> as </a:t>
            </a:r>
            <a:r>
              <a:rPr lang="tr-TR" dirty="0" err="1"/>
              <a:t>described</a:t>
            </a:r>
            <a:r>
              <a:rPr lang="tr-TR" dirty="0"/>
              <a:t> </a:t>
            </a:r>
            <a:r>
              <a:rPr lang="tr-TR" dirty="0" err="1"/>
              <a:t>by</a:t>
            </a:r>
            <a:r>
              <a:rPr lang="tr-TR" dirty="0"/>
              <a:t> AOAC (1984). </a:t>
            </a:r>
            <a:endParaRPr lang="tr-TR" dirty="0" smtClean="0"/>
          </a:p>
          <a:p>
            <a:pPr algn="just"/>
            <a:endParaRPr lang="tr-TR" dirty="0" smtClean="0"/>
          </a:p>
          <a:p>
            <a:pPr algn="just"/>
            <a:r>
              <a:rPr lang="tr-TR" dirty="0" err="1" smtClean="0"/>
              <a:t>Crude</a:t>
            </a:r>
            <a:r>
              <a:rPr lang="tr-TR" dirty="0" smtClean="0"/>
              <a:t> </a:t>
            </a:r>
            <a:r>
              <a:rPr lang="tr-TR" dirty="0"/>
              <a:t>protein </a:t>
            </a:r>
            <a:r>
              <a:rPr lang="tr-TR" dirty="0" err="1"/>
              <a:t>content</a:t>
            </a:r>
            <a:r>
              <a:rPr lang="tr-TR" dirty="0"/>
              <a:t> of </a:t>
            </a:r>
            <a:r>
              <a:rPr lang="tr-TR" dirty="0" err="1"/>
              <a:t>the</a:t>
            </a:r>
            <a:r>
              <a:rPr lang="tr-TR" dirty="0"/>
              <a:t> </a:t>
            </a:r>
            <a:r>
              <a:rPr lang="tr-TR" dirty="0" err="1"/>
              <a:t>burgers</a:t>
            </a:r>
            <a:r>
              <a:rPr lang="tr-TR" dirty="0"/>
              <a:t> </a:t>
            </a:r>
            <a:r>
              <a:rPr lang="tr-TR" dirty="0" err="1"/>
              <a:t>was</a:t>
            </a:r>
            <a:r>
              <a:rPr lang="tr-TR" dirty="0"/>
              <a:t> </a:t>
            </a:r>
            <a:r>
              <a:rPr lang="tr-TR" dirty="0" err="1"/>
              <a:t>determined</a:t>
            </a:r>
            <a:r>
              <a:rPr lang="tr-TR" dirty="0"/>
              <a:t> </a:t>
            </a:r>
            <a:r>
              <a:rPr lang="tr-TR" dirty="0" err="1"/>
              <a:t>by</a:t>
            </a:r>
            <a:r>
              <a:rPr lang="tr-TR" dirty="0"/>
              <a:t> </a:t>
            </a:r>
            <a:r>
              <a:rPr lang="tr-TR" dirty="0" err="1"/>
              <a:t>applying</a:t>
            </a:r>
            <a:r>
              <a:rPr lang="tr-TR" dirty="0"/>
              <a:t> </a:t>
            </a:r>
            <a:r>
              <a:rPr lang="tr-TR" dirty="0" err="1"/>
              <a:t>the</a:t>
            </a:r>
            <a:r>
              <a:rPr lang="tr-TR" dirty="0"/>
              <a:t> </a:t>
            </a:r>
            <a:r>
              <a:rPr lang="tr-TR" dirty="0" err="1"/>
              <a:t>Micro</a:t>
            </a:r>
            <a:r>
              <a:rPr lang="tr-TR" dirty="0"/>
              <a:t>-</a:t>
            </a:r>
            <a:r>
              <a:rPr lang="tr-TR" dirty="0" err="1"/>
              <a:t>Kjeldahl</a:t>
            </a:r>
            <a:r>
              <a:rPr lang="tr-TR" dirty="0"/>
              <a:t> </a:t>
            </a:r>
            <a:r>
              <a:rPr lang="tr-TR" dirty="0" err="1"/>
              <a:t>method</a:t>
            </a:r>
            <a:r>
              <a:rPr lang="tr-TR" dirty="0"/>
              <a:t>. (AOAC 1990).</a:t>
            </a:r>
          </a:p>
          <a:p>
            <a:endParaRPr lang="tr-T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20688"/>
            <a:ext cx="8229600" cy="5505475"/>
          </a:xfrm>
        </p:spPr>
        <p:txBody>
          <a:bodyPr/>
          <a:lstStyle/>
          <a:p>
            <a:r>
              <a:rPr lang="tr-TR" b="1" i="1" dirty="0" err="1"/>
              <a:t>Chemical</a:t>
            </a:r>
            <a:r>
              <a:rPr lang="tr-TR" b="1" i="1" dirty="0"/>
              <a:t> </a:t>
            </a:r>
            <a:r>
              <a:rPr lang="en-US" b="1" i="1" dirty="0" smtClean="0"/>
              <a:t>analysis</a:t>
            </a:r>
            <a:endParaRPr lang="tr-TR" b="1" i="1" dirty="0" smtClean="0"/>
          </a:p>
          <a:p>
            <a:endParaRPr lang="tr-TR" dirty="0"/>
          </a:p>
          <a:p>
            <a:pPr algn="just"/>
            <a:r>
              <a:rPr lang="tr-TR" i="1" dirty="0" err="1"/>
              <a:t>Thiobarbituric</a:t>
            </a:r>
            <a:r>
              <a:rPr lang="tr-TR" i="1" dirty="0"/>
              <a:t> </a:t>
            </a:r>
            <a:r>
              <a:rPr lang="tr-TR" i="1" dirty="0" err="1"/>
              <a:t>acid</a:t>
            </a:r>
            <a:r>
              <a:rPr lang="tr-TR" i="1" dirty="0"/>
              <a:t>.</a:t>
            </a:r>
            <a:r>
              <a:rPr lang="tr-TR" dirty="0"/>
              <a:t> </a:t>
            </a:r>
            <a:r>
              <a:rPr lang="tr-TR" dirty="0" err="1"/>
              <a:t>Thiobarbituric</a:t>
            </a:r>
            <a:r>
              <a:rPr lang="tr-TR" dirty="0"/>
              <a:t> </a:t>
            </a:r>
            <a:r>
              <a:rPr lang="tr-TR" dirty="0" err="1"/>
              <a:t>acid</a:t>
            </a:r>
            <a:r>
              <a:rPr lang="tr-TR" dirty="0"/>
              <a:t> (TBA) </a:t>
            </a:r>
            <a:r>
              <a:rPr lang="tr-TR" dirty="0" err="1"/>
              <a:t>was</a:t>
            </a:r>
            <a:r>
              <a:rPr lang="tr-TR" dirty="0"/>
              <a:t> </a:t>
            </a:r>
            <a:r>
              <a:rPr lang="tr-TR" dirty="0" err="1"/>
              <a:t>determined</a:t>
            </a:r>
            <a:r>
              <a:rPr lang="tr-TR" dirty="0"/>
              <a:t> </a:t>
            </a:r>
            <a:r>
              <a:rPr lang="tr-TR" dirty="0" err="1"/>
              <a:t>according</a:t>
            </a:r>
            <a:r>
              <a:rPr lang="tr-TR" dirty="0"/>
              <a:t> </a:t>
            </a:r>
            <a:r>
              <a:rPr lang="tr-TR" dirty="0" err="1"/>
              <a:t>to</a:t>
            </a:r>
            <a:r>
              <a:rPr lang="tr-TR" dirty="0"/>
              <a:t> </a:t>
            </a:r>
            <a:r>
              <a:rPr lang="tr-TR" dirty="0" err="1"/>
              <a:t>the</a:t>
            </a:r>
            <a:r>
              <a:rPr lang="tr-TR" dirty="0"/>
              <a:t> </a:t>
            </a:r>
            <a:r>
              <a:rPr lang="tr-TR" dirty="0" err="1"/>
              <a:t>method</a:t>
            </a:r>
            <a:r>
              <a:rPr lang="tr-TR" dirty="0"/>
              <a:t> </a:t>
            </a:r>
            <a:r>
              <a:rPr lang="tr-TR" dirty="0" err="1"/>
              <a:t>proposed</a:t>
            </a:r>
            <a:r>
              <a:rPr lang="tr-TR" dirty="0"/>
              <a:t> </a:t>
            </a:r>
            <a:r>
              <a:rPr lang="tr-TR" dirty="0" err="1"/>
              <a:t>by</a:t>
            </a:r>
            <a:r>
              <a:rPr lang="tr-TR" dirty="0"/>
              <a:t> </a:t>
            </a:r>
            <a:r>
              <a:rPr lang="tr-TR" dirty="0" err="1"/>
              <a:t>Tarladgis</a:t>
            </a:r>
            <a:r>
              <a:rPr lang="tr-TR" dirty="0"/>
              <a:t> et al. (1960). </a:t>
            </a:r>
            <a:endParaRPr lang="tr-TR" dirty="0" smtClean="0"/>
          </a:p>
          <a:p>
            <a:pPr algn="just">
              <a:buNone/>
            </a:pPr>
            <a:endParaRPr lang="tr-TR" dirty="0" smtClean="0"/>
          </a:p>
          <a:p>
            <a:pPr algn="just"/>
            <a:r>
              <a:rPr lang="tr-TR" dirty="0" err="1"/>
              <a:t>The</a:t>
            </a:r>
            <a:r>
              <a:rPr lang="tr-TR" dirty="0"/>
              <a:t> </a:t>
            </a:r>
            <a:r>
              <a:rPr lang="tr-TR" dirty="0" err="1"/>
              <a:t>peroxide</a:t>
            </a:r>
            <a:r>
              <a:rPr lang="tr-TR" dirty="0"/>
              <a:t> </a:t>
            </a:r>
            <a:r>
              <a:rPr lang="tr-TR" dirty="0" err="1"/>
              <a:t>values</a:t>
            </a:r>
            <a:r>
              <a:rPr lang="tr-TR" dirty="0"/>
              <a:t> </a:t>
            </a:r>
            <a:r>
              <a:rPr lang="tr-TR" dirty="0" err="1"/>
              <a:t>were</a:t>
            </a:r>
            <a:r>
              <a:rPr lang="tr-TR" dirty="0"/>
              <a:t> </a:t>
            </a:r>
            <a:r>
              <a:rPr lang="tr-TR" dirty="0" err="1"/>
              <a:t>expressed</a:t>
            </a:r>
            <a:r>
              <a:rPr lang="tr-TR" dirty="0"/>
              <a:t> in </a:t>
            </a:r>
            <a:r>
              <a:rPr lang="tr-TR" dirty="0" err="1"/>
              <a:t>units</a:t>
            </a:r>
            <a:r>
              <a:rPr lang="tr-TR" dirty="0"/>
              <a:t> of </a:t>
            </a:r>
            <a:r>
              <a:rPr lang="tr-TR" dirty="0" err="1"/>
              <a:t>meq</a:t>
            </a:r>
            <a:r>
              <a:rPr lang="tr-TR" dirty="0"/>
              <a:t>/ kg of </a:t>
            </a:r>
            <a:r>
              <a:rPr lang="tr-TR" dirty="0" err="1"/>
              <a:t>sample</a:t>
            </a:r>
            <a:r>
              <a:rPr lang="tr-TR" dirty="0"/>
              <a:t> (</a:t>
            </a:r>
            <a:r>
              <a:rPr lang="tr-TR" dirty="0" err="1"/>
              <a:t>Mattissek</a:t>
            </a:r>
            <a:r>
              <a:rPr lang="tr-TR" dirty="0"/>
              <a:t> et al. 1992).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20688"/>
            <a:ext cx="8229600" cy="5505475"/>
          </a:xfrm>
        </p:spPr>
        <p:txBody>
          <a:bodyPr>
            <a:normAutofit lnSpcReduction="10000"/>
          </a:bodyPr>
          <a:lstStyle/>
          <a:p>
            <a:r>
              <a:rPr lang="tr-TR" b="1" i="1" dirty="0" err="1"/>
              <a:t>Microbiological</a:t>
            </a:r>
            <a:r>
              <a:rPr lang="tr-TR" b="1" i="1" dirty="0"/>
              <a:t> </a:t>
            </a:r>
            <a:r>
              <a:rPr lang="en-US" b="1" i="1" dirty="0"/>
              <a:t>analysis</a:t>
            </a:r>
            <a:endParaRPr lang="tr-TR" dirty="0"/>
          </a:p>
          <a:p>
            <a:pPr algn="just"/>
            <a:r>
              <a:rPr lang="tr-TR" dirty="0" err="1"/>
              <a:t>For</a:t>
            </a:r>
            <a:r>
              <a:rPr lang="tr-TR" dirty="0"/>
              <a:t> </a:t>
            </a:r>
            <a:r>
              <a:rPr lang="tr-TR" dirty="0" err="1"/>
              <a:t>the</a:t>
            </a:r>
            <a:r>
              <a:rPr lang="tr-TR" dirty="0"/>
              <a:t> </a:t>
            </a:r>
            <a:r>
              <a:rPr lang="tr-TR" dirty="0" err="1"/>
              <a:t>preparation</a:t>
            </a:r>
            <a:r>
              <a:rPr lang="tr-TR" dirty="0"/>
              <a:t> of </a:t>
            </a:r>
            <a:r>
              <a:rPr lang="tr-TR" dirty="0" err="1"/>
              <a:t>samples</a:t>
            </a:r>
            <a:r>
              <a:rPr lang="tr-TR" dirty="0"/>
              <a:t>, 10 g of </a:t>
            </a:r>
            <a:r>
              <a:rPr lang="tr-TR" dirty="0" err="1"/>
              <a:t>catfish</a:t>
            </a:r>
            <a:r>
              <a:rPr lang="tr-TR" dirty="0"/>
              <a:t> </a:t>
            </a:r>
            <a:r>
              <a:rPr lang="tr-TR" dirty="0" err="1"/>
              <a:t>peptone</a:t>
            </a:r>
            <a:r>
              <a:rPr lang="tr-TR" dirty="0"/>
              <a:t> </a:t>
            </a:r>
            <a:r>
              <a:rPr lang="tr-TR" dirty="0" err="1"/>
              <a:t>water</a:t>
            </a:r>
            <a:r>
              <a:rPr lang="tr-TR" dirty="0"/>
              <a:t> (</a:t>
            </a:r>
            <a:r>
              <a:rPr lang="tr-TR" dirty="0" err="1"/>
              <a:t>Merck</a:t>
            </a:r>
            <a:r>
              <a:rPr lang="tr-TR" dirty="0"/>
              <a:t>, </a:t>
            </a:r>
            <a:r>
              <a:rPr lang="tr-TR" dirty="0" err="1"/>
              <a:t>Cat</a:t>
            </a:r>
            <a:r>
              <a:rPr lang="tr-TR" dirty="0"/>
              <a:t> No. 107228) </a:t>
            </a:r>
            <a:r>
              <a:rPr lang="tr-TR" dirty="0" err="1"/>
              <a:t>and</a:t>
            </a:r>
            <a:r>
              <a:rPr lang="tr-TR" dirty="0"/>
              <a:t> </a:t>
            </a:r>
            <a:r>
              <a:rPr lang="tr-TR" dirty="0" err="1"/>
              <a:t>homogenised</a:t>
            </a:r>
            <a:r>
              <a:rPr lang="tr-TR" dirty="0"/>
              <a:t> </a:t>
            </a:r>
            <a:r>
              <a:rPr lang="tr-TR" dirty="0" err="1"/>
              <a:t>for</a:t>
            </a:r>
            <a:r>
              <a:rPr lang="tr-TR" dirty="0"/>
              <a:t> 2 </a:t>
            </a:r>
            <a:r>
              <a:rPr lang="tr-TR" dirty="0" err="1"/>
              <a:t>min</a:t>
            </a:r>
            <a:r>
              <a:rPr lang="tr-TR" dirty="0"/>
              <a:t> </a:t>
            </a:r>
            <a:r>
              <a:rPr lang="tr-TR" dirty="0" err="1"/>
              <a:t>with</a:t>
            </a:r>
            <a:r>
              <a:rPr lang="tr-TR" dirty="0"/>
              <a:t> a </a:t>
            </a:r>
            <a:r>
              <a:rPr lang="tr-TR" dirty="0" err="1"/>
              <a:t>stomacher</a:t>
            </a:r>
            <a:r>
              <a:rPr lang="tr-TR" dirty="0"/>
              <a:t>. </a:t>
            </a:r>
            <a:r>
              <a:rPr lang="tr-TR" dirty="0" err="1"/>
              <a:t>Samples</a:t>
            </a:r>
            <a:r>
              <a:rPr lang="tr-TR" dirty="0"/>
              <a:t> (0.1 mL) of </a:t>
            </a:r>
            <a:r>
              <a:rPr lang="tr-TR" dirty="0" err="1"/>
              <a:t>serial</a:t>
            </a:r>
            <a:r>
              <a:rPr lang="tr-TR" dirty="0"/>
              <a:t> </a:t>
            </a:r>
            <a:r>
              <a:rPr lang="tr-TR" dirty="0" err="1"/>
              <a:t>dilutions</a:t>
            </a:r>
            <a:r>
              <a:rPr lang="tr-TR" dirty="0"/>
              <a:t> of </a:t>
            </a:r>
            <a:r>
              <a:rPr lang="tr-TR" dirty="0" err="1"/>
              <a:t>burger</a:t>
            </a:r>
            <a:r>
              <a:rPr lang="tr-TR" dirty="0"/>
              <a:t> </a:t>
            </a:r>
            <a:r>
              <a:rPr lang="tr-TR" dirty="0" err="1"/>
              <a:t>homogenates</a:t>
            </a:r>
            <a:r>
              <a:rPr lang="tr-TR" dirty="0"/>
              <a:t> </a:t>
            </a:r>
            <a:r>
              <a:rPr lang="tr-TR" dirty="0" err="1"/>
              <a:t>were</a:t>
            </a:r>
            <a:r>
              <a:rPr lang="tr-TR" dirty="0"/>
              <a:t> spread on </a:t>
            </a:r>
            <a:r>
              <a:rPr lang="tr-TR" dirty="0" err="1"/>
              <a:t>the</a:t>
            </a:r>
            <a:r>
              <a:rPr lang="tr-TR" dirty="0"/>
              <a:t> </a:t>
            </a:r>
            <a:r>
              <a:rPr lang="tr-TR" dirty="0" err="1"/>
              <a:t>surface</a:t>
            </a:r>
            <a:r>
              <a:rPr lang="tr-TR" dirty="0"/>
              <a:t> of </a:t>
            </a:r>
            <a:r>
              <a:rPr lang="tr-TR" dirty="0" err="1"/>
              <a:t>agar</a:t>
            </a:r>
            <a:r>
              <a:rPr lang="tr-TR" dirty="0"/>
              <a:t> </a:t>
            </a:r>
            <a:r>
              <a:rPr lang="tr-TR" dirty="0" err="1"/>
              <a:t>plates</a:t>
            </a:r>
            <a:r>
              <a:rPr lang="tr-TR" dirty="0"/>
              <a:t>. Total </a:t>
            </a:r>
            <a:r>
              <a:rPr lang="tr-TR" dirty="0" err="1"/>
              <a:t>viable</a:t>
            </a:r>
            <a:r>
              <a:rPr lang="tr-TR" dirty="0"/>
              <a:t> </a:t>
            </a:r>
            <a:r>
              <a:rPr lang="tr-TR" dirty="0" err="1"/>
              <a:t>counts</a:t>
            </a:r>
            <a:r>
              <a:rPr lang="tr-TR" dirty="0"/>
              <a:t> </a:t>
            </a:r>
            <a:r>
              <a:rPr lang="tr-TR" dirty="0" err="1" smtClean="0"/>
              <a:t>were</a:t>
            </a:r>
            <a:r>
              <a:rPr lang="tr-TR" dirty="0" smtClean="0"/>
              <a:t> </a:t>
            </a:r>
            <a:r>
              <a:rPr lang="tr-TR" dirty="0" err="1"/>
              <a:t>determined</a:t>
            </a:r>
            <a:r>
              <a:rPr lang="tr-TR" dirty="0"/>
              <a:t> </a:t>
            </a:r>
            <a:r>
              <a:rPr lang="tr-TR" dirty="0" err="1"/>
              <a:t>using</a:t>
            </a:r>
            <a:r>
              <a:rPr lang="tr-TR" dirty="0"/>
              <a:t> </a:t>
            </a:r>
            <a:r>
              <a:rPr lang="tr-TR" dirty="0" err="1"/>
              <a:t>plate</a:t>
            </a:r>
            <a:r>
              <a:rPr lang="tr-TR" dirty="0"/>
              <a:t> </a:t>
            </a:r>
            <a:r>
              <a:rPr lang="tr-TR" dirty="0" err="1"/>
              <a:t>count</a:t>
            </a:r>
            <a:r>
              <a:rPr lang="tr-TR" dirty="0"/>
              <a:t> </a:t>
            </a:r>
            <a:r>
              <a:rPr lang="tr-TR" dirty="0" err="1"/>
              <a:t>agar</a:t>
            </a:r>
            <a:r>
              <a:rPr lang="tr-TR" dirty="0"/>
              <a:t> (</a:t>
            </a:r>
            <a:r>
              <a:rPr lang="tr-TR" dirty="0" err="1"/>
              <a:t>Merck</a:t>
            </a:r>
            <a:r>
              <a:rPr lang="tr-TR" dirty="0"/>
              <a:t>, 105463) </a:t>
            </a:r>
            <a:r>
              <a:rPr lang="tr-TR" dirty="0" err="1"/>
              <a:t>after</a:t>
            </a:r>
            <a:r>
              <a:rPr lang="tr-TR" dirty="0"/>
              <a:t> </a:t>
            </a:r>
            <a:r>
              <a:rPr lang="tr-TR" dirty="0" err="1"/>
              <a:t>incubation</a:t>
            </a:r>
            <a:r>
              <a:rPr lang="tr-TR" dirty="0"/>
              <a:t> </a:t>
            </a:r>
            <a:r>
              <a:rPr lang="tr-TR" dirty="0" err="1"/>
              <a:t>for</a:t>
            </a:r>
            <a:r>
              <a:rPr lang="tr-TR" dirty="0"/>
              <a:t> 48 h at 37</a:t>
            </a:r>
            <a:r>
              <a:rPr lang="tr-TR" baseline="30000" dirty="0"/>
              <a:t>º</a:t>
            </a:r>
            <a:r>
              <a:rPr lang="tr-TR" dirty="0"/>
              <a:t>C. </a:t>
            </a:r>
            <a:r>
              <a:rPr lang="tr-TR" dirty="0" err="1"/>
              <a:t>Microbiological</a:t>
            </a:r>
            <a:r>
              <a:rPr lang="tr-TR" dirty="0"/>
              <a:t> data </a:t>
            </a:r>
            <a:r>
              <a:rPr lang="tr-TR" dirty="0" err="1"/>
              <a:t>are</a:t>
            </a:r>
            <a:r>
              <a:rPr lang="tr-TR" dirty="0"/>
              <a:t> </a:t>
            </a:r>
            <a:r>
              <a:rPr lang="tr-TR" dirty="0" err="1"/>
              <a:t>logarithm</a:t>
            </a:r>
            <a:r>
              <a:rPr lang="tr-TR" dirty="0"/>
              <a:t> of </a:t>
            </a:r>
            <a:r>
              <a:rPr lang="tr-TR" dirty="0" err="1"/>
              <a:t>the</a:t>
            </a:r>
            <a:r>
              <a:rPr lang="tr-TR" dirty="0"/>
              <a:t> </a:t>
            </a:r>
            <a:r>
              <a:rPr lang="tr-TR" dirty="0" err="1"/>
              <a:t>number</a:t>
            </a:r>
            <a:r>
              <a:rPr lang="tr-TR" dirty="0"/>
              <a:t> of </a:t>
            </a:r>
            <a:r>
              <a:rPr lang="tr-TR" dirty="0" err="1"/>
              <a:t>colony</a:t>
            </a:r>
            <a:r>
              <a:rPr lang="tr-TR" dirty="0"/>
              <a:t>-</a:t>
            </a:r>
            <a:r>
              <a:rPr lang="tr-TR" dirty="0" err="1"/>
              <a:t>forming</a:t>
            </a:r>
            <a:r>
              <a:rPr lang="tr-TR" dirty="0"/>
              <a:t> </a:t>
            </a:r>
            <a:r>
              <a:rPr lang="tr-TR" dirty="0" err="1"/>
              <a:t>units</a:t>
            </a:r>
            <a:r>
              <a:rPr lang="tr-TR" dirty="0"/>
              <a:t> </a:t>
            </a:r>
            <a:r>
              <a:rPr lang="tr-TR" dirty="0" err="1"/>
              <a:t>per</a:t>
            </a:r>
            <a:r>
              <a:rPr lang="tr-TR" dirty="0"/>
              <a:t> gram (</a:t>
            </a:r>
            <a:r>
              <a:rPr lang="tr-TR" dirty="0" err="1"/>
              <a:t>log</a:t>
            </a:r>
            <a:r>
              <a:rPr lang="tr-TR" dirty="0"/>
              <a:t> CFU/g).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260648"/>
            <a:ext cx="8229600" cy="6336704"/>
          </a:xfrm>
        </p:spPr>
        <p:txBody>
          <a:bodyPr>
            <a:normAutofit fontScale="85000" lnSpcReduction="10000"/>
          </a:bodyPr>
          <a:lstStyle/>
          <a:p>
            <a:pPr algn="just"/>
            <a:r>
              <a:rPr lang="tr-TR" b="1" i="1" dirty="0" err="1"/>
              <a:t>Sensory</a:t>
            </a:r>
            <a:r>
              <a:rPr lang="tr-TR" b="1" i="1" dirty="0"/>
              <a:t> </a:t>
            </a:r>
            <a:r>
              <a:rPr lang="en-US" b="1" i="1" dirty="0"/>
              <a:t>analysis</a:t>
            </a:r>
            <a:endParaRPr lang="tr-TR" dirty="0"/>
          </a:p>
          <a:p>
            <a:pPr algn="just">
              <a:buNone/>
            </a:pPr>
            <a:r>
              <a:rPr lang="tr-TR" dirty="0" smtClean="0"/>
              <a:t>	</a:t>
            </a:r>
            <a:r>
              <a:rPr lang="en-US" dirty="0" smtClean="0"/>
              <a:t>The </a:t>
            </a:r>
            <a:r>
              <a:rPr lang="en-US" dirty="0" smtClean="0"/>
              <a:t>sensory evaluation panel consisted of 10 panelists aging between 25 and 60 years (students and researchers of </a:t>
            </a:r>
            <a:r>
              <a:rPr lang="tr-TR" dirty="0" err="1" smtClean="0"/>
              <a:t>Fisheries</a:t>
            </a:r>
            <a:r>
              <a:rPr lang="tr-TR" dirty="0" smtClean="0"/>
              <a:t> </a:t>
            </a:r>
            <a:r>
              <a:rPr lang="tr-TR" dirty="0" err="1" smtClean="0"/>
              <a:t>Faculty</a:t>
            </a:r>
            <a:r>
              <a:rPr lang="tr-TR" dirty="0" smtClean="0"/>
              <a:t>). </a:t>
            </a:r>
            <a:r>
              <a:rPr lang="tr-TR" dirty="0" err="1" smtClean="0"/>
              <a:t>Sensory</a:t>
            </a:r>
            <a:r>
              <a:rPr lang="tr-TR" dirty="0" smtClean="0"/>
              <a:t> </a:t>
            </a:r>
            <a:r>
              <a:rPr lang="tr-TR" dirty="0" err="1" smtClean="0"/>
              <a:t>analysis</a:t>
            </a:r>
            <a:r>
              <a:rPr lang="tr-TR" dirty="0" smtClean="0"/>
              <a:t> </a:t>
            </a:r>
            <a:r>
              <a:rPr lang="tr-TR" dirty="0" err="1" smtClean="0"/>
              <a:t>was</a:t>
            </a:r>
            <a:r>
              <a:rPr lang="tr-TR" dirty="0" smtClean="0"/>
              <a:t> </a:t>
            </a:r>
            <a:r>
              <a:rPr lang="tr-TR" dirty="0" err="1" smtClean="0"/>
              <a:t>performed</a:t>
            </a:r>
            <a:r>
              <a:rPr lang="tr-TR" dirty="0" smtClean="0"/>
              <a:t> </a:t>
            </a:r>
            <a:r>
              <a:rPr lang="tr-TR" dirty="0" err="1" smtClean="0"/>
              <a:t>using</a:t>
            </a:r>
            <a:r>
              <a:rPr lang="tr-TR" dirty="0" smtClean="0"/>
              <a:t> </a:t>
            </a:r>
            <a:r>
              <a:rPr lang="tr-TR" dirty="0" err="1" smtClean="0"/>
              <a:t>the</a:t>
            </a:r>
            <a:r>
              <a:rPr lang="tr-TR" dirty="0" smtClean="0"/>
              <a:t> </a:t>
            </a:r>
            <a:r>
              <a:rPr lang="tr-TR" dirty="0" err="1" smtClean="0"/>
              <a:t>methods</a:t>
            </a:r>
            <a:r>
              <a:rPr lang="tr-TR" dirty="0" smtClean="0"/>
              <a:t> of </a:t>
            </a:r>
            <a:r>
              <a:rPr lang="tr-TR" dirty="0" err="1" smtClean="0"/>
              <a:t>Kurtcan</a:t>
            </a:r>
            <a:r>
              <a:rPr lang="tr-TR" dirty="0" smtClean="0"/>
              <a:t> </a:t>
            </a:r>
            <a:r>
              <a:rPr lang="tr-TR" dirty="0" err="1" smtClean="0"/>
              <a:t>and</a:t>
            </a:r>
            <a:r>
              <a:rPr lang="tr-TR" dirty="0" smtClean="0"/>
              <a:t> </a:t>
            </a:r>
            <a:r>
              <a:rPr lang="tr-TR" dirty="0" err="1" smtClean="0"/>
              <a:t>Gonul</a:t>
            </a:r>
            <a:r>
              <a:rPr lang="tr-TR" dirty="0" smtClean="0"/>
              <a:t> (1987). </a:t>
            </a:r>
            <a:r>
              <a:rPr lang="tr-TR" dirty="0" err="1" smtClean="0"/>
              <a:t>Panelists</a:t>
            </a:r>
            <a:r>
              <a:rPr lang="tr-TR" dirty="0" smtClean="0"/>
              <a:t> </a:t>
            </a:r>
            <a:r>
              <a:rPr lang="tr-TR" dirty="0" err="1" smtClean="0"/>
              <a:t>were</a:t>
            </a:r>
            <a:r>
              <a:rPr lang="tr-TR" dirty="0" smtClean="0"/>
              <a:t> </a:t>
            </a:r>
            <a:r>
              <a:rPr lang="tr-TR" dirty="0" err="1" smtClean="0"/>
              <a:t>asked</a:t>
            </a:r>
            <a:r>
              <a:rPr lang="tr-TR" dirty="0" smtClean="0"/>
              <a:t> </a:t>
            </a:r>
            <a:r>
              <a:rPr lang="tr-TR" dirty="0" err="1" smtClean="0"/>
              <a:t>to</a:t>
            </a:r>
            <a:r>
              <a:rPr lang="tr-TR" dirty="0" smtClean="0"/>
              <a:t> </a:t>
            </a:r>
            <a:r>
              <a:rPr lang="tr-TR" dirty="0" err="1" smtClean="0"/>
              <a:t>evaluate</a:t>
            </a:r>
            <a:r>
              <a:rPr lang="tr-TR" dirty="0" smtClean="0"/>
              <a:t> </a:t>
            </a:r>
            <a:r>
              <a:rPr lang="tr-TR" dirty="0" err="1" smtClean="0"/>
              <a:t>the</a:t>
            </a:r>
            <a:r>
              <a:rPr lang="tr-TR" dirty="0" smtClean="0"/>
              <a:t> </a:t>
            </a:r>
            <a:r>
              <a:rPr lang="tr-TR" dirty="0" err="1" smtClean="0"/>
              <a:t>sample’s</a:t>
            </a:r>
            <a:r>
              <a:rPr lang="tr-TR" dirty="0" smtClean="0"/>
              <a:t> </a:t>
            </a:r>
            <a:r>
              <a:rPr lang="tr-TR" dirty="0" err="1" smtClean="0"/>
              <a:t>overall</a:t>
            </a:r>
            <a:r>
              <a:rPr lang="tr-TR" dirty="0" smtClean="0"/>
              <a:t> </a:t>
            </a:r>
            <a:r>
              <a:rPr lang="tr-TR" dirty="0" err="1" smtClean="0"/>
              <a:t>acceptability</a:t>
            </a:r>
            <a:r>
              <a:rPr lang="tr-TR" dirty="0" smtClean="0"/>
              <a:t> </a:t>
            </a:r>
            <a:r>
              <a:rPr lang="tr-TR" dirty="0" smtClean="0"/>
              <a:t>of </a:t>
            </a:r>
            <a:r>
              <a:rPr lang="tr-TR" dirty="0" err="1" smtClean="0"/>
              <a:t>odor</a:t>
            </a:r>
            <a:r>
              <a:rPr lang="tr-TR" dirty="0" smtClean="0"/>
              <a:t>, </a:t>
            </a:r>
            <a:r>
              <a:rPr lang="tr-TR" dirty="0" err="1" smtClean="0"/>
              <a:t>flavour</a:t>
            </a:r>
            <a:r>
              <a:rPr lang="tr-TR" dirty="0" smtClean="0"/>
              <a:t> </a:t>
            </a:r>
            <a:r>
              <a:rPr lang="tr-TR" dirty="0" err="1" smtClean="0"/>
              <a:t>and</a:t>
            </a:r>
            <a:r>
              <a:rPr lang="tr-TR" dirty="0" smtClean="0"/>
              <a:t> </a:t>
            </a:r>
            <a:r>
              <a:rPr lang="tr-TR" dirty="0" err="1" smtClean="0"/>
              <a:t>appearance</a:t>
            </a:r>
            <a:r>
              <a:rPr lang="tr-TR" dirty="0" smtClean="0"/>
              <a:t> on </a:t>
            </a:r>
            <a:r>
              <a:rPr lang="tr-TR" dirty="0" smtClean="0"/>
              <a:t>a 5-</a:t>
            </a:r>
            <a:r>
              <a:rPr lang="tr-TR" dirty="0" err="1" smtClean="0"/>
              <a:t>point</a:t>
            </a:r>
            <a:r>
              <a:rPr lang="tr-TR" dirty="0" smtClean="0"/>
              <a:t> </a:t>
            </a:r>
            <a:r>
              <a:rPr lang="tr-TR" dirty="0" err="1" smtClean="0"/>
              <a:t>hedonic</a:t>
            </a:r>
            <a:r>
              <a:rPr lang="tr-TR" dirty="0" smtClean="0"/>
              <a:t> </a:t>
            </a:r>
            <a:r>
              <a:rPr lang="tr-TR" dirty="0" err="1" smtClean="0"/>
              <a:t>scale</a:t>
            </a:r>
            <a:r>
              <a:rPr lang="tr-TR" dirty="0" smtClean="0"/>
              <a:t> </a:t>
            </a:r>
            <a:r>
              <a:rPr lang="tr-TR" dirty="0" err="1" smtClean="0"/>
              <a:t>ranging</a:t>
            </a:r>
            <a:r>
              <a:rPr lang="tr-TR" dirty="0" smtClean="0"/>
              <a:t> </a:t>
            </a:r>
            <a:r>
              <a:rPr lang="tr-TR" dirty="0" err="1" smtClean="0"/>
              <a:t>from</a:t>
            </a:r>
            <a:r>
              <a:rPr lang="tr-TR" dirty="0" smtClean="0"/>
              <a:t> </a:t>
            </a:r>
            <a:r>
              <a:rPr lang="tr-TR" dirty="0" err="1" smtClean="0"/>
              <a:t>very</a:t>
            </a:r>
            <a:r>
              <a:rPr lang="tr-TR" dirty="0" smtClean="0"/>
              <a:t> </a:t>
            </a:r>
            <a:r>
              <a:rPr lang="tr-TR" dirty="0" err="1" smtClean="0"/>
              <a:t>poor</a:t>
            </a:r>
            <a:r>
              <a:rPr lang="tr-TR" dirty="0" smtClean="0"/>
              <a:t> (1) </a:t>
            </a:r>
            <a:r>
              <a:rPr lang="tr-TR" dirty="0" err="1" smtClean="0"/>
              <a:t>to</a:t>
            </a:r>
            <a:r>
              <a:rPr lang="tr-TR" dirty="0" smtClean="0"/>
              <a:t> </a:t>
            </a:r>
            <a:r>
              <a:rPr lang="tr-TR" dirty="0" err="1" smtClean="0"/>
              <a:t>very</a:t>
            </a:r>
            <a:r>
              <a:rPr lang="tr-TR" dirty="0" smtClean="0"/>
              <a:t> </a:t>
            </a:r>
            <a:r>
              <a:rPr lang="tr-TR" dirty="0" err="1" smtClean="0"/>
              <a:t>good</a:t>
            </a:r>
            <a:r>
              <a:rPr lang="tr-TR" dirty="0" smtClean="0"/>
              <a:t> (5</a:t>
            </a:r>
            <a:r>
              <a:rPr lang="tr-TR" dirty="0" smtClean="0"/>
              <a:t>). </a:t>
            </a:r>
            <a:r>
              <a:rPr lang="tr-TR" dirty="0" err="1" smtClean="0"/>
              <a:t>All</a:t>
            </a:r>
            <a:r>
              <a:rPr lang="tr-TR" dirty="0" smtClean="0"/>
              <a:t> </a:t>
            </a:r>
            <a:r>
              <a:rPr lang="tr-TR" dirty="0" err="1" smtClean="0"/>
              <a:t>burgers</a:t>
            </a:r>
            <a:r>
              <a:rPr lang="tr-TR" dirty="0" smtClean="0"/>
              <a:t> </a:t>
            </a:r>
            <a:r>
              <a:rPr lang="tr-TR" dirty="0" err="1" smtClean="0"/>
              <a:t>were</a:t>
            </a:r>
            <a:r>
              <a:rPr lang="tr-TR" dirty="0" smtClean="0"/>
              <a:t> </a:t>
            </a:r>
            <a:r>
              <a:rPr lang="tr-TR" dirty="0" err="1" smtClean="0"/>
              <a:t>served</a:t>
            </a:r>
            <a:r>
              <a:rPr lang="tr-TR" dirty="0" smtClean="0"/>
              <a:t> </a:t>
            </a:r>
            <a:r>
              <a:rPr lang="tr-TR" dirty="0" err="1" smtClean="0"/>
              <a:t>to</a:t>
            </a:r>
            <a:r>
              <a:rPr lang="tr-TR" dirty="0" smtClean="0"/>
              <a:t> </a:t>
            </a:r>
            <a:r>
              <a:rPr lang="tr-TR" dirty="0" err="1" smtClean="0"/>
              <a:t>panelists</a:t>
            </a:r>
            <a:r>
              <a:rPr lang="tr-TR" dirty="0" smtClean="0"/>
              <a:t> </a:t>
            </a:r>
            <a:r>
              <a:rPr lang="tr-TR" dirty="0" err="1" smtClean="0"/>
              <a:t>after</a:t>
            </a:r>
            <a:r>
              <a:rPr lang="tr-TR" dirty="0" smtClean="0"/>
              <a:t> </a:t>
            </a:r>
            <a:r>
              <a:rPr lang="tr-TR" dirty="0" err="1" smtClean="0"/>
              <a:t>being</a:t>
            </a:r>
            <a:r>
              <a:rPr lang="tr-TR" dirty="0" smtClean="0"/>
              <a:t> </a:t>
            </a:r>
            <a:r>
              <a:rPr lang="tr-TR" dirty="0" err="1" smtClean="0"/>
              <a:t>grilled</a:t>
            </a:r>
            <a:r>
              <a:rPr lang="tr-TR" dirty="0" smtClean="0"/>
              <a:t> (250-300 </a:t>
            </a:r>
            <a:r>
              <a:rPr lang="tr-TR" baseline="30000" dirty="0" smtClean="0"/>
              <a:t>º</a:t>
            </a:r>
            <a:r>
              <a:rPr lang="tr-TR" dirty="0" smtClean="0"/>
              <a:t>C) </a:t>
            </a:r>
            <a:r>
              <a:rPr lang="tr-TR" dirty="0" err="1" smtClean="0"/>
              <a:t>for</a:t>
            </a:r>
            <a:r>
              <a:rPr lang="tr-TR" dirty="0" smtClean="0"/>
              <a:t> 3 </a:t>
            </a:r>
            <a:r>
              <a:rPr lang="tr-TR" dirty="0" err="1" smtClean="0"/>
              <a:t>min</a:t>
            </a:r>
            <a:r>
              <a:rPr lang="tr-TR" dirty="0" smtClean="0"/>
              <a:t> </a:t>
            </a:r>
            <a:r>
              <a:rPr lang="tr-TR" dirty="0" err="1" smtClean="0"/>
              <a:t>to</a:t>
            </a:r>
            <a:r>
              <a:rPr lang="tr-TR" dirty="0" smtClean="0"/>
              <a:t> </a:t>
            </a:r>
            <a:r>
              <a:rPr lang="tr-TR" dirty="0" err="1" smtClean="0"/>
              <a:t>evaluate</a:t>
            </a:r>
            <a:r>
              <a:rPr lang="tr-TR" dirty="0" smtClean="0"/>
              <a:t> </a:t>
            </a:r>
            <a:r>
              <a:rPr lang="tr-TR" dirty="0" err="1" smtClean="0"/>
              <a:t>the</a:t>
            </a:r>
            <a:r>
              <a:rPr lang="tr-TR" dirty="0" smtClean="0"/>
              <a:t> </a:t>
            </a:r>
            <a:r>
              <a:rPr lang="tr-TR" dirty="0" err="1" smtClean="0"/>
              <a:t>sensory</a:t>
            </a:r>
            <a:r>
              <a:rPr lang="tr-TR" dirty="0" smtClean="0"/>
              <a:t> </a:t>
            </a:r>
            <a:r>
              <a:rPr lang="tr-TR" dirty="0" err="1" smtClean="0"/>
              <a:t>attributes</a:t>
            </a:r>
            <a:r>
              <a:rPr lang="tr-TR" dirty="0" smtClean="0"/>
              <a:t> of </a:t>
            </a:r>
            <a:r>
              <a:rPr lang="tr-TR" dirty="0" err="1" smtClean="0"/>
              <a:t>the</a:t>
            </a:r>
            <a:r>
              <a:rPr lang="tr-TR" dirty="0" smtClean="0"/>
              <a:t> </a:t>
            </a:r>
            <a:r>
              <a:rPr lang="tr-TR" dirty="0" err="1" smtClean="0"/>
              <a:t>samples</a:t>
            </a:r>
            <a:r>
              <a:rPr lang="tr-TR" dirty="0" smtClean="0"/>
              <a:t> </a:t>
            </a:r>
            <a:r>
              <a:rPr lang="tr-TR" dirty="0" err="1" smtClean="0"/>
              <a:t>by</a:t>
            </a:r>
            <a:r>
              <a:rPr lang="tr-TR" dirty="0" smtClean="0"/>
              <a:t> </a:t>
            </a:r>
            <a:r>
              <a:rPr lang="tr-TR" dirty="0" err="1" smtClean="0"/>
              <a:t>using</a:t>
            </a:r>
            <a:r>
              <a:rPr lang="tr-TR" dirty="0" smtClean="0"/>
              <a:t> </a:t>
            </a:r>
            <a:r>
              <a:rPr lang="tr-TR" dirty="0" smtClean="0"/>
              <a:t>5-</a:t>
            </a:r>
            <a:r>
              <a:rPr lang="tr-TR" dirty="0" err="1" smtClean="0"/>
              <a:t>point</a:t>
            </a:r>
            <a:r>
              <a:rPr lang="tr-TR" dirty="0" smtClean="0"/>
              <a:t> </a:t>
            </a:r>
            <a:r>
              <a:rPr lang="tr-TR" dirty="0" err="1" smtClean="0"/>
              <a:t>descriptive</a:t>
            </a:r>
            <a:r>
              <a:rPr lang="tr-TR" dirty="0" smtClean="0"/>
              <a:t> </a:t>
            </a:r>
            <a:r>
              <a:rPr lang="tr-TR" dirty="0" err="1" smtClean="0"/>
              <a:t>scale</a:t>
            </a:r>
            <a:endParaRPr lang="tr-TR" dirty="0" smtClean="0"/>
          </a:p>
          <a:p>
            <a:pPr algn="just"/>
            <a:r>
              <a:rPr lang="tr-TR" b="1" i="1" dirty="0" err="1"/>
              <a:t>Statistical</a:t>
            </a:r>
            <a:r>
              <a:rPr lang="tr-TR" b="1" i="1" dirty="0"/>
              <a:t> </a:t>
            </a:r>
            <a:r>
              <a:rPr lang="en-US" b="1" i="1" dirty="0"/>
              <a:t>analysis</a:t>
            </a:r>
            <a:endParaRPr lang="tr-TR" dirty="0"/>
          </a:p>
          <a:p>
            <a:pPr algn="just">
              <a:buNone/>
            </a:pPr>
            <a:r>
              <a:rPr lang="tr-TR" dirty="0" smtClean="0"/>
              <a:t>   </a:t>
            </a:r>
            <a:r>
              <a:rPr lang="tr-TR" dirty="0" smtClean="0"/>
              <a:t>	</a:t>
            </a:r>
            <a:r>
              <a:rPr lang="tr-TR" dirty="0" err="1" smtClean="0"/>
              <a:t>All</a:t>
            </a:r>
            <a:r>
              <a:rPr lang="tr-TR" dirty="0" smtClean="0"/>
              <a:t> </a:t>
            </a:r>
            <a:r>
              <a:rPr lang="tr-TR" dirty="0" err="1"/>
              <a:t>analytical</a:t>
            </a:r>
            <a:r>
              <a:rPr lang="tr-TR" dirty="0"/>
              <a:t> </a:t>
            </a:r>
            <a:r>
              <a:rPr lang="tr-TR" dirty="0" err="1"/>
              <a:t>determinations</a:t>
            </a:r>
            <a:r>
              <a:rPr lang="tr-TR" dirty="0"/>
              <a:t> </a:t>
            </a:r>
            <a:r>
              <a:rPr lang="tr-TR" dirty="0" err="1"/>
              <a:t>were</a:t>
            </a:r>
            <a:r>
              <a:rPr lang="tr-TR" dirty="0"/>
              <a:t> </a:t>
            </a:r>
            <a:r>
              <a:rPr lang="tr-TR" dirty="0" err="1"/>
              <a:t>performed</a:t>
            </a:r>
            <a:r>
              <a:rPr lang="tr-TR" dirty="0"/>
              <a:t> </a:t>
            </a:r>
            <a:r>
              <a:rPr lang="tr-TR" dirty="0" err="1"/>
              <a:t>every</a:t>
            </a:r>
            <a:r>
              <a:rPr lang="tr-TR" dirty="0"/>
              <a:t> </a:t>
            </a:r>
            <a:r>
              <a:rPr lang="tr-TR" dirty="0" err="1"/>
              <a:t>three</a:t>
            </a:r>
            <a:r>
              <a:rPr lang="tr-TR" dirty="0"/>
              <a:t> </a:t>
            </a:r>
            <a:r>
              <a:rPr lang="tr-TR" dirty="0" err="1"/>
              <a:t>days</a:t>
            </a:r>
            <a:r>
              <a:rPr lang="tr-TR" dirty="0"/>
              <a:t> </a:t>
            </a:r>
            <a:r>
              <a:rPr lang="tr-TR" dirty="0" err="1"/>
              <a:t>for</a:t>
            </a:r>
            <a:r>
              <a:rPr lang="tr-TR" dirty="0"/>
              <a:t> 15 </a:t>
            </a:r>
            <a:r>
              <a:rPr lang="tr-TR" dirty="0" err="1"/>
              <a:t>days</a:t>
            </a:r>
            <a:r>
              <a:rPr lang="tr-TR" dirty="0"/>
              <a:t>. </a:t>
            </a:r>
            <a:r>
              <a:rPr lang="en-US" dirty="0"/>
              <a:t>By using the SAS program, the data was processed by the analysis of </a:t>
            </a:r>
            <a:r>
              <a:rPr lang="en-US" dirty="0" smtClean="0"/>
              <a:t>variance</a:t>
            </a:r>
            <a:r>
              <a:rPr lang="tr-TR" dirty="0" smtClean="0"/>
              <a:t>.</a:t>
            </a:r>
            <a:endParaRPr lang="tr-T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57200" y="476672"/>
            <a:ext cx="8229600" cy="504056"/>
          </a:xfrm>
        </p:spPr>
        <p:txBody>
          <a:bodyPr>
            <a:normAutofit fontScale="90000"/>
          </a:bodyPr>
          <a:lstStyle/>
          <a:p>
            <a:r>
              <a:rPr lang="tr-TR" sz="3600" b="1" dirty="0" smtClean="0"/>
              <a:t/>
            </a:r>
            <a:br>
              <a:rPr lang="tr-TR" sz="3600" b="1" dirty="0" smtClean="0"/>
            </a:br>
            <a:r>
              <a:rPr lang="tr-TR" sz="3600" b="1" dirty="0" smtClean="0"/>
              <a:t>RESULTS AND DISCUSSION</a:t>
            </a:r>
            <a:r>
              <a:rPr lang="tr-TR" dirty="0" smtClean="0"/>
              <a:t/>
            </a:r>
            <a:br>
              <a:rPr lang="tr-TR" dirty="0" smtClean="0"/>
            </a:br>
            <a:endParaRPr lang="tr-TR" dirty="0"/>
          </a:p>
        </p:txBody>
      </p:sp>
      <p:sp>
        <p:nvSpPr>
          <p:cNvPr id="3" name="2 İçerik Yer Tutucusu"/>
          <p:cNvSpPr>
            <a:spLocks noGrp="1"/>
          </p:cNvSpPr>
          <p:nvPr>
            <p:ph idx="1"/>
          </p:nvPr>
        </p:nvSpPr>
        <p:spPr>
          <a:xfrm>
            <a:off x="457200" y="1052736"/>
            <a:ext cx="8229600" cy="5073427"/>
          </a:xfrm>
        </p:spPr>
        <p:txBody>
          <a:bodyPr>
            <a:normAutofit/>
          </a:bodyPr>
          <a:lstStyle/>
          <a:p>
            <a:r>
              <a:rPr lang="tr-TR" dirty="0" err="1" smtClean="0"/>
              <a:t>The</a:t>
            </a:r>
            <a:r>
              <a:rPr lang="tr-TR" dirty="0" smtClean="0"/>
              <a:t> </a:t>
            </a:r>
            <a:r>
              <a:rPr lang="tr-TR" dirty="0" err="1"/>
              <a:t>proximate</a:t>
            </a:r>
            <a:r>
              <a:rPr lang="tr-TR" dirty="0"/>
              <a:t> </a:t>
            </a:r>
            <a:r>
              <a:rPr lang="tr-TR" dirty="0" err="1"/>
              <a:t>composition</a:t>
            </a:r>
            <a:r>
              <a:rPr lang="tr-TR" dirty="0"/>
              <a:t> of </a:t>
            </a:r>
            <a:r>
              <a:rPr lang="tr-TR" dirty="0" err="1"/>
              <a:t>fish</a:t>
            </a:r>
            <a:r>
              <a:rPr lang="tr-TR" dirty="0"/>
              <a:t> </a:t>
            </a:r>
            <a:r>
              <a:rPr lang="tr-TR" dirty="0" err="1"/>
              <a:t>burgers</a:t>
            </a:r>
            <a:r>
              <a:rPr lang="tr-TR" dirty="0"/>
              <a:t> </a:t>
            </a:r>
            <a:r>
              <a:rPr lang="tr-TR" dirty="0" err="1"/>
              <a:t>was</a:t>
            </a:r>
            <a:r>
              <a:rPr lang="tr-TR" dirty="0"/>
              <a:t> as </a:t>
            </a:r>
            <a:r>
              <a:rPr lang="tr-TR" dirty="0" err="1"/>
              <a:t>follows</a:t>
            </a:r>
            <a:r>
              <a:rPr lang="tr-TR" dirty="0" smtClean="0"/>
              <a:t>:</a:t>
            </a:r>
          </a:p>
          <a:p>
            <a:r>
              <a:rPr lang="tr-TR" dirty="0" smtClean="0"/>
              <a:t> </a:t>
            </a:r>
            <a:r>
              <a:rPr lang="tr-TR" dirty="0"/>
              <a:t>protein 18.11%, </a:t>
            </a:r>
            <a:endParaRPr lang="tr-TR" dirty="0" smtClean="0"/>
          </a:p>
          <a:p>
            <a:r>
              <a:rPr lang="tr-TR" dirty="0" err="1" smtClean="0"/>
              <a:t>fat</a:t>
            </a:r>
            <a:r>
              <a:rPr lang="tr-TR" dirty="0" smtClean="0"/>
              <a:t> </a:t>
            </a:r>
            <a:r>
              <a:rPr lang="tr-TR" dirty="0"/>
              <a:t>5.8%, </a:t>
            </a:r>
            <a:endParaRPr lang="tr-TR" dirty="0" smtClean="0"/>
          </a:p>
          <a:p>
            <a:r>
              <a:rPr lang="tr-TR" dirty="0" err="1" smtClean="0"/>
              <a:t>ash</a:t>
            </a:r>
            <a:r>
              <a:rPr lang="tr-TR" dirty="0" smtClean="0"/>
              <a:t> </a:t>
            </a:r>
            <a:r>
              <a:rPr lang="tr-TR" dirty="0"/>
              <a:t>3.7%, </a:t>
            </a:r>
            <a:endParaRPr lang="tr-TR" dirty="0" smtClean="0"/>
          </a:p>
          <a:p>
            <a:r>
              <a:rPr lang="tr-TR" dirty="0" err="1" smtClean="0"/>
              <a:t>carbohydrate</a:t>
            </a:r>
            <a:r>
              <a:rPr lang="tr-TR" dirty="0" smtClean="0"/>
              <a:t> </a:t>
            </a:r>
            <a:r>
              <a:rPr lang="tr-TR" dirty="0"/>
              <a:t>6.1</a:t>
            </a:r>
            <a:r>
              <a:rPr lang="tr-TR" dirty="0" smtClean="0"/>
              <a:t>%,</a:t>
            </a:r>
          </a:p>
          <a:p>
            <a:r>
              <a:rPr lang="tr-TR" dirty="0" err="1" smtClean="0"/>
              <a:t>and</a:t>
            </a:r>
            <a:r>
              <a:rPr lang="tr-TR" dirty="0" smtClean="0"/>
              <a:t> </a:t>
            </a:r>
            <a:r>
              <a:rPr lang="tr-TR" dirty="0" err="1"/>
              <a:t>moisture</a:t>
            </a:r>
            <a:r>
              <a:rPr lang="tr-TR" dirty="0"/>
              <a:t> 66.29</a:t>
            </a:r>
            <a:r>
              <a:rPr lang="tr-TR" dirty="0" smtClean="0"/>
              <a:t>% </a:t>
            </a:r>
          </a:p>
          <a:p>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0"/>
            <a:ext cx="8229600" cy="6126163"/>
          </a:xfrm>
        </p:spPr>
        <p:txBody>
          <a:bodyPr/>
          <a:lstStyle/>
          <a:p>
            <a:r>
              <a:rPr lang="tr-TR" dirty="0" smtClean="0">
                <a:solidFill>
                  <a:schemeClr val="accent6">
                    <a:lumMod val="75000"/>
                  </a:schemeClr>
                </a:solidFill>
              </a:rPr>
              <a:t>TBA (</a:t>
            </a:r>
            <a:r>
              <a:rPr lang="tr-TR" dirty="0" err="1" smtClean="0">
                <a:solidFill>
                  <a:schemeClr val="accent6">
                    <a:lumMod val="75000"/>
                  </a:schemeClr>
                </a:solidFill>
              </a:rPr>
              <a:t>Thiobarbituric</a:t>
            </a:r>
            <a:r>
              <a:rPr lang="tr-TR" dirty="0" smtClean="0">
                <a:solidFill>
                  <a:schemeClr val="accent6">
                    <a:lumMod val="75000"/>
                  </a:schemeClr>
                </a:solidFill>
              </a:rPr>
              <a:t> </a:t>
            </a:r>
            <a:r>
              <a:rPr lang="tr-TR" dirty="0" err="1" smtClean="0">
                <a:solidFill>
                  <a:schemeClr val="accent6">
                    <a:lumMod val="75000"/>
                  </a:schemeClr>
                </a:solidFill>
              </a:rPr>
              <a:t>acid</a:t>
            </a:r>
            <a:r>
              <a:rPr lang="tr-TR" dirty="0" smtClean="0">
                <a:solidFill>
                  <a:schemeClr val="accent6">
                    <a:lumMod val="75000"/>
                  </a:schemeClr>
                </a:solidFill>
              </a:rPr>
              <a:t> </a:t>
            </a:r>
            <a:r>
              <a:rPr lang="tr-TR" dirty="0" smtClean="0">
                <a:solidFill>
                  <a:schemeClr val="accent6">
                    <a:lumMod val="75000"/>
                  </a:schemeClr>
                </a:solidFill>
              </a:rPr>
              <a:t>)</a:t>
            </a:r>
            <a:endParaRPr lang="tr-TR" dirty="0" smtClean="0">
              <a:solidFill>
                <a:schemeClr val="accent6">
                  <a:lumMod val="75000"/>
                </a:schemeClr>
              </a:solidFill>
            </a:endParaRPr>
          </a:p>
          <a:p>
            <a:pPr>
              <a:buNone/>
            </a:pPr>
            <a:endParaRPr lang="tr-TR" dirty="0"/>
          </a:p>
        </p:txBody>
      </p:sp>
      <p:graphicFrame>
        <p:nvGraphicFramePr>
          <p:cNvPr id="8" name="2 Grafik"/>
          <p:cNvGraphicFramePr/>
          <p:nvPr/>
        </p:nvGraphicFramePr>
        <p:xfrm>
          <a:off x="395536" y="620688"/>
          <a:ext cx="8352928" cy="5904656"/>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476672"/>
            <a:ext cx="8229600" cy="5976664"/>
          </a:xfrm>
        </p:spPr>
        <p:txBody>
          <a:bodyPr>
            <a:normAutofit fontScale="77500" lnSpcReduction="20000"/>
          </a:bodyPr>
          <a:lstStyle/>
          <a:p>
            <a:pPr algn="just"/>
            <a:r>
              <a:rPr lang="en-US" dirty="0" smtClean="0"/>
              <a:t>The TBA test is widely used to measure lipid oxidation in food products (Yu et al. 2002). </a:t>
            </a:r>
            <a:r>
              <a:rPr lang="en-US" dirty="0" err="1" smtClean="0"/>
              <a:t>Consumability</a:t>
            </a:r>
            <a:r>
              <a:rPr lang="en-US" dirty="0" smtClean="0"/>
              <a:t> limit value of TBA content is between 7 and 8 </a:t>
            </a:r>
            <a:r>
              <a:rPr lang="en-US" dirty="0" err="1" smtClean="0"/>
              <a:t>mgMDA</a:t>
            </a:r>
            <a:r>
              <a:rPr lang="en-US" dirty="0" smtClean="0"/>
              <a:t>/kg (</a:t>
            </a:r>
            <a:r>
              <a:rPr lang="en-US" dirty="0" err="1" smtClean="0"/>
              <a:t>Sinnuber</a:t>
            </a:r>
            <a:r>
              <a:rPr lang="en-US" dirty="0" smtClean="0"/>
              <a:t> and Yu 1958).  Figure 1. shows the amount of TBA of the treatments during storage period. The initial TBA index values for burgers were 0.46, 0.45, 0.46mg MDA/kg for Cont, 2% ZMEO and 4% ZMEO respectively. </a:t>
            </a:r>
            <a:r>
              <a:rPr lang="en-US" dirty="0" smtClean="0"/>
              <a:t>At the third day of storage significant increase (p&lt;0.05) of TBA-values of control group was obvious. </a:t>
            </a:r>
            <a:r>
              <a:rPr lang="en-US" dirty="0" smtClean="0"/>
              <a:t>TBA index value of all group increased during storage TBA values of control group reached to the acceptable limit (7-8 </a:t>
            </a:r>
            <a:r>
              <a:rPr lang="en-US" dirty="0" err="1" smtClean="0"/>
              <a:t>mgMDA</a:t>
            </a:r>
            <a:r>
              <a:rPr lang="en-US" dirty="0" smtClean="0"/>
              <a:t>/kg) at the 9th of storage. The lowest TBA-values were recorded in samples containing 4% ZMEO at the end of storage time. Such findings may be attributed to the high antioxidant effect of ZMEO, which is related to the  </a:t>
            </a:r>
            <a:r>
              <a:rPr lang="en-US" dirty="0" err="1" smtClean="0"/>
              <a:t>phenolic</a:t>
            </a:r>
            <a:r>
              <a:rPr lang="en-US" dirty="0" smtClean="0"/>
              <a:t> content as  </a:t>
            </a:r>
            <a:r>
              <a:rPr lang="en-US" dirty="0" err="1" smtClean="0"/>
              <a:t>thymol</a:t>
            </a:r>
            <a:r>
              <a:rPr lang="en-US" dirty="0" smtClean="0"/>
              <a:t>, </a:t>
            </a:r>
            <a:r>
              <a:rPr lang="en-US" dirty="0" err="1" smtClean="0"/>
              <a:t>carvacrol</a:t>
            </a:r>
            <a:r>
              <a:rPr lang="en-US" dirty="0" smtClean="0"/>
              <a:t>, cymene and </a:t>
            </a:r>
            <a:r>
              <a:rPr lang="en-US" dirty="0" err="1" smtClean="0"/>
              <a:t>terpinene</a:t>
            </a:r>
            <a:r>
              <a:rPr lang="en-US" dirty="0" smtClean="0"/>
              <a:t> (</a:t>
            </a:r>
            <a:r>
              <a:rPr lang="en-US" dirty="0" err="1" smtClean="0"/>
              <a:t>Moshafi</a:t>
            </a:r>
            <a:r>
              <a:rPr lang="en-US" dirty="0" smtClean="0"/>
              <a:t> et al., 2007; </a:t>
            </a:r>
            <a:r>
              <a:rPr lang="en-US" dirty="0" err="1" smtClean="0"/>
              <a:t>Sharififar</a:t>
            </a:r>
            <a:r>
              <a:rPr lang="en-US" dirty="0" smtClean="0"/>
              <a:t> et al., 2011; </a:t>
            </a:r>
            <a:r>
              <a:rPr lang="en-US" dirty="0" err="1" smtClean="0"/>
              <a:t>Ehsani</a:t>
            </a:r>
            <a:r>
              <a:rPr lang="en-US" dirty="0" smtClean="0"/>
              <a:t> et al., 2013).</a:t>
            </a:r>
          </a:p>
          <a:p>
            <a:endParaRPr lang="tr-T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0"/>
            <a:ext cx="8229600" cy="6126163"/>
          </a:xfrm>
        </p:spPr>
        <p:txBody>
          <a:bodyPr/>
          <a:lstStyle/>
          <a:p>
            <a:r>
              <a:rPr lang="tr-TR" dirty="0" smtClean="0">
                <a:solidFill>
                  <a:schemeClr val="accent6">
                    <a:lumMod val="75000"/>
                  </a:schemeClr>
                </a:solidFill>
              </a:rPr>
              <a:t>PV (</a:t>
            </a:r>
            <a:r>
              <a:rPr lang="tr-TR" dirty="0" err="1" smtClean="0">
                <a:solidFill>
                  <a:schemeClr val="accent6">
                    <a:lumMod val="75000"/>
                  </a:schemeClr>
                </a:solidFill>
              </a:rPr>
              <a:t>Peroxide</a:t>
            </a:r>
            <a:r>
              <a:rPr lang="tr-TR" dirty="0" smtClean="0">
                <a:solidFill>
                  <a:schemeClr val="accent6">
                    <a:lumMod val="75000"/>
                  </a:schemeClr>
                </a:solidFill>
              </a:rPr>
              <a:t> </a:t>
            </a:r>
            <a:r>
              <a:rPr lang="tr-TR" dirty="0" err="1" smtClean="0">
                <a:solidFill>
                  <a:schemeClr val="accent6">
                    <a:lumMod val="75000"/>
                  </a:schemeClr>
                </a:solidFill>
              </a:rPr>
              <a:t>value</a:t>
            </a:r>
            <a:r>
              <a:rPr lang="tr-TR" dirty="0" smtClean="0">
                <a:solidFill>
                  <a:schemeClr val="accent6">
                    <a:lumMod val="75000"/>
                  </a:schemeClr>
                </a:solidFill>
              </a:rPr>
              <a:t> </a:t>
            </a:r>
            <a:r>
              <a:rPr lang="tr-TR" dirty="0" smtClean="0">
                <a:solidFill>
                  <a:schemeClr val="accent6">
                    <a:lumMod val="75000"/>
                  </a:schemeClr>
                </a:solidFill>
              </a:rPr>
              <a:t>)</a:t>
            </a:r>
            <a:endParaRPr lang="tr-TR" dirty="0" smtClean="0">
              <a:solidFill>
                <a:schemeClr val="accent6">
                  <a:lumMod val="75000"/>
                </a:schemeClr>
              </a:solidFill>
            </a:endParaRPr>
          </a:p>
          <a:p>
            <a:endParaRPr lang="tr-TR" dirty="0"/>
          </a:p>
        </p:txBody>
      </p:sp>
      <p:graphicFrame>
        <p:nvGraphicFramePr>
          <p:cNvPr id="6" name="1 Grafik"/>
          <p:cNvGraphicFramePr/>
          <p:nvPr/>
        </p:nvGraphicFramePr>
        <p:xfrm>
          <a:off x="395536" y="548680"/>
          <a:ext cx="8568952" cy="612068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79512" y="0"/>
            <a:ext cx="8964488" cy="6669360"/>
          </a:xfrm>
        </p:spPr>
        <p:txBody>
          <a:bodyPr>
            <a:noAutofit/>
          </a:bodyPr>
          <a:lstStyle/>
          <a:p>
            <a:pPr algn="just"/>
            <a:r>
              <a:rPr lang="en-US" sz="2400" dirty="0"/>
              <a:t>Shelf life of oil fish species is limited due to the oxidation of lipid. The primary product of lipid oxidation is fatty acid </a:t>
            </a:r>
            <a:r>
              <a:rPr lang="en-US" sz="2400" dirty="0" err="1"/>
              <a:t>hydroperoxide</a:t>
            </a:r>
            <a:r>
              <a:rPr lang="en-US" sz="2400" dirty="0"/>
              <a:t>, measured as PV. Peroxides are unstable compounds, and they break down to </a:t>
            </a:r>
            <a:r>
              <a:rPr lang="en-US" sz="2400" dirty="0" err="1"/>
              <a:t>aldehydes</a:t>
            </a:r>
            <a:r>
              <a:rPr lang="en-US" sz="2400" dirty="0"/>
              <a:t>, </a:t>
            </a:r>
            <a:r>
              <a:rPr lang="en-US" sz="2400" dirty="0" err="1"/>
              <a:t>ketones</a:t>
            </a:r>
            <a:r>
              <a:rPr lang="en-US" sz="2400" dirty="0"/>
              <a:t> and alcohols that are volatile products causing off-</a:t>
            </a:r>
            <a:r>
              <a:rPr lang="en-US" sz="2400" dirty="0" err="1"/>
              <a:t>flavour</a:t>
            </a:r>
            <a:r>
              <a:rPr lang="en-US" sz="2400" dirty="0"/>
              <a:t> in products (</a:t>
            </a:r>
            <a:r>
              <a:rPr lang="en-US" sz="2400" dirty="0" err="1"/>
              <a:t>Ucak</a:t>
            </a:r>
            <a:r>
              <a:rPr lang="en-US" sz="2400" dirty="0"/>
              <a:t> et al. 2011). The peroxide value is expected to be below 2 </a:t>
            </a:r>
            <a:r>
              <a:rPr lang="en-US" sz="2400" dirty="0" err="1"/>
              <a:t>mmole</a:t>
            </a:r>
            <a:r>
              <a:rPr lang="en-US" sz="2400" dirty="0"/>
              <a:t> active oxygen/kg lipids in very good material, and not to exceed 5 </a:t>
            </a:r>
            <a:r>
              <a:rPr lang="en-US" sz="2400" dirty="0" err="1"/>
              <a:t>mmole</a:t>
            </a:r>
            <a:r>
              <a:rPr lang="en-US" sz="2400" dirty="0"/>
              <a:t> active oxygen/kg lipids in good material. During storage period, increase in PV was observed for all groups. PV increase in the control group was higher than treated groups during storage (p&lt;0.05). PV values of control group and </a:t>
            </a:r>
            <a:r>
              <a:rPr lang="tr-TR" sz="2400" dirty="0" smtClean="0"/>
              <a:t>0.2</a:t>
            </a:r>
            <a:r>
              <a:rPr lang="en-US" sz="2400" dirty="0" smtClean="0"/>
              <a:t>% </a:t>
            </a:r>
            <a:r>
              <a:rPr lang="en-US" sz="2400" dirty="0"/>
              <a:t>ZMEO group has reached to the acceptable limit (5mm O</a:t>
            </a:r>
            <a:r>
              <a:rPr lang="en-US" sz="2400" baseline="-25000" dirty="0"/>
              <a:t>2</a:t>
            </a:r>
            <a:r>
              <a:rPr lang="en-US" sz="2400" dirty="0"/>
              <a:t>/kg) at the 9</a:t>
            </a:r>
            <a:r>
              <a:rPr lang="en-US" sz="2400" baseline="30000" dirty="0"/>
              <a:t>th</a:t>
            </a:r>
            <a:r>
              <a:rPr lang="en-US" sz="2400" dirty="0"/>
              <a:t> and 12</a:t>
            </a:r>
            <a:r>
              <a:rPr lang="en-US" sz="2400" baseline="30000" dirty="0"/>
              <a:t>th </a:t>
            </a:r>
            <a:r>
              <a:rPr lang="en-US" sz="2400" dirty="0"/>
              <a:t>of storage, respectively. At the end of the storage </a:t>
            </a:r>
            <a:r>
              <a:rPr lang="en-US" sz="2400" dirty="0" smtClean="0"/>
              <a:t>period,</a:t>
            </a:r>
            <a:r>
              <a:rPr lang="tr-TR" sz="2400" dirty="0" smtClean="0"/>
              <a:t> </a:t>
            </a:r>
            <a:r>
              <a:rPr lang="en-US" sz="2400" dirty="0" smtClean="0"/>
              <a:t>PV </a:t>
            </a:r>
            <a:r>
              <a:rPr lang="en-US" sz="2400" dirty="0"/>
              <a:t>was found to be </a:t>
            </a:r>
            <a:r>
              <a:rPr lang="en-US" sz="2400" dirty="0" smtClean="0"/>
              <a:t>4</a:t>
            </a:r>
            <a:r>
              <a:rPr lang="tr-TR" sz="2400" dirty="0" smtClean="0"/>
              <a:t>.</a:t>
            </a:r>
            <a:r>
              <a:rPr lang="en-US" sz="2400" dirty="0" smtClean="0"/>
              <a:t>96 </a:t>
            </a:r>
            <a:r>
              <a:rPr lang="en-US" sz="2400" dirty="0"/>
              <a:t>mm O</a:t>
            </a:r>
            <a:r>
              <a:rPr lang="en-US" sz="2400" baseline="-25000" dirty="0"/>
              <a:t>2</a:t>
            </a:r>
            <a:r>
              <a:rPr lang="en-US" sz="2400" dirty="0"/>
              <a:t>/kg for </a:t>
            </a:r>
            <a:r>
              <a:rPr lang="tr-TR" sz="2400" dirty="0" smtClean="0"/>
              <a:t>0.</a:t>
            </a:r>
            <a:r>
              <a:rPr lang="en-US" sz="2400" dirty="0" smtClean="0"/>
              <a:t>4</a:t>
            </a:r>
            <a:r>
              <a:rPr lang="en-US" sz="2400" dirty="0"/>
              <a:t>% </a:t>
            </a:r>
            <a:r>
              <a:rPr lang="en-US" sz="2400" dirty="0" err="1"/>
              <a:t>Zataria</a:t>
            </a:r>
            <a:r>
              <a:rPr lang="en-US" sz="2400" dirty="0"/>
              <a:t> added group. This could be explained ZMEO prevents fish burgers from undergoing oxidation or inhibits bacterial enzyme activity. The antioxidant attributes of </a:t>
            </a:r>
            <a:r>
              <a:rPr lang="en-US" sz="2400" i="1" dirty="0" err="1"/>
              <a:t>Zataria</a:t>
            </a:r>
            <a:r>
              <a:rPr lang="en-US" sz="2400" i="1" dirty="0"/>
              <a:t> </a:t>
            </a:r>
            <a:r>
              <a:rPr lang="en-US" sz="2400" i="1" dirty="0" err="1"/>
              <a:t>multiflora</a:t>
            </a:r>
            <a:r>
              <a:rPr lang="en-US" sz="2400" i="1" dirty="0"/>
              <a:t> </a:t>
            </a:r>
            <a:r>
              <a:rPr lang="en-US" sz="2400" dirty="0"/>
              <a:t>essential oil stem from </a:t>
            </a:r>
            <a:r>
              <a:rPr lang="en-US" sz="2400" dirty="0" err="1"/>
              <a:t>carnosol</a:t>
            </a:r>
            <a:r>
              <a:rPr lang="en-US" sz="2400" dirty="0"/>
              <a:t>, </a:t>
            </a:r>
            <a:r>
              <a:rPr lang="en-US" sz="2400" dirty="0" err="1"/>
              <a:t>carnosic</a:t>
            </a:r>
            <a:r>
              <a:rPr lang="en-US" sz="2400" dirty="0"/>
              <a:t> acid, and </a:t>
            </a:r>
            <a:r>
              <a:rPr lang="en-US" sz="2400" dirty="0" err="1"/>
              <a:t>rosmarinic</a:t>
            </a:r>
            <a:r>
              <a:rPr lang="en-US" sz="2400" dirty="0"/>
              <a:t> acid found in its structure. </a:t>
            </a:r>
            <a:endParaRPr lang="tr-TR"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39552" y="260648"/>
            <a:ext cx="8229600" cy="6126163"/>
          </a:xfrm>
        </p:spPr>
        <p:txBody>
          <a:bodyPr/>
          <a:lstStyle/>
          <a:p>
            <a:r>
              <a:rPr lang="tr-TR" dirty="0" smtClean="0">
                <a:solidFill>
                  <a:schemeClr val="accent6">
                    <a:lumMod val="75000"/>
                  </a:schemeClr>
                </a:solidFill>
              </a:rPr>
              <a:t>TVC (Total </a:t>
            </a:r>
            <a:r>
              <a:rPr lang="tr-TR" dirty="0" err="1" smtClean="0">
                <a:solidFill>
                  <a:schemeClr val="accent6">
                    <a:lumMod val="75000"/>
                  </a:schemeClr>
                </a:solidFill>
              </a:rPr>
              <a:t>V</a:t>
            </a:r>
            <a:r>
              <a:rPr lang="tr-TR" dirty="0" err="1" smtClean="0">
                <a:solidFill>
                  <a:schemeClr val="accent6">
                    <a:lumMod val="75000"/>
                  </a:schemeClr>
                </a:solidFill>
              </a:rPr>
              <a:t>iable</a:t>
            </a:r>
            <a:r>
              <a:rPr lang="tr-TR" dirty="0" smtClean="0">
                <a:solidFill>
                  <a:schemeClr val="accent6">
                    <a:lumMod val="75000"/>
                  </a:schemeClr>
                </a:solidFill>
              </a:rPr>
              <a:t> </a:t>
            </a:r>
            <a:r>
              <a:rPr lang="tr-TR" dirty="0" err="1" smtClean="0">
                <a:solidFill>
                  <a:schemeClr val="accent6">
                    <a:lumMod val="75000"/>
                  </a:schemeClr>
                </a:solidFill>
              </a:rPr>
              <a:t>Count</a:t>
            </a:r>
            <a:r>
              <a:rPr lang="tr-TR" dirty="0" smtClean="0">
                <a:solidFill>
                  <a:schemeClr val="accent6">
                    <a:lumMod val="75000"/>
                  </a:schemeClr>
                </a:solidFill>
              </a:rPr>
              <a:t>)</a:t>
            </a:r>
            <a:endParaRPr lang="tr-TR" dirty="0" smtClean="0">
              <a:solidFill>
                <a:schemeClr val="accent6">
                  <a:lumMod val="75000"/>
                </a:schemeClr>
              </a:solidFill>
            </a:endParaRPr>
          </a:p>
          <a:p>
            <a:endParaRPr lang="tr-TR" dirty="0">
              <a:solidFill>
                <a:schemeClr val="accent6">
                  <a:lumMod val="75000"/>
                </a:schemeClr>
              </a:solidFill>
            </a:endParaRPr>
          </a:p>
        </p:txBody>
      </p:sp>
      <p:graphicFrame>
        <p:nvGraphicFramePr>
          <p:cNvPr id="6" name="1 Grafik"/>
          <p:cNvGraphicFramePr/>
          <p:nvPr/>
        </p:nvGraphicFramePr>
        <p:xfrm>
          <a:off x="467544" y="836712"/>
          <a:ext cx="8496944" cy="576064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0" y="260648"/>
            <a:ext cx="8820472" cy="6408712"/>
          </a:xfrm>
        </p:spPr>
        <p:txBody>
          <a:bodyPr>
            <a:normAutofit fontScale="85000" lnSpcReduction="20000"/>
          </a:bodyPr>
          <a:lstStyle/>
          <a:p>
            <a:pPr algn="just"/>
            <a:r>
              <a:rPr lang="tr-TR" dirty="0"/>
              <a:t>Total </a:t>
            </a:r>
            <a:r>
              <a:rPr lang="tr-TR" dirty="0" err="1"/>
              <a:t>viable</a:t>
            </a:r>
            <a:r>
              <a:rPr lang="tr-TR" dirty="0"/>
              <a:t> </a:t>
            </a:r>
            <a:r>
              <a:rPr lang="tr-TR" dirty="0" err="1"/>
              <a:t>count</a:t>
            </a:r>
            <a:r>
              <a:rPr lang="tr-TR" dirty="0"/>
              <a:t> </a:t>
            </a:r>
            <a:r>
              <a:rPr lang="tr-TR" dirty="0" err="1"/>
              <a:t>are</a:t>
            </a:r>
            <a:r>
              <a:rPr lang="tr-TR" dirty="0"/>
              <a:t> </a:t>
            </a:r>
            <a:r>
              <a:rPr lang="tr-TR" dirty="0" err="1"/>
              <a:t>used</a:t>
            </a:r>
            <a:r>
              <a:rPr lang="tr-TR" dirty="0"/>
              <a:t> as an </a:t>
            </a:r>
            <a:r>
              <a:rPr lang="tr-TR" dirty="0" err="1"/>
              <a:t>acceptability</a:t>
            </a:r>
            <a:r>
              <a:rPr lang="tr-TR" dirty="0"/>
              <a:t> </a:t>
            </a:r>
            <a:r>
              <a:rPr lang="tr-TR" dirty="0" err="1"/>
              <a:t>index</a:t>
            </a:r>
            <a:r>
              <a:rPr lang="tr-TR" dirty="0"/>
              <a:t> </a:t>
            </a:r>
            <a:r>
              <a:rPr lang="tr-TR" dirty="0" err="1"/>
              <a:t>for</a:t>
            </a:r>
            <a:r>
              <a:rPr lang="tr-TR" dirty="0"/>
              <a:t> </a:t>
            </a:r>
            <a:r>
              <a:rPr lang="tr-TR" dirty="0" err="1"/>
              <a:t>fish</a:t>
            </a:r>
            <a:r>
              <a:rPr lang="tr-TR" dirty="0"/>
              <a:t> </a:t>
            </a:r>
            <a:r>
              <a:rPr lang="tr-TR" dirty="0" err="1"/>
              <a:t>products</a:t>
            </a:r>
            <a:r>
              <a:rPr lang="tr-TR" dirty="0"/>
              <a:t> </a:t>
            </a:r>
            <a:r>
              <a:rPr lang="tr-TR" dirty="0" err="1"/>
              <a:t>because</a:t>
            </a:r>
            <a:r>
              <a:rPr lang="tr-TR" dirty="0"/>
              <a:t> of </a:t>
            </a:r>
            <a:r>
              <a:rPr lang="tr-TR" dirty="0" err="1"/>
              <a:t>the</a:t>
            </a:r>
            <a:r>
              <a:rPr lang="tr-TR" dirty="0"/>
              <a:t> </a:t>
            </a:r>
            <a:r>
              <a:rPr lang="tr-TR" dirty="0" err="1"/>
              <a:t>effect</a:t>
            </a:r>
            <a:r>
              <a:rPr lang="tr-TR" dirty="0"/>
              <a:t> of </a:t>
            </a:r>
            <a:r>
              <a:rPr lang="tr-TR" dirty="0" err="1"/>
              <a:t>bacteria</a:t>
            </a:r>
            <a:r>
              <a:rPr lang="tr-TR" dirty="0"/>
              <a:t> in </a:t>
            </a:r>
            <a:r>
              <a:rPr lang="tr-TR" dirty="0" err="1"/>
              <a:t>spoilage</a:t>
            </a:r>
            <a:r>
              <a:rPr lang="tr-TR" dirty="0"/>
              <a:t>. </a:t>
            </a:r>
            <a:r>
              <a:rPr lang="tr-TR" dirty="0" err="1"/>
              <a:t>Microbial</a:t>
            </a:r>
            <a:r>
              <a:rPr lang="tr-TR" dirty="0"/>
              <a:t> </a:t>
            </a:r>
            <a:r>
              <a:rPr lang="tr-TR" dirty="0" err="1"/>
              <a:t>counts</a:t>
            </a:r>
            <a:r>
              <a:rPr lang="tr-TR" dirty="0"/>
              <a:t> on </a:t>
            </a:r>
            <a:r>
              <a:rPr lang="tr-TR" dirty="0" err="1"/>
              <a:t>the</a:t>
            </a:r>
            <a:r>
              <a:rPr lang="tr-TR" dirty="0"/>
              <a:t> </a:t>
            </a:r>
            <a:r>
              <a:rPr lang="tr-TR" dirty="0" err="1"/>
              <a:t>fish</a:t>
            </a:r>
            <a:r>
              <a:rPr lang="tr-TR" dirty="0"/>
              <a:t> </a:t>
            </a:r>
            <a:r>
              <a:rPr lang="tr-TR" dirty="0" err="1"/>
              <a:t>burger</a:t>
            </a:r>
            <a:r>
              <a:rPr lang="tr-TR" dirty="0"/>
              <a:t> </a:t>
            </a:r>
            <a:r>
              <a:rPr lang="tr-TR" dirty="0" err="1"/>
              <a:t>are</a:t>
            </a:r>
            <a:r>
              <a:rPr lang="tr-TR" dirty="0"/>
              <a:t> </a:t>
            </a:r>
            <a:r>
              <a:rPr lang="tr-TR" dirty="0" err="1"/>
              <a:t>shown</a:t>
            </a:r>
            <a:r>
              <a:rPr lang="tr-TR" dirty="0"/>
              <a:t> in </a:t>
            </a:r>
            <a:r>
              <a:rPr lang="tr-TR" dirty="0" err="1"/>
              <a:t>Figure</a:t>
            </a:r>
            <a:r>
              <a:rPr lang="tr-TR" dirty="0"/>
              <a:t> 3. </a:t>
            </a:r>
            <a:r>
              <a:rPr lang="tr-TR" dirty="0" err="1"/>
              <a:t>The</a:t>
            </a:r>
            <a:r>
              <a:rPr lang="tr-TR" dirty="0"/>
              <a:t> </a:t>
            </a:r>
            <a:r>
              <a:rPr lang="tr-TR" dirty="0" err="1"/>
              <a:t>initial</a:t>
            </a:r>
            <a:r>
              <a:rPr lang="tr-TR" dirty="0"/>
              <a:t> </a:t>
            </a:r>
            <a:r>
              <a:rPr lang="tr-TR" dirty="0" err="1"/>
              <a:t>amount</a:t>
            </a:r>
            <a:r>
              <a:rPr lang="tr-TR" dirty="0"/>
              <a:t> of </a:t>
            </a:r>
            <a:r>
              <a:rPr lang="tr-TR" dirty="0" err="1"/>
              <a:t>bacterial</a:t>
            </a:r>
            <a:r>
              <a:rPr lang="tr-TR" dirty="0"/>
              <a:t> </a:t>
            </a:r>
            <a:r>
              <a:rPr lang="tr-TR" dirty="0" err="1"/>
              <a:t>count</a:t>
            </a:r>
            <a:r>
              <a:rPr lang="tr-TR" dirty="0"/>
              <a:t> </a:t>
            </a:r>
            <a:r>
              <a:rPr lang="tr-TR" dirty="0" err="1"/>
              <a:t>was</a:t>
            </a:r>
            <a:r>
              <a:rPr lang="tr-TR" dirty="0"/>
              <a:t> not </a:t>
            </a:r>
            <a:r>
              <a:rPr lang="tr-TR" dirty="0" err="1"/>
              <a:t>significantly</a:t>
            </a:r>
            <a:r>
              <a:rPr lang="tr-TR" dirty="0"/>
              <a:t> </a:t>
            </a:r>
            <a:r>
              <a:rPr lang="tr-TR" dirty="0" err="1"/>
              <a:t>different</a:t>
            </a:r>
            <a:r>
              <a:rPr lang="tr-TR" dirty="0"/>
              <a:t> </a:t>
            </a:r>
            <a:r>
              <a:rPr lang="tr-TR" dirty="0" err="1"/>
              <a:t>between</a:t>
            </a:r>
            <a:r>
              <a:rPr lang="tr-TR" dirty="0"/>
              <a:t> </a:t>
            </a:r>
            <a:r>
              <a:rPr lang="tr-TR" dirty="0" err="1"/>
              <a:t>the</a:t>
            </a:r>
            <a:r>
              <a:rPr lang="tr-TR" dirty="0"/>
              <a:t> </a:t>
            </a:r>
            <a:r>
              <a:rPr lang="tr-TR" dirty="0" err="1"/>
              <a:t>samples</a:t>
            </a:r>
            <a:r>
              <a:rPr lang="tr-TR" dirty="0"/>
              <a:t>; </a:t>
            </a:r>
            <a:r>
              <a:rPr lang="tr-TR" dirty="0" err="1"/>
              <a:t>this</a:t>
            </a:r>
            <a:r>
              <a:rPr lang="tr-TR" dirty="0"/>
              <a:t> </a:t>
            </a:r>
            <a:r>
              <a:rPr lang="tr-TR" dirty="0" err="1"/>
              <a:t>actually</a:t>
            </a:r>
            <a:r>
              <a:rPr lang="tr-TR" dirty="0"/>
              <a:t> </a:t>
            </a:r>
            <a:r>
              <a:rPr lang="tr-TR" dirty="0" err="1"/>
              <a:t>shows</a:t>
            </a:r>
            <a:r>
              <a:rPr lang="tr-TR" dirty="0"/>
              <a:t> </a:t>
            </a:r>
            <a:r>
              <a:rPr lang="tr-TR" dirty="0" err="1"/>
              <a:t>that</a:t>
            </a:r>
            <a:r>
              <a:rPr lang="tr-TR" dirty="0"/>
              <a:t> </a:t>
            </a:r>
            <a:r>
              <a:rPr lang="tr-TR" dirty="0" err="1"/>
              <a:t>the</a:t>
            </a:r>
            <a:r>
              <a:rPr lang="tr-TR" dirty="0"/>
              <a:t> </a:t>
            </a:r>
            <a:r>
              <a:rPr lang="tr-TR" dirty="0" err="1"/>
              <a:t>ingredients</a:t>
            </a:r>
            <a:r>
              <a:rPr lang="tr-TR" dirty="0"/>
              <a:t> </a:t>
            </a:r>
            <a:r>
              <a:rPr lang="tr-TR" dirty="0" err="1"/>
              <a:t>used</a:t>
            </a:r>
            <a:r>
              <a:rPr lang="tr-TR" dirty="0"/>
              <a:t> </a:t>
            </a:r>
            <a:r>
              <a:rPr lang="tr-TR" dirty="0" err="1"/>
              <a:t>were</a:t>
            </a:r>
            <a:r>
              <a:rPr lang="tr-TR" dirty="0"/>
              <a:t> of </a:t>
            </a:r>
            <a:r>
              <a:rPr lang="tr-TR" dirty="0" err="1"/>
              <a:t>good</a:t>
            </a:r>
            <a:r>
              <a:rPr lang="tr-TR" dirty="0"/>
              <a:t> </a:t>
            </a:r>
            <a:r>
              <a:rPr lang="tr-TR" dirty="0" err="1"/>
              <a:t>microbiological</a:t>
            </a:r>
            <a:r>
              <a:rPr lang="tr-TR" dirty="0"/>
              <a:t> </a:t>
            </a:r>
            <a:r>
              <a:rPr lang="tr-TR" dirty="0" err="1"/>
              <a:t>quality</a:t>
            </a:r>
            <a:r>
              <a:rPr lang="tr-TR" dirty="0"/>
              <a:t>. </a:t>
            </a:r>
            <a:r>
              <a:rPr lang="tr-TR" dirty="0" err="1"/>
              <a:t>This</a:t>
            </a:r>
            <a:r>
              <a:rPr lang="tr-TR" dirty="0"/>
              <a:t> </a:t>
            </a:r>
            <a:r>
              <a:rPr lang="tr-TR" dirty="0" err="1"/>
              <a:t>results</a:t>
            </a:r>
            <a:r>
              <a:rPr lang="tr-TR" dirty="0"/>
              <a:t> </a:t>
            </a:r>
            <a:r>
              <a:rPr lang="tr-TR" dirty="0" err="1"/>
              <a:t>are</a:t>
            </a:r>
            <a:r>
              <a:rPr lang="tr-TR" dirty="0"/>
              <a:t> </a:t>
            </a:r>
            <a:r>
              <a:rPr lang="tr-TR" dirty="0" err="1"/>
              <a:t>similar</a:t>
            </a:r>
            <a:r>
              <a:rPr lang="tr-TR" dirty="0"/>
              <a:t> </a:t>
            </a:r>
            <a:r>
              <a:rPr lang="tr-TR" dirty="0" err="1"/>
              <a:t>to</a:t>
            </a:r>
            <a:r>
              <a:rPr lang="tr-TR" dirty="0"/>
              <a:t> </a:t>
            </a:r>
            <a:r>
              <a:rPr lang="tr-TR" dirty="0" err="1"/>
              <a:t>findings</a:t>
            </a:r>
            <a:r>
              <a:rPr lang="tr-TR" dirty="0"/>
              <a:t> of </a:t>
            </a:r>
            <a:r>
              <a:rPr lang="tr-TR" dirty="0" err="1"/>
              <a:t>corbo</a:t>
            </a:r>
            <a:r>
              <a:rPr lang="tr-TR" dirty="0"/>
              <a:t> et al., 2009; Köse et al., 2009 </a:t>
            </a:r>
            <a:r>
              <a:rPr lang="tr-TR" dirty="0" err="1"/>
              <a:t>and</a:t>
            </a:r>
            <a:r>
              <a:rPr lang="tr-TR" dirty="0"/>
              <a:t> </a:t>
            </a:r>
            <a:r>
              <a:rPr lang="tr-TR" dirty="0" err="1"/>
              <a:t>Ehsani</a:t>
            </a:r>
            <a:r>
              <a:rPr lang="tr-TR" dirty="0"/>
              <a:t> et al., 2013 .</a:t>
            </a:r>
          </a:p>
          <a:p>
            <a:pPr algn="just"/>
            <a:r>
              <a:rPr lang="tr-TR" dirty="0"/>
              <a:t> </a:t>
            </a:r>
            <a:r>
              <a:rPr lang="tr-TR" dirty="0" err="1"/>
              <a:t>For</a:t>
            </a:r>
            <a:r>
              <a:rPr lang="tr-TR" dirty="0"/>
              <a:t> </a:t>
            </a:r>
            <a:r>
              <a:rPr lang="tr-TR" dirty="0" err="1"/>
              <a:t>fresh</a:t>
            </a:r>
            <a:r>
              <a:rPr lang="tr-TR" dirty="0"/>
              <a:t> </a:t>
            </a:r>
            <a:r>
              <a:rPr lang="tr-TR" dirty="0" err="1"/>
              <a:t>water</a:t>
            </a:r>
            <a:r>
              <a:rPr lang="tr-TR" dirty="0"/>
              <a:t> </a:t>
            </a:r>
            <a:r>
              <a:rPr lang="tr-TR" dirty="0" err="1"/>
              <a:t>and</a:t>
            </a:r>
            <a:r>
              <a:rPr lang="tr-TR" dirty="0"/>
              <a:t> </a:t>
            </a:r>
            <a:r>
              <a:rPr lang="tr-TR" dirty="0" err="1"/>
              <a:t>marine</a:t>
            </a:r>
            <a:r>
              <a:rPr lang="tr-TR" dirty="0"/>
              <a:t> </a:t>
            </a:r>
            <a:r>
              <a:rPr lang="tr-TR" dirty="0" err="1"/>
              <a:t>species</a:t>
            </a:r>
            <a:r>
              <a:rPr lang="tr-TR" dirty="0"/>
              <a:t>, </a:t>
            </a:r>
            <a:r>
              <a:rPr lang="tr-TR" dirty="0" err="1"/>
              <a:t>the</a:t>
            </a:r>
            <a:r>
              <a:rPr lang="tr-TR" dirty="0"/>
              <a:t> </a:t>
            </a:r>
            <a:r>
              <a:rPr lang="tr-TR" dirty="0" err="1"/>
              <a:t>microbiological</a:t>
            </a:r>
            <a:r>
              <a:rPr lang="tr-TR" dirty="0"/>
              <a:t> limit </a:t>
            </a:r>
            <a:r>
              <a:rPr lang="tr-TR" dirty="0" err="1"/>
              <a:t>recommended</a:t>
            </a:r>
            <a:r>
              <a:rPr lang="tr-TR" dirty="0"/>
              <a:t> </a:t>
            </a:r>
            <a:r>
              <a:rPr lang="tr-TR" dirty="0" err="1"/>
              <a:t>by</a:t>
            </a:r>
            <a:r>
              <a:rPr lang="tr-TR" dirty="0"/>
              <a:t> </a:t>
            </a:r>
            <a:r>
              <a:rPr lang="tr-TR" dirty="0" err="1"/>
              <a:t>the</a:t>
            </a:r>
            <a:r>
              <a:rPr lang="tr-TR" dirty="0"/>
              <a:t> ICMSF (1986) </a:t>
            </a:r>
            <a:r>
              <a:rPr lang="tr-TR" dirty="0" err="1"/>
              <a:t>for</a:t>
            </a:r>
            <a:r>
              <a:rPr lang="tr-TR" dirty="0"/>
              <a:t> TVC is 7 </a:t>
            </a:r>
            <a:r>
              <a:rPr lang="tr-TR" dirty="0" err="1"/>
              <a:t>log</a:t>
            </a:r>
            <a:r>
              <a:rPr lang="tr-TR" dirty="0"/>
              <a:t> g</a:t>
            </a:r>
            <a:r>
              <a:rPr lang="tr-TR" baseline="30000" dirty="0"/>
              <a:t>-1</a:t>
            </a:r>
            <a:r>
              <a:rPr lang="tr-TR" dirty="0"/>
              <a:t>. </a:t>
            </a:r>
            <a:r>
              <a:rPr lang="tr-TR" dirty="0" err="1"/>
              <a:t>During</a:t>
            </a:r>
            <a:r>
              <a:rPr lang="tr-TR" dirty="0"/>
              <a:t> </a:t>
            </a:r>
            <a:r>
              <a:rPr lang="tr-TR" dirty="0" err="1"/>
              <a:t>storage</a:t>
            </a:r>
            <a:r>
              <a:rPr lang="tr-TR" dirty="0"/>
              <a:t> </a:t>
            </a:r>
            <a:r>
              <a:rPr lang="tr-TR" dirty="0" err="1"/>
              <a:t>period</a:t>
            </a:r>
            <a:r>
              <a:rPr lang="tr-TR" dirty="0"/>
              <a:t>, </a:t>
            </a:r>
            <a:r>
              <a:rPr lang="tr-TR" dirty="0" err="1"/>
              <a:t>increase</a:t>
            </a:r>
            <a:r>
              <a:rPr lang="tr-TR" dirty="0"/>
              <a:t> in TVC </a:t>
            </a:r>
            <a:r>
              <a:rPr lang="tr-TR" dirty="0" err="1"/>
              <a:t>was</a:t>
            </a:r>
            <a:r>
              <a:rPr lang="tr-TR" dirty="0"/>
              <a:t> </a:t>
            </a:r>
            <a:r>
              <a:rPr lang="tr-TR" dirty="0" err="1"/>
              <a:t>observed</a:t>
            </a:r>
            <a:r>
              <a:rPr lang="tr-TR" dirty="0"/>
              <a:t> </a:t>
            </a:r>
            <a:r>
              <a:rPr lang="tr-TR" dirty="0" err="1"/>
              <a:t>for</a:t>
            </a:r>
            <a:r>
              <a:rPr lang="tr-TR" dirty="0"/>
              <a:t> </a:t>
            </a:r>
            <a:r>
              <a:rPr lang="tr-TR" dirty="0" err="1"/>
              <a:t>all</a:t>
            </a:r>
            <a:r>
              <a:rPr lang="tr-TR" dirty="0"/>
              <a:t> </a:t>
            </a:r>
            <a:r>
              <a:rPr lang="tr-TR" dirty="0" err="1"/>
              <a:t>the</a:t>
            </a:r>
            <a:r>
              <a:rPr lang="tr-TR" dirty="0"/>
              <a:t> </a:t>
            </a:r>
            <a:r>
              <a:rPr lang="tr-TR" dirty="0" err="1"/>
              <a:t>groups</a:t>
            </a:r>
            <a:r>
              <a:rPr lang="tr-TR" dirty="0"/>
              <a:t>. </a:t>
            </a:r>
            <a:r>
              <a:rPr lang="tr-TR" dirty="0" err="1"/>
              <a:t>However</a:t>
            </a:r>
            <a:r>
              <a:rPr lang="tr-TR" dirty="0"/>
              <a:t>, TVC </a:t>
            </a:r>
            <a:r>
              <a:rPr lang="tr-TR" dirty="0" err="1"/>
              <a:t>content</a:t>
            </a:r>
            <a:r>
              <a:rPr lang="tr-TR" dirty="0"/>
              <a:t> of </a:t>
            </a:r>
            <a:r>
              <a:rPr lang="tr-TR" dirty="0" err="1"/>
              <a:t>fish</a:t>
            </a:r>
            <a:r>
              <a:rPr lang="tr-TR" dirty="0"/>
              <a:t> </a:t>
            </a:r>
            <a:r>
              <a:rPr lang="tr-TR" dirty="0" err="1"/>
              <a:t>burgers</a:t>
            </a:r>
            <a:r>
              <a:rPr lang="tr-TR" dirty="0"/>
              <a:t> </a:t>
            </a:r>
            <a:r>
              <a:rPr lang="tr-TR" dirty="0" err="1"/>
              <a:t>did</a:t>
            </a:r>
            <a:r>
              <a:rPr lang="tr-TR" dirty="0"/>
              <a:t> not </a:t>
            </a:r>
            <a:r>
              <a:rPr lang="tr-TR" dirty="0" err="1"/>
              <a:t>exceed</a:t>
            </a:r>
            <a:r>
              <a:rPr lang="tr-TR" dirty="0"/>
              <a:t> </a:t>
            </a:r>
            <a:r>
              <a:rPr lang="tr-TR" dirty="0" err="1"/>
              <a:t>the</a:t>
            </a:r>
            <a:r>
              <a:rPr lang="tr-TR" dirty="0"/>
              <a:t> limit </a:t>
            </a:r>
            <a:r>
              <a:rPr lang="tr-TR" dirty="0" err="1"/>
              <a:t>during</a:t>
            </a:r>
            <a:r>
              <a:rPr lang="tr-TR" dirty="0"/>
              <a:t> </a:t>
            </a:r>
            <a:r>
              <a:rPr lang="tr-TR" dirty="0" err="1"/>
              <a:t>storage</a:t>
            </a:r>
            <a:r>
              <a:rPr lang="tr-TR" dirty="0"/>
              <a:t> </a:t>
            </a:r>
            <a:r>
              <a:rPr lang="tr-TR" dirty="0" err="1"/>
              <a:t>period</a:t>
            </a:r>
            <a:r>
              <a:rPr lang="tr-TR" dirty="0"/>
              <a:t> </a:t>
            </a:r>
            <a:r>
              <a:rPr lang="tr-TR" dirty="0" err="1"/>
              <a:t>for</a:t>
            </a:r>
            <a:r>
              <a:rPr lang="tr-TR" dirty="0"/>
              <a:t> </a:t>
            </a:r>
            <a:r>
              <a:rPr lang="tr-TR" dirty="0" err="1"/>
              <a:t>all</a:t>
            </a:r>
            <a:r>
              <a:rPr lang="tr-TR" dirty="0"/>
              <a:t> </a:t>
            </a:r>
            <a:r>
              <a:rPr lang="tr-TR" dirty="0" err="1"/>
              <a:t>groups</a:t>
            </a:r>
            <a:r>
              <a:rPr lang="tr-TR" dirty="0"/>
              <a:t> (&lt;6 </a:t>
            </a:r>
            <a:r>
              <a:rPr lang="tr-TR" dirty="0" err="1"/>
              <a:t>log</a:t>
            </a:r>
            <a:r>
              <a:rPr lang="tr-TR" dirty="0"/>
              <a:t> </a:t>
            </a:r>
            <a:r>
              <a:rPr lang="tr-TR" dirty="0" err="1"/>
              <a:t>cfu</a:t>
            </a:r>
            <a:r>
              <a:rPr lang="tr-TR" dirty="0"/>
              <a:t> g </a:t>
            </a:r>
            <a:r>
              <a:rPr lang="tr-TR" baseline="30000" dirty="0"/>
              <a:t>-1</a:t>
            </a:r>
            <a:r>
              <a:rPr lang="tr-TR" dirty="0"/>
              <a:t>). On </a:t>
            </a:r>
            <a:r>
              <a:rPr lang="tr-TR" dirty="0" err="1"/>
              <a:t>the</a:t>
            </a:r>
            <a:r>
              <a:rPr lang="tr-TR" dirty="0"/>
              <a:t> </a:t>
            </a:r>
            <a:r>
              <a:rPr lang="tr-TR" dirty="0" err="1"/>
              <a:t>other</a:t>
            </a:r>
            <a:r>
              <a:rPr lang="tr-TR" dirty="0"/>
              <a:t> </a:t>
            </a:r>
            <a:r>
              <a:rPr lang="tr-TR" dirty="0" err="1"/>
              <a:t>hand</a:t>
            </a:r>
            <a:r>
              <a:rPr lang="tr-TR" dirty="0"/>
              <a:t>, </a:t>
            </a:r>
            <a:r>
              <a:rPr lang="tr-TR" dirty="0" err="1"/>
              <a:t>the</a:t>
            </a:r>
            <a:r>
              <a:rPr lang="tr-TR" dirty="0"/>
              <a:t> rate of </a:t>
            </a:r>
            <a:r>
              <a:rPr lang="tr-TR" dirty="0" err="1"/>
              <a:t>increasing</a:t>
            </a:r>
            <a:r>
              <a:rPr lang="tr-TR" dirty="0"/>
              <a:t> </a:t>
            </a:r>
            <a:r>
              <a:rPr lang="tr-TR" dirty="0" err="1"/>
              <a:t>was</a:t>
            </a:r>
            <a:r>
              <a:rPr lang="tr-TR" dirty="0"/>
              <a:t> not </a:t>
            </a:r>
            <a:r>
              <a:rPr lang="tr-TR" dirty="0" err="1"/>
              <a:t>the</a:t>
            </a:r>
            <a:r>
              <a:rPr lang="tr-TR" dirty="0"/>
              <a:t> </a:t>
            </a:r>
            <a:r>
              <a:rPr lang="tr-TR" dirty="0" err="1"/>
              <a:t>same</a:t>
            </a:r>
            <a:r>
              <a:rPr lang="tr-TR" dirty="0"/>
              <a:t> in </a:t>
            </a:r>
            <a:r>
              <a:rPr lang="tr-TR" dirty="0" err="1"/>
              <a:t>the</a:t>
            </a:r>
            <a:r>
              <a:rPr lang="tr-TR" dirty="0"/>
              <a:t> </a:t>
            </a:r>
            <a:r>
              <a:rPr lang="tr-TR" dirty="0" err="1"/>
              <a:t>groups</a:t>
            </a:r>
            <a:r>
              <a:rPr lang="tr-TR" dirty="0"/>
              <a:t>. </a:t>
            </a:r>
            <a:r>
              <a:rPr lang="tr-TR" dirty="0" err="1"/>
              <a:t>The</a:t>
            </a:r>
            <a:r>
              <a:rPr lang="tr-TR" dirty="0"/>
              <a:t> </a:t>
            </a:r>
            <a:r>
              <a:rPr lang="tr-TR" dirty="0" err="1"/>
              <a:t>control</a:t>
            </a:r>
            <a:r>
              <a:rPr lang="tr-TR" dirty="0"/>
              <a:t> </a:t>
            </a:r>
            <a:r>
              <a:rPr lang="tr-TR" dirty="0" err="1"/>
              <a:t>group</a:t>
            </a:r>
            <a:r>
              <a:rPr lang="tr-TR" dirty="0"/>
              <a:t> </a:t>
            </a:r>
            <a:r>
              <a:rPr lang="tr-TR" dirty="0" err="1"/>
              <a:t>contained</a:t>
            </a:r>
            <a:r>
              <a:rPr lang="tr-TR" dirty="0"/>
              <a:t> </a:t>
            </a:r>
            <a:r>
              <a:rPr lang="tr-TR" dirty="0" err="1"/>
              <a:t>high</a:t>
            </a:r>
            <a:r>
              <a:rPr lang="tr-TR" dirty="0"/>
              <a:t> </a:t>
            </a:r>
            <a:r>
              <a:rPr lang="tr-TR" dirty="0" err="1"/>
              <a:t>level</a:t>
            </a:r>
            <a:r>
              <a:rPr lang="tr-TR" dirty="0"/>
              <a:t> of TVC </a:t>
            </a:r>
            <a:r>
              <a:rPr lang="tr-TR" dirty="0" err="1"/>
              <a:t>compared</a:t>
            </a:r>
            <a:r>
              <a:rPr lang="tr-TR" dirty="0"/>
              <a:t> </a:t>
            </a:r>
            <a:r>
              <a:rPr lang="tr-TR" dirty="0" err="1"/>
              <a:t>to</a:t>
            </a:r>
            <a:r>
              <a:rPr lang="tr-TR" dirty="0"/>
              <a:t> </a:t>
            </a:r>
            <a:r>
              <a:rPr lang="tr-TR" dirty="0" err="1"/>
              <a:t>treatments</a:t>
            </a:r>
            <a:r>
              <a:rPr lang="tr-TR" dirty="0"/>
              <a:t> </a:t>
            </a:r>
            <a:r>
              <a:rPr lang="tr-TR" dirty="0" err="1"/>
              <a:t>groups</a:t>
            </a:r>
            <a:r>
              <a:rPr lang="tr-TR" dirty="0"/>
              <a:t>.  </a:t>
            </a:r>
            <a:r>
              <a:rPr lang="tr-TR" dirty="0" err="1"/>
              <a:t>Addition</a:t>
            </a:r>
            <a:r>
              <a:rPr lang="tr-TR" dirty="0"/>
              <a:t> of 0.4% ZMEO </a:t>
            </a:r>
            <a:r>
              <a:rPr lang="tr-TR" dirty="0" err="1"/>
              <a:t>to</a:t>
            </a:r>
            <a:r>
              <a:rPr lang="tr-TR" dirty="0"/>
              <a:t> </a:t>
            </a:r>
            <a:r>
              <a:rPr lang="tr-TR" dirty="0" err="1"/>
              <a:t>catfish</a:t>
            </a:r>
            <a:r>
              <a:rPr lang="tr-TR" dirty="0"/>
              <a:t> </a:t>
            </a:r>
            <a:r>
              <a:rPr lang="tr-TR" dirty="0" err="1"/>
              <a:t>burger</a:t>
            </a:r>
            <a:r>
              <a:rPr lang="tr-TR" dirty="0"/>
              <a:t> </a:t>
            </a:r>
            <a:r>
              <a:rPr lang="tr-TR" dirty="0" err="1"/>
              <a:t>formulations</a:t>
            </a:r>
            <a:r>
              <a:rPr lang="tr-TR" dirty="0"/>
              <a:t> </a:t>
            </a:r>
            <a:r>
              <a:rPr lang="tr-TR" dirty="0" err="1"/>
              <a:t>significantly</a:t>
            </a:r>
            <a:r>
              <a:rPr lang="tr-TR" dirty="0"/>
              <a:t> </a:t>
            </a:r>
            <a:r>
              <a:rPr lang="tr-TR" dirty="0" err="1"/>
              <a:t>minimised</a:t>
            </a:r>
            <a:r>
              <a:rPr lang="tr-TR" dirty="0"/>
              <a:t> </a:t>
            </a:r>
            <a:r>
              <a:rPr lang="tr-TR" dirty="0" err="1"/>
              <a:t>the</a:t>
            </a:r>
            <a:r>
              <a:rPr lang="tr-TR" dirty="0"/>
              <a:t> </a:t>
            </a:r>
            <a:r>
              <a:rPr lang="tr-TR" dirty="0" err="1"/>
              <a:t>microbial</a:t>
            </a:r>
            <a:r>
              <a:rPr lang="tr-TR" dirty="0"/>
              <a:t> </a:t>
            </a:r>
            <a:r>
              <a:rPr lang="tr-TR" dirty="0" err="1"/>
              <a:t>load</a:t>
            </a:r>
            <a:r>
              <a:rPr lang="tr-TR" dirty="0"/>
              <a:t> (p&lt;0.05).</a:t>
            </a:r>
          </a:p>
          <a:p>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67544" y="188640"/>
            <a:ext cx="8229600" cy="6126163"/>
          </a:xfrm>
        </p:spPr>
        <p:txBody>
          <a:bodyPr/>
          <a:lstStyle/>
          <a:p>
            <a:r>
              <a:rPr lang="tr-TR" dirty="0" err="1" smtClean="0"/>
              <a:t>Sensory</a:t>
            </a:r>
            <a:r>
              <a:rPr lang="tr-TR" dirty="0" smtClean="0"/>
              <a:t> </a:t>
            </a:r>
            <a:r>
              <a:rPr lang="tr-TR" dirty="0" err="1" smtClean="0"/>
              <a:t>results</a:t>
            </a:r>
            <a:endParaRPr lang="tr-TR" dirty="0" smtClean="0"/>
          </a:p>
          <a:p>
            <a:endParaRPr lang="tr-TR" dirty="0"/>
          </a:p>
        </p:txBody>
      </p:sp>
      <p:graphicFrame>
        <p:nvGraphicFramePr>
          <p:cNvPr id="4" name="2 Grafik"/>
          <p:cNvGraphicFramePr/>
          <p:nvPr/>
        </p:nvGraphicFramePr>
        <p:xfrm>
          <a:off x="467544" y="1052736"/>
          <a:ext cx="8280920" cy="532859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1 Grafik"/>
          <p:cNvGraphicFramePr>
            <a:graphicFrameLocks noGrp="1"/>
          </p:cNvGraphicFramePr>
          <p:nvPr>
            <p:ph idx="1"/>
          </p:nvPr>
        </p:nvGraphicFramePr>
        <p:xfrm>
          <a:off x="457200" y="333375"/>
          <a:ext cx="8229600" cy="579278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1 Grafik"/>
          <p:cNvGraphicFramePr>
            <a:graphicFrameLocks noGrp="1"/>
          </p:cNvGraphicFramePr>
          <p:nvPr>
            <p:ph idx="1"/>
          </p:nvPr>
        </p:nvGraphicFramePr>
        <p:xfrm>
          <a:off x="457200" y="620713"/>
          <a:ext cx="8229600" cy="55054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548680"/>
            <a:ext cx="8229600" cy="5577483"/>
          </a:xfrm>
        </p:spPr>
        <p:txBody>
          <a:bodyPr/>
          <a:lstStyle/>
          <a:p>
            <a:r>
              <a:rPr lang="tr-TR" b="1" dirty="0" err="1" smtClean="0"/>
              <a:t>Sensory</a:t>
            </a:r>
            <a:r>
              <a:rPr lang="tr-TR" b="1" dirty="0" smtClean="0"/>
              <a:t> </a:t>
            </a:r>
            <a:r>
              <a:rPr lang="tr-TR" b="1" dirty="0" err="1" smtClean="0"/>
              <a:t>assessment</a:t>
            </a:r>
            <a:endParaRPr lang="tr-TR" dirty="0" smtClean="0"/>
          </a:p>
          <a:p>
            <a:pPr algn="just"/>
            <a:r>
              <a:rPr lang="tr-TR" dirty="0" err="1" smtClean="0"/>
              <a:t>The</a:t>
            </a:r>
            <a:r>
              <a:rPr lang="tr-TR" dirty="0" smtClean="0"/>
              <a:t> </a:t>
            </a:r>
            <a:r>
              <a:rPr lang="tr-TR" dirty="0" err="1" smtClean="0"/>
              <a:t>sensory</a:t>
            </a:r>
            <a:r>
              <a:rPr lang="tr-TR" dirty="0" smtClean="0"/>
              <a:t> </a:t>
            </a:r>
            <a:r>
              <a:rPr lang="tr-TR" dirty="0" err="1" smtClean="0"/>
              <a:t>scores</a:t>
            </a:r>
            <a:r>
              <a:rPr lang="tr-TR" dirty="0" smtClean="0"/>
              <a:t> of </a:t>
            </a:r>
            <a:r>
              <a:rPr lang="tr-TR" dirty="0" err="1" smtClean="0"/>
              <a:t>burgers</a:t>
            </a:r>
            <a:r>
              <a:rPr lang="tr-TR" dirty="0" smtClean="0"/>
              <a:t> </a:t>
            </a:r>
            <a:r>
              <a:rPr lang="tr-TR" dirty="0" err="1" smtClean="0"/>
              <a:t>obtained</a:t>
            </a:r>
            <a:r>
              <a:rPr lang="tr-TR" dirty="0" smtClean="0"/>
              <a:t> </a:t>
            </a:r>
            <a:r>
              <a:rPr lang="tr-TR" dirty="0" err="1" smtClean="0"/>
              <a:t>from</a:t>
            </a:r>
            <a:r>
              <a:rPr lang="tr-TR" dirty="0" smtClean="0"/>
              <a:t> </a:t>
            </a:r>
            <a:r>
              <a:rPr lang="tr-TR" dirty="0" err="1" smtClean="0"/>
              <a:t>catfish</a:t>
            </a:r>
            <a:r>
              <a:rPr lang="tr-TR" dirty="0" smtClean="0"/>
              <a:t> in </a:t>
            </a:r>
            <a:r>
              <a:rPr lang="tr-TR" dirty="0" err="1" smtClean="0"/>
              <a:t>the</a:t>
            </a:r>
            <a:r>
              <a:rPr lang="tr-TR" dirty="0" smtClean="0"/>
              <a:t> </a:t>
            </a:r>
            <a:r>
              <a:rPr lang="tr-TR" dirty="0" err="1" smtClean="0"/>
              <a:t>present</a:t>
            </a:r>
            <a:r>
              <a:rPr lang="tr-TR" dirty="0" smtClean="0"/>
              <a:t> </a:t>
            </a:r>
            <a:r>
              <a:rPr lang="tr-TR" dirty="0" err="1" smtClean="0"/>
              <a:t>study</a:t>
            </a:r>
            <a:r>
              <a:rPr lang="tr-TR" dirty="0" smtClean="0"/>
              <a:t> </a:t>
            </a:r>
            <a:r>
              <a:rPr lang="tr-TR" dirty="0" err="1" smtClean="0"/>
              <a:t>revealed</a:t>
            </a:r>
            <a:r>
              <a:rPr lang="tr-TR" dirty="0" smtClean="0"/>
              <a:t> </a:t>
            </a:r>
            <a:r>
              <a:rPr lang="tr-TR" dirty="0" err="1" smtClean="0"/>
              <a:t>that</a:t>
            </a:r>
            <a:r>
              <a:rPr lang="tr-TR" dirty="0" smtClean="0"/>
              <a:t> </a:t>
            </a:r>
            <a:r>
              <a:rPr lang="tr-TR" dirty="0" err="1" smtClean="0"/>
              <a:t>the</a:t>
            </a:r>
            <a:r>
              <a:rPr lang="tr-TR" dirty="0" smtClean="0"/>
              <a:t> </a:t>
            </a:r>
            <a:r>
              <a:rPr lang="tr-TR" dirty="0" err="1" smtClean="0"/>
              <a:t>panellists</a:t>
            </a:r>
            <a:r>
              <a:rPr lang="tr-TR" dirty="0" smtClean="0"/>
              <a:t> </a:t>
            </a:r>
            <a:r>
              <a:rPr lang="tr-TR" dirty="0" err="1" smtClean="0"/>
              <a:t>liked</a:t>
            </a:r>
            <a:r>
              <a:rPr lang="tr-TR" dirty="0" smtClean="0"/>
              <a:t> </a:t>
            </a:r>
            <a:r>
              <a:rPr lang="tr-TR" dirty="0" err="1" smtClean="0"/>
              <a:t>burgers</a:t>
            </a:r>
            <a:r>
              <a:rPr lang="tr-TR" dirty="0" smtClean="0"/>
              <a:t> in </a:t>
            </a:r>
            <a:r>
              <a:rPr lang="tr-TR" dirty="0" err="1" smtClean="0"/>
              <a:t>terms</a:t>
            </a:r>
            <a:r>
              <a:rPr lang="tr-TR" dirty="0" smtClean="0"/>
              <a:t> of </a:t>
            </a:r>
            <a:r>
              <a:rPr lang="tr-TR" dirty="0" err="1" smtClean="0"/>
              <a:t>odor</a:t>
            </a:r>
            <a:r>
              <a:rPr lang="tr-TR" dirty="0" smtClean="0"/>
              <a:t>, </a:t>
            </a:r>
            <a:r>
              <a:rPr lang="tr-TR" dirty="0" err="1" smtClean="0"/>
              <a:t>flavour</a:t>
            </a:r>
            <a:r>
              <a:rPr lang="tr-TR" dirty="0" smtClean="0"/>
              <a:t> </a:t>
            </a:r>
            <a:r>
              <a:rPr lang="tr-TR" dirty="0" err="1" smtClean="0"/>
              <a:t>and</a:t>
            </a:r>
            <a:r>
              <a:rPr lang="tr-TR" dirty="0" smtClean="0"/>
              <a:t> </a:t>
            </a:r>
            <a:r>
              <a:rPr lang="tr-TR" dirty="0" err="1" smtClean="0"/>
              <a:t>appearance</a:t>
            </a:r>
            <a:r>
              <a:rPr lang="tr-TR" dirty="0" smtClean="0"/>
              <a:t>. </a:t>
            </a:r>
            <a:r>
              <a:rPr lang="tr-TR" dirty="0" err="1" smtClean="0"/>
              <a:t>The</a:t>
            </a:r>
            <a:r>
              <a:rPr lang="tr-TR" dirty="0" smtClean="0"/>
              <a:t> </a:t>
            </a:r>
            <a:r>
              <a:rPr lang="tr-TR" dirty="0" err="1" smtClean="0"/>
              <a:t>sensorial</a:t>
            </a:r>
            <a:r>
              <a:rPr lang="tr-TR" dirty="0" smtClean="0"/>
              <a:t> </a:t>
            </a:r>
            <a:r>
              <a:rPr lang="tr-TR" dirty="0" err="1" smtClean="0"/>
              <a:t>scores</a:t>
            </a:r>
            <a:r>
              <a:rPr lang="tr-TR" dirty="0" smtClean="0"/>
              <a:t> </a:t>
            </a:r>
            <a:r>
              <a:rPr lang="tr-TR" dirty="0" err="1" smtClean="0"/>
              <a:t>decreased</a:t>
            </a:r>
            <a:r>
              <a:rPr lang="tr-TR" dirty="0" smtClean="0"/>
              <a:t> in </a:t>
            </a:r>
            <a:r>
              <a:rPr lang="tr-TR" dirty="0" err="1" smtClean="0"/>
              <a:t>all</a:t>
            </a:r>
            <a:r>
              <a:rPr lang="tr-TR" dirty="0" smtClean="0"/>
              <a:t> </a:t>
            </a:r>
            <a:r>
              <a:rPr lang="tr-TR" dirty="0" err="1" smtClean="0"/>
              <a:t>groups</a:t>
            </a:r>
            <a:r>
              <a:rPr lang="tr-TR" dirty="0" smtClean="0"/>
              <a:t> </a:t>
            </a:r>
            <a:r>
              <a:rPr lang="tr-TR" dirty="0" err="1" smtClean="0"/>
              <a:t>by</a:t>
            </a:r>
            <a:r>
              <a:rPr lang="tr-TR" dirty="0" smtClean="0"/>
              <a:t> </a:t>
            </a:r>
            <a:r>
              <a:rPr lang="tr-TR" dirty="0" err="1" smtClean="0"/>
              <a:t>increasing</a:t>
            </a:r>
            <a:r>
              <a:rPr lang="tr-TR" dirty="0" smtClean="0"/>
              <a:t> </a:t>
            </a:r>
            <a:r>
              <a:rPr lang="tr-TR" dirty="0" err="1" smtClean="0"/>
              <a:t>duration</a:t>
            </a:r>
            <a:r>
              <a:rPr lang="tr-TR" dirty="0" smtClean="0"/>
              <a:t> of </a:t>
            </a:r>
            <a:r>
              <a:rPr lang="tr-TR" dirty="0" err="1" smtClean="0"/>
              <a:t>storage</a:t>
            </a:r>
            <a:r>
              <a:rPr lang="tr-TR" dirty="0" smtClean="0"/>
              <a:t> (</a:t>
            </a:r>
            <a:r>
              <a:rPr lang="tr-TR" dirty="0" err="1" smtClean="0"/>
              <a:t>fig</a:t>
            </a:r>
            <a:r>
              <a:rPr lang="tr-TR" dirty="0" smtClean="0"/>
              <a:t>. 1, 2, 3). </a:t>
            </a:r>
            <a:r>
              <a:rPr lang="tr-TR" dirty="0" err="1" smtClean="0"/>
              <a:t>It</a:t>
            </a:r>
            <a:r>
              <a:rPr lang="tr-TR" dirty="0" smtClean="0"/>
              <a:t> </a:t>
            </a:r>
            <a:r>
              <a:rPr lang="tr-TR" dirty="0" err="1" smtClean="0"/>
              <a:t>was</a:t>
            </a:r>
            <a:r>
              <a:rPr lang="tr-TR" dirty="0" smtClean="0"/>
              <a:t> </a:t>
            </a:r>
            <a:r>
              <a:rPr lang="tr-TR" dirty="0" err="1" smtClean="0"/>
              <a:t>determined</a:t>
            </a:r>
            <a:r>
              <a:rPr lang="tr-TR" dirty="0" smtClean="0"/>
              <a:t> </a:t>
            </a:r>
            <a:r>
              <a:rPr lang="tr-TR" dirty="0" err="1" smtClean="0"/>
              <a:t>that</a:t>
            </a:r>
            <a:r>
              <a:rPr lang="tr-TR" dirty="0" smtClean="0"/>
              <a:t> </a:t>
            </a:r>
            <a:r>
              <a:rPr lang="tr-TR" dirty="0" err="1" smtClean="0"/>
              <a:t>the</a:t>
            </a:r>
            <a:r>
              <a:rPr lang="tr-TR" dirty="0" smtClean="0"/>
              <a:t> </a:t>
            </a:r>
            <a:r>
              <a:rPr lang="tr-TR" dirty="0" err="1" smtClean="0"/>
              <a:t>impact</a:t>
            </a:r>
            <a:r>
              <a:rPr lang="tr-TR" dirty="0" smtClean="0"/>
              <a:t> of </a:t>
            </a:r>
            <a:r>
              <a:rPr lang="tr-TR" dirty="0" err="1" smtClean="0"/>
              <a:t>zataria</a:t>
            </a:r>
            <a:r>
              <a:rPr lang="tr-TR" dirty="0" smtClean="0"/>
              <a:t> </a:t>
            </a:r>
            <a:r>
              <a:rPr lang="tr-TR" dirty="0" err="1" smtClean="0"/>
              <a:t>oil</a:t>
            </a:r>
            <a:r>
              <a:rPr lang="tr-TR" dirty="0" smtClean="0"/>
              <a:t> </a:t>
            </a:r>
            <a:r>
              <a:rPr lang="tr-TR" dirty="0" err="1" smtClean="0"/>
              <a:t>and</a:t>
            </a:r>
            <a:r>
              <a:rPr lang="tr-TR" dirty="0" smtClean="0"/>
              <a:t> </a:t>
            </a:r>
            <a:r>
              <a:rPr lang="tr-TR" dirty="0" err="1" smtClean="0"/>
              <a:t>storage</a:t>
            </a:r>
            <a:r>
              <a:rPr lang="tr-TR" dirty="0" smtClean="0"/>
              <a:t> </a:t>
            </a:r>
            <a:r>
              <a:rPr lang="tr-TR" dirty="0" err="1" smtClean="0"/>
              <a:t>duration</a:t>
            </a:r>
            <a:r>
              <a:rPr lang="tr-TR" dirty="0" smtClean="0"/>
              <a:t> </a:t>
            </a:r>
            <a:r>
              <a:rPr lang="tr-TR" dirty="0" err="1" smtClean="0"/>
              <a:t>were</a:t>
            </a:r>
            <a:r>
              <a:rPr lang="tr-TR" dirty="0" smtClean="0"/>
              <a:t> </a:t>
            </a:r>
            <a:r>
              <a:rPr lang="tr-TR" dirty="0" err="1" smtClean="0"/>
              <a:t>important</a:t>
            </a:r>
            <a:r>
              <a:rPr lang="tr-TR" dirty="0" smtClean="0"/>
              <a:t> </a:t>
            </a:r>
            <a:r>
              <a:rPr lang="tr-TR" dirty="0" err="1" smtClean="0"/>
              <a:t>for</a:t>
            </a:r>
            <a:r>
              <a:rPr lang="tr-TR" dirty="0" smtClean="0"/>
              <a:t> </a:t>
            </a:r>
            <a:r>
              <a:rPr lang="tr-TR" dirty="0" err="1" smtClean="0"/>
              <a:t>odor</a:t>
            </a:r>
            <a:r>
              <a:rPr lang="tr-TR" dirty="0" smtClean="0"/>
              <a:t>, </a:t>
            </a:r>
            <a:r>
              <a:rPr lang="tr-TR" dirty="0" err="1" smtClean="0"/>
              <a:t>flavour</a:t>
            </a:r>
            <a:r>
              <a:rPr lang="tr-TR" dirty="0" smtClean="0"/>
              <a:t> </a:t>
            </a:r>
            <a:r>
              <a:rPr lang="tr-TR" dirty="0" err="1" smtClean="0"/>
              <a:t>and</a:t>
            </a:r>
            <a:r>
              <a:rPr lang="tr-TR" dirty="0" smtClean="0"/>
              <a:t> </a:t>
            </a:r>
            <a:r>
              <a:rPr lang="tr-TR" dirty="0" err="1" smtClean="0"/>
              <a:t>appearance</a:t>
            </a:r>
            <a:r>
              <a:rPr lang="tr-TR" dirty="0" smtClean="0"/>
              <a:t> </a:t>
            </a:r>
            <a:r>
              <a:rPr lang="tr-TR" dirty="0" err="1" smtClean="0"/>
              <a:t>scores</a:t>
            </a:r>
            <a:r>
              <a:rPr lang="tr-TR" dirty="0" smtClean="0"/>
              <a:t> (p &lt; 0.05)</a:t>
            </a:r>
          </a:p>
          <a:p>
            <a:endParaRPr lang="tr-T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457200" y="620688"/>
            <a:ext cx="8229600" cy="5505475"/>
          </a:xfrm>
        </p:spPr>
        <p:txBody>
          <a:bodyPr>
            <a:normAutofit fontScale="92500" lnSpcReduction="20000"/>
          </a:bodyPr>
          <a:lstStyle/>
          <a:p>
            <a:r>
              <a:rPr lang="tr-TR" b="1" dirty="0" smtClean="0"/>
              <a:t>CONCLUSION</a:t>
            </a:r>
            <a:endParaRPr lang="tr-TR" dirty="0" smtClean="0"/>
          </a:p>
          <a:p>
            <a:pPr algn="just">
              <a:buNone/>
            </a:pPr>
            <a:r>
              <a:rPr lang="tr-TR" dirty="0" smtClean="0"/>
              <a:t>	</a:t>
            </a:r>
            <a:r>
              <a:rPr lang="tr-TR" dirty="0" err="1" smtClean="0"/>
              <a:t>According</a:t>
            </a:r>
            <a:r>
              <a:rPr lang="tr-TR" dirty="0" smtClean="0"/>
              <a:t> </a:t>
            </a:r>
            <a:r>
              <a:rPr lang="tr-TR" dirty="0" err="1" smtClean="0"/>
              <a:t>to</a:t>
            </a:r>
            <a:r>
              <a:rPr lang="tr-TR" dirty="0" smtClean="0"/>
              <a:t> </a:t>
            </a:r>
            <a:r>
              <a:rPr lang="tr-TR" dirty="0" err="1" smtClean="0"/>
              <a:t>the</a:t>
            </a:r>
            <a:r>
              <a:rPr lang="tr-TR" dirty="0" smtClean="0"/>
              <a:t> </a:t>
            </a:r>
            <a:r>
              <a:rPr lang="tr-TR" dirty="0" err="1" smtClean="0"/>
              <a:t>results</a:t>
            </a:r>
            <a:r>
              <a:rPr lang="tr-TR" dirty="0" smtClean="0"/>
              <a:t> </a:t>
            </a:r>
            <a:r>
              <a:rPr lang="tr-TR" dirty="0" err="1" smtClean="0"/>
              <a:t>obtained</a:t>
            </a:r>
            <a:r>
              <a:rPr lang="tr-TR" dirty="0" smtClean="0"/>
              <a:t>,</a:t>
            </a:r>
            <a:r>
              <a:rPr lang="en-US" dirty="0" smtClean="0"/>
              <a:t> successful inhibition of lipid oxidation and microbial growth in burgers </a:t>
            </a:r>
            <a:r>
              <a:rPr lang="tr-TR" dirty="0" err="1" smtClean="0"/>
              <a:t>stored</a:t>
            </a:r>
            <a:r>
              <a:rPr lang="tr-TR" dirty="0" smtClean="0"/>
              <a:t> at 4 °C </a:t>
            </a:r>
            <a:r>
              <a:rPr lang="en-US" dirty="0" smtClean="0"/>
              <a:t>were possible with </a:t>
            </a:r>
            <a:r>
              <a:rPr lang="en-US" i="1" dirty="0" smtClean="0"/>
              <a:t>Z. </a:t>
            </a:r>
            <a:r>
              <a:rPr lang="en-US" i="1" dirty="0" err="1" smtClean="0"/>
              <a:t>multiflora</a:t>
            </a:r>
            <a:r>
              <a:rPr lang="en-US" dirty="0" smtClean="0"/>
              <a:t> essential oil. Based on chemical analysis, best result found for samples treated 0.4% </a:t>
            </a:r>
            <a:r>
              <a:rPr lang="tr-TR" dirty="0" smtClean="0"/>
              <a:t>ZM</a:t>
            </a:r>
            <a:r>
              <a:rPr lang="en-US" dirty="0" smtClean="0"/>
              <a:t>EO </a:t>
            </a:r>
            <a:r>
              <a:rPr lang="en-US" dirty="0" smtClean="0"/>
              <a:t>which followed by 0.2% </a:t>
            </a:r>
            <a:r>
              <a:rPr lang="tr-TR" dirty="0" smtClean="0"/>
              <a:t>ZM</a:t>
            </a:r>
            <a:r>
              <a:rPr lang="en-US" dirty="0" smtClean="0"/>
              <a:t>EO</a:t>
            </a:r>
            <a:r>
              <a:rPr lang="en-US" dirty="0" smtClean="0"/>
              <a:t>. </a:t>
            </a:r>
            <a:r>
              <a:rPr lang="tr-TR" dirty="0" smtClean="0"/>
              <a:t>T</a:t>
            </a:r>
            <a:r>
              <a:rPr lang="en-US" dirty="0" smtClean="0"/>
              <a:t>he </a:t>
            </a:r>
            <a:r>
              <a:rPr lang="en-US" dirty="0" smtClean="0"/>
              <a:t>shelf-life of the catfish burger was determined to be 6, 9 and 15 days for </a:t>
            </a:r>
            <a:r>
              <a:rPr lang="en-US" dirty="0" err="1" smtClean="0"/>
              <a:t>Cnt</a:t>
            </a:r>
            <a:r>
              <a:rPr lang="en-US" dirty="0" smtClean="0"/>
              <a:t>, 0.2% ZMEO and 0.4% ZMEO, respectively.</a:t>
            </a:r>
            <a:endParaRPr lang="tr-TR" dirty="0" smtClean="0"/>
          </a:p>
          <a:p>
            <a:pPr algn="just">
              <a:buNone/>
            </a:pPr>
            <a:r>
              <a:rPr lang="tr-TR" dirty="0" smtClean="0"/>
              <a:t>	</a:t>
            </a:r>
            <a:r>
              <a:rPr lang="tr-TR" dirty="0" err="1" smtClean="0"/>
              <a:t>Our</a:t>
            </a:r>
            <a:r>
              <a:rPr lang="tr-TR" dirty="0" smtClean="0"/>
              <a:t> </a:t>
            </a:r>
            <a:r>
              <a:rPr lang="tr-TR" dirty="0" err="1" smtClean="0"/>
              <a:t>study</a:t>
            </a:r>
            <a:r>
              <a:rPr lang="tr-TR" dirty="0" smtClean="0"/>
              <a:t> has </a:t>
            </a:r>
            <a:r>
              <a:rPr lang="tr-TR" dirty="0" err="1" smtClean="0"/>
              <a:t>clearly</a:t>
            </a:r>
            <a:r>
              <a:rPr lang="tr-TR" dirty="0" smtClean="0"/>
              <a:t> </a:t>
            </a:r>
            <a:r>
              <a:rPr lang="tr-TR" dirty="0" err="1" smtClean="0"/>
              <a:t>shown</a:t>
            </a:r>
            <a:r>
              <a:rPr lang="tr-TR" dirty="0" smtClean="0"/>
              <a:t> </a:t>
            </a:r>
            <a:r>
              <a:rPr lang="tr-TR" dirty="0" err="1" smtClean="0"/>
              <a:t>that</a:t>
            </a:r>
            <a:r>
              <a:rPr lang="tr-TR" dirty="0" smtClean="0"/>
              <a:t> </a:t>
            </a:r>
            <a:r>
              <a:rPr lang="tr-TR" dirty="0" err="1" smtClean="0"/>
              <a:t>addition</a:t>
            </a:r>
            <a:r>
              <a:rPr lang="tr-TR" dirty="0" smtClean="0"/>
              <a:t> of </a:t>
            </a:r>
            <a:r>
              <a:rPr lang="tr-TR" dirty="0" err="1" smtClean="0"/>
              <a:t>zataria</a:t>
            </a:r>
            <a:r>
              <a:rPr lang="tr-TR" dirty="0" smtClean="0"/>
              <a:t> </a:t>
            </a:r>
            <a:r>
              <a:rPr lang="tr-TR" dirty="0" err="1" smtClean="0"/>
              <a:t>essential</a:t>
            </a:r>
            <a:r>
              <a:rPr lang="tr-TR" dirty="0" smtClean="0"/>
              <a:t> </a:t>
            </a:r>
            <a:r>
              <a:rPr lang="tr-TR" dirty="0" err="1" smtClean="0"/>
              <a:t>oil</a:t>
            </a:r>
            <a:r>
              <a:rPr lang="tr-TR" dirty="0" smtClean="0"/>
              <a:t> in </a:t>
            </a:r>
            <a:r>
              <a:rPr lang="tr-TR" dirty="0" err="1" smtClean="0"/>
              <a:t>fish</a:t>
            </a:r>
            <a:r>
              <a:rPr lang="tr-TR" dirty="0" smtClean="0"/>
              <a:t> </a:t>
            </a:r>
            <a:r>
              <a:rPr lang="tr-TR" dirty="0" err="1" smtClean="0"/>
              <a:t>burger</a:t>
            </a:r>
            <a:r>
              <a:rPr lang="tr-TR" dirty="0" smtClean="0"/>
              <a:t> </a:t>
            </a:r>
            <a:r>
              <a:rPr lang="tr-TR" dirty="0" err="1" smtClean="0"/>
              <a:t>resulted</a:t>
            </a:r>
            <a:r>
              <a:rPr lang="tr-TR" dirty="0" smtClean="0"/>
              <a:t> in </a:t>
            </a:r>
            <a:r>
              <a:rPr lang="tr-TR" dirty="0" err="1" smtClean="0"/>
              <a:t>longer</a:t>
            </a:r>
            <a:r>
              <a:rPr lang="tr-TR" dirty="0" smtClean="0"/>
              <a:t> </a:t>
            </a:r>
            <a:r>
              <a:rPr lang="tr-TR" dirty="0" err="1" smtClean="0"/>
              <a:t>shelf</a:t>
            </a:r>
            <a:r>
              <a:rPr lang="tr-TR" dirty="0" smtClean="0"/>
              <a:t> life, </a:t>
            </a:r>
            <a:r>
              <a:rPr lang="tr-TR" dirty="0" err="1" smtClean="0"/>
              <a:t>and</a:t>
            </a:r>
            <a:r>
              <a:rPr lang="tr-TR" dirty="0" smtClean="0"/>
              <a:t> </a:t>
            </a:r>
            <a:r>
              <a:rPr lang="tr-TR" dirty="0" err="1" smtClean="0"/>
              <a:t>this</a:t>
            </a:r>
            <a:r>
              <a:rPr lang="tr-TR" dirty="0" smtClean="0"/>
              <a:t> </a:t>
            </a:r>
            <a:r>
              <a:rPr lang="tr-TR" dirty="0" err="1" smtClean="0"/>
              <a:t>method</a:t>
            </a:r>
            <a:r>
              <a:rPr lang="tr-TR" dirty="0" smtClean="0"/>
              <a:t> </a:t>
            </a:r>
            <a:r>
              <a:rPr lang="tr-TR" dirty="0" err="1" smtClean="0"/>
              <a:t>could</a:t>
            </a:r>
            <a:r>
              <a:rPr lang="tr-TR" dirty="0" smtClean="0"/>
              <a:t> be </a:t>
            </a:r>
            <a:r>
              <a:rPr lang="tr-TR" dirty="0" err="1" smtClean="0"/>
              <a:t>commercially</a:t>
            </a:r>
            <a:r>
              <a:rPr lang="tr-TR" dirty="0" smtClean="0"/>
              <a:t> </a:t>
            </a:r>
            <a:r>
              <a:rPr lang="tr-TR" dirty="0" err="1" smtClean="0"/>
              <a:t>used</a:t>
            </a:r>
            <a:r>
              <a:rPr lang="tr-TR" dirty="0" smtClean="0"/>
              <a:t>.</a:t>
            </a:r>
          </a:p>
          <a:p>
            <a:pPr algn="just">
              <a:buNone/>
            </a:pPr>
            <a:endParaRPr lang="tr-TR" dirty="0" smtClean="0"/>
          </a:p>
          <a:p>
            <a:endParaRPr lang="tr-TR" dirty="0"/>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12444</TotalTime>
  <Words>1234</Words>
  <Application>Microsoft Office PowerPoint</Application>
  <PresentationFormat>Ekran Gösterisi (4:3)</PresentationFormat>
  <Paragraphs>72</Paragraphs>
  <Slides>23</Slides>
  <Notes>0</Notes>
  <HiddenSlides>0</HiddenSlides>
  <MMClips>0</MMClips>
  <ScaleCrop>false</ScaleCrop>
  <HeadingPairs>
    <vt:vector size="4" baseType="variant">
      <vt:variant>
        <vt:lpstr>Tema</vt:lpstr>
      </vt:variant>
      <vt:variant>
        <vt:i4>1</vt:i4>
      </vt:variant>
      <vt:variant>
        <vt:lpstr>Slayt Başlıkları</vt:lpstr>
      </vt:variant>
      <vt:variant>
        <vt:i4>23</vt:i4>
      </vt:variant>
    </vt:vector>
  </HeadingPairs>
  <TitlesOfParts>
    <vt:vector size="24" baseType="lpstr">
      <vt:lpstr>Ofis Teması</vt:lpstr>
      <vt:lpstr> Improving the Quality of Catfish Burger by Adding Zataria Multiflora Boiss. Essential Oil </vt:lpstr>
      <vt:lpstr>Slayt 2</vt:lpstr>
      <vt:lpstr>Slayt 3</vt:lpstr>
      <vt:lpstr>Slayt 4</vt:lpstr>
      <vt:lpstr>Slayt 5</vt:lpstr>
      <vt:lpstr> MATERIALS AND METHODS </vt:lpstr>
      <vt:lpstr>Slayt 7</vt:lpstr>
      <vt:lpstr>Slayt 8</vt:lpstr>
      <vt:lpstr>Slayt 9</vt:lpstr>
      <vt:lpstr>Slayt 10</vt:lpstr>
      <vt:lpstr>Slayt 11</vt:lpstr>
      <vt:lpstr> RESULTS AND DISCUSSION </vt:lpstr>
      <vt:lpstr>Slayt 13</vt:lpstr>
      <vt:lpstr>Slayt 14</vt:lpstr>
      <vt:lpstr>Slayt 15</vt:lpstr>
      <vt:lpstr>Slayt 16</vt:lpstr>
      <vt:lpstr>Slayt 17</vt:lpstr>
      <vt:lpstr>Slayt 18</vt:lpstr>
      <vt:lpstr>Slayt 19</vt:lpstr>
      <vt:lpstr>Slayt 20</vt:lpstr>
      <vt:lpstr>Slayt 21</vt:lpstr>
      <vt:lpstr>Slayt 22</vt:lpstr>
      <vt:lpstr>Slayt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Improving the Quality of Catfish Burger by Adding Zataria Multiflora Boiss. Essential Oil</dc:title>
  <dc:creator>asus</dc:creator>
  <cp:lastModifiedBy>asus</cp:lastModifiedBy>
  <cp:revision>154</cp:revision>
  <dcterms:created xsi:type="dcterms:W3CDTF">2015-07-29T12:11:04Z</dcterms:created>
  <dcterms:modified xsi:type="dcterms:W3CDTF">2015-08-08T09:41:55Z</dcterms:modified>
</cp:coreProperties>
</file>