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sldIdLst>
    <p:sldId id="256" r:id="rId2"/>
    <p:sldId id="257" r:id="rId3"/>
    <p:sldId id="258" r:id="rId4"/>
    <p:sldId id="259" r:id="rId5"/>
    <p:sldId id="260" r:id="rId6"/>
    <p:sldId id="261" r:id="rId7"/>
    <p:sldId id="262" r:id="rId8"/>
    <p:sldId id="277" r:id="rId9"/>
    <p:sldId id="279" r:id="rId10"/>
    <p:sldId id="280" r:id="rId11"/>
    <p:sldId id="263" r:id="rId12"/>
    <p:sldId id="282" r:id="rId13"/>
    <p:sldId id="264" r:id="rId14"/>
    <p:sldId id="265" r:id="rId15"/>
    <p:sldId id="266" r:id="rId16"/>
    <p:sldId id="268" r:id="rId17"/>
    <p:sldId id="267" r:id="rId18"/>
    <p:sldId id="269" r:id="rId19"/>
    <p:sldId id="270" r:id="rId20"/>
    <p:sldId id="271" r:id="rId21"/>
    <p:sldId id="272" r:id="rId22"/>
    <p:sldId id="273" r:id="rId23"/>
    <p:sldId id="276" r:id="rId24"/>
    <p:sldId id="274" r:id="rId25"/>
    <p:sldId id="275" r:id="rId26"/>
    <p:sldId id="283" r:id="rId2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F038FC-E4CD-49B9-85F0-525768F9B7F6}" type="datetimeFigureOut">
              <a:rPr lang="tr-TR" smtClean="0"/>
              <a:pPr/>
              <a:t>05.12.2016</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DB5F3C-B013-40BB-976F-7EE24ED5FB14}"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2DB5F3C-B013-40BB-976F-7EE24ED5FB14}" type="slidenum">
              <a:rPr lang="tr-TR" smtClean="0"/>
              <a:pPr/>
              <a:t>5</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B1DEFA8C-F947-479F-BE07-76B6B3F80BF1}"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F75050-0E15-4C5B-92B0-66D068882F1F}" type="datetimeFigureOut">
              <a:rPr lang="tr-TR" smtClean="0"/>
              <a:pPr/>
              <a:t>05.12.2016</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DEFA8C-F947-479F-BE07-76B6B3F80BF1}"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keepeek.com/Digital-Asset-Management/oecd/social-issues-migration-health/health-at-a-glance-2015_health_glance-2015-en"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39552" y="1844824"/>
            <a:ext cx="7851648" cy="1828800"/>
          </a:xfrm>
        </p:spPr>
        <p:txBody>
          <a:bodyPr>
            <a:normAutofit fontScale="90000"/>
          </a:bodyPr>
          <a:lstStyle/>
          <a:p>
            <a:pPr algn="ctr"/>
            <a:r>
              <a:rPr lang="tr-TR" dirty="0" smtClean="0"/>
              <a:t/>
            </a:r>
            <a:br>
              <a:rPr lang="tr-TR" dirty="0" smtClean="0"/>
            </a:br>
            <a:r>
              <a:rPr lang="tr-TR" dirty="0" smtClean="0"/>
              <a:t/>
            </a:r>
            <a:br>
              <a:rPr lang="tr-TR" dirty="0" smtClean="0"/>
            </a:br>
            <a:r>
              <a:rPr lang="tr-TR" dirty="0" smtClean="0"/>
              <a:t/>
            </a:r>
            <a:br>
              <a:rPr lang="tr-TR" dirty="0" smtClean="0"/>
            </a:br>
            <a:r>
              <a:rPr lang="en-CA" dirty="0" smtClean="0"/>
              <a:t>SELECTION OF THE FORECASTING MODEL IN HEALTH CARE</a:t>
            </a:r>
            <a:r>
              <a:rPr lang="tr-TR" dirty="0" smtClean="0"/>
              <a:t/>
            </a:r>
            <a:br>
              <a:rPr lang="tr-TR" dirty="0" smtClean="0"/>
            </a:br>
            <a:endParaRPr lang="tr-TR" dirty="0"/>
          </a:p>
        </p:txBody>
      </p:sp>
      <p:sp>
        <p:nvSpPr>
          <p:cNvPr id="3" name="2 Alt Başlık"/>
          <p:cNvSpPr>
            <a:spLocks noGrp="1"/>
          </p:cNvSpPr>
          <p:nvPr>
            <p:ph type="subTitle" idx="1"/>
          </p:nvPr>
        </p:nvSpPr>
        <p:spPr/>
        <p:txBody>
          <a:bodyPr>
            <a:normAutofit fontScale="85000" lnSpcReduction="20000"/>
          </a:bodyPr>
          <a:lstStyle/>
          <a:p>
            <a:pPr algn="ctr"/>
            <a:r>
              <a:rPr lang="en-CA" b="1" dirty="0" err="1" smtClean="0"/>
              <a:t>Özlem</a:t>
            </a:r>
            <a:r>
              <a:rPr lang="en-CA" b="1" dirty="0" smtClean="0"/>
              <a:t> </a:t>
            </a:r>
            <a:r>
              <a:rPr lang="en-CA" b="1" dirty="0" err="1" smtClean="0"/>
              <a:t>Akçay</a:t>
            </a:r>
            <a:r>
              <a:rPr lang="en-CA" b="1" dirty="0" smtClean="0"/>
              <a:t> Kasapoğlu</a:t>
            </a:r>
            <a:r>
              <a:rPr lang="en-CA" dirty="0" smtClean="0"/>
              <a:t>,</a:t>
            </a:r>
            <a:endParaRPr lang="tr-TR" dirty="0" smtClean="0"/>
          </a:p>
          <a:p>
            <a:pPr algn="ctr"/>
            <a:r>
              <a:rPr lang="tr-TR" dirty="0" err="1" smtClean="0"/>
              <a:t>Associate</a:t>
            </a:r>
            <a:r>
              <a:rPr lang="tr-TR" dirty="0" smtClean="0"/>
              <a:t> </a:t>
            </a:r>
            <a:r>
              <a:rPr lang="tr-TR" dirty="0" err="1" smtClean="0"/>
              <a:t>Professor</a:t>
            </a:r>
            <a:r>
              <a:rPr lang="tr-TR" dirty="0" smtClean="0"/>
              <a:t> </a:t>
            </a:r>
          </a:p>
          <a:p>
            <a:pPr algn="ctr"/>
            <a:r>
              <a:rPr lang="en-CA" dirty="0" smtClean="0"/>
              <a:t> Istanbul University</a:t>
            </a:r>
            <a:r>
              <a:rPr lang="tr-TR" dirty="0" smtClean="0"/>
              <a:t> </a:t>
            </a:r>
            <a:r>
              <a:rPr lang="tr-TR" dirty="0" err="1" smtClean="0"/>
              <a:t>Faculty</a:t>
            </a:r>
            <a:r>
              <a:rPr lang="tr-TR" dirty="0" smtClean="0"/>
              <a:t> of </a:t>
            </a:r>
            <a:r>
              <a:rPr lang="tr-TR" dirty="0" err="1" smtClean="0"/>
              <a:t>Business</a:t>
            </a:r>
            <a:r>
              <a:rPr lang="tr-TR" dirty="0" smtClean="0"/>
              <a:t> </a:t>
            </a:r>
            <a:br>
              <a:rPr lang="tr-TR" dirty="0" smtClean="0"/>
            </a:br>
            <a:r>
              <a:rPr lang="tr-TR" dirty="0" err="1" smtClean="0"/>
              <a:t>Operations</a:t>
            </a:r>
            <a:r>
              <a:rPr lang="tr-TR" dirty="0" smtClean="0"/>
              <a:t> </a:t>
            </a:r>
            <a:r>
              <a:rPr lang="tr-TR" dirty="0" err="1" smtClean="0"/>
              <a:t>Management</a:t>
            </a:r>
            <a:r>
              <a:rPr lang="tr-TR" dirty="0" smtClean="0"/>
              <a:t> </a:t>
            </a:r>
            <a:r>
              <a:rPr lang="tr-TR" dirty="0" err="1" smtClean="0"/>
              <a:t>Department</a:t>
            </a:r>
            <a:endParaRPr lang="tr-TR" dirty="0" smtClean="0"/>
          </a:p>
          <a:p>
            <a:pPr algn="ctr"/>
            <a:r>
              <a:rPr lang="tr-TR" dirty="0" err="1" smtClean="0"/>
              <a:t>ozlemak</a:t>
            </a:r>
            <a:r>
              <a:rPr lang="tr-TR" dirty="0" smtClean="0"/>
              <a:t>@</a:t>
            </a:r>
            <a:r>
              <a:rPr lang="tr-TR" dirty="0" err="1" smtClean="0"/>
              <a:t>istanbul</a:t>
            </a:r>
            <a:r>
              <a:rPr lang="tr-TR" dirty="0" smtClean="0"/>
              <a:t>.edu.tr</a:t>
            </a:r>
          </a:p>
          <a:p>
            <a:endParaRPr lang="tr-TR" dirty="0" smtClean="0"/>
          </a:p>
          <a:p>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CA" b="1" dirty="0" smtClean="0"/>
              <a:t>Abstract</a:t>
            </a:r>
            <a:r>
              <a:rPr lang="tr-TR" b="1" dirty="0" smtClean="0"/>
              <a:t/>
            </a:r>
            <a:br>
              <a:rPr lang="tr-TR" b="1" dirty="0" smtClean="0"/>
            </a:br>
            <a:endParaRPr lang="tr-TR" b="1" dirty="0"/>
          </a:p>
        </p:txBody>
      </p:sp>
      <p:sp>
        <p:nvSpPr>
          <p:cNvPr id="3" name="2 İçerik Yer Tutucusu"/>
          <p:cNvSpPr>
            <a:spLocks noGrp="1"/>
          </p:cNvSpPr>
          <p:nvPr>
            <p:ph idx="1"/>
          </p:nvPr>
        </p:nvSpPr>
        <p:spPr>
          <a:xfrm>
            <a:off x="457200" y="1268760"/>
            <a:ext cx="8229600" cy="5055840"/>
          </a:xfrm>
        </p:spPr>
        <p:txBody>
          <a:bodyPr>
            <a:normAutofit lnSpcReduction="10000"/>
          </a:bodyPr>
          <a:lstStyle/>
          <a:p>
            <a:r>
              <a:rPr lang="en-CA" dirty="0" smtClean="0"/>
              <a:t>Forecasting is one of the first steps in planning; the success of the plans depends on the accuracy of the forecasts.</a:t>
            </a:r>
            <a:endParaRPr lang="tr-TR" dirty="0" smtClean="0"/>
          </a:p>
          <a:p>
            <a:r>
              <a:rPr lang="en-CA" dirty="0" smtClean="0"/>
              <a:t>In the service industries like the hospitals, there are many plans that depend on the forecast</a:t>
            </a:r>
            <a:r>
              <a:rPr lang="tr-TR" dirty="0" smtClean="0"/>
              <a:t>s</a:t>
            </a:r>
            <a:r>
              <a:rPr lang="en-CA" dirty="0" smtClean="0"/>
              <a:t>, from capacity planning to aggregate planning, from layout decisions to the daily schedules. </a:t>
            </a:r>
            <a:endParaRPr lang="tr-TR" dirty="0" smtClean="0"/>
          </a:p>
          <a:p>
            <a:r>
              <a:rPr lang="en-CA" dirty="0" smtClean="0"/>
              <a:t>The accuracy of the forecasts could be determined by the error indicators after the trial of the many methods that fits our data. </a:t>
            </a:r>
            <a:endParaRPr lang="tr-TR" dirty="0" smtClean="0"/>
          </a:p>
          <a:p>
            <a:r>
              <a:rPr lang="en-CA" dirty="0" smtClean="0"/>
              <a:t>Key words: Forecasting, Error indicators, Hospital Management, Planning</a:t>
            </a:r>
            <a:endParaRPr lang="tr-TR" dirty="0" smtClean="0"/>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CA" b="1" dirty="0" smtClean="0"/>
              <a:t>Introduction</a:t>
            </a:r>
            <a:r>
              <a:rPr lang="tr-TR" b="1" dirty="0" smtClean="0"/>
              <a:t/>
            </a:r>
            <a:br>
              <a:rPr lang="tr-TR" b="1" dirty="0" smtClean="0"/>
            </a:br>
            <a:endParaRPr lang="tr-TR" b="1" dirty="0"/>
          </a:p>
        </p:txBody>
      </p:sp>
      <p:sp>
        <p:nvSpPr>
          <p:cNvPr id="3" name="2 İçerik Yer Tutucusu"/>
          <p:cNvSpPr>
            <a:spLocks noGrp="1"/>
          </p:cNvSpPr>
          <p:nvPr>
            <p:ph idx="1"/>
          </p:nvPr>
        </p:nvSpPr>
        <p:spPr>
          <a:xfrm>
            <a:off x="457200" y="1268760"/>
            <a:ext cx="8229600" cy="5055840"/>
          </a:xfrm>
        </p:spPr>
        <p:txBody>
          <a:bodyPr>
            <a:normAutofit fontScale="92500" lnSpcReduction="20000"/>
          </a:bodyPr>
          <a:lstStyle/>
          <a:p>
            <a:r>
              <a:rPr lang="en-CA" dirty="0" smtClean="0"/>
              <a:t>Hospital management experience fluctuations in patient volume which may be difficult to predict.</a:t>
            </a:r>
            <a:endParaRPr lang="tr-TR" dirty="0" smtClean="0"/>
          </a:p>
          <a:p>
            <a:r>
              <a:rPr lang="en-CA" dirty="0" smtClean="0"/>
              <a:t> Patient volume forecast models might allow hospital managers to prospectively adjust staffing levels. </a:t>
            </a:r>
            <a:endParaRPr lang="tr-TR" dirty="0" smtClean="0"/>
          </a:p>
          <a:p>
            <a:r>
              <a:rPr lang="en-CA" dirty="0" smtClean="0"/>
              <a:t>The objective of this paper is to evaluate the predictability of patient beds in obstetric and gynecology department using different forecasting techniques.</a:t>
            </a:r>
            <a:endParaRPr lang="tr-TR" dirty="0" smtClean="0"/>
          </a:p>
          <a:p>
            <a:r>
              <a:rPr lang="en-CA" dirty="0" smtClean="0"/>
              <a:t> The analysis methods are done with various time series methods. Patient volume data were collected from a private hospital chain data warehouse from November 2013 to November 2016.</a:t>
            </a:r>
            <a:endParaRPr lang="tr-TR" dirty="0" smtClean="0"/>
          </a:p>
          <a:p>
            <a:r>
              <a:rPr lang="en-CA" dirty="0" smtClean="0"/>
              <a:t> Results from different methods were compared by error indicators. Mean absolute percentage error (MAPE), Mean absolute deviation (MAD) and Mean Square Error (MSD) were used to measure the accuracy of the forecasts. </a:t>
            </a:r>
            <a:endParaRPr lang="tr-TR" dirty="0" smtClean="0"/>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CA" b="1" dirty="0" smtClean="0"/>
              <a:t>Bed requirements for the obstetric and gynecology</a:t>
            </a:r>
            <a:endParaRPr lang="tr-TR" b="1" dirty="0"/>
          </a:p>
        </p:txBody>
      </p:sp>
      <p:sp>
        <p:nvSpPr>
          <p:cNvPr id="3" name="2 İçerik Yer Tutucusu"/>
          <p:cNvSpPr>
            <a:spLocks noGrp="1"/>
          </p:cNvSpPr>
          <p:nvPr>
            <p:ph idx="1"/>
          </p:nvPr>
        </p:nvSpPr>
        <p:spPr/>
        <p:txBody>
          <a:bodyPr>
            <a:normAutofit fontScale="92500" lnSpcReduction="10000"/>
          </a:bodyPr>
          <a:lstStyle/>
          <a:p>
            <a:r>
              <a:rPr lang="en-CA" dirty="0" smtClean="0"/>
              <a:t>Bed requirements for the obstetric and gynecology departments reflect the relationship between the price of the operations and the number of beds available in the private hospitals. </a:t>
            </a:r>
            <a:endParaRPr lang="tr-TR" dirty="0" smtClean="0"/>
          </a:p>
          <a:p>
            <a:r>
              <a:rPr lang="en-CA" dirty="0" smtClean="0"/>
              <a:t>Pregnant women consider the success of the doctors in the hospitals but more on the treatment to the mother and the baby after giving birth.</a:t>
            </a:r>
            <a:endParaRPr lang="tr-TR" dirty="0" smtClean="0"/>
          </a:p>
          <a:p>
            <a:r>
              <a:rPr lang="en-CA" dirty="0" smtClean="0"/>
              <a:t> Women are worried and looking for comfort after the birth, in feeding the baby, learning about breastfeeding after she is awake and out of the operating room and they prefer more the private hospitals in Turkey if they can afford it. </a:t>
            </a:r>
            <a:endParaRPr lang="tr-TR" dirty="0" smtClean="0"/>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CA" b="1" dirty="0" smtClean="0"/>
              <a:t>Around the globe, caesarean section rates have increased </a:t>
            </a:r>
            <a:endParaRPr lang="tr-TR" b="1" dirty="0"/>
          </a:p>
        </p:txBody>
      </p:sp>
      <p:sp>
        <p:nvSpPr>
          <p:cNvPr id="3" name="2 İçerik Yer Tutucusu"/>
          <p:cNvSpPr>
            <a:spLocks noGrp="1"/>
          </p:cNvSpPr>
          <p:nvPr>
            <p:ph idx="1"/>
          </p:nvPr>
        </p:nvSpPr>
        <p:spPr/>
        <p:txBody>
          <a:bodyPr>
            <a:normAutofit fontScale="85000" lnSpcReduction="10000"/>
          </a:bodyPr>
          <a:lstStyle/>
          <a:p>
            <a:endParaRPr lang="tr-TR" dirty="0" smtClean="0"/>
          </a:p>
          <a:p>
            <a:r>
              <a:rPr lang="en-CA" dirty="0" smtClean="0"/>
              <a:t>The growing c-section rate can be attributed to many factors, including more births among older women, multiple births through assisted reproduction, technological advances, as well as personal preference</a:t>
            </a:r>
            <a:r>
              <a:rPr lang="tr-TR" dirty="0" smtClean="0"/>
              <a:t>.</a:t>
            </a:r>
          </a:p>
          <a:p>
            <a:r>
              <a:rPr lang="en-CA" dirty="0" smtClean="0"/>
              <a:t> </a:t>
            </a:r>
            <a:r>
              <a:rPr lang="en-CA" dirty="0" smtClean="0">
                <a:hlinkClick r:id="rId3"/>
              </a:rPr>
              <a:t>Across OECD countries</a:t>
            </a:r>
            <a:r>
              <a:rPr lang="en-CA" dirty="0" smtClean="0"/>
              <a:t>, the c-section rate currently stands at approximately 28 percent with some of the lowest rates occurring in northern Europe. Sweden is a notable example with 16.4 c-sections for every 100 live births. </a:t>
            </a:r>
            <a:endParaRPr lang="tr-TR" dirty="0" smtClean="0"/>
          </a:p>
          <a:p>
            <a:r>
              <a:rPr lang="en-CA" dirty="0" smtClean="0"/>
              <a:t>Turkey is at the opposite end of the scale with just over half of all babies delivered via c-section. The United States and Australia also have higher caesarean rates than average, 32.5 and 32.1 per 100 live births respectively. (McCarthy, 2016)</a:t>
            </a:r>
            <a:endParaRPr lang="tr-TR" dirty="0" smtClean="0"/>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600" b="1" dirty="0" smtClean="0"/>
              <a:t>P</a:t>
            </a:r>
            <a:r>
              <a:rPr lang="en-CA" sz="3600" b="1" dirty="0" err="1" smtClean="0"/>
              <a:t>rivate</a:t>
            </a:r>
            <a:r>
              <a:rPr lang="en-CA" sz="3600" b="1" dirty="0" smtClean="0"/>
              <a:t> hospitals need to forecast their patients for bed requirement to have higher service level</a:t>
            </a:r>
            <a:endParaRPr lang="tr-TR" sz="3600" b="1" dirty="0"/>
          </a:p>
        </p:txBody>
      </p:sp>
      <p:sp>
        <p:nvSpPr>
          <p:cNvPr id="3" name="2 İçerik Yer Tutucusu"/>
          <p:cNvSpPr>
            <a:spLocks noGrp="1"/>
          </p:cNvSpPr>
          <p:nvPr>
            <p:ph idx="1"/>
          </p:nvPr>
        </p:nvSpPr>
        <p:spPr/>
        <p:txBody>
          <a:bodyPr>
            <a:normAutofit fontScale="92500" lnSpcReduction="10000"/>
          </a:bodyPr>
          <a:lstStyle/>
          <a:p>
            <a:r>
              <a:rPr lang="en-CA" dirty="0" smtClean="0"/>
              <a:t>Caesarean section rate is still high in Turkey although women are more conscious and there is government push for the normal child birth for the low risk pregnancies. </a:t>
            </a:r>
            <a:endParaRPr lang="tr-TR" dirty="0" smtClean="0"/>
          </a:p>
          <a:p>
            <a:r>
              <a:rPr lang="en-CA" dirty="0" smtClean="0"/>
              <a:t>For the caesarean sections whether it  is done with a spinal block or under general anesthesia  there is a standard days of stay  for the recovery  sufficient enough to return home like two days, and for natural child birth one or two day under normal circumstances. </a:t>
            </a:r>
            <a:endParaRPr lang="tr-TR" dirty="0" smtClean="0"/>
          </a:p>
          <a:p>
            <a:r>
              <a:rPr lang="en-CA" dirty="0" smtClean="0"/>
              <a:t>In these circumstances private hospitals need to forecast their patients for bed requirement to have higher service level, and to be on the front lines in this competitive environment.</a:t>
            </a:r>
            <a:endParaRPr lang="tr-TR" dirty="0" smtClean="0"/>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CA" b="1" dirty="0" smtClean="0"/>
              <a:t>Forecasting is the art and science of predicting future events. </a:t>
            </a:r>
            <a:endParaRPr lang="tr-TR" b="1" dirty="0"/>
          </a:p>
        </p:txBody>
      </p:sp>
      <p:sp>
        <p:nvSpPr>
          <p:cNvPr id="3" name="2 İçerik Yer Tutucusu"/>
          <p:cNvSpPr>
            <a:spLocks noGrp="1"/>
          </p:cNvSpPr>
          <p:nvPr>
            <p:ph idx="1"/>
          </p:nvPr>
        </p:nvSpPr>
        <p:spPr/>
        <p:txBody>
          <a:bodyPr>
            <a:normAutofit fontScale="92500"/>
          </a:bodyPr>
          <a:lstStyle/>
          <a:p>
            <a:r>
              <a:rPr lang="en-CA" dirty="0" smtClean="0"/>
              <a:t>It may involve taking historical data and projecting them into the future with some sort of mathematical model. </a:t>
            </a:r>
            <a:endParaRPr lang="tr-TR" dirty="0" smtClean="0"/>
          </a:p>
          <a:p>
            <a:r>
              <a:rPr lang="en-CA" dirty="0" smtClean="0"/>
              <a:t>There is seldom one superior method. What works best in one firm under one set of conditions may be a complete disaster in another organization, or even in a same department of the same firm. (</a:t>
            </a:r>
            <a:r>
              <a:rPr lang="en-CA" dirty="0" err="1" smtClean="0"/>
              <a:t>Heizer</a:t>
            </a:r>
            <a:r>
              <a:rPr lang="en-CA" dirty="0" smtClean="0"/>
              <a:t> and Render, 2001, p:78)</a:t>
            </a:r>
            <a:endParaRPr lang="tr-TR" dirty="0" smtClean="0"/>
          </a:p>
          <a:p>
            <a:r>
              <a:rPr lang="en-CA" b="1" dirty="0" smtClean="0"/>
              <a:t>Forecasts are seldom perfect</a:t>
            </a:r>
            <a:r>
              <a:rPr lang="en-CA" dirty="0" smtClean="0"/>
              <a:t>. There are realities about forecasting. There are outside factors that can not be predicted or controlled often impact the forecast. </a:t>
            </a:r>
            <a:endParaRPr lang="tr-TR" dirty="0" smtClean="0"/>
          </a:p>
          <a:p>
            <a:pPr>
              <a:buNone/>
            </a:pPr>
            <a:endParaRPr lang="tr-TR" dirty="0" smtClean="0"/>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564672"/>
          </a:xfrm>
        </p:spPr>
        <p:txBody>
          <a:bodyPr>
            <a:noAutofit/>
          </a:bodyPr>
          <a:lstStyle/>
          <a:p>
            <a:r>
              <a:rPr lang="tr-TR" sz="4500" b="1" dirty="0" err="1" smtClean="0"/>
              <a:t>Literature</a:t>
            </a:r>
            <a:endParaRPr lang="tr-TR" sz="4500" b="1" dirty="0"/>
          </a:p>
        </p:txBody>
      </p:sp>
      <p:sp>
        <p:nvSpPr>
          <p:cNvPr id="3" name="2 İçerik Yer Tutucusu"/>
          <p:cNvSpPr>
            <a:spLocks noGrp="1"/>
          </p:cNvSpPr>
          <p:nvPr>
            <p:ph idx="1"/>
          </p:nvPr>
        </p:nvSpPr>
        <p:spPr>
          <a:xfrm>
            <a:off x="457200" y="1340768"/>
            <a:ext cx="8229600" cy="4983832"/>
          </a:xfrm>
        </p:spPr>
        <p:txBody>
          <a:bodyPr>
            <a:normAutofit fontScale="77500" lnSpcReduction="20000"/>
          </a:bodyPr>
          <a:lstStyle/>
          <a:p>
            <a:r>
              <a:rPr lang="en-CA" dirty="0" smtClean="0"/>
              <a:t>Vicente et al., (2015) worked on the development of the certified environmental management in hospital and outpatient haemodialysis units. </a:t>
            </a:r>
            <a:endParaRPr lang="tr-TR" dirty="0" smtClean="0"/>
          </a:p>
          <a:p>
            <a:r>
              <a:rPr lang="en-CA" dirty="0" smtClean="0"/>
              <a:t> Nicolas and </a:t>
            </a:r>
            <a:r>
              <a:rPr lang="en-CA" dirty="0" err="1" smtClean="0"/>
              <a:t>Bliznakov</a:t>
            </a:r>
            <a:r>
              <a:rPr lang="en-CA" dirty="0" smtClean="0"/>
              <a:t> (2016) Studied on the hospital technology management, in clinical engineering. </a:t>
            </a:r>
            <a:endParaRPr lang="tr-TR" dirty="0" smtClean="0"/>
          </a:p>
          <a:p>
            <a:r>
              <a:rPr lang="en-CA" dirty="0" err="1" smtClean="0"/>
              <a:t>Ahayalimudin</a:t>
            </a:r>
            <a:r>
              <a:rPr lang="en-CA" dirty="0" smtClean="0"/>
              <a:t> and </a:t>
            </a:r>
            <a:r>
              <a:rPr lang="en-CA" dirty="0" err="1" smtClean="0"/>
              <a:t>Osman</a:t>
            </a:r>
            <a:r>
              <a:rPr lang="en-CA" dirty="0" smtClean="0"/>
              <a:t> (2016), worked on disaster management: Emergency nursing and medical personnel’s knowledge, attitude and practices of the East Coast region hospitals of Malaysia. </a:t>
            </a:r>
            <a:endParaRPr lang="tr-TR" dirty="0" smtClean="0"/>
          </a:p>
          <a:p>
            <a:r>
              <a:rPr lang="en-CA" dirty="0" smtClean="0"/>
              <a:t>Lee (2016), studied competitive strategy for successful national university hospital management in the Republic of Korea.</a:t>
            </a:r>
            <a:endParaRPr lang="tr-TR" dirty="0" smtClean="0"/>
          </a:p>
          <a:p>
            <a:r>
              <a:rPr lang="en-CA" dirty="0" smtClean="0"/>
              <a:t> Zepeda,  </a:t>
            </a:r>
            <a:r>
              <a:rPr lang="en-CA" dirty="0" err="1" smtClean="0"/>
              <a:t>Nyaga</a:t>
            </a:r>
            <a:r>
              <a:rPr lang="en-CA" dirty="0" smtClean="0"/>
              <a:t>, and  Young (2016) worked on the  supply chain risk management and hospital inventory and the effects of system </a:t>
            </a:r>
            <a:endParaRPr lang="tr-TR" dirty="0" smtClean="0"/>
          </a:p>
          <a:p>
            <a:r>
              <a:rPr lang="en-CA" dirty="0" err="1" smtClean="0"/>
              <a:t>Sabapathy</a:t>
            </a:r>
            <a:r>
              <a:rPr lang="en-CA" dirty="0" smtClean="0"/>
              <a:t> and </a:t>
            </a:r>
            <a:r>
              <a:rPr lang="en-CA" dirty="0" err="1" smtClean="0"/>
              <a:t>Bhardwaj</a:t>
            </a:r>
            <a:r>
              <a:rPr lang="en-CA" dirty="0" smtClean="0"/>
              <a:t> (2016), tried to set the goals in the management of mutilated injuries of the hand.</a:t>
            </a:r>
            <a:endParaRPr lang="tr-TR" dirty="0" smtClean="0"/>
          </a:p>
          <a:p>
            <a:r>
              <a:rPr lang="tr-TR" dirty="0" err="1" smtClean="0"/>
              <a:t>Yi</a:t>
            </a:r>
            <a:r>
              <a:rPr lang="tr-TR" dirty="0" smtClean="0"/>
              <a:t> et al., (2016) </a:t>
            </a:r>
            <a:r>
              <a:rPr lang="tr-TR" dirty="0" err="1" smtClean="0"/>
              <a:t>worked</a:t>
            </a:r>
            <a:r>
              <a:rPr lang="tr-TR" dirty="0" smtClean="0"/>
              <a:t> on </a:t>
            </a:r>
            <a:r>
              <a:rPr lang="tr-TR" dirty="0" err="1" smtClean="0"/>
              <a:t>the</a:t>
            </a:r>
            <a:r>
              <a:rPr lang="tr-TR" dirty="0" smtClean="0"/>
              <a:t> </a:t>
            </a:r>
            <a:r>
              <a:rPr lang="tr-TR" dirty="0" err="1" smtClean="0"/>
              <a:t>discriminant</a:t>
            </a:r>
            <a:r>
              <a:rPr lang="tr-TR" dirty="0" smtClean="0"/>
              <a:t> </a:t>
            </a:r>
            <a:r>
              <a:rPr lang="tr-TR" dirty="0" err="1" smtClean="0"/>
              <a:t>analysis</a:t>
            </a:r>
            <a:r>
              <a:rPr lang="tr-TR" dirty="0" smtClean="0"/>
              <a:t> </a:t>
            </a:r>
            <a:r>
              <a:rPr lang="tr-TR" dirty="0" err="1" smtClean="0"/>
              <a:t>forecasting</a:t>
            </a:r>
            <a:r>
              <a:rPr lang="tr-TR" dirty="0" smtClean="0"/>
              <a:t> model of </a:t>
            </a:r>
            <a:r>
              <a:rPr lang="tr-TR" dirty="0" err="1" smtClean="0"/>
              <a:t>first</a:t>
            </a:r>
            <a:r>
              <a:rPr lang="tr-TR" dirty="0" smtClean="0"/>
              <a:t> </a:t>
            </a:r>
            <a:r>
              <a:rPr lang="tr-TR" dirty="0" err="1" smtClean="0"/>
              <a:t>trimester</a:t>
            </a:r>
            <a:r>
              <a:rPr lang="tr-TR" dirty="0" smtClean="0"/>
              <a:t> </a:t>
            </a:r>
            <a:r>
              <a:rPr lang="tr-TR" dirty="0" err="1" smtClean="0"/>
              <a:t>pregnancy</a:t>
            </a:r>
            <a:r>
              <a:rPr lang="tr-TR" dirty="0" smtClean="0"/>
              <a:t> </a:t>
            </a:r>
            <a:r>
              <a:rPr lang="tr-TR" dirty="0" err="1" smtClean="0"/>
              <a:t>outcomes</a:t>
            </a:r>
            <a:r>
              <a:rPr lang="tr-TR" dirty="0" smtClean="0"/>
              <a:t> </a:t>
            </a:r>
          </a:p>
          <a:p>
            <a:r>
              <a:rPr lang="tr-TR" dirty="0" err="1" smtClean="0"/>
              <a:t>Nikolopoulos</a:t>
            </a:r>
            <a:r>
              <a:rPr lang="tr-TR" dirty="0" smtClean="0"/>
              <a:t> et. al.,(2015) </a:t>
            </a:r>
            <a:r>
              <a:rPr lang="tr-TR" dirty="0" err="1" smtClean="0"/>
              <a:t>studied</a:t>
            </a:r>
            <a:r>
              <a:rPr lang="tr-TR" dirty="0" smtClean="0"/>
              <a:t> on </a:t>
            </a:r>
            <a:r>
              <a:rPr lang="tr-TR" dirty="0" err="1" smtClean="0"/>
              <a:t>the</a:t>
            </a:r>
            <a:r>
              <a:rPr lang="tr-TR" dirty="0" smtClean="0"/>
              <a:t> </a:t>
            </a:r>
            <a:r>
              <a:rPr lang="tr-TR" dirty="0" err="1" smtClean="0"/>
              <a:t>forecasting</a:t>
            </a:r>
            <a:r>
              <a:rPr lang="tr-TR" dirty="0" smtClean="0"/>
              <a:t> </a:t>
            </a:r>
            <a:r>
              <a:rPr lang="tr-TR" dirty="0" err="1" smtClean="0"/>
              <a:t>branded</a:t>
            </a:r>
            <a:r>
              <a:rPr lang="tr-TR" dirty="0" smtClean="0"/>
              <a:t> </a:t>
            </a:r>
            <a:r>
              <a:rPr lang="tr-TR" dirty="0" err="1" smtClean="0"/>
              <a:t>and</a:t>
            </a:r>
            <a:r>
              <a:rPr lang="tr-TR" dirty="0" smtClean="0"/>
              <a:t> </a:t>
            </a:r>
            <a:r>
              <a:rPr lang="tr-TR" dirty="0" err="1" smtClean="0"/>
              <a:t>generic</a:t>
            </a:r>
            <a:r>
              <a:rPr lang="tr-TR" dirty="0" smtClean="0"/>
              <a:t> </a:t>
            </a:r>
            <a:r>
              <a:rPr lang="tr-TR" dirty="0" err="1" smtClean="0"/>
              <a:t>pharmaceuticals</a:t>
            </a:r>
            <a:r>
              <a:rPr lang="tr-TR" dirty="0" smtClean="0"/>
              <a:t>. </a:t>
            </a:r>
          </a:p>
          <a:p>
            <a:endParaRPr lang="tr-TR" dirty="0" smtClean="0"/>
          </a:p>
          <a:p>
            <a:pPr>
              <a:buNone/>
            </a:pP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492664"/>
          </a:xfrm>
        </p:spPr>
        <p:txBody>
          <a:bodyPr>
            <a:normAutofit fontScale="90000"/>
          </a:bodyPr>
          <a:lstStyle/>
          <a:p>
            <a:r>
              <a:rPr lang="tr-TR" sz="5400" b="1" dirty="0" err="1" smtClean="0"/>
              <a:t>Literature</a:t>
            </a:r>
            <a:endParaRPr lang="tr-TR" dirty="0"/>
          </a:p>
        </p:txBody>
      </p:sp>
      <p:sp>
        <p:nvSpPr>
          <p:cNvPr id="3" name="2 İçerik Yer Tutucusu"/>
          <p:cNvSpPr>
            <a:spLocks noGrp="1"/>
          </p:cNvSpPr>
          <p:nvPr>
            <p:ph idx="1"/>
          </p:nvPr>
        </p:nvSpPr>
        <p:spPr>
          <a:xfrm>
            <a:off x="467544" y="1196752"/>
            <a:ext cx="8229600" cy="5325224"/>
          </a:xfrm>
        </p:spPr>
        <p:txBody>
          <a:bodyPr>
            <a:normAutofit fontScale="85000" lnSpcReduction="20000"/>
          </a:bodyPr>
          <a:lstStyle/>
          <a:p>
            <a:r>
              <a:rPr lang="en-CA" dirty="0" err="1" smtClean="0"/>
              <a:t>Laan</a:t>
            </a:r>
            <a:r>
              <a:rPr lang="en-CA" dirty="0" smtClean="0"/>
              <a:t> et al. (2016) studied demand forecasting and order planning for humanitarian logistics they did an empirical assessment. </a:t>
            </a:r>
            <a:endParaRPr lang="tr-TR" dirty="0" smtClean="0"/>
          </a:p>
          <a:p>
            <a:r>
              <a:rPr lang="en-CA" dirty="0" smtClean="0"/>
              <a:t>Baal and Wong, (2012) did the forecasting of macro-level health care expenditures, time to death and some further considerations </a:t>
            </a:r>
            <a:endParaRPr lang="tr-TR" dirty="0" smtClean="0"/>
          </a:p>
          <a:p>
            <a:r>
              <a:rPr lang="en-CA" dirty="0" err="1" smtClean="0"/>
              <a:t>Pirc</a:t>
            </a:r>
            <a:r>
              <a:rPr lang="en-CA" dirty="0" smtClean="0"/>
              <a:t> et al., (2016) worked on the threat </a:t>
            </a:r>
            <a:r>
              <a:rPr lang="en-CA" dirty="0" err="1" smtClean="0"/>
              <a:t>forecasting.they</a:t>
            </a:r>
            <a:r>
              <a:rPr lang="en-CA" dirty="0" smtClean="0"/>
              <a:t> worked on  the high-level concepts that are associated with big data collection and how they are applied to threat forecasting. I</a:t>
            </a:r>
            <a:endParaRPr lang="tr-TR" dirty="0" smtClean="0"/>
          </a:p>
          <a:p>
            <a:r>
              <a:rPr lang="en-CA" dirty="0" err="1" smtClean="0"/>
              <a:t>Shynkevich</a:t>
            </a:r>
            <a:r>
              <a:rPr lang="en-CA" dirty="0" smtClean="0"/>
              <a:t> et al., (2016) worked on the forecasting movements of health-care stock prices based on different categories of news articles using multiple kernel learning.</a:t>
            </a:r>
            <a:endParaRPr lang="tr-TR" dirty="0" smtClean="0"/>
          </a:p>
          <a:p>
            <a:r>
              <a:rPr lang="en-CA" dirty="0" err="1" smtClean="0"/>
              <a:t>Laan</a:t>
            </a:r>
            <a:r>
              <a:rPr lang="en-CA" dirty="0" smtClean="0"/>
              <a:t> et al. (2016) did demand forecasting and order planning for humanitarian logistics</a:t>
            </a:r>
            <a:endParaRPr lang="tr-TR" dirty="0" smtClean="0"/>
          </a:p>
          <a:p>
            <a:r>
              <a:rPr lang="tr-TR" dirty="0" err="1" smtClean="0"/>
              <a:t>Afilal</a:t>
            </a:r>
            <a:r>
              <a:rPr lang="tr-TR" dirty="0" smtClean="0"/>
              <a:t> et al. (2016),  </a:t>
            </a:r>
            <a:r>
              <a:rPr lang="tr-TR" dirty="0" err="1" smtClean="0"/>
              <a:t>studied</a:t>
            </a:r>
            <a:r>
              <a:rPr lang="tr-TR" dirty="0" smtClean="0"/>
              <a:t> </a:t>
            </a:r>
            <a:r>
              <a:rPr lang="tr-TR" dirty="0" err="1" smtClean="0"/>
              <a:t>the</a:t>
            </a:r>
            <a:r>
              <a:rPr lang="tr-TR" dirty="0" smtClean="0"/>
              <a:t> </a:t>
            </a:r>
            <a:r>
              <a:rPr lang="tr-TR" dirty="0" err="1" smtClean="0"/>
              <a:t>emergency</a:t>
            </a:r>
            <a:r>
              <a:rPr lang="tr-TR" dirty="0" smtClean="0"/>
              <a:t> </a:t>
            </a:r>
            <a:r>
              <a:rPr lang="tr-TR" dirty="0" err="1" smtClean="0"/>
              <a:t>department</a:t>
            </a:r>
            <a:r>
              <a:rPr lang="tr-TR" dirty="0" smtClean="0"/>
              <a:t> </a:t>
            </a:r>
            <a:r>
              <a:rPr lang="tr-TR" dirty="0" err="1" smtClean="0"/>
              <a:t>flow</a:t>
            </a:r>
            <a:r>
              <a:rPr lang="tr-TR" dirty="0" smtClean="0"/>
              <a:t> </a:t>
            </a:r>
            <a:r>
              <a:rPr lang="tr-TR" dirty="0" err="1" smtClean="0"/>
              <a:t>with</a:t>
            </a:r>
            <a:r>
              <a:rPr lang="tr-TR" dirty="0" smtClean="0"/>
              <a:t> a </a:t>
            </a:r>
            <a:r>
              <a:rPr lang="tr-TR" dirty="0" err="1" smtClean="0"/>
              <a:t>new</a:t>
            </a:r>
            <a:r>
              <a:rPr lang="tr-TR" dirty="0" smtClean="0"/>
              <a:t> </a:t>
            </a:r>
            <a:r>
              <a:rPr lang="tr-TR" dirty="0" err="1" smtClean="0"/>
              <a:t>practical</a:t>
            </a:r>
            <a:r>
              <a:rPr lang="tr-TR" dirty="0" smtClean="0"/>
              <a:t> </a:t>
            </a:r>
            <a:r>
              <a:rPr lang="tr-TR" dirty="0" err="1" smtClean="0"/>
              <a:t>patients</a:t>
            </a:r>
            <a:r>
              <a:rPr lang="tr-TR" dirty="0" smtClean="0"/>
              <a:t> </a:t>
            </a:r>
            <a:r>
              <a:rPr lang="tr-TR" dirty="0" err="1" smtClean="0"/>
              <a:t>classification</a:t>
            </a:r>
            <a:r>
              <a:rPr lang="tr-TR" dirty="0" smtClean="0"/>
              <a:t> </a:t>
            </a:r>
            <a:r>
              <a:rPr lang="tr-TR" dirty="0" err="1" smtClean="0"/>
              <a:t>and</a:t>
            </a:r>
            <a:r>
              <a:rPr lang="tr-TR" dirty="0" smtClean="0"/>
              <a:t> </a:t>
            </a:r>
            <a:r>
              <a:rPr lang="tr-TR" dirty="0" err="1" smtClean="0"/>
              <a:t>forecasting</a:t>
            </a:r>
            <a:r>
              <a:rPr lang="tr-TR" dirty="0" smtClean="0"/>
              <a:t> </a:t>
            </a:r>
            <a:r>
              <a:rPr lang="tr-TR" dirty="0" err="1" smtClean="0"/>
              <a:t>daily</a:t>
            </a:r>
            <a:r>
              <a:rPr lang="tr-TR" dirty="0" smtClean="0"/>
              <a:t> </a:t>
            </a:r>
            <a:r>
              <a:rPr lang="tr-TR" dirty="0" err="1" smtClean="0"/>
              <a:t>attendance</a:t>
            </a:r>
            <a:r>
              <a:rPr lang="tr-TR" dirty="0" smtClean="0"/>
              <a:t>. </a:t>
            </a:r>
          </a:p>
          <a:p>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492664"/>
          </a:xfrm>
        </p:spPr>
        <p:txBody>
          <a:bodyPr>
            <a:normAutofit fontScale="90000"/>
          </a:bodyPr>
          <a:lstStyle/>
          <a:p>
            <a:r>
              <a:rPr lang="tr-TR" sz="4800" b="1" dirty="0" err="1" smtClean="0"/>
              <a:t>Literature</a:t>
            </a:r>
            <a:endParaRPr lang="tr-TR" dirty="0"/>
          </a:p>
        </p:txBody>
      </p:sp>
      <p:sp>
        <p:nvSpPr>
          <p:cNvPr id="3" name="2 İçerik Yer Tutucusu"/>
          <p:cNvSpPr>
            <a:spLocks noGrp="1"/>
          </p:cNvSpPr>
          <p:nvPr>
            <p:ph idx="1"/>
          </p:nvPr>
        </p:nvSpPr>
        <p:spPr>
          <a:xfrm>
            <a:off x="457200" y="1196752"/>
            <a:ext cx="8229600" cy="5127848"/>
          </a:xfrm>
        </p:spPr>
        <p:txBody>
          <a:bodyPr>
            <a:normAutofit fontScale="77500" lnSpcReduction="20000"/>
          </a:bodyPr>
          <a:lstStyle/>
          <a:p>
            <a:r>
              <a:rPr lang="tr-TR" dirty="0" err="1" smtClean="0"/>
              <a:t>Maksimović</a:t>
            </a:r>
            <a:r>
              <a:rPr lang="tr-TR" dirty="0" smtClean="0"/>
              <a:t> et al, (2017) </a:t>
            </a:r>
            <a:r>
              <a:rPr lang="tr-TR" dirty="0" err="1" smtClean="0"/>
              <a:t>studied</a:t>
            </a:r>
            <a:r>
              <a:rPr lang="tr-TR" dirty="0" smtClean="0"/>
              <a:t> on </a:t>
            </a:r>
            <a:r>
              <a:rPr lang="tr-TR" dirty="0" err="1" smtClean="0"/>
              <a:t>management</a:t>
            </a:r>
            <a:r>
              <a:rPr lang="tr-TR" dirty="0" smtClean="0"/>
              <a:t> of </a:t>
            </a:r>
            <a:r>
              <a:rPr lang="tr-TR" dirty="0" err="1" smtClean="0"/>
              <a:t>health</a:t>
            </a:r>
            <a:r>
              <a:rPr lang="tr-TR" dirty="0" smtClean="0"/>
              <a:t> </a:t>
            </a:r>
            <a:r>
              <a:rPr lang="tr-TR" dirty="0" err="1" smtClean="0"/>
              <a:t>care</a:t>
            </a:r>
            <a:r>
              <a:rPr lang="tr-TR" dirty="0" smtClean="0"/>
              <a:t> </a:t>
            </a:r>
            <a:r>
              <a:rPr lang="tr-TR" dirty="0" err="1" smtClean="0"/>
              <a:t>expenditure</a:t>
            </a:r>
            <a:r>
              <a:rPr lang="tr-TR" dirty="0" smtClean="0"/>
              <a:t> </a:t>
            </a:r>
            <a:r>
              <a:rPr lang="tr-TR" dirty="0" err="1" smtClean="0"/>
              <a:t>by</a:t>
            </a:r>
            <a:r>
              <a:rPr lang="tr-TR" dirty="0" smtClean="0"/>
              <a:t> </a:t>
            </a:r>
            <a:r>
              <a:rPr lang="tr-TR" dirty="0" err="1" smtClean="0"/>
              <a:t>soft</a:t>
            </a:r>
            <a:r>
              <a:rPr lang="tr-TR" dirty="0" smtClean="0"/>
              <a:t> </a:t>
            </a:r>
            <a:r>
              <a:rPr lang="tr-TR" dirty="0" err="1" smtClean="0"/>
              <a:t>computing</a:t>
            </a:r>
            <a:r>
              <a:rPr lang="tr-TR" dirty="0" smtClean="0"/>
              <a:t> </a:t>
            </a:r>
            <a:r>
              <a:rPr lang="tr-TR" dirty="0" err="1" smtClean="0"/>
              <a:t>methodology</a:t>
            </a:r>
            <a:r>
              <a:rPr lang="tr-TR" dirty="0" smtClean="0"/>
              <a:t>. </a:t>
            </a:r>
          </a:p>
          <a:p>
            <a:r>
              <a:rPr lang="tr-TR" dirty="0" err="1" smtClean="0"/>
              <a:t>Mladenović</a:t>
            </a:r>
            <a:r>
              <a:rPr lang="tr-TR" dirty="0" smtClean="0"/>
              <a:t> et al. (2016) </a:t>
            </a:r>
            <a:r>
              <a:rPr lang="tr-TR" dirty="0" err="1" smtClean="0"/>
              <a:t>analyzed</a:t>
            </a:r>
            <a:r>
              <a:rPr lang="tr-TR" dirty="0" smtClean="0"/>
              <a:t> </a:t>
            </a:r>
            <a:r>
              <a:rPr lang="tr-TR" dirty="0" err="1" smtClean="0"/>
              <a:t>and</a:t>
            </a:r>
            <a:r>
              <a:rPr lang="tr-TR" dirty="0" smtClean="0"/>
              <a:t> </a:t>
            </a:r>
            <a:r>
              <a:rPr lang="tr-TR" dirty="0" err="1" smtClean="0"/>
              <a:t>management</a:t>
            </a:r>
            <a:r>
              <a:rPr lang="tr-TR" dirty="0" smtClean="0"/>
              <a:t> of </a:t>
            </a:r>
            <a:r>
              <a:rPr lang="tr-TR" dirty="0" err="1" smtClean="0"/>
              <a:t>health</a:t>
            </a:r>
            <a:r>
              <a:rPr lang="tr-TR" dirty="0" smtClean="0"/>
              <a:t> </a:t>
            </a:r>
            <a:r>
              <a:rPr lang="tr-TR" dirty="0" err="1" smtClean="0"/>
              <a:t>care</a:t>
            </a:r>
            <a:r>
              <a:rPr lang="tr-TR" dirty="0" smtClean="0"/>
              <a:t> </a:t>
            </a:r>
            <a:r>
              <a:rPr lang="tr-TR" dirty="0" err="1" smtClean="0"/>
              <a:t>expenditure</a:t>
            </a:r>
            <a:r>
              <a:rPr lang="tr-TR" dirty="0" smtClean="0"/>
              <a:t> </a:t>
            </a:r>
            <a:r>
              <a:rPr lang="tr-TR" dirty="0" err="1" smtClean="0"/>
              <a:t>and</a:t>
            </a:r>
            <a:r>
              <a:rPr lang="tr-TR" dirty="0" smtClean="0"/>
              <a:t> </a:t>
            </a:r>
            <a:r>
              <a:rPr lang="tr-TR" dirty="0" err="1" smtClean="0"/>
              <a:t>gross</a:t>
            </a:r>
            <a:r>
              <a:rPr lang="tr-TR" dirty="0" smtClean="0"/>
              <a:t> </a:t>
            </a:r>
            <a:r>
              <a:rPr lang="tr-TR" dirty="0" err="1" smtClean="0"/>
              <a:t>domestic</a:t>
            </a:r>
            <a:r>
              <a:rPr lang="tr-TR" dirty="0" smtClean="0"/>
              <a:t> </a:t>
            </a:r>
            <a:r>
              <a:rPr lang="tr-TR" dirty="0" err="1" smtClean="0"/>
              <a:t>product</a:t>
            </a:r>
            <a:r>
              <a:rPr lang="tr-TR" dirty="0" smtClean="0"/>
              <a:t> (GDP) </a:t>
            </a:r>
            <a:r>
              <a:rPr lang="tr-TR" dirty="0" err="1" smtClean="0"/>
              <a:t>growth</a:t>
            </a:r>
            <a:r>
              <a:rPr lang="tr-TR" dirty="0" smtClean="0"/>
              <a:t> rate </a:t>
            </a:r>
            <a:r>
              <a:rPr lang="tr-TR" dirty="0" err="1" smtClean="0"/>
              <a:t>by</a:t>
            </a:r>
            <a:r>
              <a:rPr lang="tr-TR" dirty="0" smtClean="0"/>
              <a:t> </a:t>
            </a:r>
            <a:r>
              <a:rPr lang="tr-TR" dirty="0" err="1" smtClean="0"/>
              <a:t>adaptive</a:t>
            </a:r>
            <a:r>
              <a:rPr lang="tr-TR" dirty="0" smtClean="0"/>
              <a:t> </a:t>
            </a:r>
            <a:r>
              <a:rPr lang="tr-TR" dirty="0" err="1" smtClean="0"/>
              <a:t>neuro</a:t>
            </a:r>
            <a:r>
              <a:rPr lang="tr-TR" dirty="0" smtClean="0"/>
              <a:t>-</a:t>
            </a:r>
            <a:r>
              <a:rPr lang="tr-TR" dirty="0" err="1" smtClean="0"/>
              <a:t>fuzzy</a:t>
            </a:r>
            <a:r>
              <a:rPr lang="tr-TR" dirty="0" smtClean="0"/>
              <a:t> </a:t>
            </a:r>
            <a:r>
              <a:rPr lang="tr-TR" dirty="0" err="1" smtClean="0"/>
              <a:t>technique</a:t>
            </a:r>
            <a:r>
              <a:rPr lang="tr-TR" dirty="0" smtClean="0"/>
              <a:t>. </a:t>
            </a:r>
          </a:p>
          <a:p>
            <a:r>
              <a:rPr lang="tr-TR" dirty="0" err="1" smtClean="0"/>
              <a:t>Zepeda</a:t>
            </a:r>
            <a:r>
              <a:rPr lang="tr-TR" dirty="0" smtClean="0"/>
              <a:t> et al., (2016) </a:t>
            </a:r>
            <a:r>
              <a:rPr lang="tr-TR" dirty="0" err="1" smtClean="0"/>
              <a:t>studied</a:t>
            </a:r>
            <a:r>
              <a:rPr lang="tr-TR" dirty="0" smtClean="0"/>
              <a:t> </a:t>
            </a:r>
            <a:r>
              <a:rPr lang="tr-TR" dirty="0" err="1" smtClean="0"/>
              <a:t>supply</a:t>
            </a:r>
            <a:r>
              <a:rPr lang="tr-TR" dirty="0" smtClean="0"/>
              <a:t> </a:t>
            </a:r>
            <a:r>
              <a:rPr lang="tr-TR" dirty="0" err="1" smtClean="0"/>
              <a:t>chain</a:t>
            </a:r>
            <a:r>
              <a:rPr lang="tr-TR" dirty="0" smtClean="0"/>
              <a:t> risk </a:t>
            </a:r>
            <a:r>
              <a:rPr lang="tr-TR" dirty="0" err="1" smtClean="0"/>
              <a:t>management</a:t>
            </a:r>
            <a:r>
              <a:rPr lang="tr-TR" dirty="0" smtClean="0"/>
              <a:t> </a:t>
            </a:r>
            <a:r>
              <a:rPr lang="tr-TR" dirty="0" err="1" smtClean="0"/>
              <a:t>and</a:t>
            </a:r>
            <a:r>
              <a:rPr lang="tr-TR" dirty="0" smtClean="0"/>
              <a:t> </a:t>
            </a:r>
            <a:r>
              <a:rPr lang="tr-TR" dirty="0" err="1" smtClean="0"/>
              <a:t>hospital</a:t>
            </a:r>
            <a:r>
              <a:rPr lang="tr-TR" dirty="0" smtClean="0"/>
              <a:t> </a:t>
            </a:r>
            <a:r>
              <a:rPr lang="tr-TR" dirty="0" err="1" smtClean="0"/>
              <a:t>inventory</a:t>
            </a:r>
            <a:r>
              <a:rPr lang="tr-TR" dirty="0" smtClean="0"/>
              <a:t>.</a:t>
            </a:r>
          </a:p>
          <a:p>
            <a:r>
              <a:rPr lang="tr-TR" dirty="0" err="1" smtClean="0"/>
              <a:t>Jurado</a:t>
            </a:r>
            <a:r>
              <a:rPr lang="tr-TR" dirty="0" smtClean="0"/>
              <a:t> et al (2016) </a:t>
            </a:r>
            <a:r>
              <a:rPr lang="tr-TR" dirty="0" err="1" smtClean="0"/>
              <a:t>studied</a:t>
            </a:r>
            <a:r>
              <a:rPr lang="tr-TR" dirty="0" smtClean="0"/>
              <a:t> </a:t>
            </a:r>
            <a:r>
              <a:rPr lang="tr-TR" dirty="0" err="1" smtClean="0"/>
              <a:t>stock</a:t>
            </a:r>
            <a:r>
              <a:rPr lang="tr-TR" dirty="0" smtClean="0"/>
              <a:t> </a:t>
            </a:r>
            <a:r>
              <a:rPr lang="tr-TR" dirty="0" err="1" smtClean="0"/>
              <a:t>management</a:t>
            </a:r>
            <a:r>
              <a:rPr lang="tr-TR" dirty="0" smtClean="0"/>
              <a:t> in </a:t>
            </a:r>
            <a:r>
              <a:rPr lang="tr-TR" dirty="0" err="1" smtClean="0"/>
              <a:t>hospital</a:t>
            </a:r>
            <a:r>
              <a:rPr lang="tr-TR" dirty="0" smtClean="0"/>
              <a:t> </a:t>
            </a:r>
            <a:r>
              <a:rPr lang="tr-TR" dirty="0" err="1" smtClean="0"/>
              <a:t>pharmacy</a:t>
            </a:r>
            <a:r>
              <a:rPr lang="tr-TR" dirty="0" smtClean="0"/>
              <a:t> </a:t>
            </a:r>
            <a:r>
              <a:rPr lang="tr-TR" dirty="0" err="1" smtClean="0"/>
              <a:t>using</a:t>
            </a:r>
            <a:r>
              <a:rPr lang="tr-TR" dirty="0" smtClean="0"/>
              <a:t> </a:t>
            </a:r>
            <a:r>
              <a:rPr lang="tr-TR" dirty="0" err="1" smtClean="0"/>
              <a:t>chance</a:t>
            </a:r>
            <a:r>
              <a:rPr lang="tr-TR" dirty="0" smtClean="0"/>
              <a:t>-</a:t>
            </a:r>
            <a:r>
              <a:rPr lang="tr-TR" dirty="0" err="1" smtClean="0"/>
              <a:t>constrained</a:t>
            </a:r>
            <a:r>
              <a:rPr lang="tr-TR" dirty="0" smtClean="0"/>
              <a:t> model </a:t>
            </a:r>
            <a:r>
              <a:rPr lang="tr-TR" dirty="0" err="1" smtClean="0"/>
              <a:t>predictive</a:t>
            </a:r>
            <a:r>
              <a:rPr lang="tr-TR" dirty="0" smtClean="0"/>
              <a:t> </a:t>
            </a:r>
            <a:r>
              <a:rPr lang="tr-TR" dirty="0" err="1" smtClean="0"/>
              <a:t>control</a:t>
            </a:r>
            <a:r>
              <a:rPr lang="tr-TR" dirty="0" smtClean="0"/>
              <a:t>. </a:t>
            </a:r>
          </a:p>
          <a:p>
            <a:r>
              <a:rPr lang="tr-TR" dirty="0" err="1" smtClean="0"/>
              <a:t>Sabapathy</a:t>
            </a:r>
            <a:r>
              <a:rPr lang="tr-TR" dirty="0" smtClean="0"/>
              <a:t> </a:t>
            </a:r>
            <a:r>
              <a:rPr lang="tr-TR" dirty="0" err="1" smtClean="0"/>
              <a:t>and</a:t>
            </a:r>
            <a:r>
              <a:rPr lang="tr-TR" dirty="0" smtClean="0"/>
              <a:t> </a:t>
            </a:r>
            <a:r>
              <a:rPr lang="tr-TR" dirty="0" err="1" smtClean="0"/>
              <a:t>Bhardwaj</a:t>
            </a:r>
            <a:r>
              <a:rPr lang="tr-TR" dirty="0" smtClean="0"/>
              <a:t>  2016 </a:t>
            </a:r>
            <a:r>
              <a:rPr lang="tr-TR" dirty="0" err="1" smtClean="0"/>
              <a:t>studied</a:t>
            </a:r>
            <a:r>
              <a:rPr lang="tr-TR" dirty="0" smtClean="0"/>
              <a:t> on </a:t>
            </a:r>
            <a:r>
              <a:rPr lang="tr-TR" dirty="0" err="1" smtClean="0"/>
              <a:t>setting</a:t>
            </a:r>
            <a:r>
              <a:rPr lang="tr-TR" dirty="0" smtClean="0"/>
              <a:t> </a:t>
            </a:r>
            <a:r>
              <a:rPr lang="tr-TR" dirty="0" err="1" smtClean="0"/>
              <a:t>the</a:t>
            </a:r>
            <a:r>
              <a:rPr lang="tr-TR" dirty="0" smtClean="0"/>
              <a:t> </a:t>
            </a:r>
            <a:r>
              <a:rPr lang="tr-TR" dirty="0" err="1" smtClean="0"/>
              <a:t>goals</a:t>
            </a:r>
            <a:r>
              <a:rPr lang="tr-TR" dirty="0" smtClean="0"/>
              <a:t> in </a:t>
            </a:r>
            <a:r>
              <a:rPr lang="tr-TR" dirty="0" err="1" smtClean="0"/>
              <a:t>the</a:t>
            </a:r>
            <a:r>
              <a:rPr lang="tr-TR" dirty="0" smtClean="0"/>
              <a:t> </a:t>
            </a:r>
            <a:r>
              <a:rPr lang="tr-TR" dirty="0" err="1" smtClean="0"/>
              <a:t>management</a:t>
            </a:r>
            <a:r>
              <a:rPr lang="tr-TR" dirty="0" smtClean="0"/>
              <a:t> of </a:t>
            </a:r>
            <a:r>
              <a:rPr lang="tr-TR" dirty="0" err="1" smtClean="0"/>
              <a:t>mutilated</a:t>
            </a:r>
            <a:r>
              <a:rPr lang="tr-TR" dirty="0" smtClean="0"/>
              <a:t> </a:t>
            </a:r>
            <a:r>
              <a:rPr lang="tr-TR" dirty="0" err="1" smtClean="0"/>
              <a:t>injuries</a:t>
            </a:r>
            <a:r>
              <a:rPr lang="tr-TR" dirty="0" smtClean="0"/>
              <a:t> of </a:t>
            </a:r>
            <a:r>
              <a:rPr lang="tr-TR" dirty="0" err="1" smtClean="0"/>
              <a:t>the</a:t>
            </a:r>
            <a:r>
              <a:rPr lang="tr-TR" dirty="0" smtClean="0"/>
              <a:t> </a:t>
            </a:r>
            <a:r>
              <a:rPr lang="tr-TR" dirty="0" err="1" smtClean="0"/>
              <a:t>hand</a:t>
            </a:r>
            <a:r>
              <a:rPr lang="tr-TR" dirty="0" smtClean="0"/>
              <a:t>, </a:t>
            </a:r>
            <a:r>
              <a:rPr lang="tr-TR" dirty="0" err="1" smtClean="0"/>
              <a:t>impressions</a:t>
            </a:r>
            <a:r>
              <a:rPr lang="tr-TR" dirty="0" smtClean="0"/>
              <a:t> </a:t>
            </a:r>
            <a:r>
              <a:rPr lang="tr-TR" dirty="0" err="1" smtClean="0"/>
              <a:t>based</a:t>
            </a:r>
            <a:r>
              <a:rPr lang="tr-TR" dirty="0" smtClean="0"/>
              <a:t> on </a:t>
            </a:r>
            <a:r>
              <a:rPr lang="tr-TR" dirty="0" err="1" smtClean="0"/>
              <a:t>the</a:t>
            </a:r>
            <a:r>
              <a:rPr lang="tr-TR" dirty="0" smtClean="0"/>
              <a:t> ganga </a:t>
            </a:r>
            <a:r>
              <a:rPr lang="tr-TR" dirty="0" err="1" smtClean="0"/>
              <a:t>hospital</a:t>
            </a:r>
            <a:r>
              <a:rPr lang="tr-TR" dirty="0" smtClean="0"/>
              <a:t> </a:t>
            </a:r>
            <a:r>
              <a:rPr lang="tr-TR" dirty="0" err="1" smtClean="0"/>
              <a:t>experience</a:t>
            </a:r>
            <a:r>
              <a:rPr lang="tr-TR" dirty="0" smtClean="0"/>
              <a:t>.  </a:t>
            </a:r>
          </a:p>
          <a:p>
            <a:r>
              <a:rPr lang="tr-TR" dirty="0" err="1" smtClean="0"/>
              <a:t>Dai</a:t>
            </a:r>
            <a:r>
              <a:rPr lang="tr-TR" dirty="0" smtClean="0"/>
              <a:t> et al. (2016)  </a:t>
            </a:r>
            <a:r>
              <a:rPr lang="tr-TR" dirty="0" err="1" smtClean="0"/>
              <a:t>worked</a:t>
            </a:r>
            <a:r>
              <a:rPr lang="tr-TR" dirty="0" smtClean="0"/>
              <a:t> in </a:t>
            </a:r>
            <a:r>
              <a:rPr lang="tr-TR" dirty="0" err="1" smtClean="0"/>
              <a:t>the</a:t>
            </a:r>
            <a:r>
              <a:rPr lang="tr-TR" dirty="0" smtClean="0"/>
              <a:t>  in-</a:t>
            </a:r>
            <a:r>
              <a:rPr lang="tr-TR" dirty="0" err="1" smtClean="0"/>
              <a:t>hospital</a:t>
            </a:r>
            <a:r>
              <a:rPr lang="tr-TR" dirty="0" smtClean="0"/>
              <a:t> </a:t>
            </a:r>
            <a:r>
              <a:rPr lang="tr-TR" dirty="0" err="1" smtClean="0"/>
              <a:t>st</a:t>
            </a:r>
            <a:r>
              <a:rPr lang="tr-TR" dirty="0" smtClean="0"/>
              <a:t> </a:t>
            </a:r>
            <a:r>
              <a:rPr lang="tr-TR" dirty="0" err="1" smtClean="0"/>
              <a:t>elevation</a:t>
            </a:r>
            <a:r>
              <a:rPr lang="tr-TR" dirty="0" smtClean="0"/>
              <a:t> </a:t>
            </a:r>
            <a:r>
              <a:rPr lang="tr-TR" dirty="0" err="1" smtClean="0"/>
              <a:t>myocardial</a:t>
            </a:r>
            <a:r>
              <a:rPr lang="tr-TR" dirty="0" smtClean="0"/>
              <a:t> </a:t>
            </a:r>
            <a:r>
              <a:rPr lang="tr-TR" dirty="0" err="1" smtClean="0"/>
              <a:t>ınfarction</a:t>
            </a:r>
            <a:r>
              <a:rPr lang="tr-TR" dirty="0" smtClean="0"/>
              <a:t>: </a:t>
            </a:r>
            <a:r>
              <a:rPr lang="tr-TR" dirty="0" err="1" smtClean="0"/>
              <a:t>clinical</a:t>
            </a:r>
            <a:r>
              <a:rPr lang="tr-TR" dirty="0" smtClean="0"/>
              <a:t> </a:t>
            </a:r>
            <a:r>
              <a:rPr lang="tr-TR" dirty="0" err="1" smtClean="0"/>
              <a:t>characteristics</a:t>
            </a:r>
            <a:r>
              <a:rPr lang="tr-TR" dirty="0" smtClean="0"/>
              <a:t>, </a:t>
            </a:r>
            <a:r>
              <a:rPr lang="tr-TR" dirty="0" err="1" smtClean="0"/>
              <a:t>management</a:t>
            </a:r>
            <a:r>
              <a:rPr lang="tr-TR" dirty="0" smtClean="0"/>
              <a:t> </a:t>
            </a:r>
            <a:r>
              <a:rPr lang="tr-TR" dirty="0" err="1" smtClean="0"/>
              <a:t>challenges</a:t>
            </a:r>
            <a:r>
              <a:rPr lang="tr-TR" dirty="0" smtClean="0"/>
              <a:t>, </a:t>
            </a:r>
            <a:r>
              <a:rPr lang="tr-TR" dirty="0" err="1" smtClean="0"/>
              <a:t>and</a:t>
            </a:r>
            <a:r>
              <a:rPr lang="tr-TR" dirty="0" smtClean="0"/>
              <a:t> </a:t>
            </a:r>
            <a:r>
              <a:rPr lang="tr-TR" dirty="0" err="1" smtClean="0"/>
              <a:t>outcome</a:t>
            </a:r>
            <a:r>
              <a:rPr lang="tr-TR" dirty="0" smtClean="0"/>
              <a:t>.</a:t>
            </a:r>
          </a:p>
          <a:p>
            <a:r>
              <a:rPr lang="tr-TR" dirty="0" smtClean="0"/>
              <a:t> Koh (2016) </a:t>
            </a:r>
            <a:r>
              <a:rPr lang="tr-TR" dirty="0" err="1" smtClean="0"/>
              <a:t>worked</a:t>
            </a:r>
            <a:r>
              <a:rPr lang="tr-TR" dirty="0" smtClean="0"/>
              <a:t> on </a:t>
            </a:r>
            <a:r>
              <a:rPr lang="tr-TR" dirty="0" err="1" smtClean="0"/>
              <a:t>the</a:t>
            </a:r>
            <a:r>
              <a:rPr lang="tr-TR" dirty="0" smtClean="0"/>
              <a:t>  </a:t>
            </a:r>
            <a:r>
              <a:rPr lang="tr-TR" dirty="0" err="1" smtClean="0"/>
              <a:t>management</a:t>
            </a:r>
            <a:r>
              <a:rPr lang="tr-TR" dirty="0" smtClean="0"/>
              <a:t> of </a:t>
            </a:r>
            <a:r>
              <a:rPr lang="tr-TR" dirty="0" err="1" smtClean="0"/>
              <a:t>work</a:t>
            </a:r>
            <a:r>
              <a:rPr lang="tr-TR" dirty="0" smtClean="0"/>
              <a:t> </a:t>
            </a:r>
            <a:r>
              <a:rPr lang="tr-TR" dirty="0" err="1" smtClean="0"/>
              <a:t>place</a:t>
            </a:r>
            <a:r>
              <a:rPr lang="tr-TR" dirty="0" smtClean="0"/>
              <a:t> </a:t>
            </a:r>
            <a:r>
              <a:rPr lang="tr-TR" dirty="0" err="1" smtClean="0"/>
              <a:t>bullying</a:t>
            </a:r>
            <a:r>
              <a:rPr lang="tr-TR" dirty="0" smtClean="0"/>
              <a:t> in </a:t>
            </a:r>
            <a:r>
              <a:rPr lang="tr-TR" dirty="0" err="1" smtClean="0"/>
              <a:t>hospital</a:t>
            </a:r>
            <a:r>
              <a:rPr lang="tr-TR" dirty="0" smtClean="0"/>
              <a:t> </a:t>
            </a:r>
            <a:r>
              <a:rPr lang="tr-TR" dirty="0" err="1" smtClean="0"/>
              <a:t>made</a:t>
            </a:r>
            <a:r>
              <a:rPr lang="tr-TR" dirty="0" smtClean="0"/>
              <a:t>  a </a:t>
            </a:r>
            <a:r>
              <a:rPr lang="tr-TR" dirty="0" err="1" smtClean="0"/>
              <a:t>review</a:t>
            </a:r>
            <a:r>
              <a:rPr lang="tr-TR" dirty="0" smtClean="0"/>
              <a:t> of </a:t>
            </a:r>
            <a:r>
              <a:rPr lang="tr-TR" dirty="0" err="1" smtClean="0"/>
              <a:t>the</a:t>
            </a:r>
            <a:r>
              <a:rPr lang="tr-TR" dirty="0" smtClean="0"/>
              <a:t> </a:t>
            </a:r>
            <a:r>
              <a:rPr lang="tr-TR" dirty="0" err="1" smtClean="0"/>
              <a:t>use</a:t>
            </a:r>
            <a:r>
              <a:rPr lang="tr-TR" dirty="0" smtClean="0"/>
              <a:t> of </a:t>
            </a:r>
            <a:r>
              <a:rPr lang="tr-TR" dirty="0" err="1" smtClean="0"/>
              <a:t>cognitive</a:t>
            </a:r>
            <a:r>
              <a:rPr lang="tr-TR" dirty="0" smtClean="0"/>
              <a:t> </a:t>
            </a:r>
            <a:r>
              <a:rPr lang="tr-TR" dirty="0" err="1" smtClean="0"/>
              <a:t>rehearsal</a:t>
            </a:r>
            <a:r>
              <a:rPr lang="tr-TR" dirty="0" smtClean="0"/>
              <a:t> as an </a:t>
            </a:r>
            <a:r>
              <a:rPr lang="tr-TR" dirty="0" err="1" smtClean="0"/>
              <a:t>alternative</a:t>
            </a:r>
            <a:r>
              <a:rPr lang="tr-TR" dirty="0" smtClean="0"/>
              <a:t> </a:t>
            </a:r>
            <a:r>
              <a:rPr lang="tr-TR" dirty="0" err="1" smtClean="0"/>
              <a:t>management</a:t>
            </a:r>
            <a:r>
              <a:rPr lang="tr-TR" dirty="0" smtClean="0"/>
              <a:t> </a:t>
            </a:r>
            <a:r>
              <a:rPr lang="tr-TR" dirty="0" err="1" smtClean="0"/>
              <a:t>strategy</a:t>
            </a:r>
            <a:r>
              <a:rPr lang="tr-TR" dirty="0" smtClean="0"/>
              <a:t>, </a:t>
            </a:r>
            <a:r>
              <a:rPr lang="en-CA" b="1" dirty="0" smtClean="0"/>
              <a:t> </a:t>
            </a:r>
            <a:endParaRPr lang="tr-TR" dirty="0" smtClean="0"/>
          </a:p>
          <a:p>
            <a:endParaRPr lang="tr-TR" dirty="0" smtClean="0"/>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CA" sz="4800" b="1" dirty="0" smtClean="0"/>
              <a:t>Methods and Application</a:t>
            </a:r>
            <a:r>
              <a:rPr lang="tr-TR" dirty="0" smtClean="0"/>
              <a:t/>
            </a:r>
            <a:br>
              <a:rPr lang="tr-TR" dirty="0" smtClean="0"/>
            </a:br>
            <a:endParaRPr lang="tr-TR" dirty="0"/>
          </a:p>
        </p:txBody>
      </p:sp>
      <p:sp>
        <p:nvSpPr>
          <p:cNvPr id="3" name="2 İçerik Yer Tutucusu"/>
          <p:cNvSpPr>
            <a:spLocks noGrp="1"/>
          </p:cNvSpPr>
          <p:nvPr>
            <p:ph idx="1"/>
          </p:nvPr>
        </p:nvSpPr>
        <p:spPr>
          <a:xfrm>
            <a:off x="457200" y="1340768"/>
            <a:ext cx="8229600" cy="4983832"/>
          </a:xfrm>
        </p:spPr>
        <p:txBody>
          <a:bodyPr>
            <a:normAutofit/>
          </a:bodyPr>
          <a:lstStyle/>
          <a:p>
            <a:pPr algn="just"/>
            <a:r>
              <a:rPr lang="en-CA" dirty="0" smtClean="0"/>
              <a:t>36 month data are taken from the hospital</a:t>
            </a:r>
            <a:r>
              <a:rPr lang="tr-TR" dirty="0" smtClean="0"/>
              <a:t> </a:t>
            </a:r>
            <a:r>
              <a:rPr lang="en-CA" dirty="0" smtClean="0"/>
              <a:t>managements system to analyze the patients. Time series methods are used in the analysis.</a:t>
            </a:r>
            <a:endParaRPr lang="tr-TR" dirty="0" smtClean="0"/>
          </a:p>
          <a:p>
            <a:r>
              <a:rPr lang="en-CA" dirty="0" smtClean="0"/>
              <a:t> The repeated observations of demand for a service  or product in their order of occurrence form a pattern known  as time series.</a:t>
            </a:r>
            <a:endParaRPr lang="tr-TR" dirty="0" smtClean="0"/>
          </a:p>
          <a:p>
            <a:r>
              <a:rPr lang="en-CA" dirty="0" smtClean="0"/>
              <a:t>Time series analysis is a statistical approach that relies heavily on historical data to project the future size of demand d</a:t>
            </a:r>
            <a:r>
              <a:rPr lang="tr-TR" dirty="0" smtClean="0"/>
              <a:t>a</a:t>
            </a:r>
            <a:r>
              <a:rPr lang="en-CA" dirty="0" err="1" smtClean="0"/>
              <a:t>ta</a:t>
            </a:r>
            <a:r>
              <a:rPr lang="en-CA" dirty="0" smtClean="0"/>
              <a:t> to project the future size of demand and recognizes trends and seasonal patterns. (</a:t>
            </a:r>
            <a:r>
              <a:rPr lang="en-CA" dirty="0" err="1" smtClean="0"/>
              <a:t>Krajewski</a:t>
            </a:r>
            <a:r>
              <a:rPr lang="en-CA" dirty="0" smtClean="0"/>
              <a:t> et al.2016 p: 484)</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F</a:t>
            </a:r>
            <a:r>
              <a:rPr lang="en-CA" b="1" dirty="0" err="1" smtClean="0"/>
              <a:t>ive</a:t>
            </a:r>
            <a:r>
              <a:rPr lang="en-CA" b="1" dirty="0" smtClean="0"/>
              <a:t> basic  patterns of most demand time series</a:t>
            </a:r>
            <a:r>
              <a:rPr lang="en-CA" dirty="0" smtClean="0"/>
              <a:t>: </a:t>
            </a:r>
            <a:endParaRPr lang="en-CA" dirty="0"/>
          </a:p>
        </p:txBody>
      </p:sp>
      <p:sp>
        <p:nvSpPr>
          <p:cNvPr id="3" name="2 İçerik Yer Tutucusu"/>
          <p:cNvSpPr>
            <a:spLocks noGrp="1"/>
          </p:cNvSpPr>
          <p:nvPr>
            <p:ph idx="1"/>
          </p:nvPr>
        </p:nvSpPr>
        <p:spPr/>
        <p:txBody>
          <a:bodyPr>
            <a:normAutofit lnSpcReduction="10000"/>
          </a:bodyPr>
          <a:lstStyle/>
          <a:p>
            <a:r>
              <a:rPr lang="en-CA" dirty="0" smtClean="0"/>
              <a:t>The first one is horizontal  which is the fluctuation of data around a constant mean. </a:t>
            </a:r>
            <a:endParaRPr lang="tr-TR" dirty="0" smtClean="0"/>
          </a:p>
          <a:p>
            <a:r>
              <a:rPr lang="en-CA" dirty="0" smtClean="0"/>
              <a:t>The second is Trend which is the systematic increase or decrease in the mean of the series over time. </a:t>
            </a:r>
            <a:endParaRPr lang="tr-TR" dirty="0" smtClean="0"/>
          </a:p>
          <a:p>
            <a:r>
              <a:rPr lang="en-CA" dirty="0" smtClean="0"/>
              <a:t>The third one is seasonal which is a repeatable pattern of increase or decrease in demand. </a:t>
            </a:r>
            <a:endParaRPr lang="tr-TR" dirty="0" smtClean="0"/>
          </a:p>
          <a:p>
            <a:r>
              <a:rPr lang="en-CA" dirty="0" smtClean="0"/>
              <a:t>The fourth one is cyclical which is less predictable gradual increase or decrease in demand over longer periods of time.</a:t>
            </a:r>
            <a:endParaRPr lang="tr-TR" dirty="0" smtClean="0"/>
          </a:p>
          <a:p>
            <a:r>
              <a:rPr lang="en-CA" dirty="0" smtClean="0"/>
              <a:t> The fifth one is random which the </a:t>
            </a:r>
            <a:r>
              <a:rPr lang="en-CA" dirty="0" err="1" smtClean="0"/>
              <a:t>unforcastable</a:t>
            </a:r>
            <a:r>
              <a:rPr lang="en-CA" dirty="0" smtClean="0"/>
              <a:t> variation in demand is.</a:t>
            </a:r>
            <a:endParaRPr lang="en-C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F</a:t>
            </a:r>
            <a:r>
              <a:rPr lang="en-CA" b="1" dirty="0" err="1" smtClean="0"/>
              <a:t>orecast</a:t>
            </a:r>
            <a:r>
              <a:rPr lang="en-CA" b="1" dirty="0" smtClean="0"/>
              <a:t> performance, as determined by forecast errors</a:t>
            </a:r>
            <a:endParaRPr lang="tr-TR" b="1" dirty="0"/>
          </a:p>
        </p:txBody>
      </p:sp>
      <p:sp>
        <p:nvSpPr>
          <p:cNvPr id="3" name="2 İçerik Yer Tutucusu"/>
          <p:cNvSpPr>
            <a:spLocks noGrp="1"/>
          </p:cNvSpPr>
          <p:nvPr>
            <p:ph idx="1"/>
          </p:nvPr>
        </p:nvSpPr>
        <p:spPr/>
        <p:txBody>
          <a:bodyPr>
            <a:normAutofit lnSpcReduction="10000"/>
          </a:bodyPr>
          <a:lstStyle/>
          <a:p>
            <a:r>
              <a:rPr lang="en-CA" dirty="0" smtClean="0"/>
              <a:t>Managers must consider some factors when selecting a forecasting technique. </a:t>
            </a:r>
            <a:endParaRPr lang="tr-TR" dirty="0" smtClean="0"/>
          </a:p>
          <a:p>
            <a:r>
              <a:rPr lang="en-CA" dirty="0" smtClean="0"/>
              <a:t>One important consideration is  forecast performance, as determined by forecast errors</a:t>
            </a:r>
            <a:endParaRPr lang="tr-TR" dirty="0" smtClean="0"/>
          </a:p>
          <a:p>
            <a:r>
              <a:rPr lang="en-CA" dirty="0" smtClean="0"/>
              <a:t> Managers need to know how to ensure forecast errors and how to detect when something is wrong with the forecasting system. </a:t>
            </a:r>
            <a:endParaRPr lang="tr-TR" dirty="0" smtClean="0"/>
          </a:p>
          <a:p>
            <a:r>
              <a:rPr lang="en-CA" dirty="0" smtClean="0"/>
              <a:t>Forecasting analysts try to minimize the effects of bias and random errors by selecting the appropriate forecasting models but eliminating all forms of errors is impossible. (</a:t>
            </a:r>
            <a:r>
              <a:rPr lang="en-CA" dirty="0" err="1" smtClean="0"/>
              <a:t>Krajewski</a:t>
            </a:r>
            <a:r>
              <a:rPr lang="en-CA" dirty="0" smtClean="0"/>
              <a:t> et al.2016 p: 497)</a:t>
            </a:r>
            <a:endParaRPr lang="tr-TR" dirty="0" smtClean="0"/>
          </a:p>
          <a:p>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780696"/>
          </a:xfrm>
        </p:spPr>
        <p:txBody>
          <a:bodyPr>
            <a:normAutofit fontScale="90000"/>
          </a:bodyPr>
          <a:lstStyle/>
          <a:p>
            <a:r>
              <a:rPr lang="en-CA" b="1" dirty="0" smtClean="0"/>
              <a:t>The methods used </a:t>
            </a:r>
            <a:r>
              <a:rPr lang="en-CA" dirty="0" smtClean="0"/>
              <a:t>: </a:t>
            </a:r>
            <a:endParaRPr lang="tr-TR" dirty="0"/>
          </a:p>
        </p:txBody>
      </p:sp>
      <p:sp>
        <p:nvSpPr>
          <p:cNvPr id="3" name="2 İçerik Yer Tutucusu"/>
          <p:cNvSpPr>
            <a:spLocks noGrp="1"/>
          </p:cNvSpPr>
          <p:nvPr>
            <p:ph idx="1"/>
          </p:nvPr>
        </p:nvSpPr>
        <p:spPr>
          <a:xfrm>
            <a:off x="457200" y="1628800"/>
            <a:ext cx="8229600" cy="4695800"/>
          </a:xfrm>
        </p:spPr>
        <p:txBody>
          <a:bodyPr>
            <a:normAutofit fontScale="85000" lnSpcReduction="10000"/>
          </a:bodyPr>
          <a:lstStyle/>
          <a:p>
            <a:r>
              <a:rPr lang="en-CA" dirty="0" smtClean="0"/>
              <a:t>Moving averages, exponential smoothing method with an alpha 0.1, exponential smoothing method with an alpha 0.5,</a:t>
            </a:r>
            <a:endParaRPr lang="tr-TR" dirty="0" smtClean="0"/>
          </a:p>
          <a:p>
            <a:r>
              <a:rPr lang="en-CA" dirty="0" smtClean="0"/>
              <a:t> Double exponential smoothing method with an alpha 0.2, gamma 0.3, </a:t>
            </a:r>
            <a:endParaRPr lang="tr-TR" dirty="0" smtClean="0"/>
          </a:p>
          <a:p>
            <a:r>
              <a:rPr lang="en-CA" dirty="0" smtClean="0"/>
              <a:t>Trend analysis method with linear trend, trend analysis method with quadratic trend, </a:t>
            </a:r>
            <a:endParaRPr lang="tr-TR" dirty="0" smtClean="0"/>
          </a:p>
          <a:p>
            <a:r>
              <a:rPr lang="en-CA" dirty="0" smtClean="0"/>
              <a:t>Trend analysis method with growth curve, Winters  Method  with  alpha 0.2, gamma 0.2, delta 0.2.  ­</a:t>
            </a:r>
            <a:endParaRPr lang="tr-TR" dirty="0" smtClean="0"/>
          </a:p>
          <a:p>
            <a:r>
              <a:rPr lang="en-CA" dirty="0" smtClean="0"/>
              <a:t>The overall accuracy of a forecasting model can be determined by comparing the forecasted values for the past known period with the actual or deserved demand for these periods. ( </a:t>
            </a:r>
            <a:r>
              <a:rPr lang="en-CA" dirty="0" err="1" smtClean="0"/>
              <a:t>Heizer</a:t>
            </a:r>
            <a:r>
              <a:rPr lang="en-CA" dirty="0" smtClean="0"/>
              <a:t> and Render, 2001, p:88) Error indicators that are used are: MAPE: Mean Absolute Percentage Error, MAD: Mean Absolute Deviation and MSD: Mean Square Deviation.</a:t>
            </a:r>
            <a:endParaRPr lang="tr-TR" dirty="0" smtClean="0"/>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en-CA" sz="1800" b="1" dirty="0" smtClean="0"/>
              <a:t>Figure 1 Plot for Moving averages­_4 period</a:t>
            </a:r>
            <a:r>
              <a:rPr lang="tr-TR" b="1" dirty="0" smtClean="0"/>
              <a:t/>
            </a:r>
            <a:br>
              <a:rPr lang="tr-TR" b="1" dirty="0" smtClean="0"/>
            </a:br>
            <a:endParaRPr lang="tr-TR" b="1" dirty="0"/>
          </a:p>
        </p:txBody>
      </p:sp>
      <p:pic>
        <p:nvPicPr>
          <p:cNvPr id="4" name="3 İçerik Yer Tutucusu"/>
          <p:cNvPicPr>
            <a:picLocks noGrp="1"/>
          </p:cNvPicPr>
          <p:nvPr>
            <p:ph idx="1"/>
          </p:nvPr>
        </p:nvPicPr>
        <p:blipFill>
          <a:blip r:embed="rId2" cstate="print"/>
          <a:stretch>
            <a:fillRect/>
          </a:stretch>
        </p:blipFill>
        <p:spPr bwMode="auto">
          <a:xfrm>
            <a:off x="611560" y="1340768"/>
            <a:ext cx="7992888" cy="50405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en-CA" sz="1800" b="1" dirty="0" smtClean="0"/>
              <a:t>Figure 2 Plot for exponential smoothing method with an alpha 0.1 </a:t>
            </a:r>
            <a:r>
              <a:rPr lang="tr-TR" dirty="0" smtClean="0"/>
              <a:t/>
            </a:r>
            <a:br>
              <a:rPr lang="tr-TR" dirty="0" smtClean="0"/>
            </a:br>
            <a:endParaRPr lang="tr-TR" dirty="0"/>
          </a:p>
        </p:txBody>
      </p:sp>
      <p:pic>
        <p:nvPicPr>
          <p:cNvPr id="4" name="3 İçerik Yer Tutucusu"/>
          <p:cNvPicPr>
            <a:picLocks noGrp="1"/>
          </p:cNvPicPr>
          <p:nvPr>
            <p:ph idx="1"/>
          </p:nvPr>
        </p:nvPicPr>
        <p:blipFill>
          <a:blip r:embed="rId2" cstate="print"/>
          <a:srcRect l="28264" t="46032" r="31405" b="18783"/>
          <a:stretch>
            <a:fillRect/>
          </a:stretch>
        </p:blipFill>
        <p:spPr bwMode="auto">
          <a:xfrm>
            <a:off x="971600" y="1412776"/>
            <a:ext cx="7560840" cy="49685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CA" sz="2400" dirty="0" smtClean="0"/>
              <a:t>Figure 3 Plot for exponential smoothing method with an alpha 0.5</a:t>
            </a:r>
            <a:endParaRPr lang="tr-TR" sz="2400" dirty="0"/>
          </a:p>
        </p:txBody>
      </p:sp>
      <p:pic>
        <p:nvPicPr>
          <p:cNvPr id="4" name="3 İçerik Yer Tutucusu"/>
          <p:cNvPicPr>
            <a:picLocks noGrp="1"/>
          </p:cNvPicPr>
          <p:nvPr>
            <p:ph idx="1"/>
          </p:nvPr>
        </p:nvPicPr>
        <p:blipFill>
          <a:blip r:embed="rId2" cstate="print"/>
          <a:stretch>
            <a:fillRect/>
          </a:stretch>
        </p:blipFill>
        <p:spPr bwMode="auto">
          <a:xfrm>
            <a:off x="611560" y="1935163"/>
            <a:ext cx="7992888" cy="451817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11560" y="548680"/>
            <a:ext cx="8229600" cy="1143000"/>
          </a:xfrm>
        </p:spPr>
        <p:txBody>
          <a:bodyPr>
            <a:noAutofit/>
          </a:bodyPr>
          <a:lstStyle/>
          <a:p>
            <a:r>
              <a:rPr lang="tr-TR" sz="1800" dirty="0" smtClean="0"/>
              <a:t/>
            </a:r>
            <a:br>
              <a:rPr lang="tr-TR" sz="1800" dirty="0" smtClean="0"/>
            </a:br>
            <a:r>
              <a:rPr lang="tr-TR" sz="1800" dirty="0" smtClean="0"/>
              <a:t/>
            </a:r>
            <a:br>
              <a:rPr lang="tr-TR" sz="1800" dirty="0" smtClean="0"/>
            </a:br>
            <a:r>
              <a:rPr lang="tr-TR" sz="1800" dirty="0" smtClean="0"/>
              <a:t/>
            </a:r>
            <a:br>
              <a:rPr lang="tr-TR" sz="1800" dirty="0" smtClean="0"/>
            </a:br>
            <a:r>
              <a:rPr lang="tr-TR" sz="1800" dirty="0" smtClean="0"/>
              <a:t/>
            </a:r>
            <a:br>
              <a:rPr lang="tr-TR" sz="1800" dirty="0" smtClean="0"/>
            </a:br>
            <a:r>
              <a:rPr lang="en-CA" sz="1800" b="1" dirty="0" smtClean="0"/>
              <a:t>Figure 4 Plot for Double exponential smoothing method with an alpha 0.2, gamma 0.3</a:t>
            </a:r>
            <a:r>
              <a:rPr lang="tr-TR" sz="1800" b="1" dirty="0" smtClean="0"/>
              <a:t/>
            </a:r>
            <a:br>
              <a:rPr lang="tr-TR" sz="1800" b="1" dirty="0" smtClean="0"/>
            </a:br>
            <a:r>
              <a:rPr lang="en-CA" sz="1800" b="1" dirty="0" smtClean="0"/>
              <a:t> </a:t>
            </a:r>
            <a:r>
              <a:rPr lang="tr-TR" sz="1800" b="1" dirty="0" smtClean="0"/>
              <a:t/>
            </a:r>
            <a:br>
              <a:rPr lang="tr-TR" sz="1800" b="1" dirty="0" smtClean="0"/>
            </a:br>
            <a:r>
              <a:rPr lang="en-CA" sz="1800" b="1" dirty="0" smtClean="0"/>
              <a:t> </a:t>
            </a:r>
            <a:r>
              <a:rPr lang="tr-TR" sz="1800" dirty="0" smtClean="0"/>
              <a:t/>
            </a:r>
            <a:br>
              <a:rPr lang="tr-TR" sz="1800" dirty="0" smtClean="0"/>
            </a:br>
            <a:endParaRPr lang="tr-TR" sz="1800" dirty="0"/>
          </a:p>
        </p:txBody>
      </p:sp>
      <p:pic>
        <p:nvPicPr>
          <p:cNvPr id="4" name="3 İçerik Yer Tutucusu"/>
          <p:cNvPicPr>
            <a:picLocks noGrp="1"/>
          </p:cNvPicPr>
          <p:nvPr>
            <p:ph idx="1"/>
          </p:nvPr>
        </p:nvPicPr>
        <p:blipFill>
          <a:blip r:embed="rId2" cstate="print"/>
          <a:stretch>
            <a:fillRect/>
          </a:stretch>
        </p:blipFill>
        <p:spPr bwMode="auto">
          <a:xfrm>
            <a:off x="539552" y="1124745"/>
            <a:ext cx="8064896" cy="51998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en-CA" sz="2400" b="1" dirty="0" smtClean="0"/>
              <a:t>Figure 5 Plot for Trend analysis method _ Linear Trend Model </a:t>
            </a:r>
            <a:r>
              <a:rPr lang="tr-TR" sz="2400" b="1" dirty="0" smtClean="0"/>
              <a:t/>
            </a:r>
            <a:br>
              <a:rPr lang="tr-TR" sz="2400" b="1" dirty="0" smtClean="0"/>
            </a:br>
            <a:endParaRPr lang="tr-TR" sz="2400" b="1" dirty="0"/>
          </a:p>
        </p:txBody>
      </p:sp>
      <p:pic>
        <p:nvPicPr>
          <p:cNvPr id="4" name="3 İçerik Yer Tutucusu"/>
          <p:cNvPicPr>
            <a:picLocks noGrp="1"/>
          </p:cNvPicPr>
          <p:nvPr>
            <p:ph idx="1"/>
          </p:nvPr>
        </p:nvPicPr>
        <p:blipFill>
          <a:blip r:embed="rId2" cstate="print"/>
          <a:stretch>
            <a:fillRect/>
          </a:stretch>
        </p:blipFill>
        <p:spPr bwMode="auto">
          <a:xfrm>
            <a:off x="1290530" y="1935163"/>
            <a:ext cx="6562939" cy="4389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en-CA" sz="2400" dirty="0" smtClean="0"/>
              <a:t>Figure 6 Plot for </a:t>
            </a:r>
            <a:r>
              <a:rPr lang="en-CA" sz="2400" b="1" dirty="0" smtClean="0"/>
              <a:t>Trend</a:t>
            </a:r>
            <a:r>
              <a:rPr lang="en-CA" sz="2400" dirty="0" smtClean="0"/>
              <a:t> analysis method _ Quadratic Trend Model</a:t>
            </a:r>
            <a:r>
              <a:rPr lang="tr-TR" sz="2400" dirty="0" smtClean="0"/>
              <a:t/>
            </a:r>
            <a:br>
              <a:rPr lang="tr-TR" sz="2400" dirty="0" smtClean="0"/>
            </a:br>
            <a:endParaRPr lang="tr-TR" sz="2400" dirty="0"/>
          </a:p>
        </p:txBody>
      </p:sp>
      <p:pic>
        <p:nvPicPr>
          <p:cNvPr id="4" name="3 İçerik Yer Tutucusu"/>
          <p:cNvPicPr>
            <a:picLocks noGrp="1"/>
          </p:cNvPicPr>
          <p:nvPr>
            <p:ph idx="1"/>
          </p:nvPr>
        </p:nvPicPr>
        <p:blipFill>
          <a:blip r:embed="rId2" cstate="print"/>
          <a:stretch>
            <a:fillRect/>
          </a:stretch>
        </p:blipFill>
        <p:spPr bwMode="auto">
          <a:xfrm>
            <a:off x="1290530" y="1935163"/>
            <a:ext cx="6562939" cy="4389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en-CA" sz="2400" b="1" dirty="0" smtClean="0"/>
              <a:t>Figure 7 Plot for Trend analysis method _ Growth Curve Model</a:t>
            </a:r>
            <a:endParaRPr lang="tr-TR" sz="2400" b="1" dirty="0"/>
          </a:p>
        </p:txBody>
      </p:sp>
      <p:pic>
        <p:nvPicPr>
          <p:cNvPr id="4" name="3 İçerik Yer Tutucusu"/>
          <p:cNvPicPr>
            <a:picLocks noGrp="1"/>
          </p:cNvPicPr>
          <p:nvPr>
            <p:ph idx="1"/>
          </p:nvPr>
        </p:nvPicPr>
        <p:blipFill>
          <a:blip r:embed="rId2" cstate="print"/>
          <a:stretch>
            <a:fillRect/>
          </a:stretch>
        </p:blipFill>
        <p:spPr bwMode="auto">
          <a:xfrm>
            <a:off x="1290530" y="1935163"/>
            <a:ext cx="6562939" cy="4389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CA" dirty="0" smtClean="0"/>
              <a:t> </a:t>
            </a:r>
            <a:r>
              <a:rPr lang="tr-TR" dirty="0" smtClean="0"/>
              <a:t/>
            </a:r>
            <a:br>
              <a:rPr lang="tr-TR" dirty="0" smtClean="0"/>
            </a:br>
            <a:r>
              <a:rPr lang="en-CA" sz="2700" b="1" dirty="0" smtClean="0"/>
              <a:t>Figure 8 Plot for Winters  Method _  alpha 0.2, gamma 0.2, delta 0.2</a:t>
            </a:r>
            <a:r>
              <a:rPr lang="tr-TR" sz="2700" b="1" dirty="0" smtClean="0"/>
              <a:t/>
            </a:r>
            <a:br>
              <a:rPr lang="tr-TR" sz="2700" b="1" dirty="0" smtClean="0"/>
            </a:br>
            <a:endParaRPr lang="tr-TR" sz="2700" b="1" dirty="0"/>
          </a:p>
        </p:txBody>
      </p:sp>
      <p:pic>
        <p:nvPicPr>
          <p:cNvPr id="4" name="3 İçerik Yer Tutucusu"/>
          <p:cNvPicPr>
            <a:picLocks noGrp="1"/>
          </p:cNvPicPr>
          <p:nvPr>
            <p:ph idx="1"/>
          </p:nvPr>
        </p:nvPicPr>
        <p:blipFill>
          <a:blip r:embed="rId2" cstate="print"/>
          <a:stretch>
            <a:fillRect/>
          </a:stretch>
        </p:blipFill>
        <p:spPr bwMode="auto">
          <a:xfrm>
            <a:off x="1290530" y="1935163"/>
            <a:ext cx="6562939" cy="4389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b="1" dirty="0" err="1" smtClean="0"/>
              <a:t>Table</a:t>
            </a:r>
            <a:r>
              <a:rPr lang="tr-TR" sz="3600" b="1" dirty="0" smtClean="0"/>
              <a:t> 1 </a:t>
            </a:r>
            <a:r>
              <a:rPr lang="tr-TR" sz="3600" b="1" dirty="0" err="1" smtClean="0"/>
              <a:t>Error</a:t>
            </a:r>
            <a:r>
              <a:rPr lang="tr-TR" sz="3600" b="1" dirty="0" smtClean="0"/>
              <a:t> </a:t>
            </a:r>
            <a:r>
              <a:rPr lang="tr-TR" sz="3600" b="1" dirty="0" err="1" smtClean="0"/>
              <a:t>indicators</a:t>
            </a:r>
            <a:r>
              <a:rPr lang="tr-TR" sz="3600" b="1" dirty="0" smtClean="0"/>
              <a:t> </a:t>
            </a:r>
            <a:r>
              <a:rPr lang="tr-TR" sz="3600" b="1" dirty="0" err="1" smtClean="0"/>
              <a:t>comparison</a:t>
            </a:r>
            <a:r>
              <a:rPr lang="tr-TR" sz="1800" dirty="0" smtClean="0"/>
              <a:t/>
            </a:r>
            <a:br>
              <a:rPr lang="tr-TR" sz="1800" dirty="0" smtClean="0"/>
            </a:br>
            <a:endParaRPr lang="tr-TR" sz="1800" dirty="0"/>
          </a:p>
        </p:txBody>
      </p:sp>
      <p:pic>
        <p:nvPicPr>
          <p:cNvPr id="6" name="5 İçerik Yer Tutucusu"/>
          <p:cNvPicPr>
            <a:picLocks noGrp="1"/>
          </p:cNvPicPr>
          <p:nvPr>
            <p:ph idx="1"/>
          </p:nvPr>
        </p:nvPicPr>
        <p:blipFill>
          <a:blip r:embed="rId2" cstate="print"/>
          <a:srcRect l="26116" t="27249" r="23471" b="25132"/>
          <a:stretch>
            <a:fillRect/>
          </a:stretch>
        </p:blipFill>
        <p:spPr bwMode="auto">
          <a:xfrm>
            <a:off x="395536" y="1700808"/>
            <a:ext cx="8496944" cy="51571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564672"/>
          </a:xfrm>
        </p:spPr>
        <p:txBody>
          <a:bodyPr>
            <a:normAutofit fontScale="90000"/>
          </a:bodyPr>
          <a:lstStyle/>
          <a:p>
            <a:r>
              <a:rPr lang="tr-TR" b="1" dirty="0" err="1" smtClean="0"/>
              <a:t>Results</a:t>
            </a:r>
            <a:endParaRPr lang="tr-TR" dirty="0"/>
          </a:p>
        </p:txBody>
      </p:sp>
      <p:sp>
        <p:nvSpPr>
          <p:cNvPr id="3" name="2 İçerik Yer Tutucusu"/>
          <p:cNvSpPr>
            <a:spLocks noGrp="1"/>
          </p:cNvSpPr>
          <p:nvPr>
            <p:ph idx="1"/>
          </p:nvPr>
        </p:nvSpPr>
        <p:spPr>
          <a:xfrm>
            <a:off x="457200" y="1268760"/>
            <a:ext cx="8229600" cy="5055840"/>
          </a:xfrm>
        </p:spPr>
        <p:txBody>
          <a:bodyPr>
            <a:normAutofit fontScale="85000" lnSpcReduction="20000"/>
          </a:bodyPr>
          <a:lstStyle/>
          <a:p>
            <a:r>
              <a:rPr lang="en-CA" dirty="0" smtClean="0"/>
              <a:t>There is no method which could be considered as the best one among the others, although there is the best method that forecasts our data. </a:t>
            </a:r>
            <a:endParaRPr lang="tr-TR" dirty="0" smtClean="0"/>
          </a:p>
          <a:p>
            <a:r>
              <a:rPr lang="en-CA" dirty="0" smtClean="0"/>
              <a:t>Error indicators help us to make this decision. It could be considered that the method which has least error is considered to be better than the others.</a:t>
            </a:r>
            <a:endParaRPr lang="tr-TR" dirty="0" smtClean="0"/>
          </a:p>
          <a:p>
            <a:r>
              <a:rPr lang="en-CA" dirty="0" smtClean="0"/>
              <a:t> In this analysis the best method is considered to be the exponential smoothing method with an alpha value of 0.5. </a:t>
            </a:r>
            <a:endParaRPr lang="tr-TR" dirty="0" smtClean="0"/>
          </a:p>
          <a:p>
            <a:r>
              <a:rPr lang="en-CA" dirty="0" smtClean="0"/>
              <a:t>The three error indicators MAPE, MAD and MSD that are</a:t>
            </a:r>
            <a:r>
              <a:rPr lang="tr-TR" dirty="0" smtClean="0"/>
              <a:t> </a:t>
            </a:r>
            <a:r>
              <a:rPr lang="en-CA" dirty="0" smtClean="0"/>
              <a:t>studied in this paper gave the least error among the other methods for the exponential smoothing method, alpha 0.5. </a:t>
            </a:r>
            <a:endParaRPr lang="tr-TR" dirty="0" smtClean="0"/>
          </a:p>
          <a:p>
            <a:r>
              <a:rPr lang="en-CA" dirty="0" smtClean="0"/>
              <a:t>The comparison of the error indicators derived out of the errors coming out of the forecasting methods can be seen in Table 1. In Figure 3 the success of the method can be seen visually where you can see the predicted value plots following the actual data closely. </a:t>
            </a:r>
            <a:endParaRPr lang="tr-TR" dirty="0" smtClean="0"/>
          </a:p>
          <a:p>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780696"/>
          </a:xfrm>
        </p:spPr>
        <p:txBody>
          <a:bodyPr>
            <a:normAutofit fontScale="90000"/>
          </a:bodyPr>
          <a:lstStyle/>
          <a:p>
            <a:r>
              <a:rPr lang="en-CA" b="1" dirty="0" smtClean="0"/>
              <a:t>Conclusion</a:t>
            </a:r>
            <a:endParaRPr lang="tr-TR" dirty="0"/>
          </a:p>
        </p:txBody>
      </p:sp>
      <p:sp>
        <p:nvSpPr>
          <p:cNvPr id="3" name="2 İçerik Yer Tutucusu"/>
          <p:cNvSpPr>
            <a:spLocks noGrp="1"/>
          </p:cNvSpPr>
          <p:nvPr>
            <p:ph idx="1"/>
          </p:nvPr>
        </p:nvSpPr>
        <p:spPr>
          <a:xfrm>
            <a:off x="457200" y="1484784"/>
            <a:ext cx="8229600" cy="4839816"/>
          </a:xfrm>
        </p:spPr>
        <p:txBody>
          <a:bodyPr>
            <a:normAutofit fontScale="85000" lnSpcReduction="10000"/>
          </a:bodyPr>
          <a:lstStyle/>
          <a:p>
            <a:r>
              <a:rPr lang="en-CA" dirty="0" smtClean="0"/>
              <a:t>Hospitals experience fluctuations in patient volume that causes problems in planning the capacity and scheduling all kinds of operations, from surgeries to cleaning personnel. </a:t>
            </a:r>
            <a:endParaRPr lang="tr-TR" dirty="0" smtClean="0"/>
          </a:p>
          <a:p>
            <a:r>
              <a:rPr lang="en-CA" dirty="0" smtClean="0"/>
              <a:t>Patient volume forecast models might allow hospital managers to prospectively adjust their staffing levels.</a:t>
            </a:r>
            <a:endParaRPr lang="tr-TR" dirty="0" smtClean="0"/>
          </a:p>
          <a:p>
            <a:r>
              <a:rPr lang="en-CA" dirty="0" smtClean="0"/>
              <a:t> The forecasting models can not be generalized for all the hospitals, for all departments. </a:t>
            </a:r>
            <a:endParaRPr lang="tr-TR" dirty="0" smtClean="0"/>
          </a:p>
          <a:p>
            <a:r>
              <a:rPr lang="en-CA" dirty="0" smtClean="0"/>
              <a:t>All the different data coming from all different sources, even the same source with different time periods require different analysis; demand is affected by many variables so forecasts should be updated. </a:t>
            </a:r>
            <a:endParaRPr lang="tr-TR" dirty="0" smtClean="0"/>
          </a:p>
          <a:p>
            <a:r>
              <a:rPr lang="en-CA" dirty="0" smtClean="0"/>
              <a:t>Tracking signal could be used in monitoring the errors in different studies. This work is supported by Research Found of Istanbul University with the project number: 23306</a:t>
            </a:r>
            <a:endParaRPr lang="tr-TR" dirty="0" smtClean="0"/>
          </a:p>
          <a:p>
            <a:endParaRPr lang="tr-T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CA"/>
          </a:p>
        </p:txBody>
      </p:sp>
      <p:sp>
        <p:nvSpPr>
          <p:cNvPr id="3" name="2 İçerik Yer Tutucusu"/>
          <p:cNvSpPr>
            <a:spLocks noGrp="1"/>
          </p:cNvSpPr>
          <p:nvPr>
            <p:ph idx="1"/>
          </p:nvPr>
        </p:nvSpPr>
        <p:spPr/>
        <p:txBody>
          <a:bodyPr/>
          <a:lstStyle/>
          <a:p>
            <a:r>
              <a:rPr lang="tr-TR" dirty="0" err="1" smtClean="0"/>
              <a:t>Thank</a:t>
            </a:r>
            <a:r>
              <a:rPr lang="tr-TR" dirty="0" smtClean="0"/>
              <a:t> </a:t>
            </a:r>
            <a:r>
              <a:rPr lang="tr-TR" dirty="0" err="1" smtClean="0"/>
              <a:t>you</a:t>
            </a:r>
            <a:r>
              <a:rPr lang="tr-TR" dirty="0" smtClean="0"/>
              <a:t> </a:t>
            </a:r>
            <a:r>
              <a:rPr lang="tr-TR" dirty="0" err="1" smtClean="0"/>
              <a:t>for</a:t>
            </a:r>
            <a:r>
              <a:rPr lang="tr-TR" dirty="0" smtClean="0"/>
              <a:t> </a:t>
            </a:r>
            <a:r>
              <a:rPr lang="tr-TR" dirty="0" err="1" smtClean="0"/>
              <a:t>listening</a:t>
            </a:r>
            <a:r>
              <a:rPr lang="tr-TR" dirty="0" smtClean="0"/>
              <a:t>…</a:t>
            </a:r>
            <a:endParaRPr lang="en-C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140</TotalTime>
  <Words>1855</Words>
  <Application>Microsoft Office PowerPoint</Application>
  <PresentationFormat>Ekran Gösterisi (4:3)</PresentationFormat>
  <Paragraphs>101</Paragraphs>
  <Slides>26</Slides>
  <Notes>1</Notes>
  <HiddenSlides>0</HiddenSlides>
  <MMClips>0</MMClips>
  <ScaleCrop>false</ScaleCrop>
  <HeadingPairs>
    <vt:vector size="4" baseType="variant">
      <vt:variant>
        <vt:lpstr>Tema</vt:lpstr>
      </vt:variant>
      <vt:variant>
        <vt:i4>1</vt:i4>
      </vt:variant>
      <vt:variant>
        <vt:lpstr>Slayt Başlıkları</vt:lpstr>
      </vt:variant>
      <vt:variant>
        <vt:i4>26</vt:i4>
      </vt:variant>
    </vt:vector>
  </HeadingPairs>
  <TitlesOfParts>
    <vt:vector size="27" baseType="lpstr">
      <vt:lpstr>Akış</vt:lpstr>
      <vt:lpstr>   SELECTION OF THE FORECASTING MODEL IN HEALTH CARE </vt:lpstr>
      <vt:lpstr>Abstract </vt:lpstr>
      <vt:lpstr>Introduction </vt:lpstr>
      <vt:lpstr>Bed requirements for the obstetric and gynecology</vt:lpstr>
      <vt:lpstr>Around the globe, caesarean section rates have increased </vt:lpstr>
      <vt:lpstr>Private hospitals need to forecast their patients for bed requirement to have higher service level</vt:lpstr>
      <vt:lpstr>Forecasting is the art and science of predicting future events. </vt:lpstr>
      <vt:lpstr>Literature</vt:lpstr>
      <vt:lpstr>Literature</vt:lpstr>
      <vt:lpstr>Literature</vt:lpstr>
      <vt:lpstr>Methods and Application </vt:lpstr>
      <vt:lpstr>Five basic  patterns of most demand time series: </vt:lpstr>
      <vt:lpstr>Forecast performance, as determined by forecast errors</vt:lpstr>
      <vt:lpstr>The methods used : </vt:lpstr>
      <vt:lpstr>Figure 1 Plot for Moving averages­_4 period </vt:lpstr>
      <vt:lpstr>Figure 2 Plot for exponential smoothing method with an alpha 0.1  </vt:lpstr>
      <vt:lpstr>Figure 3 Plot for exponential smoothing method with an alpha 0.5</vt:lpstr>
      <vt:lpstr>    Figure 4 Plot for Double exponential smoothing method with an alpha 0.2, gamma 0.3     </vt:lpstr>
      <vt:lpstr>Figure 5 Plot for Trend analysis method _ Linear Trend Model  </vt:lpstr>
      <vt:lpstr>Figure 6 Plot for Trend analysis method _ Quadratic Trend Model </vt:lpstr>
      <vt:lpstr>Figure 7 Plot for Trend analysis method _ Growth Curve Model</vt:lpstr>
      <vt:lpstr>  Figure 8 Plot for Winters  Method _  alpha 0.2, gamma 0.2, delta 0.2 </vt:lpstr>
      <vt:lpstr>Table 1 Error indicators comparison </vt:lpstr>
      <vt:lpstr>Results</vt:lpstr>
      <vt:lpstr>Conclusion</vt:lpstr>
      <vt:lpstr>Slayt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SELECTION OF THE FORECASTING MODEL IN HEALTH CARE</dc:title>
  <dc:creator>Özlem</dc:creator>
  <cp:lastModifiedBy>VAIO</cp:lastModifiedBy>
  <cp:revision>23</cp:revision>
  <dcterms:created xsi:type="dcterms:W3CDTF">2016-11-28T09:23:12Z</dcterms:created>
  <dcterms:modified xsi:type="dcterms:W3CDTF">2016-12-05T10:39:09Z</dcterms:modified>
</cp:coreProperties>
</file>