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99" r:id="rId13"/>
    <p:sldId id="269" r:id="rId14"/>
    <p:sldId id="270" r:id="rId15"/>
    <p:sldId id="271" r:id="rId16"/>
    <p:sldId id="290" r:id="rId17"/>
    <p:sldId id="291" r:id="rId18"/>
    <p:sldId id="296" r:id="rId19"/>
    <p:sldId id="292" r:id="rId20"/>
    <p:sldId id="293" r:id="rId21"/>
    <p:sldId id="294" r:id="rId22"/>
    <p:sldId id="295" r:id="rId23"/>
    <p:sldId id="297" r:id="rId24"/>
    <p:sldId id="276" r:id="rId25"/>
    <p:sldId id="277" r:id="rId26"/>
    <p:sldId id="300" r:id="rId27"/>
    <p:sldId id="278" r:id="rId28"/>
    <p:sldId id="279" r:id="rId29"/>
    <p:sldId id="280" r:id="rId30"/>
    <p:sldId id="281" r:id="rId31"/>
    <p:sldId id="301" r:id="rId32"/>
    <p:sldId id="282" r:id="rId33"/>
    <p:sldId id="283" r:id="rId34"/>
    <p:sldId id="284" r:id="rId35"/>
    <p:sldId id="285" r:id="rId36"/>
    <p:sldId id="298" r:id="rId37"/>
    <p:sldId id="286" r:id="rId38"/>
    <p:sldId id="287" r:id="rId39"/>
    <p:sldId id="288" r:id="rId40"/>
    <p:sldId id="258" r:id="rId41"/>
    <p:sldId id="272" r:id="rId42"/>
    <p:sldId id="273" r:id="rId43"/>
    <p:sldId id="274" r:id="rId44"/>
    <p:sldId id="275" r:id="rId4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5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4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4" Type="http://schemas.openxmlformats.org/officeDocument/2006/relationships/image" Target="../media/image7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5" Type="http://schemas.openxmlformats.org/officeDocument/2006/relationships/image" Target="../media/image75.wmf"/><Relationship Id="rId4" Type="http://schemas.openxmlformats.org/officeDocument/2006/relationships/image" Target="../media/image7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4" Type="http://schemas.openxmlformats.org/officeDocument/2006/relationships/image" Target="../media/image7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image" Target="../media/image8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319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10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1962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107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69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69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06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597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671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22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44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584D6-930E-4CD2-B612-EA107896E72F}" type="datetimeFigureOut">
              <a:rPr lang="nb-NO" smtClean="0"/>
              <a:t>05.06.2016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3C801-9FCF-4C6D-A282-D46B84E970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33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upload.wikimedia.org/wikipedia/commons/c/ce/Traincar_Relativity1.sv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upload.wikimedia.org/wikipedia/commons/7/72/Traincar_Relativity2.sv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upload.wikimedia.org/wikipedia/commons/0/06/TrainAndPlatformDiagram1.sv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upload.wikimedia.org/wikipedia/commons/9/91/TrainAndPlatformDiagram2.sv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2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4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6.wmf"/><Relationship Id="rId20" Type="http://schemas.openxmlformats.org/officeDocument/2006/relationships/image" Target="../media/image2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23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20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5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3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19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43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2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46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52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54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56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9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6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64.wmf"/><Relationship Id="rId4" Type="http://schemas.openxmlformats.org/officeDocument/2006/relationships/image" Target="../media/image61.w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66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51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7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72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0" Type="http://schemas.openxmlformats.org/officeDocument/2006/relationships/image" Target="../media/image74.w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55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79.wmf"/><Relationship Id="rId4" Type="http://schemas.openxmlformats.org/officeDocument/2006/relationships/image" Target="../media/image76.wmf"/><Relationship Id="rId9" Type="http://schemas.openxmlformats.org/officeDocument/2006/relationships/oleObject" Target="../embeddings/oleObject60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80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Talking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general </a:t>
            </a:r>
            <a:r>
              <a:rPr lang="nb-NO" dirty="0" err="1" smtClean="0"/>
              <a:t>relativity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400" dirty="0" err="1" smtClean="0"/>
              <a:t>Important</a:t>
            </a:r>
            <a:r>
              <a:rPr lang="nb-NO" sz="2400" dirty="0" smtClean="0"/>
              <a:t> </a:t>
            </a:r>
            <a:r>
              <a:rPr lang="nb-NO" sz="2400" dirty="0" err="1" smtClean="0"/>
              <a:t>concepts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Einstein’s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general </a:t>
            </a:r>
            <a:r>
              <a:rPr lang="nb-NO" sz="2400" dirty="0" err="1" smtClean="0"/>
              <a:t>theory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relativity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Øyvind Grøn</a:t>
            </a:r>
          </a:p>
          <a:p>
            <a:r>
              <a:rPr lang="nb-NO" dirty="0" smtClean="0">
                <a:solidFill>
                  <a:schemeClr val="tx1"/>
                </a:solidFill>
              </a:rPr>
              <a:t>Berlin </a:t>
            </a:r>
            <a:r>
              <a:rPr lang="nb-NO" dirty="0" err="1" smtClean="0">
                <a:solidFill>
                  <a:schemeClr val="tx1"/>
                </a:solidFill>
              </a:rPr>
              <a:t>July</a:t>
            </a:r>
            <a:r>
              <a:rPr lang="nb-NO" dirty="0" smtClean="0">
                <a:solidFill>
                  <a:schemeClr val="tx1"/>
                </a:solidFill>
              </a:rPr>
              <a:t> 21, 2016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48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StrTranC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571625"/>
            <a:ext cx="6913562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2" descr="http://sol.sci.uop.edu/~jfalward/relativity/lightclo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27860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ktangel 3"/>
          <p:cNvSpPr>
            <a:spLocks noChangeArrowheads="1"/>
          </p:cNvSpPr>
          <p:nvPr/>
        </p:nvSpPr>
        <p:spPr bwMode="auto">
          <a:xfrm>
            <a:off x="0" y="5286375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b="1" dirty="0" smtClean="0">
                <a:latin typeface="Calibri" pitchFamily="34" charset="0"/>
              </a:rPr>
              <a:t>photon clock in a train      observed from the train               observed from the station                                  </a:t>
            </a:r>
            <a:endParaRPr lang="nb-NO" altLang="nb-NO" sz="1800" b="1" dirty="0"/>
          </a:p>
        </p:txBody>
      </p:sp>
      <p:sp>
        <p:nvSpPr>
          <p:cNvPr id="11269" name="Rectangle 1"/>
          <p:cNvSpPr>
            <a:spLocks noChangeArrowheads="1"/>
          </p:cNvSpPr>
          <p:nvPr/>
        </p:nvSpPr>
        <p:spPr bwMode="auto">
          <a:xfrm>
            <a:off x="0" y="26035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/>
              <a:t>A consequence of the special theory of relativity is that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/>
              <a:t>the rate of a clock is less the faster it moves</a:t>
            </a:r>
            <a:r>
              <a:rPr lang="nb-NO" altLang="nb-NO" sz="2400" dirty="0" smtClean="0"/>
              <a:t>.</a:t>
            </a: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62474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e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"/>
          <a:stretch>
            <a:fillRect/>
          </a:stretch>
        </p:blipFill>
        <p:spPr bwMode="auto">
          <a:xfrm>
            <a:off x="1000125" y="404664"/>
            <a:ext cx="739140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" y="7703"/>
            <a:ext cx="9143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nb-NO" sz="2400" b="1" dirty="0" smtClean="0">
                <a:latin typeface="Calibri" pitchFamily="34" charset="0"/>
                <a:ea typeface="MS PGothic" pitchFamily="34" charset="-128"/>
              </a:rPr>
              <a:t>Length (or Lorentz) contraction</a:t>
            </a:r>
            <a:endParaRPr lang="en-US" altLang="nb-NO" sz="2400" b="1" dirty="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0" y="5877272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nb-NO" sz="2000" dirty="0" smtClean="0">
                <a:latin typeface="Calibri" pitchFamily="34" charset="0"/>
                <a:ea typeface="MS PGothic" pitchFamily="34" charset="-128"/>
              </a:rPr>
              <a:t>Measured by simultaneity the difference between the front position of a body 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nb-NO" sz="2000" dirty="0" smtClean="0">
                <a:latin typeface="Calibri" pitchFamily="34" charset="0"/>
                <a:ea typeface="MS PGothic" pitchFamily="34" charset="-128"/>
              </a:rPr>
              <a:t>and its rear position is less the faster the body moves.</a:t>
            </a:r>
            <a:endParaRPr lang="en-US" altLang="nb-NO" sz="2000" dirty="0"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520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le:Traincar Relativity1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0"/>
            <a:ext cx="7000875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ktangel 2"/>
          <p:cNvSpPr>
            <a:spLocks noChangeArrowheads="1"/>
          </p:cNvSpPr>
          <p:nvPr/>
        </p:nvSpPr>
        <p:spPr bwMode="auto">
          <a:xfrm>
            <a:off x="0" y="5000625"/>
            <a:ext cx="914400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solidFill>
                  <a:srgbClr val="0070C0"/>
                </a:solidFill>
                <a:latin typeface="Calibri" pitchFamily="34" charset="0"/>
              </a:rPr>
              <a:t>Einstein synchronization of clocks: </a:t>
            </a:r>
            <a:endParaRPr lang="en-US" altLang="nb-NO" sz="2400" dirty="0">
              <a:solidFill>
                <a:srgbClr val="0070C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A train passes a station. As observed by a person in the train it is at rest.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She synchronizes two clocks </a:t>
            </a:r>
            <a:r>
              <a:rPr lang="en-US" altLang="nb-NO" sz="1800" dirty="0">
                <a:latin typeface="Calibri" pitchFamily="34" charset="0"/>
              </a:rPr>
              <a:t>– </a:t>
            </a:r>
            <a:r>
              <a:rPr lang="en-US" altLang="nb-NO" sz="1800" dirty="0" smtClean="0">
                <a:latin typeface="Calibri" pitchFamily="34" charset="0"/>
              </a:rPr>
              <a:t>one to the left and one to the right in the wagon </a:t>
            </a:r>
            <a:r>
              <a:rPr lang="en-US" altLang="nb-NO" sz="1800" dirty="0">
                <a:latin typeface="Calibri" pitchFamily="34" charset="0"/>
              </a:rPr>
              <a:t>– </a:t>
            </a:r>
            <a:endParaRPr lang="en-US" altLang="nb-NO" sz="1800" dirty="0" smtClean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by emitting a light signal towards the clocks from a position at the center of the wagon.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The clocks are synchronized to show the same time when they are hit by the signals.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The signals hit the clocks simultaneously </a:t>
            </a:r>
            <a:r>
              <a:rPr lang="en-US" altLang="nb-NO" sz="1800" dirty="0" smtClean="0">
                <a:solidFill>
                  <a:srgbClr val="FF0000"/>
                </a:solidFill>
                <a:latin typeface="Calibri" pitchFamily="34" charset="0"/>
              </a:rPr>
              <a:t>as observed from the train</a:t>
            </a:r>
            <a:r>
              <a:rPr lang="en-US" altLang="nb-NO" sz="1800" dirty="0" smtClean="0">
                <a:latin typeface="Calibri" pitchFamily="34" charset="0"/>
              </a:rPr>
              <a:t>.</a:t>
            </a:r>
            <a:endParaRPr lang="en-US" altLang="nb-NO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9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ile:Traincar Relativity2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85750"/>
            <a:ext cx="7620000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ktangel 2"/>
          <p:cNvSpPr>
            <a:spLocks noChangeArrowheads="1"/>
          </p:cNvSpPr>
          <p:nvPr/>
        </p:nvSpPr>
        <p:spPr bwMode="auto">
          <a:xfrm>
            <a:off x="0" y="5286375"/>
            <a:ext cx="90725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solidFill>
                  <a:srgbClr val="0070C0"/>
                </a:solidFill>
                <a:latin typeface="Calibri" pitchFamily="34" charset="0"/>
              </a:rPr>
              <a:t>Relativity of simultaneity:</a:t>
            </a:r>
            <a:endParaRPr lang="en-US" altLang="nb-NO" sz="2400" dirty="0">
              <a:solidFill>
                <a:srgbClr val="0070C0"/>
              </a:solidFill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As observed from the station the train moves to the right,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>
                <a:latin typeface="Calibri" pitchFamily="34" charset="0"/>
              </a:rPr>
              <a:t>a</a:t>
            </a:r>
            <a:r>
              <a:rPr lang="en-US" altLang="nb-NO" sz="1800" dirty="0" smtClean="0">
                <a:latin typeface="Calibri" pitchFamily="34" charset="0"/>
              </a:rPr>
              <a:t>nd the light signals hit the rear wall of the wagon before the front wall.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Thus, these events that are simultaneous as observed from the train,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 are not simultaneous as observed from the station.</a:t>
            </a:r>
            <a:endParaRPr lang="en-US" altLang="nb-NO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6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nb-NO" sz="3600" dirty="0" err="1" smtClean="0"/>
              <a:t>Spacetime</a:t>
            </a:r>
            <a:r>
              <a:rPr lang="en-US" altLang="nb-NO" sz="3600" dirty="0" smtClean="0"/>
              <a:t> diagram also called </a:t>
            </a:r>
            <a:r>
              <a:rPr lang="en-US" altLang="nb-NO" sz="3600" dirty="0" err="1" smtClean="0"/>
              <a:t>Minkowski</a:t>
            </a:r>
            <a:r>
              <a:rPr lang="en-US" altLang="nb-NO" sz="3600" dirty="0" smtClean="0"/>
              <a:t> diagram</a:t>
            </a:r>
          </a:p>
        </p:txBody>
      </p:sp>
      <p:pic>
        <p:nvPicPr>
          <p:cNvPr id="15363" name="Picture 1027" descr="Z:\kaaret\class\2004f_29c50\20f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6250"/>
          <a:stretch>
            <a:fillRect/>
          </a:stretch>
        </p:blipFill>
        <p:spPr bwMode="auto">
          <a:xfrm>
            <a:off x="457200" y="1066800"/>
            <a:ext cx="8128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567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le:TrainAndPlatformDiagram1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88640"/>
            <a:ext cx="569595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ktangel 2"/>
          <p:cNvSpPr>
            <a:spLocks noChangeArrowheads="1"/>
          </p:cNvSpPr>
          <p:nvPr/>
        </p:nvSpPr>
        <p:spPr bwMode="auto">
          <a:xfrm>
            <a:off x="17323" y="4008165"/>
            <a:ext cx="9144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err="1" smtClean="0">
                <a:latin typeface="Calibri" pitchFamily="34" charset="0"/>
              </a:rPr>
              <a:t>Minkowski</a:t>
            </a:r>
            <a:r>
              <a:rPr lang="en-US" altLang="nb-NO" sz="2400" dirty="0" smtClean="0">
                <a:latin typeface="Calibri" pitchFamily="34" charset="0"/>
              </a:rPr>
              <a:t> diagram of the synchronization process </a:t>
            </a:r>
            <a:endParaRPr lang="en-US" altLang="nb-NO" sz="2400" dirty="0" smtClean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latin typeface="Calibri" pitchFamily="34" charset="0"/>
              </a:rPr>
              <a:t>with </a:t>
            </a:r>
            <a:r>
              <a:rPr lang="en-US" altLang="nb-NO" sz="2400" dirty="0" smtClean="0">
                <a:latin typeface="Calibri" pitchFamily="34" charset="0"/>
              </a:rPr>
              <a:t>reference to the train frame. </a:t>
            </a:r>
            <a:endParaRPr lang="en-US" altLang="nb-NO" sz="24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latin typeface="Calibri" pitchFamily="34" charset="0"/>
              </a:rPr>
              <a:t>The red lines are the world lines of the light signals.</a:t>
            </a:r>
            <a:endParaRPr lang="en-US" altLang="nb-NO" sz="24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latin typeface="Calibri" pitchFamily="34" charset="0"/>
              </a:rPr>
              <a:t>The gray lines are the world lines of the clocks.</a:t>
            </a:r>
            <a:endParaRPr lang="en-US" altLang="nb-NO" sz="24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latin typeface="Calibri" pitchFamily="34" charset="0"/>
              </a:rPr>
              <a:t>Since the clocks are at rest in 3-space </a:t>
            </a:r>
            <a:endParaRPr lang="en-US" altLang="nb-NO" sz="2400" dirty="0" smtClean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latin typeface="Calibri" pitchFamily="34" charset="0"/>
              </a:rPr>
              <a:t>they </a:t>
            </a:r>
            <a:r>
              <a:rPr lang="en-US" altLang="nb-NO" sz="2400" dirty="0" smtClean="0">
                <a:latin typeface="Calibri" pitchFamily="34" charset="0"/>
              </a:rPr>
              <a:t>move only in the time direction.</a:t>
            </a:r>
            <a:endParaRPr lang="en-US" altLang="nb-NO" sz="24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latin typeface="Calibri" pitchFamily="34" charset="0"/>
              </a:rPr>
              <a:t>The horizontal dashed line represents simultaneity in the train frame.</a:t>
            </a:r>
            <a:endParaRPr lang="en-US" altLang="nb-NO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89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ile:TrainAndPlatformDiagram2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63" y="44624"/>
            <a:ext cx="580072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ktangel 2"/>
          <p:cNvSpPr>
            <a:spLocks noChangeArrowheads="1"/>
          </p:cNvSpPr>
          <p:nvPr/>
        </p:nvSpPr>
        <p:spPr bwMode="auto">
          <a:xfrm>
            <a:off x="-8316" y="3874419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nb-NO" sz="2400" dirty="0" err="1" smtClean="0">
                <a:latin typeface="Calibri" pitchFamily="34" charset="0"/>
              </a:rPr>
              <a:t>Minkowski</a:t>
            </a:r>
            <a:r>
              <a:rPr lang="en-US" altLang="nb-NO" sz="2400" dirty="0" smtClean="0">
                <a:latin typeface="Calibri" pitchFamily="34" charset="0"/>
              </a:rPr>
              <a:t> diagram of the synchronization process </a:t>
            </a:r>
            <a:endParaRPr lang="en-US" altLang="nb-NO" sz="2400" dirty="0" smtClean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nb-NO" sz="2400" dirty="0" smtClean="0">
                <a:latin typeface="Calibri" pitchFamily="34" charset="0"/>
              </a:rPr>
              <a:t>with </a:t>
            </a:r>
            <a:r>
              <a:rPr lang="en-US" altLang="nb-NO" sz="2400" dirty="0" smtClean="0">
                <a:latin typeface="Calibri" pitchFamily="34" charset="0"/>
              </a:rPr>
              <a:t>reference to the station frame.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nb-NO" sz="2400" dirty="0" smtClean="0">
                <a:latin typeface="Calibri" pitchFamily="34" charset="0"/>
              </a:rPr>
              <a:t>Again the red lines are the world lines of the light signals,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nb-NO" sz="2400" dirty="0">
                <a:latin typeface="Calibri" pitchFamily="34" charset="0"/>
              </a:rPr>
              <a:t>a</a:t>
            </a:r>
            <a:r>
              <a:rPr lang="en-US" altLang="nb-NO" sz="2400" dirty="0" smtClean="0">
                <a:latin typeface="Calibri" pitchFamily="34" charset="0"/>
              </a:rPr>
              <a:t>nd the gray lines are the world lines of the clocks.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nb-NO" sz="2400" dirty="0" smtClean="0">
                <a:latin typeface="Calibri" pitchFamily="34" charset="0"/>
              </a:rPr>
              <a:t>As before, the horizontal dashed line represents </a:t>
            </a:r>
            <a:endParaRPr lang="en-US" altLang="nb-NO" sz="2400" dirty="0" smtClean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nb-NO" sz="2400" dirty="0" smtClean="0">
                <a:latin typeface="Calibri" pitchFamily="34" charset="0"/>
              </a:rPr>
              <a:t>simultaneity </a:t>
            </a:r>
            <a:r>
              <a:rPr lang="en-US" altLang="nb-NO" sz="2400" dirty="0" smtClean="0">
                <a:latin typeface="Calibri" pitchFamily="34" charset="0"/>
              </a:rPr>
              <a:t>in the train frame.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nb-NO" sz="2400" dirty="0" smtClean="0">
                <a:latin typeface="Calibri" pitchFamily="34" charset="0"/>
              </a:rPr>
              <a:t>It is not horizontal, showing that </a:t>
            </a:r>
            <a:r>
              <a:rPr lang="en-US" altLang="nb-NO" sz="2400" dirty="0" smtClean="0">
                <a:solidFill>
                  <a:srgbClr val="0070C0"/>
                </a:solidFill>
                <a:latin typeface="Calibri" pitchFamily="34" charset="0"/>
              </a:rPr>
              <a:t>events that are simultaneous in the train </a:t>
            </a:r>
            <a:r>
              <a:rPr lang="en-US" altLang="nb-NO" sz="2400" dirty="0" smtClean="0">
                <a:solidFill>
                  <a:srgbClr val="0070C0"/>
                </a:solidFill>
                <a:latin typeface="Calibri" pitchFamily="34" charset="0"/>
              </a:rPr>
              <a:t>frame are </a:t>
            </a:r>
            <a:r>
              <a:rPr lang="en-US" altLang="nb-NO" sz="2400" dirty="0" smtClean="0">
                <a:solidFill>
                  <a:srgbClr val="0070C0"/>
                </a:solidFill>
                <a:latin typeface="Calibri" pitchFamily="34" charset="0"/>
              </a:rPr>
              <a:t>not simultaneous in the station frame</a:t>
            </a:r>
            <a:r>
              <a:rPr lang="en-US" altLang="nb-NO" sz="2400" dirty="0" smtClean="0">
                <a:latin typeface="Calibri" pitchFamily="34" charset="0"/>
              </a:rPr>
              <a:t>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dirty="0" smtClean="0">
                <a:latin typeface="Calibri" pitchFamily="34" charset="0"/>
              </a:rPr>
              <a:t> </a:t>
            </a:r>
            <a:endParaRPr lang="en-US" altLang="nb-NO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3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nb-NO" sz="2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Tachyons</a:t>
            </a:r>
          </a:p>
          <a:p>
            <a:pPr algn="ctr"/>
            <a:r>
              <a:rPr lang="en-US" altLang="nb-NO" sz="2400" dirty="0" smtClean="0">
                <a:latin typeface="Calibri" pitchFamily="34" charset="0"/>
              </a:rPr>
              <a:t>Are superluminal signals permitted by the theory of relativity?</a:t>
            </a:r>
            <a:endParaRPr lang="nb-NO" sz="24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694" y="1477144"/>
            <a:ext cx="67627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186" y="832700"/>
            <a:ext cx="64516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211" y="3839294"/>
            <a:ext cx="63055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3128963"/>
            <a:ext cx="4905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98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 causality vio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500063"/>
            <a:ext cx="4762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ktangel 2"/>
          <p:cNvSpPr>
            <a:spLocks noChangeArrowheads="1"/>
          </p:cNvSpPr>
          <p:nvPr/>
        </p:nvSpPr>
        <p:spPr bwMode="auto">
          <a:xfrm>
            <a:off x="0" y="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400" b="1" dirty="0" smtClean="0">
                <a:latin typeface="Calibri" pitchFamily="34" charset="0"/>
              </a:rPr>
              <a:t>The tachyon telephone paradox</a:t>
            </a:r>
            <a:endParaRPr lang="nb-NO" altLang="nb-NO" sz="2400" b="1" dirty="0"/>
          </a:p>
        </p:txBody>
      </p:sp>
      <p:sp>
        <p:nvSpPr>
          <p:cNvPr id="18436" name="Rektangel 3"/>
          <p:cNvSpPr>
            <a:spLocks noChangeArrowheads="1"/>
          </p:cNvSpPr>
          <p:nvPr/>
        </p:nvSpPr>
        <p:spPr bwMode="auto">
          <a:xfrm>
            <a:off x="0" y="5357813"/>
            <a:ext cx="9144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We have a tachyon telephone transferring signals instantaneously.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Event </a:t>
            </a:r>
            <a:r>
              <a:rPr lang="en-US" altLang="nb-NO" sz="1800" dirty="0">
                <a:latin typeface="Calibri" pitchFamily="34" charset="0"/>
              </a:rPr>
              <a:t>P </a:t>
            </a:r>
            <a:r>
              <a:rPr lang="en-US" altLang="nb-NO" sz="1800" dirty="0" smtClean="0">
                <a:latin typeface="Calibri" pitchFamily="34" charset="0"/>
              </a:rPr>
              <a:t>is emission of a message from Berlin, and event Q that </a:t>
            </a:r>
            <a:r>
              <a:rPr lang="en-US" altLang="nb-NO" sz="1800" dirty="0" smtClean="0">
                <a:latin typeface="Calibri" pitchFamily="34" charset="0"/>
              </a:rPr>
              <a:t>the message </a:t>
            </a:r>
            <a:r>
              <a:rPr lang="en-US" altLang="nb-NO" sz="1800" dirty="0" smtClean="0">
                <a:latin typeface="Calibri" pitchFamily="34" charset="0"/>
              </a:rPr>
              <a:t>arrives at Paris.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It is immediately transferred to a tachyon telephone line on a train moving from Berlin to Paris. The line Q-R represents simultaneity on the train. 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1800" dirty="0" smtClean="0">
                <a:latin typeface="Calibri" pitchFamily="34" charset="0"/>
              </a:rPr>
              <a:t>Hence the signal arrives back in Berlin before it was emitted.</a:t>
            </a:r>
            <a:endParaRPr lang="en-US" altLang="nb-NO" sz="1800" dirty="0">
              <a:latin typeface="Calibri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nb-NO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44913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633412"/>
          </a:xfrm>
        </p:spPr>
        <p:txBody>
          <a:bodyPr anchorCtr="1"/>
          <a:lstStyle/>
          <a:p>
            <a:pPr eaLnBrk="1" hangingPunct="1">
              <a:defRPr/>
            </a:pPr>
            <a:r>
              <a:rPr lang="nb-NO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Vekt</a:t>
            </a:r>
            <a:endParaRPr lang="en-GB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nb-NO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6628" name="Picture 5" descr="bt2lf0502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98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1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68" y="2204864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"On the Influence of Gravitation on the Propagation of Light"</a:t>
            </a:r>
            <a:br>
              <a:rPr lang="en-GB" sz="2400" dirty="0"/>
            </a:br>
            <a:r>
              <a:rPr lang="en-GB" sz="2400" dirty="0"/>
              <a:t>Albert Einstein (1911)</a:t>
            </a:r>
            <a:br>
              <a:rPr lang="en-GB" sz="2400" dirty="0"/>
            </a:br>
            <a:r>
              <a:rPr lang="en-GB" sz="2400" dirty="0" smtClean="0"/>
              <a:t>"</a:t>
            </a:r>
            <a:r>
              <a:rPr lang="en-GB" sz="2400" dirty="0" err="1" smtClean="0"/>
              <a:t>Über</a:t>
            </a:r>
            <a:r>
              <a:rPr lang="en-GB" sz="2400" dirty="0" smtClean="0"/>
              <a:t> </a:t>
            </a:r>
            <a:r>
              <a:rPr lang="en-GB" sz="2400" dirty="0"/>
              <a:t>den </a:t>
            </a:r>
            <a:r>
              <a:rPr lang="en-GB" sz="2400" dirty="0" err="1"/>
              <a:t>Einfluss</a:t>
            </a:r>
            <a:r>
              <a:rPr lang="en-GB" sz="2400" dirty="0"/>
              <a:t> der </a:t>
            </a:r>
            <a:r>
              <a:rPr lang="en-GB" sz="2400" dirty="0" err="1"/>
              <a:t>Schwercraft</a:t>
            </a:r>
            <a:r>
              <a:rPr lang="en-GB" sz="2400" dirty="0"/>
              <a:t> auf die </a:t>
            </a:r>
            <a:r>
              <a:rPr lang="en-GB" sz="2400" dirty="0" err="1"/>
              <a:t>Ausbreitung</a:t>
            </a:r>
            <a:r>
              <a:rPr lang="en-GB" sz="2400" dirty="0"/>
              <a:t> des </a:t>
            </a:r>
            <a:r>
              <a:rPr lang="en-GB" sz="2400" dirty="0" err="1"/>
              <a:t>Lichtes</a:t>
            </a:r>
            <a:r>
              <a:rPr lang="en-GB" sz="2400" dirty="0"/>
              <a:t>", </a:t>
            </a:r>
            <a:r>
              <a:rPr lang="en-GB" sz="2400" dirty="0" err="1" smtClean="0"/>
              <a:t>Annalen</a:t>
            </a:r>
            <a:r>
              <a:rPr lang="en-GB" sz="2400" dirty="0" smtClean="0"/>
              <a:t> </a:t>
            </a:r>
            <a:r>
              <a:rPr lang="en-GB" sz="2400" dirty="0"/>
              <a:t>der </a:t>
            </a:r>
            <a:r>
              <a:rPr lang="en-GB" sz="2400" dirty="0" err="1"/>
              <a:t>Physik</a:t>
            </a:r>
            <a:r>
              <a:rPr lang="en-GB" sz="2400" dirty="0"/>
              <a:t> [35], 1911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977236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6.6 The Doppler effe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21" y="262242"/>
            <a:ext cx="7956550" cy="596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3276600" y="186859"/>
            <a:ext cx="34067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n-NO" altLang="nb-NO" sz="2800" b="1" dirty="0" smtClean="0"/>
              <a:t>The Doppler </a:t>
            </a:r>
            <a:r>
              <a:rPr lang="nn-NO" altLang="nb-NO" sz="2800" b="1" dirty="0" err="1" smtClean="0"/>
              <a:t>effect</a:t>
            </a:r>
            <a:r>
              <a:rPr lang="en-GB" altLang="nb-NO" sz="1800" dirty="0" smtClean="0"/>
              <a:t> </a:t>
            </a:r>
            <a:endParaRPr lang="en-GB" altLang="nb-NO" sz="1800" dirty="0"/>
          </a:p>
        </p:txBody>
      </p:sp>
    </p:spTree>
    <p:extLst>
      <p:ext uri="{BB962C8B-B14F-4D97-AF65-F5344CB8AC3E}">
        <p14:creationId xmlns:p14="http://schemas.microsoft.com/office/powerpoint/2010/main" val="179677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028" descr="Gravitational_red-shifting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5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1029"/>
          <p:cNvSpPr>
            <a:spLocks noChangeArrowheads="1"/>
          </p:cNvSpPr>
          <p:nvPr/>
        </p:nvSpPr>
        <p:spPr bwMode="auto">
          <a:xfrm>
            <a:off x="5318774" y="2204864"/>
            <a:ext cx="367290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nb-NO" sz="1800" b="1" dirty="0" err="1" smtClean="0"/>
              <a:t>gravitational</a:t>
            </a:r>
            <a:r>
              <a:rPr lang="nn-NO" altLang="nb-NO" sz="1800" b="1" dirty="0" smtClean="0"/>
              <a:t>  </a:t>
            </a:r>
            <a:r>
              <a:rPr lang="nn-NO" altLang="nb-NO" sz="1800" b="1" dirty="0" err="1" smtClean="0"/>
              <a:t>frequency</a:t>
            </a:r>
            <a:r>
              <a:rPr lang="nn-NO" altLang="nb-NO" sz="1800" b="1" dirty="0" smtClean="0"/>
              <a:t> </a:t>
            </a:r>
            <a:r>
              <a:rPr lang="nn-NO" altLang="nb-NO" sz="1800" b="1" dirty="0" err="1" smtClean="0"/>
              <a:t>shift</a:t>
            </a:r>
            <a:endParaRPr lang="nn-NO" altLang="nb-NO" sz="1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nn-NO" altLang="nb-NO" sz="18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nb-NO" sz="1800" dirty="0" err="1" smtClean="0"/>
              <a:t>Light</a:t>
            </a:r>
            <a:r>
              <a:rPr lang="nn-NO" altLang="nb-NO" sz="1800" dirty="0" smtClean="0"/>
              <a:t>  </a:t>
            </a:r>
            <a:r>
              <a:rPr lang="nn-NO" altLang="nb-NO" sz="1800" dirty="0" err="1" smtClean="0"/>
              <a:t>moving</a:t>
            </a:r>
            <a:r>
              <a:rPr lang="nn-NO" altLang="nb-NO" sz="1800" dirty="0" smtClean="0"/>
              <a:t> </a:t>
            </a:r>
            <a:r>
              <a:rPr lang="nn-NO" altLang="nb-NO" sz="1800" dirty="0" err="1" smtClean="0"/>
              <a:t>downwards</a:t>
            </a:r>
            <a:r>
              <a:rPr lang="nn-NO" altLang="nb-NO" sz="1800" dirty="0" smtClean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nb-NO" sz="1800" dirty="0" err="1" smtClean="0"/>
              <a:t>gets</a:t>
            </a:r>
            <a:r>
              <a:rPr lang="nn-NO" altLang="nb-NO" sz="1800" dirty="0" smtClean="0"/>
              <a:t> a </a:t>
            </a:r>
            <a:r>
              <a:rPr lang="nn-NO" altLang="nb-NO" sz="1800" dirty="0" err="1" smtClean="0"/>
              <a:t>blueshift</a:t>
            </a:r>
            <a:r>
              <a:rPr lang="nn-NO" altLang="nb-NO" sz="1800" dirty="0" smtClean="0"/>
              <a:t>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nn-NO" altLang="nb-NO" sz="18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nb-NO" sz="1800" dirty="0" smtClean="0"/>
              <a:t>and </a:t>
            </a:r>
            <a:r>
              <a:rPr lang="nn-NO" altLang="nb-NO" sz="1800" dirty="0" err="1" smtClean="0"/>
              <a:t>light</a:t>
            </a:r>
            <a:r>
              <a:rPr lang="nn-NO" altLang="nb-NO" sz="1800" dirty="0" smtClean="0"/>
              <a:t> </a:t>
            </a:r>
            <a:r>
              <a:rPr lang="nn-NO" altLang="nb-NO" sz="1800" dirty="0" err="1" smtClean="0"/>
              <a:t>moving</a:t>
            </a:r>
            <a:r>
              <a:rPr lang="nn-NO" altLang="nb-NO" sz="1800" dirty="0" smtClean="0"/>
              <a:t> </a:t>
            </a:r>
            <a:r>
              <a:rPr lang="nn-NO" altLang="nb-NO" sz="1800" dirty="0" err="1" smtClean="0"/>
              <a:t>upwards</a:t>
            </a:r>
            <a:endParaRPr lang="nn-NO" altLang="nb-NO" sz="18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n-NO" altLang="nb-NO" sz="1800" dirty="0" err="1" smtClean="0"/>
              <a:t>gets</a:t>
            </a:r>
            <a:r>
              <a:rPr lang="nn-NO" altLang="nb-NO" sz="1800" dirty="0" smtClean="0"/>
              <a:t> a red </a:t>
            </a:r>
            <a:r>
              <a:rPr lang="nn-NO" altLang="nb-NO" sz="1800" dirty="0" err="1" smtClean="0"/>
              <a:t>shift</a:t>
            </a:r>
            <a:r>
              <a:rPr lang="nn-NO" altLang="nb-NO" sz="1800" dirty="0" smtClean="0"/>
              <a:t>.</a:t>
            </a:r>
            <a:endParaRPr lang="nn-NO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65084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ublic.asu.edu/~atpcs/atpcs/Univ10e/Images/6592_fig22_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14" y="739105"/>
            <a:ext cx="8286750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6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7772400" cy="1470025"/>
          </a:xfrm>
        </p:spPr>
        <p:txBody>
          <a:bodyPr/>
          <a:lstStyle/>
          <a:p>
            <a:r>
              <a:rPr lang="nb-NO" altLang="nb-NO" sz="3200" dirty="0" err="1" smtClean="0"/>
              <a:t>Relativistic</a:t>
            </a:r>
            <a:r>
              <a:rPr lang="nb-NO" altLang="nb-NO" sz="3200" dirty="0" smtClean="0"/>
              <a:t> time </a:t>
            </a:r>
            <a:r>
              <a:rPr lang="nb-NO" altLang="nb-NO" sz="3200" dirty="0" err="1" smtClean="0"/>
              <a:t>effects</a:t>
            </a:r>
            <a:r>
              <a:rPr lang="nb-NO" altLang="nb-NO" sz="3200" dirty="0" smtClean="0"/>
              <a:t> in </a:t>
            </a:r>
            <a:r>
              <a:rPr lang="nb-NO" altLang="nb-NO" sz="3200" dirty="0" err="1" smtClean="0"/>
              <a:t>the</a:t>
            </a:r>
            <a:r>
              <a:rPr lang="nb-NO" altLang="nb-NO" sz="3200" dirty="0" smtClean="0"/>
              <a:t> GPS-system</a:t>
            </a:r>
            <a:endParaRPr lang="en-GB" altLang="nb-NO" sz="3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773238"/>
            <a:ext cx="9144000" cy="2592387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nb-NO" altLang="nb-NO" sz="2000" b="1" dirty="0"/>
          </a:p>
          <a:p>
            <a:pPr>
              <a:lnSpc>
                <a:spcPct val="80000"/>
              </a:lnSpc>
            </a:pPr>
            <a:r>
              <a:rPr lang="nb-NO" altLang="nb-NO" sz="2400" dirty="0" smtClean="0">
                <a:solidFill>
                  <a:schemeClr val="tx1"/>
                </a:solidFill>
              </a:rPr>
              <a:t>In order to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obtain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correct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positions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with</a:t>
            </a:r>
            <a:r>
              <a:rPr lang="nb-NO" altLang="nb-NO" sz="2400" dirty="0" smtClean="0">
                <a:solidFill>
                  <a:schemeClr val="tx1"/>
                </a:solidFill>
              </a:rPr>
              <a:t> an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accuracy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of</a:t>
            </a:r>
            <a:r>
              <a:rPr lang="nb-NO" altLang="nb-NO" sz="2400" dirty="0" smtClean="0">
                <a:solidFill>
                  <a:schemeClr val="tx1"/>
                </a:solidFill>
              </a:rPr>
              <a:t> a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few</a:t>
            </a:r>
            <a:r>
              <a:rPr lang="nb-NO" altLang="nb-NO" sz="2400" dirty="0" smtClean="0">
                <a:solidFill>
                  <a:schemeClr val="tx1"/>
                </a:solidFill>
              </a:rPr>
              <a:t> meters </a:t>
            </a:r>
          </a:p>
          <a:p>
            <a:pPr>
              <a:lnSpc>
                <a:spcPct val="80000"/>
              </a:lnSpc>
            </a:pPr>
            <a:r>
              <a:rPr lang="nb-NO" altLang="nb-NO" sz="2400" dirty="0" smtClean="0">
                <a:solidFill>
                  <a:schemeClr val="tx1"/>
                </a:solidFill>
              </a:rPr>
              <a:t>by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means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of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the</a:t>
            </a:r>
            <a:r>
              <a:rPr lang="nb-NO" altLang="nb-NO" sz="2400" dirty="0" smtClean="0">
                <a:solidFill>
                  <a:schemeClr val="tx1"/>
                </a:solidFill>
              </a:rPr>
              <a:t> GPS-system </a:t>
            </a:r>
          </a:p>
          <a:p>
            <a:pPr>
              <a:lnSpc>
                <a:spcPct val="80000"/>
              </a:lnSpc>
            </a:pPr>
            <a:r>
              <a:rPr lang="nb-NO" altLang="nb-NO" sz="2400" dirty="0" err="1" smtClean="0">
                <a:solidFill>
                  <a:schemeClr val="tx1"/>
                </a:solidFill>
              </a:rPr>
              <a:t>one</a:t>
            </a:r>
            <a:r>
              <a:rPr lang="nb-NO" altLang="nb-NO" sz="2400" dirty="0" smtClean="0">
                <a:solidFill>
                  <a:schemeClr val="tx1"/>
                </a:solidFill>
              </a:rPr>
              <a:t> has to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take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account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of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both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nb-NO" altLang="nb-NO" sz="2400" dirty="0" err="1" smtClean="0">
                <a:solidFill>
                  <a:schemeClr val="tx1"/>
                </a:solidFill>
              </a:rPr>
              <a:t>the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kinematical</a:t>
            </a:r>
            <a:r>
              <a:rPr lang="nb-NO" altLang="nb-NO" sz="2400" dirty="0" smtClean="0">
                <a:solidFill>
                  <a:schemeClr val="tx1"/>
                </a:solidFill>
              </a:rPr>
              <a:t> and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gravitational</a:t>
            </a:r>
            <a:r>
              <a:rPr lang="nb-NO" altLang="nb-NO" sz="2400" dirty="0" smtClean="0">
                <a:solidFill>
                  <a:schemeClr val="tx1"/>
                </a:solidFill>
              </a:rPr>
              <a:t> </a:t>
            </a:r>
            <a:r>
              <a:rPr lang="nb-NO" altLang="nb-NO" sz="2400" dirty="0" smtClean="0">
                <a:solidFill>
                  <a:schemeClr val="tx1"/>
                </a:solidFill>
              </a:rPr>
              <a:t>time </a:t>
            </a:r>
            <a:r>
              <a:rPr lang="nb-NO" altLang="nb-NO" sz="2400" dirty="0" err="1" smtClean="0">
                <a:solidFill>
                  <a:schemeClr val="tx1"/>
                </a:solidFill>
              </a:rPr>
              <a:t>effects</a:t>
            </a:r>
            <a:r>
              <a:rPr lang="nb-NO" altLang="nb-NO" sz="2400" dirty="0" smtClean="0">
                <a:solidFill>
                  <a:schemeClr val="tx1"/>
                </a:solidFill>
              </a:rPr>
              <a:t>.</a:t>
            </a:r>
            <a:endParaRPr lang="nb-NO" altLang="nb-NO" sz="2400" dirty="0"/>
          </a:p>
          <a:p>
            <a:pPr>
              <a:lnSpc>
                <a:spcPct val="80000"/>
              </a:lnSpc>
            </a:pP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220054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gps-con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-27384"/>
            <a:ext cx="5743575" cy="574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" y="5865073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sz="2400" dirty="0"/>
              <a:t>24 </a:t>
            </a:r>
            <a:r>
              <a:rPr lang="nb-NO" altLang="nb-NO" sz="2400" dirty="0" err="1" smtClean="0"/>
              <a:t>satellittes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move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along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approximately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circular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paths</a:t>
            </a:r>
            <a:r>
              <a:rPr lang="nb-NO" altLang="nb-NO" sz="2400" dirty="0" smtClean="0"/>
              <a:t> </a:t>
            </a:r>
            <a:endParaRPr lang="nb-NO" altLang="nb-NO" sz="2400" dirty="0" smtClean="0"/>
          </a:p>
          <a:p>
            <a:pPr algn="ctr"/>
            <a:r>
              <a:rPr lang="nb-NO" altLang="nb-NO" sz="2400" dirty="0" smtClean="0"/>
              <a:t>20 </a:t>
            </a:r>
            <a:r>
              <a:rPr lang="nb-NO" altLang="nb-NO" sz="2400" dirty="0"/>
              <a:t>000 km </a:t>
            </a:r>
            <a:r>
              <a:rPr lang="nb-NO" altLang="nb-NO" sz="2400" dirty="0" err="1" smtClean="0"/>
              <a:t>above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surface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of</a:t>
            </a:r>
            <a:r>
              <a:rPr lang="nb-NO" altLang="nb-NO" sz="2400" dirty="0" smtClean="0"/>
              <a:t> </a:t>
            </a:r>
            <a:r>
              <a:rPr lang="nb-NO" altLang="nb-NO" sz="2400" dirty="0" err="1" smtClean="0"/>
              <a:t>the</a:t>
            </a:r>
            <a:r>
              <a:rPr lang="nb-NO" altLang="nb-NO" sz="2400" dirty="0" smtClean="0"/>
              <a:t> Earth. </a:t>
            </a: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35128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6065"/>
            <a:ext cx="5732394" cy="52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20" y="56612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From</a:t>
            </a:r>
          </a:p>
          <a:p>
            <a:pPr algn="ctr"/>
            <a:r>
              <a:rPr lang="en-US" b="1" dirty="0" smtClean="0"/>
              <a:t>Relativistic </a:t>
            </a:r>
            <a:r>
              <a:rPr lang="en-US" b="1" dirty="0"/>
              <a:t>Effects in the Global Positioning System</a:t>
            </a:r>
          </a:p>
          <a:p>
            <a:pPr algn="ctr"/>
            <a:r>
              <a:rPr lang="nb-NO" dirty="0"/>
              <a:t>Neil </a:t>
            </a:r>
            <a:r>
              <a:rPr lang="nb-NO" dirty="0" err="1" smtClean="0"/>
              <a:t>Ashby</a:t>
            </a:r>
            <a:r>
              <a:rPr lang="nb-NO" dirty="0"/>
              <a:t> </a:t>
            </a:r>
            <a:r>
              <a:rPr lang="nb-NO" dirty="0" err="1"/>
              <a:t>July</a:t>
            </a:r>
            <a:r>
              <a:rPr lang="nb-NO" dirty="0"/>
              <a:t> 18, </a:t>
            </a:r>
            <a:r>
              <a:rPr lang="nb-NO" dirty="0" smtClean="0"/>
              <a:t>2006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391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nb-NO" sz="2800" dirty="0" smtClean="0"/>
              <a:t>Kinematical time dilation</a:t>
            </a:r>
            <a:endParaRPr lang="en-GB" altLang="nb-NO" sz="28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4525963"/>
          </a:xfrm>
        </p:spPr>
        <p:txBody>
          <a:bodyPr/>
          <a:lstStyle/>
          <a:p>
            <a:pPr algn="ctr">
              <a:buFontTx/>
              <a:buNone/>
            </a:pPr>
            <a:r>
              <a:rPr lang="nb-NO" altLang="nb-NO" sz="1800" dirty="0" smtClean="0"/>
              <a:t>If an observer </a:t>
            </a:r>
            <a:r>
              <a:rPr lang="nb-NO" altLang="nb-NO" sz="1800" dirty="0" err="1" smtClean="0"/>
              <a:t>on</a:t>
            </a:r>
            <a:r>
              <a:rPr lang="nb-NO" altLang="nb-NO" sz="1800" dirty="0" smtClean="0"/>
              <a:t> Earth </a:t>
            </a:r>
            <a:r>
              <a:rPr lang="nb-NO" altLang="nb-NO" sz="1800" dirty="0" err="1" smtClean="0"/>
              <a:t>measures</a:t>
            </a:r>
            <a:r>
              <a:rPr lang="nb-NO" altLang="nb-NO" sz="1800" dirty="0" smtClean="0"/>
              <a:t> a time </a:t>
            </a:r>
            <a:r>
              <a:rPr lang="nb-NO" altLang="nb-NO" sz="1800" dirty="0" err="1" smtClean="0"/>
              <a:t>interval</a:t>
            </a:r>
            <a:r>
              <a:rPr lang="nb-NO" altLang="nb-NO" sz="1800" dirty="0" smtClean="0"/>
              <a:t>     </a:t>
            </a:r>
            <a:r>
              <a:rPr lang="nb-NO" altLang="nb-NO" sz="1800" dirty="0" err="1" smtClean="0"/>
              <a:t>between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two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events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on</a:t>
            </a:r>
            <a:r>
              <a:rPr lang="nb-NO" altLang="nb-NO" sz="1800" dirty="0" smtClean="0"/>
              <a:t> a </a:t>
            </a:r>
            <a:r>
              <a:rPr lang="nb-NO" altLang="nb-NO" sz="1800" dirty="0" err="1" smtClean="0"/>
              <a:t>satellite</a:t>
            </a:r>
            <a:r>
              <a:rPr lang="nb-NO" altLang="nb-NO" sz="1800" dirty="0" smtClean="0"/>
              <a:t>, </a:t>
            </a:r>
          </a:p>
          <a:p>
            <a:pPr algn="ctr">
              <a:buFontTx/>
              <a:buNone/>
            </a:pPr>
            <a:r>
              <a:rPr lang="nb-NO" altLang="nb-NO" sz="1800" dirty="0" err="1" smtClean="0"/>
              <a:t>then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the</a:t>
            </a:r>
            <a:r>
              <a:rPr lang="nb-NO" altLang="nb-NO" sz="1800" dirty="0" smtClean="0"/>
              <a:t> time </a:t>
            </a:r>
            <a:r>
              <a:rPr lang="nb-NO" altLang="nb-NO" sz="1800" dirty="0" err="1" smtClean="0"/>
              <a:t>interval</a:t>
            </a:r>
            <a:r>
              <a:rPr lang="nb-NO" altLang="nb-NO" sz="1800" dirty="0" smtClean="0"/>
              <a:t>        </a:t>
            </a:r>
            <a:r>
              <a:rPr lang="nb-NO" altLang="nb-NO" sz="1800" dirty="0" err="1" smtClean="0"/>
              <a:t>measured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between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the</a:t>
            </a:r>
            <a:r>
              <a:rPr lang="nb-NO" altLang="nb-NO" sz="1800" dirty="0" smtClean="0"/>
              <a:t> same </a:t>
            </a:r>
            <a:r>
              <a:rPr lang="nb-NO" altLang="nb-NO" sz="1800" dirty="0" err="1" smtClean="0"/>
              <a:t>events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on</a:t>
            </a:r>
            <a:r>
              <a:rPr lang="nb-NO" altLang="nb-NO" sz="1800" dirty="0" smtClean="0"/>
              <a:t> a </a:t>
            </a:r>
            <a:r>
              <a:rPr lang="nb-NO" altLang="nb-NO" sz="1800" dirty="0" err="1" smtClean="0"/>
              <a:t>satellite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clock</a:t>
            </a:r>
            <a:r>
              <a:rPr lang="nb-NO" altLang="nb-NO" sz="1800" dirty="0" smtClean="0"/>
              <a:t> is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817539"/>
              </p:ext>
            </p:extLst>
          </p:nvPr>
        </p:nvGraphicFramePr>
        <p:xfrm>
          <a:off x="3152775" y="1989138"/>
          <a:ext cx="2911475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1" name="Equation" r:id="rId3" imgW="1777680" imgH="495000" progId="Equation.DSMT4">
                  <p:embed/>
                </p:oleObj>
              </mc:Choice>
              <mc:Fallback>
                <p:oleObj name="Equation" r:id="rId3" imgW="177768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775" y="1989138"/>
                        <a:ext cx="2911475" cy="811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2757785"/>
            <a:ext cx="9144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dirty="0" err="1" smtClean="0"/>
              <a:t>where</a:t>
            </a:r>
            <a:r>
              <a:rPr lang="nb-NO" altLang="nb-NO" dirty="0" smtClean="0"/>
              <a:t>     is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velocity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satellite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with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respect</a:t>
            </a:r>
            <a:r>
              <a:rPr lang="nb-NO" altLang="nb-NO" dirty="0" smtClean="0"/>
              <a:t> to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surface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. </a:t>
            </a:r>
          </a:p>
          <a:p>
            <a:pPr algn="ctr"/>
            <a:r>
              <a:rPr lang="nb-NO" altLang="nb-NO" dirty="0" err="1" smtClean="0"/>
              <a:t>Hence</a:t>
            </a:r>
            <a:r>
              <a:rPr lang="nb-NO" altLang="nb-NO" dirty="0" smtClean="0"/>
              <a:t> to 2. order in           </a:t>
            </a:r>
            <a:r>
              <a:rPr lang="nb-NO" altLang="nb-NO" dirty="0" err="1" smtClean="0"/>
              <a:t>this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velocity</a:t>
            </a:r>
            <a:r>
              <a:rPr lang="nb-NO" altLang="nb-NO" dirty="0" smtClean="0"/>
              <a:t> dependent time </a:t>
            </a:r>
            <a:r>
              <a:rPr lang="nb-NO" altLang="nb-NO" dirty="0" err="1" smtClean="0"/>
              <a:t>dilation</a:t>
            </a:r>
            <a:endParaRPr lang="nb-NO" altLang="nb-NO" dirty="0" smtClean="0"/>
          </a:p>
          <a:p>
            <a:pPr algn="ctr"/>
            <a:r>
              <a:rPr lang="nb-NO" altLang="nb-NO" dirty="0" smtClean="0"/>
              <a:t>makes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satellite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clock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slow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down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with</a:t>
            </a:r>
            <a:endParaRPr lang="nb-NO" altLang="nb-NO" dirty="0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61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744021"/>
              </p:ext>
            </p:extLst>
          </p:nvPr>
        </p:nvGraphicFramePr>
        <p:xfrm>
          <a:off x="3913188" y="3716338"/>
          <a:ext cx="14605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2" name="Equation" r:id="rId5" imgW="799920" imgH="419040" progId="Equation.DSMT4">
                  <p:embed/>
                </p:oleObj>
              </mc:Choice>
              <mc:Fallback>
                <p:oleObj name="Equation" r:id="rId5" imgW="7999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8" y="3716338"/>
                        <a:ext cx="14605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4651826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dirty="0" smtClean="0">
                <a:cs typeface="Times New Roman" pitchFamily="18" charset="0"/>
              </a:rPr>
              <a:t>during </a:t>
            </a:r>
            <a:r>
              <a:rPr lang="nb-NO" altLang="nb-NO" dirty="0" err="1" smtClean="0">
                <a:cs typeface="Times New Roman" pitchFamily="18" charset="0"/>
              </a:rPr>
              <a:t>the</a:t>
            </a:r>
            <a:r>
              <a:rPr lang="nb-NO" altLang="nb-NO" dirty="0" smtClean="0">
                <a:cs typeface="Times New Roman" pitchFamily="18" charset="0"/>
              </a:rPr>
              <a:t> time     .  With  </a:t>
            </a:r>
            <a:r>
              <a:rPr lang="nb-NO" altLang="nb-NO" i="1" dirty="0">
                <a:cs typeface="Times New Roman" pitchFamily="18" charset="0"/>
              </a:rPr>
              <a:t>v</a:t>
            </a:r>
            <a:r>
              <a:rPr lang="nb-NO" altLang="nb-NO" dirty="0">
                <a:cs typeface="Times New Roman" pitchFamily="18" charset="0"/>
              </a:rPr>
              <a:t> = 4•10</a:t>
            </a:r>
            <a:r>
              <a:rPr lang="nb-NO" altLang="nb-NO" baseline="30000" dirty="0">
                <a:cs typeface="Times New Roman" pitchFamily="18" charset="0"/>
              </a:rPr>
              <a:t>3</a:t>
            </a:r>
            <a:r>
              <a:rPr lang="nb-NO" altLang="nb-NO" dirty="0">
                <a:cs typeface="Times New Roman" pitchFamily="18" charset="0"/>
              </a:rPr>
              <a:t> m/s, c = 3•10</a:t>
            </a:r>
            <a:r>
              <a:rPr lang="nb-NO" altLang="nb-NO" baseline="30000" dirty="0">
                <a:cs typeface="Times New Roman" pitchFamily="18" charset="0"/>
              </a:rPr>
              <a:t>8</a:t>
            </a:r>
            <a:r>
              <a:rPr lang="nb-NO" altLang="nb-NO" dirty="0">
                <a:cs typeface="Times New Roman" pitchFamily="18" charset="0"/>
              </a:rPr>
              <a:t> </a:t>
            </a:r>
            <a:r>
              <a:rPr lang="nb-NO" altLang="nb-NO" dirty="0" err="1">
                <a:cs typeface="Times New Roman" pitchFamily="18" charset="0"/>
              </a:rPr>
              <a:t>m/s</a:t>
            </a:r>
            <a:r>
              <a:rPr lang="nb-NO" altLang="nb-NO" dirty="0">
                <a:cs typeface="Times New Roman" pitchFamily="18" charset="0"/>
              </a:rPr>
              <a:t> </a:t>
            </a:r>
            <a:r>
              <a:rPr lang="nb-NO" altLang="nb-NO" dirty="0" smtClean="0">
                <a:cs typeface="Times New Roman" pitchFamily="18" charset="0"/>
              </a:rPr>
              <a:t>and     = 24 h </a:t>
            </a:r>
            <a:r>
              <a:rPr lang="nb-NO" altLang="nb-NO" dirty="0">
                <a:cs typeface="Times New Roman" pitchFamily="18" charset="0"/>
              </a:rPr>
              <a:t>= 86400 s </a:t>
            </a:r>
            <a:r>
              <a:rPr lang="nb-NO" altLang="nb-NO" dirty="0" err="1" smtClean="0">
                <a:cs typeface="Times New Roman" pitchFamily="18" charset="0"/>
              </a:rPr>
              <a:t>we</a:t>
            </a:r>
            <a:r>
              <a:rPr lang="nb-NO" altLang="nb-NO" dirty="0" smtClean="0">
                <a:cs typeface="Times New Roman" pitchFamily="18" charset="0"/>
              </a:rPr>
              <a:t> </a:t>
            </a:r>
            <a:r>
              <a:rPr lang="nb-NO" altLang="nb-NO" dirty="0" err="1" smtClean="0">
                <a:cs typeface="Times New Roman" pitchFamily="18" charset="0"/>
              </a:rPr>
              <a:t>get</a:t>
            </a:r>
            <a:r>
              <a:rPr lang="nb-NO" altLang="nb-NO" dirty="0" smtClean="0">
                <a:cs typeface="Times New Roman" pitchFamily="18" charset="0"/>
              </a:rPr>
              <a:t> </a:t>
            </a:r>
            <a:endParaRPr lang="nb-NO" altLang="nb-NO" dirty="0"/>
          </a:p>
        </p:txBody>
      </p:sp>
      <p:graphicFrame>
        <p:nvGraphicFramePr>
          <p:cNvPr id="61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5522988"/>
              </p:ext>
            </p:extLst>
          </p:nvPr>
        </p:nvGraphicFramePr>
        <p:xfrm>
          <a:off x="3851920" y="5085184"/>
          <a:ext cx="1550987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3" name="Equation" r:id="rId7" imgW="863225" imgH="241195" progId="Equation.DSMT4">
                  <p:embed/>
                </p:oleObj>
              </mc:Choice>
              <mc:Fallback>
                <p:oleObj name="Equation" r:id="rId7" imgW="863225" imgH="241195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5085184"/>
                        <a:ext cx="1550987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3176159" y="5948769"/>
            <a:ext cx="2199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nb-NO" altLang="nb-NO" sz="1200" dirty="0">
                <a:cs typeface="Times New Roman" pitchFamily="18" charset="0"/>
              </a:rPr>
              <a:t> </a:t>
            </a:r>
            <a:endParaRPr lang="nb-NO" altLang="nb-NO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574037"/>
              </p:ext>
            </p:extLst>
          </p:nvPr>
        </p:nvGraphicFramePr>
        <p:xfrm>
          <a:off x="2843808" y="1556792"/>
          <a:ext cx="24662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4" name="Equation" r:id="rId9" imgW="139680" imgH="203040" progId="Equation.DSMT4">
                  <p:embed/>
                </p:oleObj>
              </mc:Choice>
              <mc:Fallback>
                <p:oleObj name="Equation" r:id="rId9" imgW="139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43808" y="1556792"/>
                        <a:ext cx="246620" cy="3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250554"/>
              </p:ext>
            </p:extLst>
          </p:nvPr>
        </p:nvGraphicFramePr>
        <p:xfrm>
          <a:off x="5112244" y="1196752"/>
          <a:ext cx="247527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5" name="Equation" r:id="rId11" imgW="139680" imgH="203040" progId="Equation.DSMT4">
                  <p:embed/>
                </p:oleObj>
              </mc:Choice>
              <mc:Fallback>
                <p:oleObj name="Equation" r:id="rId11" imgW="139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12244" y="1196752"/>
                        <a:ext cx="247527" cy="36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785014"/>
              </p:ext>
            </p:extLst>
          </p:nvPr>
        </p:nvGraphicFramePr>
        <p:xfrm>
          <a:off x="3572520" y="3107184"/>
          <a:ext cx="423416" cy="269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" name="Equation" r:id="rId13" imgW="279360" imgH="177480" progId="Equation.DSMT4">
                  <p:embed/>
                </p:oleObj>
              </mc:Choice>
              <mc:Fallback>
                <p:oleObj name="Equation" r:id="rId13" imgW="2793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72520" y="3107184"/>
                        <a:ext cx="423416" cy="269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742985"/>
              </p:ext>
            </p:extLst>
          </p:nvPr>
        </p:nvGraphicFramePr>
        <p:xfrm>
          <a:off x="1857299" y="2852936"/>
          <a:ext cx="194421" cy="216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7" name="Equation" r:id="rId15" imgW="114120" imgH="126720" progId="Equation.DSMT4">
                  <p:embed/>
                </p:oleObj>
              </mc:Choice>
              <mc:Fallback>
                <p:oleObj name="Equation" r:id="rId15" imgW="114120" imgH="12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57299" y="2852936"/>
                        <a:ext cx="194421" cy="216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065306"/>
              </p:ext>
            </p:extLst>
          </p:nvPr>
        </p:nvGraphicFramePr>
        <p:xfrm>
          <a:off x="2123728" y="4698959"/>
          <a:ext cx="216024" cy="314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8" name="Equation" r:id="rId17" imgW="139680" imgH="203040" progId="Equation.DSMT4">
                  <p:embed/>
                </p:oleObj>
              </mc:Choice>
              <mc:Fallback>
                <p:oleObj name="Equation" r:id="rId17" imgW="139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23728" y="4698959"/>
                        <a:ext cx="216024" cy="3142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368836"/>
              </p:ext>
            </p:extLst>
          </p:nvPr>
        </p:nvGraphicFramePr>
        <p:xfrm>
          <a:off x="6156300" y="4698851"/>
          <a:ext cx="21590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9" name="Equation" r:id="rId19" imgW="139680" imgH="203040" progId="Equation.DSMT4">
                  <p:embed/>
                </p:oleObj>
              </mc:Choice>
              <mc:Fallback>
                <p:oleObj name="Equation" r:id="rId19" imgW="13968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00" y="4698851"/>
                        <a:ext cx="21590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33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632"/>
            <a:ext cx="9144000" cy="1143000"/>
          </a:xfrm>
        </p:spPr>
        <p:txBody>
          <a:bodyPr/>
          <a:lstStyle/>
          <a:p>
            <a:r>
              <a:rPr lang="nb-NO" altLang="nb-NO" sz="2800" dirty="0" err="1" smtClean="0"/>
              <a:t>Gravitational</a:t>
            </a:r>
            <a:r>
              <a:rPr lang="nb-NO" altLang="nb-NO" sz="2800" dirty="0" smtClean="0"/>
              <a:t> time </a:t>
            </a:r>
            <a:r>
              <a:rPr lang="nb-NO" altLang="nb-NO" sz="2800" dirty="0" err="1" smtClean="0"/>
              <a:t>distortion</a:t>
            </a:r>
            <a:endParaRPr lang="en-GB" altLang="nb-NO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3936" y="1052736"/>
            <a:ext cx="9144000" cy="935037"/>
          </a:xfrm>
        </p:spPr>
        <p:txBody>
          <a:bodyPr/>
          <a:lstStyle/>
          <a:p>
            <a:pPr algn="ctr">
              <a:buFontTx/>
              <a:buNone/>
            </a:pPr>
            <a:r>
              <a:rPr lang="nb-NO" altLang="nb-NO" sz="1800" dirty="0" smtClean="0"/>
              <a:t>The </a:t>
            </a:r>
            <a:r>
              <a:rPr lang="nb-NO" altLang="nb-NO" sz="1800" dirty="0" err="1" smtClean="0"/>
              <a:t>gravitational</a:t>
            </a:r>
            <a:r>
              <a:rPr lang="nb-NO" altLang="nb-NO" sz="1800" dirty="0" smtClean="0"/>
              <a:t> time </a:t>
            </a:r>
            <a:r>
              <a:rPr lang="nb-NO" altLang="nb-NO" sz="1800" dirty="0" err="1" smtClean="0"/>
              <a:t>dilation</a:t>
            </a:r>
            <a:r>
              <a:rPr lang="nb-NO" altLang="nb-NO" sz="1800" dirty="0" smtClean="0"/>
              <a:t> in a </a:t>
            </a:r>
            <a:r>
              <a:rPr lang="nb-NO" altLang="nb-NO" sz="1800" dirty="0" err="1" smtClean="0"/>
              <a:t>spherically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symmetrical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gravitational</a:t>
            </a:r>
            <a:r>
              <a:rPr lang="nb-NO" altLang="nb-NO" sz="1800" dirty="0" smtClean="0"/>
              <a:t> </a:t>
            </a:r>
            <a:r>
              <a:rPr lang="nb-NO" altLang="nb-NO" sz="1800" dirty="0" err="1" smtClean="0"/>
              <a:t>field</a:t>
            </a:r>
            <a:r>
              <a:rPr lang="nb-NO" altLang="nb-NO" sz="1800" dirty="0" smtClean="0"/>
              <a:t> is given by</a:t>
            </a:r>
            <a:endParaRPr lang="en-GB" altLang="nb-NO" sz="1800" dirty="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0282743"/>
              </p:ext>
            </p:extLst>
          </p:nvPr>
        </p:nvGraphicFramePr>
        <p:xfrm>
          <a:off x="3167063" y="1484784"/>
          <a:ext cx="280670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4" name="Equation" r:id="rId3" imgW="1917360" imgH="457200" progId="Equation.DSMT4">
                  <p:embed/>
                </p:oleObj>
              </mc:Choice>
              <mc:Fallback>
                <p:oleObj name="Equation" r:id="rId3" imgW="191736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1484784"/>
                        <a:ext cx="2806700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" y="2204864"/>
            <a:ext cx="914399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dirty="0" err="1" smtClean="0"/>
              <a:t>where</a:t>
            </a:r>
            <a:r>
              <a:rPr lang="nb-NO" altLang="nb-NO" dirty="0" smtClean="0"/>
              <a:t>       is a time </a:t>
            </a:r>
            <a:r>
              <a:rPr lang="nb-NO" altLang="nb-NO" dirty="0" err="1" smtClean="0"/>
              <a:t>interval</a:t>
            </a:r>
            <a:r>
              <a:rPr lang="nb-NO" altLang="nb-NO" dirty="0" smtClean="0"/>
              <a:t> as </a:t>
            </a:r>
            <a:r>
              <a:rPr lang="nb-NO" altLang="nb-NO" dirty="0" err="1" smtClean="0"/>
              <a:t>measured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on</a:t>
            </a:r>
            <a:r>
              <a:rPr lang="nb-NO" altLang="nb-NO" dirty="0" smtClean="0"/>
              <a:t> a </a:t>
            </a:r>
            <a:r>
              <a:rPr lang="nb-NO" altLang="nb-NO" dirty="0" err="1" smtClean="0"/>
              <a:t>clock</a:t>
            </a:r>
            <a:r>
              <a:rPr lang="nb-NO" altLang="nb-NO" dirty="0" smtClean="0"/>
              <a:t> </a:t>
            </a:r>
          </a:p>
          <a:p>
            <a:pPr algn="ctr"/>
            <a:r>
              <a:rPr lang="nb-NO" altLang="nb-NO" dirty="0" smtClean="0"/>
              <a:t>at a </a:t>
            </a:r>
            <a:r>
              <a:rPr lang="nb-NO" altLang="nb-NO" dirty="0" err="1" smtClean="0"/>
              <a:t>distance</a:t>
            </a:r>
            <a:r>
              <a:rPr lang="nb-NO" altLang="nb-NO" dirty="0" smtClean="0"/>
              <a:t>  </a:t>
            </a:r>
            <a:r>
              <a:rPr lang="nb-NO" altLang="nb-NO" i="1" dirty="0" smtClean="0"/>
              <a:t>r</a:t>
            </a:r>
            <a:r>
              <a:rPr lang="nb-NO" altLang="nb-NO" dirty="0" smtClean="0"/>
              <a:t>  from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center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a </a:t>
            </a:r>
            <a:r>
              <a:rPr lang="nb-NO" altLang="nb-NO" dirty="0" err="1" smtClean="0"/>
              <a:t>spherical</a:t>
            </a:r>
            <a:r>
              <a:rPr lang="nb-NO" altLang="nb-NO" dirty="0" smtClean="0"/>
              <a:t> body </a:t>
            </a:r>
            <a:r>
              <a:rPr lang="nb-NO" altLang="nb-NO" dirty="0" err="1" smtClean="0"/>
              <a:t>with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mass</a:t>
            </a:r>
            <a:r>
              <a:rPr lang="nb-NO" altLang="nb-NO" dirty="0" smtClean="0"/>
              <a:t>  </a:t>
            </a:r>
            <a:r>
              <a:rPr lang="nb-NO" altLang="nb-NO" i="1" dirty="0" smtClean="0"/>
              <a:t>m</a:t>
            </a:r>
            <a:r>
              <a:rPr lang="nb-NO" altLang="nb-NO" dirty="0" smtClean="0"/>
              <a:t>, </a:t>
            </a:r>
          </a:p>
          <a:p>
            <a:pPr algn="ctr"/>
            <a:r>
              <a:rPr lang="nb-NO" altLang="nb-NO" dirty="0" smtClean="0"/>
              <a:t>and </a:t>
            </a:r>
            <a:r>
              <a:rPr lang="nb-NO" altLang="nb-NO" i="1" dirty="0" smtClean="0"/>
              <a:t>G</a:t>
            </a:r>
            <a:r>
              <a:rPr lang="nb-NO" altLang="nb-NO" dirty="0" smtClean="0"/>
              <a:t> is </a:t>
            </a:r>
            <a:r>
              <a:rPr lang="nb-NO" altLang="nb-NO" dirty="0" err="1" smtClean="0"/>
              <a:t>Newton’s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constant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gravity</a:t>
            </a:r>
            <a:r>
              <a:rPr lang="nb-NO" altLang="nb-NO" dirty="0" smtClean="0"/>
              <a:t>.  </a:t>
            </a:r>
          </a:p>
          <a:p>
            <a:pPr algn="ctr"/>
            <a:r>
              <a:rPr lang="nb-NO" altLang="nb-NO" dirty="0" smtClean="0"/>
              <a:t>The </a:t>
            </a:r>
            <a:r>
              <a:rPr lang="nb-NO" altLang="nb-NO" dirty="0" err="1" smtClean="0"/>
              <a:t>difference</a:t>
            </a:r>
            <a:r>
              <a:rPr lang="nb-NO" altLang="nb-NO" dirty="0" smtClean="0"/>
              <a:t> in time as </a:t>
            </a:r>
            <a:r>
              <a:rPr lang="nb-NO" altLang="nb-NO" dirty="0" err="1" smtClean="0"/>
              <a:t>measured</a:t>
            </a:r>
            <a:r>
              <a:rPr lang="nb-NO" altLang="nb-NO" dirty="0" smtClean="0"/>
              <a:t> by </a:t>
            </a:r>
            <a:r>
              <a:rPr lang="nb-NO" altLang="nb-NO" dirty="0" err="1" smtClean="0"/>
              <a:t>by</a:t>
            </a:r>
            <a:r>
              <a:rPr lang="nb-NO" altLang="nb-NO" dirty="0" smtClean="0"/>
              <a:t>  a </a:t>
            </a:r>
            <a:r>
              <a:rPr lang="nb-NO" altLang="nb-NO" dirty="0" err="1" smtClean="0"/>
              <a:t>satellite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clock</a:t>
            </a:r>
            <a:r>
              <a:rPr lang="nb-NO" altLang="nb-NO" dirty="0" smtClean="0"/>
              <a:t> </a:t>
            </a:r>
          </a:p>
          <a:p>
            <a:pPr algn="ctr"/>
            <a:r>
              <a:rPr lang="nb-NO" altLang="nb-NO" dirty="0" smtClean="0"/>
              <a:t>at a </a:t>
            </a:r>
            <a:r>
              <a:rPr lang="nb-NO" altLang="nb-NO" dirty="0" err="1" smtClean="0"/>
              <a:t>distance</a:t>
            </a:r>
            <a:r>
              <a:rPr lang="nb-NO" altLang="nb-NO" dirty="0" smtClean="0"/>
              <a:t>      from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center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Earth      </a:t>
            </a:r>
          </a:p>
          <a:p>
            <a:pPr algn="ctr"/>
            <a:r>
              <a:rPr lang="nb-NO" altLang="nb-NO" dirty="0" smtClean="0"/>
              <a:t>and a </a:t>
            </a:r>
            <a:r>
              <a:rPr lang="nb-NO" altLang="nb-NO" dirty="0" err="1" smtClean="0"/>
              <a:t>clock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surface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Earth at      is  </a:t>
            </a:r>
            <a:endParaRPr lang="nb-NO" altLang="nb-NO" dirty="0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7188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568167"/>
              </p:ext>
            </p:extLst>
          </p:nvPr>
        </p:nvGraphicFramePr>
        <p:xfrm>
          <a:off x="3105150" y="4022725"/>
          <a:ext cx="3275013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5" name="Equation" r:id="rId5" imgW="2323800" imgH="482400" progId="Equation.DSMT4">
                  <p:embed/>
                </p:oleObj>
              </mc:Choice>
              <mc:Fallback>
                <p:oleObj name="Equation" r:id="rId5" imgW="232380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4022725"/>
                        <a:ext cx="3275013" cy="674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7190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2626"/>
              </p:ext>
            </p:extLst>
          </p:nvPr>
        </p:nvGraphicFramePr>
        <p:xfrm>
          <a:off x="1907704" y="4868267"/>
          <a:ext cx="3556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6" name="Equation" r:id="rId7" imgW="355320" imgH="291960" progId="Equation.DSMT4">
                  <p:embed/>
                </p:oleObj>
              </mc:Choice>
              <mc:Fallback>
                <p:oleObj name="Equation" r:id="rId7" imgW="35532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868267"/>
                        <a:ext cx="355600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1" y="4797152"/>
            <a:ext cx="914399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dirty="0" err="1" smtClean="0"/>
              <a:t>where</a:t>
            </a:r>
            <a:r>
              <a:rPr lang="nb-NO" altLang="nb-NO" dirty="0" smtClean="0"/>
              <a:t>         is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difference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gravitational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potential</a:t>
            </a:r>
            <a:r>
              <a:rPr lang="nb-NO" altLang="nb-NO" dirty="0" smtClean="0"/>
              <a:t> at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two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clocks</a:t>
            </a:r>
            <a:r>
              <a:rPr lang="nb-NO" altLang="nb-NO" dirty="0" smtClean="0"/>
              <a:t>. </a:t>
            </a:r>
          </a:p>
          <a:p>
            <a:pPr algn="ctr"/>
            <a:r>
              <a:rPr lang="nb-NO" altLang="nb-NO" dirty="0" smtClean="0"/>
              <a:t>This </a:t>
            </a:r>
            <a:r>
              <a:rPr lang="nb-NO" altLang="nb-NO" dirty="0" err="1" smtClean="0"/>
              <a:t>expression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says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that</a:t>
            </a:r>
            <a:r>
              <a:rPr lang="nb-NO" altLang="nb-NO" dirty="0" smtClean="0"/>
              <a:t> </a:t>
            </a:r>
          </a:p>
          <a:p>
            <a:pPr algn="ctr"/>
            <a:r>
              <a:rPr lang="nb-NO" altLang="nb-NO" i="1" dirty="0" err="1" smtClean="0"/>
              <a:t>the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gravitational</a:t>
            </a:r>
            <a:r>
              <a:rPr lang="nb-NO" altLang="nb-NO" i="1" dirty="0" smtClean="0"/>
              <a:t> time </a:t>
            </a:r>
            <a:r>
              <a:rPr lang="nb-NO" altLang="nb-NO" i="1" dirty="0" err="1" smtClean="0"/>
              <a:t>dilation</a:t>
            </a:r>
            <a:r>
              <a:rPr lang="nb-NO" altLang="nb-NO" i="1" dirty="0" smtClean="0"/>
              <a:t> is </a:t>
            </a:r>
            <a:r>
              <a:rPr lang="nb-NO" altLang="nb-NO" i="1" dirty="0" err="1" smtClean="0"/>
              <a:t>proportional</a:t>
            </a:r>
            <a:r>
              <a:rPr lang="nb-NO" altLang="nb-NO" i="1" dirty="0" smtClean="0"/>
              <a:t> to </a:t>
            </a:r>
            <a:r>
              <a:rPr lang="nb-NO" altLang="nb-NO" i="1" dirty="0" err="1" smtClean="0"/>
              <a:t>the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difference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of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gravitational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potential</a:t>
            </a:r>
            <a:r>
              <a:rPr lang="nb-NO" altLang="nb-NO" i="1" dirty="0" smtClean="0"/>
              <a:t> </a:t>
            </a:r>
          </a:p>
          <a:p>
            <a:pPr algn="ctr"/>
            <a:r>
              <a:rPr lang="nb-NO" altLang="nb-NO" i="1" dirty="0" smtClean="0"/>
              <a:t>at </a:t>
            </a:r>
            <a:r>
              <a:rPr lang="nb-NO" altLang="nb-NO" i="1" dirty="0" err="1" smtClean="0"/>
              <a:t>the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positions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of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the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two</a:t>
            </a:r>
            <a:r>
              <a:rPr lang="nb-NO" altLang="nb-NO" i="1" dirty="0" smtClean="0"/>
              <a:t> </a:t>
            </a:r>
            <a:r>
              <a:rPr lang="nb-NO" altLang="nb-NO" i="1" dirty="0" err="1" smtClean="0"/>
              <a:t>clocks</a:t>
            </a:r>
            <a:r>
              <a:rPr lang="nb-NO" altLang="nb-NO" dirty="0" smtClean="0"/>
              <a:t>. </a:t>
            </a:r>
            <a:r>
              <a:rPr lang="en-GB" altLang="nb-NO" dirty="0" smtClean="0"/>
              <a:t> </a:t>
            </a:r>
            <a:endParaRPr lang="en-GB" alt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85648"/>
              </p:ext>
            </p:extLst>
          </p:nvPr>
        </p:nvGraphicFramePr>
        <p:xfrm>
          <a:off x="2843808" y="2219664"/>
          <a:ext cx="258930" cy="345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7" name="Equation" r:id="rId9" imgW="152280" imgH="203040" progId="Equation.DSMT4">
                  <p:embed/>
                </p:oleObj>
              </mc:Choice>
              <mc:Fallback>
                <p:oleObj name="Equation" r:id="rId9" imgW="1522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43808" y="2219664"/>
                        <a:ext cx="258930" cy="345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2022903"/>
              </p:ext>
            </p:extLst>
          </p:nvPr>
        </p:nvGraphicFramePr>
        <p:xfrm>
          <a:off x="3796928" y="3326611"/>
          <a:ext cx="199008" cy="31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8" name="Equation" r:id="rId11" imgW="126720" imgH="203040" progId="Equation.DSMT4">
                  <p:embed/>
                </p:oleObj>
              </mc:Choice>
              <mc:Fallback>
                <p:oleObj name="Equation" r:id="rId11" imgW="1267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96928" y="3326611"/>
                        <a:ext cx="199008" cy="318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835058"/>
              </p:ext>
            </p:extLst>
          </p:nvPr>
        </p:nvGraphicFramePr>
        <p:xfrm>
          <a:off x="6300192" y="3615556"/>
          <a:ext cx="198438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9" name="Equation" r:id="rId13" imgW="126720" imgH="203040" progId="Equation.DSMT4">
                  <p:embed/>
                </p:oleObj>
              </mc:Choice>
              <mc:Fallback>
                <p:oleObj name="Equation" r:id="rId13" imgW="12672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3615556"/>
                        <a:ext cx="198438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30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9211" y="402217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074059"/>
              </p:ext>
            </p:extLst>
          </p:nvPr>
        </p:nvGraphicFramePr>
        <p:xfrm>
          <a:off x="3927475" y="2235200"/>
          <a:ext cx="128905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2" name="Equation" r:id="rId3" imgW="1295280" imgH="330120" progId="Equation.DSMT4">
                  <p:embed/>
                </p:oleObj>
              </mc:Choice>
              <mc:Fallback>
                <p:oleObj name="Equation" r:id="rId3" imgW="129528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7475" y="2235200"/>
                        <a:ext cx="128905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-27737" y="1484784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dirty="0" err="1" smtClean="0"/>
              <a:t>Inserting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values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Newton’s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constant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gravity</a:t>
            </a:r>
            <a:r>
              <a:rPr lang="nb-NO" altLang="nb-NO" dirty="0" smtClean="0"/>
              <a:t>, </a:t>
            </a:r>
          </a:p>
          <a:p>
            <a:pPr algn="ctr"/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velocity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light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mass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Earth </a:t>
            </a:r>
            <a:r>
              <a:rPr lang="nb-NO" altLang="nb-NO" dirty="0" err="1" smtClean="0"/>
              <a:t>gives</a:t>
            </a:r>
            <a:endParaRPr lang="nb-NO" altLang="nb-NO" dirty="0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3262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10331" y="2609048"/>
            <a:ext cx="914426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dirty="0" smtClean="0"/>
              <a:t>In terms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Schwarzschild</a:t>
            </a:r>
            <a:r>
              <a:rPr lang="nb-NO" altLang="nb-NO" dirty="0" smtClean="0"/>
              <a:t> radius </a:t>
            </a:r>
          </a:p>
          <a:p>
            <a:pPr algn="ctr"/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expression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gravitational</a:t>
            </a:r>
            <a:r>
              <a:rPr lang="nb-NO" altLang="nb-NO" dirty="0" smtClean="0"/>
              <a:t> time </a:t>
            </a:r>
            <a:r>
              <a:rPr lang="nb-NO" altLang="nb-NO" dirty="0" err="1" smtClean="0"/>
              <a:t>dilation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takes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form</a:t>
            </a:r>
            <a:endParaRPr lang="en-GB" altLang="nb-NO" dirty="0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10332" y="4077072"/>
            <a:ext cx="913366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GB" altLang="nb-NO" dirty="0" smtClean="0"/>
              <a:t>where         is the height difference of the clocks</a:t>
            </a:r>
            <a:r>
              <a:rPr lang="nb-NO" altLang="nb-NO" dirty="0" smtClean="0"/>
              <a:t>. </a:t>
            </a:r>
            <a:endParaRPr lang="en-GB" altLang="nb-NO" dirty="0"/>
          </a:p>
        </p:txBody>
      </p:sp>
      <p:graphicFrame>
        <p:nvGraphicFramePr>
          <p:cNvPr id="102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76231"/>
              </p:ext>
            </p:extLst>
          </p:nvPr>
        </p:nvGraphicFramePr>
        <p:xfrm>
          <a:off x="3687763" y="3357563"/>
          <a:ext cx="1790700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3" name="Equation" r:id="rId5" imgW="1054080" imgH="431640" progId="Equation.DSMT4">
                  <p:embed/>
                </p:oleObj>
              </mc:Choice>
              <mc:Fallback>
                <p:oleObj name="Equation" r:id="rId5" imgW="10540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7763" y="3357563"/>
                        <a:ext cx="1790700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102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407710"/>
              </p:ext>
            </p:extLst>
          </p:nvPr>
        </p:nvGraphicFramePr>
        <p:xfrm>
          <a:off x="2987824" y="4141266"/>
          <a:ext cx="300038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4" name="Equation" r:id="rId7" imgW="304560" imgH="228600" progId="Equation.DSMT4">
                  <p:embed/>
                </p:oleObj>
              </mc:Choice>
              <mc:Fallback>
                <p:oleObj name="Equation" r:id="rId7" imgW="30456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4141266"/>
                        <a:ext cx="300038" cy="223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10332" y="4506629"/>
            <a:ext cx="91336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nb-NO" altLang="nb-NO" dirty="0" smtClean="0"/>
              <a:t>During 24 h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gravitational</a:t>
            </a:r>
            <a:r>
              <a:rPr lang="nb-NO" altLang="nb-NO" dirty="0" smtClean="0"/>
              <a:t> time </a:t>
            </a:r>
            <a:r>
              <a:rPr lang="nb-NO" altLang="nb-NO" dirty="0" err="1" smtClean="0"/>
              <a:t>distortion</a:t>
            </a:r>
            <a:r>
              <a:rPr lang="nb-NO" altLang="nb-NO" dirty="0" smtClean="0"/>
              <a:t> makes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satellite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clock</a:t>
            </a:r>
            <a:r>
              <a:rPr lang="nb-NO" altLang="nb-NO" dirty="0" smtClean="0"/>
              <a:t> 20 000 km </a:t>
            </a:r>
            <a:r>
              <a:rPr lang="nb-NO" altLang="nb-NO" dirty="0" err="1" smtClean="0"/>
              <a:t>above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Earth </a:t>
            </a:r>
            <a:r>
              <a:rPr lang="nb-NO" altLang="nb-NO" dirty="0" err="1" smtClean="0"/>
              <a:t>come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ahead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clock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surface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Earth by</a:t>
            </a:r>
            <a:r>
              <a:rPr lang="en-GB" altLang="nb-NO" dirty="0" smtClean="0"/>
              <a:t> </a:t>
            </a:r>
            <a:endParaRPr lang="nb-NO" altLang="nb-NO" dirty="0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nb-NO"/>
          </a:p>
        </p:txBody>
      </p:sp>
      <p:graphicFrame>
        <p:nvGraphicFramePr>
          <p:cNvPr id="1025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708851"/>
              </p:ext>
            </p:extLst>
          </p:nvPr>
        </p:nvGraphicFramePr>
        <p:xfrm>
          <a:off x="3890963" y="5248275"/>
          <a:ext cx="1485900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5" name="Equation" r:id="rId9" imgW="1485720" imgH="330120" progId="Equation.DSMT4">
                  <p:embed/>
                </p:oleObj>
              </mc:Choice>
              <mc:Fallback>
                <p:oleObj name="Equation" r:id="rId9" imgW="148572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0963" y="5248275"/>
                        <a:ext cx="1485900" cy="334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26064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altLang="nb-NO" dirty="0" smtClean="0"/>
              <a:t>The </a:t>
            </a:r>
            <a:r>
              <a:rPr lang="nb-NO" altLang="nb-NO" dirty="0" err="1" smtClean="0"/>
              <a:t>Schwarzschild</a:t>
            </a:r>
            <a:r>
              <a:rPr lang="nb-NO" altLang="nb-NO" dirty="0" smtClean="0"/>
              <a:t> radius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a </a:t>
            </a:r>
            <a:r>
              <a:rPr lang="nb-NO" altLang="nb-NO" dirty="0" err="1" smtClean="0"/>
              <a:t>mass</a:t>
            </a:r>
            <a:r>
              <a:rPr lang="nb-NO" altLang="nb-NO" dirty="0" smtClean="0"/>
              <a:t> </a:t>
            </a:r>
            <a:r>
              <a:rPr lang="nb-NO" altLang="nb-NO" i="1" dirty="0" smtClean="0"/>
              <a:t>m</a:t>
            </a:r>
            <a:r>
              <a:rPr lang="nb-NO" altLang="nb-NO" dirty="0" smtClean="0"/>
              <a:t> is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975854"/>
              </p:ext>
            </p:extLst>
          </p:nvPr>
        </p:nvGraphicFramePr>
        <p:xfrm>
          <a:off x="3995936" y="758934"/>
          <a:ext cx="1092976" cy="6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6" name="Equation" r:id="rId11" imgW="583920" imgH="368280" progId="Equation.DSMT4">
                  <p:embed/>
                </p:oleObj>
              </mc:Choice>
              <mc:Fallback>
                <p:oleObj name="Equation" r:id="rId11" imgW="58392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95936" y="758934"/>
                        <a:ext cx="1092976" cy="689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5661248"/>
            <a:ext cx="9154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altLang="nb-NO" dirty="0" err="1" smtClean="0"/>
              <a:t>Hence</a:t>
            </a:r>
            <a:r>
              <a:rPr lang="nb-NO" altLang="nb-NO" dirty="0" smtClean="0"/>
              <a:t> </a:t>
            </a:r>
            <a:r>
              <a:rPr lang="nb-NO" altLang="nb-NO" i="1" dirty="0" smtClean="0">
                <a:solidFill>
                  <a:srgbClr val="0070C0"/>
                </a:solidFill>
              </a:rPr>
              <a:t>for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the</a:t>
            </a:r>
            <a:r>
              <a:rPr lang="nb-NO" altLang="nb-NO" i="1" dirty="0" smtClean="0">
                <a:solidFill>
                  <a:srgbClr val="0070C0"/>
                </a:solidFill>
              </a:rPr>
              <a:t> GPS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satellite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clocks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the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gravitational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increase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of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the</a:t>
            </a:r>
            <a:r>
              <a:rPr lang="nb-NO" altLang="nb-NO" i="1" dirty="0" smtClean="0">
                <a:solidFill>
                  <a:srgbClr val="0070C0"/>
                </a:solidFill>
              </a:rPr>
              <a:t> rate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of</a:t>
            </a:r>
            <a:r>
              <a:rPr lang="nb-NO" altLang="nb-NO" i="1" dirty="0" smtClean="0">
                <a:solidFill>
                  <a:srgbClr val="0070C0"/>
                </a:solidFill>
              </a:rPr>
              <a:t> time is </a:t>
            </a:r>
          </a:p>
          <a:p>
            <a:pPr algn="ctr"/>
            <a:r>
              <a:rPr lang="nb-NO" altLang="nb-NO" i="1" dirty="0" smtClean="0">
                <a:solidFill>
                  <a:srgbClr val="0070C0"/>
                </a:solidFill>
              </a:rPr>
              <a:t>more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than</a:t>
            </a:r>
            <a:r>
              <a:rPr lang="nb-NO" altLang="nb-NO" i="1" dirty="0" smtClean="0">
                <a:solidFill>
                  <a:srgbClr val="0070C0"/>
                </a:solidFill>
              </a:rPr>
              <a:t> 6 times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greater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that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the</a:t>
            </a:r>
            <a:r>
              <a:rPr lang="nb-NO" altLang="nb-NO" i="1" dirty="0" smtClean="0">
                <a:solidFill>
                  <a:srgbClr val="0070C0"/>
                </a:solidFill>
              </a:rPr>
              <a:t>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velocity</a:t>
            </a:r>
            <a:r>
              <a:rPr lang="nb-NO" altLang="nb-NO" i="1" dirty="0" smtClean="0">
                <a:solidFill>
                  <a:srgbClr val="0070C0"/>
                </a:solidFill>
              </a:rPr>
              <a:t> dependent time </a:t>
            </a:r>
            <a:r>
              <a:rPr lang="nb-NO" altLang="nb-NO" i="1" dirty="0" err="1" smtClean="0">
                <a:solidFill>
                  <a:srgbClr val="0070C0"/>
                </a:solidFill>
              </a:rPr>
              <a:t>dilation</a:t>
            </a:r>
            <a:r>
              <a:rPr lang="nb-NO" altLang="nb-NO" i="1" dirty="0" smtClean="0">
                <a:solidFill>
                  <a:srgbClr val="0070C0"/>
                </a:solidFill>
              </a:rPr>
              <a:t>.</a:t>
            </a:r>
            <a:endParaRPr lang="nb-NO" altLang="nb-NO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43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68760"/>
            <a:ext cx="91440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2400" b="1" dirty="0" err="1" smtClean="0"/>
              <a:t>What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does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the</a:t>
            </a:r>
            <a:r>
              <a:rPr lang="nb-NO" sz="2400" b="1" dirty="0" smtClean="0"/>
              <a:t> time </a:t>
            </a:r>
            <a:r>
              <a:rPr lang="nb-NO" sz="2400" b="1" dirty="0" err="1" smtClean="0"/>
              <a:t>difference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mean</a:t>
            </a:r>
            <a:r>
              <a:rPr lang="nb-NO" sz="2400" b="1" dirty="0" smtClean="0"/>
              <a:t> for </a:t>
            </a:r>
            <a:r>
              <a:rPr lang="nb-NO" sz="2400" b="1" dirty="0" err="1" smtClean="0"/>
              <a:t>the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position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determination</a:t>
            </a:r>
            <a:r>
              <a:rPr lang="nb-NO" sz="2400" b="1" dirty="0" smtClean="0"/>
              <a:t>?</a:t>
            </a:r>
          </a:p>
          <a:p>
            <a:pPr algn="ctr"/>
            <a:endParaRPr lang="nb-NO" dirty="0"/>
          </a:p>
          <a:p>
            <a:pPr algn="ctr"/>
            <a:r>
              <a:rPr lang="nb-NO" dirty="0" err="1" smtClean="0"/>
              <a:t>Taken</a:t>
            </a:r>
            <a:r>
              <a:rPr lang="nb-NO" dirty="0" smtClean="0"/>
              <a:t> </a:t>
            </a:r>
            <a:r>
              <a:rPr lang="nb-NO" dirty="0" err="1" smtClean="0"/>
              <a:t>together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relativistic</a:t>
            </a:r>
            <a:r>
              <a:rPr lang="nb-NO" dirty="0" smtClean="0"/>
              <a:t> </a:t>
            </a:r>
            <a:r>
              <a:rPr lang="nb-NO" dirty="0" err="1" smtClean="0"/>
              <a:t>effects</a:t>
            </a:r>
            <a:r>
              <a:rPr lang="nb-NO" dirty="0" smtClean="0"/>
              <a:t> </a:t>
            </a:r>
            <a:r>
              <a:rPr lang="nb-NO" dirty="0" err="1" smtClean="0"/>
              <a:t>imply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during a </a:t>
            </a:r>
            <a:r>
              <a:rPr lang="nb-NO" dirty="0" err="1" smtClean="0"/>
              <a:t>day</a:t>
            </a:r>
            <a:endParaRPr lang="nb-NO" dirty="0" smtClean="0"/>
          </a:p>
          <a:p>
            <a:pPr algn="ctr"/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satellite</a:t>
            </a:r>
            <a:r>
              <a:rPr lang="nb-NO" dirty="0" smtClean="0"/>
              <a:t> </a:t>
            </a:r>
            <a:r>
              <a:rPr lang="nb-NO" dirty="0" err="1" smtClean="0"/>
              <a:t>clock</a:t>
            </a:r>
            <a:r>
              <a:rPr lang="nb-NO" dirty="0" smtClean="0"/>
              <a:t> </a:t>
            </a:r>
            <a:r>
              <a:rPr lang="nb-NO" dirty="0" err="1" smtClean="0"/>
              <a:t>proceeds</a:t>
            </a:r>
            <a:r>
              <a:rPr lang="nb-NO" dirty="0" smtClean="0"/>
              <a:t> by 38 </a:t>
            </a:r>
            <a:r>
              <a:rPr lang="nb-NO" dirty="0" err="1" smtClean="0"/>
              <a:t>microseconds</a:t>
            </a:r>
            <a:r>
              <a:rPr lang="nb-NO" dirty="0" smtClean="0"/>
              <a:t> more </a:t>
            </a:r>
          </a:p>
          <a:p>
            <a:pPr algn="ctr"/>
            <a:r>
              <a:rPr lang="nb-NO" dirty="0" err="1" smtClean="0"/>
              <a:t>than</a:t>
            </a:r>
            <a:r>
              <a:rPr lang="nb-NO" dirty="0" smtClean="0"/>
              <a:t> a </a:t>
            </a:r>
            <a:r>
              <a:rPr lang="nb-NO" dirty="0" err="1" smtClean="0"/>
              <a:t>clock</a:t>
            </a:r>
            <a:r>
              <a:rPr lang="nb-NO" dirty="0" smtClean="0"/>
              <a:t> at rest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surface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Earth.</a:t>
            </a:r>
          </a:p>
          <a:p>
            <a:pPr algn="ctr"/>
            <a:endParaRPr lang="nb-NO" dirty="0"/>
          </a:p>
          <a:p>
            <a:pPr algn="ctr"/>
            <a:r>
              <a:rPr lang="nb-NO" dirty="0" smtClean="0"/>
              <a:t>This introduces an </a:t>
            </a:r>
            <a:r>
              <a:rPr lang="nb-NO" dirty="0" err="1" smtClean="0"/>
              <a:t>accumulating</a:t>
            </a:r>
            <a:r>
              <a:rPr lang="nb-NO" dirty="0" smtClean="0"/>
              <a:t> </a:t>
            </a:r>
            <a:r>
              <a:rPr lang="nb-NO" dirty="0" err="1" smtClean="0"/>
              <a:t>error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position</a:t>
            </a:r>
            <a:r>
              <a:rPr lang="nb-NO" dirty="0" smtClean="0"/>
              <a:t> </a:t>
            </a:r>
            <a:r>
              <a:rPr lang="nb-NO" dirty="0" err="1" smtClean="0"/>
              <a:t>determination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surface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Earth.</a:t>
            </a:r>
          </a:p>
          <a:p>
            <a:pPr algn="ctr"/>
            <a:endParaRPr lang="nb-NO" dirty="0"/>
          </a:p>
          <a:p>
            <a:pPr algn="ctr"/>
            <a:r>
              <a:rPr lang="nb-NO" dirty="0" smtClean="0"/>
              <a:t>The </a:t>
            </a:r>
            <a:r>
              <a:rPr lang="nb-NO" dirty="0" err="1" smtClean="0"/>
              <a:t>satellites</a:t>
            </a:r>
            <a:r>
              <a:rPr lang="nb-NO" dirty="0" smtClean="0"/>
              <a:t> have a </a:t>
            </a:r>
            <a:r>
              <a:rPr lang="nb-NO" dirty="0" err="1" smtClean="0"/>
              <a:t>velocity</a:t>
            </a:r>
            <a:r>
              <a:rPr lang="nb-NO" dirty="0" smtClean="0"/>
              <a:t> </a:t>
            </a:r>
            <a:r>
              <a:rPr lang="nb-NO" dirty="0" err="1" smtClean="0"/>
              <a:t>equal</a:t>
            </a:r>
            <a:r>
              <a:rPr lang="nb-NO" dirty="0" smtClean="0"/>
              <a:t> to </a:t>
            </a:r>
            <a:r>
              <a:rPr lang="nb-NO" dirty="0" err="1" smtClean="0"/>
              <a:t>around</a:t>
            </a:r>
            <a:r>
              <a:rPr lang="nb-NO" dirty="0" smtClean="0"/>
              <a:t> 4 km/s. </a:t>
            </a:r>
          </a:p>
          <a:p>
            <a:pPr algn="ctr"/>
            <a:r>
              <a:rPr lang="nb-NO" dirty="0" smtClean="0"/>
              <a:t>One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wonder</a:t>
            </a:r>
            <a:r>
              <a:rPr lang="nb-NO" dirty="0" smtClean="0"/>
              <a:t> </a:t>
            </a:r>
            <a:r>
              <a:rPr lang="nb-NO" dirty="0" err="1" smtClean="0"/>
              <a:t>whether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accumulated</a:t>
            </a:r>
            <a:r>
              <a:rPr lang="nb-NO" dirty="0" smtClean="0"/>
              <a:t> </a:t>
            </a:r>
            <a:r>
              <a:rPr lang="nb-NO" dirty="0" err="1" smtClean="0"/>
              <a:t>error</a:t>
            </a:r>
            <a:r>
              <a:rPr lang="nb-NO" dirty="0" smtClean="0"/>
              <a:t> per </a:t>
            </a:r>
            <a:r>
              <a:rPr lang="nb-NO" dirty="0" err="1" smtClean="0"/>
              <a:t>day</a:t>
            </a:r>
            <a:r>
              <a:rPr lang="nb-NO" dirty="0" smtClean="0"/>
              <a:t> is </a:t>
            </a:r>
            <a:r>
              <a:rPr lang="nb-NO" dirty="0" err="1" smtClean="0"/>
              <a:t>equal</a:t>
            </a:r>
            <a:r>
              <a:rPr lang="nb-NO" dirty="0" smtClean="0"/>
              <a:t> to </a:t>
            </a:r>
          </a:p>
          <a:p>
            <a:pPr algn="ctr"/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displacement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satellite</a:t>
            </a:r>
            <a:r>
              <a:rPr lang="nb-NO" dirty="0" smtClean="0"/>
              <a:t> during 38 </a:t>
            </a:r>
            <a:r>
              <a:rPr lang="nb-NO" dirty="0" err="1" smtClean="0"/>
              <a:t>microseconds</a:t>
            </a:r>
            <a:r>
              <a:rPr lang="nb-NO" dirty="0" smtClean="0"/>
              <a:t>, 15 cm, </a:t>
            </a:r>
          </a:p>
          <a:p>
            <a:pPr algn="ctr"/>
            <a:r>
              <a:rPr lang="nb-NO" dirty="0"/>
              <a:t>o</a:t>
            </a:r>
            <a:r>
              <a:rPr lang="nb-NO" dirty="0" smtClean="0"/>
              <a:t>r </a:t>
            </a:r>
            <a:r>
              <a:rPr lang="nb-NO" dirty="0" err="1" smtClean="0"/>
              <a:t>equal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distance</a:t>
            </a:r>
            <a:r>
              <a:rPr lang="nb-NO" dirty="0" smtClean="0"/>
              <a:t> </a:t>
            </a:r>
            <a:r>
              <a:rPr lang="nb-NO" dirty="0" err="1" smtClean="0"/>
              <a:t>travelled</a:t>
            </a:r>
            <a:r>
              <a:rPr lang="nb-NO" dirty="0" smtClean="0"/>
              <a:t> by </a:t>
            </a:r>
            <a:r>
              <a:rPr lang="nb-NO" dirty="0" err="1" smtClean="0"/>
              <a:t>light</a:t>
            </a:r>
            <a:r>
              <a:rPr lang="nb-NO" dirty="0" smtClean="0"/>
              <a:t> during </a:t>
            </a:r>
            <a:r>
              <a:rPr lang="nb-NO" dirty="0"/>
              <a:t>38 </a:t>
            </a:r>
            <a:r>
              <a:rPr lang="nb-NO" dirty="0" err="1" smtClean="0"/>
              <a:t>microseconds</a:t>
            </a:r>
            <a:r>
              <a:rPr lang="nb-NO" dirty="0" smtClean="0"/>
              <a:t>, i.e. 11,4 km.   </a:t>
            </a:r>
          </a:p>
          <a:p>
            <a:pPr algn="ctr"/>
            <a:endParaRPr lang="nb-NO" dirty="0"/>
          </a:p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000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0688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/>
              <a:t>Neil </a:t>
            </a:r>
            <a:r>
              <a:rPr lang="nb-NO" dirty="0" err="1"/>
              <a:t>Ashby</a:t>
            </a:r>
            <a:r>
              <a:rPr lang="nb-NO" dirty="0"/>
              <a:t> </a:t>
            </a:r>
            <a:r>
              <a:rPr lang="nb-NO" dirty="0" err="1"/>
              <a:t>writes</a:t>
            </a:r>
            <a:r>
              <a:rPr lang="nb-NO" dirty="0"/>
              <a:t>: </a:t>
            </a:r>
            <a:r>
              <a:rPr lang="nb-NO" dirty="0" smtClean="0"/>
              <a:t>  </a:t>
            </a:r>
          </a:p>
          <a:p>
            <a:pPr algn="ctr"/>
            <a:r>
              <a:rPr lang="en-US" dirty="0" smtClean="0"/>
              <a:t>“This (the relativistic distortion of the rate of the satellite clock) </a:t>
            </a:r>
          </a:p>
          <a:p>
            <a:pPr algn="ctr"/>
            <a:r>
              <a:rPr lang="en-US" dirty="0" smtClean="0"/>
              <a:t>is </a:t>
            </a:r>
            <a:r>
              <a:rPr lang="en-US" dirty="0"/>
              <a:t>actually a huge effect. </a:t>
            </a:r>
            <a:endParaRPr lang="en-US" dirty="0" smtClean="0"/>
          </a:p>
          <a:p>
            <a:pPr algn="ctr"/>
            <a:r>
              <a:rPr lang="en-US" dirty="0" smtClean="0"/>
              <a:t>If </a:t>
            </a:r>
            <a:r>
              <a:rPr lang="en-US" dirty="0"/>
              <a:t>not accounted for, in one day it could build up to a timing error </a:t>
            </a:r>
            <a:endParaRPr lang="en-US" dirty="0" smtClean="0"/>
          </a:p>
          <a:p>
            <a:pPr algn="ctr"/>
            <a:r>
              <a:rPr lang="en-US" dirty="0" smtClean="0"/>
              <a:t>that </a:t>
            </a:r>
            <a:r>
              <a:rPr lang="en-US" dirty="0"/>
              <a:t>would translate into a navigational error of 13.7 km</a:t>
            </a:r>
            <a:r>
              <a:rPr lang="en-US" dirty="0" smtClean="0"/>
              <a:t>.”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So it is the </a:t>
            </a:r>
            <a:r>
              <a:rPr lang="en-US" dirty="0" smtClean="0"/>
              <a:t>distance moved by light, not the satellite, during 38 microseconds that </a:t>
            </a:r>
            <a:r>
              <a:rPr lang="en-US" dirty="0"/>
              <a:t>accounts. 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The </a:t>
            </a:r>
            <a:r>
              <a:rPr lang="en-US" dirty="0"/>
              <a:t>reason is the following. </a:t>
            </a:r>
          </a:p>
          <a:p>
            <a:pPr algn="ctr"/>
            <a:r>
              <a:rPr lang="en-US" dirty="0"/>
              <a:t> The </a:t>
            </a:r>
            <a:r>
              <a:rPr lang="en-US" dirty="0" smtClean="0"/>
              <a:t>position </a:t>
            </a:r>
            <a:r>
              <a:rPr lang="en-US" dirty="0"/>
              <a:t>of a point on the Earth is determined </a:t>
            </a:r>
            <a:endParaRPr lang="en-US" dirty="0" smtClean="0"/>
          </a:p>
          <a:p>
            <a:pPr algn="ctr"/>
            <a:r>
              <a:rPr lang="en-US" dirty="0" smtClean="0"/>
              <a:t>by means </a:t>
            </a:r>
            <a:r>
              <a:rPr lang="en-US" dirty="0"/>
              <a:t>of a </a:t>
            </a:r>
            <a:r>
              <a:rPr lang="en-US" dirty="0" smtClean="0"/>
              <a:t>distance </a:t>
            </a:r>
            <a:r>
              <a:rPr lang="en-US" dirty="0" smtClean="0"/>
              <a:t>measurement, </a:t>
            </a:r>
          </a:p>
          <a:p>
            <a:pPr algn="ctr"/>
            <a:r>
              <a:rPr lang="en-US" dirty="0" smtClean="0"/>
              <a:t>where </a:t>
            </a:r>
            <a:r>
              <a:rPr lang="en-US" dirty="0"/>
              <a:t>the distance is equal to     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            </a:t>
            </a:r>
          </a:p>
          <a:p>
            <a:pPr algn="ctr"/>
            <a:r>
              <a:rPr lang="en-US" dirty="0" smtClean="0"/>
              <a:t>Here       </a:t>
            </a:r>
            <a:r>
              <a:rPr lang="en-US" dirty="0"/>
              <a:t>is the point of time that the signal is received on the Earth </a:t>
            </a:r>
            <a:endParaRPr lang="en-US" dirty="0" smtClean="0"/>
          </a:p>
          <a:p>
            <a:pPr algn="ctr"/>
            <a:r>
              <a:rPr lang="en-US" dirty="0" smtClean="0"/>
              <a:t>as </a:t>
            </a:r>
            <a:r>
              <a:rPr lang="en-US" dirty="0"/>
              <a:t>measured on an Earth </a:t>
            </a:r>
            <a:r>
              <a:rPr lang="en-US" dirty="0" smtClean="0"/>
              <a:t>clock, </a:t>
            </a:r>
          </a:p>
          <a:p>
            <a:pPr algn="ctr"/>
            <a:r>
              <a:rPr lang="en-US" dirty="0" smtClean="0"/>
              <a:t>and         </a:t>
            </a:r>
            <a:r>
              <a:rPr lang="en-US" dirty="0"/>
              <a:t>is the point of time that the signal is emitted from the satellite </a:t>
            </a:r>
            <a:endParaRPr lang="en-US" dirty="0" smtClean="0"/>
          </a:p>
          <a:p>
            <a:pPr algn="ctr"/>
            <a:r>
              <a:rPr lang="en-US" dirty="0" smtClean="0"/>
              <a:t>as </a:t>
            </a:r>
            <a:r>
              <a:rPr lang="en-US" dirty="0"/>
              <a:t>measured on a satellite-clock. </a:t>
            </a:r>
            <a:endParaRPr lang="en-US" dirty="0" smtClean="0"/>
          </a:p>
          <a:p>
            <a:pPr algn="ctr"/>
            <a:r>
              <a:rPr lang="en-US" dirty="0" smtClean="0"/>
              <a:t>Hence </a:t>
            </a:r>
            <a:r>
              <a:rPr lang="en-US" dirty="0"/>
              <a:t>the position error induced by an error in       </a:t>
            </a:r>
          </a:p>
          <a:p>
            <a:pPr algn="ctr"/>
            <a:r>
              <a:rPr lang="en-US" dirty="0" smtClean="0"/>
              <a:t>is </a:t>
            </a:r>
            <a:r>
              <a:rPr lang="en-US" dirty="0"/>
              <a:t>equal to the velocity of light times </a:t>
            </a:r>
            <a:endParaRPr lang="en-US" dirty="0" smtClean="0"/>
          </a:p>
          <a:p>
            <a:pPr algn="ctr"/>
            <a:r>
              <a:rPr lang="en-US" dirty="0" smtClean="0"/>
              <a:t>the </a:t>
            </a:r>
            <a:r>
              <a:rPr lang="en-US" dirty="0"/>
              <a:t>error of the satellite </a:t>
            </a:r>
            <a:r>
              <a:rPr lang="en-US" dirty="0" smtClean="0"/>
              <a:t>clock relative </a:t>
            </a:r>
            <a:r>
              <a:rPr lang="en-US" dirty="0" smtClean="0"/>
              <a:t>to the earth clock.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636967"/>
              </p:ext>
            </p:extLst>
          </p:nvPr>
        </p:nvGraphicFramePr>
        <p:xfrm>
          <a:off x="4102894" y="4005064"/>
          <a:ext cx="93821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5" name="Equation" r:id="rId3" imgW="545760" imgH="228600" progId="Equation.DSMT4">
                  <p:embed/>
                </p:oleObj>
              </mc:Choice>
              <mc:Fallback>
                <p:oleObj name="Equation" r:id="rId3" imgW="545760" imgH="2286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2894" y="4005064"/>
                        <a:ext cx="938212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811885"/>
              </p:ext>
            </p:extLst>
          </p:nvPr>
        </p:nvGraphicFramePr>
        <p:xfrm>
          <a:off x="1979712" y="4509120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6" name="Equation" r:id="rId5" imgW="139680" imgH="203040" progId="Equation.DSMT4">
                  <p:embed/>
                </p:oleObj>
              </mc:Choice>
              <mc:Fallback>
                <p:oleObj name="Equation" r:id="rId5" imgW="13968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509120"/>
                        <a:ext cx="239713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198317"/>
              </p:ext>
            </p:extLst>
          </p:nvPr>
        </p:nvGraphicFramePr>
        <p:xfrm>
          <a:off x="1763688" y="5022378"/>
          <a:ext cx="239712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7" name="Equation" r:id="rId7" imgW="139680" imgH="203040" progId="Equation.DSMT4">
                  <p:embed/>
                </p:oleObj>
              </mc:Choice>
              <mc:Fallback>
                <p:oleObj name="Equation" r:id="rId7" imgW="13968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022378"/>
                        <a:ext cx="239712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422103"/>
              </p:ext>
            </p:extLst>
          </p:nvPr>
        </p:nvGraphicFramePr>
        <p:xfrm>
          <a:off x="6804248" y="5598442"/>
          <a:ext cx="239712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8" name="Equation" r:id="rId9" imgW="139680" imgH="203040" progId="Equation.DSMT4">
                  <p:embed/>
                </p:oleObj>
              </mc:Choice>
              <mc:Fallback>
                <p:oleObj name="Equation" r:id="rId9" imgW="13968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5598442"/>
                        <a:ext cx="239712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577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204" y="1124744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/>
              <a:t>The twin </a:t>
            </a:r>
            <a:r>
              <a:rPr lang="en-US" sz="2400" b="1" dirty="0" smtClean="0"/>
              <a:t>paradox</a:t>
            </a:r>
            <a:endParaRPr lang="en-US" sz="2400" b="1" dirty="0"/>
          </a:p>
          <a:p>
            <a:pPr lvl="0" algn="ctr"/>
            <a:r>
              <a:rPr lang="en-US" dirty="0" smtClean="0"/>
              <a:t>It is often claimed that special relativity is sufficient for solving the twin paradox.</a:t>
            </a:r>
          </a:p>
          <a:p>
            <a:pPr lvl="0" algn="ctr"/>
            <a:endParaRPr lang="en-US" dirty="0"/>
          </a:p>
          <a:p>
            <a:pPr lvl="0" algn="ctr"/>
            <a:r>
              <a:rPr lang="en-US" dirty="0" smtClean="0"/>
              <a:t>I will here argue that this is not correct,</a:t>
            </a:r>
          </a:p>
          <a:p>
            <a:pPr lvl="0" algn="ctr"/>
            <a:r>
              <a:rPr lang="en-US" dirty="0" smtClean="0"/>
              <a:t>and that you cannot even formulate the twin paradox within the special theory of relativity.</a:t>
            </a:r>
          </a:p>
          <a:p>
            <a:pPr lvl="0" algn="ctr"/>
            <a:endParaRPr lang="en-US" dirty="0"/>
          </a:p>
          <a:p>
            <a:pPr lvl="0" algn="ctr"/>
            <a:r>
              <a:rPr lang="en-US" dirty="0"/>
              <a:t> I will first consider the usual version of the twin paradox in the </a:t>
            </a:r>
            <a:r>
              <a:rPr lang="en-US" dirty="0" err="1"/>
              <a:t>Minkowski</a:t>
            </a:r>
            <a:r>
              <a:rPr lang="en-US" dirty="0"/>
              <a:t> </a:t>
            </a:r>
            <a:r>
              <a:rPr lang="en-US" dirty="0" err="1"/>
              <a:t>spacetime</a:t>
            </a:r>
            <a:r>
              <a:rPr lang="en-US" dirty="0"/>
              <a:t>: </a:t>
            </a:r>
            <a:endParaRPr lang="en-US" dirty="0" smtClean="0"/>
          </a:p>
          <a:p>
            <a:pPr lvl="0" algn="ctr"/>
            <a:r>
              <a:rPr lang="en-US" dirty="0" smtClean="0"/>
              <a:t>Imagine </a:t>
            </a:r>
            <a:r>
              <a:rPr lang="en-US" dirty="0"/>
              <a:t>that twin A remains at rest on the </a:t>
            </a:r>
            <a:r>
              <a:rPr lang="en-US" dirty="0" smtClean="0"/>
              <a:t>Earth, </a:t>
            </a:r>
          </a:p>
          <a:p>
            <a:pPr lvl="0" algn="ctr"/>
            <a:r>
              <a:rPr lang="en-US" dirty="0" smtClean="0"/>
              <a:t>and </a:t>
            </a:r>
            <a:r>
              <a:rPr lang="en-US" dirty="0"/>
              <a:t>twin B travels with velocity </a:t>
            </a:r>
            <a:r>
              <a:rPr lang="en-US" i="1" dirty="0"/>
              <a:t>v = 0,8c</a:t>
            </a:r>
            <a:r>
              <a:rPr lang="en-US" dirty="0"/>
              <a:t> to the nearest star Alpha </a:t>
            </a:r>
            <a:r>
              <a:rPr lang="en-US" dirty="0" err="1" smtClean="0"/>
              <a:t>Proxima</a:t>
            </a:r>
            <a:endParaRPr lang="en-US" dirty="0" smtClean="0"/>
          </a:p>
          <a:p>
            <a:pPr lvl="0" algn="ctr"/>
            <a:r>
              <a:rPr lang="en-US" dirty="0" smtClean="0"/>
              <a:t> </a:t>
            </a:r>
            <a:r>
              <a:rPr lang="en-US" dirty="0"/>
              <a:t>4 light years from the Earth and back. According to A this will take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090774"/>
              </p:ext>
            </p:extLst>
          </p:nvPr>
        </p:nvGraphicFramePr>
        <p:xfrm>
          <a:off x="2915816" y="4293096"/>
          <a:ext cx="3248361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Equation" r:id="rId3" imgW="1473120" imgH="228600" progId="Equation.DSMT4">
                  <p:embed/>
                </p:oleObj>
              </mc:Choice>
              <mc:Fallback>
                <p:oleObj name="Equation" r:id="rId3" imgW="147312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293096"/>
                        <a:ext cx="3248361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-15337" y="4869160"/>
            <a:ext cx="9138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which means that A is 10 years older at the reunion.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887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47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 would predict that the twin B is</a:t>
            </a:r>
            <a:endParaRPr lang="nb-NO" sz="2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743074"/>
              </p:ext>
            </p:extLst>
          </p:nvPr>
        </p:nvGraphicFramePr>
        <p:xfrm>
          <a:off x="2699792" y="1287661"/>
          <a:ext cx="3673316" cy="485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Equation" r:id="rId3" imgW="2019240" imgH="266400" progId="Equation.DSMT4">
                  <p:embed/>
                </p:oleObj>
              </mc:Choice>
              <mc:Fallback>
                <p:oleObj name="Equation" r:id="rId3" imgW="2019240" imgH="266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287661"/>
                        <a:ext cx="3673316" cy="485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1814907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dirty="0"/>
              <a:t>older at the reunion. </a:t>
            </a:r>
            <a:endParaRPr lang="en-US" sz="2400" dirty="0" smtClean="0"/>
          </a:p>
          <a:p>
            <a:pPr algn="ctr" fontAlgn="base"/>
            <a:endParaRPr lang="en-US" sz="2400" dirty="0" smtClean="0"/>
          </a:p>
          <a:p>
            <a:pPr algn="ctr" fontAlgn="base"/>
            <a:r>
              <a:rPr lang="en-US" sz="2400" i="1" dirty="0" smtClean="0"/>
              <a:t>But </a:t>
            </a:r>
            <a:r>
              <a:rPr lang="en-US" sz="2400" i="1" dirty="0"/>
              <a:t>according to the principle of relativity </a:t>
            </a:r>
            <a:endParaRPr lang="en-US" sz="2400" i="1" dirty="0" smtClean="0"/>
          </a:p>
          <a:p>
            <a:pPr algn="ctr" fontAlgn="base"/>
            <a:r>
              <a:rPr lang="en-US" sz="2400" i="1" dirty="0" smtClean="0"/>
              <a:t>B </a:t>
            </a:r>
            <a:r>
              <a:rPr lang="en-US" sz="2400" i="1" dirty="0"/>
              <a:t>could consider himself as at rest and A as moving. </a:t>
            </a:r>
            <a:endParaRPr lang="en-US" sz="2400" i="1" dirty="0" smtClean="0"/>
          </a:p>
          <a:p>
            <a:pPr algn="ctr" fontAlgn="base"/>
            <a:r>
              <a:rPr lang="en-US" sz="2400" dirty="0" smtClean="0"/>
              <a:t>According </a:t>
            </a:r>
            <a:r>
              <a:rPr lang="en-US" sz="2400" dirty="0"/>
              <a:t>to the special theory of relativity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B </a:t>
            </a:r>
            <a:r>
              <a:rPr lang="en-US" sz="2400" dirty="0"/>
              <a:t>would then predict that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he </a:t>
            </a:r>
            <a:r>
              <a:rPr lang="en-US" sz="2400" dirty="0"/>
              <a:t>is 10 years older and A is 6 years older at the reunion. </a:t>
            </a:r>
            <a:endParaRPr lang="en-US" sz="2400" dirty="0" smtClean="0"/>
          </a:p>
          <a:p>
            <a:pPr algn="ctr" fontAlgn="base"/>
            <a:endParaRPr lang="en-US" sz="2400" dirty="0" smtClean="0"/>
          </a:p>
          <a:p>
            <a:pPr algn="ctr" fontAlgn="base"/>
            <a:r>
              <a:rPr lang="en-US" sz="2400" dirty="0" smtClean="0"/>
              <a:t>The </a:t>
            </a:r>
            <a:r>
              <a:rPr lang="en-US" sz="2400" dirty="0"/>
              <a:t>contradiction between these predictions is the twin paradox.  </a:t>
            </a:r>
            <a:endParaRPr lang="en-US" sz="2400" dirty="0" smtClean="0"/>
          </a:p>
          <a:p>
            <a:pPr algn="ctr" fontAlgn="base"/>
            <a:endParaRPr lang="en-US" sz="2400" dirty="0"/>
          </a:p>
          <a:p>
            <a:pPr algn="ctr" fontAlgn="base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63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2696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dirty="0"/>
              <a:t> </a:t>
            </a:r>
            <a:r>
              <a:rPr lang="en-US" sz="2400" dirty="0"/>
              <a:t>The principle of relativity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is </a:t>
            </a:r>
            <a:r>
              <a:rPr lang="en-US" sz="2400" dirty="0"/>
              <a:t>essential for the formulation of the twin paradox. </a:t>
            </a:r>
          </a:p>
          <a:p>
            <a:pPr algn="ctr" fontAlgn="base"/>
            <a:r>
              <a:rPr lang="en-US" sz="2400" dirty="0"/>
              <a:t>There would be no paradox if not both A and B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could </a:t>
            </a:r>
            <a:r>
              <a:rPr lang="en-US" sz="2400" dirty="0"/>
              <a:t>consider them self at as rest. </a:t>
            </a:r>
            <a:endParaRPr lang="en-US" sz="2400" dirty="0" smtClean="0"/>
          </a:p>
          <a:p>
            <a:pPr algn="ctr" fontAlgn="base"/>
            <a:endParaRPr lang="en-US" sz="2400" dirty="0"/>
          </a:p>
          <a:p>
            <a:pPr algn="ctr" fontAlgn="base"/>
            <a:r>
              <a:rPr lang="en-US" sz="2400" dirty="0"/>
              <a:t>In the special theory of relativity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only non-accelerated </a:t>
            </a:r>
            <a:r>
              <a:rPr lang="en-US" sz="2400" dirty="0"/>
              <a:t>motion is relative. </a:t>
            </a:r>
          </a:p>
          <a:p>
            <a:pPr algn="ctr" fontAlgn="base"/>
            <a:r>
              <a:rPr lang="en-US" sz="2400" dirty="0"/>
              <a:t>This special principle of relativity is, however,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not </a:t>
            </a:r>
            <a:r>
              <a:rPr lang="en-US" sz="2400" dirty="0"/>
              <a:t>enough to formulate the twin paradox. </a:t>
            </a:r>
          </a:p>
          <a:p>
            <a:pPr algn="ctr" fontAlgn="base"/>
            <a:r>
              <a:rPr lang="en-US" sz="2400" dirty="0"/>
              <a:t>In order that the twins shall be able to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travel </a:t>
            </a:r>
            <a:r>
              <a:rPr lang="en-US" sz="2400" dirty="0"/>
              <a:t>away from each other and reunite again, </a:t>
            </a:r>
          </a:p>
          <a:p>
            <a:pPr algn="ctr" fontAlgn="base"/>
            <a:r>
              <a:rPr lang="en-US" sz="2400" dirty="0"/>
              <a:t>at least one of them must accelerate during the departure. </a:t>
            </a:r>
            <a:endParaRPr lang="en-US" sz="2400" dirty="0" smtClean="0"/>
          </a:p>
          <a:p>
            <a:pPr algn="ctr" fontAlgn="base"/>
            <a:endParaRPr lang="en-US" sz="2400" dirty="0"/>
          </a:p>
          <a:p>
            <a:pPr algn="ctr" fontAlgn="base"/>
            <a:r>
              <a:rPr lang="en-US" sz="2400" dirty="0"/>
              <a:t>So the general principle of </a:t>
            </a:r>
            <a:r>
              <a:rPr lang="en-US" sz="2400" dirty="0" smtClean="0"/>
              <a:t>relativity, </a:t>
            </a:r>
          </a:p>
          <a:p>
            <a:pPr algn="ctr" fontAlgn="base"/>
            <a:r>
              <a:rPr lang="en-US" sz="2400" dirty="0" smtClean="0"/>
              <a:t>including </a:t>
            </a:r>
            <a:r>
              <a:rPr lang="en-US" sz="2400" dirty="0"/>
              <a:t>accelerated and rotating </a:t>
            </a:r>
            <a:r>
              <a:rPr lang="en-US" sz="2400" dirty="0" smtClean="0"/>
              <a:t>motion, </a:t>
            </a:r>
            <a:r>
              <a:rPr lang="en-US" sz="2400" dirty="0"/>
              <a:t>is needed.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45942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803" y="1052736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dirty="0"/>
              <a:t>B observes twin A and the Earth and Alpha </a:t>
            </a:r>
            <a:r>
              <a:rPr lang="en-US" dirty="0" err="1"/>
              <a:t>Proxima</a:t>
            </a:r>
            <a:r>
              <a:rPr lang="en-US" dirty="0"/>
              <a:t> move with a velocity </a:t>
            </a:r>
            <a:r>
              <a:rPr lang="en-US" i="1" dirty="0"/>
              <a:t>v = 0,8c</a:t>
            </a:r>
            <a:r>
              <a:rPr lang="en-US" dirty="0"/>
              <a:t>  </a:t>
            </a:r>
            <a:endParaRPr lang="en-US" dirty="0" smtClean="0"/>
          </a:p>
          <a:p>
            <a:pPr algn="ctr" fontAlgn="base"/>
            <a:r>
              <a:rPr lang="en-US" dirty="0" smtClean="0"/>
              <a:t>a </a:t>
            </a:r>
            <a:r>
              <a:rPr lang="en-US" dirty="0"/>
              <a:t>Lorentz contracted distance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009492"/>
              </p:ext>
            </p:extLst>
          </p:nvPr>
        </p:nvGraphicFramePr>
        <p:xfrm>
          <a:off x="2846388" y="1772816"/>
          <a:ext cx="3507184" cy="438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Equation" r:id="rId3" imgW="2031840" imgH="253800" progId="Equation.DSMT4">
                  <p:embed/>
                </p:oleObj>
              </mc:Choice>
              <mc:Fallback>
                <p:oleObj name="Equation" r:id="rId3" imgW="203184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6388" y="1772816"/>
                        <a:ext cx="3507184" cy="4383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-6803" y="2276872"/>
            <a:ext cx="9137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dirty="0"/>
              <a:t>According to B the time taken by A’s travel to Alpha </a:t>
            </a:r>
            <a:r>
              <a:rPr lang="en-US" dirty="0" err="1"/>
              <a:t>Proxima</a:t>
            </a:r>
            <a:r>
              <a:rPr lang="en-US" dirty="0"/>
              <a:t> and back is </a:t>
            </a:r>
            <a:endParaRPr lang="nb-NO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6500796"/>
              </p:ext>
            </p:extLst>
          </p:nvPr>
        </p:nvGraphicFramePr>
        <p:xfrm>
          <a:off x="3275857" y="2708920"/>
          <a:ext cx="2592288" cy="43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Equation" r:id="rId5" imgW="1358640" imgH="228600" progId="Equation.DSMT4">
                  <p:embed/>
                </p:oleObj>
              </mc:Choice>
              <mc:Fallback>
                <p:oleObj name="Equation" r:id="rId5" imgW="135864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7" y="2708920"/>
                        <a:ext cx="2592288" cy="4360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-22016" y="3182760"/>
            <a:ext cx="9137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i.e. B predicts that he ages by 6 years during A’s travel. </a:t>
            </a:r>
            <a:endParaRPr lang="en-US" dirty="0" smtClean="0"/>
          </a:p>
          <a:p>
            <a:pPr algn="ctr"/>
            <a:r>
              <a:rPr lang="en-US" dirty="0" smtClean="0"/>
              <a:t>This </a:t>
            </a:r>
            <a:r>
              <a:rPr lang="en-US" dirty="0"/>
              <a:t>is in agreement with A’s </a:t>
            </a:r>
            <a:r>
              <a:rPr lang="en-US" dirty="0" smtClean="0"/>
              <a:t>prediction.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3152" y="3908361"/>
            <a:ext cx="9121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dirty="0"/>
              <a:t>But due to the kinematical time dilation B would predict that A ages by</a:t>
            </a:r>
            <a:endParaRPr lang="nb-NO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4568597"/>
              </p:ext>
            </p:extLst>
          </p:nvPr>
        </p:nvGraphicFramePr>
        <p:xfrm>
          <a:off x="611560" y="4365104"/>
          <a:ext cx="7942476" cy="753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Equation" r:id="rId7" imgW="4952880" imgH="469800" progId="Equation.DSMT4">
                  <p:embed/>
                </p:oleObj>
              </mc:Choice>
              <mc:Fallback>
                <p:oleObj name="Equation" r:id="rId7" imgW="4952880" imgH="469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365104"/>
                        <a:ext cx="7942476" cy="7535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3151" y="5229200"/>
            <a:ext cx="9112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which is in conflict with A’s prediction that he should age by ten </a:t>
            </a:r>
            <a:r>
              <a:rPr lang="en-US" dirty="0" smtClean="0"/>
              <a:t>years.                      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864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133" y="821517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dirty="0"/>
              <a:t>Let us take a closer view upon what happens with A, according to B, </a:t>
            </a:r>
            <a:endParaRPr lang="en-US" dirty="0" smtClean="0"/>
          </a:p>
          <a:p>
            <a:pPr algn="ctr" fontAlgn="base"/>
            <a:r>
              <a:rPr lang="en-US" dirty="0" smtClean="0"/>
              <a:t>when </a:t>
            </a:r>
            <a:r>
              <a:rPr lang="en-US" dirty="0"/>
              <a:t>B turns at Alpha </a:t>
            </a:r>
            <a:r>
              <a:rPr lang="en-US" dirty="0" err="1"/>
              <a:t>Proxima</a:t>
            </a:r>
            <a:r>
              <a:rPr lang="en-US" dirty="0"/>
              <a:t>. </a:t>
            </a:r>
            <a:endParaRPr lang="en-US" dirty="0" smtClean="0"/>
          </a:p>
          <a:p>
            <a:pPr algn="ctr" fontAlgn="base"/>
            <a:r>
              <a:rPr lang="en-US" dirty="0" smtClean="0"/>
              <a:t>When </a:t>
            </a:r>
            <a:r>
              <a:rPr lang="en-US" dirty="0"/>
              <a:t>B accelerates towards his brother he experiences a field of gravity away from A, </a:t>
            </a:r>
            <a:endParaRPr lang="en-US" dirty="0" smtClean="0"/>
          </a:p>
          <a:p>
            <a:pPr algn="ctr" fontAlgn="base"/>
            <a:r>
              <a:rPr lang="en-US" dirty="0" smtClean="0"/>
              <a:t>who </a:t>
            </a:r>
            <a:r>
              <a:rPr lang="en-US" dirty="0"/>
              <a:t>is higher up in this gravitational field than he is. </a:t>
            </a:r>
            <a:endParaRPr lang="en-US" dirty="0" smtClean="0"/>
          </a:p>
          <a:p>
            <a:pPr algn="ctr" fontAlgn="base"/>
            <a:r>
              <a:rPr lang="en-US" dirty="0" smtClean="0"/>
              <a:t>Hence </a:t>
            </a:r>
            <a:r>
              <a:rPr lang="en-US" dirty="0"/>
              <a:t>as measured by B twin A at the Earth ages faster than B during the time,  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547508"/>
              </p:ext>
            </p:extLst>
          </p:nvPr>
        </p:nvGraphicFramePr>
        <p:xfrm>
          <a:off x="3870396" y="2348880"/>
          <a:ext cx="1637708" cy="409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3" name="Equation" r:id="rId3" imgW="914400" imgH="228600" progId="Equation.DSMT4">
                  <p:embed/>
                </p:oleObj>
              </mc:Choice>
              <mc:Fallback>
                <p:oleObj name="Equation" r:id="rId3" imgW="914400" imgH="2286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396" y="2348880"/>
                        <a:ext cx="1637708" cy="4094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-1" y="2828836"/>
            <a:ext cx="91388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dirty="0"/>
              <a:t>when B accelerates. </a:t>
            </a:r>
            <a:endParaRPr lang="nb-NO" dirty="0"/>
          </a:p>
          <a:p>
            <a:pPr algn="ctr"/>
            <a:r>
              <a:rPr lang="en-US" dirty="0"/>
              <a:t>   If B has constant proper acceleration it follows from the general theory of relativity </a:t>
            </a:r>
            <a:endParaRPr lang="en-US" dirty="0" smtClean="0"/>
          </a:p>
          <a:p>
            <a:pPr algn="ctr"/>
            <a:r>
              <a:rPr lang="en-US" dirty="0" smtClean="0"/>
              <a:t>that </a:t>
            </a:r>
            <a:r>
              <a:rPr lang="en-US" dirty="0"/>
              <a:t>the relation between A’s ageing and B’s is </a:t>
            </a:r>
            <a:endParaRPr lang="nb-NO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986909"/>
              </p:ext>
            </p:extLst>
          </p:nvPr>
        </p:nvGraphicFramePr>
        <p:xfrm>
          <a:off x="3203848" y="3789040"/>
          <a:ext cx="2969234" cy="769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4" name="Equation" r:id="rId5" imgW="1562040" imgH="406080" progId="Equation.DSMT4">
                  <p:embed/>
                </p:oleObj>
              </mc:Choice>
              <mc:Fallback>
                <p:oleObj name="Equation" r:id="rId5" imgW="1562040" imgH="4060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789040"/>
                        <a:ext cx="2969234" cy="769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4581128"/>
            <a:ext cx="9138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dirty="0"/>
              <a:t>which gives</a:t>
            </a:r>
            <a:endParaRPr lang="nb-NO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875710"/>
              </p:ext>
            </p:extLst>
          </p:nvPr>
        </p:nvGraphicFramePr>
        <p:xfrm>
          <a:off x="2699792" y="5048896"/>
          <a:ext cx="3644318" cy="756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5" name="Equation" r:id="rId7" imgW="2019240" imgH="419040" progId="Equation.DSMT4">
                  <p:embed/>
                </p:oleObj>
              </mc:Choice>
              <mc:Fallback>
                <p:oleObj name="Equation" r:id="rId7" imgW="201924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5048896"/>
                        <a:ext cx="3644318" cy="7563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494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758" y="0"/>
            <a:ext cx="91440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 When the Earthbound twin A calculated </a:t>
            </a:r>
            <a:endParaRPr lang="en-US" sz="2400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his </a:t>
            </a:r>
            <a:r>
              <a:rPr lang="en-US" sz="2400" dirty="0"/>
              <a:t>own and B’s ageing during B’s </a:t>
            </a:r>
            <a:r>
              <a:rPr lang="en-US" sz="2400" dirty="0" smtClean="0"/>
              <a:t>travel, </a:t>
            </a:r>
            <a:endParaRPr lang="en-US" sz="2400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he </a:t>
            </a:r>
            <a:r>
              <a:rPr lang="en-US" sz="2400" dirty="0"/>
              <a:t>neglected the time taken by A </a:t>
            </a:r>
            <a:endParaRPr lang="en-US" sz="2400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at </a:t>
            </a:r>
            <a:r>
              <a:rPr lang="en-US" sz="2400" dirty="0"/>
              <a:t>Alpha </a:t>
            </a:r>
            <a:r>
              <a:rPr lang="en-US" sz="2400" dirty="0" err="1"/>
              <a:t>Proxima</a:t>
            </a:r>
            <a:r>
              <a:rPr lang="en-US" sz="2400" dirty="0"/>
              <a:t> to reverse his velocity. </a:t>
            </a:r>
            <a:endParaRPr lang="en-US" sz="2400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This </a:t>
            </a:r>
            <a:r>
              <a:rPr lang="en-US" sz="2400" dirty="0"/>
              <a:t>means that his calculation is correct </a:t>
            </a:r>
            <a:endParaRPr lang="en-US" sz="2400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only </a:t>
            </a:r>
            <a:r>
              <a:rPr lang="en-US" sz="2400" dirty="0"/>
              <a:t>in the limit of an infinitely large </a:t>
            </a:r>
            <a:r>
              <a:rPr lang="en-US" sz="2400" dirty="0" smtClean="0"/>
              <a:t>acceleration.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/>
              <a:t>The expression for the ageing of A as calculated by B </a:t>
            </a:r>
            <a:endParaRPr lang="en-US" sz="2400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/>
              <a:t>during </a:t>
            </a:r>
            <a:r>
              <a:rPr lang="en-US" sz="2400" dirty="0"/>
              <a:t>the time B experiences a gravitational field, then reduces </a:t>
            </a:r>
            <a:r>
              <a:rPr lang="en-US" sz="2400" dirty="0" smtClean="0"/>
              <a:t>to</a:t>
            </a:r>
            <a:endParaRPr lang="nb-NO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988936"/>
              </p:ext>
            </p:extLst>
          </p:nvPr>
        </p:nvGraphicFramePr>
        <p:xfrm>
          <a:off x="1856776" y="3140397"/>
          <a:ext cx="5307512" cy="793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" name="Equation" r:id="rId3" imgW="2463480" imgH="368280" progId="Equation.DSMT4">
                  <p:embed/>
                </p:oleObj>
              </mc:Choice>
              <mc:Fallback>
                <p:oleObj name="Equation" r:id="rId3" imgW="2463480" imgH="368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6776" y="3140397"/>
                        <a:ext cx="5307512" cy="7933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8475" y="393378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dirty="0"/>
              <a:t>Hence, the total ageing of A as correctly predicted by B is</a:t>
            </a:r>
            <a:endParaRPr lang="nb-NO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791896"/>
              </p:ext>
            </p:extLst>
          </p:nvPr>
        </p:nvGraphicFramePr>
        <p:xfrm>
          <a:off x="438742" y="4509120"/>
          <a:ext cx="8237714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" name="Equation" r:id="rId5" imgW="3911400" imgH="444240" progId="Equation.DSMT4">
                  <p:embed/>
                </p:oleObj>
              </mc:Choice>
              <mc:Fallback>
                <p:oleObj name="Equation" r:id="rId5" imgW="3911400" imgH="4442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742" y="4509120"/>
                        <a:ext cx="8237714" cy="936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21517" y="5445224"/>
            <a:ext cx="91224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dirty="0"/>
              <a:t>in agreement with A’s own prediction.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13188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864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The concept acceleration in the theory of </a:t>
            </a:r>
            <a:r>
              <a:rPr lang="en-US" sz="2400" b="1" dirty="0" smtClean="0"/>
              <a:t>relativity</a:t>
            </a:r>
          </a:p>
          <a:p>
            <a:pPr algn="ctr"/>
            <a:endParaRPr lang="en-US" sz="2400" b="1" dirty="0"/>
          </a:p>
          <a:p>
            <a:pPr algn="ctr" fontAlgn="base"/>
            <a:r>
              <a:rPr lang="en-US" sz="2400" dirty="0"/>
              <a:t> There are two quantities called “acceleration”: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three-acceleration </a:t>
            </a:r>
            <a:r>
              <a:rPr lang="en-US" sz="2400" dirty="0"/>
              <a:t>and four-acceleration. </a:t>
            </a:r>
            <a:endParaRPr lang="en-US" sz="2400" dirty="0" smtClean="0"/>
          </a:p>
          <a:p>
            <a:pPr algn="ctr" fontAlgn="base"/>
            <a:r>
              <a:rPr lang="en-US" sz="2400" i="1" dirty="0" smtClean="0"/>
              <a:t>Three-acceleration</a:t>
            </a:r>
            <a:r>
              <a:rPr lang="en-US" sz="2400" dirty="0" smtClean="0"/>
              <a:t> </a:t>
            </a:r>
            <a:r>
              <a:rPr lang="en-US" sz="2400" dirty="0"/>
              <a:t>is defined as the derivative of the coordinate velocity with respect to coordinate time.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It </a:t>
            </a:r>
            <a:r>
              <a:rPr lang="en-US" sz="2400" i="1" dirty="0"/>
              <a:t>is a relative acceleration </a:t>
            </a:r>
            <a:r>
              <a:rPr lang="en-US" sz="2400" dirty="0"/>
              <a:t>which can be transformed away.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In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 three-acceleration is not a vector.</a:t>
            </a:r>
            <a:endParaRPr lang="en-US" sz="2400" dirty="0" smtClean="0"/>
          </a:p>
          <a:p>
            <a:pPr algn="ctr" fontAlgn="base"/>
            <a:endParaRPr lang="nb-NO" sz="2400" dirty="0"/>
          </a:p>
          <a:p>
            <a:pPr algn="ctr" fontAlgn="base"/>
            <a:r>
              <a:rPr lang="en-US" sz="2400" dirty="0"/>
              <a:t>   </a:t>
            </a:r>
            <a:r>
              <a:rPr lang="en-US" sz="2400" i="1" dirty="0"/>
              <a:t>Four-acceleration</a:t>
            </a:r>
            <a:r>
              <a:rPr lang="en-US" sz="2400" dirty="0"/>
              <a:t> is defined as the derivative of the four-velocity with respect to proper time.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It </a:t>
            </a:r>
            <a:r>
              <a:rPr lang="en-US" sz="2400" i="1" dirty="0"/>
              <a:t>is an absolute acceleration </a:t>
            </a:r>
            <a:r>
              <a:rPr lang="en-US" sz="2400" dirty="0"/>
              <a:t>which cannot be transformed away.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It is a vector in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Four-acceleration represents deviation from free fall.</a:t>
            </a:r>
          </a:p>
          <a:p>
            <a:pPr algn="ctr" fontAlgn="base"/>
            <a:r>
              <a:rPr lang="en-US" sz="2400" dirty="0" smtClean="0"/>
              <a:t>Particles </a:t>
            </a:r>
            <a:r>
              <a:rPr lang="en-US" sz="2400" dirty="0"/>
              <a:t>falling freely have vanishing four-acceleration. </a:t>
            </a:r>
            <a:endParaRPr lang="en-US" sz="2400" dirty="0" smtClean="0"/>
          </a:p>
          <a:p>
            <a:pPr algn="ctr" fontAlgn="base"/>
            <a:r>
              <a:rPr lang="en-US" sz="2400" dirty="0" smtClean="0"/>
              <a:t>A </a:t>
            </a:r>
            <a:r>
              <a:rPr lang="en-US" sz="2400" dirty="0"/>
              <a:t>non-vanishing four-acceleration is due to non-gravitational forces.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79334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864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Acceleration of gravity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dirty="0" smtClean="0"/>
              <a:t>One sometimes hear that gravity is due to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 curvature.</a:t>
            </a:r>
          </a:p>
          <a:p>
            <a:pPr algn="ctr"/>
            <a:r>
              <a:rPr lang="en-US" sz="2400" dirty="0" smtClean="0"/>
              <a:t>This is not always true. </a:t>
            </a:r>
          </a:p>
          <a:p>
            <a:pPr algn="ctr"/>
            <a:r>
              <a:rPr lang="en-US" sz="2400" dirty="0" smtClean="0"/>
              <a:t>It depends upon what you are talking about.</a:t>
            </a:r>
          </a:p>
          <a:p>
            <a:pPr algn="ctr"/>
            <a:r>
              <a:rPr lang="en-US" sz="2400" dirty="0" smtClean="0"/>
              <a:t>The acceleration of gravity represents a </a:t>
            </a:r>
            <a:r>
              <a:rPr lang="en-US" sz="2400" i="1" dirty="0" smtClean="0"/>
              <a:t>local</a:t>
            </a:r>
            <a:r>
              <a:rPr lang="en-US" sz="2400" dirty="0" smtClean="0"/>
              <a:t> experience:</a:t>
            </a:r>
          </a:p>
          <a:p>
            <a:pPr algn="ctr"/>
            <a:r>
              <a:rPr lang="en-US" sz="2400" dirty="0" smtClean="0"/>
              <a:t>That a free particle falls – or that the weight is not showing zero.</a:t>
            </a:r>
          </a:p>
          <a:p>
            <a:pPr algn="ctr"/>
            <a:r>
              <a:rPr lang="en-US" sz="2400" dirty="0" smtClean="0"/>
              <a:t>This is not due to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 curvature.</a:t>
            </a:r>
          </a:p>
          <a:p>
            <a:pPr algn="ctr"/>
            <a:r>
              <a:rPr lang="en-US" sz="2400" i="1" dirty="0" smtClean="0"/>
              <a:t>Acceleration of gravity is something you experience </a:t>
            </a:r>
          </a:p>
          <a:p>
            <a:pPr algn="ctr"/>
            <a:r>
              <a:rPr lang="en-US" sz="2400" i="1" dirty="0" smtClean="0"/>
              <a:t>in a room which is not freely falling</a:t>
            </a:r>
            <a:r>
              <a:rPr lang="en-US" sz="2400" dirty="0" smtClean="0"/>
              <a:t>,</a:t>
            </a:r>
          </a:p>
          <a:p>
            <a:pPr algn="ctr"/>
            <a:r>
              <a:rPr lang="en-US" sz="2400" dirty="0" smtClean="0"/>
              <a:t>whether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 is flat or curved – that does not matter.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On the other hand: </a:t>
            </a:r>
          </a:p>
          <a:p>
            <a:pPr algn="ctr"/>
            <a:r>
              <a:rPr lang="en-US" sz="2400" dirty="0" smtClean="0"/>
              <a:t>Tidal forces are due to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 curvature.</a:t>
            </a:r>
          </a:p>
          <a:p>
            <a:pPr algn="ctr"/>
            <a:r>
              <a:rPr lang="en-US" sz="2400" dirty="0" smtClean="0"/>
              <a:t>In a </a:t>
            </a:r>
            <a:r>
              <a:rPr lang="en-US" sz="2400" i="1" dirty="0" smtClean="0"/>
              <a:t>global</a:t>
            </a:r>
            <a:r>
              <a:rPr lang="en-US" sz="2400" dirty="0" smtClean="0"/>
              <a:t> gravitational field, </a:t>
            </a:r>
          </a:p>
          <a:p>
            <a:pPr algn="ctr"/>
            <a:r>
              <a:rPr lang="en-US" sz="2400" dirty="0"/>
              <a:t>s</a:t>
            </a:r>
            <a:r>
              <a:rPr lang="en-US" sz="2400" dirty="0" smtClean="0"/>
              <a:t>ay the gravitational field of the Earth, </a:t>
            </a:r>
          </a:p>
          <a:p>
            <a:pPr algn="ctr"/>
            <a:r>
              <a:rPr lang="en-US" sz="2400" dirty="0" smtClean="0"/>
              <a:t>there are tidal forces, and </a:t>
            </a:r>
            <a:r>
              <a:rPr lang="en-US" sz="2400" dirty="0" err="1" smtClean="0"/>
              <a:t>spacetime</a:t>
            </a:r>
            <a:r>
              <a:rPr lang="en-US" sz="2400" dirty="0" smtClean="0"/>
              <a:t> is curved.</a:t>
            </a:r>
          </a:p>
          <a:p>
            <a:pPr algn="ctr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844806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4868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b="1" dirty="0"/>
              <a:t>Inertial dragging inside a rotating shell of matter</a:t>
            </a:r>
            <a:endParaRPr lang="nb-NO" sz="2400" dirty="0"/>
          </a:p>
        </p:txBody>
      </p:sp>
      <p:sp>
        <p:nvSpPr>
          <p:cNvPr id="3" name="Rectangle 2"/>
          <p:cNvSpPr/>
          <p:nvPr/>
        </p:nvSpPr>
        <p:spPr>
          <a:xfrm>
            <a:off x="0" y="148478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/>
              <a:t> </a:t>
            </a:r>
            <a:endParaRPr lang="nb-NO" sz="2000" dirty="0"/>
          </a:p>
          <a:p>
            <a:pPr lvl="1" algn="ctr" fontAlgn="base"/>
            <a:r>
              <a:rPr lang="en-US" b="1" dirty="0"/>
              <a:t>The weak field result</a:t>
            </a:r>
            <a:endParaRPr lang="nb-NO" sz="2000" dirty="0"/>
          </a:p>
        </p:txBody>
      </p:sp>
      <p:sp>
        <p:nvSpPr>
          <p:cNvPr id="11" name="Rectangle 10"/>
          <p:cNvSpPr/>
          <p:nvPr/>
        </p:nvSpPr>
        <p:spPr>
          <a:xfrm>
            <a:off x="-36512" y="2826802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Inertial dragging inside a rotating shell of matter was described already in 1918 by </a:t>
            </a:r>
            <a:r>
              <a:rPr lang="en-US" dirty="0" smtClean="0"/>
              <a:t>Hans </a:t>
            </a:r>
            <a:r>
              <a:rPr lang="en-US" dirty="0" err="1" smtClean="0"/>
              <a:t>Thirring</a:t>
            </a:r>
            <a:r>
              <a:rPr lang="en-US" dirty="0" smtClean="0"/>
              <a:t>. </a:t>
            </a:r>
            <a:r>
              <a:rPr lang="en-US" dirty="0"/>
              <a:t>He calculated the angular velocity of </a:t>
            </a:r>
            <a:r>
              <a:rPr lang="en-US" dirty="0" smtClean="0"/>
              <a:t>a an object with zero angular momentum </a:t>
            </a:r>
          </a:p>
          <a:p>
            <a:pPr algn="ctr"/>
            <a:r>
              <a:rPr lang="en-US" dirty="0" smtClean="0"/>
              <a:t>inside a shell with Schwarzschild radius                               and radius </a:t>
            </a:r>
            <a:r>
              <a:rPr lang="en-US" i="1" dirty="0" smtClean="0"/>
              <a:t>r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rotating slowly with angular velocity </a:t>
            </a:r>
            <a:r>
              <a:rPr lang="en-US" dirty="0" smtClean="0">
                <a:sym typeface="Mathematica1"/>
              </a:rPr>
              <a:t></a:t>
            </a:r>
          </a:p>
          <a:p>
            <a:pPr algn="ctr"/>
            <a:r>
              <a:rPr lang="en-US" dirty="0" smtClean="0">
                <a:sym typeface="Mathematica1"/>
              </a:rPr>
              <a:t>in the weak field approximation,</a:t>
            </a:r>
          </a:p>
          <a:p>
            <a:pPr algn="ctr"/>
            <a:r>
              <a:rPr lang="en-US" dirty="0" smtClean="0">
                <a:sym typeface="Mathematica1"/>
              </a:rPr>
              <a:t>and found the </a:t>
            </a:r>
            <a:r>
              <a:rPr lang="en-US" dirty="0" smtClean="0">
                <a:solidFill>
                  <a:srgbClr val="00B050"/>
                </a:solidFill>
                <a:sym typeface="Mathematica1"/>
              </a:rPr>
              <a:t>inertial dragging angular velocity</a:t>
            </a:r>
            <a:endParaRPr lang="en-US" dirty="0" smtClean="0">
              <a:solidFill>
                <a:srgbClr val="00B05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9752"/>
              </p:ext>
            </p:extLst>
          </p:nvPr>
        </p:nvGraphicFramePr>
        <p:xfrm>
          <a:off x="5051524" y="3356992"/>
          <a:ext cx="1464692" cy="401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4" name="Equation" r:id="rId3" imgW="787320" imgH="215640" progId="Equation.DSMT4">
                  <p:embed/>
                </p:oleObj>
              </mc:Choice>
              <mc:Fallback>
                <p:oleObj name="Equation" r:id="rId3" imgW="78732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1524" y="3356992"/>
                        <a:ext cx="1464692" cy="4016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024685"/>
              </p:ext>
            </p:extLst>
          </p:nvPr>
        </p:nvGraphicFramePr>
        <p:xfrm>
          <a:off x="4017652" y="4653136"/>
          <a:ext cx="1346436" cy="769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5" name="Equation" r:id="rId5" imgW="711000" imgH="406080" progId="Equation.DSMT4">
                  <p:embed/>
                </p:oleObj>
              </mc:Choice>
              <mc:Fallback>
                <p:oleObj name="Equation" r:id="rId5" imgW="711000" imgH="40608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7652" y="4653136"/>
                        <a:ext cx="1346436" cy="7693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056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0872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Perfect inertial dragging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In </a:t>
            </a:r>
            <a:r>
              <a:rPr lang="en-US" dirty="0"/>
              <a:t>1966 D. R. Brill and J. M. Cohen </a:t>
            </a:r>
            <a:r>
              <a:rPr lang="en-US" dirty="0" smtClean="0"/>
              <a:t>presented </a:t>
            </a:r>
            <a:r>
              <a:rPr lang="en-US" dirty="0"/>
              <a:t>a calculation </a:t>
            </a:r>
            <a:endParaRPr lang="en-US" dirty="0" smtClean="0"/>
          </a:p>
          <a:p>
            <a:pPr algn="ctr"/>
            <a:r>
              <a:rPr lang="en-US" dirty="0" smtClean="0"/>
              <a:t>of </a:t>
            </a:r>
            <a:r>
              <a:rPr lang="en-US" dirty="0"/>
              <a:t>the </a:t>
            </a:r>
            <a:r>
              <a:rPr lang="en-US" dirty="0" smtClean="0"/>
              <a:t>inertial dragging angular </a:t>
            </a:r>
            <a:r>
              <a:rPr lang="en-US" dirty="0"/>
              <a:t>velocity inside a rotating shell </a:t>
            </a:r>
            <a:endParaRPr lang="en-US" dirty="0" smtClean="0"/>
          </a:p>
          <a:p>
            <a:pPr algn="ctr"/>
            <a:r>
              <a:rPr lang="en-US" i="1" dirty="0" smtClean="0"/>
              <a:t>valid </a:t>
            </a:r>
            <a:r>
              <a:rPr lang="en-US" i="1" dirty="0"/>
              <a:t>for arbitrarily strong gravitational fields</a:t>
            </a:r>
            <a:r>
              <a:rPr lang="en-US" dirty="0"/>
              <a:t>, </a:t>
            </a:r>
            <a:endParaRPr lang="en-US" dirty="0" smtClean="0"/>
          </a:p>
          <a:p>
            <a:pPr algn="ctr"/>
            <a:r>
              <a:rPr lang="en-US" dirty="0" smtClean="0"/>
              <a:t>but </a:t>
            </a:r>
            <a:r>
              <a:rPr lang="en-US" dirty="0"/>
              <a:t>still restricted to slow rotation, giving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0283480"/>
              </p:ext>
            </p:extLst>
          </p:nvPr>
        </p:nvGraphicFramePr>
        <p:xfrm>
          <a:off x="3419872" y="3032378"/>
          <a:ext cx="2429912" cy="697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1" name="Equation" r:id="rId3" imgW="1549080" imgH="444240" progId="Equation.DSMT4">
                  <p:embed/>
                </p:oleObj>
              </mc:Choice>
              <mc:Fallback>
                <p:oleObj name="Equation" r:id="rId3" imgW="1549080" imgH="4442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032378"/>
                        <a:ext cx="2429912" cy="6971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3933056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If </a:t>
            </a:r>
            <a:r>
              <a:rPr lang="en-US" dirty="0"/>
              <a:t>the shell has a radius equal to its own Schwarzschild </a:t>
            </a:r>
            <a:r>
              <a:rPr lang="en-US" dirty="0" smtClean="0"/>
              <a:t>radius,               ,</a:t>
            </a:r>
          </a:p>
          <a:p>
            <a:pPr algn="ctr"/>
            <a:r>
              <a:rPr lang="en-US" dirty="0" smtClean="0"/>
              <a:t>The expression above gives                 .  </a:t>
            </a:r>
          </a:p>
          <a:p>
            <a:pPr algn="ctr"/>
            <a:r>
              <a:rPr lang="en-US" dirty="0" smtClean="0"/>
              <a:t>Then there is perfect inertial dragging.</a:t>
            </a:r>
          </a:p>
          <a:p>
            <a:pPr algn="ctr"/>
            <a:r>
              <a:rPr lang="en-US" dirty="0" smtClean="0"/>
              <a:t>This means that for example the swinging plane of a </a:t>
            </a:r>
            <a:r>
              <a:rPr lang="en-US" dirty="0" err="1" smtClean="0"/>
              <a:t>Fouceault</a:t>
            </a:r>
            <a:r>
              <a:rPr lang="en-US" dirty="0" smtClean="0"/>
              <a:t> pendulum </a:t>
            </a:r>
          </a:p>
          <a:p>
            <a:pPr algn="ctr"/>
            <a:r>
              <a:rPr lang="en-US" dirty="0" smtClean="0"/>
              <a:t>rotates together with the shell.</a:t>
            </a:r>
          </a:p>
          <a:p>
            <a:pPr algn="ctr"/>
            <a:r>
              <a:rPr lang="en-US" dirty="0" smtClean="0"/>
              <a:t>Then the motion of a free object inside the shell is determined by the shell.</a:t>
            </a:r>
          </a:p>
          <a:p>
            <a:pPr algn="ctr"/>
            <a:r>
              <a:rPr lang="en-US" dirty="0" smtClean="0"/>
              <a:t>This is in agreement with </a:t>
            </a:r>
            <a:r>
              <a:rPr lang="en-US" dirty="0" smtClean="0">
                <a:solidFill>
                  <a:srgbClr val="00B050"/>
                </a:solidFill>
              </a:rPr>
              <a:t>Mach’s principle</a:t>
            </a:r>
            <a:r>
              <a:rPr lang="en-US" dirty="0" smtClean="0"/>
              <a:t>.</a:t>
            </a:r>
            <a:endParaRPr lang="nb-NO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444787"/>
              </p:ext>
            </p:extLst>
          </p:nvPr>
        </p:nvGraphicFramePr>
        <p:xfrm>
          <a:off x="7092280" y="3927525"/>
          <a:ext cx="685446" cy="365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2" name="Equation" r:id="rId5" imgW="380880" imgH="203040" progId="Equation.DSMT4">
                  <p:embed/>
                </p:oleObj>
              </mc:Choice>
              <mc:Fallback>
                <p:oleObj name="Equation" r:id="rId5" imgW="3808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92280" y="3927525"/>
                        <a:ext cx="685446" cy="365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638774"/>
              </p:ext>
            </p:extLst>
          </p:nvPr>
        </p:nvGraphicFramePr>
        <p:xfrm>
          <a:off x="5451346" y="4215557"/>
          <a:ext cx="776838" cy="365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3" name="Equation" r:id="rId7" imgW="431640" imgH="203040" progId="Equation.DSMT4">
                  <p:embed/>
                </p:oleObj>
              </mc:Choice>
              <mc:Fallback>
                <p:oleObj name="Equation" r:id="rId7" imgW="431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51346" y="4215557"/>
                        <a:ext cx="776838" cy="365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954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26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 cosmic consequence of assuming that rotational motion is </a:t>
            </a:r>
            <a:r>
              <a:rPr lang="en-US" sz="2400" b="1" dirty="0" smtClean="0"/>
              <a:t>relative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-11780" y="1700808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distance that light and the effect of gravity have moved since the Big Bang </a:t>
            </a:r>
            <a:endParaRPr lang="en-US" dirty="0" smtClean="0"/>
          </a:p>
          <a:p>
            <a:pPr algn="ctr"/>
            <a:r>
              <a:rPr lang="en-US" dirty="0" smtClean="0"/>
              <a:t>is </a:t>
            </a:r>
            <a:r>
              <a:rPr lang="en-US" dirty="0"/>
              <a:t>called </a:t>
            </a:r>
            <a:r>
              <a:rPr lang="en-US" dirty="0">
                <a:solidFill>
                  <a:srgbClr val="00B050"/>
                </a:solidFill>
              </a:rPr>
              <a:t>the lookback </a:t>
            </a:r>
            <a:r>
              <a:rPr lang="en-US" dirty="0" smtClean="0">
                <a:solidFill>
                  <a:srgbClr val="00B050"/>
                </a:solidFill>
              </a:rPr>
              <a:t>distance</a:t>
            </a:r>
            <a:r>
              <a:rPr lang="en-US" dirty="0" smtClean="0">
                <a:solidFill>
                  <a:srgbClr val="002060"/>
                </a:solidFill>
              </a:rPr>
              <a:t>,                  , 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where        is the age of the universe. 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We shall now </a:t>
            </a:r>
            <a:r>
              <a:rPr lang="en-US" i="1" dirty="0" smtClean="0">
                <a:solidFill>
                  <a:srgbClr val="002060"/>
                </a:solidFill>
              </a:rPr>
              <a:t>assume that rotational motion is relative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This means that an observer for example at the North pole of the earth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with a Foucault pendulum and a telescope,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may consider the Earth as at rest and the 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stars on the sky as rotating.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The observer sees that the swinging plane of the pendulum rotates together with the stars.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If rotational motion is relative, he must be able to explain this as a gravitational effect.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Then there must be </a:t>
            </a:r>
            <a:r>
              <a:rPr lang="en-US" i="1" dirty="0" smtClean="0">
                <a:solidFill>
                  <a:srgbClr val="002060"/>
                </a:solidFill>
              </a:rPr>
              <a:t>perfect gravitational dragging </a:t>
            </a:r>
            <a:r>
              <a:rPr lang="en-US" dirty="0" smtClean="0">
                <a:solidFill>
                  <a:srgbClr val="002060"/>
                </a:solidFill>
              </a:rPr>
              <a:t>in our universe.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Since we have assumed the validity of the principle of relativity for rotational motion,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we then have to </a:t>
            </a:r>
            <a:r>
              <a:rPr lang="en-US" i="1" dirty="0" smtClean="0">
                <a:solidFill>
                  <a:srgbClr val="002060"/>
                </a:solidFill>
              </a:rPr>
              <a:t>assume that there is perfect inertial dragging in our universe</a:t>
            </a:r>
            <a:r>
              <a:rPr lang="en-US" dirty="0" smtClean="0">
                <a:solidFill>
                  <a:srgbClr val="002060"/>
                </a:solidFill>
              </a:rPr>
              <a:t>. 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We shall deduce two interesting consequences of this assumption. </a:t>
            </a:r>
            <a:endParaRPr lang="nb-NO" dirty="0">
              <a:solidFill>
                <a:srgbClr val="00B05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843471"/>
              </p:ext>
            </p:extLst>
          </p:nvPr>
        </p:nvGraphicFramePr>
        <p:xfrm>
          <a:off x="5580112" y="1988841"/>
          <a:ext cx="864096" cy="384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2" name="Equation" r:id="rId3" imgW="457200" imgH="203040" progId="Equation.DSMT4">
                  <p:embed/>
                </p:oleObj>
              </mc:Choice>
              <mc:Fallback>
                <p:oleObj name="Equation" r:id="rId3" imgW="4572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80112" y="1988841"/>
                        <a:ext cx="864096" cy="3840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408612"/>
              </p:ext>
            </p:extLst>
          </p:nvPr>
        </p:nvGraphicFramePr>
        <p:xfrm>
          <a:off x="3563888" y="2276872"/>
          <a:ext cx="238527" cy="346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" name="Equation" r:id="rId5" imgW="139680" imgH="203040" progId="Equation.DSMT4">
                  <p:embed/>
                </p:oleObj>
              </mc:Choice>
              <mc:Fallback>
                <p:oleObj name="Equation" r:id="rId5" imgW="139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63888" y="2276872"/>
                        <a:ext cx="238527" cy="346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004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116632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shall</a:t>
            </a:r>
            <a:r>
              <a:rPr lang="nb-NO" dirty="0" smtClean="0"/>
              <a:t> interpret </a:t>
            </a:r>
            <a:r>
              <a:rPr lang="nb-NO" dirty="0" err="1" smtClean="0"/>
              <a:t>Brill</a:t>
            </a:r>
            <a:r>
              <a:rPr lang="nb-NO" dirty="0" smtClean="0"/>
              <a:t> &amp; </a:t>
            </a:r>
            <a:r>
              <a:rPr lang="nb-NO" dirty="0" err="1" smtClean="0"/>
              <a:t>Cohen’s</a:t>
            </a:r>
            <a:r>
              <a:rPr lang="nb-NO" dirty="0" smtClean="0"/>
              <a:t> </a:t>
            </a:r>
            <a:r>
              <a:rPr lang="nb-NO" dirty="0" err="1" smtClean="0"/>
              <a:t>result</a:t>
            </a:r>
            <a:r>
              <a:rPr lang="nb-NO" dirty="0" smtClean="0"/>
              <a:t> to </a:t>
            </a:r>
            <a:r>
              <a:rPr lang="nb-NO" dirty="0" err="1" smtClean="0"/>
              <a:t>mean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</a:p>
          <a:p>
            <a:pPr algn="ctr"/>
            <a:r>
              <a:rPr lang="nb-NO" dirty="0" smtClean="0"/>
              <a:t>in order to have </a:t>
            </a:r>
            <a:r>
              <a:rPr lang="nb-NO" dirty="0" err="1" smtClean="0"/>
              <a:t>perfect</a:t>
            </a:r>
            <a:r>
              <a:rPr lang="nb-NO" dirty="0" smtClean="0"/>
              <a:t> </a:t>
            </a:r>
            <a:r>
              <a:rPr lang="nb-NO" dirty="0" err="1" smtClean="0"/>
              <a:t>inertial</a:t>
            </a:r>
            <a:r>
              <a:rPr lang="nb-NO" dirty="0" smtClean="0"/>
              <a:t> </a:t>
            </a:r>
            <a:r>
              <a:rPr lang="nb-NO" dirty="0" err="1" smtClean="0"/>
              <a:t>dragging</a:t>
            </a:r>
            <a:r>
              <a:rPr lang="nb-NO" dirty="0" smtClean="0"/>
              <a:t> in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universe</a:t>
            </a:r>
            <a:r>
              <a:rPr lang="nb-NO" dirty="0" smtClean="0"/>
              <a:t>,</a:t>
            </a:r>
          </a:p>
          <a:p>
            <a:pPr algn="ctr"/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Schwarzshild</a:t>
            </a:r>
            <a:r>
              <a:rPr lang="nb-NO" dirty="0" smtClean="0"/>
              <a:t> radius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mass</a:t>
            </a:r>
            <a:r>
              <a:rPr lang="nb-NO" dirty="0" smtClean="0"/>
              <a:t> </a:t>
            </a:r>
            <a:r>
              <a:rPr lang="nb-NO" dirty="0" err="1" smtClean="0"/>
              <a:t>inside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look</a:t>
            </a:r>
            <a:r>
              <a:rPr lang="nb-NO" dirty="0" smtClean="0"/>
              <a:t> back </a:t>
            </a:r>
            <a:r>
              <a:rPr lang="nb-NO" dirty="0" err="1" smtClean="0"/>
              <a:t>distance</a:t>
            </a:r>
            <a:endParaRPr lang="nb-NO" dirty="0" smtClean="0"/>
          </a:p>
          <a:p>
            <a:pPr algn="ctr"/>
            <a:r>
              <a:rPr lang="nb-NO" dirty="0" err="1" smtClean="0"/>
              <a:t>integrated</a:t>
            </a:r>
            <a:r>
              <a:rPr lang="nb-NO" dirty="0" smtClean="0"/>
              <a:t> </a:t>
            </a:r>
            <a:r>
              <a:rPr lang="nb-NO" dirty="0" err="1" smtClean="0"/>
              <a:t>along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past</a:t>
            </a:r>
            <a:r>
              <a:rPr lang="nb-NO" dirty="0" smtClean="0"/>
              <a:t> </a:t>
            </a:r>
            <a:r>
              <a:rPr lang="nb-NO" dirty="0" err="1" smtClean="0"/>
              <a:t>light</a:t>
            </a:r>
            <a:r>
              <a:rPr lang="nb-NO" dirty="0" smtClean="0"/>
              <a:t> </a:t>
            </a:r>
            <a:r>
              <a:rPr lang="nb-NO" dirty="0" err="1" smtClean="0"/>
              <a:t>cone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an observer,</a:t>
            </a:r>
            <a:endParaRPr lang="nb-NO" dirty="0" smtClean="0"/>
          </a:p>
          <a:p>
            <a:pPr algn="ctr"/>
            <a:r>
              <a:rPr lang="nb-NO" dirty="0"/>
              <a:t> </a:t>
            </a:r>
            <a:r>
              <a:rPr lang="nb-NO" dirty="0" smtClean="0"/>
              <a:t>must be </a:t>
            </a:r>
            <a:r>
              <a:rPr lang="nb-NO" dirty="0" err="1" smtClean="0"/>
              <a:t>equal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look</a:t>
            </a:r>
            <a:r>
              <a:rPr lang="nb-NO" dirty="0" smtClean="0"/>
              <a:t> back </a:t>
            </a:r>
            <a:r>
              <a:rPr lang="nb-NO" dirty="0" err="1" smtClean="0"/>
              <a:t>distance</a:t>
            </a:r>
            <a:r>
              <a:rPr lang="nb-NO" dirty="0" smtClean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-26897" y="1602479"/>
            <a:ext cx="9144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The </a:t>
            </a:r>
            <a:r>
              <a:rPr lang="en-US" dirty="0"/>
              <a:t>mass of the dust inside the look back distance integrated along the past light cone of the </a:t>
            </a:r>
            <a:r>
              <a:rPr lang="en-US" dirty="0" smtClean="0"/>
              <a:t>observer </a:t>
            </a:r>
            <a:r>
              <a:rPr lang="en-US" dirty="0"/>
              <a:t>is given by</a:t>
            </a:r>
            <a:endParaRPr lang="nb-NO" dirty="0"/>
          </a:p>
        </p:txBody>
      </p:sp>
      <p:sp>
        <p:nvSpPr>
          <p:cNvPr id="14" name="Rectangle 1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519335"/>
              </p:ext>
            </p:extLst>
          </p:nvPr>
        </p:nvGraphicFramePr>
        <p:xfrm>
          <a:off x="3596777" y="2276872"/>
          <a:ext cx="2055343" cy="756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4" name="Equation" r:id="rId3" imgW="1244600" imgH="457200" progId="Equation.DSMT4">
                  <p:embed/>
                </p:oleObj>
              </mc:Choice>
              <mc:Fallback>
                <p:oleObj name="Equation" r:id="rId3" imgW="1244600" imgH="457200" progId="Equation.DSMT4">
                  <p:embed/>
                  <p:pic>
                    <p:nvPicPr>
                      <p:cNvPr id="0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6777" y="2276872"/>
                        <a:ext cx="2055343" cy="7569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207943"/>
              </p:ext>
            </p:extLst>
          </p:nvPr>
        </p:nvGraphicFramePr>
        <p:xfrm>
          <a:off x="755576" y="3106354"/>
          <a:ext cx="1540247" cy="394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5" name="Equation" r:id="rId5" imgW="889000" imgH="228600" progId="Equation.DSMT4">
                  <p:embed/>
                </p:oleObj>
              </mc:Choice>
              <mc:Fallback>
                <p:oleObj name="Equation" r:id="rId5" imgW="889000" imgH="228600" progId="Equation.DSMT4">
                  <p:embed/>
                  <p:pic>
                    <p:nvPicPr>
                      <p:cNvPr id="0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106354"/>
                        <a:ext cx="1540247" cy="3946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172851"/>
              </p:ext>
            </p:extLst>
          </p:nvPr>
        </p:nvGraphicFramePr>
        <p:xfrm>
          <a:off x="648072" y="3501008"/>
          <a:ext cx="539552" cy="426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6" name="Equation" r:id="rId7" imgW="291973" imgH="228501" progId="Equation.DSMT4">
                  <p:embed/>
                </p:oleObj>
              </mc:Choice>
              <mc:Fallback>
                <p:oleObj name="Equation" r:id="rId7" imgW="291973" imgH="228501" progId="Equation.DSMT4">
                  <p:embed/>
                  <p:pic>
                    <p:nvPicPr>
                      <p:cNvPr id="0" name="Object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72" y="3501008"/>
                        <a:ext cx="539552" cy="4268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3442895"/>
              </p:ext>
            </p:extLst>
          </p:nvPr>
        </p:nvGraphicFramePr>
        <p:xfrm>
          <a:off x="3779912" y="4005064"/>
          <a:ext cx="1552567" cy="372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7" name="Equation" r:id="rId9" imgW="952087" imgH="228501" progId="Equation.DSMT4">
                  <p:embed/>
                </p:oleObj>
              </mc:Choice>
              <mc:Fallback>
                <p:oleObj name="Equation" r:id="rId9" imgW="952087" imgH="228501" progId="Equation.DSMT4">
                  <p:embed/>
                  <p:pic>
                    <p:nvPicPr>
                      <p:cNvPr id="0" name="Object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4005064"/>
                        <a:ext cx="1552567" cy="3726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2770158"/>
              </p:ext>
            </p:extLst>
          </p:nvPr>
        </p:nvGraphicFramePr>
        <p:xfrm>
          <a:off x="2627784" y="4437112"/>
          <a:ext cx="432048" cy="355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8" name="Equation" r:id="rId11" imgW="253780" imgH="203024" progId="Equation.DSMT4">
                  <p:embed/>
                </p:oleObj>
              </mc:Choice>
              <mc:Fallback>
                <p:oleObj name="Equation" r:id="rId11" imgW="253780" imgH="203024" progId="Equation.DSMT4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437112"/>
                        <a:ext cx="432048" cy="3554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38"/>
          <p:cNvSpPr>
            <a:spLocks noChangeArrowheads="1"/>
          </p:cNvSpPr>
          <p:nvPr/>
        </p:nvSpPr>
        <p:spPr bwMode="auto">
          <a:xfrm>
            <a:off x="-26895" y="3109394"/>
            <a:ext cx="91439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where                                </a:t>
            </a:r>
            <a:r>
              <a:rPr lang="en-US" altLang="nb-NO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altLang="nb-NO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is the lookback radius of the Hubble horizon at the emission time, and </a:t>
            </a:r>
            <a:endParaRPr lang="en-US" altLang="nb-NO" sz="3200" dirty="0"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en-US" altLang="nb-NO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140"/>
          <p:cNvSpPr>
            <a:spLocks noChangeArrowheads="1"/>
          </p:cNvSpPr>
          <p:nvPr/>
        </p:nvSpPr>
        <p:spPr bwMode="auto">
          <a:xfrm>
            <a:off x="-26897" y="3523459"/>
            <a:ext cx="91439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is the scale factor. The density of the dust at an arbitrary point of time is </a:t>
            </a:r>
            <a:endParaRPr kumimoji="0" lang="en-US" altLang="nb-NO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142"/>
          <p:cNvSpPr>
            <a:spLocks noChangeArrowheads="1"/>
          </p:cNvSpPr>
          <p:nvPr/>
        </p:nvSpPr>
        <p:spPr bwMode="auto">
          <a:xfrm>
            <a:off x="-26898" y="4437112"/>
            <a:ext cx="91439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where        </a:t>
            </a:r>
            <a:r>
              <a:rPr kumimoji="0" lang="en-US" altLang="nb-NO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altLang="nb-NO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is the present density of the matter. Hence</a:t>
            </a:r>
            <a:endParaRPr kumimoji="0" lang="en-US" altLang="nb-NO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14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030666"/>
              </p:ext>
            </p:extLst>
          </p:nvPr>
        </p:nvGraphicFramePr>
        <p:xfrm>
          <a:off x="3167844" y="4869160"/>
          <a:ext cx="2772308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9" name="Equation" r:id="rId13" imgW="1600200" imgH="457200" progId="Equation.DSMT4">
                  <p:embed/>
                </p:oleObj>
              </mc:Choice>
              <mc:Fallback>
                <p:oleObj name="Equation" r:id="rId13" imgW="1600200" imgH="457200" progId="Equation.DSMT4">
                  <p:embed/>
                  <p:pic>
                    <p:nvPicPr>
                      <p:cNvPr id="0" name="Object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844" y="4869160"/>
                        <a:ext cx="2772308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0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4868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Schwarzschild radius of this mass is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69442"/>
              </p:ext>
            </p:extLst>
          </p:nvPr>
        </p:nvGraphicFramePr>
        <p:xfrm>
          <a:off x="3563938" y="1052736"/>
          <a:ext cx="2259012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5" name="Equation" r:id="rId3" imgW="1270000" imgH="368300" progId="Equation.DSMT4">
                  <p:embed/>
                </p:oleObj>
              </mc:Choice>
              <mc:Fallback>
                <p:oleObj name="Equation" r:id="rId3" imgW="1270000" imgH="3683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1052736"/>
                        <a:ext cx="2259012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-8316" y="191683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where         is the present density of all mass and energy contained in the universe. </a:t>
            </a:r>
            <a:endParaRPr lang="nb-NO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92586"/>
              </p:ext>
            </p:extLst>
          </p:nvPr>
        </p:nvGraphicFramePr>
        <p:xfrm>
          <a:off x="1403350" y="1916832"/>
          <a:ext cx="32226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6" name="Equation" r:id="rId5" imgW="177480" imgH="203040" progId="Equation.DSMT4">
                  <p:embed/>
                </p:oleObj>
              </mc:Choice>
              <mc:Fallback>
                <p:oleObj name="Equation" r:id="rId5" imgW="177480" imgH="2030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916832"/>
                        <a:ext cx="32226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6877" y="250567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Requiring 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Schwarzshild</a:t>
            </a:r>
            <a:r>
              <a:rPr lang="nb-NO" dirty="0"/>
              <a:t> radius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mass</a:t>
            </a:r>
            <a:r>
              <a:rPr lang="nb-NO" dirty="0"/>
              <a:t> </a:t>
            </a:r>
            <a:r>
              <a:rPr lang="nb-NO" dirty="0" err="1"/>
              <a:t>inside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back </a:t>
            </a:r>
            <a:r>
              <a:rPr lang="nb-NO" dirty="0" err="1"/>
              <a:t>distance</a:t>
            </a:r>
            <a:endParaRPr lang="nb-NO" dirty="0"/>
          </a:p>
          <a:p>
            <a:pPr algn="ctr"/>
            <a:r>
              <a:rPr lang="nb-NO" dirty="0"/>
              <a:t> is </a:t>
            </a:r>
            <a:r>
              <a:rPr lang="nb-NO" dirty="0" err="1"/>
              <a:t>equal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back </a:t>
            </a:r>
            <a:r>
              <a:rPr lang="nb-NO" dirty="0" err="1"/>
              <a:t>distance</a:t>
            </a:r>
            <a:r>
              <a:rPr lang="nb-NO" dirty="0"/>
              <a:t>,               , </a:t>
            </a:r>
            <a:r>
              <a:rPr lang="nb-NO" dirty="0" err="1"/>
              <a:t>gives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age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universe</a:t>
            </a:r>
            <a:endParaRPr lang="nb-NO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888016"/>
              </p:ext>
            </p:extLst>
          </p:nvPr>
        </p:nvGraphicFramePr>
        <p:xfrm>
          <a:off x="4259511" y="2780606"/>
          <a:ext cx="74453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7" name="Equation" r:id="rId7" imgW="419040" imgH="203040" progId="Equation.DSMT4">
                  <p:embed/>
                </p:oleObj>
              </mc:Choice>
              <mc:Fallback>
                <p:oleObj name="Equation" r:id="rId7" imgW="419040" imgH="2030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511" y="2780606"/>
                        <a:ext cx="744537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029249"/>
              </p:ext>
            </p:extLst>
          </p:nvPr>
        </p:nvGraphicFramePr>
        <p:xfrm>
          <a:off x="4165600" y="3356992"/>
          <a:ext cx="1127125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8" name="Equation" r:id="rId9" imgW="698197" imgH="406224" progId="Equation.DSMT4">
                  <p:embed/>
                </p:oleObj>
              </mc:Choice>
              <mc:Fallback>
                <p:oleObj name="Equation" r:id="rId9" imgW="698197" imgH="406224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5600" y="3356992"/>
                        <a:ext cx="1127125" cy="668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959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3512" y="76470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present value of the critical density, </a:t>
            </a:r>
            <a:endParaRPr lang="en-US" dirty="0" smtClean="0"/>
          </a:p>
          <a:p>
            <a:pPr algn="ctr"/>
            <a:r>
              <a:rPr lang="en-US" dirty="0" smtClean="0"/>
              <a:t>corresponding </a:t>
            </a:r>
            <a:r>
              <a:rPr lang="en-US" dirty="0"/>
              <a:t>to a universe with Euclidean spatial geometry, is</a:t>
            </a:r>
            <a:endParaRPr lang="nb-NO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803930"/>
              </p:ext>
            </p:extLst>
          </p:nvPr>
        </p:nvGraphicFramePr>
        <p:xfrm>
          <a:off x="4037701" y="1484784"/>
          <a:ext cx="1110363" cy="624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0" name="Equation" r:id="rId3" imgW="660113" imgH="380835" progId="Equation.DSMT4">
                  <p:embed/>
                </p:oleObj>
              </mc:Choice>
              <mc:Fallback>
                <p:oleObj name="Equation" r:id="rId3" imgW="660113" imgH="380835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7701" y="1484784"/>
                        <a:ext cx="1110363" cy="6242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619672" y="2204864"/>
            <a:ext cx="6260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where        is the present value of the Hubble parameter. Hence   </a:t>
            </a:r>
            <a:endParaRPr lang="nb-NO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247800"/>
              </p:ext>
            </p:extLst>
          </p:nvPr>
        </p:nvGraphicFramePr>
        <p:xfrm>
          <a:off x="2400817" y="2223219"/>
          <a:ext cx="298975" cy="34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1" name="Equation" r:id="rId5" imgW="177480" imgH="203040" progId="Equation.DSMT4">
                  <p:embed/>
                </p:oleObj>
              </mc:Choice>
              <mc:Fallback>
                <p:oleObj name="Equation" r:id="rId5" imgW="1774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00817" y="2223219"/>
                        <a:ext cx="298975" cy="341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708830"/>
              </p:ext>
            </p:extLst>
          </p:nvPr>
        </p:nvGraphicFramePr>
        <p:xfrm>
          <a:off x="3995936" y="2636912"/>
          <a:ext cx="1197794" cy="709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2" name="Equation" r:id="rId7" imgW="698197" imgH="406224" progId="Equation.DSMT4">
                  <p:embed/>
                </p:oleObj>
              </mc:Choice>
              <mc:Fallback>
                <p:oleObj name="Equation" r:id="rId7" imgW="698197" imgH="406224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2636912"/>
                        <a:ext cx="1197794" cy="7099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107504" y="350100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present value of the density parameter and the Hubble age of the universe are defined by</a:t>
            </a:r>
            <a:endParaRPr lang="nb-NO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142011"/>
              </p:ext>
            </p:extLst>
          </p:nvPr>
        </p:nvGraphicFramePr>
        <p:xfrm>
          <a:off x="3563888" y="3933056"/>
          <a:ext cx="2076831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" name="Equation" r:id="rId9" imgW="1320227" imgH="406224" progId="Equation.DSMT4">
                  <p:embed/>
                </p:oleObj>
              </mc:Choice>
              <mc:Fallback>
                <p:oleObj name="Equation" r:id="rId9" imgW="1320227" imgH="406224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3933056"/>
                        <a:ext cx="2076831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-13512" y="47523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assumption that rotational motion is relative thus leads to the relationship</a:t>
            </a:r>
            <a:endParaRPr lang="nb-NO" dirty="0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183930"/>
              </p:ext>
            </p:extLst>
          </p:nvPr>
        </p:nvGraphicFramePr>
        <p:xfrm>
          <a:off x="4067944" y="5157192"/>
          <a:ext cx="1176344" cy="667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4" name="Equation" r:id="rId11" imgW="685800" imgH="393700" progId="Equation.DSMT4">
                  <p:embed/>
                </p:oleObj>
              </mc:Choice>
              <mc:Fallback>
                <p:oleObj name="Equation" r:id="rId11" imgW="685800" imgH="3937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5157192"/>
                        <a:ext cx="1176344" cy="6671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074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" y="18864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 large amount of different observations indicate that </a:t>
            </a:r>
            <a:endParaRPr lang="en-US" dirty="0" smtClean="0"/>
          </a:p>
          <a:p>
            <a:pPr algn="ctr"/>
            <a:r>
              <a:rPr lang="en-US" dirty="0" smtClean="0"/>
              <a:t>the </a:t>
            </a:r>
            <a:r>
              <a:rPr lang="en-US" dirty="0"/>
              <a:t>density of the universe is very close to the critical </a:t>
            </a:r>
            <a:r>
              <a:rPr lang="en-US" dirty="0" smtClean="0"/>
              <a:t>density,              . </a:t>
            </a:r>
          </a:p>
          <a:p>
            <a:pPr algn="ctr"/>
            <a:r>
              <a:rPr lang="en-US" dirty="0" smtClean="0"/>
              <a:t>The equation above then </a:t>
            </a:r>
            <a:r>
              <a:rPr lang="en-US" dirty="0"/>
              <a:t>shows that for a flat </a:t>
            </a:r>
            <a:r>
              <a:rPr lang="en-US" dirty="0" smtClean="0"/>
              <a:t>universe </a:t>
            </a:r>
          </a:p>
          <a:p>
            <a:pPr algn="ctr"/>
            <a:r>
              <a:rPr lang="en-US" i="1" dirty="0" smtClean="0"/>
              <a:t>the </a:t>
            </a:r>
            <a:r>
              <a:rPr lang="en-US" i="1" dirty="0"/>
              <a:t>assumption that rotational motion is relative, leads to the simple relationship</a:t>
            </a:r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749042"/>
              </p:ext>
            </p:extLst>
          </p:nvPr>
        </p:nvGraphicFramePr>
        <p:xfrm>
          <a:off x="7056982" y="836712"/>
          <a:ext cx="683370" cy="34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9" name="Equation" r:id="rId3" imgW="406080" imgH="203040" progId="Equation.DSMT4">
                  <p:embed/>
                </p:oleObj>
              </mc:Choice>
              <mc:Fallback>
                <p:oleObj name="Equation" r:id="rId3" imgW="406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56982" y="836712"/>
                        <a:ext cx="683370" cy="341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2947"/>
              </p:ext>
            </p:extLst>
          </p:nvPr>
        </p:nvGraphicFramePr>
        <p:xfrm>
          <a:off x="4355976" y="1340768"/>
          <a:ext cx="776691" cy="429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0" name="Equation" r:id="rId5" imgW="380835" imgH="203112" progId="Equation.DSMT4">
                  <p:embed/>
                </p:oleObj>
              </mc:Choice>
              <mc:Fallback>
                <p:oleObj name="Equation" r:id="rId5" imgW="380835" imgH="203112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1340768"/>
                        <a:ext cx="776691" cy="4296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1628" y="173311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i.e. that </a:t>
            </a:r>
            <a:r>
              <a:rPr lang="en-US" i="1" dirty="0"/>
              <a:t>the age of the universe is equal to its Hubble age</a:t>
            </a:r>
            <a:r>
              <a:rPr lang="en-US" dirty="0"/>
              <a:t>.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55002" y="210987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The standard model of the universe is a flat universe with </a:t>
            </a:r>
            <a:endParaRPr lang="en-US" dirty="0" smtClean="0"/>
          </a:p>
          <a:p>
            <a:pPr algn="ctr"/>
            <a:r>
              <a:rPr lang="en-US" dirty="0" smtClean="0"/>
              <a:t>dust </a:t>
            </a:r>
            <a:r>
              <a:rPr lang="en-US" dirty="0"/>
              <a:t>and Lorentz Invariant Vacuum Energy, </a:t>
            </a:r>
            <a:r>
              <a:rPr lang="en-US" dirty="0" smtClean="0"/>
              <a:t>LIVE. </a:t>
            </a:r>
          </a:p>
          <a:p>
            <a:pPr algn="ctr"/>
            <a:r>
              <a:rPr lang="en-US" dirty="0" smtClean="0"/>
              <a:t>This type of dark energy has a </a:t>
            </a:r>
            <a:r>
              <a:rPr lang="en-US" dirty="0"/>
              <a:t>constant density </a:t>
            </a:r>
            <a:endParaRPr lang="en-US" dirty="0" smtClean="0"/>
          </a:p>
          <a:p>
            <a:pPr algn="ctr"/>
            <a:r>
              <a:rPr lang="en-US" dirty="0" smtClean="0"/>
              <a:t>which </a:t>
            </a:r>
            <a:r>
              <a:rPr lang="en-US" dirty="0"/>
              <a:t>may be represented by the cosmological </a:t>
            </a:r>
            <a:r>
              <a:rPr lang="en-US" dirty="0" smtClean="0"/>
              <a:t>constant,  </a:t>
            </a:r>
            <a:r>
              <a:rPr lang="el-GR" dirty="0" smtClean="0">
                <a:latin typeface="Calibri"/>
              </a:rPr>
              <a:t>Λ</a:t>
            </a:r>
            <a:r>
              <a:rPr lang="en-US" dirty="0" smtClean="0"/>
              <a:t> .</a:t>
            </a:r>
          </a:p>
          <a:p>
            <a:pPr algn="ctr"/>
            <a:r>
              <a:rPr lang="en-US" dirty="0" smtClean="0"/>
              <a:t>The present density parameter of the LIVE is </a:t>
            </a:r>
            <a:r>
              <a:rPr lang="el-GR" dirty="0" smtClean="0">
                <a:latin typeface="Calibri"/>
              </a:rPr>
              <a:t>Ω</a:t>
            </a:r>
            <a:r>
              <a:rPr lang="el-GR" baseline="-25000" dirty="0" smtClean="0">
                <a:latin typeface="Calibri"/>
              </a:rPr>
              <a:t>Λ</a:t>
            </a:r>
            <a:r>
              <a:rPr lang="nb-NO" baseline="-25000" dirty="0" smtClean="0">
                <a:latin typeface="Calibri"/>
              </a:rPr>
              <a:t>0</a:t>
            </a:r>
            <a:r>
              <a:rPr lang="nb-NO" dirty="0" smtClean="0">
                <a:latin typeface="Calibri"/>
              </a:rPr>
              <a:t>. </a:t>
            </a:r>
          </a:p>
          <a:p>
            <a:pPr algn="ctr"/>
            <a:r>
              <a:rPr lang="nb-NO" dirty="0" smtClean="0">
                <a:latin typeface="Calibri"/>
              </a:rPr>
              <a:t>The age </a:t>
            </a:r>
            <a:r>
              <a:rPr lang="nb-NO" dirty="0" err="1" smtClean="0">
                <a:latin typeface="Calibri"/>
              </a:rPr>
              <a:t>of</a:t>
            </a:r>
            <a:r>
              <a:rPr lang="nb-NO" dirty="0" smtClean="0">
                <a:latin typeface="Calibri"/>
              </a:rPr>
              <a:t> </a:t>
            </a:r>
            <a:r>
              <a:rPr lang="nb-NO" dirty="0" err="1" smtClean="0">
                <a:latin typeface="Calibri"/>
              </a:rPr>
              <a:t>such</a:t>
            </a:r>
            <a:r>
              <a:rPr lang="nb-NO" dirty="0" smtClean="0">
                <a:latin typeface="Calibri"/>
              </a:rPr>
              <a:t> a </a:t>
            </a:r>
            <a:r>
              <a:rPr lang="nb-NO" dirty="0" err="1" smtClean="0">
                <a:latin typeface="Calibri"/>
              </a:rPr>
              <a:t>universe</a:t>
            </a:r>
            <a:r>
              <a:rPr lang="nb-NO" dirty="0" smtClean="0">
                <a:latin typeface="Calibri"/>
              </a:rPr>
              <a:t> is given in terms </a:t>
            </a:r>
            <a:r>
              <a:rPr lang="nb-NO" dirty="0" err="1" smtClean="0">
                <a:latin typeface="Calibri"/>
              </a:rPr>
              <a:t>of</a:t>
            </a:r>
            <a:r>
              <a:rPr lang="nb-NO" dirty="0" smtClean="0">
                <a:latin typeface="Calibri"/>
              </a:rPr>
              <a:t> </a:t>
            </a:r>
            <a:r>
              <a:rPr lang="nb-NO" dirty="0" err="1" smtClean="0">
                <a:latin typeface="Calibri"/>
              </a:rPr>
              <a:t>the</a:t>
            </a:r>
            <a:r>
              <a:rPr lang="nb-NO" dirty="0" smtClean="0">
                <a:latin typeface="Calibri"/>
              </a:rPr>
              <a:t> Hubble age as</a:t>
            </a:r>
            <a:r>
              <a:rPr lang="en-US" dirty="0" smtClean="0"/>
              <a:t> </a:t>
            </a:r>
            <a:endParaRPr lang="nb-NO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441381"/>
              </p:ext>
            </p:extLst>
          </p:nvPr>
        </p:nvGraphicFramePr>
        <p:xfrm>
          <a:off x="3289427" y="3933056"/>
          <a:ext cx="2535283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1" name="Equation" r:id="rId7" imgW="1345616" imgH="495085" progId="Equation.DSMT4">
                  <p:embed/>
                </p:oleObj>
              </mc:Choice>
              <mc:Fallback>
                <p:oleObj name="Equation" r:id="rId7" imgW="1345616" imgH="495085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427" y="3933056"/>
                        <a:ext cx="2535283" cy="9361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0" y="4941168"/>
            <a:ext cx="9143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The last two equations lead </a:t>
            </a:r>
            <a:r>
              <a:rPr lang="en-US" dirty="0"/>
              <a:t>to </a:t>
            </a:r>
            <a:endParaRPr lang="nb-NO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5937515"/>
              </p:ext>
            </p:extLst>
          </p:nvPr>
        </p:nvGraphicFramePr>
        <p:xfrm>
          <a:off x="3256398" y="5445224"/>
          <a:ext cx="2611746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2" name="Equation" r:id="rId9" imgW="1358310" imgH="406224" progId="Equation.DSMT4">
                  <p:embed/>
                </p:oleObj>
              </mc:Choice>
              <mc:Fallback>
                <p:oleObj name="Equation" r:id="rId9" imgW="1358310" imgH="406224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6398" y="5445224"/>
                        <a:ext cx="2611746" cy="792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99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92494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positive, real solution of this equation gives the following present value of </a:t>
            </a:r>
            <a:endParaRPr lang="en-US" dirty="0" smtClean="0"/>
          </a:p>
          <a:p>
            <a:pPr algn="ctr"/>
            <a:r>
              <a:rPr lang="en-US" dirty="0" smtClean="0"/>
              <a:t>the </a:t>
            </a:r>
            <a:r>
              <a:rPr lang="en-US" dirty="0"/>
              <a:t>density parameter of dark energy, </a:t>
            </a:r>
            <a:endParaRPr lang="nb-NO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405373"/>
              </p:ext>
            </p:extLst>
          </p:nvPr>
        </p:nvGraphicFramePr>
        <p:xfrm>
          <a:off x="3887370" y="3717032"/>
          <a:ext cx="154872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0" name="Equation" r:id="rId3" imgW="736600" imgH="203200" progId="Equation.DSMT4">
                  <p:embed/>
                </p:oleObj>
              </mc:Choice>
              <mc:Fallback>
                <p:oleObj name="Equation" r:id="rId3" imgW="736600" imgH="203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7370" y="3717032"/>
                        <a:ext cx="1548726" cy="4320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1593" y="429309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This is the prediction of the general theory of relativity </a:t>
            </a:r>
            <a:endParaRPr lang="en-US" dirty="0" smtClean="0"/>
          </a:p>
          <a:p>
            <a:pPr algn="ctr"/>
            <a:r>
              <a:rPr lang="en-US" dirty="0" smtClean="0"/>
              <a:t>together </a:t>
            </a:r>
            <a:r>
              <a:rPr lang="en-US" dirty="0"/>
              <a:t>with the assumption that rotational motion is relative in our universe </a:t>
            </a:r>
            <a:endParaRPr lang="en-US" dirty="0" smtClean="0"/>
          </a:p>
          <a:p>
            <a:pPr algn="ctr"/>
            <a:r>
              <a:rPr lang="en-US" dirty="0" smtClean="0"/>
              <a:t>and </a:t>
            </a:r>
            <a:r>
              <a:rPr lang="en-US" dirty="0"/>
              <a:t>that the universe is flat and contains dust and LIVE.  </a:t>
            </a:r>
            <a:endParaRPr lang="en-US" dirty="0" smtClean="0"/>
          </a:p>
          <a:p>
            <a:pPr algn="ctr"/>
            <a:r>
              <a:rPr lang="en-US" dirty="0" smtClean="0"/>
              <a:t>It says that 73,7 % of the contents of the universe consists of dark energy. </a:t>
            </a:r>
            <a:endParaRPr lang="nb-NO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066454"/>
              </p:ext>
            </p:extLst>
          </p:nvPr>
        </p:nvGraphicFramePr>
        <p:xfrm>
          <a:off x="3255963" y="1916832"/>
          <a:ext cx="2611437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1" name="Equation" r:id="rId5" imgW="1358310" imgH="406224" progId="Equation.DSMT4">
                  <p:embed/>
                </p:oleObj>
              </mc:Choice>
              <mc:Fallback>
                <p:oleObj name="Equation" r:id="rId5" imgW="1358310" imgH="406224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963" y="1916832"/>
                        <a:ext cx="2611437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3187" y="1350060"/>
            <a:ext cx="9132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last two equations lead to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8785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02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b-NO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Gravitation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Einstein’s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theory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contra </a:t>
            </a:r>
            <a:r>
              <a:rPr lang="nb-NO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Newton’s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theory</a:t>
            </a: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 dirty="0">
                <a:solidFill>
                  <a:srgbClr val="FF0000"/>
                </a:solidFill>
              </a:rPr>
              <a:t>Newton</a:t>
            </a:r>
          </a:p>
          <a:p>
            <a:pPr algn="ctr"/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b-NO" dirty="0" smtClean="0"/>
              <a:t>The </a:t>
            </a:r>
            <a:r>
              <a:rPr lang="nb-NO" dirty="0" err="1" smtClean="0"/>
              <a:t>acceleration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gravity</a:t>
            </a:r>
            <a:r>
              <a:rPr lang="nb-NO" dirty="0" smtClean="0"/>
              <a:t> is due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gravitational</a:t>
            </a:r>
            <a:r>
              <a:rPr lang="nb-NO" dirty="0" smtClean="0"/>
              <a:t> force </a:t>
            </a:r>
            <a:r>
              <a:rPr lang="nb-NO" dirty="0" err="1" smtClean="0"/>
              <a:t>produced</a:t>
            </a:r>
            <a:r>
              <a:rPr lang="nb-NO" dirty="0" smtClean="0"/>
              <a:t> by a body.</a:t>
            </a:r>
            <a:endParaRPr lang="nb-NO" dirty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 err="1" smtClean="0"/>
              <a:t>Tidal</a:t>
            </a:r>
            <a:r>
              <a:rPr lang="nb-NO" dirty="0" smtClean="0"/>
              <a:t> </a:t>
            </a:r>
            <a:r>
              <a:rPr lang="nb-NO" dirty="0" err="1" smtClean="0"/>
              <a:t>forces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due to masses.</a:t>
            </a:r>
            <a:endParaRPr lang="nb-NO" dirty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r>
              <a:rPr lang="nb-NO" dirty="0" err="1" smtClean="0"/>
              <a:t>Tidal</a:t>
            </a:r>
            <a:r>
              <a:rPr lang="nb-NO" dirty="0" smtClean="0"/>
              <a:t> </a:t>
            </a:r>
            <a:r>
              <a:rPr lang="nb-NO" dirty="0" err="1" smtClean="0"/>
              <a:t>forces</a:t>
            </a:r>
            <a:r>
              <a:rPr lang="nb-NO" dirty="0" smtClean="0"/>
              <a:t> </a:t>
            </a:r>
            <a:r>
              <a:rPr lang="nb-NO" dirty="0" err="1" smtClean="0"/>
              <a:t>cause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shape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nb-NO" dirty="0">
                <a:solidFill>
                  <a:srgbClr val="00B0F0"/>
                </a:solidFill>
              </a:rPr>
              <a:t>Einstein</a:t>
            </a:r>
          </a:p>
          <a:p>
            <a:pPr algn="ctr"/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008" y="2132856"/>
            <a:ext cx="4041775" cy="39512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nb-NO" dirty="0" smtClean="0"/>
              <a:t>The </a:t>
            </a:r>
            <a:r>
              <a:rPr lang="nb-NO" dirty="0" err="1" smtClean="0"/>
              <a:t>acceleration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gravity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acceleration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free</a:t>
            </a:r>
            <a:r>
              <a:rPr lang="nb-NO" dirty="0" smtClean="0"/>
              <a:t> body in a </a:t>
            </a:r>
            <a:r>
              <a:rPr lang="nb-NO" dirty="0" err="1" smtClean="0"/>
              <a:t>room</a:t>
            </a:r>
            <a:r>
              <a:rPr lang="nb-NO" dirty="0" smtClean="0"/>
              <a:t> </a:t>
            </a:r>
            <a:r>
              <a:rPr lang="nb-NO" dirty="0" err="1" smtClean="0"/>
              <a:t>which</a:t>
            </a:r>
            <a:r>
              <a:rPr lang="nb-NO" dirty="0" smtClean="0"/>
              <a:t> is not </a:t>
            </a:r>
            <a:r>
              <a:rPr lang="nb-NO" dirty="0" err="1" smtClean="0"/>
              <a:t>freely</a:t>
            </a:r>
            <a:r>
              <a:rPr lang="nb-NO" dirty="0" smtClean="0"/>
              <a:t> falling.</a:t>
            </a:r>
            <a:endParaRPr lang="nb-NO" dirty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r>
              <a:rPr lang="nb-NO" dirty="0" err="1" smtClean="0"/>
              <a:t>Geodesic</a:t>
            </a:r>
            <a:r>
              <a:rPr lang="nb-NO" dirty="0" smtClean="0"/>
              <a:t> </a:t>
            </a:r>
            <a:r>
              <a:rPr lang="nb-NO" dirty="0" err="1" smtClean="0"/>
              <a:t>deviation</a:t>
            </a:r>
            <a:r>
              <a:rPr lang="nb-NO" dirty="0" smtClean="0"/>
              <a:t> is due to </a:t>
            </a:r>
            <a:r>
              <a:rPr lang="nb-NO" dirty="0" err="1" smtClean="0"/>
              <a:t>spacetime</a:t>
            </a:r>
            <a:r>
              <a:rPr lang="nb-NO" dirty="0" smtClean="0"/>
              <a:t> </a:t>
            </a:r>
            <a:r>
              <a:rPr lang="nb-NO" dirty="0" err="1" smtClean="0"/>
              <a:t>curvature</a:t>
            </a:r>
            <a:r>
              <a:rPr lang="nb-NO" dirty="0" smtClean="0"/>
              <a:t>.</a:t>
            </a:r>
            <a:endParaRPr lang="nb-NO" dirty="0"/>
          </a:p>
          <a:p>
            <a:pPr marL="0" indent="0" algn="ctr">
              <a:buNone/>
            </a:pPr>
            <a:r>
              <a:rPr lang="nb-NO" dirty="0" err="1" smtClean="0"/>
              <a:t>Gravitational</a:t>
            </a:r>
            <a:r>
              <a:rPr lang="nb-NO" dirty="0" smtClean="0"/>
              <a:t> </a:t>
            </a:r>
            <a:r>
              <a:rPr lang="nb-NO" dirty="0" err="1" smtClean="0"/>
              <a:t>waves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emitted</a:t>
            </a:r>
            <a:r>
              <a:rPr lang="nb-NO" dirty="0" smtClean="0"/>
              <a:t> by </a:t>
            </a:r>
            <a:r>
              <a:rPr lang="nb-NO" dirty="0" err="1" smtClean="0"/>
              <a:t>asymmetrical</a:t>
            </a:r>
            <a:r>
              <a:rPr lang="nb-NO" dirty="0" smtClean="0"/>
              <a:t> </a:t>
            </a:r>
            <a:r>
              <a:rPr lang="nb-NO" dirty="0" err="1" smtClean="0"/>
              <a:t>bodies</a:t>
            </a:r>
            <a:r>
              <a:rPr lang="nb-NO" dirty="0" smtClean="0"/>
              <a:t> </a:t>
            </a:r>
            <a:r>
              <a:rPr lang="nb-NO" dirty="0" err="1" smtClean="0"/>
              <a:t>changing</a:t>
            </a:r>
            <a:r>
              <a:rPr lang="nb-NO" dirty="0" smtClean="0"/>
              <a:t> </a:t>
            </a:r>
            <a:r>
              <a:rPr lang="nb-NO" dirty="0" err="1" smtClean="0"/>
              <a:t>shape</a:t>
            </a:r>
            <a:r>
              <a:rPr lang="nb-NO" dirty="0" smtClean="0"/>
              <a:t> or </a:t>
            </a:r>
            <a:r>
              <a:rPr lang="nb-NO" dirty="0" err="1" smtClean="0"/>
              <a:t>orientation</a:t>
            </a:r>
            <a:r>
              <a:rPr lang="nb-NO" dirty="0" smtClean="0"/>
              <a:t>.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 err="1" smtClean="0"/>
              <a:t>Gravitational</a:t>
            </a:r>
            <a:r>
              <a:rPr lang="nb-NO" dirty="0" smtClean="0"/>
              <a:t> </a:t>
            </a:r>
            <a:r>
              <a:rPr lang="nb-NO" dirty="0" err="1" smtClean="0"/>
              <a:t>waves</a:t>
            </a:r>
            <a:r>
              <a:rPr lang="nb-NO" dirty="0" smtClean="0"/>
              <a:t> </a:t>
            </a:r>
            <a:r>
              <a:rPr lang="nb-NO" dirty="0" err="1" smtClean="0"/>
              <a:t>cause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shape</a:t>
            </a:r>
            <a:r>
              <a:rPr lang="nb-NO" dirty="0" smtClean="0"/>
              <a:t>. 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106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ublic.asu.edu/~atpcs/atpcs/Univ10e/Images/6592_fig22_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40" y="692696"/>
            <a:ext cx="7848600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746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public.asu.edu/~atpcs/atpcs/Univ10e/Images/6592_fig22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9144000" cy="185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2344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public.asu.edu/~atpcs/atpcs/Univ10e/Images/6592_BX22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-1"/>
            <a:ext cx="4436492" cy="689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577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public.asu.edu/~atpcs/atpcs/Univ10e/Images/6592_fig22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836712"/>
            <a:ext cx="476250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831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19473</TotalTime>
  <Words>2823</Words>
  <Application>Microsoft Office PowerPoint</Application>
  <PresentationFormat>On-screen Show (4:3)</PresentationFormat>
  <Paragraphs>312</Paragraphs>
  <Slides>44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Office Theme</vt:lpstr>
      <vt:lpstr>Equation</vt:lpstr>
      <vt:lpstr>MathType 6.0 Equation</vt:lpstr>
      <vt:lpstr>Talking about general relativity Important concepts of Einstein’s general theory of relativity</vt:lpstr>
      <vt:lpstr>PowerPoint Presentation</vt:lpstr>
      <vt:lpstr>PowerPoint Presentation</vt:lpstr>
      <vt:lpstr>PowerPoint Presentation</vt:lpstr>
      <vt:lpstr>PowerPoint Presentation</vt:lpstr>
      <vt:lpstr>Spacetime diagram also called Minkowski diagram</vt:lpstr>
      <vt:lpstr>PowerPoint Presentation</vt:lpstr>
      <vt:lpstr>PowerPoint Presentation</vt:lpstr>
      <vt:lpstr>PowerPoint Presentation</vt:lpstr>
      <vt:lpstr>PowerPoint Presentation</vt:lpstr>
      <vt:lpstr>Vekt</vt:lpstr>
      <vt:lpstr>PowerPoint Presentation</vt:lpstr>
      <vt:lpstr>PowerPoint Presentation</vt:lpstr>
      <vt:lpstr>PowerPoint Presentation</vt:lpstr>
      <vt:lpstr>PowerPoint Presentation</vt:lpstr>
      <vt:lpstr>Relativistic time effects in the GPS-system</vt:lpstr>
      <vt:lpstr>PowerPoint Presentation</vt:lpstr>
      <vt:lpstr>PowerPoint Presentation</vt:lpstr>
      <vt:lpstr>Kinematical time dilation</vt:lpstr>
      <vt:lpstr>Gravitational time distortion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Gravitation: Einstein’s theory contra Newton’s theory </vt:lpstr>
      <vt:lpstr>PowerPoint Presentation</vt:lpstr>
      <vt:lpstr>PowerPoint Presentation</vt:lpstr>
      <vt:lpstr>PowerPoint Presentation</vt:lpstr>
      <vt:lpstr>PowerPoint Presentation</vt:lpstr>
    </vt:vector>
  </TitlesOfParts>
  <Company>Høgksolen i Oslo og Akershus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Talking about general relativity Important concepts of Einstein’s general theory of relativity</dc:title>
  <dc:creator>Administrator</dc:creator>
  <cp:lastModifiedBy>Administrator</cp:lastModifiedBy>
  <cp:revision>105</cp:revision>
  <dcterms:created xsi:type="dcterms:W3CDTF">2016-05-14T07:18:35Z</dcterms:created>
  <dcterms:modified xsi:type="dcterms:W3CDTF">2016-06-06T20:35:16Z</dcterms:modified>
</cp:coreProperties>
</file>