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76" r:id="rId3"/>
    <p:sldId id="277" r:id="rId4"/>
    <p:sldId id="260" r:id="rId5"/>
    <p:sldId id="263" r:id="rId6"/>
    <p:sldId id="265" r:id="rId7"/>
    <p:sldId id="267" r:id="rId8"/>
    <p:sldId id="268" r:id="rId9"/>
    <p:sldId id="269" r:id="rId10"/>
    <p:sldId id="270" r:id="rId11"/>
    <p:sldId id="278" r:id="rId12"/>
    <p:sldId id="271" r:id="rId13"/>
    <p:sldId id="274" r:id="rId14"/>
    <p:sldId id="27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5" autoAdjust="0"/>
    <p:restoredTop sz="94721" autoAdjust="0"/>
  </p:normalViewPr>
  <p:slideViewPr>
    <p:cSldViewPr snapToGrid="0">
      <p:cViewPr varScale="1">
        <p:scale>
          <a:sx n="84" d="100"/>
          <a:sy n="84" d="100"/>
        </p:scale>
        <p:origin x="96"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3431EC-0400-454D-B4DC-1CADC316DA60}" type="datetimeFigureOut">
              <a:rPr lang="en-US" smtClean="0"/>
              <a:t>9/22/2017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3D008F-D6A3-4D8B-9F90-BD2FF3BD19D9}" type="slidenum">
              <a:rPr lang="en-US" smtClean="0"/>
              <a:t>‹#›</a:t>
            </a:fld>
            <a:endParaRPr lang="en-US"/>
          </a:p>
        </p:txBody>
      </p:sp>
    </p:spTree>
    <p:extLst>
      <p:ext uri="{BB962C8B-B14F-4D97-AF65-F5344CB8AC3E}">
        <p14:creationId xmlns:p14="http://schemas.microsoft.com/office/powerpoint/2010/main" val="3531966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3D008F-D6A3-4D8B-9F90-BD2FF3BD19D9}" type="slidenum">
              <a:rPr lang="en-US" smtClean="0"/>
              <a:t>12</a:t>
            </a:fld>
            <a:endParaRPr lang="en-US"/>
          </a:p>
        </p:txBody>
      </p:sp>
    </p:spTree>
    <p:extLst>
      <p:ext uri="{BB962C8B-B14F-4D97-AF65-F5344CB8AC3E}">
        <p14:creationId xmlns:p14="http://schemas.microsoft.com/office/powerpoint/2010/main" val="31260252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03F7835F-6131-46C9-BF22-2875CE0BC999}" type="datetimeFigureOut">
              <a:rPr lang="en-US" smtClean="0"/>
              <a:t>9/22/2017</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A0D3F7A8-66F2-4FB1-8E77-533B2F4FD42D}" type="slidenum">
              <a:rPr lang="en-US" smtClean="0"/>
              <a:t>‹#›</a:t>
            </a:fld>
            <a:endParaRPr lang="en-US"/>
          </a:p>
        </p:txBody>
      </p:sp>
    </p:spTree>
    <p:extLst>
      <p:ext uri="{BB962C8B-B14F-4D97-AF65-F5344CB8AC3E}">
        <p14:creationId xmlns:p14="http://schemas.microsoft.com/office/powerpoint/2010/main" val="2551649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3F7835F-6131-46C9-BF22-2875CE0BC999}" type="datetimeFigureOut">
              <a:rPr lang="en-US" smtClean="0"/>
              <a:t>9/22/2017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D3F7A8-66F2-4FB1-8E77-533B2F4FD42D}" type="slidenum">
              <a:rPr lang="en-US" smtClean="0"/>
              <a:t>‹#›</a:t>
            </a:fld>
            <a:endParaRPr lang="en-US"/>
          </a:p>
        </p:txBody>
      </p:sp>
    </p:spTree>
    <p:extLst>
      <p:ext uri="{BB962C8B-B14F-4D97-AF65-F5344CB8AC3E}">
        <p14:creationId xmlns:p14="http://schemas.microsoft.com/office/powerpoint/2010/main" val="4257098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F7835F-6131-46C9-BF22-2875CE0BC999}" type="datetimeFigureOut">
              <a:rPr lang="en-US" smtClean="0"/>
              <a:t>9/22/2017</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D3F7A8-66F2-4FB1-8E77-533B2F4FD42D}" type="slidenum">
              <a:rPr lang="en-US" smtClean="0"/>
              <a:t>‹#›</a:t>
            </a:fld>
            <a:endParaRPr lang="en-US"/>
          </a:p>
        </p:txBody>
      </p:sp>
    </p:spTree>
    <p:extLst>
      <p:ext uri="{BB962C8B-B14F-4D97-AF65-F5344CB8AC3E}">
        <p14:creationId xmlns:p14="http://schemas.microsoft.com/office/powerpoint/2010/main" val="67715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3F7835F-6131-46C9-BF22-2875CE0BC999}" type="datetimeFigureOut">
              <a:rPr lang="en-US" smtClean="0"/>
              <a:t>9/22/2017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D3F7A8-66F2-4FB1-8E77-533B2F4FD42D}" type="slidenum">
              <a:rPr lang="en-US" smtClean="0"/>
              <a:t>‹#›</a:t>
            </a:fld>
            <a:endParaRPr lang="en-US"/>
          </a:p>
        </p:txBody>
      </p:sp>
    </p:spTree>
    <p:extLst>
      <p:ext uri="{BB962C8B-B14F-4D97-AF65-F5344CB8AC3E}">
        <p14:creationId xmlns:p14="http://schemas.microsoft.com/office/powerpoint/2010/main" val="4000380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3F7835F-6131-46C9-BF22-2875CE0BC999}" type="datetimeFigureOut">
              <a:rPr lang="en-US" smtClean="0"/>
              <a:t>9/22/2017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D3F7A8-66F2-4FB1-8E77-533B2F4FD42D}" type="slidenum">
              <a:rPr lang="en-US" smtClean="0"/>
              <a:t>‹#›</a:t>
            </a:fld>
            <a:endParaRPr lang="en-US"/>
          </a:p>
        </p:txBody>
      </p:sp>
    </p:spTree>
    <p:extLst>
      <p:ext uri="{BB962C8B-B14F-4D97-AF65-F5344CB8AC3E}">
        <p14:creationId xmlns:p14="http://schemas.microsoft.com/office/powerpoint/2010/main" val="2526269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3F7835F-6131-46C9-BF22-2875CE0BC999}" type="datetimeFigureOut">
              <a:rPr lang="en-US" smtClean="0"/>
              <a:t>9/22/2017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D3F7A8-66F2-4FB1-8E77-533B2F4FD42D}" type="slidenum">
              <a:rPr lang="en-US" smtClean="0"/>
              <a:t>‹#›</a:t>
            </a:fld>
            <a:endParaRPr lang="en-US"/>
          </a:p>
        </p:txBody>
      </p:sp>
    </p:spTree>
    <p:extLst>
      <p:ext uri="{BB962C8B-B14F-4D97-AF65-F5344CB8AC3E}">
        <p14:creationId xmlns:p14="http://schemas.microsoft.com/office/powerpoint/2010/main" val="2808588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F7835F-6131-46C9-BF22-2875CE0BC999}" type="datetimeFigureOut">
              <a:rPr lang="en-US" smtClean="0"/>
              <a:t>9/22/2017</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0D3F7A8-66F2-4FB1-8E77-533B2F4FD42D}" type="slidenum">
              <a:rPr lang="en-US" smtClean="0"/>
              <a:t>‹#›</a:t>
            </a:fld>
            <a:endParaRPr lang="en-US"/>
          </a:p>
        </p:txBody>
      </p:sp>
    </p:spTree>
    <p:extLst>
      <p:ext uri="{BB962C8B-B14F-4D97-AF65-F5344CB8AC3E}">
        <p14:creationId xmlns:p14="http://schemas.microsoft.com/office/powerpoint/2010/main" val="303934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F7835F-6131-46C9-BF22-2875CE0BC999}" type="datetimeFigureOut">
              <a:rPr lang="en-US" smtClean="0"/>
              <a:t>9/22/2017</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D3F7A8-66F2-4FB1-8E77-533B2F4FD42D}" type="slidenum">
              <a:rPr lang="en-US" smtClean="0"/>
              <a:t>‹#›</a:t>
            </a:fld>
            <a:endParaRPr lang="en-US"/>
          </a:p>
        </p:txBody>
      </p:sp>
    </p:spTree>
    <p:extLst>
      <p:ext uri="{BB962C8B-B14F-4D97-AF65-F5344CB8AC3E}">
        <p14:creationId xmlns:p14="http://schemas.microsoft.com/office/powerpoint/2010/main" val="4285839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F7835F-6131-46C9-BF22-2875CE0BC999}" type="datetimeFigureOut">
              <a:rPr lang="en-US" smtClean="0"/>
              <a:t>9/22/2017</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D3F7A8-66F2-4FB1-8E77-533B2F4FD42D}" type="slidenum">
              <a:rPr lang="en-US" smtClean="0"/>
              <a:t>‹#›</a:t>
            </a:fld>
            <a:endParaRPr lang="en-US"/>
          </a:p>
        </p:txBody>
      </p:sp>
    </p:spTree>
    <p:extLst>
      <p:ext uri="{BB962C8B-B14F-4D97-AF65-F5344CB8AC3E}">
        <p14:creationId xmlns:p14="http://schemas.microsoft.com/office/powerpoint/2010/main" val="3469513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F7835F-6131-46C9-BF22-2875CE0BC999}" type="datetimeFigureOut">
              <a:rPr lang="en-US" smtClean="0"/>
              <a:t>9/22/2017</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0D3F7A8-66F2-4FB1-8E77-533B2F4FD42D}" type="slidenum">
              <a:rPr lang="en-US" smtClean="0"/>
              <a:t>‹#›</a:t>
            </a:fld>
            <a:endParaRPr lang="en-US"/>
          </a:p>
        </p:txBody>
      </p:sp>
    </p:spTree>
    <p:extLst>
      <p:ext uri="{BB962C8B-B14F-4D97-AF65-F5344CB8AC3E}">
        <p14:creationId xmlns:p14="http://schemas.microsoft.com/office/powerpoint/2010/main" val="240636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F7835F-6131-46C9-BF22-2875CE0BC999}" type="datetimeFigureOut">
              <a:rPr lang="en-US" smtClean="0"/>
              <a:t>9/22/2017</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D3F7A8-66F2-4FB1-8E77-533B2F4FD42D}" type="slidenum">
              <a:rPr lang="en-US" smtClean="0"/>
              <a:t>‹#›</a:t>
            </a:fld>
            <a:endParaRPr lang="en-US"/>
          </a:p>
        </p:txBody>
      </p:sp>
    </p:spTree>
    <p:extLst>
      <p:ext uri="{BB962C8B-B14F-4D97-AF65-F5344CB8AC3E}">
        <p14:creationId xmlns:p14="http://schemas.microsoft.com/office/powerpoint/2010/main" val="31486637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F7835F-6131-46C9-BF22-2875CE0BC999}" type="datetimeFigureOut">
              <a:rPr lang="en-US" smtClean="0"/>
              <a:t>9/22/2017</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D3F7A8-66F2-4FB1-8E77-533B2F4FD42D}" type="slidenum">
              <a:rPr lang="en-US" smtClean="0"/>
              <a:t>‹#›</a:t>
            </a:fld>
            <a:endParaRPr lang="en-US"/>
          </a:p>
        </p:txBody>
      </p:sp>
    </p:spTree>
    <p:extLst>
      <p:ext uri="{BB962C8B-B14F-4D97-AF65-F5344CB8AC3E}">
        <p14:creationId xmlns:p14="http://schemas.microsoft.com/office/powerpoint/2010/main" val="35637666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F7835F-6131-46C9-BF22-2875CE0BC999}" type="datetimeFigureOut">
              <a:rPr lang="en-US" smtClean="0"/>
              <a:t>9/22/2017</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D3F7A8-66F2-4FB1-8E77-533B2F4FD42D}" type="slidenum">
              <a:rPr lang="en-US" smtClean="0"/>
              <a:t>‹#›</a:t>
            </a:fld>
            <a:endParaRPr lang="en-US"/>
          </a:p>
        </p:txBody>
      </p:sp>
    </p:spTree>
    <p:extLst>
      <p:ext uri="{BB962C8B-B14F-4D97-AF65-F5344CB8AC3E}">
        <p14:creationId xmlns:p14="http://schemas.microsoft.com/office/powerpoint/2010/main" val="6701236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3F7835F-6131-46C9-BF22-2875CE0BC999}" type="datetimeFigureOut">
              <a:rPr lang="en-US" smtClean="0"/>
              <a:t>9/22/2017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D3F7A8-66F2-4FB1-8E77-533B2F4FD42D}" type="slidenum">
              <a:rPr lang="en-US" smtClean="0"/>
              <a:t>‹#›</a:t>
            </a:fld>
            <a:endParaRPr lang="en-US"/>
          </a:p>
        </p:txBody>
      </p:sp>
    </p:spTree>
    <p:extLst>
      <p:ext uri="{BB962C8B-B14F-4D97-AF65-F5344CB8AC3E}">
        <p14:creationId xmlns:p14="http://schemas.microsoft.com/office/powerpoint/2010/main" val="30597561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03F7835F-6131-46C9-BF22-2875CE0BC999}" type="datetimeFigureOut">
              <a:rPr lang="en-US" smtClean="0"/>
              <a:t>9/22/2017</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A0D3F7A8-66F2-4FB1-8E77-533B2F4FD42D}" type="slidenum">
              <a:rPr lang="en-US" smtClean="0"/>
              <a:t>‹#›</a:t>
            </a:fld>
            <a:endParaRPr lang="en-US"/>
          </a:p>
        </p:txBody>
      </p:sp>
    </p:spTree>
    <p:extLst>
      <p:ext uri="{BB962C8B-B14F-4D97-AF65-F5344CB8AC3E}">
        <p14:creationId xmlns:p14="http://schemas.microsoft.com/office/powerpoint/2010/main" val="20528473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03F7835F-6131-46C9-BF22-2875CE0BC999}" type="datetimeFigureOut">
              <a:rPr lang="en-US" smtClean="0"/>
              <a:t>9/22/2017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D3F7A8-66F2-4FB1-8E77-533B2F4FD42D}" type="slidenum">
              <a:rPr lang="en-US" smtClean="0"/>
              <a:t>‹#›</a:t>
            </a:fld>
            <a:endParaRPr lang="en-US"/>
          </a:p>
        </p:txBody>
      </p:sp>
    </p:spTree>
    <p:extLst>
      <p:ext uri="{BB962C8B-B14F-4D97-AF65-F5344CB8AC3E}">
        <p14:creationId xmlns:p14="http://schemas.microsoft.com/office/powerpoint/2010/main" val="32831564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03F7835F-6131-46C9-BF22-2875CE0BC999}" type="datetimeFigureOut">
              <a:rPr lang="en-US" smtClean="0"/>
              <a:t>9/22/2017</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0D3F7A8-66F2-4FB1-8E77-533B2F4FD42D}" type="slidenum">
              <a:rPr lang="en-US" smtClean="0"/>
              <a:t>‹#›</a:t>
            </a:fld>
            <a:endParaRPr lang="en-US"/>
          </a:p>
        </p:txBody>
      </p:sp>
    </p:spTree>
    <p:extLst>
      <p:ext uri="{BB962C8B-B14F-4D97-AF65-F5344CB8AC3E}">
        <p14:creationId xmlns:p14="http://schemas.microsoft.com/office/powerpoint/2010/main" val="3437192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03F7835F-6131-46C9-BF22-2875CE0BC999}" type="datetimeFigureOut">
              <a:rPr lang="en-US" smtClean="0"/>
              <a:t>9/22/2017</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A0D3F7A8-66F2-4FB1-8E77-533B2F4FD42D}" type="slidenum">
              <a:rPr lang="en-US" smtClean="0"/>
              <a:t>‹#›</a:t>
            </a:fld>
            <a:endParaRPr lang="en-US"/>
          </a:p>
        </p:txBody>
      </p:sp>
    </p:spTree>
    <p:extLst>
      <p:ext uri="{BB962C8B-B14F-4D97-AF65-F5344CB8AC3E}">
        <p14:creationId xmlns:p14="http://schemas.microsoft.com/office/powerpoint/2010/main" val="10929883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8165" y="1300480"/>
            <a:ext cx="8825658" cy="1467556"/>
          </a:xfrm>
        </p:spPr>
        <p:txBody>
          <a:bodyPr/>
          <a:lstStyle/>
          <a:p>
            <a:r>
              <a:rPr lang="en-US" sz="3600" dirty="0" smtClean="0"/>
              <a:t/>
            </a:r>
            <a:br>
              <a:rPr lang="en-US" sz="3600" dirty="0" smtClean="0"/>
            </a:br>
            <a:r>
              <a:rPr lang="en-US" sz="1800" dirty="0" smtClean="0">
                <a:solidFill>
                  <a:schemeClr val="tx1"/>
                </a:solidFill>
                <a:latin typeface="Times New Roman" panose="02020603050405020304" pitchFamily="18" charset="0"/>
                <a:cs typeface="Times New Roman" panose="02020603050405020304" pitchFamily="18" charset="0"/>
              </a:rPr>
              <a:t>SLIDE 1.0</a:t>
            </a:r>
            <a:r>
              <a:rPr lang="en-US" sz="3600" dirty="0"/>
              <a:t/>
            </a:r>
            <a:br>
              <a:rPr lang="en-US" sz="3600" dirty="0"/>
            </a:br>
            <a:r>
              <a:rPr lang="en-US" sz="3600" dirty="0" smtClean="0"/>
              <a:t/>
            </a:r>
            <a:br>
              <a:rPr lang="en-US" sz="3600" dirty="0" smtClean="0"/>
            </a:br>
            <a:r>
              <a:rPr lang="en-US" sz="3700" dirty="0" smtClean="0"/>
              <a:t>PRESENTATION BY: </a:t>
            </a:r>
            <a:r>
              <a:rPr lang="en-US" sz="3700" b="1" u="sng" dirty="0" smtClean="0"/>
              <a:t>DR OWUSU BEMPAH</a:t>
            </a:r>
            <a:endParaRPr lang="en-US" sz="3700" b="1" u="sng" dirty="0"/>
          </a:p>
        </p:txBody>
      </p:sp>
      <p:sp>
        <p:nvSpPr>
          <p:cNvPr id="3" name="Subtitle 2"/>
          <p:cNvSpPr>
            <a:spLocks noGrp="1"/>
          </p:cNvSpPr>
          <p:nvPr>
            <p:ph type="subTitle" idx="1"/>
          </p:nvPr>
        </p:nvSpPr>
        <p:spPr>
          <a:xfrm>
            <a:off x="1438165" y="3196167"/>
            <a:ext cx="8825658" cy="3110088"/>
          </a:xfrm>
        </p:spPr>
        <p:txBody>
          <a:bodyPr>
            <a:normAutofit/>
          </a:bodyPr>
          <a:lstStyle/>
          <a:p>
            <a:r>
              <a:rPr lang="en-US" sz="1900" dirty="0" smtClean="0"/>
              <a:t>AT THE 22</a:t>
            </a:r>
            <a:r>
              <a:rPr lang="en-US" sz="1900" baseline="30000" dirty="0" smtClean="0"/>
              <a:t>ND</a:t>
            </a:r>
            <a:r>
              <a:rPr lang="en-US" sz="1900" dirty="0" smtClean="0"/>
              <a:t> INTERNATIONAL CONGRESS ON DIABETES COMPLICATIONS.</a:t>
            </a:r>
          </a:p>
          <a:p>
            <a:r>
              <a:rPr lang="en-US" sz="1900" dirty="0" smtClean="0"/>
              <a:t>OCTOBER 12-13;2017,LONDON</a:t>
            </a:r>
            <a:endParaRPr lang="en-US" sz="1900" dirty="0"/>
          </a:p>
        </p:txBody>
      </p:sp>
    </p:spTree>
    <p:extLst>
      <p:ext uri="{BB962C8B-B14F-4D97-AF65-F5344CB8AC3E}">
        <p14:creationId xmlns:p14="http://schemas.microsoft.com/office/powerpoint/2010/main" val="407985000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0694" y="2848188"/>
            <a:ext cx="9806416" cy="2809662"/>
          </a:xfrm>
        </p:spPr>
        <p:txBody>
          <a:bodyPr/>
          <a:lstStyle/>
          <a:p>
            <a:r>
              <a:rPr lang="en-US" b="1" dirty="0" smtClean="0">
                <a:solidFill>
                  <a:schemeClr val="accent1">
                    <a:lumMod val="75000"/>
                  </a:schemeClr>
                </a:solidFill>
              </a:rPr>
              <a:t>POLYURIA IS THE CAUSE OF “DIABETES</a:t>
            </a:r>
            <a:br>
              <a:rPr lang="en-US" b="1" dirty="0" smtClean="0">
                <a:solidFill>
                  <a:schemeClr val="accent1">
                    <a:lumMod val="75000"/>
                  </a:schemeClr>
                </a:solidFill>
              </a:rPr>
            </a:br>
            <a:r>
              <a:rPr lang="en-US" b="1" dirty="0" smtClean="0">
                <a:solidFill>
                  <a:schemeClr val="accent1">
                    <a:lumMod val="75000"/>
                  </a:schemeClr>
                </a:solidFill>
              </a:rPr>
              <a:t>COMPLICATIONS”</a:t>
            </a:r>
            <a:endParaRPr lang="en-US" b="1" dirty="0">
              <a:solidFill>
                <a:schemeClr val="accent1">
                  <a:lumMod val="75000"/>
                </a:schemeClr>
              </a:solidFill>
            </a:endParaRPr>
          </a:p>
        </p:txBody>
      </p:sp>
      <p:sp>
        <p:nvSpPr>
          <p:cNvPr id="4" name="TextBox 3"/>
          <p:cNvSpPr txBox="1"/>
          <p:nvPr/>
        </p:nvSpPr>
        <p:spPr>
          <a:xfrm>
            <a:off x="491490" y="857250"/>
            <a:ext cx="1748790"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SLIDE 2.0</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7349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4954" y="2603500"/>
            <a:ext cx="9783556" cy="3416300"/>
          </a:xfrm>
        </p:spPr>
        <p:txBody>
          <a:bodyPr>
            <a:noAutofit/>
          </a:bodyPr>
          <a:lstStyle/>
          <a:p>
            <a:r>
              <a:rPr lang="en-US" sz="1600" dirty="0" smtClean="0">
                <a:latin typeface="Times New Roman" panose="02020603050405020304" pitchFamily="18" charset="0"/>
                <a:cs typeface="Times New Roman" panose="02020603050405020304" pitchFamily="18" charset="0"/>
              </a:rPr>
              <a:t>Diabetes means syphon because people with the condition “pass water like a syphon”.</a:t>
            </a:r>
          </a:p>
          <a:p>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The water was either honey-</a:t>
            </a:r>
            <a:r>
              <a:rPr lang="en-US" sz="1600" dirty="0" err="1" smtClean="0">
                <a:latin typeface="Times New Roman" panose="02020603050405020304" pitchFamily="18" charset="0"/>
                <a:cs typeface="Times New Roman" panose="02020603050405020304" pitchFamily="18" charset="0"/>
              </a:rPr>
              <a:t>flavoured</a:t>
            </a:r>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 mellitus or </a:t>
            </a:r>
            <a:r>
              <a:rPr lang="en-US" sz="1600" dirty="0" err="1" smtClean="0">
                <a:latin typeface="Times New Roman" panose="02020603050405020304" pitchFamily="18" charset="0"/>
                <a:cs typeface="Times New Roman" panose="02020603050405020304" pitchFamily="18" charset="0"/>
              </a:rPr>
              <a:t>flavourless</a:t>
            </a:r>
            <a:r>
              <a:rPr lang="en-US" sz="1600" dirty="0" smtClean="0">
                <a:latin typeface="Times New Roman" panose="02020603050405020304" pitchFamily="18" charset="0"/>
                <a:cs typeface="Times New Roman" panose="02020603050405020304" pitchFamily="18" charset="0"/>
              </a:rPr>
              <a:t>  -insipidus.</a:t>
            </a:r>
          </a:p>
          <a:p>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“Passing water like a siphon “means increased frequency in urination and volume of urine produced”-definition of Polyuria.</a:t>
            </a:r>
          </a:p>
          <a:p>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The original meaning of the Greek source of the word Diabetes was “siphon”, because people with the condition “pass water like a siphon”. The water passed was either honey-</a:t>
            </a:r>
            <a:r>
              <a:rPr lang="en-US" sz="1600" dirty="0" err="1" smtClean="0">
                <a:latin typeface="Times New Roman" panose="02020603050405020304" pitchFamily="18" charset="0"/>
                <a:cs typeface="Times New Roman" panose="02020603050405020304" pitchFamily="18" charset="0"/>
              </a:rPr>
              <a:t>flavoured</a:t>
            </a:r>
            <a:r>
              <a:rPr lang="en-US" sz="1600" dirty="0" smtClean="0">
                <a:latin typeface="Times New Roman" panose="02020603050405020304" pitchFamily="18" charset="0"/>
                <a:cs typeface="Times New Roman" panose="02020603050405020304" pitchFamily="18" charset="0"/>
              </a:rPr>
              <a:t> or </a:t>
            </a:r>
            <a:r>
              <a:rPr lang="en-US" sz="1600" dirty="0" err="1" smtClean="0">
                <a:latin typeface="Times New Roman" panose="02020603050405020304" pitchFamily="18" charset="0"/>
                <a:cs typeface="Times New Roman" panose="02020603050405020304" pitchFamily="18" charset="0"/>
              </a:rPr>
              <a:t>flavourless</a:t>
            </a:r>
            <a:r>
              <a:rPr lang="en-US" sz="1600" dirty="0" smtClean="0">
                <a:latin typeface="Times New Roman" panose="02020603050405020304" pitchFamily="18" charset="0"/>
                <a:cs typeface="Times New Roman" panose="02020603050405020304" pitchFamily="18" charset="0"/>
              </a:rPr>
              <a:t>; hence the Latin words “mellitus” (from </a:t>
            </a:r>
            <a:r>
              <a:rPr lang="en-US" sz="1600" i="1" dirty="0" err="1" smtClean="0">
                <a:latin typeface="Times New Roman" panose="02020603050405020304" pitchFamily="18" charset="0"/>
                <a:cs typeface="Times New Roman" panose="02020603050405020304" pitchFamily="18" charset="0"/>
              </a:rPr>
              <a:t>mel</a:t>
            </a:r>
            <a:r>
              <a:rPr lang="en-US" sz="1600" i="1" dirty="0" smtClean="0">
                <a:latin typeface="Times New Roman" panose="02020603050405020304" pitchFamily="18" charset="0"/>
                <a:cs typeface="Times New Roman" panose="02020603050405020304" pitchFamily="18" charset="0"/>
              </a:rPr>
              <a:t>,</a:t>
            </a:r>
            <a:r>
              <a:rPr lang="en-US" sz="1600" dirty="0" smtClean="0">
                <a:latin typeface="Times New Roman" panose="02020603050405020304" pitchFamily="18" charset="0"/>
                <a:cs typeface="Times New Roman" panose="02020603050405020304" pitchFamily="18" charset="0"/>
              </a:rPr>
              <a:t> honey) and “Insipidus” (</a:t>
            </a:r>
            <a:r>
              <a:rPr lang="en-US" sz="1600" dirty="0" err="1" smtClean="0">
                <a:latin typeface="Times New Roman" panose="02020603050405020304" pitchFamily="18" charset="0"/>
                <a:cs typeface="Times New Roman" panose="02020603050405020304" pitchFamily="18" charset="0"/>
              </a:rPr>
              <a:t>falovouless</a:t>
            </a:r>
            <a:r>
              <a:rPr lang="en-US" sz="1600" dirty="0" smtClean="0">
                <a:latin typeface="Times New Roman" panose="02020603050405020304" pitchFamily="18" charset="0"/>
                <a:cs typeface="Times New Roman" panose="02020603050405020304" pitchFamily="18" charset="0"/>
              </a:rPr>
              <a:t>, tasteless) so “passing water like siphon” is the event; mellitus and insipidus merely descriptions of the </a:t>
            </a:r>
            <a:r>
              <a:rPr lang="en-US" sz="1600" dirty="0" err="1" smtClean="0">
                <a:latin typeface="Times New Roman" panose="02020603050405020304" pitchFamily="18" charset="0"/>
                <a:cs typeface="Times New Roman" panose="02020603050405020304" pitchFamily="18" charset="0"/>
              </a:rPr>
              <a:t>falovour</a:t>
            </a:r>
            <a:r>
              <a:rPr lang="en-US" sz="1600" dirty="0" smtClean="0">
                <a:latin typeface="Times New Roman" panose="02020603050405020304" pitchFamily="18" charset="0"/>
                <a:cs typeface="Times New Roman" panose="02020603050405020304" pitchFamily="18" charset="0"/>
              </a:rPr>
              <a:t> of the water.</a:t>
            </a:r>
            <a:endParaRPr lang="en-US" sz="1600" dirty="0">
              <a:latin typeface="Times New Roman" panose="02020603050405020304" pitchFamily="18" charset="0"/>
              <a:cs typeface="Times New Roman" panose="02020603050405020304" pitchFamily="18" charset="0"/>
            </a:endParaRPr>
          </a:p>
        </p:txBody>
      </p:sp>
      <p:sp>
        <p:nvSpPr>
          <p:cNvPr id="2" name="TextBox 1"/>
          <p:cNvSpPr txBox="1"/>
          <p:nvPr/>
        </p:nvSpPr>
        <p:spPr>
          <a:xfrm>
            <a:off x="551902" y="868680"/>
            <a:ext cx="1482637" cy="369332"/>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   SLIDE 3.0</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4052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1000"/>
                                        <p:tgtEl>
                                          <p:spTgt spid="3">
                                            <p:txEl>
                                              <p:pRg st="6" end="6"/>
                                            </p:txEl>
                                          </p:spTgt>
                                        </p:tgtEl>
                                      </p:cBhvr>
                                    </p:animEffect>
                                    <p:anim calcmode="lin" valueType="num">
                                      <p:cBhvr>
                                        <p:cTn id="2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3764" y="1389112"/>
            <a:ext cx="8761413" cy="706964"/>
          </a:xfrm>
        </p:spPr>
        <p:txBody>
          <a:bodyPr/>
          <a:lstStyle/>
          <a:p>
            <a:r>
              <a:rPr lang="en-US" b="1" dirty="0" smtClean="0"/>
              <a:t>Data from </a:t>
            </a:r>
            <a:r>
              <a:rPr lang="en-US" b="1" dirty="0" err="1" smtClean="0"/>
              <a:t>Thornalley</a:t>
            </a:r>
            <a:r>
              <a:rPr lang="en-US" b="1" dirty="0" smtClean="0"/>
              <a:t> et al.</a:t>
            </a:r>
            <a:endParaRPr lang="en-US"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99858722"/>
              </p:ext>
            </p:extLst>
          </p:nvPr>
        </p:nvGraphicFramePr>
        <p:xfrm>
          <a:off x="1155700" y="2603500"/>
          <a:ext cx="8824912" cy="1772920"/>
        </p:xfrm>
        <a:graphic>
          <a:graphicData uri="http://schemas.openxmlformats.org/drawingml/2006/table">
            <a:tbl>
              <a:tblPr firstRow="1" bandRow="1">
                <a:tableStyleId>{5C22544A-7EE6-4342-B048-85BDC9FD1C3A}</a:tableStyleId>
              </a:tblPr>
              <a:tblGrid>
                <a:gridCol w="2501900"/>
                <a:gridCol w="1910556"/>
                <a:gridCol w="2206228"/>
                <a:gridCol w="2206228"/>
              </a:tblGrid>
              <a:tr h="370840">
                <a:tc>
                  <a:txBody>
                    <a:bodyPr/>
                    <a:lstStyle/>
                    <a:p>
                      <a:pPr algn="ctr"/>
                      <a:r>
                        <a:rPr lang="en-US" sz="1600" b="0" dirty="0" smtClean="0">
                          <a:latin typeface="Times New Roman" panose="02020603050405020304" pitchFamily="18" charset="0"/>
                          <a:cs typeface="Times New Roman" panose="02020603050405020304" pitchFamily="18" charset="0"/>
                        </a:rPr>
                        <a:t>Category/Thiamine</a:t>
                      </a:r>
                    </a:p>
                    <a:p>
                      <a:pPr algn="ctr"/>
                      <a:r>
                        <a:rPr lang="en-US" sz="1600" b="0" dirty="0" smtClean="0">
                          <a:latin typeface="Times New Roman" panose="02020603050405020304" pitchFamily="18" charset="0"/>
                          <a:cs typeface="Times New Roman" panose="02020603050405020304" pitchFamily="18" charset="0"/>
                        </a:rPr>
                        <a:t>conc. </a:t>
                      </a:r>
                      <a:r>
                        <a:rPr lang="en-US" sz="1600" b="0" dirty="0" err="1" smtClean="0">
                          <a:latin typeface="Times New Roman" panose="02020603050405020304" pitchFamily="18" charset="0"/>
                          <a:cs typeface="Times New Roman" panose="02020603050405020304" pitchFamily="18" charset="0"/>
                        </a:rPr>
                        <a:t>Nmol</a:t>
                      </a:r>
                      <a:r>
                        <a:rPr lang="en-US" sz="1600" b="0" dirty="0" smtClean="0">
                          <a:latin typeface="Times New Roman" panose="02020603050405020304" pitchFamily="18" charset="0"/>
                          <a:cs typeface="Times New Roman" panose="02020603050405020304" pitchFamily="18" charset="0"/>
                        </a:rPr>
                        <a:t>/l</a:t>
                      </a:r>
                      <a:endParaRPr lang="en-US" sz="1600" b="0" dirty="0">
                        <a:latin typeface="Times New Roman" panose="02020603050405020304" pitchFamily="18" charset="0"/>
                        <a:cs typeface="Times New Roman" panose="02020603050405020304" pitchFamily="18" charset="0"/>
                      </a:endParaRPr>
                    </a:p>
                  </a:txBody>
                  <a:tcPr/>
                </a:tc>
                <a:tc>
                  <a:txBody>
                    <a:bodyPr/>
                    <a:lstStyle/>
                    <a:p>
                      <a:pPr algn="ctr"/>
                      <a:r>
                        <a:rPr lang="en-US" sz="1600" b="0" dirty="0" smtClean="0">
                          <a:latin typeface="Times New Roman" panose="02020603050405020304" pitchFamily="18" charset="0"/>
                          <a:cs typeface="Times New Roman" panose="02020603050405020304" pitchFamily="18" charset="0"/>
                        </a:rPr>
                        <a:t>Type</a:t>
                      </a:r>
                      <a:r>
                        <a:rPr lang="en-US" sz="1600" b="0" baseline="0" dirty="0" smtClean="0">
                          <a:latin typeface="Times New Roman" panose="02020603050405020304" pitchFamily="18" charset="0"/>
                          <a:cs typeface="Times New Roman" panose="02020603050405020304" pitchFamily="18" charset="0"/>
                        </a:rPr>
                        <a:t> 1</a:t>
                      </a:r>
                    </a:p>
                    <a:p>
                      <a:pPr algn="ctr"/>
                      <a:r>
                        <a:rPr lang="en-US" sz="1600" b="0" baseline="0" dirty="0" smtClean="0">
                          <a:latin typeface="Times New Roman" panose="02020603050405020304" pitchFamily="18" charset="0"/>
                          <a:cs typeface="Times New Roman" panose="02020603050405020304" pitchFamily="18" charset="0"/>
                        </a:rPr>
                        <a:t>(26)</a:t>
                      </a:r>
                      <a:endParaRPr lang="en-US" sz="1600" b="0" dirty="0">
                        <a:latin typeface="Times New Roman" panose="02020603050405020304" pitchFamily="18" charset="0"/>
                        <a:cs typeface="Times New Roman" panose="02020603050405020304" pitchFamily="18" charset="0"/>
                      </a:endParaRPr>
                    </a:p>
                  </a:txBody>
                  <a:tcPr/>
                </a:tc>
                <a:tc>
                  <a:txBody>
                    <a:bodyPr/>
                    <a:lstStyle/>
                    <a:p>
                      <a:pPr algn="ctr"/>
                      <a:r>
                        <a:rPr lang="en-US" sz="1600" b="0" dirty="0" smtClean="0">
                          <a:latin typeface="Times New Roman" panose="02020603050405020304" pitchFamily="18" charset="0"/>
                          <a:cs typeface="Times New Roman" panose="02020603050405020304" pitchFamily="18" charset="0"/>
                        </a:rPr>
                        <a:t>Type</a:t>
                      </a:r>
                      <a:r>
                        <a:rPr lang="en-US" sz="1600" b="0" baseline="0" dirty="0" smtClean="0">
                          <a:latin typeface="Times New Roman" panose="02020603050405020304" pitchFamily="18" charset="0"/>
                          <a:cs typeface="Times New Roman" panose="02020603050405020304" pitchFamily="18" charset="0"/>
                        </a:rPr>
                        <a:t> 2</a:t>
                      </a:r>
                    </a:p>
                    <a:p>
                      <a:pPr algn="ctr"/>
                      <a:r>
                        <a:rPr lang="en-US" sz="1600" b="0" baseline="0" dirty="0" smtClean="0">
                          <a:latin typeface="Times New Roman" panose="02020603050405020304" pitchFamily="18" charset="0"/>
                          <a:cs typeface="Times New Roman" panose="02020603050405020304" pitchFamily="18" charset="0"/>
                        </a:rPr>
                        <a:t>(48)</a:t>
                      </a:r>
                      <a:endParaRPr lang="en-US" sz="1600" b="0" dirty="0" smtClean="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txBody>
                  <a:tcPr/>
                </a:tc>
                <a:tc>
                  <a:txBody>
                    <a:bodyPr/>
                    <a:lstStyle/>
                    <a:p>
                      <a:pPr algn="ctr"/>
                      <a:r>
                        <a:rPr lang="en-US" sz="1600" b="0" baseline="0" dirty="0" smtClean="0">
                          <a:latin typeface="Times New Roman" panose="02020603050405020304" pitchFamily="18" charset="0"/>
                          <a:cs typeface="Times New Roman" panose="02020603050405020304" pitchFamily="18" charset="0"/>
                        </a:rPr>
                        <a:t>Health persons</a:t>
                      </a:r>
                    </a:p>
                    <a:p>
                      <a:pPr algn="ctr"/>
                      <a:r>
                        <a:rPr lang="en-US" sz="1600" b="0" baseline="0" dirty="0" smtClean="0">
                          <a:latin typeface="Times New Roman" panose="02020603050405020304" pitchFamily="18" charset="0"/>
                          <a:cs typeface="Times New Roman" panose="02020603050405020304" pitchFamily="18" charset="0"/>
                        </a:rPr>
                        <a:t>(20)</a:t>
                      </a:r>
                      <a:endParaRPr lang="en-US" sz="1600" b="0" dirty="0" smtClean="0">
                        <a:latin typeface="Times New Roman" panose="02020603050405020304" pitchFamily="18" charset="0"/>
                        <a:cs typeface="Times New Roman" panose="02020603050405020304" pitchFamily="18" charset="0"/>
                      </a:endParaRPr>
                    </a:p>
                    <a:p>
                      <a:endParaRPr lang="en-US" sz="1600" dirty="0">
                        <a:latin typeface="Times New Roman" panose="02020603050405020304" pitchFamily="18" charset="0"/>
                        <a:cs typeface="Times New Roman" panose="02020603050405020304" pitchFamily="18" charset="0"/>
                      </a:endParaRPr>
                    </a:p>
                  </a:txBody>
                  <a:tcPr/>
                </a:tc>
              </a:tr>
              <a:tr h="370840">
                <a:tc>
                  <a:txBody>
                    <a:bodyPr/>
                    <a:lstStyle/>
                    <a:p>
                      <a:pPr algn="ctr"/>
                      <a:r>
                        <a:rPr lang="en-US" sz="1600" dirty="0" smtClean="0">
                          <a:latin typeface="Times New Roman" panose="02020603050405020304" pitchFamily="18" charset="0"/>
                          <a:cs typeface="Times New Roman" panose="02020603050405020304" pitchFamily="18" charset="0"/>
                        </a:rPr>
                        <a:t>Initial</a:t>
                      </a:r>
                      <a:endParaRPr lang="en-US"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smtClean="0">
                          <a:latin typeface="Times New Roman" panose="02020603050405020304" pitchFamily="18" charset="0"/>
                          <a:cs typeface="Times New Roman" panose="02020603050405020304" pitchFamily="18" charset="0"/>
                        </a:rPr>
                        <a:t>100</a:t>
                      </a:r>
                      <a:endParaRPr lang="en-US"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smtClean="0">
                          <a:latin typeface="Times New Roman" panose="02020603050405020304" pitchFamily="18" charset="0"/>
                          <a:cs typeface="Times New Roman" panose="02020603050405020304" pitchFamily="18" charset="0"/>
                        </a:rPr>
                        <a:t>100</a:t>
                      </a:r>
                      <a:endParaRPr lang="en-US"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smtClean="0">
                          <a:latin typeface="Times New Roman" panose="02020603050405020304" pitchFamily="18" charset="0"/>
                          <a:cs typeface="Times New Roman" panose="02020603050405020304" pitchFamily="18" charset="0"/>
                        </a:rPr>
                        <a:t>100</a:t>
                      </a:r>
                      <a:endParaRPr lang="en-US" sz="1600" dirty="0">
                        <a:latin typeface="Times New Roman" panose="02020603050405020304" pitchFamily="18" charset="0"/>
                        <a:cs typeface="Times New Roman" panose="02020603050405020304" pitchFamily="18" charset="0"/>
                      </a:endParaRPr>
                    </a:p>
                  </a:txBody>
                  <a:tcPr/>
                </a:tc>
              </a:tr>
              <a:tr h="370840">
                <a:tc>
                  <a:txBody>
                    <a:bodyPr/>
                    <a:lstStyle/>
                    <a:p>
                      <a:pPr algn="ctr"/>
                      <a:r>
                        <a:rPr lang="en-US" sz="1600" dirty="0" smtClean="0">
                          <a:latin typeface="Times New Roman" panose="02020603050405020304" pitchFamily="18" charset="0"/>
                          <a:cs typeface="Times New Roman" panose="02020603050405020304" pitchFamily="18" charset="0"/>
                        </a:rPr>
                        <a:t>After 24 hrs.(Mean)</a:t>
                      </a:r>
                    </a:p>
                    <a:p>
                      <a:pPr algn="ctr"/>
                      <a:r>
                        <a:rPr lang="en-US" sz="1600" dirty="0" smtClean="0">
                          <a:latin typeface="Times New Roman" panose="02020603050405020304" pitchFamily="18" charset="0"/>
                          <a:cs typeface="Times New Roman" panose="02020603050405020304" pitchFamily="18" charset="0"/>
                        </a:rPr>
                        <a:t>SD</a:t>
                      </a:r>
                      <a:endParaRPr lang="en-US"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smtClean="0">
                          <a:latin typeface="Times New Roman" panose="02020603050405020304" pitchFamily="18" charset="0"/>
                          <a:cs typeface="Times New Roman" panose="02020603050405020304" pitchFamily="18" charset="0"/>
                        </a:rPr>
                        <a:t>15.4</a:t>
                      </a:r>
                    </a:p>
                    <a:p>
                      <a:pPr algn="ctr"/>
                      <a:r>
                        <a:rPr lang="en-US" sz="1600" dirty="0" smtClean="0">
                          <a:latin typeface="Times New Roman" panose="02020603050405020304" pitchFamily="18" charset="0"/>
                          <a:cs typeface="Times New Roman" panose="02020603050405020304" pitchFamily="18" charset="0"/>
                        </a:rPr>
                        <a:t>(9.6)</a:t>
                      </a:r>
                      <a:endParaRPr lang="en-US"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smtClean="0">
                          <a:latin typeface="Times New Roman" panose="02020603050405020304" pitchFamily="18" charset="0"/>
                          <a:cs typeface="Times New Roman" panose="02020603050405020304" pitchFamily="18" charset="0"/>
                        </a:rPr>
                        <a:t>16.3</a:t>
                      </a:r>
                    </a:p>
                    <a:p>
                      <a:pPr algn="ctr"/>
                      <a:r>
                        <a:rPr lang="en-US" sz="1600" dirty="0" smtClean="0">
                          <a:latin typeface="Times New Roman" panose="02020603050405020304" pitchFamily="18" charset="0"/>
                          <a:cs typeface="Times New Roman" panose="02020603050405020304" pitchFamily="18" charset="0"/>
                        </a:rPr>
                        <a:t>(11.5)</a:t>
                      </a:r>
                      <a:endParaRPr lang="en-US" sz="1600" dirty="0">
                        <a:latin typeface="Times New Roman" panose="02020603050405020304" pitchFamily="18" charset="0"/>
                        <a:cs typeface="Times New Roman" panose="02020603050405020304" pitchFamily="18" charset="0"/>
                      </a:endParaRPr>
                    </a:p>
                  </a:txBody>
                  <a:tcPr/>
                </a:tc>
                <a:tc>
                  <a:txBody>
                    <a:bodyPr/>
                    <a:lstStyle/>
                    <a:p>
                      <a:pPr algn="ctr"/>
                      <a:r>
                        <a:rPr lang="en-US" sz="1600" dirty="0" smtClean="0">
                          <a:latin typeface="Times New Roman" panose="02020603050405020304" pitchFamily="18" charset="0"/>
                          <a:cs typeface="Times New Roman" panose="02020603050405020304" pitchFamily="18" charset="0"/>
                        </a:rPr>
                        <a:t>64.1</a:t>
                      </a:r>
                    </a:p>
                    <a:p>
                      <a:pPr algn="ctr"/>
                      <a:r>
                        <a:rPr lang="en-US" sz="1600" dirty="0" smtClean="0">
                          <a:latin typeface="Times New Roman" panose="02020603050405020304" pitchFamily="18" charset="0"/>
                          <a:cs typeface="Times New Roman" panose="02020603050405020304" pitchFamily="18" charset="0"/>
                        </a:rPr>
                        <a:t>(12.1)</a:t>
                      </a:r>
                      <a:endParaRPr lang="en-US" sz="1600" dirty="0">
                        <a:latin typeface="Times New Roman" panose="02020603050405020304" pitchFamily="18" charset="0"/>
                        <a:cs typeface="Times New Roman" panose="02020603050405020304" pitchFamily="18" charset="0"/>
                      </a:endParaRPr>
                    </a:p>
                  </a:txBody>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008817062"/>
              </p:ext>
            </p:extLst>
          </p:nvPr>
        </p:nvGraphicFramePr>
        <p:xfrm>
          <a:off x="1154954" y="4531905"/>
          <a:ext cx="8914736" cy="741680"/>
        </p:xfrm>
        <a:graphic>
          <a:graphicData uri="http://schemas.openxmlformats.org/drawingml/2006/table">
            <a:tbl>
              <a:tblPr firstRow="1" bandRow="1">
                <a:tableStyleId>{5C22544A-7EE6-4342-B048-85BDC9FD1C3A}</a:tableStyleId>
              </a:tblPr>
              <a:tblGrid>
                <a:gridCol w="2513937"/>
                <a:gridCol w="1919111"/>
                <a:gridCol w="2212622"/>
                <a:gridCol w="2269066"/>
              </a:tblGrid>
              <a:tr h="370840">
                <a:tc>
                  <a:txBody>
                    <a:bodyPr/>
                    <a:lstStyle/>
                    <a:p>
                      <a:pPr algn="ctr"/>
                      <a:r>
                        <a:rPr lang="en-US" sz="1600" b="0" dirty="0" smtClean="0">
                          <a:latin typeface="Times New Roman" panose="02020603050405020304" pitchFamily="18" charset="0"/>
                          <a:cs typeface="Times New Roman" panose="02020603050405020304" pitchFamily="18" charset="0"/>
                        </a:rPr>
                        <a:t>Volume</a:t>
                      </a:r>
                      <a:r>
                        <a:rPr lang="en-US" sz="1600" b="0" baseline="0" dirty="0" smtClean="0">
                          <a:latin typeface="Times New Roman" panose="02020603050405020304" pitchFamily="18" charset="0"/>
                          <a:cs typeface="Times New Roman" panose="02020603050405020304" pitchFamily="18" charset="0"/>
                        </a:rPr>
                        <a:t> of urine</a:t>
                      </a:r>
                      <a:endParaRPr lang="en-US" sz="1600" b="0" dirty="0">
                        <a:latin typeface="Times New Roman" panose="02020603050405020304" pitchFamily="18" charset="0"/>
                        <a:cs typeface="Times New Roman" panose="02020603050405020304" pitchFamily="18" charset="0"/>
                      </a:endParaRPr>
                    </a:p>
                  </a:txBody>
                  <a:tcPr/>
                </a:tc>
                <a:tc>
                  <a:txBody>
                    <a:bodyPr/>
                    <a:lstStyle/>
                    <a:p>
                      <a:pPr algn="ctr"/>
                      <a:r>
                        <a:rPr lang="en-US" sz="1600" b="0" dirty="0" smtClean="0">
                          <a:latin typeface="Times New Roman" panose="02020603050405020304" pitchFamily="18" charset="0"/>
                          <a:cs typeface="Times New Roman" panose="02020603050405020304" pitchFamily="18" charset="0"/>
                        </a:rPr>
                        <a:t>4V</a:t>
                      </a:r>
                      <a:endParaRPr lang="en-US" sz="1600" b="0" dirty="0">
                        <a:latin typeface="Times New Roman" panose="02020603050405020304" pitchFamily="18" charset="0"/>
                        <a:cs typeface="Times New Roman" panose="02020603050405020304" pitchFamily="18" charset="0"/>
                      </a:endParaRPr>
                    </a:p>
                  </a:txBody>
                  <a:tcPr/>
                </a:tc>
                <a:tc>
                  <a:txBody>
                    <a:bodyPr/>
                    <a:lstStyle/>
                    <a:p>
                      <a:pPr algn="ctr"/>
                      <a:r>
                        <a:rPr lang="en-US" sz="1600" b="0" dirty="0" smtClean="0">
                          <a:latin typeface="Times New Roman" panose="02020603050405020304" pitchFamily="18" charset="0"/>
                          <a:cs typeface="Times New Roman" panose="02020603050405020304" pitchFamily="18" charset="0"/>
                        </a:rPr>
                        <a:t>3V</a:t>
                      </a:r>
                      <a:endParaRPr lang="en-US" sz="1600" b="0" dirty="0">
                        <a:latin typeface="Times New Roman" panose="02020603050405020304" pitchFamily="18" charset="0"/>
                        <a:cs typeface="Times New Roman" panose="02020603050405020304" pitchFamily="18" charset="0"/>
                      </a:endParaRPr>
                    </a:p>
                  </a:txBody>
                  <a:tcPr/>
                </a:tc>
                <a:tc>
                  <a:txBody>
                    <a:bodyPr/>
                    <a:lstStyle/>
                    <a:p>
                      <a:pPr algn="ctr"/>
                      <a:r>
                        <a:rPr lang="en-US" sz="1600" b="0" dirty="0" smtClean="0">
                          <a:latin typeface="Times New Roman" panose="02020603050405020304" pitchFamily="18" charset="0"/>
                          <a:cs typeface="Times New Roman" panose="02020603050405020304" pitchFamily="18" charset="0"/>
                        </a:rPr>
                        <a:t>V</a:t>
                      </a:r>
                      <a:endParaRPr lang="en-US" sz="1600" b="0" dirty="0">
                        <a:latin typeface="Times New Roman" panose="02020603050405020304" pitchFamily="18" charset="0"/>
                        <a:cs typeface="Times New Roman" panose="02020603050405020304" pitchFamily="18" charset="0"/>
                      </a:endParaRPr>
                    </a:p>
                  </a:txBody>
                  <a:tcPr/>
                </a:tc>
              </a:tr>
              <a:tr h="370840">
                <a:tc>
                  <a:txBody>
                    <a:bodyPr/>
                    <a:lstStyle/>
                    <a:p>
                      <a:pPr algn="ctr"/>
                      <a:r>
                        <a:rPr lang="en-US" sz="1600" dirty="0" smtClean="0">
                          <a:latin typeface="Times New Roman" panose="02020603050405020304" pitchFamily="18" charset="0"/>
                          <a:cs typeface="Times New Roman" panose="02020603050405020304" pitchFamily="18" charset="0"/>
                        </a:rPr>
                        <a:t>Urine</a:t>
                      </a:r>
                      <a:r>
                        <a:rPr lang="en-US" sz="1600" baseline="0" dirty="0" smtClean="0">
                          <a:latin typeface="Times New Roman" panose="02020603050405020304" pitchFamily="18" charset="0"/>
                          <a:cs typeface="Times New Roman" panose="02020603050405020304" pitchFamily="18" charset="0"/>
                        </a:rPr>
                        <a:t> clearance</a:t>
                      </a:r>
                      <a:endParaRPr lang="en-US" sz="1600" dirty="0">
                        <a:latin typeface="Times New Roman" panose="02020603050405020304" pitchFamily="18" charset="0"/>
                        <a:cs typeface="Times New Roman" panose="02020603050405020304" pitchFamily="18" charset="0"/>
                      </a:endParaRPr>
                    </a:p>
                  </a:txBody>
                  <a:tcPr/>
                </a:tc>
                <a:tc>
                  <a:txBody>
                    <a:bodyPr/>
                    <a:lstStyle/>
                    <a:p>
                      <a:pPr algn="ctr"/>
                      <a:r>
                        <a:rPr lang="en-US" sz="1600" b="0" dirty="0" smtClean="0">
                          <a:latin typeface="Times New Roman" panose="02020603050405020304" pitchFamily="18" charset="0"/>
                          <a:cs typeface="Times New Roman" panose="02020603050405020304" pitchFamily="18" charset="0"/>
                        </a:rPr>
                        <a:t>25X</a:t>
                      </a:r>
                      <a:endParaRPr lang="en-US" sz="1600" b="0" dirty="0">
                        <a:latin typeface="Times New Roman" panose="02020603050405020304" pitchFamily="18" charset="0"/>
                        <a:cs typeface="Times New Roman" panose="02020603050405020304" pitchFamily="18" charset="0"/>
                      </a:endParaRPr>
                    </a:p>
                  </a:txBody>
                  <a:tcPr/>
                </a:tc>
                <a:tc>
                  <a:txBody>
                    <a:bodyPr/>
                    <a:lstStyle/>
                    <a:p>
                      <a:pPr algn="ctr"/>
                      <a:r>
                        <a:rPr lang="en-US" sz="1600" b="0" dirty="0" smtClean="0">
                          <a:latin typeface="Times New Roman" panose="02020603050405020304" pitchFamily="18" charset="0"/>
                          <a:cs typeface="Times New Roman" panose="02020603050405020304" pitchFamily="18" charset="0"/>
                        </a:rPr>
                        <a:t>16X</a:t>
                      </a:r>
                      <a:endParaRPr lang="en-US" sz="1600" dirty="0">
                        <a:latin typeface="Times New Roman" panose="02020603050405020304" pitchFamily="18" charset="0"/>
                        <a:cs typeface="Times New Roman" panose="02020603050405020304" pitchFamily="18" charset="0"/>
                      </a:endParaRPr>
                    </a:p>
                  </a:txBody>
                  <a:tcPr/>
                </a:tc>
                <a:tc>
                  <a:txBody>
                    <a:bodyPr/>
                    <a:lstStyle/>
                    <a:p>
                      <a:pPr algn="ctr"/>
                      <a:r>
                        <a:rPr lang="en-US" sz="1600" b="0" dirty="0" smtClean="0">
                          <a:latin typeface="Times New Roman" panose="02020603050405020304" pitchFamily="18" charset="0"/>
                          <a:cs typeface="Times New Roman" panose="02020603050405020304" pitchFamily="18" charset="0"/>
                        </a:rPr>
                        <a:t>X</a:t>
                      </a:r>
                    </a:p>
                  </a:txBody>
                  <a:tcPr/>
                </a:tc>
              </a:tr>
            </a:tbl>
          </a:graphicData>
        </a:graphic>
      </p:graphicFrame>
      <p:sp>
        <p:nvSpPr>
          <p:cNvPr id="3" name="Rectangle 2"/>
          <p:cNvSpPr/>
          <p:nvPr/>
        </p:nvSpPr>
        <p:spPr>
          <a:xfrm>
            <a:off x="2097246" y="5657670"/>
            <a:ext cx="6806724" cy="830997"/>
          </a:xfrm>
          <a:prstGeom prst="rect">
            <a:avLst/>
          </a:prstGeom>
        </p:spPr>
        <p:txBody>
          <a:bodyPr wrap="square">
            <a:spAutoFit/>
          </a:bodyPr>
          <a:lstStyle/>
          <a:p>
            <a:r>
              <a:rPr lang="en-US" sz="1600" dirty="0">
                <a:latin typeface="Times New Roman" panose="02020603050405020304" pitchFamily="18" charset="0"/>
                <a:cs typeface="Times New Roman" panose="02020603050405020304" pitchFamily="18" charset="0"/>
              </a:rPr>
              <a:t>Table 1,shows the polyuria reduced the concentration of thiamine in the</a:t>
            </a:r>
          </a:p>
          <a:p>
            <a:r>
              <a:rPr lang="en-US" sz="1600" dirty="0">
                <a:latin typeface="Times New Roman" panose="02020603050405020304" pitchFamily="18" charset="0"/>
                <a:cs typeface="Times New Roman" panose="02020603050405020304" pitchFamily="18" charset="0"/>
              </a:rPr>
              <a:t>blood plasma of diabetes patients to 25% of the blood plasma thiamine concentration of people without diabetes.</a:t>
            </a:r>
          </a:p>
        </p:txBody>
      </p:sp>
      <p:sp>
        <p:nvSpPr>
          <p:cNvPr id="6" name="TextBox 5"/>
          <p:cNvSpPr txBox="1"/>
          <p:nvPr/>
        </p:nvSpPr>
        <p:spPr>
          <a:xfrm>
            <a:off x="481281" y="857250"/>
            <a:ext cx="1770430"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SLIDE 4.0</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319578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6" presetClass="entr" presetSubtype="16"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circle(in)">
                                      <p:cBhvr>
                                        <p:cTn id="24" dur="2000"/>
                                        <p:tgtEl>
                                          <p:spTgt spid="4"/>
                                        </p:tgtEl>
                                      </p:cBhvr>
                                    </p:animEffect>
                                  </p:childTnLst>
                                </p:cTn>
                              </p:par>
                            </p:childTnLst>
                          </p:cTn>
                        </p:par>
                        <p:par>
                          <p:cTn id="25" fill="hold">
                            <p:stCondLst>
                              <p:cond delay="4000"/>
                            </p:stCondLst>
                            <p:childTnLst>
                              <p:par>
                                <p:cTn id="26" presetID="6" presetClass="entr" presetSubtype="16"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circle(in)">
                                      <p:cBhvr>
                                        <p:cTn id="28" dur="2000"/>
                                        <p:tgtEl>
                                          <p:spTgt spid="5"/>
                                        </p:tgtEl>
                                      </p:cBhvr>
                                    </p:animEffect>
                                  </p:childTnLst>
                                </p:cTn>
                              </p:par>
                            </p:childTnLst>
                          </p:cTn>
                        </p:par>
                        <p:par>
                          <p:cTn id="29" fill="hold">
                            <p:stCondLst>
                              <p:cond delay="6000"/>
                            </p:stCondLst>
                            <p:childTnLst>
                              <p:par>
                                <p:cTn id="30" presetID="22" presetClass="entr" presetSubtype="4"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0660" y="1327998"/>
            <a:ext cx="8761413" cy="706964"/>
          </a:xfrm>
        </p:spPr>
        <p:txBody>
          <a:bodyPr/>
          <a:lstStyle/>
          <a:p>
            <a:r>
              <a:rPr lang="en-US" b="1" dirty="0" smtClean="0"/>
              <a:t>						New theory.</a:t>
            </a:r>
            <a:endParaRPr lang="en-US" b="1" dirty="0"/>
          </a:p>
        </p:txBody>
      </p:sp>
      <p:sp>
        <p:nvSpPr>
          <p:cNvPr id="3" name="Content Placeholder 2"/>
          <p:cNvSpPr>
            <a:spLocks noGrp="1"/>
          </p:cNvSpPr>
          <p:nvPr>
            <p:ph idx="1"/>
          </p:nvPr>
        </p:nvSpPr>
        <p:spPr>
          <a:xfrm>
            <a:off x="582930" y="2212905"/>
            <a:ext cx="10572750" cy="3416300"/>
          </a:xfrm>
        </p:spPr>
        <p:txBody>
          <a:bodyPr>
            <a:noAutofit/>
          </a:bodyPr>
          <a:lstStyle/>
          <a:p>
            <a:pPr marL="0" indent="0">
              <a:buNone/>
            </a:pPr>
            <a:r>
              <a:rPr lang="en-US" sz="1600" dirty="0" smtClean="0">
                <a:latin typeface="Times New Roman" panose="02020603050405020304" pitchFamily="18" charset="0"/>
                <a:cs typeface="Times New Roman" panose="02020603050405020304" pitchFamily="18" charset="0"/>
              </a:rPr>
              <a:t>If the experimental findings are applied  to daily, diet-sourced, vitamin B – including vasodilators niacin and thiamine – the following conclusions can be drawn.</a:t>
            </a:r>
          </a:p>
          <a:p>
            <a:r>
              <a:rPr lang="en-US" sz="1600" dirty="0" smtClean="0">
                <a:latin typeface="Times New Roman" panose="02020603050405020304" pitchFamily="18" charset="0"/>
                <a:cs typeface="Times New Roman" panose="02020603050405020304" pitchFamily="18" charset="0"/>
              </a:rPr>
              <a:t>Polyuria reduces total concentration of thiamine and niacin to about ½ of the concentration needed by a healthy non-diabetic person to sustain full 24-hour vasodilation in the microcirculation. (This assumes that niacin and thiamine act in synergy)</a:t>
            </a:r>
          </a:p>
          <a:p>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During the period of reduced concentration of the vasodilators, there is vasoconstriction in the microcirculation.</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 vasoconstriction impacts adversely on the exchange of gases, nutrients and particles between  blood and tissue</a:t>
            </a:r>
            <a:r>
              <a:rPr lang="en-US" sz="1600" dirty="0" smtClean="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Resulting in daily tissue damage</a:t>
            </a:r>
            <a:r>
              <a:rPr lang="en-US" sz="1600" dirty="0" smtClean="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Over time (5-40years) the cumulative tissue damage results in organ dysfunction – the so called diabetes complications.</a:t>
            </a:r>
          </a:p>
          <a:p>
            <a:endParaRPr lang="en-US" sz="1600" dirty="0">
              <a:latin typeface="Times New Roman" panose="02020603050405020304" pitchFamily="18" charset="0"/>
              <a:cs typeface="Times New Roman" panose="02020603050405020304" pitchFamily="18" charset="0"/>
            </a:endParaRPr>
          </a:p>
          <a:p>
            <a:endParaRPr lang="en-US" sz="1600" dirty="0" smtClean="0">
              <a:latin typeface="Times New Roman" panose="02020603050405020304" pitchFamily="18" charset="0"/>
              <a:cs typeface="Times New Roman" panose="02020603050405020304" pitchFamily="18" charset="0"/>
            </a:endParaRPr>
          </a:p>
          <a:p>
            <a:pPr marL="0" indent="0">
              <a:buNone/>
            </a:pPr>
            <a:endParaRPr lang="en-US" sz="1600" dirty="0" smtClean="0">
              <a:latin typeface="Times New Roman" panose="02020603050405020304" pitchFamily="18" charset="0"/>
              <a:cs typeface="Times New Roman" panose="02020603050405020304" pitchFamily="18" charset="0"/>
            </a:endParaRPr>
          </a:p>
          <a:p>
            <a:pPr marL="0" indent="0">
              <a:buNone/>
            </a:pPr>
            <a:endParaRPr lang="en-US" sz="16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491490" y="867226"/>
            <a:ext cx="1703070"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SLIDE 5.0</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92726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grpId="0" nodeType="after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42" presetClass="entr" presetSubtype="0" fill="hold" grpId="0" nodeType="after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1000"/>
                                        <p:tgtEl>
                                          <p:spTgt spid="3">
                                            <p:txEl>
                                              <p:pRg st="7" end="7"/>
                                            </p:txEl>
                                          </p:spTgt>
                                        </p:tgtEl>
                                      </p:cBhvr>
                                    </p:animEffect>
                                    <p:anim calcmode="lin" valueType="num">
                                      <p:cBhvr>
                                        <p:cTn id="3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41" fill="hold">
                            <p:stCondLst>
                              <p:cond delay="6000"/>
                            </p:stCondLst>
                            <p:childTnLst>
                              <p:par>
                                <p:cTn id="42" presetID="42" presetClass="entr" presetSubtype="0" fill="hold" grpId="0" nodeType="after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Effect transition="in" filter="fade">
                                      <p:cBhvr>
                                        <p:cTn id="44" dur="1000"/>
                                        <p:tgtEl>
                                          <p:spTgt spid="3">
                                            <p:txEl>
                                              <p:pRg st="9" end="9"/>
                                            </p:txEl>
                                          </p:spTgt>
                                        </p:tgtEl>
                                      </p:cBhvr>
                                    </p:animEffect>
                                    <p:anim calcmode="lin" valueType="num">
                                      <p:cBhvr>
                                        <p:cTn id="45"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6464" y="1396578"/>
            <a:ext cx="8761413" cy="706964"/>
          </a:xfrm>
        </p:spPr>
        <p:txBody>
          <a:bodyPr/>
          <a:lstStyle/>
          <a:p>
            <a:r>
              <a:rPr lang="en-US" b="1" dirty="0" smtClean="0"/>
              <a:t>		Deductions from this theory.</a:t>
            </a:r>
            <a:endParaRPr lang="en-US" b="1" dirty="0"/>
          </a:p>
        </p:txBody>
      </p:sp>
      <p:sp>
        <p:nvSpPr>
          <p:cNvPr id="3" name="Content Placeholder 2"/>
          <p:cNvSpPr>
            <a:spLocks noGrp="1"/>
          </p:cNvSpPr>
          <p:nvPr>
            <p:ph idx="1"/>
          </p:nvPr>
        </p:nvSpPr>
        <p:spPr>
          <a:xfrm>
            <a:off x="1154954" y="2386330"/>
            <a:ext cx="8825659" cy="3416300"/>
          </a:xfrm>
        </p:spPr>
        <p:txBody>
          <a:bodyPr>
            <a:noAutofit/>
          </a:bodyPr>
          <a:lstStyle/>
          <a:p>
            <a:r>
              <a:rPr lang="en-US" sz="1600" dirty="0" smtClean="0">
                <a:latin typeface="Times New Roman" panose="02020603050405020304" pitchFamily="18" charset="0"/>
                <a:cs typeface="Times New Roman" panose="02020603050405020304" pitchFamily="18" charset="0"/>
              </a:rPr>
              <a:t>Development of diabetes complications is independent of blood plasma glucose concentration.</a:t>
            </a:r>
          </a:p>
          <a:p>
            <a:endParaRPr lang="en-US" sz="1600" dirty="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Diabetes complications develop only in organs with microcirculation, </a:t>
            </a:r>
            <a:r>
              <a:rPr lang="en-US" sz="1600" dirty="0" err="1" smtClean="0">
                <a:latin typeface="Times New Roman" panose="02020603050405020304" pitchFamily="18" charset="0"/>
                <a:cs typeface="Times New Roman" panose="02020603050405020304" pitchFamily="18" charset="0"/>
              </a:rPr>
              <a:t>eg</a:t>
            </a:r>
            <a:r>
              <a:rPr lang="en-US" sz="1600" dirty="0" smtClean="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t</a:t>
            </a:r>
            <a:r>
              <a:rPr lang="en-US" sz="1600" dirty="0" smtClean="0">
                <a:latin typeface="Times New Roman" panose="02020603050405020304" pitchFamily="18" charset="0"/>
                <a:cs typeface="Times New Roman" panose="02020603050405020304" pitchFamily="18" charset="0"/>
              </a:rPr>
              <a:t>he eye; kidney, heart, brain (nervous system) and skin. This is called clinical experience</a:t>
            </a:r>
          </a:p>
          <a:p>
            <a:endParaRPr lang="en-US" sz="1600" dirty="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All complications in these organs are initiated simultaneously in the patient at the onset of diabetes mellitus, but symptoms of DC do not manifest at the same time in all susceptible organs.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Any therapy that cures any manifested symptom in any one organ, must cure manifested symptom in all the susceptible organs.</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Breaking or disrupting the chain of events outlined in 1. Will stop or prevent tissue damage</a:t>
            </a:r>
          </a:p>
        </p:txBody>
      </p:sp>
      <p:sp>
        <p:nvSpPr>
          <p:cNvPr id="4" name="TextBox 3"/>
          <p:cNvSpPr txBox="1"/>
          <p:nvPr/>
        </p:nvSpPr>
        <p:spPr>
          <a:xfrm>
            <a:off x="475718" y="857250"/>
            <a:ext cx="1581682"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SLIDE</a:t>
            </a:r>
            <a:r>
              <a:rPr lang="en-US" dirty="0" smtClean="0"/>
              <a:t> 6.0</a:t>
            </a:r>
            <a:endParaRPr lang="en-US" dirty="0"/>
          </a:p>
        </p:txBody>
      </p:sp>
    </p:spTree>
    <p:extLst>
      <p:ext uri="{BB962C8B-B14F-4D97-AF65-F5344CB8AC3E}">
        <p14:creationId xmlns:p14="http://schemas.microsoft.com/office/powerpoint/2010/main" val="18656254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1000"/>
                                        <p:tgtEl>
                                          <p:spTgt spid="3">
                                            <p:txEl>
                                              <p:pRg st="6" end="6"/>
                                            </p:txEl>
                                          </p:spTgt>
                                        </p:tgtEl>
                                      </p:cBhvr>
                                    </p:animEffect>
                                    <p:anim calcmode="lin" valueType="num">
                                      <p:cBhvr>
                                        <p:cTn id="2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1000"/>
                                        <p:tgtEl>
                                          <p:spTgt spid="3">
                                            <p:txEl>
                                              <p:pRg st="8" end="8"/>
                                            </p:txEl>
                                          </p:spTgt>
                                        </p:tgtEl>
                                      </p:cBhvr>
                                    </p:animEffect>
                                    <p:anim calcmode="lin" valueType="num">
                                      <p:cBhvr>
                                        <p:cTn id="3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8" presetClass="emph" presetSubtype="0" fill="hold" grpId="0" nodeType="afterEffect">
                                  <p:stCondLst>
                                    <p:cond delay="0"/>
                                  </p:stCondLst>
                                  <p:childTnLst>
                                    <p:animRot by="21600000">
                                      <p:cBhvr>
                                        <p:cTn id="36"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350858"/>
            <a:ext cx="8761413" cy="706964"/>
          </a:xfrm>
        </p:spPr>
        <p:txBody>
          <a:bodyPr/>
          <a:lstStyle/>
          <a:p>
            <a:r>
              <a:rPr lang="en-US" b="1" dirty="0" smtClean="0"/>
              <a:t>						   Hypothesis.</a:t>
            </a:r>
            <a:endParaRPr lang="en-US" b="1" dirty="0"/>
          </a:p>
        </p:txBody>
      </p:sp>
      <p:sp>
        <p:nvSpPr>
          <p:cNvPr id="3" name="Content Placeholder 2"/>
          <p:cNvSpPr>
            <a:spLocks noGrp="1"/>
          </p:cNvSpPr>
          <p:nvPr>
            <p:ph idx="1"/>
          </p:nvPr>
        </p:nvSpPr>
        <p:spPr/>
        <p:txBody>
          <a:bodyPr>
            <a:noAutofit/>
          </a:bodyPr>
          <a:lstStyle/>
          <a:p>
            <a:r>
              <a:rPr lang="en-US" sz="1600" dirty="0" smtClean="0">
                <a:latin typeface="Times New Roman" panose="02020603050405020304" pitchFamily="18" charset="0"/>
                <a:cs typeface="Times New Roman" panose="02020603050405020304" pitchFamily="18" charset="0"/>
              </a:rPr>
              <a:t>Daily supplementation with the minimum concentration of vasodilator(s) to sustain full 24-hour vasodilation in the microcirculation will stop tissue damage and allow organs to heal naturally.</a:t>
            </a:r>
            <a:endParaRPr lang="en-US" sz="16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591414" y="881923"/>
            <a:ext cx="1264239"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SLIDE</a:t>
            </a:r>
            <a:r>
              <a:rPr lang="en-US" dirty="0" smtClean="0"/>
              <a:t> 7.0</a:t>
            </a:r>
            <a:endParaRPr lang="en-US" dirty="0"/>
          </a:p>
        </p:txBody>
      </p:sp>
    </p:spTree>
    <p:extLst>
      <p:ext uri="{BB962C8B-B14F-4D97-AF65-F5344CB8AC3E}">
        <p14:creationId xmlns:p14="http://schemas.microsoft.com/office/powerpoint/2010/main" val="40847115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350858"/>
            <a:ext cx="8761413" cy="706964"/>
          </a:xfrm>
        </p:spPr>
        <p:txBody>
          <a:bodyPr/>
          <a:lstStyle/>
          <a:p>
            <a:r>
              <a:rPr lang="en-US" b="1" dirty="0" smtClean="0"/>
              <a:t>					Tablet Composition. </a:t>
            </a:r>
            <a:endParaRPr lang="en-US" b="1" dirty="0"/>
          </a:p>
        </p:txBody>
      </p:sp>
      <p:sp>
        <p:nvSpPr>
          <p:cNvPr id="3" name="Content Placeholder 2"/>
          <p:cNvSpPr>
            <a:spLocks noGrp="1"/>
          </p:cNvSpPr>
          <p:nvPr>
            <p:ph idx="1"/>
          </p:nvPr>
        </p:nvSpPr>
        <p:spPr/>
        <p:txBody>
          <a:bodyPr>
            <a:noAutofit/>
          </a:bodyPr>
          <a:lstStyle/>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r>
              <a:rPr lang="en-US" sz="1600" dirty="0" smtClean="0">
                <a:latin typeface="Times New Roman" panose="02020603050405020304" pitchFamily="18" charset="0"/>
                <a:cs typeface="Times New Roman" panose="02020603050405020304" pitchFamily="18" charset="0"/>
              </a:rPr>
              <a:t>    1.	Nicotinamide; 15.mg</a:t>
            </a:r>
          </a:p>
          <a:p>
            <a:pPr marL="0" indent="0">
              <a:buNone/>
            </a:pPr>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   2.	Thiamine hydrochloride; 12.5mg</a:t>
            </a:r>
          </a:p>
          <a:p>
            <a:pPr marL="0" indent="0">
              <a:buNone/>
            </a:pPr>
            <a:r>
              <a:rPr lang="en-US" sz="1600" dirty="0" smtClean="0">
                <a:latin typeface="Times New Roman" panose="02020603050405020304" pitchFamily="18" charset="0"/>
                <a:cs typeface="Times New Roman" panose="02020603050405020304" pitchFamily="18" charset="0"/>
              </a:rPr>
              <a:t>    3.	Calcium –d-</a:t>
            </a:r>
            <a:r>
              <a:rPr lang="en-US" sz="1600" dirty="0" err="1" smtClean="0">
                <a:latin typeface="Times New Roman" panose="02020603050405020304" pitchFamily="18" charset="0"/>
                <a:cs typeface="Times New Roman" panose="02020603050405020304" pitchFamily="18" charset="0"/>
              </a:rPr>
              <a:t>pantothenate</a:t>
            </a:r>
            <a:r>
              <a:rPr lang="en-US" sz="1600" dirty="0" smtClean="0">
                <a:latin typeface="Times New Roman" panose="02020603050405020304" pitchFamily="18" charset="0"/>
                <a:cs typeface="Times New Roman" panose="02020603050405020304" pitchFamily="18" charset="0"/>
              </a:rPr>
              <a:t>; 11.0mg</a:t>
            </a:r>
          </a:p>
          <a:p>
            <a:pPr marL="0" indent="0">
              <a:buNone/>
            </a:pPr>
            <a:endParaRPr lang="en-US" sz="1600" dirty="0" smtClean="0">
              <a:latin typeface="Times New Roman" panose="02020603050405020304" pitchFamily="18" charset="0"/>
              <a:cs typeface="Times New Roman" panose="02020603050405020304" pitchFamily="18" charset="0"/>
            </a:endParaRPr>
          </a:p>
          <a:p>
            <a:pPr marL="0" indent="0">
              <a:buNone/>
            </a:pPr>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Dosage: one a day preferably </a:t>
            </a:r>
            <a:r>
              <a:rPr lang="en-US" sz="1600" dirty="0" err="1" smtClean="0">
                <a:latin typeface="Times New Roman" panose="02020603050405020304" pitchFamily="18" charset="0"/>
                <a:cs typeface="Times New Roman" panose="02020603050405020304" pitchFamily="18" charset="0"/>
              </a:rPr>
              <a:t>judt</a:t>
            </a:r>
            <a:r>
              <a:rPr lang="en-US" sz="1600" dirty="0" smtClean="0">
                <a:latin typeface="Times New Roman" panose="02020603050405020304" pitchFamily="18" charset="0"/>
                <a:cs typeface="Times New Roman" panose="02020603050405020304" pitchFamily="18" charset="0"/>
              </a:rPr>
              <a:t> before bed.</a:t>
            </a:r>
          </a:p>
          <a:p>
            <a:pPr marL="0" indent="0">
              <a:buNone/>
            </a:pPr>
            <a:endParaRPr lang="en-US" sz="1600" dirty="0" smtClean="0">
              <a:latin typeface="Times New Roman" panose="02020603050405020304" pitchFamily="18" charset="0"/>
              <a:cs typeface="Times New Roman" panose="02020603050405020304" pitchFamily="18" charset="0"/>
            </a:endParaRPr>
          </a:p>
          <a:p>
            <a:pPr marL="0" indent="0">
              <a:buNone/>
            </a:pPr>
            <a:r>
              <a:rPr lang="en-US" sz="1600" dirty="0" smtClean="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354330" y="924376"/>
            <a:ext cx="2000250"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SLIDE 8.0</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0355724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1000"/>
                                        <p:tgtEl>
                                          <p:spTgt spid="3">
                                            <p:txEl>
                                              <p:pRg st="1" end="1"/>
                                            </p:txEl>
                                          </p:spTgt>
                                        </p:tgtEl>
                                      </p:cBhvr>
                                    </p:animEffect>
                                    <p:anim calcmode="lin" valueType="num">
                                      <p:cBhvr>
                                        <p:cTn id="2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2" presetClass="entr" presetSubtype="0" fill="hold" grpId="0" nodeType="after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1000"/>
                                        <p:tgtEl>
                                          <p:spTgt spid="3">
                                            <p:txEl>
                                              <p:pRg st="2" end="2"/>
                                            </p:txEl>
                                          </p:spTgt>
                                        </p:tgtEl>
                                      </p:cBhvr>
                                    </p:animEffect>
                                    <p:anim calcmode="lin" valueType="num">
                                      <p:cBhvr>
                                        <p:cTn id="3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grpId="0" nodeType="after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Effect transition="in" filter="fade">
                                      <p:cBhvr>
                                        <p:cTn id="36" dur="1000"/>
                                        <p:tgtEl>
                                          <p:spTgt spid="3">
                                            <p:txEl>
                                              <p:pRg st="3" end="3"/>
                                            </p:txEl>
                                          </p:spTgt>
                                        </p:tgtEl>
                                      </p:cBhvr>
                                    </p:animEffect>
                                    <p:anim calcmode="lin" valueType="num">
                                      <p:cBhvr>
                                        <p:cTn id="3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42" presetClass="entr" presetSubtype="0" fill="hold" grpId="0" nodeType="after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5" fill="hold">
                            <p:stCondLst>
                              <p:cond delay="6000"/>
                            </p:stCondLst>
                            <p:childTnLst>
                              <p:par>
                                <p:cTn id="46" presetID="42" presetClass="entr" presetSubtype="0" fill="hold" grpId="0" nodeType="after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1000"/>
                                        <p:tgtEl>
                                          <p:spTgt spid="3">
                                            <p:txEl>
                                              <p:pRg st="7" end="7"/>
                                            </p:txEl>
                                          </p:spTgt>
                                        </p:tgtEl>
                                      </p:cBhvr>
                                    </p:animEffect>
                                    <p:anim calcmode="lin" valueType="num">
                                      <p:cBhvr>
                                        <p:cTn id="4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1531339"/>
            <a:ext cx="8761413" cy="706964"/>
          </a:xfrm>
        </p:spPr>
        <p:txBody>
          <a:bodyPr/>
          <a:lstStyle/>
          <a:p>
            <a:r>
              <a:rPr lang="en-US" b="1" dirty="0" smtClean="0"/>
              <a:t>							The results.</a:t>
            </a:r>
            <a:r>
              <a:rPr lang="en-US" dirty="0" smtClean="0"/>
              <a:t/>
            </a:r>
            <a:br>
              <a:rPr lang="en-US" dirty="0" smtClean="0"/>
            </a:br>
            <a:endParaRPr lang="en-US" sz="2800" dirty="0"/>
          </a:p>
        </p:txBody>
      </p:sp>
      <p:sp>
        <p:nvSpPr>
          <p:cNvPr id="5" name="Content Placeholder 4"/>
          <p:cNvSpPr>
            <a:spLocks noGrp="1"/>
          </p:cNvSpPr>
          <p:nvPr>
            <p:ph idx="1"/>
          </p:nvPr>
        </p:nvSpPr>
        <p:spPr/>
        <p:txBody>
          <a:bodyPr>
            <a:normAutofit/>
          </a:bodyPr>
          <a:lstStyle/>
          <a:p>
            <a:r>
              <a:rPr lang="en-US" sz="1600" b="1" dirty="0">
                <a:latin typeface="Times New Roman" panose="02020603050405020304" pitchFamily="18" charset="0"/>
                <a:cs typeface="Times New Roman" panose="02020603050405020304" pitchFamily="18" charset="0"/>
              </a:rPr>
              <a:t>Table 2</a:t>
            </a:r>
            <a:r>
              <a:rPr lang="en-US" sz="1600" dirty="0">
                <a:latin typeface="Times New Roman" panose="02020603050405020304" pitchFamily="18" charset="0"/>
                <a:cs typeface="Times New Roman" panose="02020603050405020304" pitchFamily="18" charset="0"/>
              </a:rPr>
              <a:t> shows some of the self-reports that the respondents </a:t>
            </a:r>
            <a:r>
              <a:rPr lang="en-US" sz="1600" dirty="0" smtClean="0">
                <a:latin typeface="Times New Roman" panose="02020603050405020304" pitchFamily="18" charset="0"/>
                <a:cs typeface="Times New Roman" panose="02020603050405020304" pitchFamily="18" charset="0"/>
              </a:rPr>
              <a:t>gave</a:t>
            </a:r>
            <a:endParaRPr lang="en-US" sz="1600" dirty="0">
              <a:latin typeface="Times New Roman" panose="02020603050405020304" pitchFamily="18" charset="0"/>
              <a:cs typeface="Times New Roman" panose="02020603050405020304" pitchFamily="18" charset="0"/>
            </a:endParaRPr>
          </a:p>
          <a:p>
            <a:pPr marL="0" indent="0">
              <a:buNone/>
            </a:pPr>
            <a:endParaRPr lang="en-US" sz="1600" dirty="0" smtClean="0">
              <a:latin typeface="Times New Roman" panose="02020603050405020304" pitchFamily="18" charset="0"/>
              <a:cs typeface="Times New Roman" panose="02020603050405020304" pitchFamily="18" charset="0"/>
            </a:endParaRPr>
          </a:p>
        </p:txBody>
      </p:sp>
      <p:sp>
        <p:nvSpPr>
          <p:cNvPr id="3" name="TextBox 2"/>
          <p:cNvSpPr txBox="1"/>
          <p:nvPr/>
        </p:nvSpPr>
        <p:spPr>
          <a:xfrm>
            <a:off x="365760" y="865109"/>
            <a:ext cx="2194560"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SLIDE 9.0</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284218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16" presetClass="emph" presetSubtype="0" fill="hold" grpId="0" nodeType="afterEffect">
                                  <p:stCondLst>
                                    <p:cond delay="0"/>
                                  </p:stCondLst>
                                  <p:iterate type="lt">
                                    <p:tmPct val="4000"/>
                                  </p:iterate>
                                  <p:childTnLst>
                                    <p:set>
                                      <p:cBhvr override="childStyle">
                                        <p:cTn id="10" dur="500" fill="hold"/>
                                        <p:tgtEl>
                                          <p:spTgt spid="5">
                                            <p:txEl>
                                              <p:pRg st="0" end="0"/>
                                            </p:txEl>
                                          </p:spTgt>
                                        </p:tgtEl>
                                        <p:attrNameLst>
                                          <p:attrName>style.color</p:attrName>
                                        </p:attrNameLst>
                                      </p:cBhvr>
                                      <p:to>
                                        <p:clrVal>
                                          <a:schemeClr val="accent2"/>
                                        </p:clrVal>
                                      </p:to>
                                    </p:set>
                                    <p:set>
                                      <p:cBhvr>
                                        <p:cTn id="11" dur="500" fill="hold"/>
                                        <p:tgtEl>
                                          <p:spTgt spid="5">
                                            <p:txEl>
                                              <p:pRg st="0" end="0"/>
                                            </p:txEl>
                                          </p:spTgt>
                                        </p:tgtEl>
                                        <p:attrNameLst>
                                          <p:attrName>fillcolor</p:attrName>
                                        </p:attrNameLst>
                                      </p:cBhvr>
                                      <p:to>
                                        <p:clrVal>
                                          <a:schemeClr val="accent2"/>
                                        </p:clrVal>
                                      </p:to>
                                    </p:set>
                                    <p:set>
                                      <p:cBhvr>
                                        <p:cTn id="12" dur="500" fill="hold"/>
                                        <p:tgtEl>
                                          <p:spTgt spid="5">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468107494"/>
              </p:ext>
            </p:extLst>
          </p:nvPr>
        </p:nvGraphicFramePr>
        <p:xfrm>
          <a:off x="2174658" y="478694"/>
          <a:ext cx="7855237" cy="6383116"/>
        </p:xfrm>
        <a:graphic>
          <a:graphicData uri="http://schemas.openxmlformats.org/drawingml/2006/table">
            <a:tbl>
              <a:tblPr firstRow="1" bandRow="1">
                <a:tableStyleId>{5C22544A-7EE6-4342-B048-85BDC9FD1C3A}</a:tableStyleId>
              </a:tblPr>
              <a:tblGrid>
                <a:gridCol w="1415205"/>
                <a:gridCol w="994799"/>
                <a:gridCol w="864168"/>
                <a:gridCol w="1165623"/>
                <a:gridCol w="1171088"/>
                <a:gridCol w="1122177"/>
                <a:gridCol w="1122177"/>
              </a:tblGrid>
              <a:tr h="940913">
                <a:tc>
                  <a:txBody>
                    <a:bodyPr/>
                    <a:lstStyle/>
                    <a:p>
                      <a:r>
                        <a:rPr lang="en-US" sz="1200" dirty="0" smtClean="0">
                          <a:latin typeface="Times New Roman" panose="02020603050405020304" pitchFamily="18" charset="0"/>
                          <a:cs typeface="Times New Roman" panose="02020603050405020304" pitchFamily="18" charset="0"/>
                        </a:rPr>
                        <a:t>Method</a:t>
                      </a:r>
                      <a:r>
                        <a:rPr lang="en-US" sz="1200" baseline="0" dirty="0" smtClean="0">
                          <a:latin typeface="Times New Roman" panose="02020603050405020304" pitchFamily="18" charset="0"/>
                          <a:cs typeface="Times New Roman" panose="02020603050405020304" pitchFamily="18" charset="0"/>
                        </a:rPr>
                        <a:t> of blood control/Complication type.</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Non</a:t>
                      </a:r>
                    </a:p>
                    <a:p>
                      <a:r>
                        <a:rPr lang="en-US" sz="1200" dirty="0" smtClean="0">
                          <a:latin typeface="Times New Roman" panose="02020603050405020304" pitchFamily="18" charset="0"/>
                          <a:cs typeface="Times New Roman" panose="02020603050405020304" pitchFamily="18" charset="0"/>
                        </a:rPr>
                        <a:t>diabetic</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T2 no control</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T2 metformin</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T2 </a:t>
                      </a:r>
                      <a:r>
                        <a:rPr lang="en-US" sz="1200" dirty="0" err="1" smtClean="0">
                          <a:latin typeface="Times New Roman" panose="02020603050405020304" pitchFamily="18" charset="0"/>
                          <a:cs typeface="Times New Roman" panose="02020603050405020304" pitchFamily="18" charset="0"/>
                        </a:rPr>
                        <a:t>Metf</a:t>
                      </a:r>
                      <a:r>
                        <a:rPr lang="en-US" sz="1200" dirty="0" smtClean="0">
                          <a:latin typeface="Times New Roman" panose="02020603050405020304" pitchFamily="18" charset="0"/>
                          <a:cs typeface="Times New Roman" panose="02020603050405020304" pitchFamily="18" charset="0"/>
                        </a:rPr>
                        <a:t>. + </a:t>
                      </a:r>
                      <a:r>
                        <a:rPr lang="en-US" sz="1200" dirty="0" err="1" smtClean="0">
                          <a:latin typeface="Times New Roman" panose="02020603050405020304" pitchFamily="18" charset="0"/>
                          <a:cs typeface="Times New Roman" panose="02020603050405020304" pitchFamily="18" charset="0"/>
                        </a:rPr>
                        <a:t>Gliclazide</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T2 </a:t>
                      </a:r>
                      <a:r>
                        <a:rPr lang="en-US" sz="1200" dirty="0" err="1" smtClean="0">
                          <a:latin typeface="Times New Roman" panose="02020603050405020304" pitchFamily="18" charset="0"/>
                          <a:cs typeface="Times New Roman" panose="02020603050405020304" pitchFamily="18" charset="0"/>
                        </a:rPr>
                        <a:t>Metf</a:t>
                      </a:r>
                      <a:r>
                        <a:rPr lang="en-US" sz="1200" dirty="0" smtClean="0">
                          <a:latin typeface="Times New Roman" panose="02020603050405020304" pitchFamily="18" charset="0"/>
                          <a:cs typeface="Times New Roman" panose="02020603050405020304" pitchFamily="18" charset="0"/>
                        </a:rPr>
                        <a:t>. +</a:t>
                      </a:r>
                      <a:r>
                        <a:rPr lang="en-US" sz="1200" baseline="0" dirty="0" smtClean="0">
                          <a:latin typeface="Times New Roman" panose="02020603050405020304" pitchFamily="18" charset="0"/>
                          <a:cs typeface="Times New Roman" panose="02020603050405020304" pitchFamily="18" charset="0"/>
                        </a:rPr>
                        <a:t> insulin</a:t>
                      </a:r>
                      <a:endParaRPr lang="en-US" sz="1200" dirty="0" smtClean="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T1 insulin</a:t>
                      </a:r>
                      <a:endParaRPr lang="en-US" sz="1200" dirty="0">
                        <a:latin typeface="Times New Roman" panose="02020603050405020304" pitchFamily="18" charset="0"/>
                        <a:cs typeface="Times New Roman" panose="02020603050405020304" pitchFamily="18" charset="0"/>
                      </a:endParaRPr>
                    </a:p>
                  </a:txBody>
                  <a:tcPr/>
                </a:tc>
              </a:tr>
              <a:tr h="588070">
                <a:tc>
                  <a:txBody>
                    <a:bodyPr/>
                    <a:lstStyle/>
                    <a:p>
                      <a:r>
                        <a:rPr lang="en-US" sz="1200" dirty="0" smtClean="0">
                          <a:latin typeface="Times New Roman" panose="02020603050405020304" pitchFamily="18" charset="0"/>
                          <a:cs typeface="Times New Roman" panose="02020603050405020304" pitchFamily="18" charset="0"/>
                        </a:rPr>
                        <a:t>Swollen ankles/feet </a:t>
                      </a:r>
                      <a:r>
                        <a:rPr lang="en-US" sz="1200" dirty="0" err="1" smtClean="0">
                          <a:latin typeface="Times New Roman" panose="02020603050405020304" pitchFamily="18" charset="0"/>
                          <a:cs typeface="Times New Roman" panose="02020603050405020304" pitchFamily="18" charset="0"/>
                        </a:rPr>
                        <a:t>normalised</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3</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5</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8</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11</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5</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3</a:t>
                      </a:r>
                      <a:endParaRPr lang="en-US" sz="1200" dirty="0">
                        <a:latin typeface="Times New Roman" panose="02020603050405020304" pitchFamily="18" charset="0"/>
                        <a:cs typeface="Times New Roman" panose="02020603050405020304" pitchFamily="18" charset="0"/>
                      </a:endParaRPr>
                    </a:p>
                  </a:txBody>
                  <a:tcPr/>
                </a:tc>
              </a:tr>
              <a:tr h="411649">
                <a:tc>
                  <a:txBody>
                    <a:bodyPr/>
                    <a:lstStyle/>
                    <a:p>
                      <a:r>
                        <a:rPr lang="en-US" sz="1200" dirty="0" smtClean="0">
                          <a:latin typeface="Times New Roman" panose="02020603050405020304" pitchFamily="18" charset="0"/>
                          <a:cs typeface="Times New Roman" panose="02020603050405020304" pitchFamily="18" charset="0"/>
                        </a:rPr>
                        <a:t>Improved Visual acuity</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5</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7</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10</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14</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8</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5</a:t>
                      </a:r>
                      <a:endParaRPr lang="en-US" sz="1200" dirty="0">
                        <a:latin typeface="Times New Roman" panose="02020603050405020304" pitchFamily="18" charset="0"/>
                        <a:cs typeface="Times New Roman" panose="02020603050405020304" pitchFamily="18" charset="0"/>
                      </a:endParaRPr>
                    </a:p>
                  </a:txBody>
                  <a:tcPr/>
                </a:tc>
              </a:tr>
              <a:tr h="411649">
                <a:tc>
                  <a:txBody>
                    <a:bodyPr/>
                    <a:lstStyle/>
                    <a:p>
                      <a:r>
                        <a:rPr lang="en-US" sz="1200" dirty="0" smtClean="0">
                          <a:latin typeface="Times New Roman" panose="02020603050405020304" pitchFamily="18" charset="0"/>
                          <a:cs typeface="Times New Roman" panose="02020603050405020304" pitchFamily="18" charset="0"/>
                        </a:rPr>
                        <a:t>Feet/toes sore</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3</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7</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15</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12</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6</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12</a:t>
                      </a:r>
                      <a:endParaRPr lang="en-US" sz="1200" dirty="0">
                        <a:latin typeface="Times New Roman" panose="02020603050405020304" pitchFamily="18" charset="0"/>
                        <a:cs typeface="Times New Roman" panose="02020603050405020304" pitchFamily="18" charset="0"/>
                      </a:endParaRPr>
                    </a:p>
                  </a:txBody>
                  <a:tcPr/>
                </a:tc>
              </a:tr>
              <a:tr h="235228">
                <a:tc>
                  <a:txBody>
                    <a:bodyPr/>
                    <a:lstStyle/>
                    <a:p>
                      <a:r>
                        <a:rPr lang="en-US" sz="1200" dirty="0" smtClean="0">
                          <a:latin typeface="Times New Roman" panose="02020603050405020304" pitchFamily="18" charset="0"/>
                          <a:cs typeface="Times New Roman" panose="02020603050405020304" pitchFamily="18" charset="0"/>
                        </a:rPr>
                        <a:t>Gum sore</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1</a:t>
                      </a:r>
                      <a:endParaRPr lang="en-US" sz="1200" dirty="0">
                        <a:latin typeface="Times New Roman" panose="02020603050405020304" pitchFamily="18" charset="0"/>
                        <a:cs typeface="Times New Roman" panose="02020603050405020304" pitchFamily="18" charset="0"/>
                      </a:endParaRPr>
                    </a:p>
                  </a:txBody>
                  <a:tcPr/>
                </a:tc>
                <a:tc>
                  <a:txBody>
                    <a:bodyPr/>
                    <a:lstStyle/>
                    <a:p>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2</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2</a:t>
                      </a:r>
                      <a:endParaRPr lang="en-US" sz="1200" dirty="0">
                        <a:latin typeface="Times New Roman" panose="02020603050405020304" pitchFamily="18" charset="0"/>
                        <a:cs typeface="Times New Roman" panose="02020603050405020304" pitchFamily="18" charset="0"/>
                      </a:endParaRPr>
                    </a:p>
                  </a:txBody>
                  <a:tcPr/>
                </a:tc>
                <a:tc>
                  <a:txBody>
                    <a:bodyPr/>
                    <a:lstStyle/>
                    <a:p>
                      <a:endParaRPr lang="en-US" sz="1200" dirty="0">
                        <a:latin typeface="Times New Roman" panose="02020603050405020304" pitchFamily="18" charset="0"/>
                        <a:cs typeface="Times New Roman" panose="02020603050405020304" pitchFamily="18" charset="0"/>
                      </a:endParaRPr>
                    </a:p>
                  </a:txBody>
                  <a:tcPr/>
                </a:tc>
                <a:tc>
                  <a:txBody>
                    <a:bodyPr/>
                    <a:lstStyle/>
                    <a:p>
                      <a:endParaRPr lang="en-US" sz="1200" dirty="0">
                        <a:latin typeface="Times New Roman" panose="02020603050405020304" pitchFamily="18" charset="0"/>
                        <a:cs typeface="Times New Roman" panose="02020603050405020304" pitchFamily="18" charset="0"/>
                      </a:endParaRPr>
                    </a:p>
                  </a:txBody>
                  <a:tcPr/>
                </a:tc>
              </a:tr>
              <a:tr h="235228">
                <a:tc>
                  <a:txBody>
                    <a:bodyPr/>
                    <a:lstStyle/>
                    <a:p>
                      <a:r>
                        <a:rPr lang="en-US" sz="1200" dirty="0" smtClean="0">
                          <a:latin typeface="Times New Roman" panose="02020603050405020304" pitchFamily="18" charset="0"/>
                          <a:cs typeface="Times New Roman" panose="02020603050405020304" pitchFamily="18" charset="0"/>
                        </a:rPr>
                        <a:t>Scalp sore</a:t>
                      </a:r>
                      <a:endParaRPr lang="en-US" sz="1200" dirty="0">
                        <a:latin typeface="Times New Roman" panose="02020603050405020304" pitchFamily="18" charset="0"/>
                        <a:cs typeface="Times New Roman" panose="02020603050405020304" pitchFamily="18" charset="0"/>
                      </a:endParaRPr>
                    </a:p>
                  </a:txBody>
                  <a:tcPr/>
                </a:tc>
                <a:tc>
                  <a:txBody>
                    <a:bodyPr/>
                    <a:lstStyle/>
                    <a:p>
                      <a:endParaRPr lang="en-US" sz="1200" dirty="0">
                        <a:latin typeface="Times New Roman" panose="02020603050405020304" pitchFamily="18" charset="0"/>
                        <a:cs typeface="Times New Roman" panose="02020603050405020304" pitchFamily="18" charset="0"/>
                      </a:endParaRPr>
                    </a:p>
                  </a:txBody>
                  <a:tcPr/>
                </a:tc>
                <a:tc>
                  <a:txBody>
                    <a:bodyPr/>
                    <a:lstStyle/>
                    <a:p>
                      <a:endParaRPr lang="en-US" sz="1200" dirty="0">
                        <a:latin typeface="Times New Roman" panose="02020603050405020304" pitchFamily="18" charset="0"/>
                        <a:cs typeface="Times New Roman" panose="02020603050405020304" pitchFamily="18" charset="0"/>
                      </a:endParaRPr>
                    </a:p>
                  </a:txBody>
                  <a:tcPr/>
                </a:tc>
                <a:tc>
                  <a:txBody>
                    <a:bodyPr/>
                    <a:lstStyle/>
                    <a:p>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1</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1</a:t>
                      </a:r>
                      <a:endParaRPr lang="en-US" sz="1200" dirty="0">
                        <a:latin typeface="Times New Roman" panose="02020603050405020304" pitchFamily="18" charset="0"/>
                        <a:cs typeface="Times New Roman" panose="02020603050405020304" pitchFamily="18" charset="0"/>
                      </a:endParaRPr>
                    </a:p>
                  </a:txBody>
                  <a:tcPr/>
                </a:tc>
                <a:tc>
                  <a:txBody>
                    <a:bodyPr/>
                    <a:lstStyle/>
                    <a:p>
                      <a:endParaRPr lang="en-US" sz="1200" dirty="0">
                        <a:latin typeface="Times New Roman" panose="02020603050405020304" pitchFamily="18" charset="0"/>
                        <a:cs typeface="Times New Roman" panose="02020603050405020304" pitchFamily="18" charset="0"/>
                      </a:endParaRPr>
                    </a:p>
                  </a:txBody>
                  <a:tcPr/>
                </a:tc>
              </a:tr>
              <a:tr h="235228">
                <a:tc>
                  <a:txBody>
                    <a:bodyPr/>
                    <a:lstStyle/>
                    <a:p>
                      <a:r>
                        <a:rPr lang="en-US" sz="1200" dirty="0" smtClean="0">
                          <a:latin typeface="Times New Roman" panose="02020603050405020304" pitchFamily="18" charset="0"/>
                          <a:cs typeface="Times New Roman" panose="02020603050405020304" pitchFamily="18" charset="0"/>
                        </a:rPr>
                        <a:t>Leg sore</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2</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5</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11</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8</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9</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4</a:t>
                      </a:r>
                      <a:endParaRPr lang="en-US" sz="1200" dirty="0">
                        <a:latin typeface="Times New Roman" panose="02020603050405020304" pitchFamily="18" charset="0"/>
                        <a:cs typeface="Times New Roman" panose="02020603050405020304" pitchFamily="18" charset="0"/>
                      </a:endParaRPr>
                    </a:p>
                  </a:txBody>
                  <a:tcPr/>
                </a:tc>
              </a:tr>
              <a:tr h="588070">
                <a:tc>
                  <a:txBody>
                    <a:bodyPr/>
                    <a:lstStyle/>
                    <a:p>
                      <a:r>
                        <a:rPr lang="en-US" sz="1200" dirty="0" smtClean="0">
                          <a:latin typeface="Times New Roman" panose="02020603050405020304" pitchFamily="18" charset="0"/>
                          <a:cs typeface="Times New Roman" panose="02020603050405020304" pitchFamily="18" charset="0"/>
                        </a:rPr>
                        <a:t>Warmed up Cold ands/feet</a:t>
                      </a:r>
                      <a:endParaRPr lang="en-US" sz="1200" dirty="0">
                        <a:latin typeface="Times New Roman" panose="02020603050405020304" pitchFamily="18" charset="0"/>
                        <a:cs typeface="Times New Roman" panose="02020603050405020304" pitchFamily="18" charset="0"/>
                      </a:endParaRPr>
                    </a:p>
                  </a:txBody>
                  <a:tcPr/>
                </a:tc>
                <a:tc>
                  <a:txBody>
                    <a:bodyPr/>
                    <a:lstStyle/>
                    <a:p>
                      <a:endParaRPr lang="en-US" sz="1200" dirty="0">
                        <a:latin typeface="Times New Roman" panose="02020603050405020304" pitchFamily="18" charset="0"/>
                        <a:cs typeface="Times New Roman" panose="02020603050405020304" pitchFamily="18" charset="0"/>
                      </a:endParaRPr>
                    </a:p>
                  </a:txBody>
                  <a:tcPr/>
                </a:tc>
                <a:tc>
                  <a:txBody>
                    <a:bodyPr/>
                    <a:lstStyle/>
                    <a:p>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13</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7</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2</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2</a:t>
                      </a:r>
                      <a:endParaRPr lang="en-US" sz="1200" dirty="0">
                        <a:latin typeface="Times New Roman" panose="02020603050405020304" pitchFamily="18" charset="0"/>
                        <a:cs typeface="Times New Roman" panose="02020603050405020304" pitchFamily="18" charset="0"/>
                      </a:endParaRPr>
                    </a:p>
                  </a:txBody>
                  <a:tcPr>
                    <a:solidFill>
                      <a:schemeClr val="accent1">
                        <a:tint val="40000"/>
                      </a:schemeClr>
                    </a:solidFill>
                  </a:tcPr>
                </a:tc>
              </a:tr>
              <a:tr h="764492">
                <a:tc>
                  <a:txBody>
                    <a:bodyPr/>
                    <a:lstStyle/>
                    <a:p>
                      <a:r>
                        <a:rPr lang="en-US" sz="1200" dirty="0" smtClean="0">
                          <a:latin typeface="Times New Roman" panose="02020603050405020304" pitchFamily="18" charset="0"/>
                          <a:cs typeface="Times New Roman" panose="02020603050405020304" pitchFamily="18" charset="0"/>
                        </a:rPr>
                        <a:t>Severe itching in genital area stopped</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6</a:t>
                      </a:r>
                      <a:endParaRPr lang="en-US" sz="1200" dirty="0">
                        <a:latin typeface="Times New Roman" panose="02020603050405020304" pitchFamily="18" charset="0"/>
                        <a:cs typeface="Times New Roman" panose="02020603050405020304" pitchFamily="18" charset="0"/>
                      </a:endParaRPr>
                    </a:p>
                  </a:txBody>
                  <a:tcPr/>
                </a:tc>
                <a:tc>
                  <a:txBody>
                    <a:bodyPr/>
                    <a:lstStyle/>
                    <a:p>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12</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7</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5</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4</a:t>
                      </a:r>
                      <a:endParaRPr lang="en-US" sz="1200" dirty="0">
                        <a:latin typeface="Times New Roman" panose="02020603050405020304" pitchFamily="18" charset="0"/>
                        <a:cs typeface="Times New Roman" panose="02020603050405020304" pitchFamily="18" charset="0"/>
                      </a:endParaRPr>
                    </a:p>
                  </a:txBody>
                  <a:tcPr/>
                </a:tc>
              </a:tr>
              <a:tr h="588070">
                <a:tc>
                  <a:txBody>
                    <a:bodyPr/>
                    <a:lstStyle/>
                    <a:p>
                      <a:r>
                        <a:rPr lang="en-US" sz="1200" dirty="0" smtClean="0">
                          <a:latin typeface="Times New Roman" panose="02020603050405020304" pitchFamily="18" charset="0"/>
                          <a:cs typeface="Times New Roman" panose="02020603050405020304" pitchFamily="18" charset="0"/>
                        </a:rPr>
                        <a:t>Semen production restored</a:t>
                      </a:r>
                      <a:endParaRPr lang="en-US" sz="1200" dirty="0">
                        <a:latin typeface="Times New Roman" panose="02020603050405020304" pitchFamily="18" charset="0"/>
                        <a:cs typeface="Times New Roman" panose="02020603050405020304" pitchFamily="18" charset="0"/>
                      </a:endParaRPr>
                    </a:p>
                  </a:txBody>
                  <a:tcPr/>
                </a:tc>
                <a:tc>
                  <a:txBody>
                    <a:bodyPr/>
                    <a:lstStyle/>
                    <a:p>
                      <a:endParaRPr lang="en-US" sz="1200" dirty="0">
                        <a:latin typeface="Times New Roman" panose="02020603050405020304" pitchFamily="18" charset="0"/>
                        <a:cs typeface="Times New Roman" panose="02020603050405020304" pitchFamily="18" charset="0"/>
                      </a:endParaRPr>
                    </a:p>
                  </a:txBody>
                  <a:tcPr/>
                </a:tc>
                <a:tc>
                  <a:txBody>
                    <a:bodyPr/>
                    <a:lstStyle/>
                    <a:p>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9</a:t>
                      </a:r>
                    </a:p>
                  </a:txBody>
                  <a:tcPr/>
                </a:tc>
                <a:tc>
                  <a:txBody>
                    <a:bodyPr/>
                    <a:lstStyle/>
                    <a:p>
                      <a:r>
                        <a:rPr lang="en-US" sz="1200" dirty="0" smtClean="0">
                          <a:latin typeface="Times New Roman" panose="02020603050405020304" pitchFamily="18" charset="0"/>
                          <a:cs typeface="Times New Roman" panose="02020603050405020304" pitchFamily="18" charset="0"/>
                        </a:rPr>
                        <a:t>10</a:t>
                      </a:r>
                      <a:endParaRPr lang="en-US" sz="1200" dirty="0">
                        <a:latin typeface="Times New Roman" panose="02020603050405020304" pitchFamily="18" charset="0"/>
                        <a:cs typeface="Times New Roman" panose="02020603050405020304" pitchFamily="18" charset="0"/>
                      </a:endParaRPr>
                    </a:p>
                  </a:txBody>
                  <a:tcPr/>
                </a:tc>
                <a:tc>
                  <a:txBody>
                    <a:bodyPr/>
                    <a:lstStyle/>
                    <a:p>
                      <a:endParaRPr lang="en-US" sz="1200" dirty="0">
                        <a:latin typeface="Times New Roman" panose="02020603050405020304" pitchFamily="18" charset="0"/>
                        <a:cs typeface="Times New Roman" panose="02020603050405020304" pitchFamily="18" charset="0"/>
                      </a:endParaRPr>
                    </a:p>
                  </a:txBody>
                  <a:tcPr/>
                </a:tc>
                <a:tc>
                  <a:txBody>
                    <a:bodyPr/>
                    <a:lstStyle/>
                    <a:p>
                      <a:endParaRPr lang="en-US" sz="1200" dirty="0">
                        <a:latin typeface="Times New Roman" panose="02020603050405020304" pitchFamily="18" charset="0"/>
                        <a:cs typeface="Times New Roman" panose="02020603050405020304" pitchFamily="18" charset="0"/>
                      </a:endParaRPr>
                    </a:p>
                  </a:txBody>
                  <a:tcPr/>
                </a:tc>
              </a:tr>
              <a:tr h="764492">
                <a:tc>
                  <a:txBody>
                    <a:bodyPr/>
                    <a:lstStyle/>
                    <a:p>
                      <a:r>
                        <a:rPr lang="en-US" sz="1200" dirty="0" smtClean="0">
                          <a:latin typeface="Times New Roman" panose="02020603050405020304" pitchFamily="18" charset="0"/>
                          <a:cs typeface="Times New Roman" panose="02020603050405020304" pitchFamily="18" charset="0"/>
                        </a:rPr>
                        <a:t>Numbness</a:t>
                      </a:r>
                      <a:r>
                        <a:rPr lang="en-US" sz="1200" baseline="0" dirty="0" smtClean="0">
                          <a:latin typeface="Times New Roman" panose="02020603050405020304" pitchFamily="18" charset="0"/>
                          <a:cs typeface="Times New Roman" panose="02020603050405020304" pitchFamily="18" charset="0"/>
                        </a:rPr>
                        <a:t> in toes/fingers disappeared</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9</a:t>
                      </a:r>
                      <a:endParaRPr lang="en-US" sz="1200" dirty="0">
                        <a:latin typeface="Times New Roman" panose="02020603050405020304" pitchFamily="18" charset="0"/>
                        <a:cs typeface="Times New Roman" panose="02020603050405020304" pitchFamily="18" charset="0"/>
                      </a:endParaRPr>
                    </a:p>
                  </a:txBody>
                  <a:tcPr/>
                </a:tc>
                <a:tc>
                  <a:txBody>
                    <a:bodyPr/>
                    <a:lstStyle/>
                    <a:p>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12</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11</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7</a:t>
                      </a:r>
                      <a:endParaRPr lang="en-US" sz="1200" dirty="0">
                        <a:latin typeface="Times New Roman" panose="02020603050405020304" pitchFamily="18" charset="0"/>
                        <a:cs typeface="Times New Roman" panose="02020603050405020304" pitchFamily="18" charset="0"/>
                      </a:endParaRPr>
                    </a:p>
                  </a:txBody>
                  <a:tcPr/>
                </a:tc>
                <a:tc>
                  <a:txBody>
                    <a:bodyPr/>
                    <a:lstStyle/>
                    <a:p>
                      <a:endParaRPr lang="en-US" sz="1200" dirty="0">
                        <a:latin typeface="Times New Roman" panose="02020603050405020304" pitchFamily="18" charset="0"/>
                        <a:cs typeface="Times New Roman" panose="02020603050405020304" pitchFamily="18" charset="0"/>
                      </a:endParaRPr>
                    </a:p>
                  </a:txBody>
                  <a:tcPr/>
                </a:tc>
              </a:tr>
              <a:tr h="411649">
                <a:tc>
                  <a:txBody>
                    <a:bodyPr/>
                    <a:lstStyle/>
                    <a:p>
                      <a:r>
                        <a:rPr lang="en-US" sz="1200" dirty="0" smtClean="0">
                          <a:latin typeface="Times New Roman" panose="02020603050405020304" pitchFamily="18" charset="0"/>
                          <a:cs typeface="Times New Roman" panose="02020603050405020304" pitchFamily="18" charset="0"/>
                        </a:rPr>
                        <a:t>Burning foot syndrome</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15</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12</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21</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23</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11</a:t>
                      </a:r>
                      <a:endParaRPr lang="en-US" sz="1200" dirty="0">
                        <a:latin typeface="Times New Roman" panose="02020603050405020304" pitchFamily="18" charset="0"/>
                        <a:cs typeface="Times New Roman" panose="02020603050405020304" pitchFamily="18" charset="0"/>
                      </a:endParaRPr>
                    </a:p>
                  </a:txBody>
                  <a:tcPr/>
                </a:tc>
                <a:tc>
                  <a:txBody>
                    <a:bodyPr/>
                    <a:lstStyle/>
                    <a:p>
                      <a:r>
                        <a:rPr lang="en-US" sz="1200" dirty="0" smtClean="0">
                          <a:latin typeface="Times New Roman" panose="02020603050405020304" pitchFamily="18" charset="0"/>
                          <a:cs typeface="Times New Roman" panose="02020603050405020304" pitchFamily="18" charset="0"/>
                        </a:rPr>
                        <a:t>4</a:t>
                      </a:r>
                      <a:endParaRPr lang="en-US" sz="1200" dirty="0">
                        <a:latin typeface="Times New Roman" panose="02020603050405020304" pitchFamily="18" charset="0"/>
                        <a:cs typeface="Times New Roman" panose="02020603050405020304" pitchFamily="18" charset="0"/>
                      </a:endParaRPr>
                    </a:p>
                  </a:txBody>
                  <a:tcPr/>
                </a:tc>
              </a:tr>
            </a:tbl>
          </a:graphicData>
        </a:graphic>
      </p:graphicFrame>
      <p:sp>
        <p:nvSpPr>
          <p:cNvPr id="2" name="Rectangle 1"/>
          <p:cNvSpPr/>
          <p:nvPr/>
        </p:nvSpPr>
        <p:spPr>
          <a:xfrm>
            <a:off x="537334" y="901184"/>
            <a:ext cx="1287532" cy="369332"/>
          </a:xfrm>
          <a:prstGeom prst="rect">
            <a:avLst/>
          </a:prstGeom>
        </p:spPr>
        <p:txBody>
          <a:bodyPr wrap="none">
            <a:spAutoFit/>
          </a:bodyPr>
          <a:lstStyle/>
          <a:p>
            <a:pPr algn="ctr"/>
            <a:r>
              <a:rPr lang="en-US" dirty="0">
                <a:latin typeface="Times New Roman" panose="02020603050405020304" pitchFamily="18" charset="0"/>
                <a:cs typeface="Times New Roman" panose="02020603050405020304" pitchFamily="18" charset="0"/>
              </a:rPr>
              <a:t>SLIDE </a:t>
            </a:r>
            <a:r>
              <a:rPr lang="en-US" dirty="0" smtClean="0">
                <a:latin typeface="Times New Roman" panose="02020603050405020304" pitchFamily="18" charset="0"/>
                <a:cs typeface="Times New Roman" panose="02020603050405020304" pitchFamily="18" charset="0"/>
              </a:rPr>
              <a:t>9.0a</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628807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1600" b="1" dirty="0">
                <a:latin typeface="Times New Roman" panose="02020603050405020304" pitchFamily="18" charset="0"/>
                <a:cs typeface="Times New Roman" panose="02020603050405020304" pitchFamily="18" charset="0"/>
              </a:rPr>
              <a:t>Table 2</a:t>
            </a:r>
            <a:r>
              <a:rPr lang="en-US" sz="1600" dirty="0">
                <a:latin typeface="Times New Roman" panose="02020603050405020304" pitchFamily="18" charset="0"/>
                <a:cs typeface="Times New Roman" panose="02020603050405020304" pitchFamily="18" charset="0"/>
              </a:rPr>
              <a:t> Methods of blood plasma glucose control vs type of diabetes complication healed or cured.</a:t>
            </a:r>
          </a:p>
          <a:p>
            <a:endParaRPr lang="en-US" sz="1600" dirty="0"/>
          </a:p>
        </p:txBody>
      </p:sp>
      <p:sp>
        <p:nvSpPr>
          <p:cNvPr id="4" name="TextBox 3"/>
          <p:cNvSpPr txBox="1"/>
          <p:nvPr/>
        </p:nvSpPr>
        <p:spPr>
          <a:xfrm>
            <a:off x="401423" y="902970"/>
            <a:ext cx="1897380"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SLIDE 9.0b</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147322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mph" presetSubtype="0" fill="hold" grpId="0" nodeType="afterEffect">
                                  <p:stCondLst>
                                    <p:cond delay="0"/>
                                  </p:stCondLst>
                                  <p:iterate type="lt">
                                    <p:tmPct val="4000"/>
                                  </p:iterate>
                                  <p:childTnLst>
                                    <p:set>
                                      <p:cBhvr override="childStyle">
                                        <p:cTn id="6" dur="500" fill="hold"/>
                                        <p:tgtEl>
                                          <p:spTgt spid="3">
                                            <p:txEl>
                                              <p:pRg st="0" end="0"/>
                                            </p:txEl>
                                          </p:spTgt>
                                        </p:tgtEl>
                                        <p:attrNameLst>
                                          <p:attrName>style.color</p:attrName>
                                        </p:attrNameLst>
                                      </p:cBhvr>
                                      <p:to>
                                        <p:clrVal>
                                          <a:schemeClr val="accent2"/>
                                        </p:clrVal>
                                      </p:to>
                                    </p:set>
                                    <p:set>
                                      <p:cBhvr>
                                        <p:cTn id="7" dur="500" fill="hold"/>
                                        <p:tgtEl>
                                          <p:spTgt spid="3">
                                            <p:txEl>
                                              <p:pRg st="0" end="0"/>
                                            </p:txEl>
                                          </p:spTgt>
                                        </p:tgtEl>
                                        <p:attrNameLst>
                                          <p:attrName>fillcolor</p:attrName>
                                        </p:attrNameLst>
                                      </p:cBhvr>
                                      <p:to>
                                        <p:clrVal>
                                          <a:schemeClr val="accent2"/>
                                        </p:clrVal>
                                      </p:to>
                                    </p:set>
                                    <p:set>
                                      <p:cBhvr>
                                        <p:cTn id="8" dur="500" fill="hold"/>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462" y="1562947"/>
            <a:ext cx="7926341" cy="292097"/>
          </a:xfrm>
        </p:spPr>
        <p:txBody>
          <a:bodyPr/>
          <a:lstStyle/>
          <a:p>
            <a:pPr algn="ctr"/>
            <a:r>
              <a:rPr lang="en-US" b="1" dirty="0" smtClean="0"/>
              <a:t>Discussions.</a:t>
            </a:r>
            <a:endParaRPr lang="en-US" b="1" dirty="0"/>
          </a:p>
        </p:txBody>
      </p:sp>
      <p:sp>
        <p:nvSpPr>
          <p:cNvPr id="3" name="Content Placeholder 2"/>
          <p:cNvSpPr>
            <a:spLocks noGrp="1"/>
          </p:cNvSpPr>
          <p:nvPr>
            <p:ph idx="1"/>
          </p:nvPr>
        </p:nvSpPr>
        <p:spPr>
          <a:xfrm>
            <a:off x="1074944" y="2541976"/>
            <a:ext cx="8825659" cy="3416300"/>
          </a:xfrm>
        </p:spPr>
        <p:txBody>
          <a:bodyPr>
            <a:normAutofit/>
          </a:bodyPr>
          <a:lstStyle/>
          <a:p>
            <a:r>
              <a:rPr lang="en-US" sz="1600" dirty="0" smtClean="0">
                <a:latin typeface="Times New Roman" panose="02020603050405020304" pitchFamily="18" charset="0"/>
                <a:cs typeface="Times New Roman" panose="02020603050405020304" pitchFamily="18" charset="0"/>
              </a:rPr>
              <a:t>Special  nature of column 2</a:t>
            </a:r>
          </a:p>
          <a:p>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D.C. independent on method of blood sugar control.</a:t>
            </a:r>
          </a:p>
          <a:p>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Early stage symptoms of dc in all organs, except heart and brain, cured.</a:t>
            </a:r>
          </a:p>
          <a:p>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No end-date to stop use of therapy</a:t>
            </a:r>
          </a:p>
          <a:p>
            <a:endParaRPr lang="en-US" sz="1600" dirty="0" smtClean="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Long-term use of therapy prevents manifestation of symptoms.</a:t>
            </a:r>
          </a:p>
          <a:p>
            <a:pPr marL="0" indent="0">
              <a:buNone/>
            </a:pPr>
            <a:endParaRPr lang="en-US" sz="16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412852" y="891540"/>
            <a:ext cx="1874520"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SLIDE 10.0</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834228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42"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1000"/>
                                        <p:tgtEl>
                                          <p:spTgt spid="3">
                                            <p:txEl>
                                              <p:pRg st="4" end="4"/>
                                            </p:txEl>
                                          </p:spTgt>
                                        </p:tgtEl>
                                      </p:cBhvr>
                                    </p:animEffect>
                                    <p:anim calcmode="lin" valueType="num">
                                      <p:cBhvr>
                                        <p:cTn id="2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26" fill="hold">
                            <p:stCondLst>
                              <p:cond delay="5000"/>
                            </p:stCondLst>
                            <p:childTnLst>
                              <p:par>
                                <p:cTn id="27" presetID="42" presetClass="entr" presetSubtype="0" fill="hold" grpId="0" nodeType="after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1000"/>
                                        <p:tgtEl>
                                          <p:spTgt spid="3">
                                            <p:txEl>
                                              <p:pRg st="6" end="6"/>
                                            </p:txEl>
                                          </p:spTgt>
                                        </p:tgtEl>
                                      </p:cBhvr>
                                    </p:animEffect>
                                    <p:anim calcmode="lin" valueType="num">
                                      <p:cBhvr>
                                        <p:cTn id="3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32" fill="hold">
                            <p:stCondLst>
                              <p:cond delay="6000"/>
                            </p:stCondLst>
                            <p:childTnLst>
                              <p:par>
                                <p:cTn id="33" presetID="42" presetClass="entr" presetSubtype="0" fill="hold" grpId="0" nodeType="after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7814" y="1419438"/>
            <a:ext cx="8761413" cy="706964"/>
          </a:xfrm>
        </p:spPr>
        <p:txBody>
          <a:bodyPr/>
          <a:lstStyle/>
          <a:p>
            <a:pPr algn="ctr"/>
            <a:r>
              <a:rPr lang="en-US" b="1" dirty="0" smtClean="0"/>
              <a:t>Conclusion.</a:t>
            </a:r>
            <a:endParaRPr lang="en-US" b="1" dirty="0"/>
          </a:p>
        </p:txBody>
      </p:sp>
      <p:sp>
        <p:nvSpPr>
          <p:cNvPr id="3" name="Content Placeholder 2"/>
          <p:cNvSpPr>
            <a:spLocks noGrp="1"/>
          </p:cNvSpPr>
          <p:nvPr>
            <p:ph idx="1"/>
          </p:nvPr>
        </p:nvSpPr>
        <p:spPr>
          <a:xfrm>
            <a:off x="1154954" y="2497808"/>
            <a:ext cx="8825659" cy="3416300"/>
          </a:xfrm>
        </p:spPr>
        <p:txBody>
          <a:bodyPr>
            <a:normAutofit/>
          </a:bodyPr>
          <a:lstStyle/>
          <a:p>
            <a:r>
              <a:rPr lang="en-US" sz="1600" dirty="0" smtClean="0">
                <a:latin typeface="Times New Roman" panose="02020603050405020304" pitchFamily="18" charset="0"/>
                <a:cs typeface="Times New Roman" panose="02020603050405020304" pitchFamily="18" charset="0"/>
              </a:rPr>
              <a:t>Hypothesis validated.</a:t>
            </a:r>
          </a:p>
          <a:p>
            <a:endParaRPr lang="en-US" sz="1600" dirty="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Demonstrated the link between polyuria and long-term chronic diabetes complications.</a:t>
            </a:r>
          </a:p>
          <a:p>
            <a:endParaRPr lang="en-US" sz="1600" dirty="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Demonstrated one-stop cure and prevention of </a:t>
            </a:r>
            <a:r>
              <a:rPr lang="en-US" sz="1600" dirty="0" err="1" smtClean="0">
                <a:latin typeface="Times New Roman" panose="02020603050405020304" pitchFamily="18" charset="0"/>
                <a:cs typeface="Times New Roman" panose="02020603050405020304" pitchFamily="18" charset="0"/>
              </a:rPr>
              <a:t>d.c</a:t>
            </a:r>
            <a:r>
              <a:rPr lang="en-US" sz="1600" dirty="0" smtClean="0">
                <a:latin typeface="Times New Roman" panose="02020603050405020304" pitchFamily="18" charset="0"/>
                <a:cs typeface="Times New Roman" panose="02020603050405020304" pitchFamily="18" charset="0"/>
              </a:rPr>
              <a:t> affecting all organs.</a:t>
            </a:r>
          </a:p>
          <a:p>
            <a:endParaRPr lang="en-US" sz="1600" dirty="0">
              <a:latin typeface="Times New Roman" panose="02020603050405020304" pitchFamily="18" charset="0"/>
              <a:cs typeface="Times New Roman" panose="02020603050405020304" pitchFamily="18" charset="0"/>
            </a:endParaRPr>
          </a:p>
          <a:p>
            <a:r>
              <a:rPr lang="en-US" sz="1600" dirty="0" smtClean="0">
                <a:latin typeface="Times New Roman" panose="02020603050405020304" pitchFamily="18" charset="0"/>
                <a:cs typeface="Times New Roman" panose="02020603050405020304" pitchFamily="18" charset="0"/>
              </a:rPr>
              <a:t>Therapy consists of cheap, well-characterized ingredients that have no side effect and easy to manufacture. </a:t>
            </a:r>
            <a:endParaRPr lang="en-US" sz="1600" dirty="0">
              <a:latin typeface="Times New Roman" panose="02020603050405020304" pitchFamily="18" charset="0"/>
              <a:cs typeface="Times New Roman" panose="02020603050405020304" pitchFamily="18" charset="0"/>
            </a:endParaRPr>
          </a:p>
        </p:txBody>
      </p:sp>
      <p:sp>
        <p:nvSpPr>
          <p:cNvPr id="4" name="TextBox 3"/>
          <p:cNvSpPr txBox="1"/>
          <p:nvPr/>
        </p:nvSpPr>
        <p:spPr>
          <a:xfrm flipH="1">
            <a:off x="480060" y="902970"/>
            <a:ext cx="1565910"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SLIDE 11.0</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109762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animEffect transition="in" filter="fade">
                                      <p:cBhvr>
                                        <p:cTn id="24" dur="1000"/>
                                        <p:tgtEl>
                                          <p:spTgt spid="3">
                                            <p:txEl>
                                              <p:pRg st="0" end="0"/>
                                            </p:txEl>
                                          </p:spTgt>
                                        </p:tgtEl>
                                      </p:cBhvr>
                                    </p:animEffect>
                                    <p:anim calcmode="lin" valueType="num">
                                      <p:cBhvr>
                                        <p:cTn id="2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2" presetClass="entr" presetSubtype="0" fill="hold" grpId="0" nodeType="after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fade">
                                      <p:cBhvr>
                                        <p:cTn id="30" dur="1000"/>
                                        <p:tgtEl>
                                          <p:spTgt spid="3">
                                            <p:txEl>
                                              <p:pRg st="2" end="2"/>
                                            </p:txEl>
                                          </p:spTgt>
                                        </p:tgtEl>
                                      </p:cBhvr>
                                    </p:animEffect>
                                    <p:anim calcmode="lin" valueType="num">
                                      <p:cBhvr>
                                        <p:cTn id="3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2" presetClass="entr" presetSubtype="0" fill="hold" grpId="0" nodeType="after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1000"/>
                                        <p:tgtEl>
                                          <p:spTgt spid="3">
                                            <p:txEl>
                                              <p:pRg st="4" end="4"/>
                                            </p:txEl>
                                          </p:spTgt>
                                        </p:tgtEl>
                                      </p:cBhvr>
                                    </p:animEffect>
                                    <p:anim calcmode="lin" valueType="num">
                                      <p:cBhvr>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42" presetClass="entr" presetSubtype="0" fill="hold" grpId="0" nodeType="after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2104" y="1408008"/>
            <a:ext cx="8761413" cy="706964"/>
          </a:xfrm>
        </p:spPr>
        <p:txBody>
          <a:bodyPr/>
          <a:lstStyle/>
          <a:p>
            <a:r>
              <a:rPr lang="en-US" b="1" dirty="0" smtClean="0"/>
              <a:t>					Recommendation.</a:t>
            </a:r>
            <a:endParaRPr lang="en-US" b="1" dirty="0"/>
          </a:p>
        </p:txBody>
      </p:sp>
      <p:sp>
        <p:nvSpPr>
          <p:cNvPr id="3" name="Content Placeholder 2"/>
          <p:cNvSpPr>
            <a:spLocks noGrp="1"/>
          </p:cNvSpPr>
          <p:nvPr>
            <p:ph idx="1"/>
          </p:nvPr>
        </p:nvSpPr>
        <p:spPr/>
        <p:txBody>
          <a:bodyPr>
            <a:normAutofit/>
          </a:bodyPr>
          <a:lstStyle/>
          <a:p>
            <a:r>
              <a:rPr lang="en-US" sz="1600" dirty="0" smtClean="0">
                <a:latin typeface="Times New Roman" panose="02020603050405020304" pitchFamily="18" charset="0"/>
                <a:cs typeface="Times New Roman" panose="02020603050405020304" pitchFamily="18" charset="0"/>
              </a:rPr>
              <a:t>A new paradigm and its implications on the cure and prevention of long term chronic diabetes complications warrant further investigations.</a:t>
            </a:r>
            <a:endParaRPr lang="en-US" sz="16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363585" y="904148"/>
            <a:ext cx="2068830" cy="369332"/>
          </a:xfrm>
          <a:prstGeom prst="rect">
            <a:avLst/>
          </a:prstGeom>
          <a:noFill/>
        </p:spPr>
        <p:txBody>
          <a:bodyPr wrap="square" rtlCol="0">
            <a:spAutoFit/>
          </a:bodyPr>
          <a:lstStyle/>
          <a:p>
            <a:pPr algn="ctr"/>
            <a:r>
              <a:rPr lang="en-US" dirty="0" smtClean="0">
                <a:latin typeface="Times New Roman" panose="02020603050405020304" pitchFamily="18" charset="0"/>
                <a:cs typeface="Times New Roman" panose="02020603050405020304" pitchFamily="18" charset="0"/>
              </a:rPr>
              <a:t>SLIDE 12.0</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958105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42"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2905</TotalTime>
  <Words>791</Words>
  <Application>Microsoft Office PowerPoint</Application>
  <PresentationFormat>Widescreen</PresentationFormat>
  <Paragraphs>182</Paragraphs>
  <Slides>14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Century Gothic</vt:lpstr>
      <vt:lpstr>Times New Roman</vt:lpstr>
      <vt:lpstr>Wingdings 3</vt:lpstr>
      <vt:lpstr>Ion Boardroom</vt:lpstr>
      <vt:lpstr> SLIDE 1.0  PRESENTATION BY: DR OWUSU BEMPAH</vt:lpstr>
      <vt:lpstr>POLYURIA IS THE CAUSE OF “DIABETES COMPLICATIONS”</vt:lpstr>
      <vt:lpstr>PowerPoint Presentation</vt:lpstr>
      <vt:lpstr>Data from Thornalley et al.</vt:lpstr>
      <vt:lpstr>      New theory.</vt:lpstr>
      <vt:lpstr>  Deductions from this theory.</vt:lpstr>
      <vt:lpstr>         Hypothesis.</vt:lpstr>
      <vt:lpstr>     Tablet Composition. </vt:lpstr>
      <vt:lpstr>       The results. </vt:lpstr>
      <vt:lpstr>PowerPoint Presentation</vt:lpstr>
      <vt:lpstr>PowerPoint Presentation</vt:lpstr>
      <vt:lpstr>Discussions.</vt:lpstr>
      <vt:lpstr>Conclusion.</vt:lpstr>
      <vt:lpstr>     Recommendation.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BY: DR OWUSU BEMPAH</dc:title>
  <dc:creator>Tinzy</dc:creator>
  <cp:lastModifiedBy>Tinzy</cp:lastModifiedBy>
  <cp:revision>73</cp:revision>
  <dcterms:created xsi:type="dcterms:W3CDTF">2017-09-05T21:02:12Z</dcterms:created>
  <dcterms:modified xsi:type="dcterms:W3CDTF">2017-09-22T10:31:05Z</dcterms:modified>
</cp:coreProperties>
</file>