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sldIdLst>
    <p:sldId id="257" r:id="rId2"/>
    <p:sldId id="480" r:id="rId3"/>
    <p:sldId id="481" r:id="rId4"/>
    <p:sldId id="482" r:id="rId5"/>
    <p:sldId id="501" r:id="rId6"/>
    <p:sldId id="421" r:id="rId7"/>
    <p:sldId id="407" r:id="rId8"/>
    <p:sldId id="466" r:id="rId9"/>
    <p:sldId id="409" r:id="rId10"/>
    <p:sldId id="467" r:id="rId11"/>
    <p:sldId id="412" r:id="rId12"/>
    <p:sldId id="271" r:id="rId13"/>
    <p:sldId id="272"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477" r:id="rId27"/>
    <p:sldId id="286" r:id="rId28"/>
    <p:sldId id="287" r:id="rId29"/>
    <p:sldId id="288" r:id="rId30"/>
    <p:sldId id="289" r:id="rId31"/>
    <p:sldId id="290" r:id="rId32"/>
    <p:sldId id="291" r:id="rId33"/>
    <p:sldId id="502" r:id="rId34"/>
    <p:sldId id="503" r:id="rId35"/>
    <p:sldId id="504" r:id="rId36"/>
    <p:sldId id="505" r:id="rId37"/>
    <p:sldId id="506" r:id="rId38"/>
    <p:sldId id="292" r:id="rId39"/>
    <p:sldId id="293" r:id="rId40"/>
    <p:sldId id="294" r:id="rId41"/>
    <p:sldId id="447" r:id="rId42"/>
    <p:sldId id="451" r:id="rId43"/>
    <p:sldId id="452" r:id="rId44"/>
    <p:sldId id="453" r:id="rId45"/>
    <p:sldId id="454" r:id="rId46"/>
    <p:sldId id="455" r:id="rId47"/>
    <p:sldId id="478" r:id="rId48"/>
    <p:sldId id="479" r:id="rId49"/>
    <p:sldId id="493" r:id="rId50"/>
    <p:sldId id="507" r:id="rId51"/>
    <p:sldId id="508" r:id="rId52"/>
    <p:sldId id="509" r:id="rId53"/>
    <p:sldId id="510" r:id="rId54"/>
    <p:sldId id="492" r:id="rId55"/>
    <p:sldId id="489" r:id="rId56"/>
    <p:sldId id="456" r:id="rId57"/>
    <p:sldId id="457" r:id="rId58"/>
    <p:sldId id="458" r:id="rId59"/>
    <p:sldId id="459" r:id="rId60"/>
    <p:sldId id="460" r:id="rId61"/>
    <p:sldId id="463" r:id="rId62"/>
    <p:sldId id="295" r:id="rId63"/>
    <p:sldId id="297" r:id="rId64"/>
    <p:sldId id="298" r:id="rId65"/>
    <p:sldId id="299" r:id="rId66"/>
    <p:sldId id="300" r:id="rId67"/>
    <p:sldId id="301" r:id="rId68"/>
    <p:sldId id="302" r:id="rId69"/>
    <p:sldId id="303" r:id="rId70"/>
    <p:sldId id="304" r:id="rId71"/>
    <p:sldId id="305" r:id="rId72"/>
    <p:sldId id="306" r:id="rId73"/>
    <p:sldId id="307" r:id="rId74"/>
    <p:sldId id="308" r:id="rId75"/>
    <p:sldId id="309" r:id="rId7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615" autoAdjust="0"/>
    <p:restoredTop sz="86470" autoAdjust="0"/>
  </p:normalViewPr>
  <p:slideViewPr>
    <p:cSldViewPr>
      <p:cViewPr varScale="1">
        <p:scale>
          <a:sx n="64" d="100"/>
          <a:sy n="64" d="100"/>
        </p:scale>
        <p:origin x="-133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3876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1CBD1-D2FC-4C4B-B3CD-77AFA32372E5}" type="datetimeFigureOut">
              <a:rPr lang="tr-TR" smtClean="0"/>
              <a:pPr/>
              <a:t>17.08.2015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707B8E-1C77-48E4-BC73-C576C4257621}" type="slidenum">
              <a:rPr lang="tr-TR" smtClean="0"/>
              <a:pPr/>
              <a:t>‹#›</a:t>
            </a:fld>
            <a:endParaRPr lang="tr-TR"/>
          </a:p>
        </p:txBody>
      </p:sp>
    </p:spTree>
    <p:extLst>
      <p:ext uri="{BB962C8B-B14F-4D97-AF65-F5344CB8AC3E}">
        <p14:creationId xmlns="" xmlns:p14="http://schemas.microsoft.com/office/powerpoint/2010/main" val="3798897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6707B8E-1C77-48E4-BC73-C576C4257621}" type="slidenum">
              <a:rPr lang="tr-TR" smtClean="0"/>
              <a:pPr/>
              <a:t>1</a:t>
            </a:fld>
            <a:endParaRPr lang="tr-TR"/>
          </a:p>
        </p:txBody>
      </p:sp>
    </p:spTree>
    <p:extLst>
      <p:ext uri="{BB962C8B-B14F-4D97-AF65-F5344CB8AC3E}">
        <p14:creationId xmlns="" xmlns:p14="http://schemas.microsoft.com/office/powerpoint/2010/main" val="2155651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10"/>
          </p:nvPr>
        </p:nvSpPr>
        <p:spPr/>
        <p:txBody>
          <a:bodyPr/>
          <a:lstStyle/>
          <a:p>
            <a:fld id="{400F6861-A988-4892-AC22-5DC4CA544335}" type="slidenum">
              <a:rPr lang="tr-TR" smtClean="0"/>
              <a:pPr/>
              <a:t>2</a:t>
            </a:fld>
            <a:endParaRPr lang="tr-TR"/>
          </a:p>
        </p:txBody>
      </p:sp>
    </p:spTree>
    <p:extLst>
      <p:ext uri="{BB962C8B-B14F-4D97-AF65-F5344CB8AC3E}">
        <p14:creationId xmlns="" xmlns:p14="http://schemas.microsoft.com/office/powerpoint/2010/main" val="2957737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10"/>
          </p:nvPr>
        </p:nvSpPr>
        <p:spPr/>
        <p:txBody>
          <a:bodyPr/>
          <a:lstStyle/>
          <a:p>
            <a:fld id="{400F6861-A988-4892-AC22-5DC4CA544335}" type="slidenum">
              <a:rPr lang="tr-TR" smtClean="0"/>
              <a:pPr/>
              <a:t>4</a:t>
            </a:fld>
            <a:endParaRPr lang="tr-TR"/>
          </a:p>
        </p:txBody>
      </p:sp>
    </p:spTree>
    <p:extLst>
      <p:ext uri="{BB962C8B-B14F-4D97-AF65-F5344CB8AC3E}">
        <p14:creationId xmlns="" xmlns:p14="http://schemas.microsoft.com/office/powerpoint/2010/main" val="3610191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3011" name="2 Not Yer Tutucusu"/>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31748" name="3 Slayt Numarası Yer Tutucusu"/>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9D0C320-75AC-43D3-B836-D2721D5EE205}" type="slidenum">
              <a:rPr lang="tr-TR" altLang="tr-TR">
                <a:latin typeface="Calibri" panose="020F0502020204030204" pitchFamily="34" charset="0"/>
              </a:rPr>
              <a:pPr eaLnBrk="1" hangingPunct="1"/>
              <a:t>5</a:t>
            </a:fld>
            <a:endParaRPr lang="tr-TR" altLang="tr-TR">
              <a:latin typeface="Calibri" panose="020F0502020204030204" pitchFamily="34" charset="0"/>
            </a:endParaRPr>
          </a:p>
        </p:txBody>
      </p:sp>
    </p:spTree>
    <p:extLst>
      <p:ext uri="{BB962C8B-B14F-4D97-AF65-F5344CB8AC3E}">
        <p14:creationId xmlns="" xmlns:p14="http://schemas.microsoft.com/office/powerpoint/2010/main" val="604855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Slayt Görüntüsü Yer Tutucusu"/>
          <p:cNvSpPr>
            <a:spLocks noGrp="1" noRot="1" noChangeAspect="1" noTextEdit="1"/>
          </p:cNvSpPr>
          <p:nvPr>
            <p:ph type="sldImg"/>
          </p:nvPr>
        </p:nvSpPr>
        <p:spPr>
          <a:ln/>
        </p:spPr>
      </p:sp>
      <p:sp>
        <p:nvSpPr>
          <p:cNvPr id="30723" name="2 Not Yer Tutucusu"/>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tr-TR" dirty="0" smtClean="0"/>
          </a:p>
          <a:p>
            <a:endParaRPr lang="tr-TR" dirty="0" smtClean="0"/>
          </a:p>
        </p:txBody>
      </p:sp>
      <p:sp>
        <p:nvSpPr>
          <p:cNvPr id="30724" name="3 Slayt Numarası Yer Tutucusu"/>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EF42A07A-71F3-4215-9685-F3AE9B0CCDED}" type="slidenum">
              <a:rPr lang="tr-TR" smtClean="0"/>
              <a:pPr/>
              <a:t>7</a:t>
            </a:fld>
            <a:endParaRPr lang="tr-TR" smtClean="0"/>
          </a:p>
        </p:txBody>
      </p:sp>
    </p:spTree>
    <p:extLst>
      <p:ext uri="{BB962C8B-B14F-4D97-AF65-F5344CB8AC3E}">
        <p14:creationId xmlns="" xmlns:p14="http://schemas.microsoft.com/office/powerpoint/2010/main" val="570816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16707B8E-1C77-48E4-BC73-C576C4257621}" type="slidenum">
              <a:rPr lang="tr-TR" smtClean="0"/>
              <a:pPr/>
              <a:t>29</a:t>
            </a:fld>
            <a:endParaRPr lang="tr-TR"/>
          </a:p>
        </p:txBody>
      </p:sp>
    </p:spTree>
    <p:extLst>
      <p:ext uri="{BB962C8B-B14F-4D97-AF65-F5344CB8AC3E}">
        <p14:creationId xmlns="" xmlns:p14="http://schemas.microsoft.com/office/powerpoint/2010/main" val="180612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883852" y="8684900"/>
            <a:ext cx="2974148" cy="4591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7464" tIns="43732" rIns="87464" bIns="43732" anchor="b"/>
          <a:lstStyle>
            <a:lvl1pPr defTabSz="874713">
              <a:defRPr sz="3200" b="1">
                <a:solidFill>
                  <a:schemeClr val="bg1"/>
                </a:solidFill>
                <a:latin typeface="Arial" charset="0"/>
              </a:defRPr>
            </a:lvl1pPr>
            <a:lvl2pPr marL="742950" indent="-285750" defTabSz="874713">
              <a:defRPr sz="3200" b="1">
                <a:solidFill>
                  <a:schemeClr val="bg1"/>
                </a:solidFill>
                <a:latin typeface="Arial" charset="0"/>
              </a:defRPr>
            </a:lvl2pPr>
            <a:lvl3pPr marL="1143000" indent="-228600" defTabSz="874713">
              <a:defRPr sz="3200" b="1">
                <a:solidFill>
                  <a:schemeClr val="bg1"/>
                </a:solidFill>
                <a:latin typeface="Arial" charset="0"/>
              </a:defRPr>
            </a:lvl3pPr>
            <a:lvl4pPr marL="1600200" indent="-228600" defTabSz="874713">
              <a:defRPr sz="3200" b="1">
                <a:solidFill>
                  <a:schemeClr val="bg1"/>
                </a:solidFill>
                <a:latin typeface="Arial" charset="0"/>
              </a:defRPr>
            </a:lvl4pPr>
            <a:lvl5pPr marL="2057400" indent="-228600" defTabSz="874713">
              <a:defRPr sz="3200" b="1">
                <a:solidFill>
                  <a:schemeClr val="bg1"/>
                </a:solidFill>
                <a:latin typeface="Arial" charset="0"/>
              </a:defRPr>
            </a:lvl5pPr>
            <a:lvl6pPr marL="2514600" indent="-228600" algn="ctr" defTabSz="874713" eaLnBrk="0" fontAlgn="base" hangingPunct="0">
              <a:spcBef>
                <a:spcPct val="0"/>
              </a:spcBef>
              <a:spcAft>
                <a:spcPct val="0"/>
              </a:spcAft>
              <a:defRPr sz="3200" b="1">
                <a:solidFill>
                  <a:schemeClr val="bg1"/>
                </a:solidFill>
                <a:latin typeface="Arial" charset="0"/>
              </a:defRPr>
            </a:lvl6pPr>
            <a:lvl7pPr marL="2971800" indent="-228600" algn="ctr" defTabSz="874713" eaLnBrk="0" fontAlgn="base" hangingPunct="0">
              <a:spcBef>
                <a:spcPct val="0"/>
              </a:spcBef>
              <a:spcAft>
                <a:spcPct val="0"/>
              </a:spcAft>
              <a:defRPr sz="3200" b="1">
                <a:solidFill>
                  <a:schemeClr val="bg1"/>
                </a:solidFill>
                <a:latin typeface="Arial" charset="0"/>
              </a:defRPr>
            </a:lvl7pPr>
            <a:lvl8pPr marL="3429000" indent="-228600" algn="ctr" defTabSz="874713" eaLnBrk="0" fontAlgn="base" hangingPunct="0">
              <a:spcBef>
                <a:spcPct val="0"/>
              </a:spcBef>
              <a:spcAft>
                <a:spcPct val="0"/>
              </a:spcAft>
              <a:defRPr sz="3200" b="1">
                <a:solidFill>
                  <a:schemeClr val="bg1"/>
                </a:solidFill>
                <a:latin typeface="Arial" charset="0"/>
              </a:defRPr>
            </a:lvl8pPr>
            <a:lvl9pPr marL="3886200" indent="-228600" algn="ctr" defTabSz="874713" eaLnBrk="0" fontAlgn="base" hangingPunct="0">
              <a:spcBef>
                <a:spcPct val="0"/>
              </a:spcBef>
              <a:spcAft>
                <a:spcPct val="0"/>
              </a:spcAft>
              <a:defRPr sz="3200" b="1">
                <a:solidFill>
                  <a:schemeClr val="bg1"/>
                </a:solidFill>
                <a:latin typeface="Arial" charset="0"/>
              </a:defRPr>
            </a:lvl9pPr>
          </a:lstStyle>
          <a:p>
            <a:pPr algn="r" eaLnBrk="1" hangingPunct="1"/>
            <a:fld id="{BA2F70AF-2EBA-4312-B2C8-4FAE19D6893C}" type="slidenum">
              <a:rPr lang="tr-TR" sz="1100" b="0">
                <a:solidFill>
                  <a:schemeClr val="tx1"/>
                </a:solidFill>
                <a:latin typeface="Times New Roman" pitchFamily="18" charset="0"/>
              </a:rPr>
              <a:pPr algn="r" eaLnBrk="1" hangingPunct="1"/>
              <a:t>30</a:t>
            </a:fld>
            <a:endParaRPr lang="tr-TR" sz="1100" b="0">
              <a:solidFill>
                <a:schemeClr val="tx1"/>
              </a:solidFill>
              <a:latin typeface="Times New Roman" pitchFamily="18" charset="0"/>
            </a:endParaRPr>
          </a:p>
        </p:txBody>
      </p:sp>
      <p:sp>
        <p:nvSpPr>
          <p:cNvPr id="47107" name="Rectangle 2"/>
          <p:cNvSpPr>
            <a:spLocks noGrp="1" noRot="1" noChangeAspect="1" noChangeArrowheads="1" noTextEdit="1"/>
          </p:cNvSpPr>
          <p:nvPr>
            <p:ph type="sldImg"/>
          </p:nvPr>
        </p:nvSpPr>
        <p:spPr>
          <a:xfrm>
            <a:off x="1263650" y="776288"/>
            <a:ext cx="4270375" cy="3201987"/>
          </a:xfrm>
          <a:ln w="12700" cap="flat">
            <a:solidFill>
              <a:schemeClr val="tx1"/>
            </a:solidFill>
          </a:ln>
        </p:spPr>
      </p:sp>
      <p:sp>
        <p:nvSpPr>
          <p:cNvPr id="47108" name="Rectangle 3"/>
          <p:cNvSpPr>
            <a:spLocks noGrp="1" noChangeArrowheads="1"/>
          </p:cNvSpPr>
          <p:nvPr>
            <p:ph type="body" idx="1"/>
          </p:nvPr>
        </p:nvSpPr>
        <p:spPr>
          <a:xfrm>
            <a:off x="940133" y="4374616"/>
            <a:ext cx="5032190" cy="385410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376" tIns="44688" rIns="89376" bIns="44688"/>
          <a:lstStyle/>
          <a:p>
            <a:r>
              <a:rPr lang="tr-TR" smtClean="0">
                <a:latin typeface="Arial" charset="0"/>
              </a:rPr>
              <a:t>2033 YILINDA</a:t>
            </a:r>
            <a:r>
              <a:rPr lang="tr-TR" b="1" smtClean="0">
                <a:latin typeface="Arial" charset="0"/>
              </a:rPr>
              <a:t> </a:t>
            </a:r>
            <a:r>
              <a:rPr lang="tr-TR" smtClean="0">
                <a:latin typeface="Arial" charset="0"/>
              </a:rPr>
              <a:t>ULAŞILMASI HEDEFLENEN KUVVET YAPISI;  </a:t>
            </a:r>
          </a:p>
          <a:p>
            <a:r>
              <a:rPr lang="tr-TR" smtClean="0">
                <a:latin typeface="Arial" charset="0"/>
              </a:rPr>
              <a:t>	  *	16 SAHİL GÜVENLİK GEMİSİ,</a:t>
            </a:r>
          </a:p>
          <a:p>
            <a:r>
              <a:rPr lang="tr-TR" smtClean="0">
                <a:latin typeface="Arial" charset="0"/>
              </a:rPr>
              <a:t> 	  *  	108 SAHİL GÜVENLİK BOTU,</a:t>
            </a:r>
          </a:p>
          <a:p>
            <a:r>
              <a:rPr lang="tr-TR" smtClean="0">
                <a:latin typeface="Arial" charset="0"/>
              </a:rPr>
              <a:t>  	  *  	112 LASTİK BOT,</a:t>
            </a:r>
          </a:p>
          <a:p>
            <a:r>
              <a:rPr lang="tr-TR" smtClean="0">
                <a:latin typeface="Arial" charset="0"/>
              </a:rPr>
              <a:t>   	  *  	3 SAHİL GÜVENLİK UÇAĞI,</a:t>
            </a:r>
          </a:p>
          <a:p>
            <a:r>
              <a:rPr lang="tr-TR" smtClean="0">
                <a:latin typeface="Arial" charset="0"/>
              </a:rPr>
              <a:t>  	  * 	20 HELİKOPTER,</a:t>
            </a:r>
          </a:p>
          <a:p>
            <a:r>
              <a:rPr lang="tr-TR" smtClean="0">
                <a:latin typeface="Arial" charset="0"/>
              </a:rPr>
              <a:t>  	  *  	12 MOBİL RADAR VE</a:t>
            </a:r>
          </a:p>
          <a:p>
            <a:r>
              <a:rPr lang="tr-TR" smtClean="0">
                <a:latin typeface="Arial" charset="0"/>
              </a:rPr>
              <a:t>	  * 	12 İNSANSIZ HAVA ARACI ŞEKLİNDEDİR. </a:t>
            </a:r>
          </a:p>
        </p:txBody>
      </p:sp>
    </p:spTree>
    <p:extLst>
      <p:ext uri="{BB962C8B-B14F-4D97-AF65-F5344CB8AC3E}">
        <p14:creationId xmlns="" xmlns:p14="http://schemas.microsoft.com/office/powerpoint/2010/main" val="1528670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75CABB8-3F64-4958-B32C-B1D8C045822D}" type="slidenum">
              <a:rPr lang="tr-TR" altLang="tr-TR"/>
              <a:pPr eaLnBrk="1" hangingPunct="1"/>
              <a:t>43</a:t>
            </a:fld>
            <a:endParaRPr lang="tr-TR" altLang="tr-T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xfrm>
            <a:off x="914400" y="4341813"/>
            <a:ext cx="5029200" cy="4116387"/>
          </a:xfrm>
          <a:noFill/>
        </p:spPr>
        <p:txBody>
          <a:bodyPr/>
          <a:lstStyle/>
          <a:p>
            <a:pPr eaLnBrk="1" hangingPunct="1"/>
            <a:endParaRPr lang="en-US" altLang="tr-TR" smtClean="0"/>
          </a:p>
        </p:txBody>
      </p:sp>
    </p:spTree>
    <p:extLst>
      <p:ext uri="{BB962C8B-B14F-4D97-AF65-F5344CB8AC3E}">
        <p14:creationId xmlns="" xmlns:p14="http://schemas.microsoft.com/office/powerpoint/2010/main" val="1429122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290638" y="795338"/>
            <a:ext cx="4275137" cy="3205162"/>
          </a:xfrm>
          <a:ln/>
        </p:spPr>
      </p:sp>
      <p:sp>
        <p:nvSpPr>
          <p:cNvPr id="67587" name="Rectangle 3"/>
          <p:cNvSpPr>
            <a:spLocks noGrp="1" noChangeArrowheads="1"/>
          </p:cNvSpPr>
          <p:nvPr>
            <p:ph type="body" idx="1"/>
          </p:nvPr>
        </p:nvSpPr>
        <p:spPr>
          <a:xfrm>
            <a:off x="914508" y="4345374"/>
            <a:ext cx="5028986" cy="3849721"/>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7" tIns="45713" rIns="91427" bIns="45713"/>
          <a:lstStyle/>
          <a:p>
            <a:pPr algn="just"/>
            <a:r>
              <a:rPr lang="en-US" dirty="0" smtClean="0">
                <a:latin typeface="Arial" charset="0"/>
              </a:rPr>
              <a:t>THE TURKISH COAST GUARD COMMAND CONTINUES TO FIGHT AGAINST ILLEGAL ACTIVITIES WITH ALL EFFORTS ON </a:t>
            </a:r>
            <a:r>
              <a:rPr lang="tr-TR" dirty="0" smtClean="0">
                <a:latin typeface="Arial" charset="0"/>
              </a:rPr>
              <a:t>24/7</a:t>
            </a:r>
            <a:r>
              <a:rPr lang="en-US" dirty="0" smtClean="0">
                <a:latin typeface="Arial" charset="0"/>
              </a:rPr>
              <a:t> BASIS. </a:t>
            </a:r>
          </a:p>
        </p:txBody>
      </p:sp>
    </p:spTree>
    <p:extLst>
      <p:ext uri="{BB962C8B-B14F-4D97-AF65-F5344CB8AC3E}">
        <p14:creationId xmlns="" xmlns:p14="http://schemas.microsoft.com/office/powerpoint/2010/main" val="252145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E76D25DF-E466-4D4B-8228-1564FAD6D6E3}" type="datetimeFigureOut">
              <a:rPr lang="en-US" smtClean="0">
                <a:solidFill>
                  <a:srgbClr val="DBF5F9">
                    <a:shade val="90000"/>
                  </a:srgbClr>
                </a:solidFill>
              </a:rPr>
              <a:pPr/>
              <a:t>8/17/2015</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01E2C9C9-FAE1-4C83-9AE1-BF9BEDC30947}"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 xmlns:p14="http://schemas.microsoft.com/office/powerpoint/2010/main" val="19535750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E76D25DF-E466-4D4B-8228-1564FAD6D6E3}" type="datetimeFigureOut">
              <a:rPr lang="en-US" smtClean="0">
                <a:solidFill>
                  <a:srgbClr val="04617B">
                    <a:shade val="90000"/>
                  </a:srgbClr>
                </a:solidFill>
              </a:rPr>
              <a:pPr/>
              <a:t>8/17/2015</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1E2C9C9-FAE1-4C83-9AE1-BF9BEDC309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4045731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E76D25DF-E466-4D4B-8228-1564FAD6D6E3}" type="datetimeFigureOut">
              <a:rPr lang="en-US" smtClean="0">
                <a:solidFill>
                  <a:srgbClr val="DBF5F9">
                    <a:shade val="90000"/>
                  </a:srgbClr>
                </a:solidFill>
              </a:rPr>
              <a:pPr/>
              <a:t>8/17/2015</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01E2C9C9-FAE1-4C83-9AE1-BF9BEDC30947}"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 xmlns:p14="http://schemas.microsoft.com/office/powerpoint/2010/main" val="391787542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E76D25DF-E466-4D4B-8228-1564FAD6D6E3}" type="datetimeFigureOut">
              <a:rPr lang="en-US" smtClean="0">
                <a:solidFill>
                  <a:srgbClr val="04617B">
                    <a:shade val="90000"/>
                  </a:srgbClr>
                </a:solidFill>
              </a:rPr>
              <a:pPr/>
              <a:t>8/17/2015</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01E2C9C9-FAE1-4C83-9AE1-BF9BEDC309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1514685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E76D25DF-E466-4D4B-8228-1564FAD6D6E3}" type="datetimeFigureOut">
              <a:rPr lang="en-US" smtClean="0">
                <a:solidFill>
                  <a:srgbClr val="04617B">
                    <a:shade val="90000"/>
                  </a:srgbClr>
                </a:solidFill>
              </a:rPr>
              <a:pPr/>
              <a:t>8/17/2015</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01E2C9C9-FAE1-4C83-9AE1-BF9BEDC309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3240890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E76D25DF-E466-4D4B-8228-1564FAD6D6E3}" type="datetimeFigureOut">
              <a:rPr lang="en-US" smtClean="0">
                <a:solidFill>
                  <a:srgbClr val="04617B">
                    <a:shade val="90000"/>
                  </a:srgbClr>
                </a:solidFill>
              </a:rPr>
              <a:pPr/>
              <a:t>8/17/2015</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01E2C9C9-FAE1-4C83-9AE1-BF9BEDC309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3999019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6D25DF-E466-4D4B-8228-1564FAD6D6E3}" type="datetimeFigureOut">
              <a:rPr lang="en-US" smtClean="0">
                <a:solidFill>
                  <a:srgbClr val="04617B">
                    <a:shade val="90000"/>
                  </a:srgbClr>
                </a:solidFill>
              </a:rPr>
              <a:pPr/>
              <a:t>8/17/2015</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01E2C9C9-FAE1-4C83-9AE1-BF9BEDC309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192689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E76D25DF-E466-4D4B-8228-1564FAD6D6E3}" type="datetimeFigureOut">
              <a:rPr lang="en-US" smtClean="0">
                <a:solidFill>
                  <a:srgbClr val="04617B">
                    <a:shade val="90000"/>
                  </a:srgbClr>
                </a:solidFill>
              </a:rPr>
              <a:pPr/>
              <a:t>8/17/2015</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01E2C9C9-FAE1-4C83-9AE1-BF9BEDC309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1505123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E76D25DF-E466-4D4B-8228-1564FAD6D6E3}" type="datetimeFigureOut">
              <a:rPr lang="en-US" smtClean="0">
                <a:solidFill>
                  <a:srgbClr val="04617B">
                    <a:shade val="90000"/>
                  </a:srgbClr>
                </a:solidFill>
              </a:rPr>
              <a:pPr/>
              <a:t>8/17/2015</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01E2C9C9-FAE1-4C83-9AE1-BF9BEDC30947}"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 xmlns:p14="http://schemas.microsoft.com/office/powerpoint/2010/main" val="352966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E76D25DF-E466-4D4B-8228-1564FAD6D6E3}" type="datetimeFigureOut">
              <a:rPr lang="en-US" smtClean="0">
                <a:solidFill>
                  <a:srgbClr val="04617B">
                    <a:shade val="90000"/>
                  </a:srgbClr>
                </a:solidFill>
              </a:rPr>
              <a:pPr/>
              <a:t>8/17/2015</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1E2C9C9-FAE1-4C83-9AE1-BF9BEDC309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703337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E76D25DF-E466-4D4B-8228-1564FAD6D6E3}" type="datetimeFigureOut">
              <a:rPr lang="en-US" smtClean="0">
                <a:solidFill>
                  <a:srgbClr val="04617B">
                    <a:shade val="90000"/>
                  </a:srgbClr>
                </a:solidFill>
              </a:rPr>
              <a:pPr/>
              <a:t>8/17/2015</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01E2C9C9-FAE1-4C83-9AE1-BF9BEDC3094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979784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tr-TR">
              <a:solidFill>
                <a:srgbClr val="000000"/>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tr-TR">
              <a:solidFill>
                <a:srgbClr val="000000"/>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6F598A63-01C2-4961-8C45-7257C27726B4}" type="slidenum">
              <a:rPr lang="tr-TR" smtClean="0">
                <a:solidFill>
                  <a:srgbClr val="000000"/>
                </a:solidFill>
              </a:rPr>
              <a:pPr fontAlgn="base">
                <a:spcBef>
                  <a:spcPct val="0"/>
                </a:spcBef>
                <a:spcAft>
                  <a:spcPct val="0"/>
                </a:spcAft>
                <a:defRPr/>
              </a:pPr>
              <a:t>‹#›</a:t>
            </a:fld>
            <a:endParaRPr lang="tr-TR">
              <a:solidFill>
                <a:srgbClr val="000000"/>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 xmlns:p14="http://schemas.microsoft.com/office/powerpoint/2010/main" val="541390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NULL" TargetMode="External"/><Relationship Id="rId5" Type="http://schemas.openxmlformats.org/officeDocument/2006/relationships/image" Target="../media/image8.png"/><Relationship Id="rId4" Type="http://schemas.microsoft.com/office/2007/relationships/media" Target="../media/media1.wmv"/></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NULL" TargetMode="External"/><Relationship Id="rId5" Type="http://schemas.openxmlformats.org/officeDocument/2006/relationships/image" Target="../media/image12.png"/><Relationship Id="rId4" Type="http://schemas.microsoft.com/office/2007/relationships/media" Target="../media/media2.wmv"/></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jpe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png"/><Relationship Id="rId1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3.xml.rels><?xml version="1.0" encoding="UTF-8" standalone="yes"?>
<Relationships xmlns="http://schemas.openxmlformats.org/package/2006/relationships"><Relationship Id="rId3" Type="http://schemas.openxmlformats.org/officeDocument/2006/relationships/image" Target="../media/image56.wmf"/><Relationship Id="rId7"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44.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image" Target="../media/image76.wmf"/><Relationship Id="rId7" Type="http://schemas.openxmlformats.org/officeDocument/2006/relationships/image" Target="../media/image80.wmf"/><Relationship Id="rId2" Type="http://schemas.openxmlformats.org/officeDocument/2006/relationships/image" Target="../media/image75.wmf"/><Relationship Id="rId1" Type="http://schemas.openxmlformats.org/officeDocument/2006/relationships/slideLayout" Target="../slideLayouts/slideLayout7.xml"/><Relationship Id="rId6" Type="http://schemas.openxmlformats.org/officeDocument/2006/relationships/image" Target="../media/image79.wmf"/><Relationship Id="rId5" Type="http://schemas.openxmlformats.org/officeDocument/2006/relationships/image" Target="../media/image78.wmf"/><Relationship Id="rId4" Type="http://schemas.openxmlformats.org/officeDocument/2006/relationships/image" Target="../media/image77.wmf"/><Relationship Id="rId9" Type="http://schemas.openxmlformats.org/officeDocument/2006/relationships/image" Target="../media/image82.wmf"/></Relationships>
</file>

<file path=ppt/slides/_rels/slide58.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image" Target="../media/image83.wmf"/><Relationship Id="rId1" Type="http://schemas.openxmlformats.org/officeDocument/2006/relationships/slideLayout" Target="../slideLayouts/slideLayout7.xml"/><Relationship Id="rId4" Type="http://schemas.openxmlformats.org/officeDocument/2006/relationships/image" Target="../media/image85.wmf"/></Relationships>
</file>

<file path=ppt/slides/_rels/slide59.x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Yuvarlatılmış Dikdörtgen 2"/>
          <p:cNvSpPr/>
          <p:nvPr/>
        </p:nvSpPr>
        <p:spPr>
          <a:xfrm>
            <a:off x="-20672" y="257969"/>
            <a:ext cx="9164672" cy="1872208"/>
          </a:xfrm>
          <a:prstGeom prst="roundRect">
            <a:avLst/>
          </a:prstGeom>
          <a:gradFill flip="none" rotWithShape="1">
            <a:gsLst>
              <a:gs pos="0">
                <a:schemeClr val="tx1">
                  <a:lumMod val="75000"/>
                  <a:alpha val="31000"/>
                </a:schemeClr>
              </a:gs>
              <a:gs pos="9000">
                <a:schemeClr val="accent1">
                  <a:tint val="86000"/>
                  <a:satMod val="115000"/>
                  <a:alpha val="1000"/>
                </a:schemeClr>
              </a:gs>
              <a:gs pos="100000">
                <a:schemeClr val="accent1">
                  <a:tint val="50000"/>
                  <a:satMod val="150000"/>
                </a:schemeClr>
              </a:gs>
            </a:gsLst>
            <a:lin ang="2700000" scaled="1"/>
            <a:tileRect/>
          </a:gradFill>
          <a:ln>
            <a:no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sz="1900" b="1" dirty="0" smtClean="0">
              <a:solidFill>
                <a:schemeClr val="tx1"/>
              </a:solidFill>
            </a:endParaRPr>
          </a:p>
          <a:p>
            <a:pPr algn="ctr"/>
            <a:endParaRPr lang="tr-TR" sz="1900" b="1" dirty="0">
              <a:solidFill>
                <a:schemeClr val="tx1"/>
              </a:solidFill>
            </a:endParaRPr>
          </a:p>
          <a:p>
            <a:pPr algn="ctr"/>
            <a:endParaRPr lang="tr-TR" sz="1900" b="1" dirty="0" smtClean="0">
              <a:solidFill>
                <a:schemeClr val="tx1"/>
              </a:solidFill>
            </a:endParaRPr>
          </a:p>
          <a:p>
            <a:pPr algn="ctr"/>
            <a:r>
              <a:rPr lang="en-US" sz="2400" b="1" dirty="0" smtClean="0">
                <a:solidFill>
                  <a:schemeClr val="tx1"/>
                </a:solidFill>
              </a:rPr>
              <a:t>SUSTAINABLE </a:t>
            </a:r>
            <a:r>
              <a:rPr lang="en-US" sz="2400" b="1" dirty="0">
                <a:solidFill>
                  <a:schemeClr val="tx1"/>
                </a:solidFill>
              </a:rPr>
              <a:t>FISHERIES OF THE EUROPEAN </a:t>
            </a:r>
            <a:r>
              <a:rPr lang="en-US" sz="2400" b="1" dirty="0" smtClean="0">
                <a:solidFill>
                  <a:schemeClr val="tx1"/>
                </a:solidFill>
              </a:rPr>
              <a:t>ANCHOVY</a:t>
            </a:r>
            <a:r>
              <a:rPr lang="tr-TR" sz="2400" b="1" dirty="0" smtClean="0">
                <a:solidFill>
                  <a:schemeClr val="tx1"/>
                </a:solidFill>
              </a:rPr>
              <a:t> </a:t>
            </a:r>
          </a:p>
          <a:p>
            <a:pPr algn="ctr"/>
            <a:r>
              <a:rPr lang="en-US" sz="2400" b="1" dirty="0" smtClean="0">
                <a:solidFill>
                  <a:schemeClr val="tx1"/>
                </a:solidFill>
              </a:rPr>
              <a:t>(</a:t>
            </a:r>
            <a:r>
              <a:rPr lang="en-US" sz="2400" b="1" i="1" dirty="0" err="1" smtClean="0">
                <a:solidFill>
                  <a:schemeClr val="tx1"/>
                </a:solidFill>
              </a:rPr>
              <a:t>Engraul</a:t>
            </a:r>
            <a:r>
              <a:rPr lang="tr-TR" sz="2400" b="1" i="1" dirty="0">
                <a:solidFill>
                  <a:schemeClr val="tx1"/>
                </a:solidFill>
              </a:rPr>
              <a:t>i</a:t>
            </a:r>
            <a:r>
              <a:rPr lang="en-US" sz="2400" b="1" i="1" dirty="0" smtClean="0">
                <a:solidFill>
                  <a:schemeClr val="tx1"/>
                </a:solidFill>
              </a:rPr>
              <a:t>s </a:t>
            </a:r>
            <a:r>
              <a:rPr lang="tr-TR" sz="2400" b="1" i="1" dirty="0" smtClean="0">
                <a:solidFill>
                  <a:schemeClr val="tx1"/>
                </a:solidFill>
              </a:rPr>
              <a:t>e</a:t>
            </a:r>
            <a:r>
              <a:rPr lang="en-US" sz="2400" b="1" i="1" dirty="0" err="1" smtClean="0">
                <a:solidFill>
                  <a:schemeClr val="tx1"/>
                </a:solidFill>
              </a:rPr>
              <a:t>ncras</a:t>
            </a:r>
            <a:r>
              <a:rPr lang="tr-TR" sz="2400" b="1" i="1" dirty="0" smtClean="0">
                <a:solidFill>
                  <a:schemeClr val="tx1"/>
                </a:solidFill>
              </a:rPr>
              <a:t>i</a:t>
            </a:r>
            <a:r>
              <a:rPr lang="en-US" sz="2400" b="1" i="1" dirty="0" err="1" smtClean="0">
                <a:solidFill>
                  <a:schemeClr val="tx1"/>
                </a:solidFill>
              </a:rPr>
              <a:t>colus</a:t>
            </a:r>
            <a:r>
              <a:rPr lang="en-US" sz="2400" b="1" i="1" dirty="0" smtClean="0">
                <a:solidFill>
                  <a:schemeClr val="tx1"/>
                </a:solidFill>
              </a:rPr>
              <a:t> </a:t>
            </a:r>
            <a:r>
              <a:rPr lang="en-US" sz="2400" b="1" dirty="0" smtClean="0">
                <a:solidFill>
                  <a:schemeClr val="tx1"/>
                </a:solidFill>
              </a:rPr>
              <a:t>) </a:t>
            </a:r>
            <a:r>
              <a:rPr lang="en-US" sz="2400" b="1" dirty="0">
                <a:solidFill>
                  <a:schemeClr val="tx1"/>
                </a:solidFill>
              </a:rPr>
              <a:t>IN THE BLACK SEA, TURKEY</a:t>
            </a:r>
          </a:p>
        </p:txBody>
      </p:sp>
      <p:pic>
        <p:nvPicPr>
          <p:cNvPr id="14341" name="Picture 19" descr="SU-Resmi Amblem"/>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5238" y="-27384"/>
            <a:ext cx="1202862" cy="1138866"/>
          </a:xfrm>
          <a:prstGeom prst="rect">
            <a:avLst/>
          </a:prstGeom>
          <a:ln>
            <a:noFill/>
          </a:ln>
          <a:effectLst>
            <a:outerShdw blurRad="292100" dist="139700" dir="2700000" algn="tl" rotWithShape="0">
              <a:srgbClr val="333333">
                <a:alpha val="65000"/>
              </a:srgbClr>
            </a:outerShdw>
          </a:effectLst>
          <a:extLst>
            <a:ext uri="{91240B29-F687-4F45-9708-019B960494DF}">
              <a14:hiddenLine xmlns="" xmlns:a14="http://schemas.microsoft.com/office/drawing/2010/main" w="9525">
                <a:solidFill>
                  <a:srgbClr val="000000"/>
                </a:solidFill>
                <a:miter lim="800000"/>
                <a:headEnd/>
                <a:tailEnd/>
              </a14:hiddenLine>
            </a:ext>
          </a:extLst>
        </p:spPr>
      </p:pic>
      <p:pic>
        <p:nvPicPr>
          <p:cNvPr id="6146" name="Picture 2" descr="C:\Users\can\Desktop\LOGO.png"/>
          <p:cNvPicPr>
            <a:picLocks noChangeAspect="1" noChangeArrowheads="1"/>
          </p:cNvPicPr>
          <p:nvPr/>
        </p:nvPicPr>
        <p:blipFill rotWithShape="1">
          <a:blip r:embed="rId5" cstate="email">
            <a:extLst>
              <a:ext uri="{28A0092B-C50C-407E-A947-70E740481C1C}">
                <a14:useLocalDpi xmlns="" xmlns:a14="http://schemas.microsoft.com/office/drawing/2010/main" val="0"/>
              </a:ext>
            </a:extLst>
          </a:blip>
          <a:srcRect l="40407" b="4285"/>
          <a:stretch/>
        </p:blipFill>
        <p:spPr bwMode="auto">
          <a:xfrm>
            <a:off x="2267744" y="0"/>
            <a:ext cx="3456384" cy="1111482"/>
          </a:xfrm>
          <a:prstGeom prst="rect">
            <a:avLst/>
          </a:prstGeom>
          <a:noFill/>
          <a:extLst>
            <a:ext uri="{909E8E84-426E-40DD-AFC4-6F175D3DCCD1}">
              <a14:hiddenFill xmlns="" xmlns:a14="http://schemas.microsoft.com/office/drawing/2010/main">
                <a:solidFill>
                  <a:srgbClr val="FFFFFF"/>
                </a:solidFill>
              </a14:hiddenFill>
            </a:ext>
          </a:extLst>
        </p:spPr>
      </p:pic>
      <p:pic>
        <p:nvPicPr>
          <p:cNvPr id="6147" name="Picture 3" descr="C:\Users\can\Desktop\LOGO.png"/>
          <p:cNvPicPr>
            <a:picLocks noChangeAspect="1" noChangeArrowheads="1"/>
          </p:cNvPicPr>
          <p:nvPr/>
        </p:nvPicPr>
        <p:blipFill rotWithShape="1">
          <a:blip r:embed="rId6">
            <a:extLst>
              <a:ext uri="{28A0092B-C50C-407E-A947-70E740481C1C}">
                <a14:useLocalDpi xmlns="" xmlns:a14="http://schemas.microsoft.com/office/drawing/2010/main" val="0"/>
              </a:ext>
            </a:extLst>
          </a:blip>
          <a:srcRect r="60679" b="15279"/>
          <a:stretch/>
        </p:blipFill>
        <p:spPr bwMode="auto">
          <a:xfrm>
            <a:off x="6487662" y="-27384"/>
            <a:ext cx="2640008" cy="113886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Yuvarlatılmış Dikdörtgen 1"/>
          <p:cNvSpPr/>
          <p:nvPr/>
        </p:nvSpPr>
        <p:spPr>
          <a:xfrm>
            <a:off x="35496" y="5604718"/>
            <a:ext cx="7776864" cy="1280666"/>
          </a:xfrm>
          <a:prstGeom prst="roundRect">
            <a:avLst/>
          </a:prstGeom>
          <a:gradFill>
            <a:gsLst>
              <a:gs pos="0">
                <a:schemeClr val="accent1">
                  <a:tint val="70000"/>
                  <a:satMod val="130000"/>
                </a:schemeClr>
              </a:gs>
              <a:gs pos="100000">
                <a:schemeClr val="accent1">
                  <a:tint val="44000"/>
                  <a:satMod val="165000"/>
                  <a:alpha val="15000"/>
                </a:schemeClr>
              </a:gs>
              <a:gs pos="100000">
                <a:schemeClr val="accent1">
                  <a:tint val="15000"/>
                  <a:satMod val="165000"/>
                  <a:alpha val="63000"/>
                </a:schemeClr>
              </a:gs>
              <a:gs pos="100000">
                <a:schemeClr val="accent1">
                  <a:tint val="5000"/>
                  <a:satMod val="250000"/>
                </a:schemeClr>
              </a:gs>
            </a:gsLst>
          </a:gra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b="1" dirty="0">
                <a:solidFill>
                  <a:schemeClr val="tx1"/>
                </a:solidFill>
              </a:rPr>
              <a:t>Osman SAMSUN, </a:t>
            </a:r>
            <a:r>
              <a:rPr lang="en-US" b="1" dirty="0" err="1">
                <a:solidFill>
                  <a:schemeClr val="tx1"/>
                </a:solidFill>
              </a:rPr>
              <a:t>Ferhat</a:t>
            </a:r>
            <a:r>
              <a:rPr lang="en-US" b="1" dirty="0">
                <a:solidFill>
                  <a:schemeClr val="tx1"/>
                </a:solidFill>
              </a:rPr>
              <a:t> BUYUKDEVECI, </a:t>
            </a:r>
            <a:r>
              <a:rPr lang="en-US" b="1" dirty="0" err="1">
                <a:solidFill>
                  <a:schemeClr val="tx1"/>
                </a:solidFill>
              </a:rPr>
              <a:t>Çetin</a:t>
            </a:r>
            <a:r>
              <a:rPr lang="en-US" b="1" dirty="0">
                <a:solidFill>
                  <a:schemeClr val="tx1"/>
                </a:solidFill>
              </a:rPr>
              <a:t> SUMER, </a:t>
            </a:r>
            <a:r>
              <a:rPr lang="en-US" b="1" dirty="0" err="1">
                <a:solidFill>
                  <a:schemeClr val="tx1"/>
                </a:solidFill>
              </a:rPr>
              <a:t>Sabri</a:t>
            </a:r>
            <a:r>
              <a:rPr lang="en-US" b="1" dirty="0">
                <a:solidFill>
                  <a:schemeClr val="tx1"/>
                </a:solidFill>
              </a:rPr>
              <a:t> BILGIN</a:t>
            </a:r>
            <a:endParaRPr lang="tr-TR" b="1" dirty="0">
              <a:solidFill>
                <a:schemeClr val="tx1"/>
              </a:solidFill>
            </a:endParaRPr>
          </a:p>
          <a:p>
            <a:r>
              <a:rPr lang="en-US" dirty="0" err="1">
                <a:solidFill>
                  <a:schemeClr val="tx1"/>
                </a:solidFill>
              </a:rPr>
              <a:t>Sinop</a:t>
            </a:r>
            <a:r>
              <a:rPr lang="en-US" dirty="0">
                <a:solidFill>
                  <a:schemeClr val="tx1"/>
                </a:solidFill>
              </a:rPr>
              <a:t> University, Faculty of Fisheries and Aquatic Science, </a:t>
            </a:r>
            <a:endParaRPr lang="tr-TR" dirty="0">
              <a:solidFill>
                <a:schemeClr val="tx1"/>
              </a:solidFill>
            </a:endParaRPr>
          </a:p>
          <a:p>
            <a:r>
              <a:rPr lang="en-US" dirty="0" err="1">
                <a:solidFill>
                  <a:schemeClr val="tx1"/>
                </a:solidFill>
              </a:rPr>
              <a:t>Sinop</a:t>
            </a:r>
            <a:r>
              <a:rPr lang="en-US" dirty="0">
                <a:solidFill>
                  <a:schemeClr val="tx1"/>
                </a:solidFill>
              </a:rPr>
              <a:t>, </a:t>
            </a:r>
            <a:r>
              <a:rPr lang="en-US" dirty="0" smtClean="0">
                <a:solidFill>
                  <a:schemeClr val="tx1"/>
                </a:solidFill>
              </a:rPr>
              <a:t>TURKEY</a:t>
            </a:r>
            <a:r>
              <a:rPr lang="tr-TR" dirty="0" smtClean="0">
                <a:solidFill>
                  <a:schemeClr val="tx1"/>
                </a:solidFill>
              </a:rPr>
              <a:t>    </a:t>
            </a:r>
            <a:r>
              <a:rPr lang="en-US" dirty="0" smtClean="0">
                <a:solidFill>
                  <a:schemeClr val="tx1"/>
                </a:solidFill>
              </a:rPr>
              <a:t>osamsun@yahoo.com</a:t>
            </a:r>
            <a:endParaRPr lang="tr-TR" dirty="0">
              <a:solidFill>
                <a:schemeClr val="tx1"/>
              </a:solidFill>
            </a:endParaRPr>
          </a:p>
        </p:txBody>
      </p:sp>
      <p:pic>
        <p:nvPicPr>
          <p:cNvPr id="4" name="Resim 3"/>
          <p:cNvPicPr>
            <a:picLocks noChangeAspect="1"/>
          </p:cNvPicPr>
          <p:nvPr/>
        </p:nvPicPr>
        <p:blipFill>
          <a:blip r:embed="rId7" cstate="email"/>
          <a:stretch>
            <a:fillRect/>
          </a:stretch>
        </p:blipFill>
        <p:spPr>
          <a:xfrm>
            <a:off x="6542328" y="2275333"/>
            <a:ext cx="1990111" cy="1492583"/>
          </a:xfrm>
          <a:prstGeom prst="rect">
            <a:avLst/>
          </a:prstGeom>
        </p:spPr>
      </p:pic>
      <p:pic>
        <p:nvPicPr>
          <p:cNvPr id="5" name="Resim 4"/>
          <p:cNvPicPr>
            <a:picLocks noChangeAspect="1"/>
          </p:cNvPicPr>
          <p:nvPr/>
        </p:nvPicPr>
        <p:blipFill>
          <a:blip r:embed="rId8" cstate="email">
            <a:extLst>
              <a:ext uri="{28A0092B-C50C-407E-A947-70E740481C1C}">
                <a14:useLocalDpi xmlns="" xmlns:a14="http://schemas.microsoft.com/office/drawing/2010/main" val="0"/>
              </a:ext>
            </a:extLst>
          </a:blip>
          <a:stretch>
            <a:fillRect/>
          </a:stretch>
        </p:blipFill>
        <p:spPr>
          <a:xfrm>
            <a:off x="6542329" y="4029544"/>
            <a:ext cx="1990110" cy="1492583"/>
          </a:xfrm>
          <a:prstGeom prst="rect">
            <a:avLst/>
          </a:prstGeom>
        </p:spPr>
      </p:pic>
    </p:spTree>
    <p:extLst>
      <p:ext uri="{BB962C8B-B14F-4D97-AF65-F5344CB8AC3E}">
        <p14:creationId xmlns="" xmlns:p14="http://schemas.microsoft.com/office/powerpoint/2010/main" val="2438770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3783" y="188640"/>
            <a:ext cx="9144000" cy="1077218"/>
          </a:xfrm>
          <a:prstGeom prst="rect">
            <a:avLst/>
          </a:prstGeom>
          <a:solidFill>
            <a:srgbClr val="0099FF">
              <a:alpha val="30196"/>
            </a:srgbClr>
          </a:solidFill>
        </p:spPr>
        <p:txBody>
          <a:bodyPr wrap="square" rtlCol="0">
            <a:spAutoFit/>
          </a:bodyPr>
          <a:lstStyle/>
          <a:p>
            <a:pPr algn="ctr"/>
            <a:r>
              <a:rPr lang="tr-TR" sz="3200" b="1" dirty="0" smtClean="0">
                <a:latin typeface="Arial" panose="020B0604020202020204" pitchFamily="34" charset="0"/>
                <a:cs typeface="Arial" panose="020B0604020202020204" pitchFamily="34" charset="0"/>
              </a:rPr>
              <a:t>WHERE IS THE FACULTY </a:t>
            </a:r>
            <a:r>
              <a:rPr lang="tr-TR" sz="3200" b="1" dirty="0">
                <a:latin typeface="Arial" panose="020B0604020202020204" pitchFamily="34" charset="0"/>
                <a:cs typeface="Arial" panose="020B0604020202020204" pitchFamily="34" charset="0"/>
              </a:rPr>
              <a:t>OF AQUACULTURE </a:t>
            </a:r>
            <a:r>
              <a:rPr lang="tr-TR" sz="3200" b="1" dirty="0" smtClean="0">
                <a:latin typeface="Arial" panose="020B0604020202020204" pitchFamily="34" charset="0"/>
                <a:cs typeface="Arial" panose="020B0604020202020204" pitchFamily="34" charset="0"/>
              </a:rPr>
              <a:t>AND FISHERIES</a:t>
            </a:r>
            <a:r>
              <a:rPr lang="tr-TR" sz="3200" b="1" dirty="0">
                <a:latin typeface="Arial" panose="020B0604020202020204" pitchFamily="34" charset="0"/>
                <a:cs typeface="Arial" panose="020B0604020202020204" pitchFamily="34" charset="0"/>
              </a:rPr>
              <a:t>?</a:t>
            </a:r>
          </a:p>
        </p:txBody>
      </p:sp>
      <p:pic>
        <p:nvPicPr>
          <p:cNvPr id="3" name="gugil.wmv">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rotWithShape="1">
          <a:blip r:embed="rId5"/>
          <a:srcRect l="-821" r="-2616"/>
          <a:stretch/>
        </p:blipFill>
        <p:spPr>
          <a:xfrm>
            <a:off x="0" y="1556791"/>
            <a:ext cx="9381506" cy="5097697"/>
          </a:xfrm>
          <a:prstGeom prst="rect">
            <a:avLst/>
          </a:prstGeom>
        </p:spPr>
      </p:pic>
    </p:spTree>
    <p:extLst>
      <p:ext uri="{BB962C8B-B14F-4D97-AF65-F5344CB8AC3E}">
        <p14:creationId xmlns="" xmlns:p14="http://schemas.microsoft.com/office/powerpoint/2010/main" val="8788832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
          <p:cNvGrpSpPr/>
          <p:nvPr/>
        </p:nvGrpSpPr>
        <p:grpSpPr>
          <a:xfrm>
            <a:off x="13700" y="3796136"/>
            <a:ext cx="9143999" cy="3089248"/>
            <a:chOff x="1" y="2589158"/>
            <a:chExt cx="9143999" cy="3089248"/>
          </a:xfrm>
        </p:grpSpPr>
        <p:pic>
          <p:nvPicPr>
            <p:cNvPr id="1029" name="Picture 5"/>
            <p:cNvPicPr>
              <a:picLocks noChangeAspect="1" noChangeArrowheads="1"/>
            </p:cNvPicPr>
            <p:nvPr/>
          </p:nvPicPr>
          <p:blipFill>
            <a:blip r:embed="rId2"/>
            <a:srcRect t="16933"/>
            <a:stretch>
              <a:fillRect/>
            </a:stretch>
          </p:blipFill>
          <p:spPr bwMode="auto">
            <a:xfrm>
              <a:off x="1" y="2589158"/>
              <a:ext cx="4729336" cy="3089248"/>
            </a:xfrm>
            <a:prstGeom prst="rect">
              <a:avLst/>
            </a:prstGeom>
            <a:noFill/>
            <a:ln w="9525">
              <a:noFill/>
              <a:miter lim="800000"/>
              <a:headEnd/>
              <a:tailEnd/>
            </a:ln>
            <a:effectLst/>
          </p:spPr>
        </p:pic>
        <p:pic>
          <p:nvPicPr>
            <p:cNvPr id="1030" name="Picture 6"/>
            <p:cNvPicPr>
              <a:picLocks noChangeAspect="1" noChangeArrowheads="1"/>
            </p:cNvPicPr>
            <p:nvPr/>
          </p:nvPicPr>
          <p:blipFill>
            <a:blip r:embed="rId3" cstate="email"/>
            <a:srcRect t="8467"/>
            <a:stretch>
              <a:fillRect/>
            </a:stretch>
          </p:blipFill>
          <p:spPr bwMode="auto">
            <a:xfrm>
              <a:off x="4644000" y="2589158"/>
              <a:ext cx="4500000" cy="3089248"/>
            </a:xfrm>
            <a:prstGeom prst="rect">
              <a:avLst/>
            </a:prstGeom>
            <a:noFill/>
            <a:ln w="9525">
              <a:noFill/>
              <a:miter lim="800000"/>
              <a:headEnd/>
              <a:tailEnd/>
            </a:ln>
            <a:effectLst/>
          </p:spPr>
        </p:pic>
      </p:grpSp>
      <p:pic>
        <p:nvPicPr>
          <p:cNvPr id="1028" name="Picture 4" descr="https://fbcdn-sphotos-c-a.akamaihd.net/hphotos-ak-frc1/c0.0.851.315/p851x315/330648_10151456691595200_1012745030_o.jpg"/>
          <p:cNvPicPr>
            <a:picLocks noChangeAspect="1" noChangeArrowheads="1"/>
          </p:cNvPicPr>
          <p:nvPr/>
        </p:nvPicPr>
        <p:blipFill>
          <a:blip r:embed="rId4"/>
          <a:srcRect t="19047"/>
          <a:stretch>
            <a:fillRect/>
          </a:stretch>
        </p:blipFill>
        <p:spPr bwMode="auto">
          <a:xfrm>
            <a:off x="0" y="-19430"/>
            <a:ext cx="9143999" cy="2977473"/>
          </a:xfrm>
          <a:prstGeom prst="rect">
            <a:avLst/>
          </a:prstGeom>
          <a:noFill/>
        </p:spPr>
      </p:pic>
      <p:sp>
        <p:nvSpPr>
          <p:cNvPr id="9" name="8 Metin kutusu"/>
          <p:cNvSpPr txBox="1"/>
          <p:nvPr/>
        </p:nvSpPr>
        <p:spPr>
          <a:xfrm>
            <a:off x="13699" y="2958043"/>
            <a:ext cx="9130299" cy="1569660"/>
          </a:xfrm>
          <a:prstGeom prst="rect">
            <a:avLst/>
          </a:prstGeom>
          <a:solidFill>
            <a:schemeClr val="accent6">
              <a:lumMod val="50000"/>
            </a:schemeClr>
          </a:solidFill>
        </p:spPr>
        <p:txBody>
          <a:bodyPr wrap="square" rtlCol="0">
            <a:spAutoFit/>
          </a:bodyPr>
          <a:lstStyle/>
          <a:p>
            <a:pPr algn="ctr"/>
            <a:r>
              <a:rPr lang="tr-TR" sz="4800" b="1" dirty="0" smtClean="0">
                <a:solidFill>
                  <a:schemeClr val="bg1"/>
                </a:solidFill>
                <a:latin typeface="Cambria" pitchFamily="18" charset="0"/>
              </a:rPr>
              <a:t>FACULTY OF AQUACULTURE AND FISHERIES</a:t>
            </a:r>
            <a:endParaRPr lang="tr-TR" sz="4800" b="1" dirty="0">
              <a:solidFill>
                <a:schemeClr val="bg1"/>
              </a:solidFill>
              <a:latin typeface="Cambria" pitchFamily="18" charset="0"/>
            </a:endParaRPr>
          </a:p>
        </p:txBody>
      </p:sp>
      <p:sp>
        <p:nvSpPr>
          <p:cNvPr id="2" name="Dikdörtgen 1"/>
          <p:cNvSpPr/>
          <p:nvPr/>
        </p:nvSpPr>
        <p:spPr>
          <a:xfrm>
            <a:off x="-11342" y="1150508"/>
            <a:ext cx="6743581" cy="766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tr-TR" sz="5400" b="1" dirty="0" smtClean="0">
                <a:solidFill>
                  <a:schemeClr val="tx1"/>
                </a:solidFill>
                <a:latin typeface="Arial" panose="020B0604020202020204" pitchFamily="34" charset="0"/>
                <a:cs typeface="Arial" panose="020B0604020202020204" pitchFamily="34" charset="0"/>
              </a:rPr>
              <a:t>SINOP UNIVERSITY</a:t>
            </a:r>
            <a:endParaRPr lang="tr-TR" sz="5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3745007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kutusu"/>
          <p:cNvSpPr txBox="1"/>
          <p:nvPr/>
        </p:nvSpPr>
        <p:spPr>
          <a:xfrm>
            <a:off x="107504" y="692696"/>
            <a:ext cx="8712968" cy="830997"/>
          </a:xfrm>
          <a:prstGeom prst="rect">
            <a:avLst/>
          </a:prstGeom>
          <a:noFill/>
        </p:spPr>
        <p:txBody>
          <a:bodyPr wrap="square" rtlCol="0">
            <a:spAutoFit/>
          </a:bodyPr>
          <a:lstStyle/>
          <a:p>
            <a:pPr algn="just"/>
            <a:r>
              <a:rPr lang="tr-TR" sz="2400" dirty="0" err="1" smtClean="0">
                <a:solidFill>
                  <a:schemeClr val="bg1"/>
                </a:solidFill>
              </a:rPr>
              <a:t>We</a:t>
            </a:r>
            <a:r>
              <a:rPr lang="tr-TR" sz="2400" dirty="0" smtClean="0">
                <a:solidFill>
                  <a:schemeClr val="bg1"/>
                </a:solidFill>
              </a:rPr>
              <a:t> </a:t>
            </a:r>
            <a:r>
              <a:rPr lang="tr-TR" sz="2400" dirty="0" err="1" smtClean="0">
                <a:solidFill>
                  <a:schemeClr val="bg1"/>
                </a:solidFill>
              </a:rPr>
              <a:t>have</a:t>
            </a:r>
            <a:r>
              <a:rPr lang="tr-TR" sz="2400" dirty="0">
                <a:solidFill>
                  <a:schemeClr val="bg1"/>
                </a:solidFill>
              </a:rPr>
              <a:t> </a:t>
            </a:r>
            <a:r>
              <a:rPr lang="tr-TR" sz="2400" dirty="0" err="1" smtClean="0">
                <a:solidFill>
                  <a:schemeClr val="bg1"/>
                </a:solidFill>
              </a:rPr>
              <a:t>research</a:t>
            </a:r>
            <a:r>
              <a:rPr lang="tr-TR" sz="2400" dirty="0" smtClean="0">
                <a:solidFill>
                  <a:schemeClr val="bg1"/>
                </a:solidFill>
              </a:rPr>
              <a:t> </a:t>
            </a:r>
            <a:r>
              <a:rPr lang="tr-TR" sz="2400" dirty="0" err="1" smtClean="0">
                <a:solidFill>
                  <a:schemeClr val="bg1"/>
                </a:solidFill>
              </a:rPr>
              <a:t>vessel</a:t>
            </a:r>
            <a:r>
              <a:rPr lang="tr-TR" sz="2400" dirty="0" smtClean="0">
                <a:solidFill>
                  <a:schemeClr val="bg1"/>
                </a:solidFill>
              </a:rPr>
              <a:t>, 21 m, </a:t>
            </a:r>
            <a:r>
              <a:rPr lang="tr-TR" sz="2400" dirty="0" err="1" smtClean="0">
                <a:solidFill>
                  <a:schemeClr val="bg1"/>
                </a:solidFill>
              </a:rPr>
              <a:t>and</a:t>
            </a:r>
            <a:r>
              <a:rPr lang="tr-TR" sz="2400" dirty="0" smtClean="0">
                <a:solidFill>
                  <a:schemeClr val="bg1"/>
                </a:solidFill>
              </a:rPr>
              <a:t> it </a:t>
            </a:r>
            <a:r>
              <a:rPr lang="tr-TR" sz="2400" dirty="0" err="1" smtClean="0">
                <a:solidFill>
                  <a:schemeClr val="bg1"/>
                </a:solidFill>
              </a:rPr>
              <a:t>was</a:t>
            </a:r>
            <a:r>
              <a:rPr lang="tr-TR" sz="2400" dirty="0" smtClean="0">
                <a:solidFill>
                  <a:schemeClr val="bg1"/>
                </a:solidFill>
              </a:rPr>
              <a:t> </a:t>
            </a:r>
            <a:r>
              <a:rPr lang="tr-TR" sz="2400" dirty="0" err="1" smtClean="0">
                <a:solidFill>
                  <a:schemeClr val="bg1"/>
                </a:solidFill>
              </a:rPr>
              <a:t>the</a:t>
            </a:r>
            <a:r>
              <a:rPr lang="tr-TR" sz="2400" dirty="0" smtClean="0">
                <a:solidFill>
                  <a:schemeClr val="bg1"/>
                </a:solidFill>
              </a:rPr>
              <a:t> </a:t>
            </a:r>
            <a:r>
              <a:rPr lang="tr-TR" sz="2400" dirty="0" err="1" smtClean="0">
                <a:solidFill>
                  <a:schemeClr val="bg1"/>
                </a:solidFill>
              </a:rPr>
              <a:t>first</a:t>
            </a:r>
            <a:r>
              <a:rPr lang="tr-TR" sz="2400" dirty="0" smtClean="0">
                <a:solidFill>
                  <a:schemeClr val="bg1"/>
                </a:solidFill>
              </a:rPr>
              <a:t> </a:t>
            </a:r>
            <a:r>
              <a:rPr lang="tr-TR" sz="2400" dirty="0" err="1" smtClean="0">
                <a:solidFill>
                  <a:schemeClr val="bg1"/>
                </a:solidFill>
              </a:rPr>
              <a:t>local</a:t>
            </a:r>
            <a:r>
              <a:rPr lang="tr-TR" sz="2400" dirty="0" smtClean="0">
                <a:solidFill>
                  <a:schemeClr val="bg1"/>
                </a:solidFill>
              </a:rPr>
              <a:t> </a:t>
            </a:r>
            <a:r>
              <a:rPr lang="tr-TR" sz="2400" dirty="0" err="1" smtClean="0">
                <a:solidFill>
                  <a:schemeClr val="bg1"/>
                </a:solidFill>
              </a:rPr>
              <a:t>production</a:t>
            </a:r>
            <a:r>
              <a:rPr lang="tr-TR" sz="2400" dirty="0" smtClean="0">
                <a:solidFill>
                  <a:schemeClr val="bg1"/>
                </a:solidFill>
              </a:rPr>
              <a:t> in </a:t>
            </a:r>
            <a:r>
              <a:rPr lang="tr-TR" sz="2400" dirty="0" err="1" smtClean="0">
                <a:solidFill>
                  <a:schemeClr val="bg1"/>
                </a:solidFill>
              </a:rPr>
              <a:t>Turkey</a:t>
            </a:r>
            <a:r>
              <a:rPr lang="tr-TR" sz="2400" dirty="0" smtClean="0">
                <a:solidFill>
                  <a:schemeClr val="bg1"/>
                </a:solidFill>
              </a:rPr>
              <a:t>.</a:t>
            </a:r>
            <a:endParaRPr lang="tr-TR" sz="2400" dirty="0">
              <a:solidFill>
                <a:schemeClr val="bg1"/>
              </a:solidFill>
            </a:endParaRPr>
          </a:p>
        </p:txBody>
      </p:sp>
      <p:pic>
        <p:nvPicPr>
          <p:cNvPr id="3" name="gemiiiiii.wmv">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email"/>
          <a:stretch>
            <a:fillRect/>
          </a:stretch>
        </p:blipFill>
        <p:spPr>
          <a:xfrm>
            <a:off x="143233" y="1772816"/>
            <a:ext cx="8856984" cy="4907931"/>
          </a:xfrm>
          <a:prstGeom prst="rect">
            <a:avLst/>
          </a:prstGeom>
        </p:spPr>
      </p:pic>
      <p:sp>
        <p:nvSpPr>
          <p:cNvPr id="6" name="Metin kutusu 5"/>
          <p:cNvSpPr txBox="1"/>
          <p:nvPr/>
        </p:nvSpPr>
        <p:spPr>
          <a:xfrm>
            <a:off x="-55293" y="55162"/>
            <a:ext cx="9144000" cy="461665"/>
          </a:xfrm>
          <a:prstGeom prst="rect">
            <a:avLst/>
          </a:prstGeom>
          <a:solidFill>
            <a:srgbClr val="0099FF">
              <a:alpha val="30196"/>
            </a:srgbClr>
          </a:solidFill>
        </p:spPr>
        <p:txBody>
          <a:bodyPr wrap="square" rtlCol="0">
            <a:spAutoFit/>
          </a:bodyPr>
          <a:lstStyle/>
          <a:p>
            <a:pPr algn="ctr"/>
            <a:r>
              <a:rPr lang="tr-TR" sz="2400" b="1" dirty="0" smtClean="0">
                <a:solidFill>
                  <a:schemeClr val="bg1"/>
                </a:solidFill>
                <a:latin typeface="Arial" panose="020B0604020202020204" pitchFamily="34" charset="0"/>
                <a:cs typeface="Arial" panose="020B0604020202020204" pitchFamily="34" charset="0"/>
              </a:rPr>
              <a:t>WHAT ARE THE FACULTY APPLICATION </a:t>
            </a:r>
            <a:r>
              <a:rPr lang="tr-TR" sz="2400" b="1" dirty="0" smtClean="0">
                <a:solidFill>
                  <a:schemeClr val="bg1"/>
                </a:solidFill>
              </a:rPr>
              <a:t>POSSIBILITIES?</a:t>
            </a:r>
            <a:endParaRPr lang="tr-TR" sz="2400" b="1" dirty="0">
              <a:solidFill>
                <a:schemeClr val="bg1"/>
              </a:solidFill>
            </a:endParaRPr>
          </a:p>
        </p:txBody>
      </p:sp>
      <p:sp>
        <p:nvSpPr>
          <p:cNvPr id="4" name="Dikdörtgen 3"/>
          <p:cNvSpPr/>
          <p:nvPr/>
        </p:nvSpPr>
        <p:spPr>
          <a:xfrm>
            <a:off x="2274943" y="1187250"/>
            <a:ext cx="4896544" cy="720080"/>
          </a:xfrm>
          <a:prstGeom prst="rect">
            <a:avLst/>
          </a:prstGeom>
          <a:solidFill>
            <a:srgbClr val="4F81BD">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err="1" smtClean="0">
                <a:solidFill>
                  <a:srgbClr val="FF0000"/>
                </a:solidFill>
              </a:rPr>
              <a:t>Seydi</a:t>
            </a:r>
            <a:r>
              <a:rPr lang="tr-TR" sz="2800" b="1" dirty="0" smtClean="0">
                <a:solidFill>
                  <a:srgbClr val="FF0000"/>
                </a:solidFill>
              </a:rPr>
              <a:t> Ali Reis </a:t>
            </a:r>
            <a:r>
              <a:rPr lang="tr-TR" sz="2800" b="1" dirty="0" err="1" smtClean="0">
                <a:solidFill>
                  <a:srgbClr val="FF0000"/>
                </a:solidFill>
              </a:rPr>
              <a:t>Research</a:t>
            </a:r>
            <a:r>
              <a:rPr lang="tr-TR" sz="2800" b="1" dirty="0" smtClean="0">
                <a:solidFill>
                  <a:srgbClr val="FF0000"/>
                </a:solidFill>
              </a:rPr>
              <a:t> </a:t>
            </a:r>
            <a:r>
              <a:rPr lang="tr-TR" sz="2800" b="1" dirty="0" err="1" smtClean="0">
                <a:solidFill>
                  <a:srgbClr val="FF0000"/>
                </a:solidFill>
              </a:rPr>
              <a:t>Vessel</a:t>
            </a:r>
            <a:endParaRPr lang="tr-TR" sz="2800" b="1" dirty="0">
              <a:solidFill>
                <a:srgbClr val="FF0000"/>
              </a:solidFill>
            </a:endParaRPr>
          </a:p>
        </p:txBody>
      </p:sp>
    </p:spTree>
    <p:extLst>
      <p:ext uri="{BB962C8B-B14F-4D97-AF65-F5344CB8AC3E}">
        <p14:creationId xmlns="" xmlns:p14="http://schemas.microsoft.com/office/powerpoint/2010/main" val="13370321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4 İçerik Yer Tutucusu" descr="Trabzon Hamsisi"/>
          <p:cNvPicPr>
            <a:picLocks noGrp="1"/>
          </p:cNvPicPr>
          <p:nvPr>
            <p:ph idx="1"/>
          </p:nvPr>
        </p:nvPicPr>
        <p:blipFill>
          <a:blip r:embed="rId3">
            <a:extLst>
              <a:ext uri="{28A0092B-C50C-407E-A947-70E740481C1C}">
                <a14:useLocalDpi xmlns="" xmlns:a14="http://schemas.microsoft.com/office/drawing/2010/main" val="0"/>
              </a:ext>
            </a:extLst>
          </a:blip>
          <a:srcRect/>
          <a:stretch>
            <a:fillRect/>
          </a:stretch>
        </p:blipFill>
        <p:spPr>
          <a:xfrm>
            <a:off x="684213" y="1628774"/>
            <a:ext cx="7632700" cy="4608537"/>
          </a:xfrm>
        </p:spPr>
      </p:pic>
    </p:spTree>
    <p:extLst>
      <p:ext uri="{BB962C8B-B14F-4D97-AF65-F5344CB8AC3E}">
        <p14:creationId xmlns="" xmlns:p14="http://schemas.microsoft.com/office/powerpoint/2010/main" val="1930958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395536" y="980728"/>
            <a:ext cx="8424936" cy="5112568"/>
          </a:xfrm>
          <a:prstGeom prst="rect">
            <a:avLst/>
          </a:prstGeom>
          <a:noFill/>
        </p:spPr>
      </p:pic>
      <p:sp>
        <p:nvSpPr>
          <p:cNvPr id="3" name="Dikdörtgen 2"/>
          <p:cNvSpPr/>
          <p:nvPr/>
        </p:nvSpPr>
        <p:spPr>
          <a:xfrm>
            <a:off x="2339752" y="6291219"/>
            <a:ext cx="4384277" cy="461665"/>
          </a:xfrm>
          <a:prstGeom prst="rect">
            <a:avLst/>
          </a:prstGeom>
        </p:spPr>
        <p:txBody>
          <a:bodyPr wrap="none">
            <a:spAutoFit/>
          </a:bodyPr>
          <a:lstStyle/>
          <a:p>
            <a:r>
              <a:rPr lang="en-US" sz="2400" dirty="0" smtClean="0"/>
              <a:t> Drainage in the Black Sea Area</a:t>
            </a:r>
            <a:endParaRPr lang="en-US" sz="2400" dirty="0"/>
          </a:p>
        </p:txBody>
      </p:sp>
    </p:spTree>
    <p:extLst>
      <p:ext uri="{BB962C8B-B14F-4D97-AF65-F5344CB8AC3E}">
        <p14:creationId xmlns="" xmlns:p14="http://schemas.microsoft.com/office/powerpoint/2010/main" val="1887695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9144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tr-TR"/>
          </a:p>
        </p:txBody>
      </p:sp>
      <p:pic>
        <p:nvPicPr>
          <p:cNvPr id="12291" name="Picture 1" descr="Engraulis encrasicolus"/>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395288" y="981075"/>
            <a:ext cx="8326437" cy="41767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
        <p:nvSpPr>
          <p:cNvPr id="12292" name="Rectangle 3"/>
          <p:cNvSpPr>
            <a:spLocks noChangeArrowheads="1"/>
          </p:cNvSpPr>
          <p:nvPr/>
        </p:nvSpPr>
        <p:spPr bwMode="auto">
          <a:xfrm>
            <a:off x="421277" y="5373216"/>
            <a:ext cx="834747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eaLnBrk="0" hangingPunct="0"/>
            <a:r>
              <a:rPr lang="en-US" sz="2400" dirty="0"/>
              <a:t>European Anchovy (</a:t>
            </a:r>
            <a:r>
              <a:rPr lang="en-US" sz="2400" i="1" dirty="0" err="1"/>
              <a:t>Engraulis</a:t>
            </a:r>
            <a:r>
              <a:rPr lang="en-US" sz="2400" i="1" dirty="0"/>
              <a:t> </a:t>
            </a:r>
            <a:r>
              <a:rPr lang="en-US" sz="2400" i="1" dirty="0" err="1"/>
              <a:t>encrasicolus</a:t>
            </a:r>
            <a:r>
              <a:rPr lang="en-US" sz="2400" dirty="0"/>
              <a:t>) distribution areas</a:t>
            </a:r>
            <a:endParaRPr lang="tr-TR" sz="2400" dirty="0"/>
          </a:p>
        </p:txBody>
      </p:sp>
    </p:spTree>
    <p:extLst>
      <p:ext uri="{BB962C8B-B14F-4D97-AF65-F5344CB8AC3E}">
        <p14:creationId xmlns="" xmlns:p14="http://schemas.microsoft.com/office/powerpoint/2010/main" val="1456119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47664" y="1188070"/>
            <a:ext cx="5969580" cy="41459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123" name="Line 4"/>
          <p:cNvSpPr>
            <a:spLocks noChangeShapeType="1"/>
          </p:cNvSpPr>
          <p:nvPr/>
        </p:nvSpPr>
        <p:spPr bwMode="auto">
          <a:xfrm>
            <a:off x="0" y="5884155"/>
            <a:ext cx="9144000" cy="0"/>
          </a:xfrm>
          <a:prstGeom prst="line">
            <a:avLst/>
          </a:prstGeom>
          <a:noFill/>
          <a:ln w="254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5124" name="Text Box 5"/>
          <p:cNvSpPr txBox="1">
            <a:spLocks noChangeArrowheads="1"/>
          </p:cNvSpPr>
          <p:nvPr/>
        </p:nvSpPr>
        <p:spPr bwMode="auto">
          <a:xfrm>
            <a:off x="3048000" y="5334000"/>
            <a:ext cx="3595921"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tr-TR" altLang="tr-TR" sz="2400" dirty="0" err="1">
                <a:latin typeface="Calibri" pitchFamily="34" charset="0"/>
              </a:rPr>
              <a:t>Ivanov</a:t>
            </a:r>
            <a:r>
              <a:rPr lang="tr-TR" altLang="tr-TR" sz="2400" dirty="0">
                <a:latin typeface="Calibri" pitchFamily="34" charset="0"/>
              </a:rPr>
              <a:t> </a:t>
            </a:r>
            <a:r>
              <a:rPr lang="tr-TR" altLang="tr-TR" sz="2400" dirty="0" err="1">
                <a:latin typeface="Calibri" pitchFamily="34" charset="0"/>
              </a:rPr>
              <a:t>and</a:t>
            </a:r>
            <a:r>
              <a:rPr lang="tr-TR" altLang="tr-TR" sz="2400" dirty="0">
                <a:latin typeface="Calibri" pitchFamily="34" charset="0"/>
              </a:rPr>
              <a:t> </a:t>
            </a:r>
            <a:r>
              <a:rPr lang="tr-TR" altLang="tr-TR" sz="2400" dirty="0" err="1">
                <a:latin typeface="Calibri" pitchFamily="34" charset="0"/>
              </a:rPr>
              <a:t>Beverton</a:t>
            </a:r>
            <a:r>
              <a:rPr lang="tr-TR" altLang="tr-TR" sz="2400" dirty="0">
                <a:latin typeface="Calibri" pitchFamily="34" charset="0"/>
              </a:rPr>
              <a:t>, 1985</a:t>
            </a:r>
          </a:p>
        </p:txBody>
      </p:sp>
      <p:sp>
        <p:nvSpPr>
          <p:cNvPr id="5125" name="Text Box 6"/>
          <p:cNvSpPr txBox="1">
            <a:spLocks noChangeArrowheads="1"/>
          </p:cNvSpPr>
          <p:nvPr/>
        </p:nvSpPr>
        <p:spPr bwMode="auto">
          <a:xfrm>
            <a:off x="3352800" y="457200"/>
            <a:ext cx="2613216"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dirty="0"/>
              <a:t>General</a:t>
            </a:r>
            <a:r>
              <a:rPr lang="en-US" altLang="tr-TR" dirty="0"/>
              <a:t> </a:t>
            </a:r>
            <a:r>
              <a:rPr lang="en-US" altLang="tr-TR" sz="2400" dirty="0"/>
              <a:t>migration</a:t>
            </a:r>
          </a:p>
        </p:txBody>
      </p:sp>
    </p:spTree>
    <p:extLst>
      <p:ext uri="{BB962C8B-B14F-4D97-AF65-F5344CB8AC3E}">
        <p14:creationId xmlns="" xmlns:p14="http://schemas.microsoft.com/office/powerpoint/2010/main" val="14230852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New Image"/>
          <p:cNvPicPr>
            <a:picLocks noChangeAspect="1" noChangeArrowheads="1"/>
          </p:cNvPicPr>
          <p:nvPr/>
        </p:nvPicPr>
        <p:blipFill>
          <a:blip r:embed="rId2" cstate="email">
            <a:extLst>
              <a:ext uri="{28A0092B-C50C-407E-A947-70E740481C1C}">
                <a14:useLocalDpi xmlns="" xmlns:a14="http://schemas.microsoft.com/office/drawing/2010/main" val="0"/>
              </a:ext>
            </a:extLst>
          </a:blip>
          <a:srcRect b="16139"/>
          <a:stretch>
            <a:fillRect/>
          </a:stretch>
        </p:blipFill>
        <p:spPr bwMode="auto">
          <a:xfrm>
            <a:off x="107504" y="1241488"/>
            <a:ext cx="8928993" cy="3195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52193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76374" y="1872704"/>
            <a:ext cx="5689600" cy="36464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147" name="Text Box 3"/>
          <p:cNvSpPr txBox="1">
            <a:spLocks noChangeArrowheads="1"/>
          </p:cNvSpPr>
          <p:nvPr/>
        </p:nvSpPr>
        <p:spPr bwMode="auto">
          <a:xfrm>
            <a:off x="3384058" y="5805264"/>
            <a:ext cx="1874231"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tr-TR" altLang="tr-TR" sz="2400" b="1" dirty="0" err="1">
                <a:latin typeface="Calibri" pitchFamily="34" charset="0"/>
              </a:rPr>
              <a:t>Nierman</a:t>
            </a:r>
            <a:r>
              <a:rPr lang="tr-TR" altLang="tr-TR" b="1" dirty="0">
                <a:latin typeface="Calibri" pitchFamily="34" charset="0"/>
              </a:rPr>
              <a:t>, 1994</a:t>
            </a:r>
          </a:p>
        </p:txBody>
      </p:sp>
      <p:sp>
        <p:nvSpPr>
          <p:cNvPr id="6148" name="Text Box 6"/>
          <p:cNvSpPr txBox="1">
            <a:spLocks noChangeArrowheads="1"/>
          </p:cNvSpPr>
          <p:nvPr/>
        </p:nvSpPr>
        <p:spPr bwMode="auto">
          <a:xfrm>
            <a:off x="2339752" y="836712"/>
            <a:ext cx="3829895"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dirty="0"/>
              <a:t>Changes</a:t>
            </a:r>
            <a:r>
              <a:rPr lang="en-US" altLang="tr-TR" dirty="0"/>
              <a:t> </a:t>
            </a:r>
            <a:r>
              <a:rPr lang="en-US" altLang="tr-TR" sz="2400" dirty="0"/>
              <a:t>of spawning area</a:t>
            </a:r>
          </a:p>
        </p:txBody>
      </p:sp>
    </p:spTree>
    <p:extLst>
      <p:ext uri="{BB962C8B-B14F-4D97-AF65-F5344CB8AC3E}">
        <p14:creationId xmlns="" xmlns:p14="http://schemas.microsoft.com/office/powerpoint/2010/main" val="40332685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31540" y="188640"/>
            <a:ext cx="8280920" cy="2677656"/>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The Black Sea currents create a migration of pelagic fishes for biological nutrition, spawning and wintering cover. Hence, in particular, such as anchovies, an important fishing of pelagic fish is discussed in this article on the issues that need to be done. In this sense, common policies are required in Black Sea.</a:t>
            </a:r>
            <a:endParaRPr lang="tr-TR" sz="2400" dirty="0" smtClean="0">
              <a:latin typeface="Arial" panose="020B0604020202020204" pitchFamily="34" charset="0"/>
              <a:cs typeface="Arial" panose="020B0604020202020204" pitchFamily="34" charset="0"/>
            </a:endParaRPr>
          </a:p>
          <a:p>
            <a:pPr algn="just"/>
            <a:endParaRPr lang="en-US" sz="2400" dirty="0" smtClean="0"/>
          </a:p>
        </p:txBody>
      </p:sp>
      <p:pic>
        <p:nvPicPr>
          <p:cNvPr id="9219" name="Picture 3" descr="C:\Users\TOSHIBA\Desktop\FOR ARTICLE\FOTOGRAFLAR\HAMSİ RESİMLERİ (Başsavcı Beyden)\IMGP0317.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1979712" y="2816932"/>
            <a:ext cx="5040560" cy="378042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992144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764704"/>
            <a:ext cx="8136904" cy="2677656"/>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Anchovies </a:t>
            </a:r>
            <a:r>
              <a:rPr lang="en-US" sz="2400" dirty="0">
                <a:latin typeface="Arial" panose="020B0604020202020204" pitchFamily="34" charset="0"/>
                <a:cs typeface="Arial" panose="020B0604020202020204" pitchFamily="34" charset="0"/>
              </a:rPr>
              <a:t>production has </a:t>
            </a:r>
            <a:r>
              <a:rPr lang="en-US" sz="2400" dirty="0" smtClean="0">
                <a:latin typeface="Arial" panose="020B0604020202020204" pitchFamily="34" charset="0"/>
                <a:cs typeface="Arial" panose="020B0604020202020204" pitchFamily="34" charset="0"/>
              </a:rPr>
              <a:t>significantly decreased in </a:t>
            </a:r>
            <a:r>
              <a:rPr lang="en-US" sz="2400" dirty="0">
                <a:latin typeface="Arial" panose="020B0604020202020204" pitchFamily="34" charset="0"/>
                <a:cs typeface="Arial" panose="020B0604020202020204" pitchFamily="34" charset="0"/>
              </a:rPr>
              <a:t>recent years </a:t>
            </a:r>
            <a:r>
              <a:rPr lang="en-US" sz="2400" dirty="0" smtClean="0">
                <a:latin typeface="Arial" panose="020B0604020202020204" pitchFamily="34" charset="0"/>
                <a:cs typeface="Arial" panose="020B0604020202020204" pitchFamily="34" charset="0"/>
              </a:rPr>
              <a:t>due to many factors.</a:t>
            </a:r>
            <a:endParaRPr lang="tr-TR"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In </a:t>
            </a:r>
            <a:r>
              <a:rPr lang="en-US" sz="2400" dirty="0">
                <a:latin typeface="Arial" panose="020B0604020202020204" pitchFamily="34" charset="0"/>
                <a:cs typeface="Arial" panose="020B0604020202020204" pitchFamily="34" charset="0"/>
              </a:rPr>
              <a:t>Black Sea region </a:t>
            </a:r>
            <a:r>
              <a:rPr lang="en-US" sz="2400" dirty="0" smtClean="0">
                <a:latin typeface="Arial" panose="020B0604020202020204" pitchFamily="34" charset="0"/>
                <a:cs typeface="Arial" panose="020B0604020202020204" pitchFamily="34" charset="0"/>
              </a:rPr>
              <a:t>there have been many surveys. </a:t>
            </a:r>
            <a:r>
              <a:rPr lang="en-US" sz="2400" dirty="0">
                <a:latin typeface="Arial" panose="020B0604020202020204" pitchFamily="34" charset="0"/>
                <a:cs typeface="Arial" panose="020B0604020202020204" pitchFamily="34" charset="0"/>
              </a:rPr>
              <a:t>In the context of international projects, long-term monitoring conducted a lot of research is currently being conducted by researchers from different countries in this research. Several of these studies are shown below.</a:t>
            </a:r>
          </a:p>
        </p:txBody>
      </p:sp>
      <p:pic>
        <p:nvPicPr>
          <p:cNvPr id="11266" name="Picture 2" descr="C:\Users\TOSHIBA\Desktop\FOR ARTICLE\FOTOGRAFLAR\SEÇME RESİMLER\DSCI0112.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2483768" y="3789040"/>
            <a:ext cx="3959120" cy="296934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93365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203623"/>
            <a:ext cx="8568952" cy="7109639"/>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Map of the Black Sea basin - Pollution in the Black Sea Area - Main crude and dirty product routes in the Black Sea - Species richness in countries of the Black Sea region - Black Sea pipelines Socio-economic indicators for the countries of the Black Sea basin - Evolution of the phytoplankton composition in the Black Sea - Black Sea water indicators - Oil transport in the Black Sea - Long term variations in the biomass percentage of copepods in Sevastopol Bay - Turbot distribution in the Black Sea - Water Discharges measured by Biological Oxygen Demand - Fish catch in the Black Sea over the last 30 years, Turkey and USSR</a:t>
            </a:r>
            <a:r>
              <a:rPr lang="tr-TR" sz="2400" dirty="0" smtClean="0">
                <a:latin typeface="Arial" panose="020B0604020202020204" pitchFamily="34" charset="0"/>
                <a:cs typeface="Arial" panose="020B0604020202020204" pitchFamily="34" charset="0"/>
              </a:rPr>
              <a:t>.</a:t>
            </a:r>
          </a:p>
          <a:p>
            <a:pPr algn="just"/>
            <a:r>
              <a:rPr lang="en-US" sz="2400" dirty="0" smtClean="0">
                <a:latin typeface="Arial" panose="020B0604020202020204" pitchFamily="34" charset="0"/>
                <a:cs typeface="Arial" panose="020B0604020202020204" pitchFamily="34" charset="0"/>
              </a:rPr>
              <a:t> </a:t>
            </a:r>
          </a:p>
          <a:p>
            <a:pPr algn="just"/>
            <a:r>
              <a:rPr lang="en-US" sz="2400" dirty="0" smtClean="0">
                <a:latin typeface="Arial" panose="020B0604020202020204" pitchFamily="34" charset="0"/>
                <a:cs typeface="Arial" panose="020B0604020202020204" pitchFamily="34" charset="0"/>
              </a:rPr>
              <a:t>Total fertilizer consumption in the countries bordering the Black Sea in the 1990`s - Changes in the spawning grounds of anchovy - Phytoplankton pigments concentration in the Black Sea - Long- term changes in the </a:t>
            </a:r>
            <a:r>
              <a:rPr lang="en-US" sz="2400" dirty="0" err="1" smtClean="0">
                <a:latin typeface="Arial" panose="020B0604020202020204" pitchFamily="34" charset="0"/>
                <a:cs typeface="Arial" panose="020B0604020202020204" pitchFamily="34" charset="0"/>
              </a:rPr>
              <a:t>CHl</a:t>
            </a:r>
            <a:r>
              <a:rPr lang="en-US" sz="2400" dirty="0" smtClean="0">
                <a:latin typeface="Arial" panose="020B0604020202020204" pitchFamily="34" charset="0"/>
                <a:cs typeface="Arial" panose="020B0604020202020204" pitchFamily="34" charset="0"/>
              </a:rPr>
              <a:t>-a levels in the Black Sea - Reduction of the </a:t>
            </a:r>
            <a:r>
              <a:rPr lang="en-US" sz="2400" dirty="0" err="1" smtClean="0">
                <a:latin typeface="Arial" panose="020B0604020202020204" pitchFamily="34" charset="0"/>
                <a:cs typeface="Arial" panose="020B0604020202020204" pitchFamily="34" charset="0"/>
              </a:rPr>
              <a:t>Zernov`s</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Phyllophora</a:t>
            </a:r>
            <a:r>
              <a:rPr lang="en-US" sz="2400" dirty="0" smtClean="0">
                <a:latin typeface="Arial" panose="020B0604020202020204" pitchFamily="34" charset="0"/>
                <a:cs typeface="Arial" panose="020B0604020202020204" pitchFamily="34" charset="0"/>
              </a:rPr>
              <a:t> fields in the Bay of Odessa - Endangered species in the Black Sea region,</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2446412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908720"/>
            <a:ext cx="8352928" cy="5878532"/>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Populatıon growth projections in the Black Sea region until 2030 - Nutrients in the Varna Bay and the Romanian Black Sea costal area - Fish catch in the Black Sea over the last 30 years - Fisheries under threat in the Black Sea - Salinity of the Black Sea - Relationship between the decrease in Turkish anchovy catch and the growth of </a:t>
            </a:r>
            <a:r>
              <a:rPr lang="en-US" sz="2400" i="1" dirty="0" err="1" smtClean="0">
                <a:latin typeface="Arial" panose="020B0604020202020204" pitchFamily="34" charset="0"/>
                <a:cs typeface="Arial" panose="020B0604020202020204" pitchFamily="34" charset="0"/>
              </a:rPr>
              <a:t>Mnemiopsis</a:t>
            </a:r>
            <a:r>
              <a:rPr lang="en-US" sz="2400" dirty="0" smtClean="0">
                <a:latin typeface="Arial" panose="020B0604020202020204" pitchFamily="34" charset="0"/>
                <a:cs typeface="Arial" panose="020B0604020202020204" pitchFamily="34" charset="0"/>
              </a:rPr>
              <a:t>, 1968-1990 - Comparison of long-term variability of different characteristics of the Black Sea ecosystem - Fish catch in the Black Sea over the last 30 years, Bulgaria and Romania - Expansion of hypoxia and anoxia zones in the northwest of the Black Sea - Fish catch in the Black Sea over the last 30 years - Fish landings and fishing fleet in the Black Sea, 1975-1995  </a:t>
            </a:r>
            <a:r>
              <a:rPr lang="en-US" sz="1600" dirty="0" smtClean="0">
                <a:latin typeface="Arial" panose="020B0604020202020204" pitchFamily="34" charset="0"/>
                <a:cs typeface="Arial" panose="020B0604020202020204" pitchFamily="34" charset="0"/>
              </a:rPr>
              <a:t>(Report on the Black Sea drainage basin, for the UNEP Global Impact on Waters Assessment -GIWA Black Sea team and the GIWA secretariat, 10 Mar 2006 - by Philippe </a:t>
            </a:r>
            <a:r>
              <a:rPr lang="en-US" sz="1600" dirty="0" err="1" smtClean="0">
                <a:latin typeface="Arial" panose="020B0604020202020204" pitchFamily="34" charset="0"/>
                <a:cs typeface="Arial" panose="020B0604020202020204" pitchFamily="34" charset="0"/>
              </a:rPr>
              <a:t>Rekacewicz</a:t>
            </a:r>
            <a:r>
              <a:rPr lang="en-US" sz="1600" dirty="0" smtClean="0">
                <a:latin typeface="Arial" panose="020B0604020202020204" pitchFamily="34" charset="0"/>
                <a:cs typeface="Arial" panose="020B0604020202020204" pitchFamily="34" charset="0"/>
              </a:rPr>
              <a:t>, UNEP/GRID-</a:t>
            </a:r>
            <a:r>
              <a:rPr lang="en-US" sz="1600" dirty="0" err="1" smtClean="0">
                <a:latin typeface="Arial" panose="020B0604020202020204" pitchFamily="34" charset="0"/>
                <a:cs typeface="Arial" panose="020B0604020202020204" pitchFamily="34" charset="0"/>
              </a:rPr>
              <a:t>Arendal</a:t>
            </a:r>
            <a:r>
              <a:rPr lang="en-US" sz="1600" dirty="0" smtClean="0">
                <a:latin typeface="Arial" panose="020B0604020202020204" pitchFamily="34" charset="0"/>
                <a:cs typeface="Arial" panose="020B0604020202020204" pitchFamily="34" charset="0"/>
              </a:rPr>
              <a:t>-</a:t>
            </a:r>
            <a:endParaRPr lang="tr-TR" sz="1600" dirty="0" smtClean="0">
              <a:latin typeface="Arial" panose="020B0604020202020204" pitchFamily="34" charset="0"/>
              <a:cs typeface="Arial" panose="020B0604020202020204" pitchFamily="34" charset="0"/>
            </a:endParaRPr>
          </a:p>
          <a:p>
            <a:pPr algn="just"/>
            <a:endParaRPr lang="tr-TR" sz="1600" dirty="0" smtClean="0">
              <a:latin typeface="Arial" panose="020B0604020202020204" pitchFamily="34" charset="0"/>
              <a:cs typeface="Arial" panose="020B0604020202020204" pitchFamily="34" charset="0"/>
            </a:endParaRPr>
          </a:p>
          <a:p>
            <a:pPr algn="just"/>
            <a:r>
              <a:rPr lang="en-US" sz="1600" dirty="0" smtClean="0">
                <a:latin typeface="Arial" panose="020B0604020202020204" pitchFamily="34" charset="0"/>
                <a:cs typeface="Arial" panose="020B0604020202020204" pitchFamily="34" charset="0"/>
              </a:rPr>
              <a:t>http://www.grida.no/graphicslib/collection/giwa-black-sea-raphics?p=1).</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4243537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60648"/>
            <a:ext cx="8280920" cy="3662541"/>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By many researchers in Turkey on the Black Sea, anchovy fisheries biology and population dynamics of several years of research done  on various parameters laid down over the years, and the stock of anchovy is known (mean L and W, % age </a:t>
            </a:r>
            <a:r>
              <a:rPr lang="en-US" sz="2400" dirty="0" err="1" smtClean="0">
                <a:latin typeface="Arial" panose="020B0604020202020204" pitchFamily="34" charset="0"/>
                <a:cs typeface="Arial" panose="020B0604020202020204" pitchFamily="34" charset="0"/>
              </a:rPr>
              <a:t>frequancy</a:t>
            </a:r>
            <a:r>
              <a:rPr lang="en-US" sz="2400" dirty="0" smtClean="0">
                <a:latin typeface="Arial" panose="020B0604020202020204" pitchFamily="34" charset="0"/>
                <a:cs typeface="Arial" panose="020B0604020202020204" pitchFamily="34" charset="0"/>
              </a:rPr>
              <a:t>, % sex ratio, length-weight a-b, Von </a:t>
            </a:r>
            <a:r>
              <a:rPr lang="en-US" sz="2400" dirty="0" err="1" smtClean="0">
                <a:latin typeface="Arial" panose="020B0604020202020204" pitchFamily="34" charset="0"/>
                <a:cs typeface="Arial" panose="020B0604020202020204" pitchFamily="34" charset="0"/>
              </a:rPr>
              <a:t>Bertalanfy</a:t>
            </a:r>
            <a:r>
              <a:rPr lang="en-US" sz="2400" dirty="0" smtClean="0">
                <a:latin typeface="Arial" panose="020B0604020202020204" pitchFamily="34" charset="0"/>
                <a:cs typeface="Arial" panose="020B0604020202020204" pitchFamily="34" charset="0"/>
              </a:rPr>
              <a:t> parameters, S,Z,F,M and E)</a:t>
            </a:r>
            <a:r>
              <a:rPr lang="tr-TR" sz="2400" dirty="0" smtClean="0">
                <a:latin typeface="Arial" panose="020B0604020202020204" pitchFamily="34" charset="0"/>
                <a:cs typeface="Arial" panose="020B0604020202020204" pitchFamily="34" charset="0"/>
              </a:rPr>
              <a:t>.</a:t>
            </a:r>
            <a:r>
              <a:rPr lang="en-US" sz="2400" dirty="0" smtClean="0">
                <a:latin typeface="Arial" panose="020B0604020202020204" pitchFamily="34" charset="0"/>
                <a:cs typeface="Arial" panose="020B0604020202020204" pitchFamily="34" charset="0"/>
              </a:rPr>
              <a:t> </a:t>
            </a:r>
            <a:endParaRPr lang="tr-TR" sz="24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a:p>
            <a:pPr algn="just"/>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Ozdamar</a:t>
            </a:r>
            <a:r>
              <a:rPr lang="en-US" sz="1600" dirty="0" smtClean="0">
                <a:latin typeface="Arial" panose="020B0604020202020204" pitchFamily="34" charset="0"/>
                <a:cs typeface="Arial" panose="020B0604020202020204" pitchFamily="34" charset="0"/>
              </a:rPr>
              <a:t> </a:t>
            </a:r>
            <a:r>
              <a:rPr lang="en-US" sz="1600" i="1" dirty="0" smtClean="0">
                <a:latin typeface="Arial" panose="020B0604020202020204" pitchFamily="34" charset="0"/>
                <a:cs typeface="Arial" panose="020B0604020202020204" pitchFamily="34" charset="0"/>
              </a:rPr>
              <a:t>et al</a:t>
            </a:r>
            <a:r>
              <a:rPr lang="en-US" sz="1600" dirty="0" smtClean="0">
                <a:latin typeface="Arial" panose="020B0604020202020204" pitchFamily="34" charset="0"/>
                <a:cs typeface="Arial" panose="020B0604020202020204" pitchFamily="34" charset="0"/>
              </a:rPr>
              <a:t>.</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1991</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Karacam</a:t>
            </a:r>
            <a:r>
              <a:rPr lang="en-US" sz="1600" dirty="0" smtClean="0">
                <a:latin typeface="Arial" panose="020B0604020202020204" pitchFamily="34" charset="0"/>
                <a:cs typeface="Arial" panose="020B0604020202020204" pitchFamily="34" charset="0"/>
              </a:rPr>
              <a:t> and </a:t>
            </a:r>
            <a:r>
              <a:rPr lang="en-US" sz="1600" dirty="0" err="1" smtClean="0">
                <a:latin typeface="Arial" panose="020B0604020202020204" pitchFamily="34" charset="0"/>
                <a:cs typeface="Arial" panose="020B0604020202020204" pitchFamily="34" charset="0"/>
              </a:rPr>
              <a:t>Duzgunes</a:t>
            </a:r>
            <a:r>
              <a:rPr lang="en-US" sz="1600" dirty="0" smtClean="0">
                <a:latin typeface="Arial" panose="020B0604020202020204" pitchFamily="34" charset="0"/>
                <a:cs typeface="Arial" panose="020B0604020202020204" pitchFamily="34" charset="0"/>
              </a:rPr>
              <a:t>, 1988</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Duzgunes</a:t>
            </a:r>
            <a:r>
              <a:rPr lang="en-US" sz="1600" dirty="0" smtClean="0">
                <a:latin typeface="Arial" panose="020B0604020202020204" pitchFamily="34" charset="0"/>
                <a:cs typeface="Arial" panose="020B0604020202020204" pitchFamily="34" charset="0"/>
              </a:rPr>
              <a:t> and </a:t>
            </a:r>
            <a:r>
              <a:rPr lang="en-US" sz="1600" dirty="0" err="1" smtClean="0">
                <a:latin typeface="Arial" panose="020B0604020202020204" pitchFamily="34" charset="0"/>
                <a:cs typeface="Arial" panose="020B0604020202020204" pitchFamily="34" charset="0"/>
              </a:rPr>
              <a:t>Karacam</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1989</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Unsal</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1989</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Okur</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1989</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Genc</a:t>
            </a:r>
            <a:r>
              <a:rPr lang="en-US" sz="1600" dirty="0" smtClean="0">
                <a:latin typeface="Arial" panose="020B0604020202020204" pitchFamily="34" charset="0"/>
                <a:cs typeface="Arial" panose="020B0604020202020204" pitchFamily="34" charset="0"/>
              </a:rPr>
              <a:t> and </a:t>
            </a:r>
            <a:r>
              <a:rPr lang="en-US" sz="1600" dirty="0" err="1" smtClean="0">
                <a:latin typeface="Arial" panose="020B0604020202020204" pitchFamily="34" charset="0"/>
                <a:cs typeface="Arial" panose="020B0604020202020204" pitchFamily="34" charset="0"/>
              </a:rPr>
              <a:t>Basar</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1991</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Genc</a:t>
            </a:r>
            <a:r>
              <a:rPr lang="en-US" sz="1600" dirty="0" smtClean="0">
                <a:latin typeface="Arial" panose="020B0604020202020204" pitchFamily="34" charset="0"/>
                <a:cs typeface="Arial" panose="020B0604020202020204" pitchFamily="34" charset="0"/>
              </a:rPr>
              <a:t> and </a:t>
            </a:r>
            <a:r>
              <a:rPr lang="en-US" sz="1600" dirty="0" err="1" smtClean="0">
                <a:latin typeface="Arial" panose="020B0604020202020204" pitchFamily="34" charset="0"/>
                <a:cs typeface="Arial" panose="020B0604020202020204" pitchFamily="34" charset="0"/>
              </a:rPr>
              <a:t>Basar</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1992a</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Genc</a:t>
            </a:r>
            <a:r>
              <a:rPr lang="en-US" sz="1600" dirty="0" smtClean="0">
                <a:latin typeface="Arial" panose="020B0604020202020204" pitchFamily="34" charset="0"/>
                <a:cs typeface="Arial" panose="020B0604020202020204" pitchFamily="34" charset="0"/>
              </a:rPr>
              <a:t> and </a:t>
            </a:r>
            <a:r>
              <a:rPr lang="en-US" sz="1600" dirty="0" err="1" smtClean="0">
                <a:latin typeface="Arial" panose="020B0604020202020204" pitchFamily="34" charset="0"/>
                <a:cs typeface="Arial" panose="020B0604020202020204" pitchFamily="34" charset="0"/>
              </a:rPr>
              <a:t>Basar</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1992b</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Mutlu</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1994</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Ozdamar</a:t>
            </a:r>
            <a:r>
              <a:rPr lang="en-US" sz="1600" dirty="0" smtClean="0">
                <a:latin typeface="Arial" panose="020B0604020202020204" pitchFamily="34" charset="0"/>
                <a:cs typeface="Arial" panose="020B0604020202020204" pitchFamily="34" charset="0"/>
              </a:rPr>
              <a:t> </a:t>
            </a:r>
            <a:r>
              <a:rPr lang="en-US" sz="1600" i="1" dirty="0" smtClean="0">
                <a:latin typeface="Arial" panose="020B0604020202020204" pitchFamily="34" charset="0"/>
                <a:cs typeface="Arial" panose="020B0604020202020204" pitchFamily="34" charset="0"/>
              </a:rPr>
              <a:t>et al.</a:t>
            </a:r>
            <a:r>
              <a:rPr lang="tr-TR" sz="1600" i="1" dirty="0" smtClean="0">
                <a:latin typeface="Arial" panose="020B0604020202020204" pitchFamily="34" charset="0"/>
                <a:cs typeface="Arial" panose="020B0604020202020204" pitchFamily="34" charset="0"/>
              </a:rPr>
              <a:t>,</a:t>
            </a:r>
            <a:r>
              <a:rPr lang="en-US" sz="1600" i="1"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1995</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Mutlu</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2000</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Kayalı</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1998</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Mutlu</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2000</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Samsun </a:t>
            </a:r>
            <a:r>
              <a:rPr lang="en-US" sz="1600" i="1" dirty="0" smtClean="0">
                <a:latin typeface="Arial" panose="020B0604020202020204" pitchFamily="34" charset="0"/>
                <a:cs typeface="Arial" panose="020B0604020202020204" pitchFamily="34" charset="0"/>
              </a:rPr>
              <a:t>et al</a:t>
            </a:r>
            <a:r>
              <a:rPr lang="en-US" sz="1600" dirty="0" smtClean="0">
                <a:latin typeface="Arial" panose="020B0604020202020204" pitchFamily="34" charset="0"/>
                <a:cs typeface="Arial" panose="020B0604020202020204" pitchFamily="34" charset="0"/>
              </a:rPr>
              <a:t>.</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2006</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Sahin</a:t>
            </a:r>
            <a:r>
              <a:rPr lang="en-US" sz="1600" dirty="0" smtClean="0">
                <a:latin typeface="Arial" panose="020B0604020202020204" pitchFamily="34" charset="0"/>
                <a:cs typeface="Arial" panose="020B0604020202020204" pitchFamily="34" charset="0"/>
              </a:rPr>
              <a:t> </a:t>
            </a:r>
            <a:r>
              <a:rPr lang="en-US" sz="1600" i="1" dirty="0" smtClean="0">
                <a:latin typeface="Arial" panose="020B0604020202020204" pitchFamily="34" charset="0"/>
                <a:cs typeface="Arial" panose="020B0604020202020204" pitchFamily="34" charset="0"/>
              </a:rPr>
              <a:t>et al.</a:t>
            </a:r>
            <a:r>
              <a:rPr lang="tr-TR" sz="1600" i="1"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2006</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B</a:t>
            </a:r>
            <a:r>
              <a:rPr lang="tr-TR" sz="1600" dirty="0" smtClean="0">
                <a:latin typeface="Arial" panose="020B0604020202020204" pitchFamily="34" charset="0"/>
                <a:cs typeface="Arial" panose="020B0604020202020204" pitchFamily="34" charset="0"/>
              </a:rPr>
              <a:t>i</a:t>
            </a:r>
            <a:r>
              <a:rPr lang="en-US" sz="1600" dirty="0" err="1" smtClean="0">
                <a:latin typeface="Arial" panose="020B0604020202020204" pitchFamily="34" charset="0"/>
                <a:cs typeface="Arial" panose="020B0604020202020204" pitchFamily="34" charset="0"/>
              </a:rPr>
              <a:t>lg</a:t>
            </a:r>
            <a:r>
              <a:rPr lang="tr-TR" sz="1600" dirty="0" smtClean="0">
                <a:latin typeface="Arial" panose="020B0604020202020204" pitchFamily="34" charset="0"/>
                <a:cs typeface="Arial" panose="020B0604020202020204" pitchFamily="34" charset="0"/>
              </a:rPr>
              <a:t>i</a:t>
            </a:r>
            <a:r>
              <a:rPr lang="en-US" sz="1600" dirty="0" smtClean="0">
                <a:latin typeface="Arial" panose="020B0604020202020204" pitchFamily="34" charset="0"/>
                <a:cs typeface="Arial" panose="020B0604020202020204" pitchFamily="34" charset="0"/>
              </a:rPr>
              <a:t>n</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2006</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Saglam</a:t>
            </a:r>
            <a:r>
              <a:rPr lang="en-US" sz="1600" dirty="0" smtClean="0">
                <a:latin typeface="Arial" panose="020B0604020202020204" pitchFamily="34" charset="0"/>
                <a:cs typeface="Arial" panose="020B0604020202020204" pitchFamily="34" charset="0"/>
              </a:rPr>
              <a:t> and </a:t>
            </a:r>
            <a:r>
              <a:rPr lang="en-US" sz="1600" dirty="0" err="1" smtClean="0">
                <a:latin typeface="Arial" panose="020B0604020202020204" pitchFamily="34" charset="0"/>
                <a:cs typeface="Arial" panose="020B0604020202020204" pitchFamily="34" charset="0"/>
              </a:rPr>
              <a:t>Saglam</a:t>
            </a:r>
            <a:r>
              <a:rPr lang="en-US" sz="1600" dirty="0" smtClean="0">
                <a:latin typeface="Arial" panose="020B0604020202020204" pitchFamily="34" charset="0"/>
                <a:cs typeface="Arial" panose="020B0604020202020204" pitchFamily="34" charset="0"/>
              </a:rPr>
              <a:t>, 2013.}</a:t>
            </a:r>
            <a:endParaRPr lang="en-US" sz="1600" dirty="0">
              <a:latin typeface="Arial" panose="020B0604020202020204" pitchFamily="34" charset="0"/>
              <a:cs typeface="Arial" panose="020B0604020202020204" pitchFamily="34" charset="0"/>
            </a:endParaRPr>
          </a:p>
        </p:txBody>
      </p:sp>
      <p:pic>
        <p:nvPicPr>
          <p:cNvPr id="3" name="Picture 2" descr="J:\HAMSİ VE GIRGIR BELGELERİ\LABA HAMSİ OTOLİT ÇALIŞMASI\Osman Samsun\DSCN7186.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2255144" y="3905495"/>
            <a:ext cx="4417687" cy="331236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663617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548680"/>
            <a:ext cx="8856984" cy="6247864"/>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In the Black Sea, anchovy fishery biology of the basic parameters and the data on the prosecution of continuous research has been made by many authors, in recent years </a:t>
            </a:r>
            <a:r>
              <a:rPr lang="en-US" sz="1600" dirty="0" smtClean="0">
                <a:latin typeface="Arial" panose="020B0604020202020204" pitchFamily="34" charset="0"/>
                <a:cs typeface="Arial" panose="020B0604020202020204" pitchFamily="34" charset="0"/>
              </a:rPr>
              <a:t>( Aka, Z. </a:t>
            </a:r>
            <a:r>
              <a:rPr lang="en-US" sz="1600" dirty="0" err="1" smtClean="0">
                <a:latin typeface="Arial" panose="020B0604020202020204" pitchFamily="34" charset="0"/>
                <a:cs typeface="Arial" panose="020B0604020202020204" pitchFamily="34" charset="0"/>
              </a:rPr>
              <a:t>Torcu</a:t>
            </a:r>
            <a:r>
              <a:rPr lang="en-US" sz="1600" dirty="0" smtClean="0">
                <a:latin typeface="Arial" panose="020B0604020202020204" pitchFamily="34" charset="0"/>
                <a:cs typeface="Arial" panose="020B0604020202020204" pitchFamily="34" charset="0"/>
              </a:rPr>
              <a:t> H and </a:t>
            </a:r>
            <a:r>
              <a:rPr lang="en-US" sz="1600" dirty="0" err="1" smtClean="0">
                <a:latin typeface="Arial" panose="020B0604020202020204" pitchFamily="34" charset="0"/>
                <a:cs typeface="Arial" panose="020B0604020202020204" pitchFamily="34" charset="0"/>
              </a:rPr>
              <a:t>Turan</a:t>
            </a:r>
            <a:r>
              <a:rPr lang="en-US" sz="1600" dirty="0" smtClean="0">
                <a:latin typeface="Arial" panose="020B0604020202020204" pitchFamily="34" charset="0"/>
                <a:cs typeface="Arial" panose="020B0604020202020204" pitchFamily="34" charset="0"/>
              </a:rPr>
              <a:t> C, A, 2004., </a:t>
            </a:r>
            <a:r>
              <a:rPr lang="en-US" sz="1600" dirty="0" err="1" smtClean="0">
                <a:latin typeface="Arial" panose="020B0604020202020204" pitchFamily="34" charset="0"/>
                <a:cs typeface="Arial" panose="020B0604020202020204" pitchFamily="34" charset="0"/>
              </a:rPr>
              <a:t>Özdemir</a:t>
            </a:r>
            <a:r>
              <a:rPr lang="en-US" sz="1600" dirty="0" smtClean="0">
                <a:latin typeface="Arial" panose="020B0604020202020204" pitchFamily="34" charset="0"/>
                <a:cs typeface="Arial" panose="020B0604020202020204" pitchFamily="34" charset="0"/>
              </a:rPr>
              <a:t>, S  and </a:t>
            </a:r>
            <a:r>
              <a:rPr lang="en-US" sz="1600" dirty="0" err="1" smtClean="0">
                <a:latin typeface="Arial" panose="020B0604020202020204" pitchFamily="34" charset="0"/>
                <a:cs typeface="Arial" panose="020B0604020202020204" pitchFamily="34" charset="0"/>
              </a:rPr>
              <a:t>Duyar</a:t>
            </a:r>
            <a:r>
              <a:rPr lang="en-US" sz="1600" dirty="0" smtClean="0">
                <a:latin typeface="Arial" panose="020B0604020202020204" pitchFamily="34" charset="0"/>
                <a:cs typeface="Arial" panose="020B0604020202020204" pitchFamily="34" charset="0"/>
              </a:rPr>
              <a:t> H, A,  2013</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Bat L, and </a:t>
            </a:r>
            <a:r>
              <a:rPr lang="en-US" sz="1600" i="1" dirty="0" smtClean="0">
                <a:latin typeface="Arial" panose="020B0604020202020204" pitchFamily="34" charset="0"/>
                <a:cs typeface="Arial" panose="020B0604020202020204" pitchFamily="34" charset="0"/>
              </a:rPr>
              <a:t>et al  </a:t>
            </a:r>
            <a:r>
              <a:rPr lang="en-US" sz="1600" dirty="0" smtClean="0">
                <a:latin typeface="Arial" panose="020B0604020202020204" pitchFamily="34" charset="0"/>
                <a:cs typeface="Arial" panose="020B0604020202020204" pitchFamily="34" charset="0"/>
              </a:rPr>
              <a:t>, 2013, </a:t>
            </a:r>
            <a:r>
              <a:rPr lang="en-US" sz="1600" dirty="0" err="1" smtClean="0">
                <a:latin typeface="Arial" panose="020B0604020202020204" pitchFamily="34" charset="0"/>
                <a:cs typeface="Arial" panose="020B0604020202020204" pitchFamily="34" charset="0"/>
              </a:rPr>
              <a:t>Kalaycı</a:t>
            </a:r>
            <a:r>
              <a:rPr lang="en-US" sz="1600" dirty="0" smtClean="0">
                <a:latin typeface="Arial" panose="020B0604020202020204" pitchFamily="34" charset="0"/>
                <a:cs typeface="Arial" panose="020B0604020202020204" pitchFamily="34" charset="0"/>
              </a:rPr>
              <a:t> and </a:t>
            </a:r>
            <a:r>
              <a:rPr lang="en-US" sz="1600" i="1" dirty="0" smtClean="0">
                <a:latin typeface="Arial" panose="020B0604020202020204" pitchFamily="34" charset="0"/>
                <a:cs typeface="Arial" panose="020B0604020202020204" pitchFamily="34" charset="0"/>
              </a:rPr>
              <a:t>et a</a:t>
            </a:r>
            <a:r>
              <a:rPr lang="en-US" sz="1600" dirty="0" smtClean="0">
                <a:latin typeface="Arial" panose="020B0604020202020204" pitchFamily="34" charset="0"/>
                <a:cs typeface="Arial" panose="020B0604020202020204" pitchFamily="34" charset="0"/>
              </a:rPr>
              <a:t>l, 2007)</a:t>
            </a:r>
            <a:r>
              <a:rPr lang="tr-TR" sz="1600" dirty="0" smtClean="0">
                <a:latin typeface="Arial" panose="020B0604020202020204" pitchFamily="34" charset="0"/>
                <a:cs typeface="Arial" panose="020B0604020202020204" pitchFamily="34" charset="0"/>
              </a:rPr>
              <a:t>.</a:t>
            </a:r>
          </a:p>
          <a:p>
            <a:pPr algn="just"/>
            <a:endParaRPr lang="tr-TR" sz="2400" dirty="0" smtClean="0">
              <a:latin typeface="Arial" panose="020B0604020202020204" pitchFamily="34" charset="0"/>
              <a:cs typeface="Arial" panose="020B0604020202020204" pitchFamily="34" charset="0"/>
            </a:endParaRPr>
          </a:p>
          <a:p>
            <a:pPr algn="just"/>
            <a:endParaRPr lang="tr-TR" sz="2400" dirty="0" smtClean="0"/>
          </a:p>
          <a:p>
            <a:pPr algn="just"/>
            <a:endParaRPr lang="tr-TR" sz="2400" dirty="0"/>
          </a:p>
          <a:p>
            <a:pPr algn="just"/>
            <a:endParaRPr lang="tr-TR" sz="2400" dirty="0" smtClean="0"/>
          </a:p>
          <a:p>
            <a:pPr algn="just"/>
            <a:endParaRPr lang="tr-TR" sz="2400" dirty="0"/>
          </a:p>
          <a:p>
            <a:pPr algn="just"/>
            <a:endParaRPr lang="tr-TR" sz="2400" dirty="0" smtClean="0"/>
          </a:p>
          <a:p>
            <a:pPr algn="just"/>
            <a:endParaRPr lang="tr-TR" sz="2400" dirty="0" smtClean="0"/>
          </a:p>
          <a:p>
            <a:pPr algn="just"/>
            <a:endParaRPr lang="tr-TR" sz="2400" dirty="0" smtClean="0"/>
          </a:p>
          <a:p>
            <a:pPr algn="just"/>
            <a:r>
              <a:rPr lang="en-US" sz="2400" dirty="0" smtClean="0">
                <a:latin typeface="Arial" panose="020B0604020202020204" pitchFamily="34" charset="0"/>
                <a:cs typeface="Arial" panose="020B0604020202020204" pitchFamily="34" charset="0"/>
              </a:rPr>
              <a:t> What kind of changes in the general conditions of changing climate, still to be followed by the researchers within the framework of the Black Sea. </a:t>
            </a:r>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Kideys</a:t>
            </a:r>
            <a:r>
              <a:rPr lang="en-US" sz="1600" dirty="0" smtClean="0">
                <a:latin typeface="Arial" panose="020B0604020202020204" pitchFamily="34" charset="0"/>
                <a:cs typeface="Arial" panose="020B0604020202020204" pitchFamily="34" charset="0"/>
              </a:rPr>
              <a:t>  A.E, 1994,  </a:t>
            </a:r>
            <a:r>
              <a:rPr lang="en-US" sz="1600" dirty="0" err="1" smtClean="0">
                <a:latin typeface="Arial" panose="020B0604020202020204" pitchFamily="34" charset="0"/>
                <a:cs typeface="Arial" panose="020B0604020202020204" pitchFamily="34" charset="0"/>
              </a:rPr>
              <a:t>Kideys</a:t>
            </a:r>
            <a:r>
              <a:rPr lang="en-US" sz="1600" dirty="0" smtClean="0">
                <a:latin typeface="Arial" panose="020B0604020202020204" pitchFamily="34" charset="0"/>
                <a:cs typeface="Arial" panose="020B0604020202020204" pitchFamily="34" charset="0"/>
              </a:rPr>
              <a:t> A, E  and </a:t>
            </a:r>
            <a:r>
              <a:rPr lang="en-US" sz="1600" i="1" dirty="0" smtClean="0">
                <a:latin typeface="Arial" panose="020B0604020202020204" pitchFamily="34" charset="0"/>
                <a:cs typeface="Arial" panose="020B0604020202020204" pitchFamily="34" charset="0"/>
              </a:rPr>
              <a:t>et al </a:t>
            </a:r>
            <a:r>
              <a:rPr lang="en-US" sz="1600" dirty="0" smtClean="0">
                <a:latin typeface="Arial" panose="020B0604020202020204" pitchFamily="34" charset="0"/>
                <a:cs typeface="Arial" panose="020B0604020202020204" pitchFamily="34" charset="0"/>
              </a:rPr>
              <a:t>, 1999 </a:t>
            </a:r>
            <a:r>
              <a:rPr lang="en-US" sz="1600" dirty="0" err="1" smtClean="0">
                <a:latin typeface="Arial" panose="020B0604020202020204" pitchFamily="34" charset="0"/>
                <a:cs typeface="Arial" panose="020B0604020202020204" pitchFamily="34" charset="0"/>
              </a:rPr>
              <a:t>Gordina</a:t>
            </a:r>
            <a:r>
              <a:rPr lang="en-US" sz="1600" dirty="0" smtClean="0">
                <a:latin typeface="Arial" panose="020B0604020202020204" pitchFamily="34" charset="0"/>
                <a:cs typeface="Arial" panose="020B0604020202020204" pitchFamily="34" charset="0"/>
              </a:rPr>
              <a:t>, A.D and </a:t>
            </a:r>
            <a:r>
              <a:rPr lang="en-US" sz="1600" i="1" dirty="0" smtClean="0">
                <a:latin typeface="Arial" panose="020B0604020202020204" pitchFamily="34" charset="0"/>
                <a:cs typeface="Arial" panose="020B0604020202020204" pitchFamily="34" charset="0"/>
              </a:rPr>
              <a:t>et a</a:t>
            </a:r>
            <a:r>
              <a:rPr lang="en-US" sz="1600" dirty="0" smtClean="0">
                <a:latin typeface="Arial" panose="020B0604020202020204" pitchFamily="34" charset="0"/>
                <a:cs typeface="Arial" panose="020B0604020202020204" pitchFamily="34" charset="0"/>
              </a:rPr>
              <a:t>l, 1997, </a:t>
            </a:r>
            <a:r>
              <a:rPr lang="en-US" sz="1600" dirty="0" err="1" smtClean="0">
                <a:latin typeface="Arial" panose="020B0604020202020204" pitchFamily="34" charset="0"/>
                <a:cs typeface="Arial" panose="020B0604020202020204" pitchFamily="34" charset="0"/>
              </a:rPr>
              <a:t>Oguz</a:t>
            </a:r>
            <a:r>
              <a:rPr lang="en-US" sz="1600" dirty="0" smtClean="0">
                <a:latin typeface="Arial" panose="020B0604020202020204" pitchFamily="34" charset="0"/>
                <a:cs typeface="Arial" panose="020B0604020202020204" pitchFamily="34" charset="0"/>
              </a:rPr>
              <a:t> T and </a:t>
            </a:r>
            <a:r>
              <a:rPr lang="en-US" sz="1600" dirty="0" err="1" smtClean="0">
                <a:latin typeface="Arial" panose="020B0604020202020204" pitchFamily="34" charset="0"/>
                <a:cs typeface="Arial" panose="020B0604020202020204" pitchFamily="34" charset="0"/>
              </a:rPr>
              <a:t>Gilbertb</a:t>
            </a:r>
            <a:r>
              <a:rPr lang="en-US" sz="1600" dirty="0" smtClean="0">
                <a:latin typeface="Arial" panose="020B0604020202020204" pitchFamily="34" charset="0"/>
                <a:cs typeface="Arial" panose="020B0604020202020204" pitchFamily="34" charset="0"/>
              </a:rPr>
              <a:t> D, 2007, Bat L. and </a:t>
            </a:r>
            <a:r>
              <a:rPr lang="en-US" sz="1600" i="1" dirty="0" smtClean="0">
                <a:latin typeface="Arial" panose="020B0604020202020204" pitchFamily="34" charset="0"/>
                <a:cs typeface="Arial" panose="020B0604020202020204" pitchFamily="34" charset="0"/>
              </a:rPr>
              <a:t>et a</a:t>
            </a:r>
            <a:r>
              <a:rPr lang="en-US" sz="1600" dirty="0" smtClean="0">
                <a:latin typeface="Arial" panose="020B0604020202020204" pitchFamily="34" charset="0"/>
                <a:cs typeface="Arial" panose="020B0604020202020204" pitchFamily="34" charset="0"/>
              </a:rPr>
              <a:t>l, 2007, Samsun O and </a:t>
            </a:r>
            <a:r>
              <a:rPr lang="en-US" sz="1600" i="1" dirty="0" smtClean="0">
                <a:latin typeface="Arial" panose="020B0604020202020204" pitchFamily="34" charset="0"/>
                <a:cs typeface="Arial" panose="020B0604020202020204" pitchFamily="34" charset="0"/>
              </a:rPr>
              <a:t>et al</a:t>
            </a:r>
            <a:r>
              <a:rPr lang="en-US" sz="1600" dirty="0" smtClean="0">
                <a:latin typeface="Arial" panose="020B0604020202020204" pitchFamily="34" charset="0"/>
                <a:cs typeface="Arial" panose="020B0604020202020204" pitchFamily="34" charset="0"/>
              </a:rPr>
              <a:t>, 2004</a:t>
            </a:r>
            <a:r>
              <a:rPr lang="tr-TR"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a:t>
            </a:r>
            <a:r>
              <a:rPr lang="tr-TR"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Şahin</a:t>
            </a:r>
            <a:r>
              <a:rPr lang="en-US" sz="1600" dirty="0" smtClean="0">
                <a:latin typeface="Arial" panose="020B0604020202020204" pitchFamily="34" charset="0"/>
                <a:cs typeface="Arial" panose="020B0604020202020204" pitchFamily="34" charset="0"/>
              </a:rPr>
              <a:t> C and </a:t>
            </a:r>
            <a:r>
              <a:rPr lang="en-US" sz="1600" i="1" dirty="0" smtClean="0">
                <a:latin typeface="Arial" panose="020B0604020202020204" pitchFamily="34" charset="0"/>
                <a:cs typeface="Arial" panose="020B0604020202020204" pitchFamily="34" charset="0"/>
              </a:rPr>
              <a:t>et a</a:t>
            </a:r>
            <a:r>
              <a:rPr lang="en-US" sz="1600" dirty="0" smtClean="0">
                <a:latin typeface="Arial" panose="020B0604020202020204" pitchFamily="34" charset="0"/>
                <a:cs typeface="Arial" panose="020B0604020202020204" pitchFamily="34" charset="0"/>
              </a:rPr>
              <a:t>l, 2009).</a:t>
            </a:r>
            <a:endParaRPr lang="en-US" sz="1600" dirty="0">
              <a:latin typeface="Arial" panose="020B0604020202020204" pitchFamily="34" charset="0"/>
              <a:cs typeface="Arial" panose="020B0604020202020204" pitchFamily="34" charset="0"/>
            </a:endParaRPr>
          </a:p>
        </p:txBody>
      </p:sp>
      <p:pic>
        <p:nvPicPr>
          <p:cNvPr id="3" name="Picture 2" descr="C:\Documents and Settings\hh\Belgelerim\İLK GOM PLAY FOTOĞRAFLARI\MVI_2111.avi_000066200.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2411760" y="2060848"/>
            <a:ext cx="3744416" cy="280831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50207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908720"/>
            <a:ext cx="8424936" cy="5139869"/>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Other riparian countries of the Black Sea in the various studies were conducted on fish such as anchovy and horse mackerel (</a:t>
            </a:r>
            <a:r>
              <a:rPr lang="en-US" sz="2400" dirty="0" err="1" smtClean="0">
                <a:latin typeface="Arial" panose="020B0604020202020204" pitchFamily="34" charset="0"/>
                <a:cs typeface="Arial" panose="020B0604020202020204" pitchFamily="34" charset="0"/>
              </a:rPr>
              <a:t>Yankova</a:t>
            </a:r>
            <a:r>
              <a:rPr lang="en-US" sz="2400" dirty="0" smtClean="0">
                <a:latin typeface="Arial" panose="020B0604020202020204" pitchFamily="34" charset="0"/>
                <a:cs typeface="Arial" panose="020B0604020202020204" pitchFamily="34" charset="0"/>
              </a:rPr>
              <a:t> M and </a:t>
            </a:r>
            <a:r>
              <a:rPr lang="en-US" sz="2400" i="1" dirty="0" smtClean="0">
                <a:latin typeface="Arial" panose="020B0604020202020204" pitchFamily="34" charset="0"/>
                <a:cs typeface="Arial" panose="020B0604020202020204" pitchFamily="34" charset="0"/>
              </a:rPr>
              <a:t>et a</a:t>
            </a:r>
            <a:r>
              <a:rPr lang="en-US" sz="2400" dirty="0" smtClean="0">
                <a:latin typeface="Arial" panose="020B0604020202020204" pitchFamily="34" charset="0"/>
                <a:cs typeface="Arial" panose="020B0604020202020204" pitchFamily="34" charset="0"/>
              </a:rPr>
              <a:t>l, 2010, Alison J. and </a:t>
            </a:r>
            <a:r>
              <a:rPr lang="en-US" sz="2400" i="1" dirty="0" smtClean="0">
                <a:latin typeface="Arial" panose="020B0604020202020204" pitchFamily="34" charset="0"/>
                <a:cs typeface="Arial" panose="020B0604020202020204" pitchFamily="34" charset="0"/>
              </a:rPr>
              <a:t>et a</a:t>
            </a:r>
            <a:r>
              <a:rPr lang="en-US" sz="2400" dirty="0" smtClean="0">
                <a:latin typeface="Arial" panose="020B0604020202020204" pitchFamily="34" charset="0"/>
                <a:cs typeface="Arial" panose="020B0604020202020204" pitchFamily="34" charset="0"/>
              </a:rPr>
              <a:t>l, 2009) are known. Horse mackerel studies are </a:t>
            </a:r>
            <a:r>
              <a:rPr lang="en-US" sz="2400" dirty="0" err="1" smtClean="0">
                <a:latin typeface="Arial" panose="020B0604020202020204" pitchFamily="34" charset="0"/>
                <a:cs typeface="Arial" panose="020B0604020202020204" pitchFamily="34" charset="0"/>
              </a:rPr>
              <a:t>avaible</a:t>
            </a:r>
            <a:r>
              <a:rPr lang="en-US" sz="2400" dirty="0" smtClean="0">
                <a:latin typeface="Arial" panose="020B0604020202020204" pitchFamily="34" charset="0"/>
                <a:cs typeface="Arial" panose="020B0604020202020204" pitchFamily="34" charset="0"/>
              </a:rPr>
              <a:t> in black sea region but not as much as anchovies</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Kasapoglu</a:t>
            </a:r>
            <a:r>
              <a:rPr lang="en-US" sz="1600" dirty="0" smtClean="0">
                <a:latin typeface="Arial" panose="020B0604020202020204" pitchFamily="34" charset="0"/>
                <a:cs typeface="Arial" panose="020B0604020202020204" pitchFamily="34" charset="0"/>
              </a:rPr>
              <a:t> N and </a:t>
            </a:r>
            <a:r>
              <a:rPr lang="tr-TR" sz="1600" dirty="0" err="1" smtClean="0">
                <a:latin typeface="Arial" panose="020B0604020202020204" pitchFamily="34" charset="0"/>
                <a:cs typeface="Arial" panose="020B0604020202020204" pitchFamily="34" charset="0"/>
              </a:rPr>
              <a:t>Düzgüneş</a:t>
            </a:r>
            <a:r>
              <a:rPr lang="tr-TR"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 E, 2013, </a:t>
            </a:r>
            <a:r>
              <a:rPr lang="en-US" sz="1600" dirty="0" err="1" smtClean="0">
                <a:latin typeface="Arial" panose="020B0604020202020204" pitchFamily="34" charset="0"/>
                <a:cs typeface="Arial" panose="020B0604020202020204" pitchFamily="34" charset="0"/>
              </a:rPr>
              <a:t>Yankova</a:t>
            </a:r>
            <a:r>
              <a:rPr lang="en-US" sz="1600" dirty="0" smtClean="0">
                <a:latin typeface="Arial" panose="020B0604020202020204" pitchFamily="34" charset="0"/>
                <a:cs typeface="Arial" panose="020B0604020202020204" pitchFamily="34" charset="0"/>
              </a:rPr>
              <a:t>, M, 2013, </a:t>
            </a:r>
            <a:r>
              <a:rPr lang="en-US" sz="1600" dirty="0" err="1" smtClean="0">
                <a:latin typeface="Arial" panose="020B0604020202020204" pitchFamily="34" charset="0"/>
                <a:cs typeface="Arial" panose="020B0604020202020204" pitchFamily="34" charset="0"/>
              </a:rPr>
              <a:t>Bostancı</a:t>
            </a:r>
            <a:r>
              <a:rPr lang="en-US" sz="1600" dirty="0" smtClean="0">
                <a:latin typeface="Arial" panose="020B0604020202020204" pitchFamily="34" charset="0"/>
                <a:cs typeface="Arial" panose="020B0604020202020204" pitchFamily="34" charset="0"/>
              </a:rPr>
              <a:t>, D, 2009).</a:t>
            </a:r>
            <a:endParaRPr lang="tr-TR" sz="16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All this work is done by individual researchers observed a variety of very different dates. In general, small pelagic fish such as anchovy and horse mackerel of the Black Sea countries never conducted a lot of researches. Legislation and for the management of fisheries research in our country, a small numbers </a:t>
            </a:r>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Sesli</a:t>
            </a:r>
            <a:r>
              <a:rPr lang="en-US" sz="1600" dirty="0" smtClean="0">
                <a:latin typeface="Arial" panose="020B0604020202020204" pitchFamily="34" charset="0"/>
                <a:cs typeface="Arial" panose="020B0604020202020204" pitchFamily="34" charset="0"/>
              </a:rPr>
              <a:t> FA and </a:t>
            </a:r>
            <a:r>
              <a:rPr lang="en-US" sz="1600" i="1" dirty="0" smtClean="0">
                <a:latin typeface="Arial" panose="020B0604020202020204" pitchFamily="34" charset="0"/>
                <a:cs typeface="Arial" panose="020B0604020202020204" pitchFamily="34" charset="0"/>
              </a:rPr>
              <a:t>et a</a:t>
            </a:r>
            <a:r>
              <a:rPr lang="en-US" sz="1600" dirty="0" smtClean="0">
                <a:latin typeface="Arial" panose="020B0604020202020204" pitchFamily="34" charset="0"/>
                <a:cs typeface="Arial" panose="020B0604020202020204" pitchFamily="34" charset="0"/>
              </a:rPr>
              <a:t>l, 2009, Can, MF and Smith, A, 2012)</a:t>
            </a:r>
            <a:r>
              <a:rPr lang="en-US" sz="2400" dirty="0" smtClean="0">
                <a:latin typeface="Arial" panose="020B0604020202020204" pitchFamily="34" charset="0"/>
                <a:cs typeface="Arial" panose="020B0604020202020204" pitchFamily="34" charset="0"/>
              </a:rPr>
              <a:t> are available.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0620058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04664"/>
            <a:ext cx="8280920" cy="1938992"/>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Although in recent years, particularly in the Black Sea anchovies have made up of different topics and much research is still ongoing, but the data below shows that significant decrease have occurred in the amounts of the annual hunting</a:t>
            </a:r>
            <a:r>
              <a:rPr lang="tr-TR"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60164" y="2420888"/>
            <a:ext cx="6951664" cy="3528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899592" y="6017701"/>
            <a:ext cx="8496944" cy="461665"/>
          </a:xfrm>
          <a:prstGeom prst="rect">
            <a:avLst/>
          </a:prstGeom>
        </p:spPr>
        <p:txBody>
          <a:bodyPr wrap="square">
            <a:spAutoFit/>
          </a:bodyPr>
          <a:lstStyle/>
          <a:p>
            <a:r>
              <a:rPr lang="en-US" sz="2400" dirty="0" smtClean="0">
                <a:latin typeface="Arial" panose="020B0604020202020204" pitchFamily="34" charset="0"/>
                <a:cs typeface="Arial" panose="020B0604020202020204" pitchFamily="34" charset="0"/>
              </a:rPr>
              <a:t>Fishery products in Turkey according to years (</a:t>
            </a:r>
            <a:r>
              <a:rPr lang="en-US" sz="1600" dirty="0" smtClean="0">
                <a:latin typeface="Arial" panose="020B0604020202020204" pitchFamily="34" charset="0"/>
                <a:cs typeface="Arial" panose="020B0604020202020204" pitchFamily="34" charset="0"/>
              </a:rPr>
              <a:t>TÜİK, 2012</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4593345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TOSHIBA\Desktop\FOR ARTICLE\FOTOGRAFLAR\GIRGIR-1 KASIM 2007-İKİNCİ\IMG_1962.jpg"/>
          <p:cNvPicPr>
            <a:picLocks noChangeAspect="1" noChangeArrowheads="1"/>
          </p:cNvPicPr>
          <p:nvPr/>
        </p:nvPicPr>
        <p:blipFill rotWithShape="1">
          <a:blip r:embed="rId2" cstate="email">
            <a:extLst>
              <a:ext uri="{28A0092B-C50C-407E-A947-70E740481C1C}">
                <a14:useLocalDpi xmlns="" xmlns:a14="http://schemas.microsoft.com/office/drawing/2010/main" val="0"/>
              </a:ext>
            </a:extLst>
          </a:blip>
          <a:srcRect t="1333" b="13334"/>
          <a:stretch/>
        </p:blipFill>
        <p:spPr bwMode="auto">
          <a:xfrm rot="10800000" flipV="1">
            <a:off x="467544" y="980728"/>
            <a:ext cx="8213413" cy="525658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563642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p:cNvGraphicFramePr>
            <a:graphicFrameLocks noChangeAspect="1"/>
          </p:cNvGraphicFramePr>
          <p:nvPr>
            <p:extLst>
              <p:ext uri="{D42A27DB-BD31-4B8C-83A1-F6EECF244321}">
                <p14:modId xmlns="" xmlns:p14="http://schemas.microsoft.com/office/powerpoint/2010/main" val="345177580"/>
              </p:ext>
            </p:extLst>
          </p:nvPr>
        </p:nvGraphicFramePr>
        <p:xfrm>
          <a:off x="1547664" y="764704"/>
          <a:ext cx="6177822" cy="5112568"/>
        </p:xfrm>
        <a:graphic>
          <a:graphicData uri="http://schemas.openxmlformats.org/presentationml/2006/ole">
            <p:oleObj spid="_x0000_s1139" name="Bit Eşlem Resmi" r:id="rId3" imgW="2704762" imgH="2238687" progId="PBrush">
              <p:embed/>
            </p:oleObj>
          </a:graphicData>
        </a:graphic>
      </p:graphicFrame>
    </p:spTree>
    <p:extLst>
      <p:ext uri="{BB962C8B-B14F-4D97-AF65-F5344CB8AC3E}">
        <p14:creationId xmlns="" xmlns:p14="http://schemas.microsoft.com/office/powerpoint/2010/main" val="13147931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1196752"/>
            <a:ext cx="8424936" cy="4524315"/>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There is not enough   prohibition of size of hunting for anchovy in Georgia, where huge amounts of small-sized hunting of anchovies. Georgia, which was founded hunting anchovy for fish meal and processed food factories</a:t>
            </a:r>
            <a:r>
              <a:rPr lang="tr-TR" sz="2400" dirty="0" smtClean="0">
                <a:latin typeface="Arial" panose="020B0604020202020204" pitchFamily="34" charset="0"/>
                <a:cs typeface="Arial" panose="020B0604020202020204" pitchFamily="34" charset="0"/>
              </a:rPr>
              <a:t>.</a:t>
            </a:r>
          </a:p>
          <a:p>
            <a:pPr algn="just"/>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The purpose of this article, the Black Sea, which is the most important fish species in this imported and also exported to the EU countries, the measures necessary for the operation of profitable stocks in the Black Sea coastal countries and international level, as well as to facilitate open discussion and knowledge of the subject concerned, the necessary measures to be retrieved.</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0032693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520" y="332656"/>
            <a:ext cx="8496944" cy="50659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395536" y="5733255"/>
            <a:ext cx="8568952" cy="830997"/>
          </a:xfrm>
          <a:prstGeom prst="rect">
            <a:avLst/>
          </a:prstGeom>
        </p:spPr>
        <p:txBody>
          <a:bodyPr wrap="square">
            <a:spAutoFit/>
          </a:bodyPr>
          <a:lstStyle/>
          <a:p>
            <a:r>
              <a:rPr lang="en-US" sz="2400" dirty="0" smtClean="0">
                <a:latin typeface="Arial" panose="020B0604020202020204" pitchFamily="34" charset="0"/>
                <a:cs typeface="Arial" panose="020B0604020202020204" pitchFamily="34" charset="0"/>
              </a:rPr>
              <a:t>In the Black Sea countries and problem of an</a:t>
            </a:r>
            <a:r>
              <a:rPr lang="tr-TR" sz="2400" dirty="0" smtClean="0">
                <a:latin typeface="Arial" panose="020B0604020202020204" pitchFamily="34" charset="0"/>
                <a:cs typeface="Arial" panose="020B0604020202020204" pitchFamily="34" charset="0"/>
              </a:rPr>
              <a:t>c</a:t>
            </a:r>
            <a:r>
              <a:rPr lang="en-US" sz="2400" dirty="0" err="1" smtClean="0">
                <a:latin typeface="Arial" panose="020B0604020202020204" pitchFamily="34" charset="0"/>
                <a:cs typeface="Arial" panose="020B0604020202020204" pitchFamily="34" charset="0"/>
              </a:rPr>
              <a:t>hovy</a:t>
            </a:r>
            <a:r>
              <a:rPr lang="en-US" sz="2400" dirty="0" smtClean="0">
                <a:latin typeface="Arial" panose="020B0604020202020204" pitchFamily="34" charset="0"/>
                <a:cs typeface="Arial" panose="020B0604020202020204" pitchFamily="34" charset="0"/>
              </a:rPr>
              <a:t> hunting area in (Batum) Georgia.</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5221399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260648"/>
            <a:ext cx="8496944" cy="6740307"/>
          </a:xfrm>
          <a:prstGeom prst="rect">
            <a:avLst/>
          </a:prstGeom>
        </p:spPr>
        <p:txBody>
          <a:bodyPr wrap="square">
            <a:spAutoFit/>
          </a:bodyPr>
          <a:lstStyle/>
          <a:p>
            <a:pPr algn="just"/>
            <a:endParaRPr lang="en-US" sz="2400" dirty="0" smtClean="0"/>
          </a:p>
          <a:p>
            <a:pPr algn="just"/>
            <a:r>
              <a:rPr lang="en-US" sz="2400" dirty="0" smtClean="0">
                <a:latin typeface="Arial" panose="020B0604020202020204" pitchFamily="34" charset="0"/>
                <a:cs typeface="Arial" panose="020B0604020202020204" pitchFamily="34" charset="0"/>
              </a:rPr>
              <a:t>In this study, the amount of aquaculture in Turkey in recent years, how hunting equipment and technologies are affected by many parameters that affect the current situation has been analyzed. Anchovies in Turkey, in recent years, on the research carried out in previous years were compared with the results of the new research. </a:t>
            </a:r>
            <a:endParaRPr lang="tr-TR" sz="24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On the subject the old and new practices of Turkey Statistical Institute and the General Directorate of Fisheries and Aquaculture data are used. With all the neighboring countries of the Black Sea region, is still used as a common asset protection and control measures are evaluated by Turkey. Exclusive economic zones (km</a:t>
            </a:r>
            <a:r>
              <a:rPr lang="en-US" sz="2400" baseline="30000" dirty="0" smtClean="0">
                <a:latin typeface="Arial" panose="020B0604020202020204" pitchFamily="34" charset="0"/>
                <a:cs typeface="Arial" panose="020B0604020202020204" pitchFamily="34" charset="0"/>
              </a:rPr>
              <a:t>2</a:t>
            </a:r>
            <a:r>
              <a:rPr lang="en-US" sz="2400" dirty="0" smtClean="0">
                <a:latin typeface="Arial" panose="020B0604020202020204" pitchFamily="34" charset="0"/>
                <a:cs typeface="Arial" panose="020B0604020202020204" pitchFamily="34" charset="0"/>
              </a:rPr>
              <a:t>), properties of protection and control organizations, coastal lengths (km), total fish production (t), the amount of fish caught in the Black Sea (t) and number of fishing vessels are compared for the countries of Black Sea region.</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9503768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332656"/>
            <a:ext cx="8352928" cy="6001643"/>
          </a:xfrm>
          <a:prstGeom prst="rect">
            <a:avLst/>
          </a:prstGeom>
        </p:spPr>
        <p:txBody>
          <a:bodyPr wrap="square">
            <a:spAutoFit/>
          </a:bodyPr>
          <a:lstStyle/>
          <a:p>
            <a:endParaRPr lang="en-US" sz="2400" dirty="0" smtClean="0"/>
          </a:p>
          <a:p>
            <a:endParaRPr lang="en-US" sz="2400" dirty="0" smtClean="0"/>
          </a:p>
          <a:p>
            <a:pPr algn="just"/>
            <a:r>
              <a:rPr lang="en-US" sz="2400" dirty="0" smtClean="0">
                <a:latin typeface="Arial" panose="020B0604020202020204" pitchFamily="34" charset="0"/>
                <a:cs typeface="Arial" panose="020B0604020202020204" pitchFamily="34" charset="0"/>
              </a:rPr>
              <a:t>Anchovy, the most important pelagic species caught in the Black Sea and Turkey as a dominant; at least half of the annual aquaculture production is around 600,000 tons. At the same time a larger fish and mammals in the food chain is also an important source of nutrition.</a:t>
            </a:r>
            <a:endParaRPr lang="tr-TR" sz="24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In recent years, especially the 2011-2012 hunting season is one of the important fishing centers on the Black Sea province of </a:t>
            </a:r>
            <a:r>
              <a:rPr lang="en-US" sz="2400" dirty="0" err="1" smtClean="0">
                <a:latin typeface="Arial" panose="020B0604020202020204" pitchFamily="34" charset="0"/>
                <a:cs typeface="Arial" panose="020B0604020202020204" pitchFamily="34" charset="0"/>
              </a:rPr>
              <a:t>Sinop</a:t>
            </a:r>
            <a:r>
              <a:rPr lang="en-US" sz="2400" dirty="0" smtClean="0">
                <a:latin typeface="Arial" panose="020B0604020202020204" pitchFamily="34" charset="0"/>
                <a:cs typeface="Arial" panose="020B0604020202020204" pitchFamily="34" charset="0"/>
              </a:rPr>
              <a:t> anchovy fishing only 12 days, and then quickly drain is very thought-provoking and need to focus on the shores of Georgian issue. This topic has been on anchovy in the old and new in comparison with the results of the research were injured, anchovy fishery management carefully maintained</a:t>
            </a:r>
            <a:r>
              <a:rPr lang="en-US" sz="2400" dirty="0" smtClean="0"/>
              <a:t>.</a:t>
            </a:r>
            <a:endParaRPr lang="en-US" sz="2400" dirty="0"/>
          </a:p>
        </p:txBody>
      </p:sp>
    </p:spTree>
    <p:extLst>
      <p:ext uri="{BB962C8B-B14F-4D97-AF65-F5344CB8AC3E}">
        <p14:creationId xmlns="" xmlns:p14="http://schemas.microsoft.com/office/powerpoint/2010/main" val="28574316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79712" y="6100435"/>
            <a:ext cx="7488832" cy="738664"/>
          </a:xfrm>
          <a:prstGeom prst="rect">
            <a:avLst/>
          </a:prstGeom>
        </p:spPr>
        <p:txBody>
          <a:bodyPr wrap="square">
            <a:spAutoFit/>
          </a:bodyPr>
          <a:lstStyle/>
          <a:p>
            <a:r>
              <a:rPr lang="en-US" dirty="0" smtClean="0"/>
              <a:t> </a:t>
            </a:r>
          </a:p>
          <a:p>
            <a:r>
              <a:rPr lang="en-US" sz="2400" dirty="0" smtClean="0">
                <a:latin typeface="Arial" panose="020B0604020202020204" pitchFamily="34" charset="0"/>
                <a:cs typeface="Arial" panose="020B0604020202020204" pitchFamily="34" charset="0"/>
              </a:rPr>
              <a:t>Purse sein</a:t>
            </a:r>
            <a:r>
              <a:rPr lang="tr-TR" sz="2400" dirty="0" smtClean="0">
                <a:latin typeface="Arial" panose="020B0604020202020204" pitchFamily="34" charset="0"/>
                <a:cs typeface="Arial" panose="020B0604020202020204" pitchFamily="34" charset="0"/>
              </a:rPr>
              <a:t>e</a:t>
            </a:r>
            <a:r>
              <a:rPr lang="en-US" sz="2400" dirty="0" smtClean="0">
                <a:latin typeface="Arial" panose="020B0604020202020204" pitchFamily="34" charset="0"/>
                <a:cs typeface="Arial" panose="020B0604020202020204" pitchFamily="34" charset="0"/>
              </a:rPr>
              <a:t> in the Black Sea</a:t>
            </a:r>
            <a:r>
              <a:rPr lang="en-US" sz="2400" dirty="0" smtClean="0"/>
              <a:t>.</a:t>
            </a:r>
            <a:endParaRPr lang="en-US" sz="2400" dirty="0"/>
          </a:p>
        </p:txBody>
      </p:sp>
      <p:pic>
        <p:nvPicPr>
          <p:cNvPr id="21506" name="Picture 2" descr="mamuli_1_%5B1%5D"/>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27584" y="837986"/>
            <a:ext cx="7128792" cy="53547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129078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l="4547" t="16959" r="28462" b="3886"/>
          <a:stretch>
            <a:fillRect/>
          </a:stretch>
        </p:blipFill>
        <p:spPr bwMode="auto">
          <a:xfrm>
            <a:off x="252294" y="116632"/>
            <a:ext cx="8568178" cy="66033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Lst>
        </p:spPr>
      </p:pic>
    </p:spTree>
    <p:extLst>
      <p:ext uri="{BB962C8B-B14F-4D97-AF65-F5344CB8AC3E}">
        <p14:creationId xmlns="" xmlns:p14="http://schemas.microsoft.com/office/powerpoint/2010/main" val="25649248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72935" y="341002"/>
            <a:ext cx="8064896" cy="2092881"/>
          </a:xfrm>
          <a:prstGeom prst="rect">
            <a:avLst/>
          </a:prstGeom>
        </p:spPr>
        <p:txBody>
          <a:bodyPr wrap="square">
            <a:spAutoFit/>
          </a:bodyPr>
          <a:lstStyle/>
          <a:p>
            <a:endParaRPr lang="en-US" dirty="0" smtClean="0"/>
          </a:p>
          <a:p>
            <a:pPr algn="just"/>
            <a:r>
              <a:rPr lang="en-US" sz="2400" dirty="0" smtClean="0">
                <a:latin typeface="Arial" panose="020B0604020202020204" pitchFamily="34" charset="0"/>
                <a:cs typeface="Arial" panose="020B0604020202020204" pitchFamily="34" charset="0"/>
              </a:rPr>
              <a:t>Turkey has the highest economic zone value within the 6 Black Sea region counties, Table 1.</a:t>
            </a:r>
            <a:endParaRPr lang="tr-TR" sz="24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The Black Sea countries economic zones</a:t>
            </a:r>
            <a:r>
              <a:rPr lang="tr-TR" sz="24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(Anonym, 2013 a ),   http://www.seaaroundus.org/eez/</a:t>
            </a:r>
            <a:endParaRPr lang="en-US" sz="1600" dirty="0">
              <a:latin typeface="Arial" panose="020B0604020202020204" pitchFamily="34" charset="0"/>
              <a:cs typeface="Arial" panose="020B0604020202020204" pitchFamily="34" charset="0"/>
            </a:endParaRPr>
          </a:p>
        </p:txBody>
      </p:sp>
      <p:graphicFrame>
        <p:nvGraphicFramePr>
          <p:cNvPr id="7" name="Nesne 6"/>
          <p:cNvGraphicFramePr>
            <a:graphicFrameLocks noChangeAspect="1"/>
          </p:cNvGraphicFramePr>
          <p:nvPr>
            <p:extLst>
              <p:ext uri="{D42A27DB-BD31-4B8C-83A1-F6EECF244321}">
                <p14:modId xmlns="" xmlns:p14="http://schemas.microsoft.com/office/powerpoint/2010/main" val="1198374152"/>
              </p:ext>
            </p:extLst>
          </p:nvPr>
        </p:nvGraphicFramePr>
        <p:xfrm>
          <a:off x="444291" y="2596020"/>
          <a:ext cx="7922184" cy="2520280"/>
        </p:xfrm>
        <a:graphic>
          <a:graphicData uri="http://schemas.openxmlformats.org/presentationml/2006/ole">
            <p:oleObj spid="_x0000_s2163" name="Belge" r:id="rId3" imgW="5854387" imgH="1224225" progId="Word.Document.12">
              <p:embed/>
            </p:oleObj>
          </a:graphicData>
        </a:graphic>
      </p:graphicFrame>
      <p:sp>
        <p:nvSpPr>
          <p:cNvPr id="8" name="Dikdörtgen 7"/>
          <p:cNvSpPr/>
          <p:nvPr/>
        </p:nvSpPr>
        <p:spPr>
          <a:xfrm>
            <a:off x="516951" y="5116300"/>
            <a:ext cx="7920880" cy="1477328"/>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Turkey has the greatest share in the context of the amount of fisheries production, coastal lengths, catch size and fishing powers within the Black Sea countries</a:t>
            </a:r>
            <a:r>
              <a:rPr lang="tr-TR" sz="2400" dirty="0" smtClean="0">
                <a:latin typeface="Arial" panose="020B0604020202020204" pitchFamily="34" charset="0"/>
                <a:cs typeface="Arial" panose="020B0604020202020204" pitchFamily="34" charset="0"/>
              </a:rPr>
              <a:t>.</a:t>
            </a:r>
          </a:p>
          <a:p>
            <a:pPr algn="just"/>
            <a:endParaRPr lang="en-US" dirty="0"/>
          </a:p>
        </p:txBody>
      </p:sp>
    </p:spTree>
    <p:extLst>
      <p:ext uri="{BB962C8B-B14F-4D97-AF65-F5344CB8AC3E}">
        <p14:creationId xmlns="" xmlns:p14="http://schemas.microsoft.com/office/powerpoint/2010/main" val="19269690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332656"/>
            <a:ext cx="8424936" cy="1938992"/>
          </a:xfrm>
          <a:prstGeom prst="rect">
            <a:avLst/>
          </a:prstGeom>
        </p:spPr>
        <p:txBody>
          <a:bodyPr wrap="square">
            <a:spAutoFit/>
          </a:bodyPr>
          <a:lstStyle/>
          <a:p>
            <a:pPr algn="just"/>
            <a:endParaRPr lang="en-US" sz="2400" dirty="0" smtClean="0"/>
          </a:p>
          <a:p>
            <a:pPr algn="just"/>
            <a:r>
              <a:rPr lang="en-US" sz="2400" dirty="0" smtClean="0">
                <a:latin typeface="Arial" panose="020B0604020202020204" pitchFamily="34" charset="0"/>
                <a:cs typeface="Arial" panose="020B0604020202020204" pitchFamily="34" charset="0"/>
              </a:rPr>
              <a:t>The amount of fisheries production, coastal lengths, catch size and fishing powers of the Black Sea countries (</a:t>
            </a:r>
            <a:r>
              <a:rPr lang="en-US" sz="1600" dirty="0" err="1" smtClean="0">
                <a:latin typeface="Arial" panose="020B0604020202020204" pitchFamily="34" charset="0"/>
                <a:cs typeface="Arial" panose="020B0604020202020204" pitchFamily="34" charset="0"/>
              </a:rPr>
              <a:t>Duzgunes</a:t>
            </a:r>
            <a:r>
              <a:rPr lang="en-US" sz="1600" dirty="0" smtClean="0">
                <a:latin typeface="Arial" panose="020B0604020202020204" pitchFamily="34" charset="0"/>
                <a:cs typeface="Arial" panose="020B0604020202020204" pitchFamily="34" charset="0"/>
              </a:rPr>
              <a:t>, E., </a:t>
            </a:r>
            <a:r>
              <a:rPr lang="en-US" sz="1600" dirty="0" err="1" smtClean="0">
                <a:latin typeface="Arial" panose="020B0604020202020204" pitchFamily="34" charset="0"/>
                <a:cs typeface="Arial" panose="020B0604020202020204" pitchFamily="34" charset="0"/>
              </a:rPr>
              <a:t>Erdogan</a:t>
            </a:r>
            <a:r>
              <a:rPr lang="en-US" sz="1600" dirty="0" smtClean="0">
                <a:latin typeface="Arial" panose="020B0604020202020204" pitchFamily="34" charset="0"/>
                <a:cs typeface="Arial" panose="020B0604020202020204" pitchFamily="34" charset="0"/>
              </a:rPr>
              <a:t>, N. 2008</a:t>
            </a:r>
            <a:r>
              <a:rPr lang="en-US" sz="2400" dirty="0" smtClean="0">
                <a:latin typeface="Arial" panose="020B0604020202020204" pitchFamily="34" charset="0"/>
                <a:cs typeface="Arial" panose="020B0604020202020204" pitchFamily="34" charset="0"/>
              </a:rPr>
              <a:t>).</a:t>
            </a:r>
            <a:endParaRPr lang="tr-TR" sz="2400" dirty="0" smtClean="0">
              <a:latin typeface="Arial" panose="020B0604020202020204" pitchFamily="34" charset="0"/>
              <a:cs typeface="Arial" panose="020B0604020202020204" pitchFamily="34" charset="0"/>
            </a:endParaRPr>
          </a:p>
          <a:p>
            <a:pPr algn="just"/>
            <a:endParaRPr lang="en-US" sz="2400" dirty="0"/>
          </a:p>
        </p:txBody>
      </p:sp>
      <p:graphicFrame>
        <p:nvGraphicFramePr>
          <p:cNvPr id="3" name="Tablo 2"/>
          <p:cNvGraphicFramePr>
            <a:graphicFrameLocks noGrp="1"/>
          </p:cNvGraphicFramePr>
          <p:nvPr>
            <p:extLst>
              <p:ext uri="{D42A27DB-BD31-4B8C-83A1-F6EECF244321}">
                <p14:modId xmlns="" xmlns:p14="http://schemas.microsoft.com/office/powerpoint/2010/main" val="173684"/>
              </p:ext>
            </p:extLst>
          </p:nvPr>
        </p:nvGraphicFramePr>
        <p:xfrm>
          <a:off x="323528" y="1931594"/>
          <a:ext cx="8136904" cy="4593752"/>
        </p:xfrm>
        <a:graphic>
          <a:graphicData uri="http://schemas.openxmlformats.org/drawingml/2006/table">
            <a:tbl>
              <a:tblPr firstRow="1" firstCol="1" bandRow="1"/>
              <a:tblGrid>
                <a:gridCol w="2545372"/>
                <a:gridCol w="1018689"/>
                <a:gridCol w="891691"/>
                <a:gridCol w="963747"/>
                <a:gridCol w="1075433"/>
                <a:gridCol w="788111"/>
                <a:gridCol w="853861"/>
              </a:tblGrid>
              <a:tr h="393914">
                <a:tc>
                  <a:txBody>
                    <a:bodyPr/>
                    <a:lstStyle/>
                    <a:p>
                      <a:pPr algn="ctr">
                        <a:lnSpc>
                          <a:spcPct val="115000"/>
                        </a:lnSpc>
                        <a:spcAft>
                          <a:spcPts val="0"/>
                        </a:spcAft>
                      </a:pPr>
                      <a:r>
                        <a:rPr lang="en-US" sz="1400" b="1" dirty="0">
                          <a:solidFill>
                            <a:srgbClr val="000000"/>
                          </a:solidFill>
                          <a:effectLst/>
                          <a:latin typeface="Arial" panose="020B0604020202020204" pitchFamily="34" charset="0"/>
                          <a:ea typeface="Times New Roman"/>
                          <a:cs typeface="Arial" panose="020B0604020202020204" pitchFamily="34" charset="0"/>
                        </a:rPr>
                        <a:t>Data</a:t>
                      </a:r>
                      <a:endParaRPr lang="en-US" sz="1400"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dirty="0">
                          <a:solidFill>
                            <a:srgbClr val="000000"/>
                          </a:solidFill>
                          <a:effectLst/>
                          <a:latin typeface="Arial" panose="020B0604020202020204" pitchFamily="34" charset="0"/>
                          <a:ea typeface="Times New Roman"/>
                          <a:cs typeface="Arial" panose="020B0604020202020204" pitchFamily="34" charset="0"/>
                        </a:rPr>
                        <a:t>Bulgaria</a:t>
                      </a:r>
                      <a:endParaRPr lang="en-US" sz="1400"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dirty="0">
                          <a:solidFill>
                            <a:srgbClr val="000000"/>
                          </a:solidFill>
                          <a:effectLst/>
                          <a:latin typeface="Arial" panose="020B0604020202020204" pitchFamily="34" charset="0"/>
                          <a:ea typeface="Times New Roman"/>
                          <a:cs typeface="Arial" panose="020B0604020202020204" pitchFamily="34" charset="0"/>
                        </a:rPr>
                        <a:t>Georgia</a:t>
                      </a:r>
                      <a:endParaRPr lang="en-US" sz="1400"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dirty="0">
                          <a:solidFill>
                            <a:srgbClr val="000000"/>
                          </a:solidFill>
                          <a:effectLst/>
                          <a:latin typeface="Arial" panose="020B0604020202020204" pitchFamily="34" charset="0"/>
                          <a:ea typeface="Times New Roman"/>
                          <a:cs typeface="Arial" panose="020B0604020202020204" pitchFamily="34" charset="0"/>
                        </a:rPr>
                        <a:t>Romania</a:t>
                      </a:r>
                      <a:endParaRPr lang="en-US" sz="1400"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dirty="0">
                          <a:solidFill>
                            <a:srgbClr val="000000"/>
                          </a:solidFill>
                          <a:effectLst/>
                          <a:latin typeface="Arial" panose="020B0604020202020204" pitchFamily="34" charset="0"/>
                          <a:ea typeface="Times New Roman"/>
                          <a:cs typeface="Arial" panose="020B0604020202020204" pitchFamily="34" charset="0"/>
                        </a:rPr>
                        <a:t>Russia</a:t>
                      </a:r>
                      <a:endParaRPr lang="en-US" sz="1400"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dirty="0">
                          <a:solidFill>
                            <a:srgbClr val="000000"/>
                          </a:solidFill>
                          <a:effectLst/>
                          <a:latin typeface="Arial" panose="020B0604020202020204" pitchFamily="34" charset="0"/>
                          <a:ea typeface="Times New Roman"/>
                          <a:cs typeface="Arial" panose="020B0604020202020204" pitchFamily="34" charset="0"/>
                        </a:rPr>
                        <a:t>Turkey</a:t>
                      </a:r>
                      <a:endParaRPr lang="en-US" sz="1400"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dirty="0">
                          <a:solidFill>
                            <a:srgbClr val="000000"/>
                          </a:solidFill>
                          <a:effectLst/>
                          <a:latin typeface="Arial" panose="020B0604020202020204" pitchFamily="34" charset="0"/>
                          <a:ea typeface="Times New Roman"/>
                          <a:cs typeface="Arial" panose="020B0604020202020204" pitchFamily="34" charset="0"/>
                        </a:rPr>
                        <a:t>Ukraine</a:t>
                      </a:r>
                      <a:endParaRPr lang="en-US" sz="1400"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914">
                <a:tc>
                  <a:txBody>
                    <a:bodyPr/>
                    <a:lstStyle/>
                    <a:p>
                      <a:pPr algn="ctr">
                        <a:lnSpc>
                          <a:spcPct val="115000"/>
                        </a:lnSpc>
                        <a:spcAft>
                          <a:spcPts val="0"/>
                        </a:spcAft>
                      </a:pPr>
                      <a:r>
                        <a:rPr lang="en-US" sz="1200" b="1" dirty="0">
                          <a:solidFill>
                            <a:srgbClr val="000000"/>
                          </a:solidFill>
                          <a:effectLst/>
                          <a:latin typeface="Arial" panose="020B0604020202020204" pitchFamily="34" charset="0"/>
                          <a:ea typeface="Times New Roman"/>
                          <a:cs typeface="Arial" panose="020B0604020202020204" pitchFamily="34" charset="0"/>
                        </a:rPr>
                        <a:t>Coastal length (km)</a:t>
                      </a:r>
                      <a:endParaRPr lang="en-US" sz="12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354</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310</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225</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800*</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1329</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2782*</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393914">
                <a:tc>
                  <a:txBody>
                    <a:bodyPr/>
                    <a:lstStyle/>
                    <a:p>
                      <a:pPr algn="ctr">
                        <a:lnSpc>
                          <a:spcPct val="115000"/>
                        </a:lnSpc>
                        <a:spcAft>
                          <a:spcPts val="0"/>
                        </a:spcAft>
                      </a:pPr>
                      <a:r>
                        <a:rPr lang="en-US" sz="1200" b="1" dirty="0">
                          <a:solidFill>
                            <a:srgbClr val="000000"/>
                          </a:solidFill>
                          <a:effectLst/>
                          <a:latin typeface="Arial" panose="020B0604020202020204" pitchFamily="34" charset="0"/>
                          <a:ea typeface="Times New Roman"/>
                          <a:cs typeface="Arial" panose="020B0604020202020204" pitchFamily="34" charset="0"/>
                        </a:rPr>
                        <a:t>Total fish production (t)</a:t>
                      </a:r>
                      <a:endParaRPr lang="en-US" sz="12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11000</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3000</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13000</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3051000^</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a:solidFill>
                            <a:srgbClr val="000000"/>
                          </a:solidFill>
                          <a:effectLst/>
                          <a:latin typeface="Arial" panose="020B0604020202020204" pitchFamily="34" charset="0"/>
                          <a:ea typeface="Times New Roman"/>
                          <a:cs typeface="Arial" panose="020B0604020202020204" pitchFamily="34" charset="0"/>
                        </a:rPr>
                        <a:t>644000</a:t>
                      </a:r>
                      <a:endParaRPr lang="en-US" sz="1100" b="1">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229000</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r>
              <a:tr h="754524">
                <a:tc>
                  <a:txBody>
                    <a:bodyPr/>
                    <a:lstStyle/>
                    <a:p>
                      <a:pPr algn="ctr">
                        <a:lnSpc>
                          <a:spcPct val="115000"/>
                        </a:lnSpc>
                        <a:spcAft>
                          <a:spcPts val="0"/>
                        </a:spcAft>
                      </a:pPr>
                      <a:r>
                        <a:rPr lang="en-US" sz="1200" b="1" dirty="0">
                          <a:solidFill>
                            <a:srgbClr val="000000"/>
                          </a:solidFill>
                          <a:effectLst/>
                          <a:latin typeface="Arial" panose="020B0604020202020204" pitchFamily="34" charset="0"/>
                          <a:ea typeface="Times New Roman"/>
                          <a:cs typeface="Arial" panose="020B0604020202020204" pitchFamily="34" charset="0"/>
                        </a:rPr>
                        <a:t>The amount of fish caught in the Black Sea (t)</a:t>
                      </a:r>
                      <a:endParaRPr lang="en-US" sz="12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2843</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2837</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1824</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24922</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a:solidFill>
                            <a:srgbClr val="000000"/>
                          </a:solidFill>
                          <a:effectLst/>
                          <a:latin typeface="Arial" panose="020B0604020202020204" pitchFamily="34" charset="0"/>
                          <a:ea typeface="Times New Roman"/>
                          <a:cs typeface="Arial" panose="020B0604020202020204" pitchFamily="34" charset="0"/>
                        </a:rPr>
                        <a:t>342455</a:t>
                      </a:r>
                      <a:endParaRPr lang="en-US" sz="1100" b="1">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63161</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r>
              <a:tr h="1509048">
                <a:tc>
                  <a:txBody>
                    <a:bodyPr/>
                    <a:lstStyle/>
                    <a:p>
                      <a:pPr algn="ctr">
                        <a:lnSpc>
                          <a:spcPct val="115000"/>
                        </a:lnSpc>
                        <a:spcAft>
                          <a:spcPts val="0"/>
                        </a:spcAft>
                      </a:pPr>
                      <a:r>
                        <a:rPr lang="en-US" sz="1200" b="1" dirty="0">
                          <a:solidFill>
                            <a:srgbClr val="000000"/>
                          </a:solidFill>
                          <a:effectLst/>
                          <a:latin typeface="Arial" panose="020B0604020202020204" pitchFamily="34" charset="0"/>
                          <a:ea typeface="Times New Roman"/>
                          <a:cs typeface="Arial" panose="020B0604020202020204" pitchFamily="34" charset="0"/>
                        </a:rPr>
                        <a:t>The Black Sea Anchovy (</a:t>
                      </a:r>
                      <a:r>
                        <a:rPr lang="en-US" sz="1200" b="1" dirty="0" err="1">
                          <a:solidFill>
                            <a:srgbClr val="000000"/>
                          </a:solidFill>
                          <a:effectLst/>
                          <a:latin typeface="Arial" panose="020B0604020202020204" pitchFamily="34" charset="0"/>
                          <a:ea typeface="Times New Roman"/>
                          <a:cs typeface="Arial" panose="020B0604020202020204" pitchFamily="34" charset="0"/>
                        </a:rPr>
                        <a:t>Engraulis</a:t>
                      </a:r>
                      <a:r>
                        <a:rPr lang="en-US" sz="1200" b="1" dirty="0">
                          <a:solidFill>
                            <a:srgbClr val="000000"/>
                          </a:solidFill>
                          <a:effectLst/>
                          <a:latin typeface="Arial" panose="020B0604020202020204" pitchFamily="34" charset="0"/>
                          <a:ea typeface="Times New Roman"/>
                          <a:cs typeface="Arial" panose="020B0604020202020204" pitchFamily="34" charset="0"/>
                        </a:rPr>
                        <a:t> </a:t>
                      </a:r>
                      <a:r>
                        <a:rPr lang="en-US" sz="1200" b="1" dirty="0" err="1">
                          <a:solidFill>
                            <a:srgbClr val="000000"/>
                          </a:solidFill>
                          <a:effectLst/>
                          <a:latin typeface="Arial" panose="020B0604020202020204" pitchFamily="34" charset="0"/>
                          <a:ea typeface="Times New Roman"/>
                          <a:cs typeface="Arial" panose="020B0604020202020204" pitchFamily="34" charset="0"/>
                        </a:rPr>
                        <a:t>encrasicolus</a:t>
                      </a:r>
                      <a:r>
                        <a:rPr lang="en-US" sz="1200" b="1" dirty="0">
                          <a:solidFill>
                            <a:srgbClr val="000000"/>
                          </a:solidFill>
                          <a:effectLst/>
                          <a:latin typeface="Arial" panose="020B0604020202020204" pitchFamily="34" charset="0"/>
                          <a:ea typeface="Times New Roman"/>
                          <a:cs typeface="Arial" panose="020B0604020202020204" pitchFamily="34" charset="0"/>
                        </a:rPr>
                        <a:t> </a:t>
                      </a:r>
                      <a:r>
                        <a:rPr lang="en-US" sz="1200" b="1" dirty="0" err="1">
                          <a:solidFill>
                            <a:srgbClr val="000000"/>
                          </a:solidFill>
                          <a:effectLst/>
                          <a:latin typeface="Arial" panose="020B0604020202020204" pitchFamily="34" charset="0"/>
                          <a:ea typeface="Times New Roman"/>
                          <a:cs typeface="Arial" panose="020B0604020202020204" pitchFamily="34" charset="0"/>
                        </a:rPr>
                        <a:t>ponticus</a:t>
                      </a:r>
                      <a:r>
                        <a:rPr lang="en-US" sz="1200" b="1" dirty="0">
                          <a:solidFill>
                            <a:srgbClr val="000000"/>
                          </a:solidFill>
                          <a:effectLst/>
                          <a:latin typeface="Arial" panose="020B0604020202020204" pitchFamily="34" charset="0"/>
                          <a:ea typeface="Times New Roman"/>
                          <a:cs typeface="Arial" panose="020B0604020202020204" pitchFamily="34" charset="0"/>
                        </a:rPr>
                        <a:t>) </a:t>
                      </a:r>
                      <a:r>
                        <a:rPr lang="en-US" sz="1200" b="1" dirty="0">
                          <a:effectLst/>
                          <a:latin typeface="Arial" panose="020B0604020202020204" pitchFamily="34" charset="0"/>
                          <a:ea typeface="Calibri"/>
                          <a:cs typeface="Arial" panose="020B0604020202020204" pitchFamily="34" charset="0"/>
                        </a:rPr>
                        <a:t>minimum</a:t>
                      </a:r>
                      <a:r>
                        <a:rPr lang="en-US" sz="1200" b="1" dirty="0">
                          <a:solidFill>
                            <a:srgbClr val="000000"/>
                          </a:solidFill>
                          <a:effectLst/>
                          <a:latin typeface="Arial" panose="020B0604020202020204" pitchFamily="34" charset="0"/>
                          <a:ea typeface="Times New Roman"/>
                          <a:cs typeface="Arial" panose="020B0604020202020204" pitchFamily="34" charset="0"/>
                        </a:rPr>
                        <a:t> of </a:t>
                      </a:r>
                      <a:r>
                        <a:rPr lang="en-US" sz="1200" b="1" dirty="0">
                          <a:effectLst/>
                          <a:latin typeface="Arial" panose="020B0604020202020204" pitchFamily="34" charset="0"/>
                          <a:ea typeface="Calibri"/>
                          <a:cs typeface="Arial" panose="020B0604020202020204" pitchFamily="34" charset="0"/>
                        </a:rPr>
                        <a:t>catch size</a:t>
                      </a:r>
                      <a:r>
                        <a:rPr lang="en-US" sz="1200" b="1" dirty="0">
                          <a:solidFill>
                            <a:srgbClr val="000000"/>
                          </a:solidFill>
                          <a:effectLst/>
                          <a:latin typeface="Arial" panose="020B0604020202020204" pitchFamily="34" charset="0"/>
                          <a:ea typeface="Times New Roman"/>
                          <a:cs typeface="Arial" panose="020B0604020202020204" pitchFamily="34" charset="0"/>
                        </a:rPr>
                        <a:t> (cm)</a:t>
                      </a:r>
                      <a:endParaRPr lang="en-US" sz="12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smtClean="0">
                          <a:solidFill>
                            <a:srgbClr val="000000"/>
                          </a:solidFill>
                          <a:effectLst/>
                          <a:latin typeface="Arial" panose="020B0604020202020204" pitchFamily="34" charset="0"/>
                          <a:ea typeface="Times New Roman"/>
                          <a:cs typeface="Arial" panose="020B0604020202020204" pitchFamily="34" charset="0"/>
                        </a:rPr>
                        <a:t>unknown</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7</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smtClean="0">
                          <a:solidFill>
                            <a:srgbClr val="000000"/>
                          </a:solidFill>
                          <a:effectLst/>
                          <a:latin typeface="Arial" panose="020B0604020202020204" pitchFamily="34" charset="0"/>
                          <a:ea typeface="Times New Roman"/>
                          <a:cs typeface="Arial" panose="020B0604020202020204" pitchFamily="34" charset="0"/>
                        </a:rPr>
                        <a:t>unknown</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smtClean="0">
                          <a:solidFill>
                            <a:srgbClr val="000000"/>
                          </a:solidFill>
                          <a:effectLst/>
                          <a:latin typeface="Arial" panose="020B0604020202020204" pitchFamily="34" charset="0"/>
                          <a:ea typeface="Times New Roman"/>
                          <a:cs typeface="Arial" panose="020B0604020202020204" pitchFamily="34" charset="0"/>
                        </a:rPr>
                        <a:t>unknown</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a:solidFill>
                            <a:srgbClr val="000000"/>
                          </a:solidFill>
                          <a:effectLst/>
                          <a:latin typeface="Arial" panose="020B0604020202020204" pitchFamily="34" charset="0"/>
                          <a:ea typeface="Times New Roman"/>
                          <a:cs typeface="Arial" panose="020B0604020202020204" pitchFamily="34" charset="0"/>
                        </a:rPr>
                        <a:t>9</a:t>
                      </a:r>
                      <a:endParaRPr lang="en-US" sz="1100" b="1">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100" b="1" dirty="0" smtClean="0">
                          <a:solidFill>
                            <a:srgbClr val="000000"/>
                          </a:solidFill>
                          <a:effectLst/>
                          <a:latin typeface="Arial" panose="020B0604020202020204" pitchFamily="34" charset="0"/>
                          <a:ea typeface="Times New Roman"/>
                          <a:cs typeface="Arial" panose="020B0604020202020204" pitchFamily="34" charset="0"/>
                        </a:rPr>
                        <a:t>unknown</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r>
              <a:tr h="393914">
                <a:tc>
                  <a:txBody>
                    <a:bodyPr/>
                    <a:lstStyle/>
                    <a:p>
                      <a:pPr algn="ctr">
                        <a:lnSpc>
                          <a:spcPct val="115000"/>
                        </a:lnSpc>
                        <a:spcAft>
                          <a:spcPts val="0"/>
                        </a:spcAft>
                      </a:pPr>
                      <a:r>
                        <a:rPr lang="en-US" sz="1200" b="1" dirty="0">
                          <a:solidFill>
                            <a:srgbClr val="000000"/>
                          </a:solidFill>
                          <a:effectLst/>
                          <a:latin typeface="Arial" panose="020B0604020202020204" pitchFamily="34" charset="0"/>
                          <a:ea typeface="Times New Roman"/>
                          <a:cs typeface="Arial" panose="020B0604020202020204" pitchFamily="34" charset="0"/>
                        </a:rPr>
                        <a:t>Number of Fishing vessels</a:t>
                      </a:r>
                      <a:endParaRPr lang="en-US" sz="12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1261</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360</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436</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2912</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a:solidFill>
                            <a:srgbClr val="000000"/>
                          </a:solidFill>
                          <a:effectLst/>
                          <a:latin typeface="Arial" panose="020B0604020202020204" pitchFamily="34" charset="0"/>
                          <a:ea typeface="Times New Roman"/>
                          <a:cs typeface="Arial" panose="020B0604020202020204" pitchFamily="34" charset="0"/>
                        </a:rPr>
                        <a:t>7308</a:t>
                      </a:r>
                      <a:endParaRPr lang="en-US" sz="1100" b="1">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a:solidFill>
                            <a:srgbClr val="000000"/>
                          </a:solidFill>
                          <a:effectLst/>
                          <a:latin typeface="Arial" panose="020B0604020202020204" pitchFamily="34" charset="0"/>
                          <a:ea typeface="Times New Roman"/>
                          <a:cs typeface="Arial" panose="020B0604020202020204" pitchFamily="34" charset="0"/>
                        </a:rPr>
                        <a:t>2300</a:t>
                      </a:r>
                      <a:endParaRPr lang="en-US" sz="11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r>
              <a:tr h="377262">
                <a:tc>
                  <a:txBody>
                    <a:bodyPr/>
                    <a:lstStyle/>
                    <a:p>
                      <a:pPr>
                        <a:lnSpc>
                          <a:spcPct val="115000"/>
                        </a:lnSpc>
                        <a:spcAft>
                          <a:spcPts val="0"/>
                        </a:spcAft>
                      </a:pPr>
                      <a:r>
                        <a:rPr lang="en-US" sz="1200" b="1" dirty="0">
                          <a:solidFill>
                            <a:srgbClr val="000000"/>
                          </a:solidFill>
                          <a:effectLst/>
                          <a:latin typeface="Arial" panose="020B0604020202020204" pitchFamily="34" charset="0"/>
                          <a:ea typeface="Times New Roman"/>
                          <a:cs typeface="Arial" panose="020B0604020202020204" pitchFamily="34" charset="0"/>
                        </a:rPr>
                        <a:t>* Including Azov Sea.</a:t>
                      </a:r>
                      <a:endParaRPr lang="en-US" sz="12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dirty="0">
                        <a:effectLst/>
                        <a:latin typeface="Arial" panose="020B0604020202020204" pitchFamily="34" charset="0"/>
                        <a:cs typeface="Arial" panose="020B060402020202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dirty="0">
                        <a:effectLst/>
                        <a:latin typeface="Arial" panose="020B0604020202020204" pitchFamily="34" charset="0"/>
                        <a:cs typeface="Arial" panose="020B060402020202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Arial" panose="020B0604020202020204" pitchFamily="34" charset="0"/>
                        <a:cs typeface="Arial" panose="020B060402020202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Arial" panose="020B0604020202020204" pitchFamily="34" charset="0"/>
                        <a:cs typeface="Arial" panose="020B060402020202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Arial" panose="020B0604020202020204" pitchFamily="34" charset="0"/>
                        <a:cs typeface="Arial" panose="020B060402020202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Arial" panose="020B0604020202020204" pitchFamily="34" charset="0"/>
                        <a:cs typeface="Arial" panose="020B060402020202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r>
              <a:tr h="377262">
                <a:tc>
                  <a:txBody>
                    <a:bodyPr/>
                    <a:lstStyle/>
                    <a:p>
                      <a:pPr>
                        <a:lnSpc>
                          <a:spcPct val="115000"/>
                        </a:lnSpc>
                        <a:spcAft>
                          <a:spcPts val="0"/>
                        </a:spcAft>
                      </a:pPr>
                      <a:r>
                        <a:rPr lang="en-US" sz="1200" b="1" dirty="0">
                          <a:solidFill>
                            <a:srgbClr val="000000"/>
                          </a:solidFill>
                          <a:effectLst/>
                          <a:latin typeface="Arial" panose="020B0604020202020204" pitchFamily="34" charset="0"/>
                          <a:ea typeface="Times New Roman"/>
                          <a:cs typeface="Arial" panose="020B0604020202020204" pitchFamily="34" charset="0"/>
                        </a:rPr>
                        <a:t>^ Including high seas fisheries</a:t>
                      </a:r>
                      <a:endParaRPr lang="en-US" sz="1200" b="1" dirty="0">
                        <a:effectLst/>
                        <a:latin typeface="Arial" panose="020B0604020202020204" pitchFamily="34" charset="0"/>
                        <a:ea typeface="Calibri"/>
                        <a:cs typeface="Arial" panose="020B0604020202020204" pitchFamily="34" charset="0"/>
                      </a:endParaRPr>
                    </a:p>
                  </a:txBody>
                  <a:tcPr marL="44450" marR="44450" marT="0" marB="0" anchor="ctr">
                    <a:lnL>
                      <a:noFill/>
                    </a:lnL>
                    <a:lnR>
                      <a:noFill/>
                    </a:lnR>
                    <a:lnT>
                      <a:noFill/>
                    </a:lnT>
                    <a:lnB>
                      <a:noFill/>
                    </a:lnB>
                  </a:tcPr>
                </a:tc>
                <a:tc>
                  <a:txBody>
                    <a:bodyPr/>
                    <a:lstStyle/>
                    <a:p>
                      <a:pPr>
                        <a:lnSpc>
                          <a:spcPct val="115000"/>
                        </a:lnSpc>
                      </a:pPr>
                      <a:endParaRPr lang="en-US" sz="1100" dirty="0">
                        <a:effectLst/>
                        <a:latin typeface="Arial" panose="020B0604020202020204" pitchFamily="34" charset="0"/>
                        <a:cs typeface="Arial" panose="020B0604020202020204" pitchFamily="34" charset="0"/>
                      </a:endParaRPr>
                    </a:p>
                  </a:txBody>
                  <a:tcPr marL="44450" marR="44450" marT="0" marB="0" anchor="b">
                    <a:lnL>
                      <a:noFill/>
                    </a:lnL>
                    <a:lnR>
                      <a:noFill/>
                    </a:lnR>
                    <a:lnT>
                      <a:noFill/>
                    </a:lnT>
                    <a:lnB>
                      <a:noFill/>
                    </a:lnB>
                  </a:tcPr>
                </a:tc>
                <a:tc>
                  <a:txBody>
                    <a:bodyPr/>
                    <a:lstStyle/>
                    <a:p>
                      <a:pPr>
                        <a:lnSpc>
                          <a:spcPct val="115000"/>
                        </a:lnSpc>
                      </a:pPr>
                      <a:endParaRPr lang="en-US" sz="1100" dirty="0">
                        <a:effectLst/>
                        <a:latin typeface="Arial" panose="020B0604020202020204" pitchFamily="34" charset="0"/>
                        <a:cs typeface="Arial" panose="020B0604020202020204" pitchFamily="34" charset="0"/>
                      </a:endParaRPr>
                    </a:p>
                  </a:txBody>
                  <a:tcPr marL="44450" marR="44450" marT="0" marB="0" anchor="b">
                    <a:lnL>
                      <a:noFill/>
                    </a:lnL>
                    <a:lnR>
                      <a:noFill/>
                    </a:lnR>
                    <a:lnT>
                      <a:noFill/>
                    </a:lnT>
                    <a:lnB>
                      <a:noFill/>
                    </a:lnB>
                  </a:tcPr>
                </a:tc>
                <a:tc>
                  <a:txBody>
                    <a:bodyPr/>
                    <a:lstStyle/>
                    <a:p>
                      <a:pPr>
                        <a:lnSpc>
                          <a:spcPct val="115000"/>
                        </a:lnSpc>
                      </a:pPr>
                      <a:endParaRPr lang="en-US" sz="1100" dirty="0">
                        <a:effectLst/>
                        <a:latin typeface="Arial" panose="020B0604020202020204" pitchFamily="34" charset="0"/>
                        <a:cs typeface="Arial" panose="020B0604020202020204" pitchFamily="34" charset="0"/>
                      </a:endParaRPr>
                    </a:p>
                  </a:txBody>
                  <a:tcPr marL="44450" marR="44450" marT="0" marB="0" anchor="b">
                    <a:lnL>
                      <a:noFill/>
                    </a:lnL>
                    <a:lnR>
                      <a:noFill/>
                    </a:lnR>
                    <a:lnT>
                      <a:noFill/>
                    </a:lnT>
                    <a:lnB>
                      <a:noFill/>
                    </a:lnB>
                  </a:tcPr>
                </a:tc>
                <a:tc>
                  <a:txBody>
                    <a:bodyPr/>
                    <a:lstStyle/>
                    <a:p>
                      <a:pPr>
                        <a:lnSpc>
                          <a:spcPct val="115000"/>
                        </a:lnSpc>
                      </a:pPr>
                      <a:endParaRPr lang="en-US" sz="1100" dirty="0">
                        <a:effectLst/>
                        <a:latin typeface="Arial" panose="020B0604020202020204" pitchFamily="34" charset="0"/>
                        <a:cs typeface="Arial" panose="020B0604020202020204" pitchFamily="34" charset="0"/>
                      </a:endParaRPr>
                    </a:p>
                  </a:txBody>
                  <a:tcPr marL="44450" marR="44450" marT="0" marB="0" anchor="b">
                    <a:lnL>
                      <a:noFill/>
                    </a:lnL>
                    <a:lnR>
                      <a:noFill/>
                    </a:lnR>
                    <a:lnT>
                      <a:noFill/>
                    </a:lnT>
                    <a:lnB>
                      <a:noFill/>
                    </a:lnB>
                  </a:tcPr>
                </a:tc>
                <a:tc>
                  <a:txBody>
                    <a:bodyPr/>
                    <a:lstStyle/>
                    <a:p>
                      <a:pPr>
                        <a:lnSpc>
                          <a:spcPct val="115000"/>
                        </a:lnSpc>
                      </a:pPr>
                      <a:endParaRPr lang="en-US" sz="1100" dirty="0">
                        <a:effectLst/>
                        <a:latin typeface="Arial" panose="020B0604020202020204" pitchFamily="34" charset="0"/>
                        <a:cs typeface="Arial" panose="020B0604020202020204" pitchFamily="34" charset="0"/>
                      </a:endParaRPr>
                    </a:p>
                  </a:txBody>
                  <a:tcPr marL="44450" marR="44450" marT="0" marB="0" anchor="b">
                    <a:lnL>
                      <a:noFill/>
                    </a:lnL>
                    <a:lnR>
                      <a:noFill/>
                    </a:lnR>
                    <a:lnT>
                      <a:noFill/>
                    </a:lnT>
                    <a:lnB>
                      <a:noFill/>
                    </a:lnB>
                  </a:tcPr>
                </a:tc>
                <a:tc>
                  <a:txBody>
                    <a:bodyPr/>
                    <a:lstStyle/>
                    <a:p>
                      <a:pPr>
                        <a:lnSpc>
                          <a:spcPct val="115000"/>
                        </a:lnSpc>
                      </a:pPr>
                      <a:endParaRPr lang="en-US" sz="1100" dirty="0">
                        <a:effectLst/>
                        <a:latin typeface="Arial" panose="020B0604020202020204" pitchFamily="34" charset="0"/>
                        <a:cs typeface="Arial" panose="020B0604020202020204" pitchFamily="34" charset="0"/>
                      </a:endParaRPr>
                    </a:p>
                  </a:txBody>
                  <a:tcPr marL="44450" marR="44450" marT="0" marB="0" anchor="b">
                    <a:lnL>
                      <a:noFill/>
                    </a:lnL>
                    <a:lnR>
                      <a:noFill/>
                    </a:lnR>
                    <a:lnT>
                      <a:noFill/>
                    </a:lnT>
                    <a:lnB>
                      <a:noFill/>
                    </a:lnB>
                  </a:tcPr>
                </a:tc>
              </a:tr>
            </a:tbl>
          </a:graphicData>
        </a:graphic>
      </p:graphicFrame>
    </p:spTree>
    <p:extLst>
      <p:ext uri="{BB962C8B-B14F-4D97-AF65-F5344CB8AC3E}">
        <p14:creationId xmlns="" xmlns:p14="http://schemas.microsoft.com/office/powerpoint/2010/main" val="112029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ext uri="{D42A27DB-BD31-4B8C-83A1-F6EECF244321}">
                <p14:modId xmlns="" xmlns:p14="http://schemas.microsoft.com/office/powerpoint/2010/main" val="3446861119"/>
              </p:ext>
            </p:extLst>
          </p:nvPr>
        </p:nvGraphicFramePr>
        <p:xfrm>
          <a:off x="363200" y="1972290"/>
          <a:ext cx="8208912" cy="4365104"/>
        </p:xfrm>
        <a:graphic>
          <a:graphicData uri="http://schemas.openxmlformats.org/drawingml/2006/table">
            <a:tbl>
              <a:tblPr firstRow="1" firstCol="1" bandRow="1"/>
              <a:tblGrid>
                <a:gridCol w="2567897"/>
                <a:gridCol w="1027704"/>
                <a:gridCol w="899582"/>
                <a:gridCol w="972276"/>
                <a:gridCol w="1084950"/>
                <a:gridCol w="795085"/>
                <a:gridCol w="861418"/>
              </a:tblGrid>
              <a:tr h="1053047">
                <a:tc>
                  <a:txBody>
                    <a:bodyPr/>
                    <a:lstStyle/>
                    <a:p>
                      <a:pPr algn="ctr">
                        <a:lnSpc>
                          <a:spcPct val="115000"/>
                        </a:lnSpc>
                        <a:spcAft>
                          <a:spcPts val="0"/>
                        </a:spcAft>
                      </a:pPr>
                      <a:r>
                        <a:rPr lang="en-US" sz="1600" b="1" dirty="0">
                          <a:solidFill>
                            <a:srgbClr val="000000"/>
                          </a:solidFill>
                          <a:effectLst/>
                          <a:latin typeface="Arial"/>
                          <a:ea typeface="Times New Roman"/>
                          <a:cs typeface="Arial"/>
                        </a:rPr>
                        <a:t>Data</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000000"/>
                          </a:solidFill>
                          <a:effectLst/>
                          <a:latin typeface="Arial"/>
                          <a:ea typeface="Times New Roman"/>
                          <a:cs typeface="Arial"/>
                        </a:rPr>
                        <a:t>Bulgaria</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000000"/>
                          </a:solidFill>
                          <a:effectLst/>
                          <a:latin typeface="Arial"/>
                          <a:ea typeface="Times New Roman"/>
                          <a:cs typeface="Arial"/>
                        </a:rPr>
                        <a:t>Georgia</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000000"/>
                          </a:solidFill>
                          <a:effectLst/>
                          <a:latin typeface="Arial"/>
                          <a:ea typeface="Times New Roman"/>
                          <a:cs typeface="Arial"/>
                        </a:rPr>
                        <a:t>Romania</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000000"/>
                          </a:solidFill>
                          <a:effectLst/>
                          <a:latin typeface="Arial"/>
                          <a:ea typeface="Times New Roman"/>
                          <a:cs typeface="Arial"/>
                        </a:rPr>
                        <a:t>Russia</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000000"/>
                          </a:solidFill>
                          <a:effectLst/>
                          <a:latin typeface="Arial"/>
                          <a:ea typeface="Times New Roman"/>
                          <a:cs typeface="Arial"/>
                        </a:rPr>
                        <a:t>Turkey</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rgbClr val="000000"/>
                          </a:solidFill>
                          <a:effectLst/>
                          <a:latin typeface="Arial"/>
                          <a:ea typeface="Times New Roman"/>
                          <a:cs typeface="Arial"/>
                        </a:rPr>
                        <a:t>Ukraine</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4019">
                <a:tc>
                  <a:txBody>
                    <a:bodyPr/>
                    <a:lstStyle/>
                    <a:p>
                      <a:pPr algn="ctr">
                        <a:lnSpc>
                          <a:spcPct val="115000"/>
                        </a:lnSpc>
                        <a:spcAft>
                          <a:spcPts val="0"/>
                        </a:spcAft>
                      </a:pPr>
                      <a:r>
                        <a:rPr lang="en-US" sz="1600" b="1" dirty="0">
                          <a:solidFill>
                            <a:srgbClr val="000000"/>
                          </a:solidFill>
                          <a:effectLst/>
                          <a:latin typeface="Arial"/>
                          <a:ea typeface="Times New Roman"/>
                          <a:cs typeface="Arial"/>
                        </a:rPr>
                        <a:t>	</a:t>
                      </a:r>
                      <a:endParaRPr lang="en-US" sz="1600" b="1" dirty="0">
                        <a:effectLst/>
                        <a:latin typeface="Calibri"/>
                        <a:ea typeface="Calibri"/>
                        <a:cs typeface="Arial"/>
                      </a:endParaRPr>
                    </a:p>
                    <a:p>
                      <a:pPr algn="ctr">
                        <a:lnSpc>
                          <a:spcPct val="115000"/>
                        </a:lnSpc>
                        <a:spcAft>
                          <a:spcPts val="0"/>
                        </a:spcAft>
                      </a:pPr>
                      <a:r>
                        <a:rPr lang="en-US" sz="1600" b="1" dirty="0">
                          <a:solidFill>
                            <a:srgbClr val="000000"/>
                          </a:solidFill>
                          <a:effectLst/>
                          <a:latin typeface="Arial"/>
                          <a:ea typeface="Times New Roman"/>
                          <a:cs typeface="Arial"/>
                        </a:rPr>
                        <a:t>Ship</a:t>
                      </a:r>
                      <a:endParaRPr lang="en-US" sz="1600" b="1"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25</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22</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35</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250</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184</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44</a:t>
                      </a:r>
                      <a:endParaRPr lang="en-US" sz="1600" dirty="0">
                        <a:effectLst/>
                        <a:latin typeface="Calibri"/>
                        <a:ea typeface="Calibri"/>
                        <a:cs typeface="Arial"/>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1104019">
                <a:tc>
                  <a:txBody>
                    <a:bodyPr/>
                    <a:lstStyle/>
                    <a:p>
                      <a:pPr algn="ctr">
                        <a:lnSpc>
                          <a:spcPct val="115000"/>
                        </a:lnSpc>
                        <a:spcAft>
                          <a:spcPts val="0"/>
                        </a:spcAft>
                      </a:pPr>
                      <a:r>
                        <a:rPr lang="en-US" sz="1600" b="1" dirty="0">
                          <a:solidFill>
                            <a:srgbClr val="000000"/>
                          </a:solidFill>
                          <a:effectLst/>
                          <a:latin typeface="Arial"/>
                          <a:ea typeface="Times New Roman"/>
                          <a:cs typeface="Arial"/>
                        </a:rPr>
                        <a:t>Aircraft</a:t>
                      </a:r>
                      <a:endParaRPr lang="en-US" sz="1600" b="1" dirty="0">
                        <a:effectLst/>
                        <a:latin typeface="Calibri"/>
                        <a:ea typeface="Calibri"/>
                        <a:cs typeface="Arial"/>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600">
                          <a:solidFill>
                            <a:srgbClr val="000000"/>
                          </a:solidFill>
                          <a:effectLst/>
                          <a:latin typeface="Arial"/>
                          <a:ea typeface="Times New Roman"/>
                          <a:cs typeface="Arial"/>
                        </a:rPr>
                        <a:t>-</a:t>
                      </a:r>
                      <a:endParaRPr lang="en-US" sz="1600">
                        <a:effectLst/>
                        <a:latin typeface="Calibri"/>
                        <a:ea typeface="Calibri"/>
                        <a:cs typeface="Arial"/>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 </a:t>
                      </a:r>
                      <a:endParaRPr lang="en-US" sz="1600" dirty="0">
                        <a:effectLst/>
                        <a:latin typeface="Calibri"/>
                        <a:ea typeface="Calibri"/>
                        <a:cs typeface="Arial"/>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600">
                          <a:solidFill>
                            <a:srgbClr val="000000"/>
                          </a:solidFill>
                          <a:effectLst/>
                          <a:latin typeface="Arial"/>
                          <a:ea typeface="Times New Roman"/>
                          <a:cs typeface="Arial"/>
                        </a:rPr>
                        <a:t>-</a:t>
                      </a:r>
                      <a:endParaRPr lang="en-US" sz="1600">
                        <a:effectLst/>
                        <a:latin typeface="Calibri"/>
                        <a:ea typeface="Calibri"/>
                        <a:cs typeface="Arial"/>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600">
                          <a:solidFill>
                            <a:srgbClr val="000000"/>
                          </a:solidFill>
                          <a:effectLst/>
                          <a:latin typeface="Arial"/>
                          <a:ea typeface="Times New Roman"/>
                          <a:cs typeface="Arial"/>
                        </a:rPr>
                        <a:t>Number is unknown</a:t>
                      </a:r>
                      <a:endParaRPr lang="en-US" sz="1600">
                        <a:effectLst/>
                        <a:latin typeface="Calibri"/>
                        <a:ea typeface="Calibri"/>
                        <a:cs typeface="Arial"/>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600">
                          <a:solidFill>
                            <a:srgbClr val="000000"/>
                          </a:solidFill>
                          <a:effectLst/>
                          <a:latin typeface="Arial"/>
                          <a:ea typeface="Times New Roman"/>
                          <a:cs typeface="Arial"/>
                        </a:rPr>
                        <a:t>3</a:t>
                      </a:r>
                      <a:endParaRPr lang="en-US" sz="1600">
                        <a:effectLst/>
                        <a:latin typeface="Calibri"/>
                        <a:ea typeface="Calibri"/>
                        <a:cs typeface="Arial"/>
                      </a:endParaRPr>
                    </a:p>
                  </a:txBody>
                  <a:tcPr marL="44450" marR="44450" marT="0" marB="0" anchor="ctr">
                    <a:lnL>
                      <a:noFill/>
                    </a:lnL>
                    <a:lnR>
                      <a:noFill/>
                    </a:lnR>
                    <a:lnT>
                      <a:noFill/>
                    </a:lnT>
                    <a:lnB>
                      <a:noFill/>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a:t>
                      </a:r>
                      <a:endParaRPr lang="en-US" sz="1600" dirty="0">
                        <a:effectLst/>
                        <a:latin typeface="Calibri"/>
                        <a:ea typeface="Calibri"/>
                        <a:cs typeface="Arial"/>
                      </a:endParaRPr>
                    </a:p>
                  </a:txBody>
                  <a:tcPr marL="44450" marR="44450" marT="0" marB="0" anchor="ctr">
                    <a:lnL>
                      <a:noFill/>
                    </a:lnL>
                    <a:lnR>
                      <a:noFill/>
                    </a:lnR>
                    <a:lnT>
                      <a:noFill/>
                    </a:lnT>
                    <a:lnB>
                      <a:noFill/>
                    </a:lnB>
                  </a:tcPr>
                </a:tc>
              </a:tr>
              <a:tr h="1104019">
                <a:tc>
                  <a:txBody>
                    <a:bodyPr/>
                    <a:lstStyle/>
                    <a:p>
                      <a:pPr algn="ctr">
                        <a:lnSpc>
                          <a:spcPct val="115000"/>
                        </a:lnSpc>
                        <a:spcAft>
                          <a:spcPts val="0"/>
                        </a:spcAft>
                      </a:pPr>
                      <a:r>
                        <a:rPr lang="en-US" sz="1600" b="1" dirty="0">
                          <a:effectLst/>
                          <a:latin typeface="Arial"/>
                          <a:ea typeface="Calibri"/>
                          <a:cs typeface="Arial"/>
                        </a:rPr>
                        <a:t>Helicopter</a:t>
                      </a:r>
                      <a:endParaRPr lang="en-US" sz="1600" b="1" dirty="0">
                        <a:effectLst/>
                        <a:latin typeface="Calibri"/>
                        <a:ea typeface="Calibri"/>
                        <a:cs typeface="Arial"/>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a:t>
                      </a:r>
                      <a:endParaRPr lang="en-US" sz="1600" dirty="0">
                        <a:effectLst/>
                        <a:latin typeface="Calibri"/>
                        <a:ea typeface="Calibri"/>
                        <a:cs typeface="Arial"/>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a:solidFill>
                            <a:srgbClr val="000000"/>
                          </a:solidFill>
                          <a:effectLst/>
                          <a:latin typeface="Arial"/>
                          <a:ea typeface="Times New Roman"/>
                          <a:cs typeface="Arial"/>
                        </a:rPr>
                        <a:t>-</a:t>
                      </a:r>
                      <a:endParaRPr lang="en-US" sz="1600">
                        <a:effectLst/>
                        <a:latin typeface="Calibri"/>
                        <a:ea typeface="Calibri"/>
                        <a:cs typeface="Arial"/>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a:solidFill>
                            <a:srgbClr val="000000"/>
                          </a:solidFill>
                          <a:effectLst/>
                          <a:latin typeface="Arial"/>
                          <a:ea typeface="Times New Roman"/>
                          <a:cs typeface="Arial"/>
                        </a:rPr>
                        <a:t>-</a:t>
                      </a:r>
                      <a:endParaRPr lang="en-US" sz="1600">
                        <a:effectLst/>
                        <a:latin typeface="Calibri"/>
                        <a:ea typeface="Calibri"/>
                        <a:cs typeface="Arial"/>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a:solidFill>
                            <a:srgbClr val="000000"/>
                          </a:solidFill>
                          <a:effectLst/>
                          <a:latin typeface="Arial"/>
                          <a:ea typeface="Times New Roman"/>
                          <a:cs typeface="Arial"/>
                        </a:rPr>
                        <a:t>Number is unknown</a:t>
                      </a:r>
                      <a:endParaRPr lang="en-US" sz="1600">
                        <a:effectLst/>
                        <a:latin typeface="Calibri"/>
                        <a:ea typeface="Calibri"/>
                        <a:cs typeface="Arial"/>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a:solidFill>
                            <a:srgbClr val="000000"/>
                          </a:solidFill>
                          <a:effectLst/>
                          <a:latin typeface="Arial"/>
                          <a:ea typeface="Times New Roman"/>
                          <a:cs typeface="Arial"/>
                        </a:rPr>
                        <a:t>14</a:t>
                      </a:r>
                      <a:endParaRPr lang="en-US" sz="1600">
                        <a:effectLst/>
                        <a:latin typeface="Calibri"/>
                        <a:ea typeface="Calibri"/>
                        <a:cs typeface="Arial"/>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dirty="0">
                          <a:solidFill>
                            <a:srgbClr val="000000"/>
                          </a:solidFill>
                          <a:effectLst/>
                          <a:latin typeface="Arial"/>
                          <a:ea typeface="Times New Roman"/>
                          <a:cs typeface="Arial"/>
                        </a:rPr>
                        <a:t>-</a:t>
                      </a:r>
                      <a:endParaRPr lang="en-US" sz="1600" dirty="0">
                        <a:effectLst/>
                        <a:latin typeface="Calibri"/>
                        <a:ea typeface="Calibri"/>
                        <a:cs typeface="Arial"/>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 name="Dikdörtgen 3"/>
          <p:cNvSpPr/>
          <p:nvPr/>
        </p:nvSpPr>
        <p:spPr>
          <a:xfrm>
            <a:off x="397753" y="1159571"/>
            <a:ext cx="8352535" cy="830997"/>
          </a:xfrm>
          <a:prstGeom prst="rect">
            <a:avLst/>
          </a:prstGeom>
        </p:spPr>
        <p:txBody>
          <a:bodyPr wrap="square">
            <a:spAutoFit/>
          </a:bodyPr>
          <a:lstStyle/>
          <a:p>
            <a:r>
              <a:rPr lang="en-US" sz="2400" dirty="0" smtClean="0"/>
              <a:t>The total coast guard elements of the Black Sea countries (</a:t>
            </a:r>
            <a:r>
              <a:rPr lang="en-US" sz="1600" dirty="0" smtClean="0"/>
              <a:t>T.C. SGK 2013</a:t>
            </a:r>
            <a:r>
              <a:rPr lang="en-US" sz="2400" dirty="0" smtClean="0"/>
              <a:t>) </a:t>
            </a:r>
            <a:endParaRPr lang="en-US" sz="2400" dirty="0"/>
          </a:p>
        </p:txBody>
      </p:sp>
    </p:spTree>
    <p:extLst>
      <p:ext uri="{BB962C8B-B14F-4D97-AF65-F5344CB8AC3E}">
        <p14:creationId xmlns="" xmlns:p14="http://schemas.microsoft.com/office/powerpoint/2010/main" val="14625589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74"/>
          <p:cNvGrpSpPr>
            <a:grpSpLocks/>
          </p:cNvGrpSpPr>
          <p:nvPr/>
        </p:nvGrpSpPr>
        <p:grpSpPr bwMode="auto">
          <a:xfrm>
            <a:off x="0" y="-7938"/>
            <a:ext cx="9144000" cy="836613"/>
            <a:chOff x="0" y="-5"/>
            <a:chExt cx="5760" cy="527"/>
          </a:xfrm>
        </p:grpSpPr>
        <p:grpSp>
          <p:nvGrpSpPr>
            <p:cNvPr id="9279" name="TextBox 4"/>
            <p:cNvGrpSpPr>
              <a:grpSpLocks/>
            </p:cNvGrpSpPr>
            <p:nvPr/>
          </p:nvGrpSpPr>
          <p:grpSpPr bwMode="auto">
            <a:xfrm>
              <a:off x="0" y="-5"/>
              <a:ext cx="5760" cy="527"/>
              <a:chOff x="1267968" y="2560320"/>
              <a:chExt cx="6748272" cy="792480"/>
            </a:xfrm>
          </p:grpSpPr>
          <p:pic>
            <p:nvPicPr>
              <p:cNvPr id="9284" name="TextBox 4"/>
              <p:cNvPicPr>
                <a:picLocks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1267968" y="2560320"/>
                <a:ext cx="6748272" cy="7924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85" name="Text Box 77"/>
              <p:cNvSpPr txBox="1">
                <a:spLocks noChangeArrowheads="1"/>
              </p:cNvSpPr>
              <p:nvPr/>
            </p:nvSpPr>
            <p:spPr bwMode="auto">
              <a:xfrm rot="5400000">
                <a:off x="4276586" y="-384838"/>
                <a:ext cx="723142" cy="66745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10800000" vert="eaVert" wrap="none" lIns="0" tIns="0" rIns="0" bIns="0" anchor="ctr"/>
              <a:lstStyle>
                <a:lvl1pPr defTabSz="811213">
                  <a:defRPr sz="3200" b="1">
                    <a:solidFill>
                      <a:schemeClr val="bg1"/>
                    </a:solidFill>
                    <a:latin typeface="Arial" charset="0"/>
                  </a:defRPr>
                </a:lvl1pPr>
                <a:lvl2pPr marL="742950" indent="-285750" defTabSz="811213">
                  <a:defRPr sz="3200" b="1">
                    <a:solidFill>
                      <a:schemeClr val="bg1"/>
                    </a:solidFill>
                    <a:latin typeface="Arial" charset="0"/>
                  </a:defRPr>
                </a:lvl2pPr>
                <a:lvl3pPr marL="1143000" indent="-228600" defTabSz="811213">
                  <a:defRPr sz="3200" b="1">
                    <a:solidFill>
                      <a:schemeClr val="bg1"/>
                    </a:solidFill>
                    <a:latin typeface="Arial" charset="0"/>
                  </a:defRPr>
                </a:lvl3pPr>
                <a:lvl4pPr marL="1600200" indent="-228600" defTabSz="811213">
                  <a:defRPr sz="3200" b="1">
                    <a:solidFill>
                      <a:schemeClr val="bg1"/>
                    </a:solidFill>
                    <a:latin typeface="Arial" charset="0"/>
                  </a:defRPr>
                </a:lvl4pPr>
                <a:lvl5pPr marL="2057400" indent="-228600" defTabSz="811213">
                  <a:defRPr sz="3200" b="1">
                    <a:solidFill>
                      <a:schemeClr val="bg1"/>
                    </a:solidFill>
                    <a:latin typeface="Arial" charset="0"/>
                  </a:defRPr>
                </a:lvl5pPr>
                <a:lvl6pPr marL="2514600" indent="-228600" algn="ctr" defTabSz="811213" eaLnBrk="0" fontAlgn="base" hangingPunct="0">
                  <a:spcBef>
                    <a:spcPct val="0"/>
                  </a:spcBef>
                  <a:spcAft>
                    <a:spcPct val="0"/>
                  </a:spcAft>
                  <a:defRPr sz="3200" b="1">
                    <a:solidFill>
                      <a:schemeClr val="bg1"/>
                    </a:solidFill>
                    <a:latin typeface="Arial" charset="0"/>
                  </a:defRPr>
                </a:lvl6pPr>
                <a:lvl7pPr marL="2971800" indent="-228600" algn="ctr" defTabSz="811213" eaLnBrk="0" fontAlgn="base" hangingPunct="0">
                  <a:spcBef>
                    <a:spcPct val="0"/>
                  </a:spcBef>
                  <a:spcAft>
                    <a:spcPct val="0"/>
                  </a:spcAft>
                  <a:defRPr sz="3200" b="1">
                    <a:solidFill>
                      <a:schemeClr val="bg1"/>
                    </a:solidFill>
                    <a:latin typeface="Arial" charset="0"/>
                  </a:defRPr>
                </a:lvl7pPr>
                <a:lvl8pPr marL="3429000" indent="-228600" algn="ctr" defTabSz="811213" eaLnBrk="0" fontAlgn="base" hangingPunct="0">
                  <a:spcBef>
                    <a:spcPct val="0"/>
                  </a:spcBef>
                  <a:spcAft>
                    <a:spcPct val="0"/>
                  </a:spcAft>
                  <a:defRPr sz="3200" b="1">
                    <a:solidFill>
                      <a:schemeClr val="bg1"/>
                    </a:solidFill>
                    <a:latin typeface="Arial" charset="0"/>
                  </a:defRPr>
                </a:lvl8pPr>
                <a:lvl9pPr marL="3886200" indent="-228600" algn="ctr" defTabSz="811213" eaLnBrk="0" fontAlgn="base" hangingPunct="0">
                  <a:spcBef>
                    <a:spcPct val="0"/>
                  </a:spcBef>
                  <a:spcAft>
                    <a:spcPct val="0"/>
                  </a:spcAft>
                  <a:defRPr sz="3200" b="1">
                    <a:solidFill>
                      <a:schemeClr val="bg1"/>
                    </a:solidFill>
                    <a:latin typeface="Arial" charset="0"/>
                  </a:defRPr>
                </a:lvl9pPr>
              </a:lstStyle>
              <a:p>
                <a:pPr eaLnBrk="1" hangingPunct="1">
                  <a:spcAft>
                    <a:spcPct val="40000"/>
                  </a:spcAft>
                </a:pPr>
                <a:endParaRPr lang="en-US" sz="1200">
                  <a:ea typeface="ＭＳ Ｐゴシック" pitchFamily="34" charset="-128"/>
                </a:endParaRPr>
              </a:p>
            </p:txBody>
          </p:sp>
        </p:grpSp>
        <p:sp>
          <p:nvSpPr>
            <p:cNvPr id="57" name="TextBox 56"/>
            <p:cNvSpPr txBox="1"/>
            <p:nvPr/>
          </p:nvSpPr>
          <p:spPr>
            <a:xfrm>
              <a:off x="40" y="30"/>
              <a:ext cx="5673" cy="456"/>
            </a:xfrm>
            <a:prstGeom prst="roundRect">
              <a:avLst>
                <a:gd name="adj" fmla="val 3869"/>
              </a:avLst>
            </a:prstGeom>
            <a:gradFill flip="none" rotWithShape="1">
              <a:gsLst>
                <a:gs pos="63000">
                  <a:srgbClr val="FFFFFF">
                    <a:alpha val="0"/>
                  </a:srgbClr>
                </a:gs>
                <a:gs pos="0">
                  <a:srgbClr val="FFFFFF">
                    <a:alpha val="85000"/>
                  </a:srgbClr>
                </a:gs>
                <a:gs pos="12000">
                  <a:srgbClr val="FFFFFF">
                    <a:alpha val="65000"/>
                  </a:srgbClr>
                </a:gs>
              </a:gsLst>
              <a:lin ang="5400000" scaled="1"/>
              <a:tileRect/>
            </a:gradFill>
            <a:ln w="9525" cap="flat" cmpd="sng" algn="ctr">
              <a:noFill/>
              <a:prstDash val="solid"/>
              <a:round/>
              <a:headEnd type="none" w="med" len="med"/>
              <a:tailEnd type="none" w="med" len="med"/>
            </a:ln>
            <a:effectLst/>
          </p:spPr>
          <p:txBody>
            <a:bodyPr wrap="none" lIns="0" tIns="0" rIns="0" bIns="0" anchor="ctr"/>
            <a:lstStyle>
              <a:defPPr>
                <a:defRPr lang="en-US"/>
              </a:defPPr>
              <a:lvl1pPr algn="ctr" defTabSz="812760">
                <a:defRPr sz="1600" kern="0" cap="all">
                  <a:solidFill>
                    <a:srgbClr val="FFFFFF"/>
                  </a:solidFill>
                </a:defRPr>
              </a:lvl1pPr>
            </a:lstStyle>
            <a:p>
              <a:pPr eaLnBrk="1" hangingPunct="1">
                <a:spcAft>
                  <a:spcPct val="40000"/>
                </a:spcAft>
                <a:defRPr/>
              </a:pPr>
              <a:endParaRPr lang="en-US" sz="1200" cap="none" dirty="0">
                <a:solidFill>
                  <a:schemeClr val="bg1"/>
                </a:solidFill>
                <a:ea typeface="ＭＳ Ｐゴシック" pitchFamily="34" charset="-128"/>
              </a:endParaRPr>
            </a:p>
          </p:txBody>
        </p:sp>
        <p:sp>
          <p:nvSpPr>
            <p:cNvPr id="9283" name="Rectangle 5"/>
            <p:cNvSpPr>
              <a:spLocks noChangeArrowheads="1"/>
            </p:cNvSpPr>
            <p:nvPr/>
          </p:nvSpPr>
          <p:spPr bwMode="auto">
            <a:xfrm>
              <a:off x="37" y="122"/>
              <a:ext cx="5670"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defTabSz="1625600" eaLnBrk="1" hangingPunct="1">
                <a:lnSpc>
                  <a:spcPct val="75000"/>
                </a:lnSpc>
                <a:spcBef>
                  <a:spcPct val="50000"/>
                </a:spcBef>
              </a:pPr>
              <a:r>
                <a:rPr lang="tr-TR" dirty="0"/>
                <a:t> </a:t>
              </a:r>
              <a:r>
                <a:rPr lang="tr-TR" dirty="0" err="1" smtClean="0"/>
                <a:t>Turkish</a:t>
              </a:r>
              <a:r>
                <a:rPr lang="tr-TR" dirty="0" smtClean="0"/>
                <a:t> </a:t>
              </a:r>
              <a:r>
                <a:rPr lang="tr-TR" dirty="0" err="1"/>
                <a:t>Coast</a:t>
              </a:r>
              <a:r>
                <a:rPr lang="tr-TR" dirty="0"/>
                <a:t> </a:t>
              </a:r>
              <a:r>
                <a:rPr lang="tr-TR" dirty="0" err="1"/>
                <a:t>Guard</a:t>
              </a:r>
              <a:r>
                <a:rPr lang="tr-TR" dirty="0"/>
                <a:t> </a:t>
              </a:r>
              <a:r>
                <a:rPr lang="tr-TR" dirty="0" err="1"/>
                <a:t>Assets</a:t>
              </a:r>
              <a:endParaRPr lang="tr-TR" dirty="0"/>
            </a:p>
          </p:txBody>
        </p:sp>
      </p:grpSp>
      <p:pic>
        <p:nvPicPr>
          <p:cNvPr id="9219" name="Picture 2" descr="logo cizgisiz sarı_jpg"/>
          <p:cNvPicPr>
            <a:picLocks noChangeAspect="1" noChangeArrowheads="1"/>
          </p:cNvPicPr>
          <p:nvPr/>
        </p:nvPicPr>
        <p:blipFill>
          <a:blip r:embed="rId4" cstate="email">
            <a:extLst>
              <a:ext uri="{28A0092B-C50C-407E-A947-70E740481C1C}">
                <a14:useLocalDpi xmlns="" xmlns:a14="http://schemas.microsoft.com/office/drawing/2010/main" val="0"/>
              </a:ext>
            </a:extLst>
          </a:blip>
          <a:srcRect t="21579"/>
          <a:stretch>
            <a:fillRect/>
          </a:stretch>
        </p:blipFill>
        <p:spPr bwMode="auto">
          <a:xfrm>
            <a:off x="0" y="1341438"/>
            <a:ext cx="9144000" cy="5284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220" name="Picture 3" descr="helo"/>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7092950" y="2017713"/>
            <a:ext cx="2097088" cy="979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221" name="Picture 11" descr="SAHIL GUVENLIK BROVE 2007 NET"/>
          <p:cNvPicPr>
            <a:picLocks noChangeAspect="1" noChangeArrowheads="1"/>
          </p:cNvPicPr>
          <p:nvPr/>
        </p:nvPicPr>
        <p:blipFill>
          <a:blip r:embed="rId6" cstate="email">
            <a:extLst>
              <a:ext uri="{28A0092B-C50C-407E-A947-70E740481C1C}">
                <a14:useLocalDpi xmlns="" xmlns:a14="http://schemas.microsoft.com/office/drawing/2010/main" val="0"/>
              </a:ext>
            </a:extLst>
          </a:blip>
          <a:srcRect/>
          <a:stretch>
            <a:fillRect/>
          </a:stretch>
        </p:blipFill>
        <p:spPr bwMode="auto">
          <a:xfrm>
            <a:off x="65088" y="50800"/>
            <a:ext cx="663575" cy="733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Oval 9"/>
          <p:cNvSpPr/>
          <p:nvPr/>
        </p:nvSpPr>
        <p:spPr>
          <a:xfrm>
            <a:off x="1828800" y="3117850"/>
            <a:ext cx="5459413" cy="1085850"/>
          </a:xfrm>
          <a:prstGeom prst="ellipse">
            <a:avLst/>
          </a:prstGeom>
          <a:noFill/>
          <a:ln w="9525">
            <a:solidFill>
              <a:srgbClr val="35607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sz="1800" b="0"/>
          </a:p>
        </p:txBody>
      </p:sp>
      <p:sp>
        <p:nvSpPr>
          <p:cNvPr id="12" name="Oval 11"/>
          <p:cNvSpPr/>
          <p:nvPr/>
        </p:nvSpPr>
        <p:spPr>
          <a:xfrm>
            <a:off x="914400" y="3008313"/>
            <a:ext cx="7162800" cy="1471612"/>
          </a:xfrm>
          <a:prstGeom prst="ellipse">
            <a:avLst/>
          </a:prstGeom>
          <a:noFill/>
          <a:ln w="9525">
            <a:solidFill>
              <a:srgbClr val="35607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sz="1800" b="0"/>
          </a:p>
        </p:txBody>
      </p:sp>
      <p:sp>
        <p:nvSpPr>
          <p:cNvPr id="13" name="Oval 12"/>
          <p:cNvSpPr/>
          <p:nvPr/>
        </p:nvSpPr>
        <p:spPr>
          <a:xfrm>
            <a:off x="2362200" y="3236913"/>
            <a:ext cx="4419600" cy="609600"/>
          </a:xfrm>
          <a:prstGeom prst="ellipse">
            <a:avLst/>
          </a:prstGeom>
          <a:noFill/>
          <a:ln w="9525">
            <a:solidFill>
              <a:srgbClr val="35607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sz="1800" b="0"/>
          </a:p>
        </p:txBody>
      </p:sp>
      <p:grpSp>
        <p:nvGrpSpPr>
          <p:cNvPr id="9225" name="Group 55"/>
          <p:cNvGrpSpPr>
            <a:grpSpLocks/>
          </p:cNvGrpSpPr>
          <p:nvPr/>
        </p:nvGrpSpPr>
        <p:grpSpPr bwMode="auto">
          <a:xfrm>
            <a:off x="3657600" y="2398713"/>
            <a:ext cx="1757363" cy="1757362"/>
            <a:chOff x="0" y="1785938"/>
            <a:chExt cx="3636962" cy="3635967"/>
          </a:xfrm>
        </p:grpSpPr>
        <p:sp>
          <p:nvSpPr>
            <p:cNvPr id="9276" name="Oval 23"/>
            <p:cNvSpPr>
              <a:spLocks noChangeArrowheads="1"/>
            </p:cNvSpPr>
            <p:nvPr/>
          </p:nvSpPr>
          <p:spPr bwMode="auto">
            <a:xfrm>
              <a:off x="0" y="4426695"/>
              <a:ext cx="3636962" cy="995210"/>
            </a:xfrm>
            <a:prstGeom prst="ellipse">
              <a:avLst/>
            </a:prstGeom>
            <a:gradFill rotWithShape="1">
              <a:gsLst>
                <a:gs pos="0">
                  <a:schemeClr val="tx1">
                    <a:alpha val="43999"/>
                  </a:scheme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sp>
          <p:nvSpPr>
            <p:cNvPr id="9277" name="Oval 25"/>
            <p:cNvSpPr>
              <a:spLocks noChangeArrowheads="1"/>
            </p:cNvSpPr>
            <p:nvPr/>
          </p:nvSpPr>
          <p:spPr bwMode="auto">
            <a:xfrm>
              <a:off x="469900" y="1785938"/>
              <a:ext cx="2736850" cy="2736850"/>
            </a:xfrm>
            <a:prstGeom prst="ellipse">
              <a:avLst/>
            </a:prstGeom>
            <a:gradFill rotWithShape="1">
              <a:gsLst>
                <a:gs pos="0">
                  <a:schemeClr val="bg1"/>
                </a:gs>
                <a:gs pos="100000">
                  <a:srgbClr val="35607F"/>
                </a:gs>
              </a:gsLst>
              <a:path path="shape">
                <a:fillToRect l="50000" t="50000" r="50000" b="50000"/>
              </a:path>
            </a:gradFill>
            <a:ln w="3175">
              <a:solidFill>
                <a:schemeClr val="bg2"/>
              </a:solidFill>
              <a:round/>
              <a:headEnd/>
              <a:tailEnd/>
            </a:ln>
          </p:spPr>
          <p:txBody>
            <a:bodyPr wrap="none" anchor="ctr"/>
            <a:lstStyle/>
            <a:p>
              <a:pPr algn="l" eaLnBrk="1" hangingPunct="1"/>
              <a:endParaRPr lang="tr-TR" sz="3600" b="0" noProof="1">
                <a:solidFill>
                  <a:schemeClr val="tx1"/>
                </a:solidFill>
              </a:endParaRPr>
            </a:p>
          </p:txBody>
        </p:sp>
        <p:sp>
          <p:nvSpPr>
            <p:cNvPr id="9278" name="Oval 26"/>
            <p:cNvSpPr>
              <a:spLocks noChangeArrowheads="1"/>
            </p:cNvSpPr>
            <p:nvPr/>
          </p:nvSpPr>
          <p:spPr bwMode="auto">
            <a:xfrm>
              <a:off x="827926" y="2088114"/>
              <a:ext cx="2020535" cy="995211"/>
            </a:xfrm>
            <a:prstGeom prst="ellipse">
              <a:avLst/>
            </a:prstGeom>
            <a:gradFill rotWithShape="1">
              <a:gsLst>
                <a:gs pos="0">
                  <a:schemeClr val="bg1"/>
                </a:gs>
                <a:gs pos="100000">
                  <a:srgbClr val="000000">
                    <a:alpha val="0"/>
                  </a:srgbClr>
                </a:gs>
              </a:gsLst>
              <a:lin ang="5400000" scaled="1"/>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grpSp>
      <p:grpSp>
        <p:nvGrpSpPr>
          <p:cNvPr id="9226" name="Group 55"/>
          <p:cNvGrpSpPr>
            <a:grpSpLocks/>
          </p:cNvGrpSpPr>
          <p:nvPr/>
        </p:nvGrpSpPr>
        <p:grpSpPr bwMode="auto">
          <a:xfrm>
            <a:off x="2717800" y="2636838"/>
            <a:ext cx="471488" cy="784225"/>
            <a:chOff x="0" y="733585"/>
            <a:chExt cx="3636962" cy="6044911"/>
          </a:xfrm>
        </p:grpSpPr>
        <p:sp>
          <p:nvSpPr>
            <p:cNvPr id="9273" name="Oval 23"/>
            <p:cNvSpPr>
              <a:spLocks noChangeArrowheads="1"/>
            </p:cNvSpPr>
            <p:nvPr/>
          </p:nvSpPr>
          <p:spPr bwMode="auto">
            <a:xfrm>
              <a:off x="0" y="3070788"/>
              <a:ext cx="3636962" cy="3707708"/>
            </a:xfrm>
            <a:prstGeom prst="ellipse">
              <a:avLst/>
            </a:prstGeom>
            <a:gradFill rotWithShape="1">
              <a:gsLst>
                <a:gs pos="0">
                  <a:schemeClr val="tx1">
                    <a:alpha val="43999"/>
                  </a:scheme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sp>
          <p:nvSpPr>
            <p:cNvPr id="9274" name="Oval 25"/>
            <p:cNvSpPr>
              <a:spLocks noChangeArrowheads="1"/>
            </p:cNvSpPr>
            <p:nvPr/>
          </p:nvSpPr>
          <p:spPr bwMode="auto">
            <a:xfrm>
              <a:off x="469900" y="1785938"/>
              <a:ext cx="2736850" cy="2736850"/>
            </a:xfrm>
            <a:prstGeom prst="ellipse">
              <a:avLst/>
            </a:prstGeom>
            <a:gradFill rotWithShape="1">
              <a:gsLst>
                <a:gs pos="0">
                  <a:schemeClr val="bg1"/>
                </a:gs>
                <a:gs pos="100000">
                  <a:srgbClr val="35607F"/>
                </a:gs>
              </a:gsLst>
              <a:path path="shape">
                <a:fillToRect l="50000" t="50000" r="50000" b="50000"/>
              </a:path>
            </a:gradFill>
            <a:ln w="3175">
              <a:solidFill>
                <a:schemeClr val="bg2"/>
              </a:solidFill>
              <a:round/>
              <a:headEnd/>
              <a:tailEnd/>
            </a:ln>
          </p:spPr>
          <p:txBody>
            <a:bodyPr wrap="none" anchor="ctr"/>
            <a:lstStyle/>
            <a:p>
              <a:pPr algn="l" eaLnBrk="1" hangingPunct="1"/>
              <a:endParaRPr lang="tr-TR" sz="3600" b="0" noProof="1">
                <a:solidFill>
                  <a:schemeClr val="tx1"/>
                </a:solidFill>
              </a:endParaRPr>
            </a:p>
          </p:txBody>
        </p:sp>
        <p:sp>
          <p:nvSpPr>
            <p:cNvPr id="9275" name="Oval 26"/>
            <p:cNvSpPr>
              <a:spLocks noChangeArrowheads="1"/>
            </p:cNvSpPr>
            <p:nvPr/>
          </p:nvSpPr>
          <p:spPr bwMode="auto">
            <a:xfrm>
              <a:off x="832705" y="733585"/>
              <a:ext cx="2020535" cy="3707709"/>
            </a:xfrm>
            <a:prstGeom prst="ellipse">
              <a:avLst/>
            </a:prstGeom>
            <a:gradFill rotWithShape="1">
              <a:gsLst>
                <a:gs pos="0">
                  <a:schemeClr val="bg1"/>
                </a:gs>
                <a:gs pos="100000">
                  <a:srgbClr val="000000">
                    <a:alpha val="0"/>
                  </a:srgbClr>
                </a:gs>
              </a:gsLst>
              <a:lin ang="5400000" scaled="1"/>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grpSp>
      <p:grpSp>
        <p:nvGrpSpPr>
          <p:cNvPr id="9227" name="Group 55"/>
          <p:cNvGrpSpPr>
            <a:grpSpLocks/>
          </p:cNvGrpSpPr>
          <p:nvPr/>
        </p:nvGrpSpPr>
        <p:grpSpPr bwMode="auto">
          <a:xfrm>
            <a:off x="4583113" y="4035425"/>
            <a:ext cx="1066800" cy="1166813"/>
            <a:chOff x="0" y="1769708"/>
            <a:chExt cx="3636962" cy="3976403"/>
          </a:xfrm>
        </p:grpSpPr>
        <p:sp>
          <p:nvSpPr>
            <p:cNvPr id="9270" name="Oval 23"/>
            <p:cNvSpPr>
              <a:spLocks noChangeArrowheads="1"/>
            </p:cNvSpPr>
            <p:nvPr/>
          </p:nvSpPr>
          <p:spPr bwMode="auto">
            <a:xfrm>
              <a:off x="0" y="4106859"/>
              <a:ext cx="3636962" cy="1639252"/>
            </a:xfrm>
            <a:prstGeom prst="ellipse">
              <a:avLst/>
            </a:prstGeom>
            <a:gradFill rotWithShape="1">
              <a:gsLst>
                <a:gs pos="0">
                  <a:schemeClr val="tx1">
                    <a:alpha val="43999"/>
                  </a:scheme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sp>
          <p:nvSpPr>
            <p:cNvPr id="9271" name="Oval 25"/>
            <p:cNvSpPr>
              <a:spLocks noChangeArrowheads="1"/>
            </p:cNvSpPr>
            <p:nvPr/>
          </p:nvSpPr>
          <p:spPr bwMode="auto">
            <a:xfrm>
              <a:off x="469900" y="1785938"/>
              <a:ext cx="2736850" cy="2736850"/>
            </a:xfrm>
            <a:prstGeom prst="ellipse">
              <a:avLst/>
            </a:prstGeom>
            <a:gradFill rotWithShape="1">
              <a:gsLst>
                <a:gs pos="0">
                  <a:schemeClr val="bg1"/>
                </a:gs>
                <a:gs pos="100000">
                  <a:srgbClr val="35607F"/>
                </a:gs>
              </a:gsLst>
              <a:path path="shape">
                <a:fillToRect l="50000" t="50000" r="50000" b="50000"/>
              </a:path>
            </a:gradFill>
            <a:ln w="3175">
              <a:solidFill>
                <a:schemeClr val="bg2"/>
              </a:solidFill>
              <a:round/>
              <a:headEnd/>
              <a:tailEnd/>
            </a:ln>
          </p:spPr>
          <p:txBody>
            <a:bodyPr wrap="none" anchor="ctr"/>
            <a:lstStyle/>
            <a:p>
              <a:pPr algn="l" eaLnBrk="1" hangingPunct="1"/>
              <a:endParaRPr lang="tr-TR" sz="3600" b="0" noProof="1">
                <a:solidFill>
                  <a:schemeClr val="tx1"/>
                </a:solidFill>
              </a:endParaRPr>
            </a:p>
          </p:txBody>
        </p:sp>
        <p:sp>
          <p:nvSpPr>
            <p:cNvPr id="9272" name="Oval 26"/>
            <p:cNvSpPr>
              <a:spLocks noChangeArrowheads="1"/>
            </p:cNvSpPr>
            <p:nvPr/>
          </p:nvSpPr>
          <p:spPr bwMode="auto">
            <a:xfrm>
              <a:off x="828058" y="1769708"/>
              <a:ext cx="2018731" cy="1639252"/>
            </a:xfrm>
            <a:prstGeom prst="ellipse">
              <a:avLst/>
            </a:prstGeom>
            <a:gradFill rotWithShape="1">
              <a:gsLst>
                <a:gs pos="0">
                  <a:schemeClr val="bg1"/>
                </a:gs>
                <a:gs pos="100000">
                  <a:srgbClr val="000000">
                    <a:alpha val="0"/>
                  </a:srgbClr>
                </a:gs>
              </a:gsLst>
              <a:lin ang="5400000" scaled="1"/>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grpSp>
      <p:sp>
        <p:nvSpPr>
          <p:cNvPr id="9228" name="Oval 23"/>
          <p:cNvSpPr>
            <a:spLocks noChangeArrowheads="1"/>
          </p:cNvSpPr>
          <p:nvPr/>
        </p:nvSpPr>
        <p:spPr bwMode="auto">
          <a:xfrm>
            <a:off x="2427288" y="4460875"/>
            <a:ext cx="1052512" cy="481013"/>
          </a:xfrm>
          <a:prstGeom prst="ellipse">
            <a:avLst/>
          </a:prstGeom>
          <a:gradFill rotWithShape="1">
            <a:gsLst>
              <a:gs pos="0">
                <a:schemeClr val="tx1">
                  <a:alpha val="43999"/>
                </a:scheme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sp>
        <p:nvSpPr>
          <p:cNvPr id="9229" name="Oval 25"/>
          <p:cNvSpPr>
            <a:spLocks noChangeArrowheads="1"/>
          </p:cNvSpPr>
          <p:nvPr/>
        </p:nvSpPr>
        <p:spPr bwMode="auto">
          <a:xfrm>
            <a:off x="2563813" y="4124325"/>
            <a:ext cx="792162" cy="792163"/>
          </a:xfrm>
          <a:prstGeom prst="ellipse">
            <a:avLst/>
          </a:prstGeom>
          <a:gradFill rotWithShape="1">
            <a:gsLst>
              <a:gs pos="0">
                <a:schemeClr val="bg1"/>
              </a:gs>
              <a:gs pos="100000">
                <a:srgbClr val="35607F"/>
              </a:gs>
            </a:gsLst>
            <a:path path="shape">
              <a:fillToRect l="50000" t="50000" r="50000" b="50000"/>
            </a:path>
          </a:gradFill>
          <a:ln w="3175">
            <a:solidFill>
              <a:schemeClr val="bg2"/>
            </a:solidFill>
            <a:round/>
            <a:headEnd/>
            <a:tailEnd/>
          </a:ln>
        </p:spPr>
        <p:txBody>
          <a:bodyPr wrap="none" anchor="ctr"/>
          <a:lstStyle/>
          <a:p>
            <a:pPr algn="l" eaLnBrk="1" hangingPunct="1"/>
            <a:endParaRPr lang="tr-TR" sz="3600" b="0" noProof="1">
              <a:solidFill>
                <a:schemeClr val="tx1"/>
              </a:solidFill>
            </a:endParaRPr>
          </a:p>
        </p:txBody>
      </p:sp>
      <p:sp>
        <p:nvSpPr>
          <p:cNvPr id="9230" name="Oval 26"/>
          <p:cNvSpPr>
            <a:spLocks noChangeArrowheads="1"/>
          </p:cNvSpPr>
          <p:nvPr/>
        </p:nvSpPr>
        <p:spPr bwMode="auto">
          <a:xfrm>
            <a:off x="2660650" y="4113213"/>
            <a:ext cx="584200" cy="481012"/>
          </a:xfrm>
          <a:prstGeom prst="ellipse">
            <a:avLst/>
          </a:prstGeom>
          <a:gradFill rotWithShape="1">
            <a:gsLst>
              <a:gs pos="0">
                <a:schemeClr val="bg1"/>
              </a:gs>
              <a:gs pos="100000">
                <a:srgbClr val="000000">
                  <a:alpha val="0"/>
                </a:srgbClr>
              </a:gs>
            </a:gsLst>
            <a:lin ang="5400000" scaled="1"/>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grpSp>
        <p:nvGrpSpPr>
          <p:cNvPr id="9231" name="Group 55"/>
          <p:cNvGrpSpPr>
            <a:grpSpLocks/>
          </p:cNvGrpSpPr>
          <p:nvPr/>
        </p:nvGrpSpPr>
        <p:grpSpPr bwMode="auto">
          <a:xfrm>
            <a:off x="941388" y="3500438"/>
            <a:ext cx="773112" cy="977900"/>
            <a:chOff x="-7483" y="1457081"/>
            <a:chExt cx="3644445" cy="4604003"/>
          </a:xfrm>
        </p:grpSpPr>
        <p:sp>
          <p:nvSpPr>
            <p:cNvPr id="9267" name="Oval 23"/>
            <p:cNvSpPr>
              <a:spLocks noChangeArrowheads="1"/>
            </p:cNvSpPr>
            <p:nvPr/>
          </p:nvSpPr>
          <p:spPr bwMode="auto">
            <a:xfrm>
              <a:off x="-7483" y="3796452"/>
              <a:ext cx="3644445" cy="2264632"/>
            </a:xfrm>
            <a:prstGeom prst="ellipse">
              <a:avLst/>
            </a:prstGeom>
            <a:gradFill rotWithShape="1">
              <a:gsLst>
                <a:gs pos="0">
                  <a:schemeClr val="tx1">
                    <a:alpha val="43999"/>
                  </a:scheme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sp>
          <p:nvSpPr>
            <p:cNvPr id="9268" name="Oval 25"/>
            <p:cNvSpPr>
              <a:spLocks noChangeArrowheads="1"/>
            </p:cNvSpPr>
            <p:nvPr/>
          </p:nvSpPr>
          <p:spPr bwMode="auto">
            <a:xfrm>
              <a:off x="469900" y="1785938"/>
              <a:ext cx="2736850" cy="2736850"/>
            </a:xfrm>
            <a:prstGeom prst="ellipse">
              <a:avLst/>
            </a:prstGeom>
            <a:gradFill rotWithShape="1">
              <a:gsLst>
                <a:gs pos="0">
                  <a:schemeClr val="bg1"/>
                </a:gs>
                <a:gs pos="100000">
                  <a:srgbClr val="35607F"/>
                </a:gs>
              </a:gsLst>
              <a:path path="shape">
                <a:fillToRect l="50000" t="50000" r="50000" b="50000"/>
              </a:path>
            </a:gradFill>
            <a:ln w="3175">
              <a:solidFill>
                <a:schemeClr val="bg2"/>
              </a:solidFill>
              <a:round/>
              <a:headEnd/>
              <a:tailEnd/>
            </a:ln>
          </p:spPr>
          <p:txBody>
            <a:bodyPr wrap="none" anchor="ctr"/>
            <a:lstStyle/>
            <a:p>
              <a:pPr algn="l" eaLnBrk="1" hangingPunct="1"/>
              <a:endParaRPr lang="tr-TR" sz="3600" b="0" noProof="1">
                <a:solidFill>
                  <a:schemeClr val="tx1"/>
                </a:solidFill>
              </a:endParaRPr>
            </a:p>
          </p:txBody>
        </p:sp>
        <p:sp>
          <p:nvSpPr>
            <p:cNvPr id="9269" name="Oval 26"/>
            <p:cNvSpPr>
              <a:spLocks noChangeArrowheads="1"/>
            </p:cNvSpPr>
            <p:nvPr/>
          </p:nvSpPr>
          <p:spPr bwMode="auto">
            <a:xfrm>
              <a:off x="830664" y="1457081"/>
              <a:ext cx="2020535" cy="2264631"/>
            </a:xfrm>
            <a:prstGeom prst="ellipse">
              <a:avLst/>
            </a:prstGeom>
            <a:gradFill rotWithShape="1">
              <a:gsLst>
                <a:gs pos="0">
                  <a:schemeClr val="bg1"/>
                </a:gs>
                <a:gs pos="100000">
                  <a:srgbClr val="000000">
                    <a:alpha val="0"/>
                  </a:srgbClr>
                </a:gs>
              </a:gsLst>
              <a:lin ang="5400000" scaled="1"/>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grpSp>
      <p:grpSp>
        <p:nvGrpSpPr>
          <p:cNvPr id="9232" name="Group 55"/>
          <p:cNvGrpSpPr>
            <a:grpSpLocks/>
          </p:cNvGrpSpPr>
          <p:nvPr/>
        </p:nvGrpSpPr>
        <p:grpSpPr bwMode="auto">
          <a:xfrm>
            <a:off x="6877050" y="3589338"/>
            <a:ext cx="838200" cy="1019175"/>
            <a:chOff x="0" y="1544791"/>
            <a:chExt cx="3636962" cy="4423325"/>
          </a:xfrm>
        </p:grpSpPr>
        <p:sp>
          <p:nvSpPr>
            <p:cNvPr id="9264" name="Oval 23"/>
            <p:cNvSpPr>
              <a:spLocks noChangeArrowheads="1"/>
            </p:cNvSpPr>
            <p:nvPr/>
          </p:nvSpPr>
          <p:spPr bwMode="auto">
            <a:xfrm>
              <a:off x="0" y="3880472"/>
              <a:ext cx="3636962" cy="2087644"/>
            </a:xfrm>
            <a:prstGeom prst="ellipse">
              <a:avLst/>
            </a:prstGeom>
            <a:gradFill rotWithShape="1">
              <a:gsLst>
                <a:gs pos="0">
                  <a:schemeClr val="tx1">
                    <a:alpha val="43999"/>
                  </a:scheme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sp>
          <p:nvSpPr>
            <p:cNvPr id="9265" name="Oval 25"/>
            <p:cNvSpPr>
              <a:spLocks noChangeArrowheads="1"/>
            </p:cNvSpPr>
            <p:nvPr/>
          </p:nvSpPr>
          <p:spPr bwMode="auto">
            <a:xfrm>
              <a:off x="469900" y="1785938"/>
              <a:ext cx="2736850" cy="2736850"/>
            </a:xfrm>
            <a:prstGeom prst="ellipse">
              <a:avLst/>
            </a:prstGeom>
            <a:gradFill rotWithShape="1">
              <a:gsLst>
                <a:gs pos="0">
                  <a:schemeClr val="bg1"/>
                </a:gs>
                <a:gs pos="100000">
                  <a:srgbClr val="35607F"/>
                </a:gs>
              </a:gsLst>
              <a:path path="shape">
                <a:fillToRect l="50000" t="50000" r="50000" b="50000"/>
              </a:path>
            </a:gradFill>
            <a:ln w="3175">
              <a:solidFill>
                <a:schemeClr val="bg2"/>
              </a:solidFill>
              <a:round/>
              <a:headEnd/>
              <a:tailEnd/>
            </a:ln>
          </p:spPr>
          <p:txBody>
            <a:bodyPr wrap="none" anchor="ctr"/>
            <a:lstStyle/>
            <a:p>
              <a:pPr algn="l" eaLnBrk="1" hangingPunct="1"/>
              <a:endParaRPr lang="tr-TR" sz="3600" b="0" noProof="1">
                <a:solidFill>
                  <a:schemeClr val="tx1"/>
                </a:solidFill>
              </a:endParaRPr>
            </a:p>
          </p:txBody>
        </p:sp>
        <p:sp>
          <p:nvSpPr>
            <p:cNvPr id="9266" name="Oval 26"/>
            <p:cNvSpPr>
              <a:spLocks noChangeArrowheads="1"/>
            </p:cNvSpPr>
            <p:nvPr/>
          </p:nvSpPr>
          <p:spPr bwMode="auto">
            <a:xfrm>
              <a:off x="826582" y="1544791"/>
              <a:ext cx="2025127" cy="2087644"/>
            </a:xfrm>
            <a:prstGeom prst="ellipse">
              <a:avLst/>
            </a:prstGeom>
            <a:gradFill rotWithShape="1">
              <a:gsLst>
                <a:gs pos="0">
                  <a:schemeClr val="bg1"/>
                </a:gs>
                <a:gs pos="100000">
                  <a:srgbClr val="000000">
                    <a:alpha val="0"/>
                  </a:srgbClr>
                </a:gs>
              </a:gsLst>
              <a:lin ang="5400000" scaled="1"/>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grpSp>
      <p:grpSp>
        <p:nvGrpSpPr>
          <p:cNvPr id="9233" name="Group 55"/>
          <p:cNvGrpSpPr>
            <a:grpSpLocks/>
          </p:cNvGrpSpPr>
          <p:nvPr/>
        </p:nvGrpSpPr>
        <p:grpSpPr bwMode="auto">
          <a:xfrm>
            <a:off x="7092950" y="2736850"/>
            <a:ext cx="684213" cy="922338"/>
            <a:chOff x="8419" y="1314734"/>
            <a:chExt cx="3628543" cy="4888745"/>
          </a:xfrm>
        </p:grpSpPr>
        <p:sp>
          <p:nvSpPr>
            <p:cNvPr id="9261" name="Oval 23"/>
            <p:cNvSpPr>
              <a:spLocks noChangeArrowheads="1"/>
            </p:cNvSpPr>
            <p:nvPr/>
          </p:nvSpPr>
          <p:spPr bwMode="auto">
            <a:xfrm>
              <a:off x="8419" y="3653927"/>
              <a:ext cx="3628543" cy="2549552"/>
            </a:xfrm>
            <a:prstGeom prst="ellipse">
              <a:avLst/>
            </a:prstGeom>
            <a:gradFill rotWithShape="1">
              <a:gsLst>
                <a:gs pos="0">
                  <a:schemeClr val="tx1">
                    <a:alpha val="43999"/>
                  </a:scheme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sp>
          <p:nvSpPr>
            <p:cNvPr id="9262" name="Oval 25"/>
            <p:cNvSpPr>
              <a:spLocks noChangeArrowheads="1"/>
            </p:cNvSpPr>
            <p:nvPr/>
          </p:nvSpPr>
          <p:spPr bwMode="auto">
            <a:xfrm>
              <a:off x="469900" y="1785938"/>
              <a:ext cx="2736850" cy="2736850"/>
            </a:xfrm>
            <a:prstGeom prst="ellipse">
              <a:avLst/>
            </a:prstGeom>
            <a:gradFill rotWithShape="1">
              <a:gsLst>
                <a:gs pos="0">
                  <a:schemeClr val="bg1"/>
                </a:gs>
                <a:gs pos="100000">
                  <a:srgbClr val="35607F"/>
                </a:gs>
              </a:gsLst>
              <a:path path="shape">
                <a:fillToRect l="50000" t="50000" r="50000" b="50000"/>
              </a:path>
            </a:gradFill>
            <a:ln w="3175">
              <a:solidFill>
                <a:schemeClr val="bg2"/>
              </a:solidFill>
              <a:round/>
              <a:headEnd/>
              <a:tailEnd/>
            </a:ln>
          </p:spPr>
          <p:txBody>
            <a:bodyPr wrap="none" anchor="ctr"/>
            <a:lstStyle/>
            <a:p>
              <a:pPr algn="l" eaLnBrk="1" hangingPunct="1"/>
              <a:endParaRPr lang="tr-TR" sz="3600" b="0" noProof="1">
                <a:solidFill>
                  <a:schemeClr val="tx1"/>
                </a:solidFill>
              </a:endParaRPr>
            </a:p>
          </p:txBody>
        </p:sp>
        <p:sp>
          <p:nvSpPr>
            <p:cNvPr id="9263" name="Oval 26"/>
            <p:cNvSpPr>
              <a:spLocks noChangeArrowheads="1"/>
            </p:cNvSpPr>
            <p:nvPr/>
          </p:nvSpPr>
          <p:spPr bwMode="auto">
            <a:xfrm>
              <a:off x="825052" y="1314734"/>
              <a:ext cx="2020534" cy="2549552"/>
            </a:xfrm>
            <a:prstGeom prst="ellipse">
              <a:avLst/>
            </a:prstGeom>
            <a:gradFill rotWithShape="1">
              <a:gsLst>
                <a:gs pos="0">
                  <a:schemeClr val="bg1"/>
                </a:gs>
                <a:gs pos="100000">
                  <a:srgbClr val="000000">
                    <a:alpha val="0"/>
                  </a:srgbClr>
                </a:gs>
              </a:gsLst>
              <a:lin ang="5400000" scaled="1"/>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grpSp>
      <p:pic>
        <p:nvPicPr>
          <p:cNvPr id="9234" name="Picture 47" descr="SAHIL GUVENLIK BROVE 2007 NET"/>
          <p:cNvPicPr>
            <a:picLocks noChangeAspect="1" noChangeArrowheads="1"/>
          </p:cNvPicPr>
          <p:nvPr/>
        </p:nvPicPr>
        <p:blipFill>
          <a:blip r:embed="rId7" cstate="email">
            <a:extLst>
              <a:ext uri="{28A0092B-C50C-407E-A947-70E740481C1C}">
                <a14:useLocalDpi xmlns="" xmlns:a14="http://schemas.microsoft.com/office/drawing/2010/main" val="0"/>
              </a:ext>
            </a:extLst>
          </a:blip>
          <a:srcRect/>
          <a:stretch>
            <a:fillRect/>
          </a:stretch>
        </p:blipFill>
        <p:spPr bwMode="auto">
          <a:xfrm>
            <a:off x="4116388" y="2608263"/>
            <a:ext cx="887412" cy="981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35" name="Rectangle 59"/>
          <p:cNvSpPr>
            <a:spLocks noChangeArrowheads="1"/>
          </p:cNvSpPr>
          <p:nvPr/>
        </p:nvSpPr>
        <p:spPr bwMode="auto">
          <a:xfrm flipH="1">
            <a:off x="2736850" y="2820988"/>
            <a:ext cx="1660525" cy="601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l" eaLnBrk="1" hangingPunct="1">
              <a:lnSpc>
                <a:spcPct val="80000"/>
              </a:lnSpc>
            </a:pPr>
            <a:r>
              <a:rPr lang="tr-TR" sz="1400">
                <a:solidFill>
                  <a:srgbClr val="FF7733"/>
                </a:solidFill>
                <a:latin typeface="Verdana" pitchFamily="34" charset="0"/>
              </a:rPr>
              <a:t>48</a:t>
            </a:r>
            <a:r>
              <a:rPr lang="tr-TR" sz="1400" b="0">
                <a:solidFill>
                  <a:srgbClr val="35607F"/>
                </a:solidFill>
                <a:latin typeface="Verdana" pitchFamily="34" charset="0"/>
              </a:rPr>
              <a:t>  Coastal   </a:t>
            </a:r>
          </a:p>
          <a:p>
            <a:pPr algn="l" eaLnBrk="1" hangingPunct="1">
              <a:lnSpc>
                <a:spcPct val="80000"/>
              </a:lnSpc>
            </a:pPr>
            <a:r>
              <a:rPr lang="tr-TR" sz="1400" b="0">
                <a:solidFill>
                  <a:srgbClr val="35607F"/>
                </a:solidFill>
                <a:latin typeface="Verdana" pitchFamily="34" charset="0"/>
              </a:rPr>
              <a:t>      Control</a:t>
            </a:r>
          </a:p>
          <a:p>
            <a:pPr algn="l" eaLnBrk="1" hangingPunct="1">
              <a:lnSpc>
                <a:spcPct val="80000"/>
              </a:lnSpc>
            </a:pPr>
            <a:r>
              <a:rPr lang="tr-TR" sz="1400" b="0">
                <a:solidFill>
                  <a:srgbClr val="35607F"/>
                </a:solidFill>
                <a:latin typeface="Verdana" pitchFamily="34" charset="0"/>
              </a:rPr>
              <a:t>      Crafts</a:t>
            </a:r>
            <a:endParaRPr lang="en-US" sz="1400" b="0">
              <a:solidFill>
                <a:srgbClr val="35607F"/>
              </a:solidFill>
              <a:latin typeface="Verdana" pitchFamily="34" charset="0"/>
            </a:endParaRPr>
          </a:p>
        </p:txBody>
      </p:sp>
      <p:pic>
        <p:nvPicPr>
          <p:cNvPr id="8212" name="Picture 51"/>
          <p:cNvPicPr>
            <a:picLocks noChangeAspect="1" noChangeArrowheads="1"/>
          </p:cNvPicPr>
          <p:nvPr/>
        </p:nvPicPr>
        <p:blipFill>
          <a:blip r:embed="rId8" cstate="email">
            <a:clrChange>
              <a:clrFrom>
                <a:srgbClr val="FFFFFF"/>
              </a:clrFrom>
              <a:clrTo>
                <a:srgbClr val="FFFFFF">
                  <a:alpha val="0"/>
                </a:srgbClr>
              </a:clrTo>
            </a:clrChange>
          </a:blip>
          <a:srcRect/>
          <a:stretch>
            <a:fillRect/>
          </a:stretch>
        </p:blipFill>
        <p:spPr bwMode="auto">
          <a:xfrm>
            <a:off x="179388" y="4044950"/>
            <a:ext cx="1238250" cy="536575"/>
          </a:xfrm>
          <a:prstGeom prst="rect">
            <a:avLst/>
          </a:prstGeom>
          <a:noFill/>
          <a:ln w="28575" algn="ctr">
            <a:noFill/>
            <a:miter lim="800000"/>
            <a:headEnd/>
            <a:tailEnd/>
          </a:ln>
          <a:effectLst>
            <a:outerShdw dist="107763" dir="8100000" algn="ctr" rotWithShape="0">
              <a:schemeClr val="bg2">
                <a:alpha val="50000"/>
              </a:schemeClr>
            </a:outerShdw>
          </a:effectLst>
        </p:spPr>
      </p:pic>
      <p:sp>
        <p:nvSpPr>
          <p:cNvPr id="9237" name="Rectangle 59"/>
          <p:cNvSpPr>
            <a:spLocks noChangeArrowheads="1"/>
          </p:cNvSpPr>
          <p:nvPr/>
        </p:nvSpPr>
        <p:spPr bwMode="auto">
          <a:xfrm flipH="1">
            <a:off x="2767013" y="4406900"/>
            <a:ext cx="2597150"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l" eaLnBrk="1" hangingPunct="1">
              <a:lnSpc>
                <a:spcPct val="80000"/>
              </a:lnSpc>
            </a:pPr>
            <a:r>
              <a:rPr lang="tr-TR" sz="1400">
                <a:solidFill>
                  <a:srgbClr val="FF7733"/>
                </a:solidFill>
                <a:latin typeface="Verdana" pitchFamily="34" charset="0"/>
              </a:rPr>
              <a:t>97     </a:t>
            </a:r>
            <a:r>
              <a:rPr lang="tr-TR" sz="1400" b="0">
                <a:solidFill>
                  <a:srgbClr val="35607F"/>
                </a:solidFill>
                <a:latin typeface="Verdana" pitchFamily="34" charset="0"/>
              </a:rPr>
              <a:t>Coast Guard</a:t>
            </a:r>
          </a:p>
          <a:p>
            <a:pPr algn="l" eaLnBrk="1" hangingPunct="1">
              <a:lnSpc>
                <a:spcPct val="80000"/>
              </a:lnSpc>
            </a:pPr>
            <a:r>
              <a:rPr lang="tr-TR" sz="1400" b="0">
                <a:solidFill>
                  <a:srgbClr val="35607F"/>
                </a:solidFill>
                <a:latin typeface="Verdana" pitchFamily="34" charset="0"/>
              </a:rPr>
              <a:t>         Boats</a:t>
            </a:r>
            <a:endParaRPr lang="en-US" sz="1400" b="0">
              <a:solidFill>
                <a:srgbClr val="35607F"/>
              </a:solidFill>
              <a:latin typeface="Verdana" pitchFamily="34" charset="0"/>
            </a:endParaRPr>
          </a:p>
        </p:txBody>
      </p:sp>
      <p:sp>
        <p:nvSpPr>
          <p:cNvPr id="9238" name="Rectangle 59"/>
          <p:cNvSpPr>
            <a:spLocks noChangeArrowheads="1"/>
          </p:cNvSpPr>
          <p:nvPr/>
        </p:nvSpPr>
        <p:spPr bwMode="auto">
          <a:xfrm flipH="1">
            <a:off x="7239000" y="2946400"/>
            <a:ext cx="1911350"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l" eaLnBrk="1" hangingPunct="1">
              <a:lnSpc>
                <a:spcPct val="80000"/>
              </a:lnSpc>
            </a:pPr>
            <a:r>
              <a:rPr lang="tr-TR" sz="1400">
                <a:solidFill>
                  <a:srgbClr val="FF7733"/>
                </a:solidFill>
                <a:latin typeface="Verdana" pitchFamily="34" charset="0"/>
              </a:rPr>
              <a:t>14 </a:t>
            </a:r>
            <a:r>
              <a:rPr lang="tr-TR" sz="1400" b="0">
                <a:solidFill>
                  <a:srgbClr val="35607F"/>
                </a:solidFill>
                <a:latin typeface="Verdana" pitchFamily="34" charset="0"/>
              </a:rPr>
              <a:t>  Coast Guard</a:t>
            </a:r>
          </a:p>
          <a:p>
            <a:pPr algn="l" eaLnBrk="1" hangingPunct="1">
              <a:lnSpc>
                <a:spcPct val="80000"/>
              </a:lnSpc>
            </a:pPr>
            <a:r>
              <a:rPr lang="tr-TR" sz="1400" b="0">
                <a:solidFill>
                  <a:srgbClr val="35607F"/>
                </a:solidFill>
                <a:latin typeface="Verdana" pitchFamily="34" charset="0"/>
              </a:rPr>
              <a:t>       Helicopter</a:t>
            </a:r>
            <a:endParaRPr lang="en-US" sz="1400" b="0">
              <a:solidFill>
                <a:srgbClr val="35607F"/>
              </a:solidFill>
              <a:latin typeface="Verdana" pitchFamily="34" charset="0"/>
            </a:endParaRPr>
          </a:p>
        </p:txBody>
      </p:sp>
      <p:sp>
        <p:nvSpPr>
          <p:cNvPr id="9239" name="Rectangle 59"/>
          <p:cNvSpPr>
            <a:spLocks noChangeArrowheads="1"/>
          </p:cNvSpPr>
          <p:nvPr/>
        </p:nvSpPr>
        <p:spPr bwMode="auto">
          <a:xfrm flipH="1">
            <a:off x="7154863" y="3840163"/>
            <a:ext cx="2179637"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l" eaLnBrk="1" hangingPunct="1">
              <a:lnSpc>
                <a:spcPct val="80000"/>
              </a:lnSpc>
            </a:pPr>
            <a:r>
              <a:rPr lang="tr-TR" sz="1400">
                <a:solidFill>
                  <a:srgbClr val="FF7733"/>
                </a:solidFill>
                <a:latin typeface="Verdana" pitchFamily="34" charset="0"/>
              </a:rPr>
              <a:t>3</a:t>
            </a:r>
            <a:r>
              <a:rPr lang="tr-TR" sz="1400" b="0">
                <a:solidFill>
                  <a:srgbClr val="35607F"/>
                </a:solidFill>
                <a:latin typeface="Verdana" pitchFamily="34" charset="0"/>
              </a:rPr>
              <a:t>     Coast Guard</a:t>
            </a:r>
          </a:p>
          <a:p>
            <a:pPr algn="l" eaLnBrk="1" hangingPunct="1">
              <a:lnSpc>
                <a:spcPct val="80000"/>
              </a:lnSpc>
            </a:pPr>
            <a:r>
              <a:rPr lang="tr-TR" sz="1400" b="0">
                <a:solidFill>
                  <a:srgbClr val="35607F"/>
                </a:solidFill>
                <a:latin typeface="Verdana" pitchFamily="34" charset="0"/>
              </a:rPr>
              <a:t>       Aircraft</a:t>
            </a:r>
            <a:endParaRPr lang="en-US" sz="1400" b="0">
              <a:solidFill>
                <a:srgbClr val="35607F"/>
              </a:solidFill>
              <a:latin typeface="Verdana" pitchFamily="34" charset="0"/>
            </a:endParaRPr>
          </a:p>
        </p:txBody>
      </p:sp>
      <p:pic>
        <p:nvPicPr>
          <p:cNvPr id="8216" name="Picture 55"/>
          <p:cNvPicPr>
            <a:picLocks noChangeAspect="1" noChangeArrowheads="1"/>
          </p:cNvPicPr>
          <p:nvPr/>
        </p:nvPicPr>
        <p:blipFill>
          <a:blip r:embed="rId9" cstate="email">
            <a:clrChange>
              <a:clrFrom>
                <a:srgbClr val="FFFFFF"/>
              </a:clrFrom>
              <a:clrTo>
                <a:srgbClr val="FFFFFF">
                  <a:alpha val="0"/>
                </a:srgbClr>
              </a:clrTo>
            </a:clrChange>
          </a:blip>
          <a:srcRect/>
          <a:stretch>
            <a:fillRect/>
          </a:stretch>
        </p:blipFill>
        <p:spPr bwMode="auto">
          <a:xfrm>
            <a:off x="1676400" y="4979988"/>
            <a:ext cx="1568450" cy="866775"/>
          </a:xfrm>
          <a:prstGeom prst="rect">
            <a:avLst/>
          </a:prstGeom>
          <a:noFill/>
          <a:ln w="9525">
            <a:noFill/>
            <a:miter lim="800000"/>
            <a:headEnd/>
            <a:tailEnd/>
          </a:ln>
          <a:effectLst>
            <a:outerShdw dist="107763" dir="8100000" algn="ctr" rotWithShape="0">
              <a:schemeClr val="bg2">
                <a:alpha val="50000"/>
              </a:schemeClr>
            </a:outerShdw>
          </a:effectLst>
        </p:spPr>
      </p:pic>
      <p:pic>
        <p:nvPicPr>
          <p:cNvPr id="8217" name="Picture 56" descr="İsimsiz"/>
          <p:cNvPicPr>
            <a:picLocks noChangeAspect="1" noChangeArrowheads="1"/>
          </p:cNvPicPr>
          <p:nvPr/>
        </p:nvPicPr>
        <p:blipFill>
          <a:blip r:embed="rId10" cstate="email"/>
          <a:srcRect t="36270"/>
          <a:stretch>
            <a:fillRect/>
          </a:stretch>
        </p:blipFill>
        <p:spPr bwMode="auto">
          <a:xfrm>
            <a:off x="3367088" y="4492625"/>
            <a:ext cx="3678237" cy="1716088"/>
          </a:xfrm>
          <a:prstGeom prst="rect">
            <a:avLst/>
          </a:prstGeom>
          <a:noFill/>
          <a:ln w="9525">
            <a:noFill/>
            <a:miter lim="800000"/>
            <a:headEnd/>
            <a:tailEnd/>
          </a:ln>
          <a:effectLst>
            <a:outerShdw dist="107763" dir="8100000" algn="ctr" rotWithShape="0">
              <a:srgbClr val="808080">
                <a:alpha val="50000"/>
              </a:srgbClr>
            </a:outerShdw>
          </a:effectLst>
        </p:spPr>
      </p:pic>
      <p:pic>
        <p:nvPicPr>
          <p:cNvPr id="9242" name="Picture 57"/>
          <p:cNvPicPr>
            <a:picLocks noChangeAspect="1" noChangeArrowheads="1"/>
          </p:cNvPicPr>
          <p:nvPr/>
        </p:nvPicPr>
        <p:blipFill>
          <a:blip r:embed="rId11" cstate="email">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1460500" y="4537075"/>
            <a:ext cx="1784350" cy="768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19" name="Picture 58"/>
          <p:cNvPicPr>
            <a:picLocks noChangeAspect="1" noChangeArrowheads="1"/>
          </p:cNvPicPr>
          <p:nvPr/>
        </p:nvPicPr>
        <p:blipFill>
          <a:blip r:embed="rId12" cstate="email">
            <a:clrChange>
              <a:clrFrom>
                <a:srgbClr val="FFFFFF"/>
              </a:clrFrom>
              <a:clrTo>
                <a:srgbClr val="FFFFFF">
                  <a:alpha val="0"/>
                </a:srgbClr>
              </a:clrTo>
            </a:clrChange>
          </a:blip>
          <a:srcRect/>
          <a:stretch>
            <a:fillRect/>
          </a:stretch>
        </p:blipFill>
        <p:spPr bwMode="auto">
          <a:xfrm rot="-479848">
            <a:off x="2068513" y="5851525"/>
            <a:ext cx="1136650" cy="385763"/>
          </a:xfrm>
          <a:prstGeom prst="rect">
            <a:avLst/>
          </a:prstGeom>
          <a:noFill/>
          <a:ln w="28575" algn="ctr">
            <a:noFill/>
            <a:miter lim="800000"/>
            <a:headEnd/>
            <a:tailEnd/>
          </a:ln>
          <a:effectLst>
            <a:outerShdw dist="107763" dir="8100000" algn="ctr" rotWithShape="0">
              <a:schemeClr val="bg2">
                <a:alpha val="50000"/>
              </a:schemeClr>
            </a:outerShdw>
          </a:effectLst>
        </p:spPr>
      </p:pic>
      <p:pic>
        <p:nvPicPr>
          <p:cNvPr id="9244" name="Picture 59" descr="uçak"/>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6818313" y="4127500"/>
            <a:ext cx="1785937" cy="1098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45" name="Rectangle 59"/>
          <p:cNvSpPr>
            <a:spLocks noChangeArrowheads="1"/>
          </p:cNvSpPr>
          <p:nvPr/>
        </p:nvSpPr>
        <p:spPr bwMode="auto">
          <a:xfrm flipH="1">
            <a:off x="4970463" y="4321175"/>
            <a:ext cx="2597150"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l" eaLnBrk="1" hangingPunct="1">
              <a:lnSpc>
                <a:spcPct val="80000"/>
              </a:lnSpc>
            </a:pPr>
            <a:r>
              <a:rPr lang="tr-TR" sz="1400">
                <a:solidFill>
                  <a:srgbClr val="FF7733"/>
                </a:solidFill>
                <a:latin typeface="Verdana" pitchFamily="34" charset="0"/>
              </a:rPr>
              <a:t>2</a:t>
            </a:r>
            <a:r>
              <a:rPr lang="tr-TR" sz="1400" b="0">
                <a:solidFill>
                  <a:srgbClr val="35607F"/>
                </a:solidFill>
                <a:latin typeface="Verdana" pitchFamily="34" charset="0"/>
              </a:rPr>
              <a:t>      Coast Guard</a:t>
            </a:r>
          </a:p>
          <a:p>
            <a:pPr algn="l" eaLnBrk="1" hangingPunct="1">
              <a:lnSpc>
                <a:spcPct val="80000"/>
              </a:lnSpc>
            </a:pPr>
            <a:r>
              <a:rPr lang="tr-TR" sz="1400" b="0">
                <a:solidFill>
                  <a:srgbClr val="35607F"/>
                </a:solidFill>
                <a:latin typeface="Verdana" pitchFamily="34" charset="0"/>
              </a:rPr>
              <a:t>        Ships</a:t>
            </a:r>
            <a:endParaRPr lang="en-US" sz="1400" b="0">
              <a:solidFill>
                <a:srgbClr val="35607F"/>
              </a:solidFill>
              <a:latin typeface="Verdana" pitchFamily="34" charset="0"/>
            </a:endParaRPr>
          </a:p>
        </p:txBody>
      </p:sp>
      <p:sp>
        <p:nvSpPr>
          <p:cNvPr id="1114174" name="Text Box 62"/>
          <p:cNvSpPr txBox="1">
            <a:spLocks noChangeArrowheads="1"/>
          </p:cNvSpPr>
          <p:nvPr/>
        </p:nvSpPr>
        <p:spPr bwMode="auto">
          <a:xfrm>
            <a:off x="74613" y="1060450"/>
            <a:ext cx="8985250" cy="762000"/>
          </a:xfrm>
          <a:prstGeom prst="rect">
            <a:avLst/>
          </a:prstGeom>
          <a:noFill/>
          <a:ln>
            <a:noFill/>
          </a:ln>
          <a:effectLst/>
          <a:extLst/>
        </p:spPr>
        <p:txBody>
          <a:bodyPr>
            <a:spAutoFit/>
          </a:bodyPr>
          <a:lstStyle/>
          <a:p>
            <a:pPr>
              <a:defRPr/>
            </a:pPr>
            <a:r>
              <a:rPr lang="tr-TR" sz="4400">
                <a:solidFill>
                  <a:srgbClr val="FF7733"/>
                </a:solidFill>
                <a:effectLst>
                  <a:outerShdw blurRad="38100" dist="38100" dir="2700000" algn="tl">
                    <a:srgbClr val="C0C0C0"/>
                  </a:outerShdw>
                </a:effectLst>
              </a:rPr>
              <a:t>2013</a:t>
            </a:r>
          </a:p>
        </p:txBody>
      </p:sp>
      <p:pic>
        <p:nvPicPr>
          <p:cNvPr id="8223" name="Picture 140"/>
          <p:cNvPicPr preferRelativeResize="0">
            <a:picLocks noChangeArrowheads="1"/>
          </p:cNvPicPr>
          <p:nvPr/>
        </p:nvPicPr>
        <p:blipFill>
          <a:blip r:embed="rId14" cstate="print">
            <a:clrChange>
              <a:clrFrom>
                <a:srgbClr val="FFFFFF"/>
              </a:clrFrom>
              <a:clrTo>
                <a:srgbClr val="FFFFFF">
                  <a:alpha val="0"/>
                </a:srgbClr>
              </a:clrTo>
            </a:clrChange>
          </a:blip>
          <a:srcRect/>
          <a:stretch>
            <a:fillRect/>
          </a:stretch>
        </p:blipFill>
        <p:spPr bwMode="auto">
          <a:xfrm rot="21045157" flipH="1">
            <a:off x="468313" y="3109913"/>
            <a:ext cx="857250" cy="331787"/>
          </a:xfrm>
          <a:prstGeom prst="rect">
            <a:avLst/>
          </a:prstGeom>
          <a:noFill/>
          <a:ln w="12700" algn="ctr">
            <a:noFill/>
            <a:miter lim="800000"/>
            <a:headEnd/>
            <a:tailEnd/>
          </a:ln>
          <a:effectLst>
            <a:outerShdw dist="107763" dir="8100000" algn="ctr" rotWithShape="0">
              <a:srgbClr val="808080">
                <a:alpha val="50000"/>
              </a:srgbClr>
            </a:outerShdw>
          </a:effectLst>
        </p:spPr>
      </p:pic>
      <p:grpSp>
        <p:nvGrpSpPr>
          <p:cNvPr id="9248" name="Group 55"/>
          <p:cNvGrpSpPr>
            <a:grpSpLocks/>
          </p:cNvGrpSpPr>
          <p:nvPr/>
        </p:nvGrpSpPr>
        <p:grpSpPr bwMode="auto">
          <a:xfrm>
            <a:off x="1260475" y="2854325"/>
            <a:ext cx="684213" cy="922338"/>
            <a:chOff x="8419" y="1314734"/>
            <a:chExt cx="3628543" cy="4888745"/>
          </a:xfrm>
        </p:grpSpPr>
        <p:sp>
          <p:nvSpPr>
            <p:cNvPr id="9258" name="Oval 23"/>
            <p:cNvSpPr>
              <a:spLocks noChangeArrowheads="1"/>
            </p:cNvSpPr>
            <p:nvPr/>
          </p:nvSpPr>
          <p:spPr bwMode="auto">
            <a:xfrm>
              <a:off x="8419" y="3653927"/>
              <a:ext cx="3628543" cy="2549552"/>
            </a:xfrm>
            <a:prstGeom prst="ellipse">
              <a:avLst/>
            </a:prstGeom>
            <a:gradFill rotWithShape="1">
              <a:gsLst>
                <a:gs pos="0">
                  <a:schemeClr val="tx1">
                    <a:alpha val="43999"/>
                  </a:scheme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sp>
          <p:nvSpPr>
            <p:cNvPr id="9259" name="Oval 25"/>
            <p:cNvSpPr>
              <a:spLocks noChangeArrowheads="1"/>
            </p:cNvSpPr>
            <p:nvPr/>
          </p:nvSpPr>
          <p:spPr bwMode="auto">
            <a:xfrm>
              <a:off x="469900" y="1785938"/>
              <a:ext cx="2736850" cy="2736850"/>
            </a:xfrm>
            <a:prstGeom prst="ellipse">
              <a:avLst/>
            </a:prstGeom>
            <a:gradFill rotWithShape="1">
              <a:gsLst>
                <a:gs pos="0">
                  <a:schemeClr val="bg1"/>
                </a:gs>
                <a:gs pos="100000">
                  <a:srgbClr val="35607F"/>
                </a:gs>
              </a:gsLst>
              <a:path path="shape">
                <a:fillToRect l="50000" t="50000" r="50000" b="50000"/>
              </a:path>
            </a:gradFill>
            <a:ln w="3175">
              <a:solidFill>
                <a:schemeClr val="bg2"/>
              </a:solidFill>
              <a:round/>
              <a:headEnd/>
              <a:tailEnd/>
            </a:ln>
          </p:spPr>
          <p:txBody>
            <a:bodyPr wrap="none" anchor="ctr"/>
            <a:lstStyle/>
            <a:p>
              <a:pPr algn="l" eaLnBrk="1" hangingPunct="1"/>
              <a:endParaRPr lang="tr-TR" sz="3600" b="0" noProof="1">
                <a:solidFill>
                  <a:schemeClr val="tx1"/>
                </a:solidFill>
              </a:endParaRPr>
            </a:p>
          </p:txBody>
        </p:sp>
        <p:sp>
          <p:nvSpPr>
            <p:cNvPr id="9260" name="Oval 26"/>
            <p:cNvSpPr>
              <a:spLocks noChangeArrowheads="1"/>
            </p:cNvSpPr>
            <p:nvPr/>
          </p:nvSpPr>
          <p:spPr bwMode="auto">
            <a:xfrm>
              <a:off x="825052" y="1314734"/>
              <a:ext cx="2020534" cy="2549552"/>
            </a:xfrm>
            <a:prstGeom prst="ellipse">
              <a:avLst/>
            </a:prstGeom>
            <a:gradFill rotWithShape="1">
              <a:gsLst>
                <a:gs pos="0">
                  <a:schemeClr val="bg1"/>
                </a:gs>
                <a:gs pos="100000">
                  <a:srgbClr val="000000">
                    <a:alpha val="0"/>
                  </a:srgbClr>
                </a:gs>
              </a:gsLst>
              <a:lin ang="5400000" scaled="1"/>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grpSp>
      <p:sp>
        <p:nvSpPr>
          <p:cNvPr id="9249" name="Rectangle 59"/>
          <p:cNvSpPr>
            <a:spLocks noChangeArrowheads="1"/>
          </p:cNvSpPr>
          <p:nvPr/>
        </p:nvSpPr>
        <p:spPr bwMode="auto">
          <a:xfrm flipH="1">
            <a:off x="1395413" y="2565400"/>
            <a:ext cx="2535237" cy="941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l" eaLnBrk="1" hangingPunct="1">
              <a:lnSpc>
                <a:spcPct val="80000"/>
              </a:lnSpc>
            </a:pPr>
            <a:r>
              <a:rPr lang="tr-TR" sz="1400" b="0">
                <a:solidFill>
                  <a:srgbClr val="35607F"/>
                </a:solidFill>
                <a:latin typeface="Verdana" pitchFamily="34" charset="0"/>
              </a:rPr>
              <a:t>       </a:t>
            </a:r>
            <a:r>
              <a:rPr lang="en-US" sz="1400" b="0">
                <a:solidFill>
                  <a:srgbClr val="35607F"/>
                </a:solidFill>
                <a:latin typeface="Verdana" pitchFamily="34" charset="0"/>
              </a:rPr>
              <a:t>Diving</a:t>
            </a:r>
            <a:r>
              <a:rPr lang="tr-TR" sz="1400" b="0">
                <a:solidFill>
                  <a:srgbClr val="35607F"/>
                </a:solidFill>
                <a:latin typeface="Verdana" pitchFamily="34" charset="0"/>
              </a:rPr>
              <a:t> </a:t>
            </a:r>
          </a:p>
          <a:p>
            <a:pPr algn="l" eaLnBrk="1" hangingPunct="1">
              <a:lnSpc>
                <a:spcPct val="80000"/>
              </a:lnSpc>
            </a:pPr>
            <a:r>
              <a:rPr lang="tr-TR" sz="1400" b="0">
                <a:solidFill>
                  <a:srgbClr val="35607F"/>
                </a:solidFill>
                <a:latin typeface="Verdana" pitchFamily="34" charset="0"/>
              </a:rPr>
              <a:t>       </a:t>
            </a:r>
            <a:r>
              <a:rPr lang="en-US" sz="1400" b="0">
                <a:solidFill>
                  <a:srgbClr val="35607F"/>
                </a:solidFill>
                <a:latin typeface="Verdana" pitchFamily="34" charset="0"/>
              </a:rPr>
              <a:t>Safety,</a:t>
            </a:r>
            <a:r>
              <a:rPr lang="tr-TR" sz="1400" b="0">
                <a:solidFill>
                  <a:srgbClr val="35607F"/>
                </a:solidFill>
                <a:latin typeface="Verdana" pitchFamily="34" charset="0"/>
              </a:rPr>
              <a:t> </a:t>
            </a:r>
          </a:p>
          <a:p>
            <a:pPr algn="l" eaLnBrk="1" hangingPunct="1">
              <a:lnSpc>
                <a:spcPct val="80000"/>
              </a:lnSpc>
            </a:pPr>
            <a:r>
              <a:rPr lang="tr-TR" sz="1400" b="0">
                <a:solidFill>
                  <a:srgbClr val="35607F"/>
                </a:solidFill>
                <a:latin typeface="Verdana" pitchFamily="34" charset="0"/>
              </a:rPr>
              <a:t>       </a:t>
            </a:r>
            <a:r>
              <a:rPr lang="en-US" sz="1400" b="0">
                <a:solidFill>
                  <a:srgbClr val="35607F"/>
                </a:solidFill>
                <a:latin typeface="Verdana" pitchFamily="34" charset="0"/>
              </a:rPr>
              <a:t>Security </a:t>
            </a:r>
            <a:endParaRPr lang="tr-TR" sz="1400" b="0">
              <a:solidFill>
                <a:srgbClr val="35607F"/>
              </a:solidFill>
              <a:latin typeface="Verdana" pitchFamily="34" charset="0"/>
            </a:endParaRPr>
          </a:p>
          <a:p>
            <a:pPr algn="l" eaLnBrk="1" hangingPunct="1">
              <a:lnSpc>
                <a:spcPct val="80000"/>
              </a:lnSpc>
            </a:pPr>
            <a:r>
              <a:rPr lang="tr-TR" sz="1400">
                <a:solidFill>
                  <a:srgbClr val="FF7733"/>
                </a:solidFill>
                <a:latin typeface="Verdana" pitchFamily="34" charset="0"/>
              </a:rPr>
              <a:t>12   </a:t>
            </a:r>
            <a:r>
              <a:rPr lang="en-US" sz="1400" b="0">
                <a:solidFill>
                  <a:srgbClr val="35607F"/>
                </a:solidFill>
                <a:latin typeface="Verdana" pitchFamily="34" charset="0"/>
              </a:rPr>
              <a:t>and SAR</a:t>
            </a:r>
            <a:endParaRPr lang="tr-TR" sz="1400" b="0">
              <a:solidFill>
                <a:srgbClr val="35607F"/>
              </a:solidFill>
              <a:latin typeface="Verdana" pitchFamily="34" charset="0"/>
            </a:endParaRPr>
          </a:p>
          <a:p>
            <a:pPr algn="l" eaLnBrk="1" hangingPunct="1">
              <a:lnSpc>
                <a:spcPct val="80000"/>
              </a:lnSpc>
            </a:pPr>
            <a:r>
              <a:rPr lang="tr-TR" sz="1400" b="0">
                <a:solidFill>
                  <a:srgbClr val="35607F"/>
                </a:solidFill>
                <a:latin typeface="Verdana" pitchFamily="34" charset="0"/>
              </a:rPr>
              <a:t>      </a:t>
            </a:r>
            <a:r>
              <a:rPr lang="en-US" sz="1400" b="0">
                <a:solidFill>
                  <a:srgbClr val="35607F"/>
                </a:solidFill>
                <a:latin typeface="Verdana" pitchFamily="34" charset="0"/>
              </a:rPr>
              <a:t> Boats</a:t>
            </a:r>
          </a:p>
        </p:txBody>
      </p:sp>
      <p:sp>
        <p:nvSpPr>
          <p:cNvPr id="9250" name="Rectangle 59"/>
          <p:cNvSpPr>
            <a:spLocks noChangeArrowheads="1"/>
          </p:cNvSpPr>
          <p:nvPr/>
        </p:nvSpPr>
        <p:spPr bwMode="auto">
          <a:xfrm flipH="1">
            <a:off x="1116013" y="3695700"/>
            <a:ext cx="2478087"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l" eaLnBrk="1" hangingPunct="1">
              <a:lnSpc>
                <a:spcPct val="80000"/>
              </a:lnSpc>
            </a:pPr>
            <a:r>
              <a:rPr lang="tr-TR" sz="1400">
                <a:solidFill>
                  <a:srgbClr val="FF7733"/>
                </a:solidFill>
                <a:latin typeface="Verdana" pitchFamily="34" charset="0"/>
              </a:rPr>
              <a:t>25 </a:t>
            </a:r>
            <a:r>
              <a:rPr lang="tr-TR" sz="1400" b="0">
                <a:solidFill>
                  <a:srgbClr val="35607F"/>
                </a:solidFill>
                <a:latin typeface="Verdana" pitchFamily="34" charset="0"/>
              </a:rPr>
              <a:t>   </a:t>
            </a:r>
            <a:r>
              <a:rPr lang="en-US" sz="1400" b="0">
                <a:solidFill>
                  <a:srgbClr val="35607F"/>
                </a:solidFill>
                <a:latin typeface="Verdana" pitchFamily="34" charset="0"/>
              </a:rPr>
              <a:t>Coastal  Safety</a:t>
            </a:r>
            <a:endParaRPr lang="tr-TR" sz="1400" b="0">
              <a:solidFill>
                <a:srgbClr val="35607F"/>
              </a:solidFill>
              <a:latin typeface="Verdana" pitchFamily="34" charset="0"/>
            </a:endParaRPr>
          </a:p>
          <a:p>
            <a:pPr algn="l" eaLnBrk="1" hangingPunct="1">
              <a:lnSpc>
                <a:spcPct val="80000"/>
              </a:lnSpc>
            </a:pPr>
            <a:r>
              <a:rPr lang="tr-TR" sz="1400" b="0">
                <a:solidFill>
                  <a:srgbClr val="35607F"/>
                </a:solidFill>
                <a:latin typeface="Verdana" pitchFamily="34" charset="0"/>
              </a:rPr>
              <a:t>       </a:t>
            </a:r>
            <a:r>
              <a:rPr lang="en-US" sz="1400" b="0">
                <a:solidFill>
                  <a:srgbClr val="35607F"/>
                </a:solidFill>
                <a:latin typeface="Verdana" pitchFamily="34" charset="0"/>
              </a:rPr>
              <a:t> and Security Boats</a:t>
            </a:r>
          </a:p>
        </p:txBody>
      </p:sp>
      <p:pic>
        <p:nvPicPr>
          <p:cNvPr id="8227" name="Picture 140"/>
          <p:cNvPicPr preferRelativeResize="0">
            <a:picLocks noChangeArrowheads="1"/>
          </p:cNvPicPr>
          <p:nvPr/>
        </p:nvPicPr>
        <p:blipFill>
          <a:blip r:embed="rId14" cstate="print">
            <a:clrChange>
              <a:clrFrom>
                <a:srgbClr val="FFFFFF"/>
              </a:clrFrom>
              <a:clrTo>
                <a:srgbClr val="FFFFFF">
                  <a:alpha val="0"/>
                </a:srgbClr>
              </a:clrTo>
            </a:clrChange>
          </a:blip>
          <a:srcRect/>
          <a:stretch>
            <a:fillRect/>
          </a:stretch>
        </p:blipFill>
        <p:spPr bwMode="auto">
          <a:xfrm rot="21045157" flipH="1">
            <a:off x="2652713" y="2298700"/>
            <a:ext cx="714375" cy="338138"/>
          </a:xfrm>
          <a:prstGeom prst="rect">
            <a:avLst/>
          </a:prstGeom>
          <a:noFill/>
          <a:ln w="12700" algn="ctr">
            <a:noFill/>
            <a:miter lim="800000"/>
            <a:headEnd/>
            <a:tailEnd/>
          </a:ln>
          <a:effectLst>
            <a:outerShdw dist="107763" dir="8100000" algn="ctr" rotWithShape="0">
              <a:srgbClr val="808080">
                <a:alpha val="50000"/>
              </a:srgbClr>
            </a:outerShdw>
          </a:effectLst>
        </p:spPr>
      </p:pic>
      <p:grpSp>
        <p:nvGrpSpPr>
          <p:cNvPr id="9252" name="Group 55"/>
          <p:cNvGrpSpPr>
            <a:grpSpLocks/>
          </p:cNvGrpSpPr>
          <p:nvPr/>
        </p:nvGrpSpPr>
        <p:grpSpPr bwMode="auto">
          <a:xfrm>
            <a:off x="5654675" y="2649538"/>
            <a:ext cx="471488" cy="784225"/>
            <a:chOff x="0" y="733585"/>
            <a:chExt cx="3636962" cy="6044911"/>
          </a:xfrm>
        </p:grpSpPr>
        <p:sp>
          <p:nvSpPr>
            <p:cNvPr id="9255" name="Oval 23"/>
            <p:cNvSpPr>
              <a:spLocks noChangeArrowheads="1"/>
            </p:cNvSpPr>
            <p:nvPr/>
          </p:nvSpPr>
          <p:spPr bwMode="auto">
            <a:xfrm>
              <a:off x="0" y="3070788"/>
              <a:ext cx="3636962" cy="3707708"/>
            </a:xfrm>
            <a:prstGeom prst="ellipse">
              <a:avLst/>
            </a:prstGeom>
            <a:gradFill rotWithShape="1">
              <a:gsLst>
                <a:gs pos="0">
                  <a:schemeClr val="tx1">
                    <a:alpha val="43999"/>
                  </a:schemeClr>
                </a:gs>
                <a:gs pos="100000">
                  <a:srgbClr val="000000">
                    <a:alpha val="0"/>
                  </a:srgbClr>
                </a:gs>
              </a:gsLst>
              <a:path path="shape">
                <a:fillToRect l="50000" t="50000" r="50000" b="50000"/>
              </a:path>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sp>
          <p:nvSpPr>
            <p:cNvPr id="9256" name="Oval 25"/>
            <p:cNvSpPr>
              <a:spLocks noChangeArrowheads="1"/>
            </p:cNvSpPr>
            <p:nvPr/>
          </p:nvSpPr>
          <p:spPr bwMode="auto">
            <a:xfrm>
              <a:off x="469900" y="1785938"/>
              <a:ext cx="2736850" cy="2736850"/>
            </a:xfrm>
            <a:prstGeom prst="ellipse">
              <a:avLst/>
            </a:prstGeom>
            <a:gradFill rotWithShape="1">
              <a:gsLst>
                <a:gs pos="0">
                  <a:schemeClr val="bg1"/>
                </a:gs>
                <a:gs pos="100000">
                  <a:srgbClr val="35607F"/>
                </a:gs>
              </a:gsLst>
              <a:path path="shape">
                <a:fillToRect l="50000" t="50000" r="50000" b="50000"/>
              </a:path>
            </a:gradFill>
            <a:ln w="3175">
              <a:solidFill>
                <a:schemeClr val="bg2"/>
              </a:solidFill>
              <a:round/>
              <a:headEnd/>
              <a:tailEnd/>
            </a:ln>
          </p:spPr>
          <p:txBody>
            <a:bodyPr wrap="none" anchor="ctr"/>
            <a:lstStyle/>
            <a:p>
              <a:pPr algn="l" eaLnBrk="1" hangingPunct="1"/>
              <a:endParaRPr lang="tr-TR" sz="3600" b="0" noProof="1">
                <a:solidFill>
                  <a:schemeClr val="tx1"/>
                </a:solidFill>
              </a:endParaRPr>
            </a:p>
          </p:txBody>
        </p:sp>
        <p:sp>
          <p:nvSpPr>
            <p:cNvPr id="9257" name="Oval 26"/>
            <p:cNvSpPr>
              <a:spLocks noChangeArrowheads="1"/>
            </p:cNvSpPr>
            <p:nvPr/>
          </p:nvSpPr>
          <p:spPr bwMode="auto">
            <a:xfrm>
              <a:off x="832705" y="733585"/>
              <a:ext cx="2020535" cy="3707709"/>
            </a:xfrm>
            <a:prstGeom prst="ellipse">
              <a:avLst/>
            </a:prstGeom>
            <a:gradFill rotWithShape="1">
              <a:gsLst>
                <a:gs pos="0">
                  <a:schemeClr val="bg1"/>
                </a:gs>
                <a:gs pos="100000">
                  <a:srgbClr val="000000">
                    <a:alpha val="0"/>
                  </a:srgbClr>
                </a:gs>
              </a:gsLst>
              <a:lin ang="5400000" scaled="1"/>
            </a:gradFill>
            <a:ln>
              <a:noFill/>
            </a:ln>
            <a:extLst>
              <a:ext uri="{91240B29-F687-4F45-9708-019B960494DF}">
                <a14:hiddenLine xmlns="" xmlns:a14="http://schemas.microsoft.com/office/drawing/2010/main" w="28575">
                  <a:solidFill>
                    <a:srgbClr val="000000"/>
                  </a:solidFill>
                  <a:round/>
                  <a:headEnd/>
                  <a:tailEnd/>
                </a14:hiddenLine>
              </a:ext>
            </a:extLst>
          </p:spPr>
          <p:txBody>
            <a:bodyPr anchor="ctr">
              <a:spAutoFit/>
            </a:bodyPr>
            <a:lstStyle/>
            <a:p>
              <a:pPr algn="l" eaLnBrk="1" hangingPunct="1"/>
              <a:endParaRPr lang="fr-FR" sz="1800" b="0">
                <a:solidFill>
                  <a:schemeClr val="tx1"/>
                </a:solidFill>
              </a:endParaRPr>
            </a:p>
          </p:txBody>
        </p:sp>
      </p:grpSp>
      <p:sp>
        <p:nvSpPr>
          <p:cNvPr id="9253" name="Rectangle 59"/>
          <p:cNvSpPr>
            <a:spLocks noChangeArrowheads="1"/>
          </p:cNvSpPr>
          <p:nvPr/>
        </p:nvSpPr>
        <p:spPr bwMode="auto">
          <a:xfrm flipH="1">
            <a:off x="5673725" y="2833688"/>
            <a:ext cx="1660525" cy="261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l" eaLnBrk="1" hangingPunct="1">
              <a:lnSpc>
                <a:spcPct val="80000"/>
              </a:lnSpc>
            </a:pPr>
            <a:r>
              <a:rPr lang="tr-TR" sz="1400">
                <a:solidFill>
                  <a:srgbClr val="FF7733"/>
                </a:solidFill>
                <a:latin typeface="Verdana" pitchFamily="34" charset="0"/>
              </a:rPr>
              <a:t>12</a:t>
            </a:r>
            <a:r>
              <a:rPr lang="tr-TR" sz="1400" b="0">
                <a:solidFill>
                  <a:srgbClr val="35607F"/>
                </a:solidFill>
                <a:latin typeface="Verdana" pitchFamily="34" charset="0"/>
              </a:rPr>
              <a:t> Mobile Radar</a:t>
            </a:r>
            <a:endParaRPr lang="en-US" sz="1400" b="0">
              <a:solidFill>
                <a:srgbClr val="35607F"/>
              </a:solidFill>
              <a:latin typeface="Verdana" pitchFamily="34" charset="0"/>
            </a:endParaRPr>
          </a:p>
        </p:txBody>
      </p:sp>
      <p:pic>
        <p:nvPicPr>
          <p:cNvPr id="1114199" name="Picture 87"/>
          <p:cNvPicPr>
            <a:picLocks noChangeAspect="1" noChangeArrowheads="1"/>
          </p:cNvPicPr>
          <p:nvPr/>
        </p:nvPicPr>
        <p:blipFill>
          <a:blip r:embed="rId15" cstate="email">
            <a:clrChange>
              <a:clrFrom>
                <a:srgbClr val="FFFFFF"/>
              </a:clrFrom>
              <a:clrTo>
                <a:srgbClr val="FFFFFF">
                  <a:alpha val="0"/>
                </a:srgbClr>
              </a:clrTo>
            </a:clrChange>
          </a:blip>
          <a:srcRect/>
          <a:stretch>
            <a:fillRect/>
          </a:stretch>
        </p:blipFill>
        <p:spPr bwMode="auto">
          <a:xfrm>
            <a:off x="5508625" y="2276475"/>
            <a:ext cx="933450" cy="442913"/>
          </a:xfrm>
          <a:prstGeom prst="rect">
            <a:avLst/>
          </a:prstGeom>
          <a:noFill/>
          <a:ln>
            <a:noFill/>
          </a:ln>
          <a:effectLst>
            <a:outerShdw dist="107763" dir="13500000" algn="ctr" rotWithShape="0">
              <a:schemeClr val="bg1">
                <a:alpha val="50000"/>
              </a:schemeClr>
            </a:outerShdw>
          </a:effectLst>
          <a:extLst/>
        </p:spPr>
      </p:pic>
    </p:spTree>
    <p:extLst>
      <p:ext uri="{BB962C8B-B14F-4D97-AF65-F5344CB8AC3E}">
        <p14:creationId xmlns="" xmlns:p14="http://schemas.microsoft.com/office/powerpoint/2010/main" val="164035748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55328" y="4178355"/>
            <a:ext cx="8208912" cy="2585323"/>
          </a:xfrm>
          <a:prstGeom prst="rect">
            <a:avLst/>
          </a:prstGeom>
        </p:spPr>
        <p:txBody>
          <a:bodyPr wrap="square">
            <a:spAutoFit/>
          </a:bodyPr>
          <a:lstStyle/>
          <a:p>
            <a:endParaRPr lang="en-US" dirty="0" smtClean="0"/>
          </a:p>
          <a:p>
            <a:pPr algn="just"/>
            <a:r>
              <a:rPr lang="en-US" sz="2400" dirty="0" smtClean="0">
                <a:latin typeface="Arial" panose="020B0604020202020204" pitchFamily="34" charset="0"/>
                <a:cs typeface="Arial" panose="020B0604020202020204" pitchFamily="34" charset="0"/>
              </a:rPr>
              <a:t>Turkey, especially anchovy, horse mackerel, bonito used for catching fish such as purse seiners fishing capacity has reached quite large. Length of these boats, motor power, and very sophisticated fish finding equipment, etc., is more advanced than all the other countries in the Black Sea.</a:t>
            </a:r>
            <a:endParaRPr lang="tr-TR" sz="2400" dirty="0" smtClean="0">
              <a:latin typeface="Arial" panose="020B0604020202020204" pitchFamily="34" charset="0"/>
              <a:cs typeface="Arial" panose="020B0604020202020204" pitchFamily="34" charset="0"/>
            </a:endParaRPr>
          </a:p>
          <a:p>
            <a:pPr algn="just"/>
            <a:endParaRPr lang="en-US" sz="2400" dirty="0" smtClean="0"/>
          </a:p>
        </p:txBody>
      </p:sp>
      <p:pic>
        <p:nvPicPr>
          <p:cNvPr id="15362" name="Picture 2" descr="C:\Users\TOSHIBA\Desktop\FOR ARTICLE\FOTOGRAFLAR\B tek resimleri ve röportaj\IMG_2100.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2051720" y="872716"/>
            <a:ext cx="4464496" cy="334837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63252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1"/>
            <a:ext cx="8784976" cy="2308324"/>
          </a:xfrm>
          <a:prstGeom prst="rect">
            <a:avLst/>
          </a:prstGeom>
        </p:spPr>
        <p:txBody>
          <a:bodyPr wrap="square">
            <a:spAutoFit/>
          </a:bodyPr>
          <a:lstStyle/>
          <a:p>
            <a:pPr lvl="0" algn="just"/>
            <a:r>
              <a:rPr lang="en-US" sz="2400" dirty="0">
                <a:solidFill>
                  <a:prstClr val="black"/>
                </a:solidFill>
                <a:latin typeface="Arial" panose="020B0604020202020204" pitchFamily="34" charset="0"/>
                <a:cs typeface="Arial" panose="020B0604020202020204" pitchFamily="34" charset="0"/>
              </a:rPr>
              <a:t>The amount of anchovy fishing for Turkey, an important place in the fisheries sector.  Including fish flour and oil mills, particularly, provides a small retail fishermen living by selling fish, as much as 20 to 60 meters long  </a:t>
            </a:r>
            <a:r>
              <a:rPr lang="en-US" sz="2400" dirty="0" smtClean="0">
                <a:solidFill>
                  <a:prstClr val="black"/>
                </a:solidFill>
                <a:latin typeface="Arial" panose="020B0604020202020204" pitchFamily="34" charset="0"/>
                <a:cs typeface="Arial" panose="020B0604020202020204" pitchFamily="34" charset="0"/>
              </a:rPr>
              <a:t>the </a:t>
            </a:r>
            <a:r>
              <a:rPr lang="en-US" sz="2400" dirty="0">
                <a:solidFill>
                  <a:prstClr val="black"/>
                </a:solidFill>
                <a:latin typeface="Arial" panose="020B0604020202020204" pitchFamily="34" charset="0"/>
                <a:cs typeface="Arial" panose="020B0604020202020204" pitchFamily="34" charset="0"/>
              </a:rPr>
              <a:t>owners of many elements of the purse seiners fishing anchovy, fishing sector and the amount of time adversely affected by the reduction.</a:t>
            </a:r>
          </a:p>
        </p:txBody>
      </p:sp>
      <p:pic>
        <p:nvPicPr>
          <p:cNvPr id="16386" name="Picture 2" descr="C:\Users\TOSHIBA\Desktop\FOR ARTICLE\FOTOGRAFLAR\B tek resimleri ve röportaj\IMG_2087.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1999940" y="2602522"/>
            <a:ext cx="5144120" cy="385809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5268201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3" name="Picture 13" descr="purseillustccc"/>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3400" y="228600"/>
            <a:ext cx="8153400" cy="64992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6072067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4" name="Picture 4" descr="Image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371600"/>
            <a:ext cx="9144000" cy="4686300"/>
          </a:xfrm>
          <a:prstGeom prst="rect">
            <a:avLst/>
          </a:prstGeom>
          <a:noFill/>
          <a:extLst>
            <a:ext uri="{909E8E84-426E-40DD-AFC4-6F175D3DCCD1}">
              <a14:hiddenFill xmlns="" xmlns:a14="http://schemas.microsoft.com/office/drawing/2010/main">
                <a:solidFill>
                  <a:srgbClr val="FFFFFF"/>
                </a:solidFill>
              </a14:hiddenFill>
            </a:ext>
          </a:extLst>
        </p:spPr>
      </p:pic>
      <p:sp>
        <p:nvSpPr>
          <p:cNvPr id="256005" name="Text Box 5"/>
          <p:cNvSpPr txBox="1">
            <a:spLocks noChangeArrowheads="1"/>
          </p:cNvSpPr>
          <p:nvPr/>
        </p:nvSpPr>
        <p:spPr bwMode="auto">
          <a:xfrm>
            <a:off x="838200" y="355600"/>
            <a:ext cx="739140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3600">
                <a:solidFill>
                  <a:srgbClr val="FF0000"/>
                </a:solidFill>
              </a:rPr>
              <a:t>Gırgır Teknesi</a:t>
            </a:r>
          </a:p>
        </p:txBody>
      </p:sp>
    </p:spTree>
    <p:extLst>
      <p:ext uri="{BB962C8B-B14F-4D97-AF65-F5344CB8AC3E}">
        <p14:creationId xmlns="" xmlns:p14="http://schemas.microsoft.com/office/powerpoint/2010/main" val="13727797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8" name="Picture 4" descr="DSCF1276"/>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234535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2" name="Picture 4" descr="DSCN3687"/>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457200" y="762000"/>
            <a:ext cx="7620000" cy="5716588"/>
          </a:xfrm>
          <a:prstGeom prst="rect">
            <a:avLst/>
          </a:prstGeom>
          <a:noFill/>
          <a:extLst>
            <a:ext uri="{909E8E84-426E-40DD-AFC4-6F175D3DCCD1}">
              <a14:hiddenFill xmlns="" xmlns:a14="http://schemas.microsoft.com/office/drawing/2010/main">
                <a:solidFill>
                  <a:srgbClr val="FFFFFF"/>
                </a:solidFill>
              </a14:hiddenFill>
            </a:ext>
          </a:extLst>
        </p:spPr>
      </p:pic>
      <p:sp>
        <p:nvSpPr>
          <p:cNvPr id="258053" name="Text Box 5"/>
          <p:cNvSpPr txBox="1">
            <a:spLocks noChangeArrowheads="1"/>
          </p:cNvSpPr>
          <p:nvPr/>
        </p:nvSpPr>
        <p:spPr bwMode="auto">
          <a:xfrm>
            <a:off x="457200" y="101600"/>
            <a:ext cx="81534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2800">
                <a:solidFill>
                  <a:srgbClr val="000000"/>
                </a:solidFill>
                <a:latin typeface="Bodoni MT Black" panose="02070A03080606020203" pitchFamily="18" charset="0"/>
              </a:rPr>
              <a:t>Modern Power Block ve Kullanılışı</a:t>
            </a:r>
          </a:p>
        </p:txBody>
      </p:sp>
    </p:spTree>
    <p:extLst>
      <p:ext uri="{BB962C8B-B14F-4D97-AF65-F5344CB8AC3E}">
        <p14:creationId xmlns="" xmlns:p14="http://schemas.microsoft.com/office/powerpoint/2010/main" val="22668476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5" name="Picture 5"/>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3846" name="Text Box 6"/>
          <p:cNvSpPr txBox="1">
            <a:spLocks noChangeArrowheads="1"/>
          </p:cNvSpPr>
          <p:nvPr/>
        </p:nvSpPr>
        <p:spPr bwMode="auto">
          <a:xfrm>
            <a:off x="4175125" y="719138"/>
            <a:ext cx="4605338"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2400" b="1"/>
              <a:t>Balığın Güverteye Dökülmesi</a:t>
            </a:r>
          </a:p>
        </p:txBody>
      </p:sp>
    </p:spTree>
    <p:extLst>
      <p:ext uri="{BB962C8B-B14F-4D97-AF65-F5344CB8AC3E}">
        <p14:creationId xmlns="" xmlns:p14="http://schemas.microsoft.com/office/powerpoint/2010/main" val="3847452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483768" y="6021288"/>
            <a:ext cx="7185241" cy="461665"/>
          </a:xfrm>
          <a:prstGeom prst="rect">
            <a:avLst/>
          </a:prstGeom>
        </p:spPr>
        <p:txBody>
          <a:bodyPr wrap="square">
            <a:spAutoFit/>
          </a:bodyPr>
          <a:lstStyle/>
          <a:p>
            <a:r>
              <a:rPr lang="en-US" sz="2400" dirty="0" smtClean="0">
                <a:latin typeface="Arial" panose="020B0604020202020204" pitchFamily="34" charset="0"/>
                <a:cs typeface="Arial" panose="020B0604020202020204" pitchFamily="34" charset="0"/>
              </a:rPr>
              <a:t>Anchovy  is going to fish oil fabric</a:t>
            </a:r>
            <a:r>
              <a:rPr lang="tr-TR"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pic>
        <p:nvPicPr>
          <p:cNvPr id="17410" name="Picture 2" descr="C:\Users\TOSHIBA\Desktop\FOR ARTICLE\FOTOGRAFLAR\HAMSİ RESİMLERİ (Başsavcı Beyden)\IMGP0361.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1259631" y="476672"/>
            <a:ext cx="7104789" cy="532859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024459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52953" y="335419"/>
            <a:ext cx="8424936" cy="1938992"/>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Especially in Turkey, the Coast Guard is renewed every year and with increasing knowledge of the hardware and the control of fishery products as fishing is a very important. During these audits, the fishermen are also subject to various training programs in certain periods.</a:t>
            </a:r>
            <a:endParaRPr lang="en-US" sz="2400" dirty="0">
              <a:latin typeface="Arial" panose="020B0604020202020204" pitchFamily="34" charset="0"/>
              <a:cs typeface="Arial" panose="020B0604020202020204" pitchFamily="34" charset="0"/>
            </a:endParaRPr>
          </a:p>
        </p:txBody>
      </p:sp>
      <p:sp>
        <p:nvSpPr>
          <p:cNvPr id="3" name="Dikdörtgen 2"/>
          <p:cNvSpPr/>
          <p:nvPr/>
        </p:nvSpPr>
        <p:spPr>
          <a:xfrm>
            <a:off x="345539" y="5384821"/>
            <a:ext cx="8432350" cy="1569660"/>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Hunting pressure in recent years, clearly demonstrating the Black Sea comparative annual exploitation rate were analyzed (excessive hunting pressure seems to be still on anchovies</a:t>
            </a:r>
            <a:r>
              <a:rPr lang="en-US" sz="2400" dirty="0" smtClean="0"/>
              <a:t>.</a:t>
            </a:r>
            <a:endParaRPr lang="en-US" sz="2400" dirty="0"/>
          </a:p>
        </p:txBody>
      </p:sp>
      <p:pic>
        <p:nvPicPr>
          <p:cNvPr id="4" name="Picture 28" descr="kontrol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07203" y="2360485"/>
            <a:ext cx="3920113" cy="3024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13" descr="DSCF7206"/>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397067" y="2405760"/>
            <a:ext cx="4746933" cy="29337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5551559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760269" y="897036"/>
            <a:ext cx="7412131" cy="49802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899592" y="6039377"/>
            <a:ext cx="8064896" cy="830997"/>
          </a:xfrm>
          <a:prstGeom prst="rect">
            <a:avLst/>
          </a:prstGeom>
        </p:spPr>
        <p:txBody>
          <a:bodyPr wrap="square">
            <a:spAutoFit/>
          </a:bodyPr>
          <a:lstStyle/>
          <a:p>
            <a:r>
              <a:rPr lang="en-US" sz="2400" dirty="0" smtClean="0">
                <a:latin typeface="Arial" panose="020B0604020202020204" pitchFamily="34" charset="0"/>
                <a:cs typeface="Arial" panose="020B0604020202020204" pitchFamily="34" charset="0"/>
              </a:rPr>
              <a:t>Exploitation rate of anchovy in the Black Sea recent year (</a:t>
            </a:r>
            <a:r>
              <a:rPr lang="en-US" sz="1600" dirty="0" smtClean="0">
                <a:latin typeface="Arial" panose="020B0604020202020204" pitchFamily="34" charset="0"/>
                <a:cs typeface="Arial" panose="020B0604020202020204" pitchFamily="34" charset="0"/>
              </a:rPr>
              <a:t>N. </a:t>
            </a:r>
            <a:r>
              <a:rPr lang="en-US" sz="1600" dirty="0" err="1" smtClean="0">
                <a:latin typeface="Arial" panose="020B0604020202020204" pitchFamily="34" charset="0"/>
                <a:cs typeface="Arial" panose="020B0604020202020204" pitchFamily="34" charset="0"/>
              </a:rPr>
              <a:t>Erdogan</a:t>
            </a:r>
            <a:r>
              <a:rPr lang="en-US" sz="1600" dirty="0" smtClean="0">
                <a:latin typeface="Arial" panose="020B0604020202020204" pitchFamily="34" charset="0"/>
                <a:cs typeface="Arial" panose="020B0604020202020204" pitchFamily="34" charset="0"/>
              </a:rPr>
              <a:t> </a:t>
            </a:r>
            <a:r>
              <a:rPr lang="en-US" sz="1600" dirty="0" err="1" smtClean="0">
                <a:latin typeface="Arial" panose="020B0604020202020204" pitchFamily="34" charset="0"/>
                <a:cs typeface="Arial" panose="020B0604020202020204" pitchFamily="34" charset="0"/>
              </a:rPr>
              <a:t>Saglam</a:t>
            </a:r>
            <a:r>
              <a:rPr lang="en-US" sz="1600" dirty="0" smtClean="0">
                <a:latin typeface="Arial" panose="020B0604020202020204" pitchFamily="34" charset="0"/>
                <a:cs typeface="Arial" panose="020B0604020202020204" pitchFamily="34" charset="0"/>
              </a:rPr>
              <a:t> and C. </a:t>
            </a:r>
            <a:r>
              <a:rPr lang="en-US" sz="1600" dirty="0" err="1" smtClean="0">
                <a:latin typeface="Arial" panose="020B0604020202020204" pitchFamily="34" charset="0"/>
                <a:cs typeface="Arial" panose="020B0604020202020204" pitchFamily="34" charset="0"/>
              </a:rPr>
              <a:t>Saglam</a:t>
            </a:r>
            <a:r>
              <a:rPr lang="en-US" sz="1600" dirty="0" smtClean="0">
                <a:latin typeface="Arial" panose="020B0604020202020204" pitchFamily="34" charset="0"/>
                <a:cs typeface="Arial" panose="020B0604020202020204" pitchFamily="34" charset="0"/>
              </a:rPr>
              <a:t>, 2013</a:t>
            </a:r>
            <a:r>
              <a:rPr lang="en-US" sz="2400" dirty="0" smtClean="0"/>
              <a:t>)</a:t>
            </a:r>
            <a:endParaRPr lang="en-US" sz="2400" dirty="0"/>
          </a:p>
        </p:txBody>
      </p:sp>
    </p:spTree>
    <p:extLst>
      <p:ext uri="{BB962C8B-B14F-4D97-AF65-F5344CB8AC3E}">
        <p14:creationId xmlns="" xmlns:p14="http://schemas.microsoft.com/office/powerpoint/2010/main" val="8514284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200" y="914400"/>
            <a:ext cx="4543748" cy="47468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075" name="Line 3"/>
          <p:cNvSpPr>
            <a:spLocks noChangeShapeType="1"/>
          </p:cNvSpPr>
          <p:nvPr/>
        </p:nvSpPr>
        <p:spPr bwMode="auto">
          <a:xfrm>
            <a:off x="0" y="6092825"/>
            <a:ext cx="9144000" cy="0"/>
          </a:xfrm>
          <a:prstGeom prst="line">
            <a:avLst/>
          </a:prstGeom>
          <a:noFill/>
          <a:ln w="254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3076" name="Text Box 5"/>
          <p:cNvSpPr txBox="1">
            <a:spLocks noChangeArrowheads="1"/>
          </p:cNvSpPr>
          <p:nvPr/>
        </p:nvSpPr>
        <p:spPr bwMode="auto">
          <a:xfrm>
            <a:off x="4953000" y="1143000"/>
            <a:ext cx="4044697" cy="28623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tr-TR" u="sng" dirty="0"/>
              <a:t>Fast growth and short living species</a:t>
            </a:r>
          </a:p>
          <a:p>
            <a:pPr eaLnBrk="1" hangingPunct="1">
              <a:spcBef>
                <a:spcPct val="50000"/>
              </a:spcBef>
            </a:pPr>
            <a:endParaRPr lang="en-US" altLang="tr-TR" dirty="0"/>
          </a:p>
          <a:p>
            <a:pPr eaLnBrk="1" hangingPunct="1">
              <a:spcBef>
                <a:spcPct val="50000"/>
              </a:spcBef>
            </a:pPr>
            <a:endParaRPr lang="en-US" altLang="tr-TR" dirty="0"/>
          </a:p>
          <a:p>
            <a:pPr eaLnBrk="1" hangingPunct="1">
              <a:spcBef>
                <a:spcPct val="50000"/>
              </a:spcBef>
            </a:pPr>
            <a:r>
              <a:rPr lang="en-US" altLang="tr-TR" dirty="0"/>
              <a:t>Growth up to 3 ages</a:t>
            </a:r>
          </a:p>
          <a:p>
            <a:pPr eaLnBrk="1" hangingPunct="1">
              <a:spcBef>
                <a:spcPct val="50000"/>
              </a:spcBef>
            </a:pPr>
            <a:endParaRPr lang="en-US" altLang="tr-TR" dirty="0"/>
          </a:p>
          <a:p>
            <a:pPr eaLnBrk="1" hangingPunct="1">
              <a:spcBef>
                <a:spcPct val="50000"/>
              </a:spcBef>
            </a:pPr>
            <a:r>
              <a:rPr lang="en-US" altLang="tr-TR" dirty="0"/>
              <a:t>Measured Maximum length  </a:t>
            </a:r>
            <a:r>
              <a:rPr lang="en-US" altLang="tr-TR" b="1" u="sng" dirty="0"/>
              <a:t>16. 9 </a:t>
            </a:r>
            <a:r>
              <a:rPr lang="en-US" altLang="tr-TR" u="sng" dirty="0"/>
              <a:t>cm</a:t>
            </a:r>
            <a:r>
              <a:rPr lang="tr-TR" altLang="tr-TR" dirty="0"/>
              <a:t> </a:t>
            </a:r>
          </a:p>
          <a:p>
            <a:pPr eaLnBrk="1" hangingPunct="1">
              <a:spcBef>
                <a:spcPct val="50000"/>
              </a:spcBef>
            </a:pPr>
            <a:endParaRPr lang="tr-TR" altLang="tr-TR" b="1" dirty="0">
              <a:latin typeface="Calibri" pitchFamily="34" charset="0"/>
            </a:endParaRPr>
          </a:p>
        </p:txBody>
      </p:sp>
    </p:spTree>
    <p:extLst>
      <p:ext uri="{BB962C8B-B14F-4D97-AF65-F5344CB8AC3E}">
        <p14:creationId xmlns="" xmlns:p14="http://schemas.microsoft.com/office/powerpoint/2010/main" val="34657359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207645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tr-TR" altLang="tr-TR"/>
          </a:p>
        </p:txBody>
      </p:sp>
      <p:graphicFrame>
        <p:nvGraphicFramePr>
          <p:cNvPr id="7171" name="Object 3"/>
          <p:cNvGraphicFramePr>
            <a:graphicFrameLocks noChangeAspect="1"/>
          </p:cNvGraphicFramePr>
          <p:nvPr>
            <p:extLst>
              <p:ext uri="{D42A27DB-BD31-4B8C-83A1-F6EECF244321}">
                <p14:modId xmlns="" xmlns:p14="http://schemas.microsoft.com/office/powerpoint/2010/main" val="536433154"/>
              </p:ext>
            </p:extLst>
          </p:nvPr>
        </p:nvGraphicFramePr>
        <p:xfrm>
          <a:off x="640493" y="1916832"/>
          <a:ext cx="7387891" cy="3608040"/>
        </p:xfrm>
        <a:graphic>
          <a:graphicData uri="http://schemas.openxmlformats.org/presentationml/2006/ole">
            <p:oleObj spid="_x0000_s7219" name="Grafik" r:id="rId3" imgW="5029160" imgH="2705034" progId="Excel.Sheet.8">
              <p:embed/>
            </p:oleObj>
          </a:graphicData>
        </a:graphic>
      </p:graphicFrame>
      <p:sp>
        <p:nvSpPr>
          <p:cNvPr id="7172" name="Line 6"/>
          <p:cNvSpPr>
            <a:spLocks noChangeShapeType="1"/>
          </p:cNvSpPr>
          <p:nvPr/>
        </p:nvSpPr>
        <p:spPr bwMode="auto">
          <a:xfrm>
            <a:off x="0" y="6165304"/>
            <a:ext cx="9144000" cy="0"/>
          </a:xfrm>
          <a:prstGeom prst="line">
            <a:avLst/>
          </a:prstGeom>
          <a:noFill/>
          <a:ln w="254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7173" name="Text Box 8"/>
          <p:cNvSpPr txBox="1">
            <a:spLocks noChangeArrowheads="1"/>
          </p:cNvSpPr>
          <p:nvPr/>
        </p:nvSpPr>
        <p:spPr bwMode="auto">
          <a:xfrm>
            <a:off x="2771800" y="1134951"/>
            <a:ext cx="2780761"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dirty="0"/>
              <a:t>Ctenophore effects</a:t>
            </a:r>
          </a:p>
        </p:txBody>
      </p:sp>
    </p:spTree>
    <p:extLst>
      <p:ext uri="{BB962C8B-B14F-4D97-AF65-F5344CB8AC3E}">
        <p14:creationId xmlns="" xmlns:p14="http://schemas.microsoft.com/office/powerpoint/2010/main" val="2556435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0" y="6092825"/>
            <a:ext cx="9144000" cy="0"/>
          </a:xfrm>
          <a:prstGeom prst="line">
            <a:avLst/>
          </a:prstGeom>
          <a:noFill/>
          <a:ln w="254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8195" name="Text Box 3"/>
          <p:cNvSpPr txBox="1">
            <a:spLocks noChangeArrowheads="1"/>
          </p:cNvSpPr>
          <p:nvPr/>
        </p:nvSpPr>
        <p:spPr bwMode="auto">
          <a:xfrm>
            <a:off x="8763000" y="6400800"/>
            <a:ext cx="247650" cy="244475"/>
          </a:xfrm>
          <a:prstGeom prst="rect">
            <a:avLst/>
          </a:prstGeom>
          <a:solidFill>
            <a:schemeClr val="tx1"/>
          </a:solidFill>
          <a:ln>
            <a:noFill/>
          </a:ln>
          <a:effectLst/>
          <a:extLs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fld id="{6B4B1524-D2DC-4CBA-80D9-13DF9E9119F6}" type="slidenum">
              <a:rPr lang="en-US" altLang="tr-TR" sz="1000" b="1">
                <a:solidFill>
                  <a:schemeClr val="bg1"/>
                </a:solidFill>
              </a:rPr>
              <a:pPr algn="ctr" eaLnBrk="1" hangingPunct="1"/>
              <a:t>43</a:t>
            </a:fld>
            <a:endParaRPr lang="en-US" altLang="tr-TR" sz="1000" b="1">
              <a:solidFill>
                <a:schemeClr val="bg1"/>
              </a:solidFill>
            </a:endParaRPr>
          </a:p>
        </p:txBody>
      </p:sp>
      <p:pic>
        <p:nvPicPr>
          <p:cNvPr id="8196" name="Picture 5"/>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23850" y="404813"/>
            <a:ext cx="8280400" cy="3494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197" name="Oval 6"/>
          <p:cNvSpPr>
            <a:spLocks noChangeArrowheads="1"/>
          </p:cNvSpPr>
          <p:nvPr/>
        </p:nvSpPr>
        <p:spPr bwMode="auto">
          <a:xfrm>
            <a:off x="4284663" y="2205038"/>
            <a:ext cx="1366837" cy="1008062"/>
          </a:xfrm>
          <a:prstGeom prst="ellipse">
            <a:avLst/>
          </a:prstGeom>
          <a:noFill/>
          <a:ln w="31750" algn="ctr">
            <a:solidFill>
              <a:srgbClr val="FF00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tr-TR" altLang="tr-TR"/>
          </a:p>
        </p:txBody>
      </p:sp>
      <p:sp>
        <p:nvSpPr>
          <p:cNvPr id="8198" name="Oval 7"/>
          <p:cNvSpPr>
            <a:spLocks noChangeArrowheads="1"/>
          </p:cNvSpPr>
          <p:nvPr/>
        </p:nvSpPr>
        <p:spPr bwMode="auto">
          <a:xfrm>
            <a:off x="7092950" y="2349500"/>
            <a:ext cx="647700" cy="574675"/>
          </a:xfrm>
          <a:prstGeom prst="ellipse">
            <a:avLst/>
          </a:prstGeom>
          <a:noFill/>
          <a:ln w="31750" algn="ctr">
            <a:solidFill>
              <a:srgbClr val="FF00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tr-TR" altLang="tr-TR"/>
          </a:p>
        </p:txBody>
      </p:sp>
      <p:sp>
        <p:nvSpPr>
          <p:cNvPr id="8199" name="Oval 8"/>
          <p:cNvSpPr>
            <a:spLocks noChangeArrowheads="1"/>
          </p:cNvSpPr>
          <p:nvPr/>
        </p:nvSpPr>
        <p:spPr bwMode="auto">
          <a:xfrm>
            <a:off x="8027988" y="2349500"/>
            <a:ext cx="647700" cy="574675"/>
          </a:xfrm>
          <a:prstGeom prst="ellipse">
            <a:avLst/>
          </a:prstGeom>
          <a:noFill/>
          <a:ln w="31750" algn="ctr">
            <a:solidFill>
              <a:srgbClr val="FF00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tr-TR" altLang="tr-TR"/>
          </a:p>
        </p:txBody>
      </p:sp>
      <p:sp>
        <p:nvSpPr>
          <p:cNvPr id="8200" name="Oval 9"/>
          <p:cNvSpPr>
            <a:spLocks noChangeArrowheads="1"/>
          </p:cNvSpPr>
          <p:nvPr/>
        </p:nvSpPr>
        <p:spPr bwMode="auto">
          <a:xfrm>
            <a:off x="1144588" y="2425700"/>
            <a:ext cx="1987550" cy="858838"/>
          </a:xfrm>
          <a:prstGeom prst="ellipse">
            <a:avLst/>
          </a:prstGeom>
          <a:noFill/>
          <a:ln w="31750" algn="ctr">
            <a:solidFill>
              <a:srgbClr val="FF00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tr-TR" altLang="tr-TR"/>
          </a:p>
        </p:txBody>
      </p:sp>
      <p:sp>
        <p:nvSpPr>
          <p:cNvPr id="8201" name="Oval 10"/>
          <p:cNvSpPr>
            <a:spLocks noChangeArrowheads="1"/>
          </p:cNvSpPr>
          <p:nvPr/>
        </p:nvSpPr>
        <p:spPr bwMode="auto">
          <a:xfrm>
            <a:off x="3563938" y="620713"/>
            <a:ext cx="1439862" cy="719137"/>
          </a:xfrm>
          <a:prstGeom prst="ellipse">
            <a:avLst/>
          </a:prstGeom>
          <a:noFill/>
          <a:ln w="31750" algn="ctr">
            <a:solidFill>
              <a:srgbClr val="FF00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tr-TR" altLang="tr-TR"/>
          </a:p>
        </p:txBody>
      </p:sp>
      <p:pic>
        <p:nvPicPr>
          <p:cNvPr id="8202" name="Picture 11" descr="ANd9GcR26S9_3xcolFVRqm-Q06ozWi_DLVXIR1BDYZzcfznYxd-wl5wK"/>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rot="659296">
            <a:off x="7099300" y="2916238"/>
            <a:ext cx="574675" cy="384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03" name="Picture 12" descr="0"/>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779963" y="2370138"/>
            <a:ext cx="334962" cy="250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04" name="Picture 13" descr="ork01"/>
          <p:cNvPicPr>
            <a:picLocks noChangeAspect="1" noChangeArrowheads="1"/>
          </p:cNvPicPr>
          <p:nvPr/>
        </p:nvPicPr>
        <p:blipFill>
          <a:blip r:embed="rId6" cstate="email">
            <a:extLst>
              <a:ext uri="{28A0092B-C50C-407E-A947-70E740481C1C}">
                <a14:useLocalDpi xmlns="" xmlns:a14="http://schemas.microsoft.com/office/drawing/2010/main" val="0"/>
              </a:ext>
            </a:extLst>
          </a:blip>
          <a:srcRect l="7455" t="11057" r="7950" b="11545"/>
          <a:stretch>
            <a:fillRect/>
          </a:stretch>
        </p:blipFill>
        <p:spPr bwMode="auto">
          <a:xfrm>
            <a:off x="2700338" y="836613"/>
            <a:ext cx="576262" cy="355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05" name="Picture 14" descr="ork01"/>
          <p:cNvPicPr>
            <a:picLocks noChangeAspect="1" noChangeArrowheads="1"/>
          </p:cNvPicPr>
          <p:nvPr/>
        </p:nvPicPr>
        <p:blipFill>
          <a:blip r:embed="rId6" cstate="email">
            <a:extLst>
              <a:ext uri="{28A0092B-C50C-407E-A947-70E740481C1C}">
                <a14:useLocalDpi xmlns="" xmlns:a14="http://schemas.microsoft.com/office/drawing/2010/main" val="0"/>
              </a:ext>
            </a:extLst>
          </a:blip>
          <a:srcRect l="7455" t="11057" r="7950" b="11545"/>
          <a:stretch>
            <a:fillRect/>
          </a:stretch>
        </p:blipFill>
        <p:spPr bwMode="auto">
          <a:xfrm>
            <a:off x="2771775" y="1052513"/>
            <a:ext cx="576263" cy="355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06" name="Picture 15" descr="ork01"/>
          <p:cNvPicPr>
            <a:picLocks noChangeAspect="1" noChangeArrowheads="1"/>
          </p:cNvPicPr>
          <p:nvPr/>
        </p:nvPicPr>
        <p:blipFill>
          <a:blip r:embed="rId6" cstate="email">
            <a:extLst>
              <a:ext uri="{28A0092B-C50C-407E-A947-70E740481C1C}">
                <a14:useLocalDpi xmlns="" xmlns:a14="http://schemas.microsoft.com/office/drawing/2010/main" val="0"/>
              </a:ext>
            </a:extLst>
          </a:blip>
          <a:srcRect l="7455" t="11057" r="7950" b="11545"/>
          <a:stretch>
            <a:fillRect/>
          </a:stretch>
        </p:blipFill>
        <p:spPr bwMode="auto">
          <a:xfrm>
            <a:off x="2484438" y="908050"/>
            <a:ext cx="576262" cy="355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07" name="Picture 16" descr="ork01"/>
          <p:cNvPicPr>
            <a:picLocks noChangeAspect="1" noChangeArrowheads="1"/>
          </p:cNvPicPr>
          <p:nvPr/>
        </p:nvPicPr>
        <p:blipFill>
          <a:blip r:embed="rId6" cstate="email">
            <a:extLst>
              <a:ext uri="{28A0092B-C50C-407E-A947-70E740481C1C}">
                <a14:useLocalDpi xmlns="" xmlns:a14="http://schemas.microsoft.com/office/drawing/2010/main" val="0"/>
              </a:ext>
            </a:extLst>
          </a:blip>
          <a:srcRect l="7455" t="11057" r="7950" b="11545"/>
          <a:stretch>
            <a:fillRect/>
          </a:stretch>
        </p:blipFill>
        <p:spPr bwMode="auto">
          <a:xfrm>
            <a:off x="2987675" y="908050"/>
            <a:ext cx="576263" cy="355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08" name="Picture 17" descr="blob"/>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2776436" y="4199119"/>
            <a:ext cx="3890717" cy="24319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3307845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685800" y="228600"/>
            <a:ext cx="7772400" cy="492125"/>
          </a:xfrm>
          <a:solidFill>
            <a:schemeClr val="tx1"/>
          </a:solidFill>
        </p:spPr>
        <p:txBody>
          <a:bodyPr>
            <a:normAutofit/>
          </a:bodyPr>
          <a:lstStyle/>
          <a:p>
            <a:pPr eaLnBrk="1" hangingPunct="1"/>
            <a:r>
              <a:rPr lang="en-US" altLang="tr-TR" sz="2400" dirty="0" smtClean="0">
                <a:solidFill>
                  <a:schemeClr val="bg1"/>
                </a:solidFill>
                <a:latin typeface="Arial" panose="020B0604020202020204" pitchFamily="34" charset="0"/>
                <a:cs typeface="Arial" panose="020B0604020202020204" pitchFamily="34" charset="0"/>
              </a:rPr>
              <a:t>Age composition</a:t>
            </a:r>
          </a:p>
        </p:txBody>
      </p:sp>
      <p:sp>
        <p:nvSpPr>
          <p:cNvPr id="9219" name="Line 3"/>
          <p:cNvSpPr>
            <a:spLocks noChangeShapeType="1"/>
          </p:cNvSpPr>
          <p:nvPr/>
        </p:nvSpPr>
        <p:spPr bwMode="auto">
          <a:xfrm>
            <a:off x="0" y="6092825"/>
            <a:ext cx="9144000" cy="0"/>
          </a:xfrm>
          <a:prstGeom prst="line">
            <a:avLst/>
          </a:prstGeom>
          <a:noFill/>
          <a:ln w="254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pic>
        <p:nvPicPr>
          <p:cNvPr id="9220"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914400"/>
            <a:ext cx="9144000" cy="2955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124200" y="4343400"/>
            <a:ext cx="4679950" cy="20653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222" name="Rectangle 7"/>
          <p:cNvSpPr>
            <a:spLocks noChangeArrowheads="1"/>
          </p:cNvSpPr>
          <p:nvPr/>
        </p:nvSpPr>
        <p:spPr bwMode="auto">
          <a:xfrm>
            <a:off x="251520" y="5006737"/>
            <a:ext cx="287268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tr-TR" altLang="tr-TR" sz="2400" b="1" dirty="0" smtClean="0"/>
              <a:t>F</a:t>
            </a:r>
            <a:r>
              <a:rPr lang="en-US" altLang="tr-TR" sz="2400" b="1" dirty="0" smtClean="0"/>
              <a:t>rom </a:t>
            </a:r>
            <a:r>
              <a:rPr lang="en-US" altLang="tr-TR" sz="2400" b="1" dirty="0"/>
              <a:t>1985 to 201</a:t>
            </a:r>
            <a:r>
              <a:rPr lang="tr-TR" altLang="tr-TR" sz="2400" b="1" dirty="0"/>
              <a:t>1</a:t>
            </a:r>
            <a:endParaRPr lang="en-US" altLang="tr-TR" sz="2400" b="1" dirty="0"/>
          </a:p>
        </p:txBody>
      </p:sp>
    </p:spTree>
    <p:extLst>
      <p:ext uri="{BB962C8B-B14F-4D97-AF65-F5344CB8AC3E}">
        <p14:creationId xmlns="" xmlns:p14="http://schemas.microsoft.com/office/powerpoint/2010/main" val="8471127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0" y="6659563"/>
            <a:ext cx="9144000" cy="0"/>
          </a:xfrm>
          <a:prstGeom prst="line">
            <a:avLst/>
          </a:prstGeom>
          <a:noFill/>
          <a:ln w="254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pic>
        <p:nvPicPr>
          <p:cNvPr id="10243"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38200" y="990600"/>
            <a:ext cx="7200900" cy="3219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26629" name="Group 5"/>
          <p:cNvGraphicFramePr>
            <a:graphicFrameLocks noGrp="1"/>
          </p:cNvGraphicFramePr>
          <p:nvPr>
            <p:extLst>
              <p:ext uri="{D42A27DB-BD31-4B8C-83A1-F6EECF244321}">
                <p14:modId xmlns="" xmlns:p14="http://schemas.microsoft.com/office/powerpoint/2010/main" val="1146039830"/>
              </p:ext>
            </p:extLst>
          </p:nvPr>
        </p:nvGraphicFramePr>
        <p:xfrm>
          <a:off x="2438400" y="4419600"/>
          <a:ext cx="3889375" cy="1920877"/>
        </p:xfrm>
        <a:graphic>
          <a:graphicData uri="http://schemas.openxmlformats.org/drawingml/2006/table">
            <a:tbl>
              <a:tblPr/>
              <a:tblGrid>
                <a:gridCol w="960438"/>
                <a:gridCol w="752475"/>
                <a:gridCol w="754062"/>
                <a:gridCol w="754063"/>
                <a:gridCol w="668337"/>
              </a:tblGrid>
              <a:tr h="274411">
                <a:tc rowSpan="2">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dirty="0" err="1" smtClean="0">
                          <a:ln>
                            <a:noFill/>
                          </a:ln>
                          <a:solidFill>
                            <a:schemeClr val="tx1"/>
                          </a:solidFill>
                          <a:effectLst/>
                          <a:latin typeface="Arial" pitchFamily="34" charset="0"/>
                          <a:cs typeface="Times New Roman" pitchFamily="18" charset="0"/>
                        </a:rPr>
                        <a:t>Season</a:t>
                      </a:r>
                      <a:endParaRPr kumimoji="0" lang="tr-TR" altLang="tr-TR" sz="2400" b="1" i="0" u="none" strike="noStrike" cap="none" normalizeH="0" baseline="0" dirty="0" smtClean="0">
                        <a:ln>
                          <a:noFill/>
                        </a:ln>
                        <a:solidFill>
                          <a:schemeClr val="tx1"/>
                        </a:solidFill>
                        <a:effectLst/>
                        <a:latin typeface="Arial" pitchFamily="34" charset="0"/>
                        <a:cs typeface="Arial" pitchFamily="34" charset="0"/>
                      </a:endParaRPr>
                    </a:p>
                  </a:txBody>
                  <a:tcPr marT="45735" marB="45735" anchor="b" horzOverflow="overflow">
                    <a:lnL cap="flat">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gridSpan="4">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dirty="0" smtClean="0">
                          <a:ln>
                            <a:noFill/>
                          </a:ln>
                          <a:solidFill>
                            <a:schemeClr val="tx1"/>
                          </a:solidFill>
                          <a:effectLst/>
                          <a:latin typeface="Arial" pitchFamily="34" charset="0"/>
                          <a:cs typeface="Times New Roman" pitchFamily="18" charset="0"/>
                        </a:rPr>
                        <a:t>Age (</a:t>
                      </a:r>
                      <a:r>
                        <a:rPr kumimoji="0" lang="tr-TR" altLang="tr-TR" sz="1200" b="1" i="0" u="none" strike="noStrike" cap="none" normalizeH="0" baseline="0" dirty="0" err="1" smtClean="0">
                          <a:ln>
                            <a:noFill/>
                          </a:ln>
                          <a:solidFill>
                            <a:schemeClr val="tx1"/>
                          </a:solidFill>
                          <a:effectLst/>
                          <a:latin typeface="Arial" pitchFamily="34" charset="0"/>
                          <a:cs typeface="Times New Roman" pitchFamily="18" charset="0"/>
                        </a:rPr>
                        <a:t>Year</a:t>
                      </a:r>
                      <a:r>
                        <a:rPr kumimoji="0" lang="tr-TR" altLang="tr-TR" sz="1200" b="1" i="0" u="none" strike="noStrike" cap="none" normalizeH="0" baseline="0" dirty="0" smtClean="0">
                          <a:ln>
                            <a:noFill/>
                          </a:ln>
                          <a:solidFill>
                            <a:schemeClr val="tx1"/>
                          </a:solidFill>
                          <a:effectLst/>
                          <a:latin typeface="Arial" pitchFamily="34" charset="0"/>
                          <a:cs typeface="Times New Roman" pitchFamily="18" charset="0"/>
                        </a:rPr>
                        <a:t>)</a:t>
                      </a:r>
                      <a:endParaRPr kumimoji="0" lang="tr-TR" altLang="tr-TR" sz="2400" b="1" i="0" u="none" strike="noStrike" cap="none" normalizeH="0" baseline="0" dirty="0" smtClean="0">
                        <a:ln>
                          <a:noFill/>
                        </a:ln>
                        <a:solidFill>
                          <a:schemeClr val="tx1"/>
                        </a:solidFill>
                        <a:effectLst/>
                        <a:latin typeface="Arial" pitchFamily="34" charset="0"/>
                        <a:cs typeface="Arial" pitchFamily="34" charset="0"/>
                      </a:endParaRPr>
                    </a:p>
                  </a:txBody>
                  <a:tcPr marT="45735" marB="45735" anchor="b" horzOverflow="overflow">
                    <a:lnL>
                      <a:noFill/>
                    </a:lnL>
                    <a:lnR cap="flat">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r>
              <a:tr h="274411">
                <a:tc vMerge="1">
                  <a:txBody>
                    <a:bodyPr/>
                    <a:lstStyle/>
                    <a:p>
                      <a:endParaRPr lang="tr-TR"/>
                    </a:p>
                  </a:txBody>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0</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2</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3</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cap="flat">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27441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1985–1990</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cap="flat">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rgbClr val="FF0000"/>
                          </a:solidFill>
                          <a:effectLst/>
                          <a:latin typeface="Arial" pitchFamily="34" charset="0"/>
                          <a:cs typeface="Times New Roman" pitchFamily="18" charset="0"/>
                        </a:rPr>
                        <a:t>33±23,9</a:t>
                      </a:r>
                      <a:endParaRPr kumimoji="0" lang="tr-TR" altLang="tr-TR" sz="2400" b="1" i="0" u="none" strike="noStrike" cap="none" normalizeH="0" baseline="0" smtClean="0">
                        <a:ln>
                          <a:noFill/>
                        </a:ln>
                        <a:solidFill>
                          <a:srgbClr val="FF0000"/>
                        </a:solidFill>
                        <a:effectLst/>
                        <a:latin typeface="Arial" pitchFamily="34" charset="0"/>
                        <a:cs typeface="Arial" pitchFamily="34" charset="0"/>
                      </a:endParaRPr>
                    </a:p>
                  </a:txBody>
                  <a:tcPr marT="45735" marB="45735" anchor="b"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41±15,4</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23±16,3</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3±1,7</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cap="flat">
                      <a:noFill/>
                    </a:lnR>
                    <a:lnT w="25400" cap="flat" cmpd="sng" algn="ctr">
                      <a:solidFill>
                        <a:srgbClr val="000000"/>
                      </a:solidFill>
                      <a:prstDash val="solid"/>
                      <a:round/>
                      <a:headEnd type="none" w="med" len="med"/>
                      <a:tailEnd type="none" w="med" len="med"/>
                    </a:lnT>
                    <a:lnB>
                      <a:noFill/>
                    </a:lnB>
                    <a:lnTlToBr>
                      <a:noFill/>
                    </a:lnTlToBr>
                    <a:lnBlToTr>
                      <a:noFill/>
                    </a:lnBlToTr>
                    <a:noFill/>
                  </a:tcPr>
                </a:tc>
              </a:tr>
              <a:tr h="27441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1990–1995</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rgbClr val="FF0000"/>
                          </a:solidFill>
                          <a:effectLst/>
                          <a:latin typeface="Arial" pitchFamily="34" charset="0"/>
                          <a:cs typeface="Times New Roman" pitchFamily="18" charset="0"/>
                        </a:rPr>
                        <a:t>40±17,4</a:t>
                      </a:r>
                      <a:endParaRPr kumimoji="0" lang="tr-TR" altLang="tr-TR" sz="2400" b="1" i="0" u="none" strike="noStrike" cap="none" normalizeH="0" baseline="0" smtClean="0">
                        <a:ln>
                          <a:noFill/>
                        </a:ln>
                        <a:solidFill>
                          <a:srgbClr val="FF0000"/>
                        </a:solidFill>
                        <a:effectLst/>
                        <a:latin typeface="Arial" pitchFamily="34" charset="0"/>
                        <a:cs typeface="Arial" pitchFamily="34" charset="0"/>
                      </a:endParaRPr>
                    </a:p>
                  </a:txBody>
                  <a:tcPr marT="45735" marB="45735"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44±17,9</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15±8,7</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2±1,3</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cap="flat">
                      <a:noFill/>
                    </a:lnR>
                    <a:lnT>
                      <a:noFill/>
                    </a:lnT>
                    <a:lnB>
                      <a:noFill/>
                    </a:lnB>
                    <a:lnTlToBr>
                      <a:noFill/>
                    </a:lnTlToBr>
                    <a:lnBlToTr>
                      <a:noFill/>
                    </a:lnBlToTr>
                    <a:noFill/>
                  </a:tcPr>
                </a:tc>
              </a:tr>
              <a:tr h="27441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1995–2000</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24±9,4</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53±8,1</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17±5,3</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6±3,3</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cap="flat">
                      <a:noFill/>
                    </a:lnR>
                    <a:lnT>
                      <a:noFill/>
                    </a:lnT>
                    <a:lnB>
                      <a:noFill/>
                    </a:lnB>
                    <a:lnTlToBr>
                      <a:noFill/>
                    </a:lnTlToBr>
                    <a:lnBlToTr>
                      <a:noFill/>
                    </a:lnBlToTr>
                    <a:noFill/>
                  </a:tcPr>
                </a:tc>
              </a:tr>
              <a:tr h="27441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2000–2005</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15±10,2</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29±22,5</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41±16,5</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15±6,8</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cap="flat">
                      <a:noFill/>
                    </a:lnR>
                    <a:lnT>
                      <a:noFill/>
                    </a:lnT>
                    <a:lnB>
                      <a:noFill/>
                    </a:lnB>
                    <a:lnTlToBr>
                      <a:noFill/>
                    </a:lnTlToBr>
                    <a:lnBlToTr>
                      <a:noFill/>
                    </a:lnBlToTr>
                    <a:noFill/>
                  </a:tcPr>
                </a:tc>
              </a:tr>
              <a:tr h="27441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2005–2010</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22±29,8</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38±6,8</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38±36,9</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35" marB="45735"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dirty="0" smtClean="0">
                          <a:ln>
                            <a:noFill/>
                          </a:ln>
                          <a:solidFill>
                            <a:schemeClr val="tx1"/>
                          </a:solidFill>
                          <a:effectLst/>
                          <a:latin typeface="Arial" pitchFamily="34" charset="0"/>
                          <a:cs typeface="Times New Roman" pitchFamily="18" charset="0"/>
                        </a:rPr>
                        <a:t>2±0,3</a:t>
                      </a:r>
                      <a:endParaRPr kumimoji="0" lang="tr-TR" altLang="tr-TR" sz="2400" b="1" i="0" u="none" strike="noStrike" cap="none" normalizeH="0" baseline="0" dirty="0" smtClean="0">
                        <a:ln>
                          <a:noFill/>
                        </a:ln>
                        <a:solidFill>
                          <a:schemeClr val="tx1"/>
                        </a:solidFill>
                        <a:effectLst/>
                        <a:latin typeface="Arial" pitchFamily="34" charset="0"/>
                        <a:cs typeface="Arial" pitchFamily="34" charset="0"/>
                      </a:endParaRPr>
                    </a:p>
                  </a:txBody>
                  <a:tcPr marT="45735" marB="45735" anchor="b" horzOverflow="overflow">
                    <a:lnL>
                      <a:noFill/>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280" name="Line 43"/>
          <p:cNvSpPr>
            <a:spLocks noChangeShapeType="1"/>
          </p:cNvSpPr>
          <p:nvPr/>
        </p:nvSpPr>
        <p:spPr bwMode="auto">
          <a:xfrm flipV="1">
            <a:off x="2411413" y="2843213"/>
            <a:ext cx="1150937" cy="215900"/>
          </a:xfrm>
          <a:prstGeom prst="line">
            <a:avLst/>
          </a:prstGeom>
          <a:noFill/>
          <a:ln w="190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10281" name="Line 44"/>
          <p:cNvSpPr>
            <a:spLocks noChangeShapeType="1"/>
          </p:cNvSpPr>
          <p:nvPr/>
        </p:nvSpPr>
        <p:spPr bwMode="auto">
          <a:xfrm>
            <a:off x="3635375" y="2843213"/>
            <a:ext cx="792163" cy="287337"/>
          </a:xfrm>
          <a:prstGeom prst="line">
            <a:avLst/>
          </a:prstGeom>
          <a:noFill/>
          <a:ln w="190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10282" name="Line 45"/>
          <p:cNvSpPr>
            <a:spLocks noChangeShapeType="1"/>
          </p:cNvSpPr>
          <p:nvPr/>
        </p:nvSpPr>
        <p:spPr bwMode="auto">
          <a:xfrm>
            <a:off x="4500563" y="3132138"/>
            <a:ext cx="1079500" cy="287337"/>
          </a:xfrm>
          <a:prstGeom prst="line">
            <a:avLst/>
          </a:prstGeom>
          <a:noFill/>
          <a:ln w="190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10283" name="Line 46"/>
          <p:cNvSpPr>
            <a:spLocks noChangeShapeType="1"/>
          </p:cNvSpPr>
          <p:nvPr/>
        </p:nvSpPr>
        <p:spPr bwMode="auto">
          <a:xfrm flipV="1">
            <a:off x="5724525" y="3203575"/>
            <a:ext cx="1152525" cy="215900"/>
          </a:xfrm>
          <a:prstGeom prst="line">
            <a:avLst/>
          </a:prstGeom>
          <a:noFill/>
          <a:ln w="190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tr-TR"/>
          </a:p>
        </p:txBody>
      </p:sp>
      <p:sp>
        <p:nvSpPr>
          <p:cNvPr id="10284" name="Rectangle 48"/>
          <p:cNvSpPr>
            <a:spLocks noChangeArrowheads="1"/>
          </p:cNvSpPr>
          <p:nvPr/>
        </p:nvSpPr>
        <p:spPr bwMode="auto">
          <a:xfrm>
            <a:off x="685800" y="228600"/>
            <a:ext cx="7772400" cy="49212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tr-TR" sz="2400" dirty="0">
                <a:solidFill>
                  <a:schemeClr val="bg1"/>
                </a:solidFill>
              </a:rPr>
              <a:t>Age</a:t>
            </a:r>
            <a:r>
              <a:rPr lang="en-US" altLang="tr-TR" sz="2800" dirty="0">
                <a:solidFill>
                  <a:schemeClr val="bg1"/>
                </a:solidFill>
              </a:rPr>
              <a:t> composition</a:t>
            </a:r>
          </a:p>
        </p:txBody>
      </p:sp>
    </p:spTree>
    <p:extLst>
      <p:ext uri="{BB962C8B-B14F-4D97-AF65-F5344CB8AC3E}">
        <p14:creationId xmlns="" xmlns:p14="http://schemas.microsoft.com/office/powerpoint/2010/main" val="14148767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2"/>
          <p:cNvGrpSpPr>
            <a:grpSpLocks/>
          </p:cNvGrpSpPr>
          <p:nvPr/>
        </p:nvGrpSpPr>
        <p:grpSpPr bwMode="auto">
          <a:xfrm>
            <a:off x="1981200" y="2209800"/>
            <a:ext cx="4105275" cy="3346450"/>
            <a:chOff x="1338" y="1253"/>
            <a:chExt cx="2586" cy="2108"/>
          </a:xfrm>
        </p:grpSpPr>
        <p:pic>
          <p:nvPicPr>
            <p:cNvPr id="1129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38" y="1253"/>
              <a:ext cx="2586" cy="21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7652" name="Rectangle 4"/>
            <p:cNvSpPr>
              <a:spLocks noChangeArrowheads="1"/>
            </p:cNvSpPr>
            <p:nvPr/>
          </p:nvSpPr>
          <p:spPr bwMode="auto">
            <a:xfrm>
              <a:off x="1717" y="1837"/>
              <a:ext cx="659"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spcBef>
                  <a:spcPct val="50000"/>
                </a:spcBef>
                <a:defRPr/>
              </a:pPr>
              <a:r>
                <a:rPr lang="tr-TR" altLang="tr-TR" sz="1200" b="1" smtClean="0">
                  <a:effectLst>
                    <a:outerShdw blurRad="38100" dist="38100" dir="2700000" algn="tl">
                      <a:srgbClr val="C0C0C0"/>
                    </a:outerShdw>
                  </a:effectLst>
                  <a:latin typeface="Calibri" pitchFamily="34" charset="0"/>
                </a:rPr>
                <a:t>(8,9±1,66 cm)</a:t>
              </a:r>
            </a:p>
          </p:txBody>
        </p:sp>
        <p:sp>
          <p:nvSpPr>
            <p:cNvPr id="27653" name="Rectangle 5"/>
            <p:cNvSpPr>
              <a:spLocks noChangeArrowheads="1"/>
            </p:cNvSpPr>
            <p:nvPr/>
          </p:nvSpPr>
          <p:spPr bwMode="auto">
            <a:xfrm>
              <a:off x="1717" y="2256"/>
              <a:ext cx="708"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spcBef>
                  <a:spcPct val="50000"/>
                </a:spcBef>
                <a:defRPr/>
              </a:pPr>
              <a:r>
                <a:rPr lang="tr-TR" altLang="tr-TR" sz="1200" b="1" smtClean="0">
                  <a:effectLst>
                    <a:outerShdw blurRad="38100" dist="38100" dir="2700000" algn="tl">
                      <a:srgbClr val="C0C0C0"/>
                    </a:outerShdw>
                  </a:effectLst>
                  <a:latin typeface="Calibri" pitchFamily="34" charset="0"/>
                </a:rPr>
                <a:t>(9,3±0,017 cm)</a:t>
              </a:r>
            </a:p>
          </p:txBody>
        </p:sp>
      </p:grpSp>
      <p:sp>
        <p:nvSpPr>
          <p:cNvPr id="27654" name="Text Box 6"/>
          <p:cNvSpPr txBox="1">
            <a:spLocks noChangeArrowheads="1"/>
          </p:cNvSpPr>
          <p:nvPr/>
        </p:nvSpPr>
        <p:spPr bwMode="auto">
          <a:xfrm>
            <a:off x="1115616" y="5794315"/>
            <a:ext cx="7848872"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spcBef>
                <a:spcPct val="50000"/>
              </a:spcBef>
              <a:defRPr/>
            </a:pPr>
            <a:r>
              <a:rPr lang="en-US" altLang="tr-TR" sz="2000" b="1" dirty="0" smtClean="0">
                <a:effectLst>
                  <a:outerShdw blurRad="38100" dist="38100" dir="2700000" algn="tl">
                    <a:srgbClr val="C0C0C0"/>
                  </a:outerShdw>
                </a:effectLst>
              </a:rPr>
              <a:t>Maturity size of anchovy in the Black Sea (</a:t>
            </a:r>
            <a:r>
              <a:rPr lang="en-US" altLang="tr-TR" sz="2000" b="1" dirty="0" err="1" smtClean="0">
                <a:effectLst>
                  <a:outerShdw blurRad="38100" dist="38100" dir="2700000" algn="tl">
                    <a:srgbClr val="C0C0C0"/>
                  </a:outerShdw>
                </a:effectLst>
              </a:rPr>
              <a:t>Kayalı</a:t>
            </a:r>
            <a:r>
              <a:rPr lang="en-US" altLang="tr-TR" sz="2000" b="1" dirty="0" smtClean="0">
                <a:effectLst>
                  <a:outerShdw blurRad="38100" dist="38100" dir="2700000" algn="tl">
                    <a:srgbClr val="C0C0C0"/>
                  </a:outerShdw>
                </a:effectLst>
              </a:rPr>
              <a:t>, 1998)</a:t>
            </a:r>
          </a:p>
        </p:txBody>
      </p:sp>
      <p:sp>
        <p:nvSpPr>
          <p:cNvPr id="11268" name="Line 7"/>
          <p:cNvSpPr>
            <a:spLocks noChangeShapeType="1"/>
          </p:cNvSpPr>
          <p:nvPr/>
        </p:nvSpPr>
        <p:spPr bwMode="auto">
          <a:xfrm>
            <a:off x="0" y="6194425"/>
            <a:ext cx="9144000" cy="0"/>
          </a:xfrm>
          <a:prstGeom prst="line">
            <a:avLst/>
          </a:prstGeom>
          <a:noFill/>
          <a:ln w="254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graphicFrame>
        <p:nvGraphicFramePr>
          <p:cNvPr id="27658" name="Group 10"/>
          <p:cNvGraphicFramePr>
            <a:graphicFrameLocks noGrp="1"/>
          </p:cNvGraphicFramePr>
          <p:nvPr>
            <p:extLst>
              <p:ext uri="{D42A27DB-BD31-4B8C-83A1-F6EECF244321}">
                <p14:modId xmlns="" xmlns:p14="http://schemas.microsoft.com/office/powerpoint/2010/main" val="2721746101"/>
              </p:ext>
            </p:extLst>
          </p:nvPr>
        </p:nvGraphicFramePr>
        <p:xfrm>
          <a:off x="914400" y="914400"/>
          <a:ext cx="7200900" cy="1280088"/>
        </p:xfrm>
        <a:graphic>
          <a:graphicData uri="http://schemas.openxmlformats.org/drawingml/2006/table">
            <a:tbl>
              <a:tblPr/>
              <a:tblGrid>
                <a:gridCol w="2119313"/>
                <a:gridCol w="1349375"/>
                <a:gridCol w="1244600"/>
                <a:gridCol w="1243012"/>
                <a:gridCol w="1244600"/>
              </a:tblGrid>
              <a:tr h="518029">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1" i="0" u="none" strike="noStrike" cap="none" normalizeH="0" baseline="0" dirty="0" smtClean="0">
                        <a:ln>
                          <a:noFill/>
                        </a:ln>
                        <a:solidFill>
                          <a:schemeClr val="tx1"/>
                        </a:solidFill>
                        <a:effectLst/>
                        <a:latin typeface="Arial" pitchFamily="34" charset="0"/>
                        <a:cs typeface="Arial" pitchFamily="34" charset="0"/>
                      </a:endParaRPr>
                    </a:p>
                  </a:txBody>
                  <a:tcPr marT="45708" marB="45708" anchor="b" horzOverflow="overflow">
                    <a:lnL cap="flat">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0</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I</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II</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III</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cap="flat">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084">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Lort.±SH</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(Min. – Mak.)</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horzOverflow="overflow">
                    <a:lnL cap="flat">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8,3±0,09</a:t>
                      </a:r>
                      <a:endParaRPr kumimoji="0" lang="tr-TR" altLang="tr-TR" sz="10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(7,15 – 8,98 )</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10,3±0,09</a:t>
                      </a:r>
                      <a:endParaRPr kumimoji="0" lang="tr-TR" altLang="tr-TR" sz="10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(8,8 – 11,1)</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solidFill>
                      <a:srgbClr val="FFFF00"/>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12,1±0,09</a:t>
                      </a:r>
                      <a:endParaRPr kumimoji="0" lang="tr-TR" altLang="tr-TR" sz="10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(11,2 – 13,1)</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13,3±0,09</a:t>
                      </a:r>
                      <a:endParaRPr kumimoji="0" lang="tr-TR" altLang="tr-TR" sz="1000" b="1" i="0" u="none" strike="noStrike" cap="none" normalizeH="0" baseline="0" smtClean="0">
                        <a:ln>
                          <a:noFill/>
                        </a:ln>
                        <a:solidFill>
                          <a:schemeClr val="tx1"/>
                        </a:solidFill>
                        <a:effectLst/>
                        <a:latin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(12,5 – 14,1)</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cap="flat">
                      <a:noFill/>
                    </a:lnR>
                    <a:lnT w="25400" cap="flat" cmpd="sng" algn="ctr">
                      <a:solidFill>
                        <a:srgbClr val="000000"/>
                      </a:solidFill>
                      <a:prstDash val="solid"/>
                      <a:round/>
                      <a:headEnd type="none" w="med" len="med"/>
                      <a:tailEnd type="none" w="med" len="med"/>
                    </a:lnT>
                    <a:lnB>
                      <a:noFill/>
                    </a:lnB>
                    <a:lnTlToBr>
                      <a:noFill/>
                    </a:lnTlToBr>
                    <a:lnBlToTr>
                      <a:noFill/>
                    </a:lnBlToTr>
                    <a:noFill/>
                  </a:tcPr>
                </a:tc>
              </a:tr>
              <a:tr h="274250">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400" b="1" i="0" u="none" strike="noStrike" cap="none" normalizeH="0" baseline="0" dirty="0" err="1" smtClean="0">
                          <a:ln>
                            <a:noFill/>
                          </a:ln>
                          <a:solidFill>
                            <a:schemeClr val="tx1"/>
                          </a:solidFill>
                          <a:effectLst/>
                          <a:latin typeface="Arial" pitchFamily="34" charset="0"/>
                          <a:cs typeface="Arial" pitchFamily="34" charset="0"/>
                        </a:rPr>
                        <a:t>Number</a:t>
                      </a:r>
                      <a:r>
                        <a:rPr kumimoji="0" lang="tr-TR" altLang="tr-TR" sz="1400" b="1" i="0" u="none" strike="noStrike" cap="none" normalizeH="0" baseline="0" dirty="0" smtClean="0">
                          <a:ln>
                            <a:noFill/>
                          </a:ln>
                          <a:solidFill>
                            <a:schemeClr val="tx1"/>
                          </a:solidFill>
                          <a:effectLst/>
                          <a:latin typeface="Arial" pitchFamily="34" charset="0"/>
                          <a:cs typeface="Arial" pitchFamily="34" charset="0"/>
                        </a:rPr>
                        <a:t> of </a:t>
                      </a:r>
                      <a:r>
                        <a:rPr kumimoji="0" lang="tr-TR" altLang="tr-TR" sz="1400" b="1" i="0" u="none" strike="noStrike" cap="none" normalizeH="0" baseline="0" dirty="0" err="1" smtClean="0">
                          <a:ln>
                            <a:noFill/>
                          </a:ln>
                          <a:solidFill>
                            <a:schemeClr val="tx1"/>
                          </a:solidFill>
                          <a:effectLst/>
                          <a:latin typeface="Arial" pitchFamily="34" charset="0"/>
                          <a:cs typeface="Arial" pitchFamily="34" charset="0"/>
                        </a:rPr>
                        <a:t>working</a:t>
                      </a:r>
                      <a:endParaRPr kumimoji="0" lang="tr-TR" altLang="tr-TR" sz="1400" b="1" i="0" u="none" strike="noStrike" cap="none" normalizeH="0" baseline="0" dirty="0" smtClean="0">
                        <a:ln>
                          <a:noFill/>
                        </a:ln>
                        <a:solidFill>
                          <a:schemeClr val="tx1"/>
                        </a:solidFill>
                        <a:effectLst/>
                        <a:latin typeface="Arial" pitchFamily="34" charset="0"/>
                        <a:cs typeface="Arial" pitchFamily="34" charset="0"/>
                      </a:endParaRPr>
                    </a:p>
                  </a:txBody>
                  <a:tcPr marT="45708" marB="45708" anchor="b"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 n = 24)</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 n = 24)</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smtClean="0">
                          <a:ln>
                            <a:noFill/>
                          </a:ln>
                          <a:solidFill>
                            <a:schemeClr val="tx1"/>
                          </a:solidFill>
                          <a:effectLst/>
                          <a:latin typeface="Arial" pitchFamily="34" charset="0"/>
                          <a:cs typeface="Times New Roman" pitchFamily="18" charset="0"/>
                        </a:rPr>
                        <a:t>( n = 24)</a:t>
                      </a:r>
                      <a:endParaRPr kumimoji="0" lang="tr-TR" altLang="tr-TR" sz="2400" b="1" i="0" u="none" strike="noStrike" cap="none" normalizeH="0" baseline="0" smtClean="0">
                        <a:ln>
                          <a:noFill/>
                        </a:ln>
                        <a:solidFill>
                          <a:schemeClr val="tx1"/>
                        </a:solidFill>
                        <a:effectLst/>
                        <a:latin typeface="Arial" pitchFamily="34" charset="0"/>
                        <a:cs typeface="Arial" pitchFamily="34" charset="0"/>
                      </a:endParaRPr>
                    </a:p>
                  </a:txBody>
                  <a:tcPr marT="45708" marB="45708"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dirty="0" smtClean="0">
                          <a:ln>
                            <a:noFill/>
                          </a:ln>
                          <a:solidFill>
                            <a:schemeClr val="tx1"/>
                          </a:solidFill>
                          <a:effectLst/>
                          <a:latin typeface="Arial" pitchFamily="34" charset="0"/>
                          <a:cs typeface="Times New Roman" pitchFamily="18" charset="0"/>
                        </a:rPr>
                        <a:t>( n = 23)</a:t>
                      </a:r>
                      <a:endParaRPr kumimoji="0" lang="tr-TR" altLang="tr-TR" sz="2400" b="1" i="0" u="none" strike="noStrike" cap="none" normalizeH="0" baseline="0" dirty="0" smtClean="0">
                        <a:ln>
                          <a:noFill/>
                        </a:ln>
                        <a:solidFill>
                          <a:schemeClr val="tx1"/>
                        </a:solidFill>
                        <a:effectLst/>
                        <a:latin typeface="Arial" pitchFamily="34" charset="0"/>
                        <a:cs typeface="Arial" pitchFamily="34" charset="0"/>
                      </a:endParaRPr>
                    </a:p>
                  </a:txBody>
                  <a:tcPr marT="45708" marB="45708" anchor="b" horzOverflow="overflow">
                    <a:lnL>
                      <a:noFill/>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1289" name="Text Box 31"/>
          <p:cNvSpPr txBox="1">
            <a:spLocks noChangeArrowheads="1"/>
          </p:cNvSpPr>
          <p:nvPr/>
        </p:nvSpPr>
        <p:spPr bwMode="auto">
          <a:xfrm>
            <a:off x="2748904" y="400970"/>
            <a:ext cx="3646191"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tr-TR" sz="2400" b="1" dirty="0"/>
              <a:t>Size at age (1985 - 2011</a:t>
            </a:r>
            <a:r>
              <a:rPr lang="en-US" altLang="tr-TR" sz="1400" b="1" dirty="0">
                <a:latin typeface="Calibri" pitchFamily="34" charset="0"/>
              </a:rPr>
              <a:t>)</a:t>
            </a:r>
          </a:p>
        </p:txBody>
      </p:sp>
      <p:sp>
        <p:nvSpPr>
          <p:cNvPr id="27702" name="Rectangle 54"/>
          <p:cNvSpPr>
            <a:spLocks noChangeArrowheads="1"/>
          </p:cNvSpPr>
          <p:nvPr/>
        </p:nvSpPr>
        <p:spPr bwMode="auto">
          <a:xfrm>
            <a:off x="914400" y="152400"/>
            <a:ext cx="1279517"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tr-TR" sz="2400" dirty="0">
                <a:effectLst>
                  <a:outerShdw blurRad="38100" dist="38100" dir="2700000" algn="tl">
                    <a:srgbClr val="C0C0C0"/>
                  </a:outerShdw>
                </a:effectLst>
                <a:latin typeface="Arial" panose="020B0604020202020204" pitchFamily="34" charset="0"/>
                <a:cs typeface="Arial" panose="020B0604020202020204" pitchFamily="34" charset="0"/>
              </a:rPr>
              <a:t>Maturity</a:t>
            </a:r>
            <a:endParaRPr lang="tr-TR" altLang="tr-TR" sz="2400" dirty="0">
              <a:effectLst>
                <a:outerShdw blurRad="38100" dist="38100" dir="2700000" algn="tl">
                  <a:srgbClr val="C0C0C0"/>
                </a:outerShdw>
              </a:effectLst>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5051948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5"/>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060848"/>
            <a:ext cx="8927145" cy="3841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411" name="Text Box 29"/>
          <p:cNvSpPr txBox="1">
            <a:spLocks noChangeArrowheads="1"/>
          </p:cNvSpPr>
          <p:nvPr/>
        </p:nvSpPr>
        <p:spPr bwMode="auto">
          <a:xfrm>
            <a:off x="2051720" y="980728"/>
            <a:ext cx="4888518"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b="1" dirty="0"/>
              <a:t>Mortality</a:t>
            </a:r>
            <a:r>
              <a:rPr lang="tr-TR" altLang="tr-TR" sz="2400" dirty="0"/>
              <a:t> </a:t>
            </a:r>
            <a:r>
              <a:rPr lang="en-US" altLang="tr-TR" sz="2400" b="1" dirty="0"/>
              <a:t>ratio from 1985 to 201</a:t>
            </a:r>
            <a:r>
              <a:rPr lang="tr-TR" altLang="tr-TR" sz="2400" b="1" dirty="0"/>
              <a:t>1</a:t>
            </a:r>
            <a:endParaRPr lang="en-US" altLang="tr-TR" sz="2400" b="1" dirty="0"/>
          </a:p>
        </p:txBody>
      </p:sp>
    </p:spTree>
    <p:extLst>
      <p:ext uri="{BB962C8B-B14F-4D97-AF65-F5344CB8AC3E}">
        <p14:creationId xmlns="" xmlns:p14="http://schemas.microsoft.com/office/powerpoint/2010/main" val="17638523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651125" y="5229200"/>
            <a:ext cx="4418514" cy="461665"/>
          </a:xfrm>
          <a:prstGeom prst="rect">
            <a:avLst/>
          </a:prstGeom>
          <a:solidFill>
            <a:srgbClr val="66FF33"/>
          </a:solidFill>
          <a:ln w="9525" algn="ctr">
            <a:solidFill>
              <a:schemeClr val="bg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tr-TR" altLang="tr-TR" sz="2400" b="1" i="1" dirty="0"/>
              <a:t>E </a:t>
            </a:r>
            <a:r>
              <a:rPr lang="tr-TR" altLang="tr-TR" sz="2400" i="1" baseline="-25000" dirty="0" err="1"/>
              <a:t>mean</a:t>
            </a:r>
            <a:r>
              <a:rPr lang="tr-TR" altLang="tr-TR" sz="2400" b="1" i="1" baseline="-25000" dirty="0"/>
              <a:t>  (1985 - 2010)</a:t>
            </a:r>
            <a:r>
              <a:rPr lang="tr-TR" altLang="tr-TR" sz="2400" dirty="0"/>
              <a:t> : 0.65</a:t>
            </a:r>
            <a:r>
              <a:rPr lang="en-US" altLang="tr-TR" sz="2400" dirty="0"/>
              <a:t>±</a:t>
            </a:r>
            <a:r>
              <a:rPr lang="tr-TR" altLang="tr-TR" sz="2400" dirty="0"/>
              <a:t>0,029</a:t>
            </a:r>
          </a:p>
        </p:txBody>
      </p:sp>
      <p:pic>
        <p:nvPicPr>
          <p:cNvPr id="18435"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66800" y="1371600"/>
            <a:ext cx="7200900" cy="3282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436" name="Line 6"/>
          <p:cNvSpPr>
            <a:spLocks noChangeShapeType="1"/>
          </p:cNvSpPr>
          <p:nvPr/>
        </p:nvSpPr>
        <p:spPr bwMode="auto">
          <a:xfrm>
            <a:off x="0" y="6096000"/>
            <a:ext cx="9144000" cy="0"/>
          </a:xfrm>
          <a:prstGeom prst="line">
            <a:avLst/>
          </a:prstGeom>
          <a:noFill/>
          <a:ln w="254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tr-TR"/>
          </a:p>
        </p:txBody>
      </p:sp>
      <p:sp>
        <p:nvSpPr>
          <p:cNvPr id="18437" name="Text Box 7"/>
          <p:cNvSpPr txBox="1">
            <a:spLocks noChangeArrowheads="1"/>
          </p:cNvSpPr>
          <p:nvPr/>
        </p:nvSpPr>
        <p:spPr bwMode="auto">
          <a:xfrm>
            <a:off x="2074361" y="693092"/>
            <a:ext cx="4995278"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dirty="0"/>
              <a:t>Exploration ratio from 1985 to 2010</a:t>
            </a:r>
          </a:p>
        </p:txBody>
      </p:sp>
    </p:spTree>
    <p:extLst>
      <p:ext uri="{BB962C8B-B14F-4D97-AF65-F5344CB8AC3E}">
        <p14:creationId xmlns="" xmlns:p14="http://schemas.microsoft.com/office/powerpoint/2010/main" val="35315260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G:\20141230 hamsi vs foto vs\SEND HAMSİ HABER FOTO\hamsi ve gırgır resmi\IMAG2208.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306693" y="1052736"/>
            <a:ext cx="8585787" cy="484002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297351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914400"/>
            <a:ext cx="8229600" cy="503238"/>
          </a:xfrm>
        </p:spPr>
        <p:txBody>
          <a:bodyPr>
            <a:normAutofit fontScale="90000"/>
          </a:bodyPr>
          <a:lstStyle/>
          <a:p>
            <a:r>
              <a:rPr lang="en-US" altLang="tr-TR" sz="2800" b="1" dirty="0">
                <a:solidFill>
                  <a:srgbClr val="FF0000"/>
                </a:solidFill>
              </a:rPr>
              <a:t>IMMIGRATION OF ANCHOVY ON THE WEST BLACK SEA 2014-2015 FISHING SEASON</a:t>
            </a:r>
            <a:endParaRPr lang="tr-TR" altLang="tr-TR" sz="2800" dirty="0" smtClean="0">
              <a:solidFill>
                <a:srgbClr val="FF0000"/>
              </a:solidFill>
            </a:endParaRPr>
          </a:p>
        </p:txBody>
      </p:sp>
      <p:sp>
        <p:nvSpPr>
          <p:cNvPr id="2051" name="Rectangle 3"/>
          <p:cNvSpPr>
            <a:spLocks noGrp="1" noChangeArrowheads="1"/>
          </p:cNvSpPr>
          <p:nvPr>
            <p:ph type="body" idx="1"/>
          </p:nvPr>
        </p:nvSpPr>
        <p:spPr/>
        <p:txBody>
          <a:bodyPr/>
          <a:lstStyle/>
          <a:p>
            <a:pPr eaLnBrk="1" hangingPunct="1"/>
            <a:endParaRPr lang="tr-TR" altLang="tr-TR" smtClean="0"/>
          </a:p>
        </p:txBody>
      </p:sp>
      <p:pic>
        <p:nvPicPr>
          <p:cNvPr id="2052"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447800"/>
            <a:ext cx="9144000" cy="5410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3" name="Freeform 13"/>
          <p:cNvSpPr>
            <a:spLocks/>
          </p:cNvSpPr>
          <p:nvPr/>
        </p:nvSpPr>
        <p:spPr bwMode="auto">
          <a:xfrm>
            <a:off x="3733800" y="4343400"/>
            <a:ext cx="3810000" cy="1981200"/>
          </a:xfrm>
          <a:custGeom>
            <a:avLst/>
            <a:gdLst>
              <a:gd name="T0" fmla="*/ 0 w 2400"/>
              <a:gd name="T1" fmla="*/ 1371600 h 1248"/>
              <a:gd name="T2" fmla="*/ 3276600 w 2400"/>
              <a:gd name="T3" fmla="*/ 0 h 1248"/>
              <a:gd name="T4" fmla="*/ 3810000 w 2400"/>
              <a:gd name="T5" fmla="*/ 1295400 h 1248"/>
              <a:gd name="T6" fmla="*/ 304800 w 2400"/>
              <a:gd name="T7" fmla="*/ 1981200 h 1248"/>
              <a:gd name="T8" fmla="*/ 0 w 2400"/>
              <a:gd name="T9" fmla="*/ 1371600 h 1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00" h="1248">
                <a:moveTo>
                  <a:pt x="0" y="864"/>
                </a:moveTo>
                <a:lnTo>
                  <a:pt x="2064" y="0"/>
                </a:lnTo>
                <a:lnTo>
                  <a:pt x="2400" y="816"/>
                </a:lnTo>
                <a:lnTo>
                  <a:pt x="192" y="1248"/>
                </a:lnTo>
                <a:lnTo>
                  <a:pt x="0" y="864"/>
                </a:lnTo>
                <a:close/>
              </a:path>
            </a:pathLst>
          </a:cu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054" name="Rectangle 14"/>
          <p:cNvSpPr>
            <a:spLocks noChangeArrowheads="1"/>
          </p:cNvSpPr>
          <p:nvPr/>
        </p:nvSpPr>
        <p:spPr bwMode="auto">
          <a:xfrm>
            <a:off x="457200" y="152400"/>
            <a:ext cx="609600" cy="503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tr-TR" altLang="tr-TR" sz="1200"/>
              <a:t>EK-A</a:t>
            </a:r>
          </a:p>
        </p:txBody>
      </p:sp>
      <p:sp>
        <p:nvSpPr>
          <p:cNvPr id="2055" name="Rectangle 15"/>
          <p:cNvSpPr>
            <a:spLocks noChangeArrowheads="1"/>
          </p:cNvSpPr>
          <p:nvPr/>
        </p:nvSpPr>
        <p:spPr bwMode="auto">
          <a:xfrm>
            <a:off x="7162800" y="152400"/>
            <a:ext cx="1981200" cy="503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tr-TR" altLang="tr-TR" sz="1200"/>
              <a:t>12 Ekim 2014</a:t>
            </a:r>
          </a:p>
        </p:txBody>
      </p:sp>
    </p:spTree>
    <p:extLst>
      <p:ext uri="{BB962C8B-B14F-4D97-AF65-F5344CB8AC3E}">
        <p14:creationId xmlns="" xmlns:p14="http://schemas.microsoft.com/office/powerpoint/2010/main" val="42652703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p:cNvPicPr>
            <a:picLocks noGrp="1" noChangeAspect="1" noChangeArrowheads="1"/>
          </p:cNvPicPr>
          <p:nvPr>
            <p:ph type="body" idx="1"/>
          </p:nvPr>
        </p:nvPicPr>
        <p:blipFill>
          <a:blip r:embed="rId2">
            <a:extLst>
              <a:ext uri="{28A0092B-C50C-407E-A947-70E740481C1C}">
                <a14:useLocalDpi xmlns="" xmlns:a14="http://schemas.microsoft.com/office/drawing/2010/main" val="0"/>
              </a:ext>
            </a:extLst>
          </a:blip>
          <a:srcRect/>
          <a:stretch>
            <a:fillRect/>
          </a:stretch>
        </p:blipFill>
        <p:spPr>
          <a:xfrm>
            <a:off x="0" y="1447800"/>
            <a:ext cx="9144000" cy="54102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3075" name="Rectangle 5"/>
          <p:cNvSpPr>
            <a:spLocks noGrp="1" noChangeArrowheads="1"/>
          </p:cNvSpPr>
          <p:nvPr>
            <p:ph type="title"/>
          </p:nvPr>
        </p:nvSpPr>
        <p:spPr>
          <a:xfrm>
            <a:off x="457200" y="914400"/>
            <a:ext cx="8229600" cy="503238"/>
          </a:xfrm>
          <a:noFill/>
        </p:spPr>
        <p:txBody>
          <a:bodyPr>
            <a:normAutofit fontScale="90000"/>
          </a:bodyPr>
          <a:lstStyle/>
          <a:p>
            <a:r>
              <a:rPr lang="en-US" altLang="tr-TR" sz="2800" b="1" dirty="0">
                <a:solidFill>
                  <a:srgbClr val="FF0000"/>
                </a:solidFill>
              </a:rPr>
              <a:t>IMMIGRATION OF ANCHOVY ON THE </a:t>
            </a:r>
            <a:r>
              <a:rPr lang="tr-TR" altLang="tr-TR" sz="2800" b="1" dirty="0">
                <a:solidFill>
                  <a:srgbClr val="FF0000"/>
                </a:solidFill>
              </a:rPr>
              <a:t>MIDDLE</a:t>
            </a:r>
            <a:r>
              <a:rPr lang="en-US" altLang="tr-TR" sz="2800" b="1" dirty="0">
                <a:solidFill>
                  <a:srgbClr val="FF0000"/>
                </a:solidFill>
              </a:rPr>
              <a:t> BLACK SEA 2014-2015 FISHING SEASON</a:t>
            </a:r>
            <a:endParaRPr lang="tr-TR" altLang="tr-TR" sz="2800" dirty="0" smtClean="0">
              <a:solidFill>
                <a:srgbClr val="FF0000"/>
              </a:solidFill>
            </a:endParaRPr>
          </a:p>
        </p:txBody>
      </p:sp>
      <p:sp>
        <p:nvSpPr>
          <p:cNvPr id="3076" name="Oval 14"/>
          <p:cNvSpPr>
            <a:spLocks noChangeArrowheads="1"/>
          </p:cNvSpPr>
          <p:nvPr/>
        </p:nvSpPr>
        <p:spPr bwMode="auto">
          <a:xfrm>
            <a:off x="3352800" y="4419600"/>
            <a:ext cx="1905000" cy="914400"/>
          </a:xfrm>
          <a:prstGeom prst="ellipse">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tr-TR" altLang="tr-TR"/>
          </a:p>
        </p:txBody>
      </p:sp>
      <p:sp>
        <p:nvSpPr>
          <p:cNvPr id="3077" name="Rectangle 15"/>
          <p:cNvSpPr>
            <a:spLocks noChangeArrowheads="1"/>
          </p:cNvSpPr>
          <p:nvPr/>
        </p:nvSpPr>
        <p:spPr bwMode="auto">
          <a:xfrm>
            <a:off x="457200" y="152400"/>
            <a:ext cx="609600" cy="503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tr-TR" altLang="tr-TR" sz="1200"/>
              <a:t>EK-A</a:t>
            </a:r>
          </a:p>
        </p:txBody>
      </p:sp>
      <p:sp>
        <p:nvSpPr>
          <p:cNvPr id="3078" name="Rectangle 16"/>
          <p:cNvSpPr>
            <a:spLocks noChangeArrowheads="1"/>
          </p:cNvSpPr>
          <p:nvPr/>
        </p:nvSpPr>
        <p:spPr bwMode="auto">
          <a:xfrm>
            <a:off x="7162800" y="152400"/>
            <a:ext cx="1981200" cy="503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tr-TR" altLang="tr-TR" sz="1200"/>
              <a:t>12 Ekim 2014</a:t>
            </a:r>
          </a:p>
        </p:txBody>
      </p:sp>
    </p:spTree>
    <p:extLst>
      <p:ext uri="{BB962C8B-B14F-4D97-AF65-F5344CB8AC3E}">
        <p14:creationId xmlns="" xmlns:p14="http://schemas.microsoft.com/office/powerpoint/2010/main" val="3020775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838200"/>
            <a:ext cx="8229600" cy="579438"/>
          </a:xfrm>
        </p:spPr>
        <p:txBody>
          <a:bodyPr>
            <a:normAutofit fontScale="90000"/>
          </a:bodyPr>
          <a:lstStyle/>
          <a:p>
            <a:r>
              <a:rPr lang="en-US" altLang="tr-TR" sz="2800" b="1" dirty="0">
                <a:solidFill>
                  <a:srgbClr val="FF0000"/>
                </a:solidFill>
              </a:rPr>
              <a:t>IMMIGRATION OF ANCHOVY ON THE </a:t>
            </a:r>
            <a:r>
              <a:rPr lang="tr-TR" altLang="tr-TR" sz="2800" b="1" dirty="0">
                <a:solidFill>
                  <a:srgbClr val="FF0000"/>
                </a:solidFill>
              </a:rPr>
              <a:t>EAST </a:t>
            </a:r>
            <a:r>
              <a:rPr lang="en-US" altLang="tr-TR" sz="2800" b="1" dirty="0">
                <a:solidFill>
                  <a:srgbClr val="FF0000"/>
                </a:solidFill>
              </a:rPr>
              <a:t>BLACK SEA 2014-2015 FISHING SEASON</a:t>
            </a:r>
            <a:endParaRPr lang="tr-TR" altLang="tr-TR" sz="2800" dirty="0" smtClean="0">
              <a:solidFill>
                <a:srgbClr val="FF0000"/>
              </a:solidFill>
            </a:endParaRPr>
          </a:p>
        </p:txBody>
      </p:sp>
      <p:pic>
        <p:nvPicPr>
          <p:cNvPr id="4099" name="Picture 4"/>
          <p:cNvPicPr>
            <a:picLocks noGrp="1" noChangeAspect="1" noChangeArrowheads="1"/>
          </p:cNvPicPr>
          <p:nvPr>
            <p:ph type="body" idx="1"/>
          </p:nvPr>
        </p:nvPicPr>
        <p:blipFill>
          <a:blip r:embed="rId2">
            <a:extLst>
              <a:ext uri="{28A0092B-C50C-407E-A947-70E740481C1C}">
                <a14:useLocalDpi xmlns="" xmlns:a14="http://schemas.microsoft.com/office/drawing/2010/main" val="0"/>
              </a:ext>
            </a:extLst>
          </a:blip>
          <a:srcRect/>
          <a:stretch>
            <a:fillRect/>
          </a:stretch>
        </p:blipFill>
        <p:spPr>
          <a:xfrm>
            <a:off x="0" y="1447800"/>
            <a:ext cx="9144000" cy="54102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4100" name="AutoShape 9"/>
          <p:cNvSpPr>
            <a:spLocks noChangeArrowheads="1"/>
          </p:cNvSpPr>
          <p:nvPr/>
        </p:nvSpPr>
        <p:spPr bwMode="auto">
          <a:xfrm>
            <a:off x="1828800" y="4800600"/>
            <a:ext cx="457200" cy="457200"/>
          </a:xfrm>
          <a:prstGeom prst="roundRect">
            <a:avLst>
              <a:gd name="adj" fmla="val 16667"/>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tr-TR" altLang="tr-TR"/>
          </a:p>
        </p:txBody>
      </p:sp>
      <p:sp>
        <p:nvSpPr>
          <p:cNvPr id="4101" name="AutoShape 10"/>
          <p:cNvSpPr>
            <a:spLocks noChangeArrowheads="1"/>
          </p:cNvSpPr>
          <p:nvPr/>
        </p:nvSpPr>
        <p:spPr bwMode="auto">
          <a:xfrm>
            <a:off x="2819400" y="4572000"/>
            <a:ext cx="381000" cy="381000"/>
          </a:xfrm>
          <a:prstGeom prst="roundRect">
            <a:avLst>
              <a:gd name="adj" fmla="val 16667"/>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tr-TR" altLang="tr-TR"/>
          </a:p>
        </p:txBody>
      </p:sp>
      <p:sp>
        <p:nvSpPr>
          <p:cNvPr id="4102" name="AutoShape 11"/>
          <p:cNvSpPr>
            <a:spLocks noChangeArrowheads="1"/>
          </p:cNvSpPr>
          <p:nvPr/>
        </p:nvSpPr>
        <p:spPr bwMode="auto">
          <a:xfrm>
            <a:off x="6400800" y="4876800"/>
            <a:ext cx="609600" cy="457200"/>
          </a:xfrm>
          <a:prstGeom prst="roundRect">
            <a:avLst>
              <a:gd name="adj" fmla="val 16667"/>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tr-TR" altLang="tr-TR"/>
          </a:p>
        </p:txBody>
      </p:sp>
      <p:sp>
        <p:nvSpPr>
          <p:cNvPr id="4103" name="AutoShape 12"/>
          <p:cNvSpPr>
            <a:spLocks noChangeArrowheads="1"/>
          </p:cNvSpPr>
          <p:nvPr/>
        </p:nvSpPr>
        <p:spPr bwMode="auto">
          <a:xfrm>
            <a:off x="4953000" y="4038600"/>
            <a:ext cx="304800" cy="304800"/>
          </a:xfrm>
          <a:prstGeom prst="roundRect">
            <a:avLst>
              <a:gd name="adj" fmla="val 16667"/>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tr-TR" altLang="tr-TR"/>
          </a:p>
        </p:txBody>
      </p:sp>
      <p:sp>
        <p:nvSpPr>
          <p:cNvPr id="4104" name="Rectangle 13"/>
          <p:cNvSpPr>
            <a:spLocks noChangeArrowheads="1"/>
          </p:cNvSpPr>
          <p:nvPr/>
        </p:nvSpPr>
        <p:spPr bwMode="auto">
          <a:xfrm>
            <a:off x="7162800" y="152400"/>
            <a:ext cx="1981200" cy="503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tr-TR" altLang="tr-TR" sz="1200" dirty="0"/>
              <a:t>12 Ekim 2014</a:t>
            </a:r>
          </a:p>
        </p:txBody>
      </p:sp>
      <p:sp>
        <p:nvSpPr>
          <p:cNvPr id="4105" name="Rectangle 14"/>
          <p:cNvSpPr>
            <a:spLocks noChangeArrowheads="1"/>
          </p:cNvSpPr>
          <p:nvPr/>
        </p:nvSpPr>
        <p:spPr bwMode="auto">
          <a:xfrm>
            <a:off x="457200" y="152400"/>
            <a:ext cx="609600" cy="503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tr-TR" altLang="tr-TR" sz="1200"/>
              <a:t>EK-A</a:t>
            </a:r>
          </a:p>
        </p:txBody>
      </p:sp>
    </p:spTree>
    <p:extLst>
      <p:ext uri="{BB962C8B-B14F-4D97-AF65-F5344CB8AC3E}">
        <p14:creationId xmlns="" xmlns:p14="http://schemas.microsoft.com/office/powerpoint/2010/main" val="9329712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837530"/>
            <a:ext cx="8229600" cy="503238"/>
          </a:xfrm>
        </p:spPr>
        <p:txBody>
          <a:bodyPr>
            <a:normAutofit fontScale="90000"/>
          </a:bodyPr>
          <a:lstStyle/>
          <a:p>
            <a:r>
              <a:rPr lang="en-US" altLang="tr-TR" sz="2400" b="1" dirty="0">
                <a:solidFill>
                  <a:srgbClr val="FF0000"/>
                </a:solidFill>
              </a:rPr>
              <a:t>IMMIGRATION OF ANCHOVY ON THE </a:t>
            </a:r>
            <a:r>
              <a:rPr lang="tr-TR" altLang="tr-TR" sz="2400" b="1" dirty="0">
                <a:solidFill>
                  <a:srgbClr val="FF0000"/>
                </a:solidFill>
              </a:rPr>
              <a:t>EAST </a:t>
            </a:r>
            <a:r>
              <a:rPr lang="en-US" altLang="tr-TR" sz="2400" b="1" dirty="0">
                <a:solidFill>
                  <a:srgbClr val="FF0000"/>
                </a:solidFill>
              </a:rPr>
              <a:t>BLACK SEA 2014-2015 FISHING SEASON</a:t>
            </a:r>
            <a:endParaRPr lang="tr-TR" altLang="tr-TR" sz="2400" b="1" dirty="0" smtClean="0">
              <a:solidFill>
                <a:srgbClr val="FF0000"/>
              </a:solidFill>
            </a:endParaRPr>
          </a:p>
        </p:txBody>
      </p:sp>
      <p:pic>
        <p:nvPicPr>
          <p:cNvPr id="5123" name="Picture 4"/>
          <p:cNvPicPr>
            <a:picLocks noGrp="1" noChangeAspect="1" noChangeArrowheads="1"/>
          </p:cNvPicPr>
          <p:nvPr>
            <p:ph type="body" idx="1"/>
          </p:nvPr>
        </p:nvPicPr>
        <p:blipFill>
          <a:blip r:embed="rId2">
            <a:extLst>
              <a:ext uri="{28A0092B-C50C-407E-A947-70E740481C1C}">
                <a14:useLocalDpi xmlns="" xmlns:a14="http://schemas.microsoft.com/office/drawing/2010/main" val="0"/>
              </a:ext>
            </a:extLst>
          </a:blip>
          <a:srcRect/>
          <a:stretch>
            <a:fillRect/>
          </a:stretch>
        </p:blipFill>
        <p:spPr>
          <a:xfrm>
            <a:off x="4174" y="1475184"/>
            <a:ext cx="9144000" cy="54102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5124" name="AutoShape 9"/>
          <p:cNvSpPr>
            <a:spLocks noChangeArrowheads="1"/>
          </p:cNvSpPr>
          <p:nvPr/>
        </p:nvSpPr>
        <p:spPr bwMode="auto">
          <a:xfrm>
            <a:off x="1066800" y="3352800"/>
            <a:ext cx="5486400" cy="2209800"/>
          </a:xfrm>
          <a:prstGeom prst="roundRect">
            <a:avLst>
              <a:gd name="adj" fmla="val 16667"/>
            </a:avLst>
          </a:prstGeom>
          <a:noFill/>
          <a:ln w="25400">
            <a:solidFill>
              <a:srgbClr val="FF00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tr-TR" altLang="tr-TR"/>
          </a:p>
        </p:txBody>
      </p:sp>
      <p:sp>
        <p:nvSpPr>
          <p:cNvPr id="5125" name="Rectangle 10"/>
          <p:cNvSpPr>
            <a:spLocks noChangeArrowheads="1"/>
          </p:cNvSpPr>
          <p:nvPr/>
        </p:nvSpPr>
        <p:spPr bwMode="auto">
          <a:xfrm>
            <a:off x="7162800" y="152400"/>
            <a:ext cx="1981200" cy="503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tr-TR" altLang="tr-TR" sz="1200"/>
              <a:t>12 Ekim 2014</a:t>
            </a:r>
          </a:p>
        </p:txBody>
      </p:sp>
    </p:spTree>
    <p:extLst>
      <p:ext uri="{BB962C8B-B14F-4D97-AF65-F5344CB8AC3E}">
        <p14:creationId xmlns="" xmlns:p14="http://schemas.microsoft.com/office/powerpoint/2010/main" val="1513913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can\Desktop\20150630 BRISBANE MAKALEMİZ\HAMSİ ARAŞTIRMA PHOTOS\IMAG2229.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396552" y="1052736"/>
            <a:ext cx="9580194" cy="5400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770591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can\Desktop\20150630 BRISBANE MAKALEMİZ\HAMSİ ARAŞTIRMA PHOTOS\IMAG2335.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324544" y="692696"/>
            <a:ext cx="9963403" cy="561662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865927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832" y="2286000"/>
            <a:ext cx="5181600" cy="2401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291" name="Text Box 251"/>
          <p:cNvSpPr txBox="1">
            <a:spLocks noChangeArrowheads="1"/>
          </p:cNvSpPr>
          <p:nvPr/>
        </p:nvSpPr>
        <p:spPr bwMode="auto">
          <a:xfrm>
            <a:off x="2087398" y="952827"/>
            <a:ext cx="2856872"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dirty="0"/>
              <a:t>Length composition</a:t>
            </a:r>
          </a:p>
        </p:txBody>
      </p:sp>
      <p:graphicFrame>
        <p:nvGraphicFramePr>
          <p:cNvPr id="14790" name="Group 454"/>
          <p:cNvGraphicFramePr>
            <a:graphicFrameLocks noGrp="1"/>
          </p:cNvGraphicFramePr>
          <p:nvPr>
            <p:extLst>
              <p:ext uri="{D42A27DB-BD31-4B8C-83A1-F6EECF244321}">
                <p14:modId xmlns="" xmlns:p14="http://schemas.microsoft.com/office/powerpoint/2010/main" val="2715979375"/>
              </p:ext>
            </p:extLst>
          </p:nvPr>
        </p:nvGraphicFramePr>
        <p:xfrm>
          <a:off x="5171768" y="1183652"/>
          <a:ext cx="3972233" cy="5125668"/>
        </p:xfrm>
        <a:graphic>
          <a:graphicData uri="http://schemas.openxmlformats.org/drawingml/2006/table">
            <a:tbl>
              <a:tblPr/>
              <a:tblGrid>
                <a:gridCol w="1011636"/>
                <a:gridCol w="993058"/>
                <a:gridCol w="673861"/>
                <a:gridCol w="597862"/>
                <a:gridCol w="695816"/>
              </a:tblGrid>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dirty="0" smtClean="0">
                          <a:ln>
                            <a:noFill/>
                          </a:ln>
                          <a:solidFill>
                            <a:schemeClr val="tx1"/>
                          </a:solidFill>
                          <a:effectLst/>
                          <a:latin typeface="Arial TUR" charset="-94"/>
                          <a:cs typeface="Arial" pitchFamily="34" charset="0"/>
                        </a:rPr>
                        <a:t>Length (cm)</a:t>
                      </a:r>
                      <a:endParaRPr kumimoji="0" lang="en-US" altLang="tr-TR" sz="18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cap="flat">
                      <a:noFill/>
                    </a:lnL>
                    <a:lnR>
                      <a:noFill/>
                    </a:lnR>
                    <a:lnT cap="flat">
                      <a:noFill/>
                    </a:lnT>
                    <a:lnB>
                      <a:noFill/>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Unidentified</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cap="flat">
                      <a:noFill/>
                    </a:lnT>
                    <a:lnB>
                      <a:noFill/>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Female</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cap="flat">
                      <a:noFill/>
                    </a:lnT>
                    <a:lnB>
                      <a:noFill/>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Male</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cap="flat">
                      <a:noFill/>
                    </a:lnT>
                    <a:lnB>
                      <a:noFill/>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All</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cap="flat">
                      <a:noFill/>
                    </a:lnT>
                    <a:lnB>
                      <a:noFill/>
                    </a:lnB>
                    <a:lnTlToBr>
                      <a:noFill/>
                    </a:lnTlToBr>
                    <a:lnBlToTr>
                      <a:noFill/>
                    </a:lnBlToTr>
                    <a:solidFill>
                      <a:srgbClr val="FFFF66"/>
                    </a:solid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6.0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dirty="0" smtClean="0">
                          <a:ln>
                            <a:noFill/>
                          </a:ln>
                          <a:solidFill>
                            <a:schemeClr val="tx1"/>
                          </a:solidFill>
                          <a:effectLst/>
                          <a:latin typeface="Arial TUR" charset="-94"/>
                          <a:cs typeface="Arial" pitchFamily="34" charset="0"/>
                        </a:rPr>
                        <a:t>6.5</a:t>
                      </a:r>
                      <a:endParaRPr kumimoji="0" lang="en-US" altLang="tr-TR" sz="18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7.0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0.7</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7.5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0.3</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0.4</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8.0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0.3</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0.6</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8.5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0.3</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0.3</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0.6</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1.3</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9.0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2.2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9.5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2.1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1.7</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3.8</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4.3</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2.9</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7.2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10.5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6.3</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4.1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10.4</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11.0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14.2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6.5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20.8</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11.5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15.8</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7.1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23.1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12.0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12.6</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5.5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18.3</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12.5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5.4</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1.8</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7.2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13.0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2.2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0.6</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2.9</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13.5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0.3</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14.0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0.2</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a:noFill/>
                    </a:lnB>
                    <a:lnTlToBr>
                      <a:noFill/>
                    </a:lnTlToBr>
                    <a:lnBlToTr>
                      <a:noFill/>
                    </a:lnBlToTr>
                    <a:noFill/>
                  </a:tcPr>
                </a:tc>
              </a:tr>
              <a:tr h="269772">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All</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cap="flat">
                      <a:noFill/>
                    </a:lnL>
                    <a:lnR>
                      <a:noFill/>
                    </a:lnR>
                    <a:lnT>
                      <a:noFill/>
                    </a:lnT>
                    <a:lnB cap="flat">
                      <a:noFill/>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2.6</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cap="flat">
                      <a:noFill/>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65.1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cap="flat">
                      <a:noFill/>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smtClean="0">
                          <a:ln>
                            <a:noFill/>
                          </a:ln>
                          <a:solidFill>
                            <a:schemeClr val="tx1"/>
                          </a:solidFill>
                          <a:effectLst/>
                          <a:latin typeface="Arial TUR" charset="-94"/>
                          <a:cs typeface="Arial" pitchFamily="34" charset="0"/>
                        </a:rPr>
                        <a:t>32.4</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anchor="b" horzOverflow="overflow">
                    <a:lnL>
                      <a:noFill/>
                    </a:lnL>
                    <a:lnR>
                      <a:noFill/>
                    </a:lnR>
                    <a:lnT>
                      <a:noFill/>
                    </a:lnT>
                    <a:lnB cap="flat">
                      <a:noFill/>
                    </a:lnB>
                    <a:lnTlToBr>
                      <a:noFill/>
                    </a:lnTlToBr>
                    <a:lnBlToTr>
                      <a:noFill/>
                    </a:lnBlToTr>
                    <a:solidFill>
                      <a:srgbClr val="FFFF66"/>
                    </a:solid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tr-TR" sz="1000" b="0" i="0" u="none" strike="noStrike" cap="none" normalizeH="0" baseline="0" dirty="0" smtClean="0">
                          <a:ln>
                            <a:noFill/>
                          </a:ln>
                          <a:solidFill>
                            <a:schemeClr val="tx1"/>
                          </a:solidFill>
                          <a:effectLst/>
                          <a:latin typeface="Arial TUR" charset="-94"/>
                          <a:cs typeface="Arial" pitchFamily="34" charset="0"/>
                        </a:rPr>
                        <a:t>100.0</a:t>
                      </a:r>
                      <a:endParaRPr kumimoji="0" lang="en-US" altLang="tr-TR" sz="18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a:noFill/>
                    </a:lnL>
                    <a:lnR cap="flat">
                      <a:noFill/>
                    </a:lnR>
                    <a:lnT>
                      <a:noFill/>
                    </a:lnT>
                    <a:lnB cap="flat">
                      <a:noFill/>
                    </a:lnB>
                    <a:lnTlToBr>
                      <a:noFill/>
                    </a:lnTlToBr>
                    <a:lnBlToTr>
                      <a:noFill/>
                    </a:lnBlToTr>
                    <a:solidFill>
                      <a:srgbClr val="FFFF66"/>
                    </a:solidFill>
                  </a:tcPr>
                </a:tc>
              </a:tr>
            </a:tbl>
          </a:graphicData>
        </a:graphic>
      </p:graphicFrame>
      <p:sp>
        <p:nvSpPr>
          <p:cNvPr id="12388" name="Text Box 455"/>
          <p:cNvSpPr txBox="1">
            <a:spLocks noChangeArrowheads="1"/>
          </p:cNvSpPr>
          <p:nvPr/>
        </p:nvSpPr>
        <p:spPr bwMode="auto">
          <a:xfrm>
            <a:off x="1447800" y="457200"/>
            <a:ext cx="4136069"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b="1" dirty="0"/>
              <a:t>2014 – 2015 fishing season</a:t>
            </a:r>
          </a:p>
        </p:txBody>
      </p:sp>
    </p:spTree>
    <p:extLst>
      <p:ext uri="{BB962C8B-B14F-4D97-AF65-F5344CB8AC3E}">
        <p14:creationId xmlns="" xmlns:p14="http://schemas.microsoft.com/office/powerpoint/2010/main" val="23543996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30"/>
          <p:cNvGrpSpPr>
            <a:grpSpLocks/>
          </p:cNvGrpSpPr>
          <p:nvPr/>
        </p:nvGrpSpPr>
        <p:grpSpPr bwMode="auto">
          <a:xfrm>
            <a:off x="1022350" y="44249"/>
            <a:ext cx="6824663" cy="6121400"/>
            <a:chOff x="529" y="0"/>
            <a:chExt cx="4415" cy="4100"/>
          </a:xfrm>
        </p:grpSpPr>
        <p:grpSp>
          <p:nvGrpSpPr>
            <p:cNvPr id="13315" name="Group 26"/>
            <p:cNvGrpSpPr>
              <a:grpSpLocks/>
            </p:cNvGrpSpPr>
            <p:nvPr/>
          </p:nvGrpSpPr>
          <p:grpSpPr bwMode="auto">
            <a:xfrm>
              <a:off x="810" y="0"/>
              <a:ext cx="4134" cy="4088"/>
              <a:chOff x="240" y="80"/>
              <a:chExt cx="4134" cy="4088"/>
            </a:xfrm>
          </p:grpSpPr>
          <p:pic>
            <p:nvPicPr>
              <p:cNvPr id="13319" name="Picture 9"/>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40" y="144"/>
                <a:ext cx="2044" cy="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20" name="Picture 11"/>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56" y="1104"/>
                <a:ext cx="2038" cy="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21" name="Picture 1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48" y="2064"/>
                <a:ext cx="2033" cy="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22" name="Picture 1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48" y="3024"/>
                <a:ext cx="2027" cy="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23" name="Picture 17"/>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2336" y="80"/>
                <a:ext cx="2038" cy="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24" name="Picture 19"/>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2311" y="1184"/>
                <a:ext cx="2033" cy="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25" name="Picture 21"/>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2320" y="2144"/>
                <a:ext cx="2027" cy="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326" name="Picture 23"/>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2339" y="3189"/>
                <a:ext cx="2021" cy="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27" name="Line 24"/>
              <p:cNvSpPr>
                <a:spLocks noChangeShapeType="1"/>
              </p:cNvSpPr>
              <p:nvPr/>
            </p:nvSpPr>
            <p:spPr bwMode="auto">
              <a:xfrm>
                <a:off x="1200" y="432"/>
                <a:ext cx="0" cy="3504"/>
              </a:xfrm>
              <a:prstGeom prst="line">
                <a:avLst/>
              </a:prstGeom>
              <a:noFill/>
              <a:ln w="44450" cap="rnd">
                <a:solidFill>
                  <a:srgbClr val="FF000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3328" name="Line 25"/>
              <p:cNvSpPr>
                <a:spLocks noChangeShapeType="1"/>
              </p:cNvSpPr>
              <p:nvPr/>
            </p:nvSpPr>
            <p:spPr bwMode="auto">
              <a:xfrm>
                <a:off x="3264" y="432"/>
                <a:ext cx="0" cy="3504"/>
              </a:xfrm>
              <a:prstGeom prst="line">
                <a:avLst/>
              </a:prstGeom>
              <a:noFill/>
              <a:ln w="44450" cap="rnd">
                <a:solidFill>
                  <a:srgbClr val="FF000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13316" name="Text Box 27"/>
            <p:cNvSpPr txBox="1">
              <a:spLocks noChangeArrowheads="1"/>
            </p:cNvSpPr>
            <p:nvPr/>
          </p:nvSpPr>
          <p:spPr bwMode="auto">
            <a:xfrm>
              <a:off x="1344" y="3888"/>
              <a:ext cx="1149"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1600" b="1"/>
                <a:t>Total length</a:t>
              </a:r>
              <a:r>
                <a:rPr lang="tr-TR" altLang="tr-TR" sz="1600" b="1"/>
                <a:t> (cm)</a:t>
              </a:r>
            </a:p>
          </p:txBody>
        </p:sp>
        <p:sp>
          <p:nvSpPr>
            <p:cNvPr id="13317" name="Text Box 28"/>
            <p:cNvSpPr txBox="1">
              <a:spLocks noChangeArrowheads="1"/>
            </p:cNvSpPr>
            <p:nvPr/>
          </p:nvSpPr>
          <p:spPr bwMode="auto">
            <a:xfrm>
              <a:off x="3408" y="3888"/>
              <a:ext cx="1149"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1600" b="1"/>
                <a:t>Total length (cm)</a:t>
              </a:r>
            </a:p>
          </p:txBody>
        </p:sp>
        <p:sp>
          <p:nvSpPr>
            <p:cNvPr id="13318" name="Text Box 29"/>
            <p:cNvSpPr txBox="1">
              <a:spLocks noChangeArrowheads="1"/>
            </p:cNvSpPr>
            <p:nvPr/>
          </p:nvSpPr>
          <p:spPr bwMode="auto">
            <a:xfrm rot="-5400000">
              <a:off x="91" y="1926"/>
              <a:ext cx="1108"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b="1"/>
                <a:t>Frequency (%)</a:t>
              </a:r>
            </a:p>
          </p:txBody>
        </p:sp>
      </p:grpSp>
      <p:sp>
        <p:nvSpPr>
          <p:cNvPr id="17" name="Text Box 455"/>
          <p:cNvSpPr txBox="1">
            <a:spLocks noChangeArrowheads="1"/>
          </p:cNvSpPr>
          <p:nvPr/>
        </p:nvSpPr>
        <p:spPr bwMode="auto">
          <a:xfrm>
            <a:off x="2771800" y="6326897"/>
            <a:ext cx="3953326"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dirty="0"/>
              <a:t>2014 – 2015 fishing season</a:t>
            </a:r>
          </a:p>
        </p:txBody>
      </p:sp>
    </p:spTree>
    <p:extLst>
      <p:ext uri="{BB962C8B-B14F-4D97-AF65-F5344CB8AC3E}">
        <p14:creationId xmlns="" xmlns:p14="http://schemas.microsoft.com/office/powerpoint/2010/main" val="10248733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7"/>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2400" y="2684463"/>
            <a:ext cx="4267200" cy="1962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339" name="Rectangle 10"/>
          <p:cNvSpPr>
            <a:spLocks noChangeArrowheads="1"/>
          </p:cNvSpPr>
          <p:nvPr/>
        </p:nvSpPr>
        <p:spPr bwMode="auto">
          <a:xfrm>
            <a:off x="4343400" y="762000"/>
            <a:ext cx="4572000" cy="1341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tr-TR" altLang="tr-TR" sz="1400" dirty="0"/>
              <a:t>W = 0.011TL</a:t>
            </a:r>
            <a:r>
              <a:rPr lang="tr-TR" altLang="tr-TR" sz="1400" baseline="30000" dirty="0"/>
              <a:t>2.7368</a:t>
            </a:r>
            <a:r>
              <a:rPr lang="tr-TR" altLang="tr-TR" sz="1400" dirty="0"/>
              <a:t>, r</a:t>
            </a:r>
            <a:r>
              <a:rPr lang="tr-TR" altLang="tr-TR" sz="1400" baseline="30000" dirty="0"/>
              <a:t>2</a:t>
            </a:r>
            <a:r>
              <a:rPr lang="tr-TR" altLang="tr-TR" sz="1400" dirty="0"/>
              <a:t> = 0.8454, </a:t>
            </a:r>
            <a:r>
              <a:rPr lang="tr-TR" altLang="tr-TR" sz="1400" dirty="0" err="1"/>
              <a:t>SdlogL</a:t>
            </a:r>
            <a:r>
              <a:rPr lang="tr-TR" altLang="tr-TR" sz="1400" dirty="0"/>
              <a:t> = 0.0362, </a:t>
            </a:r>
            <a:r>
              <a:rPr lang="tr-TR" altLang="tr-TR" sz="1400" dirty="0" err="1"/>
              <a:t>SdlogW</a:t>
            </a:r>
            <a:r>
              <a:rPr lang="tr-TR" altLang="tr-TR" sz="1400" dirty="0"/>
              <a:t> = 0.107798029, N = 1709,</a:t>
            </a:r>
          </a:p>
          <a:p>
            <a:pPr eaLnBrk="1" hangingPunct="1"/>
            <a:endParaRPr lang="tr-TR" altLang="tr-TR" b="1" dirty="0">
              <a:solidFill>
                <a:srgbClr val="FF3300"/>
              </a:solidFill>
            </a:endParaRPr>
          </a:p>
          <a:p>
            <a:pPr eaLnBrk="1" hangingPunct="1"/>
            <a:r>
              <a:rPr lang="tr-TR" altLang="tr-TR" b="1" dirty="0" err="1">
                <a:solidFill>
                  <a:srgbClr val="FF3300"/>
                </a:solidFill>
              </a:rPr>
              <a:t>Pauly</a:t>
            </a:r>
            <a:r>
              <a:rPr lang="tr-TR" altLang="tr-TR" b="1" dirty="0">
                <a:solidFill>
                  <a:srgbClr val="FF3300"/>
                </a:solidFill>
              </a:rPr>
              <a:t>’ t test = 9.291496, P &lt; 0.05, </a:t>
            </a:r>
            <a:r>
              <a:rPr lang="tr-TR" altLang="tr-TR" b="1" dirty="0" err="1">
                <a:solidFill>
                  <a:srgbClr val="FF3300"/>
                </a:solidFill>
              </a:rPr>
              <a:t>negative</a:t>
            </a:r>
            <a:r>
              <a:rPr lang="tr-TR" altLang="tr-TR" b="1" dirty="0">
                <a:solidFill>
                  <a:srgbClr val="FF3300"/>
                </a:solidFill>
              </a:rPr>
              <a:t> </a:t>
            </a:r>
            <a:r>
              <a:rPr lang="tr-TR" altLang="tr-TR" b="1" dirty="0" err="1">
                <a:solidFill>
                  <a:srgbClr val="FF3300"/>
                </a:solidFill>
              </a:rPr>
              <a:t>allometric</a:t>
            </a:r>
            <a:r>
              <a:rPr lang="tr-TR" altLang="tr-TR" b="1" dirty="0">
                <a:solidFill>
                  <a:srgbClr val="FF3300"/>
                </a:solidFill>
              </a:rPr>
              <a:t> </a:t>
            </a:r>
            <a:r>
              <a:rPr lang="tr-TR" altLang="tr-TR" b="1" dirty="0" err="1">
                <a:solidFill>
                  <a:srgbClr val="FF3300"/>
                </a:solidFill>
              </a:rPr>
              <a:t>growth</a:t>
            </a:r>
            <a:r>
              <a:rPr lang="tr-TR" altLang="tr-TR" b="1" dirty="0">
                <a:solidFill>
                  <a:srgbClr val="FF3300"/>
                </a:solidFill>
              </a:rPr>
              <a:t> (</a:t>
            </a:r>
            <a:r>
              <a:rPr lang="tr-TR" altLang="tr-TR" b="1" dirty="0" err="1">
                <a:solidFill>
                  <a:srgbClr val="FF3300"/>
                </a:solidFill>
              </a:rPr>
              <a:t>Female</a:t>
            </a:r>
            <a:r>
              <a:rPr lang="tr-TR" altLang="tr-TR" b="1" dirty="0">
                <a:solidFill>
                  <a:srgbClr val="FF3300"/>
                </a:solidFill>
              </a:rPr>
              <a:t>).</a:t>
            </a:r>
          </a:p>
        </p:txBody>
      </p:sp>
      <p:sp>
        <p:nvSpPr>
          <p:cNvPr id="14340" name="Rectangle 11"/>
          <p:cNvSpPr>
            <a:spLocks noChangeArrowheads="1"/>
          </p:cNvSpPr>
          <p:nvPr/>
        </p:nvSpPr>
        <p:spPr bwMode="auto">
          <a:xfrm>
            <a:off x="4419600" y="2743200"/>
            <a:ext cx="4724400" cy="1341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tr-TR" altLang="tr-TR" sz="1400" dirty="0"/>
              <a:t>W = 0.0065TL</a:t>
            </a:r>
            <a:r>
              <a:rPr lang="tr-TR" altLang="tr-TR" sz="1400" baseline="30000" dirty="0"/>
              <a:t>2.9483</a:t>
            </a:r>
            <a:r>
              <a:rPr lang="tr-TR" altLang="tr-TR" sz="1400" dirty="0"/>
              <a:t>, r</a:t>
            </a:r>
            <a:r>
              <a:rPr lang="tr-TR" altLang="tr-TR" sz="1400" baseline="30000" dirty="0"/>
              <a:t>2</a:t>
            </a:r>
            <a:r>
              <a:rPr lang="tr-TR" altLang="tr-TR" sz="1400" dirty="0"/>
              <a:t> = 0.8917, </a:t>
            </a:r>
            <a:r>
              <a:rPr lang="tr-TR" altLang="tr-TR" sz="1400" dirty="0" err="1"/>
              <a:t>SdlogL</a:t>
            </a:r>
            <a:r>
              <a:rPr lang="tr-TR" altLang="tr-TR" sz="1400" dirty="0"/>
              <a:t> = 0.0442, </a:t>
            </a:r>
            <a:r>
              <a:rPr lang="tr-TR" altLang="tr-TR" sz="1400" dirty="0" err="1"/>
              <a:t>SdlogW</a:t>
            </a:r>
            <a:r>
              <a:rPr lang="tr-TR" altLang="tr-TR" sz="1400" dirty="0"/>
              <a:t> = 0.137917881, N = 851,</a:t>
            </a:r>
          </a:p>
          <a:p>
            <a:pPr eaLnBrk="1" hangingPunct="1"/>
            <a:endParaRPr lang="tr-TR" altLang="tr-TR" b="1" dirty="0">
              <a:solidFill>
                <a:srgbClr val="FF3300"/>
              </a:solidFill>
            </a:endParaRPr>
          </a:p>
          <a:p>
            <a:pPr eaLnBrk="1" hangingPunct="1"/>
            <a:r>
              <a:rPr lang="tr-TR" altLang="tr-TR" b="1" dirty="0" err="1">
                <a:solidFill>
                  <a:srgbClr val="FF3300"/>
                </a:solidFill>
              </a:rPr>
              <a:t>Pauly</a:t>
            </a:r>
            <a:r>
              <a:rPr lang="tr-TR" altLang="tr-TR" b="1" dirty="0">
                <a:solidFill>
                  <a:srgbClr val="FF3300"/>
                </a:solidFill>
              </a:rPr>
              <a:t>’ t test = 1.466093, P &gt; 0.05, </a:t>
            </a:r>
            <a:r>
              <a:rPr lang="tr-TR" altLang="tr-TR" b="1" dirty="0" err="1">
                <a:solidFill>
                  <a:srgbClr val="FF3300"/>
                </a:solidFill>
              </a:rPr>
              <a:t>isometric</a:t>
            </a:r>
            <a:r>
              <a:rPr lang="tr-TR" altLang="tr-TR" b="1" dirty="0">
                <a:solidFill>
                  <a:srgbClr val="FF3300"/>
                </a:solidFill>
              </a:rPr>
              <a:t> </a:t>
            </a:r>
            <a:r>
              <a:rPr lang="tr-TR" altLang="tr-TR" b="1" dirty="0" err="1">
                <a:solidFill>
                  <a:srgbClr val="FF3300"/>
                </a:solidFill>
              </a:rPr>
              <a:t>growth</a:t>
            </a:r>
            <a:r>
              <a:rPr lang="tr-TR" altLang="tr-TR" b="1" dirty="0">
                <a:solidFill>
                  <a:srgbClr val="FF3300"/>
                </a:solidFill>
              </a:rPr>
              <a:t> (Male).</a:t>
            </a:r>
          </a:p>
        </p:txBody>
      </p:sp>
      <p:sp>
        <p:nvSpPr>
          <p:cNvPr id="14341" name="Rectangle 12"/>
          <p:cNvSpPr>
            <a:spLocks noChangeArrowheads="1"/>
          </p:cNvSpPr>
          <p:nvPr/>
        </p:nvSpPr>
        <p:spPr bwMode="auto">
          <a:xfrm>
            <a:off x="4343400" y="4876800"/>
            <a:ext cx="4572000" cy="1341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tr-TR" altLang="tr-TR" sz="1400"/>
              <a:t>W = 0.0079TL</a:t>
            </a:r>
            <a:r>
              <a:rPr lang="tr-TR" altLang="tr-TR" sz="1400" baseline="30000"/>
              <a:t>2.8682</a:t>
            </a:r>
            <a:r>
              <a:rPr lang="tr-TR" altLang="tr-TR" sz="1400"/>
              <a:t>, r</a:t>
            </a:r>
            <a:r>
              <a:rPr lang="tr-TR" altLang="tr-TR" sz="1400" baseline="30000"/>
              <a:t>2</a:t>
            </a:r>
            <a:r>
              <a:rPr lang="tr-TR" altLang="tr-TR" sz="1400"/>
              <a:t> = 0.8983, SdlogL = 0.0458,</a:t>
            </a:r>
          </a:p>
          <a:p>
            <a:pPr eaLnBrk="1" hangingPunct="1"/>
            <a:r>
              <a:rPr lang="tr-TR" altLang="tr-TR" sz="1400"/>
              <a:t> SdlogW = 0.138522039, N = 2627,</a:t>
            </a:r>
          </a:p>
          <a:p>
            <a:pPr eaLnBrk="1" hangingPunct="1"/>
            <a:endParaRPr lang="tr-TR" altLang="tr-TR" b="1">
              <a:solidFill>
                <a:srgbClr val="FF3300"/>
              </a:solidFill>
            </a:endParaRPr>
          </a:p>
          <a:p>
            <a:pPr eaLnBrk="1" hangingPunct="1"/>
            <a:r>
              <a:rPr lang="tr-TR" altLang="tr-TR" b="1">
                <a:solidFill>
                  <a:srgbClr val="FF3300"/>
                </a:solidFill>
              </a:rPr>
              <a:t>Pauly’ t test = 6.997254, P &lt; 0.05,</a:t>
            </a:r>
          </a:p>
          <a:p>
            <a:pPr eaLnBrk="1" hangingPunct="1"/>
            <a:r>
              <a:rPr lang="tr-TR" altLang="tr-TR" b="1">
                <a:solidFill>
                  <a:srgbClr val="FF3300"/>
                </a:solidFill>
              </a:rPr>
              <a:t>negative allometric growth (All)</a:t>
            </a:r>
          </a:p>
        </p:txBody>
      </p:sp>
      <p:pic>
        <p:nvPicPr>
          <p:cNvPr id="14342" name="Picture 1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5449" y="573114"/>
            <a:ext cx="3976688" cy="182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343" name="Picture 16"/>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28600" y="4818063"/>
            <a:ext cx="3976688" cy="182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344" name="Text Box 17"/>
          <p:cNvSpPr txBox="1">
            <a:spLocks noChangeArrowheads="1"/>
          </p:cNvSpPr>
          <p:nvPr/>
        </p:nvSpPr>
        <p:spPr bwMode="auto">
          <a:xfrm>
            <a:off x="4342543" y="186600"/>
            <a:ext cx="4374146"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dirty="0"/>
              <a:t>Length -  Weight Relationships</a:t>
            </a:r>
          </a:p>
        </p:txBody>
      </p:sp>
      <p:sp>
        <p:nvSpPr>
          <p:cNvPr id="10" name="Text Box 455"/>
          <p:cNvSpPr txBox="1">
            <a:spLocks noChangeArrowheads="1"/>
          </p:cNvSpPr>
          <p:nvPr/>
        </p:nvSpPr>
        <p:spPr bwMode="auto">
          <a:xfrm>
            <a:off x="31913" y="44624"/>
            <a:ext cx="3953326"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dirty="0"/>
              <a:t>2014 – 2015 fishing season</a:t>
            </a:r>
          </a:p>
        </p:txBody>
      </p:sp>
    </p:spTree>
    <p:extLst>
      <p:ext uri="{BB962C8B-B14F-4D97-AF65-F5344CB8AC3E}">
        <p14:creationId xmlns="" xmlns:p14="http://schemas.microsoft.com/office/powerpoint/2010/main" val="381388695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82" name="Group 242"/>
          <p:cNvGraphicFramePr>
            <a:graphicFrameLocks noGrp="1"/>
          </p:cNvGraphicFramePr>
          <p:nvPr>
            <p:extLst>
              <p:ext uri="{D42A27DB-BD31-4B8C-83A1-F6EECF244321}">
                <p14:modId xmlns="" xmlns:p14="http://schemas.microsoft.com/office/powerpoint/2010/main" val="3185084942"/>
              </p:ext>
            </p:extLst>
          </p:nvPr>
        </p:nvGraphicFramePr>
        <p:xfrm>
          <a:off x="5545138" y="1371600"/>
          <a:ext cx="3319464" cy="4664079"/>
        </p:xfrm>
        <a:graphic>
          <a:graphicData uri="http://schemas.openxmlformats.org/drawingml/2006/table">
            <a:tbl>
              <a:tblPr/>
              <a:tblGrid>
                <a:gridCol w="841295"/>
                <a:gridCol w="1236544"/>
                <a:gridCol w="208262"/>
                <a:gridCol w="1033363"/>
              </a:tblGrid>
              <a:tr h="51823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dirty="0" smtClean="0">
                        <a:ln>
                          <a:noFill/>
                        </a:ln>
                        <a:solidFill>
                          <a:schemeClr val="tx1"/>
                        </a:solidFill>
                        <a:effectLst/>
                        <a:latin typeface="Arial" pitchFamily="34" charset="0"/>
                        <a:cs typeface="Arial" pitchFamily="34" charset="0"/>
                      </a:endParaRPr>
                    </a:p>
                  </a:txBody>
                  <a:tcPr marL="91431" marR="91431" marT="45726" marB="45726" anchor="b" horzOverflow="overflow">
                    <a:lnL cap="flat">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Hoenig</a:t>
                      </a:r>
                      <a:r>
                        <a:rPr kumimoji="0" lang="en-US" altLang="tr-TR"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Seasonal</a:t>
                      </a:r>
                      <a:endParaRPr kumimoji="0" lang="en-US" altLang="tr-TR" sz="1800" b="0" i="0" u="none" strike="noStrike" cap="none" normalizeH="0" baseline="0" dirty="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dirty="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Non-Seasonal</a:t>
                      </a:r>
                      <a:endParaRPr kumimoji="0" lang="en-US" altLang="tr-TR" sz="1800" b="0" i="0" u="none" strike="noStrike" cap="none" normalizeH="0" baseline="0" dirty="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cap="flat">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51823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1" u="none" strike="noStrike" cap="none" normalizeH="0" baseline="0" smtClean="0">
                          <a:ln>
                            <a:noFill/>
                          </a:ln>
                          <a:solidFill>
                            <a:schemeClr val="tx1"/>
                          </a:solidFill>
                          <a:effectLst/>
                          <a:latin typeface="Times New Roman" pitchFamily="18" charset="0"/>
                          <a:cs typeface="Times New Roman" pitchFamily="18" charset="0"/>
                        </a:rPr>
                        <a:t>L</a:t>
                      </a:r>
                      <a:r>
                        <a:rPr kumimoji="0" lang="en-US" altLang="tr-TR" sz="1200" b="1" i="1" u="none" strike="noStrike" cap="none" normalizeH="0" baseline="-30000" smtClean="0">
                          <a:ln>
                            <a:noFill/>
                          </a:ln>
                          <a:solidFill>
                            <a:schemeClr val="tx1"/>
                          </a:solidFill>
                          <a:effectLst/>
                          <a:latin typeface="Times New Roman" pitchFamily="18" charset="0"/>
                          <a:cs typeface="Times New Roman" pitchFamily="18" charset="0"/>
                        </a:rPr>
                        <a:t>∞</a:t>
                      </a: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 (cm)</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cap="flat">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dirty="0" smtClean="0">
                          <a:ln>
                            <a:noFill/>
                          </a:ln>
                          <a:solidFill>
                            <a:schemeClr val="tx1"/>
                          </a:solidFill>
                          <a:effectLst/>
                          <a:latin typeface="Times New Roman" pitchFamily="18" charset="0"/>
                          <a:cs typeface="Times New Roman" pitchFamily="18" charset="0"/>
                        </a:rPr>
                        <a:t>13.</a:t>
                      </a:r>
                      <a:r>
                        <a:rPr kumimoji="0" lang="tr-TR" altLang="tr-TR" sz="1200" b="1" i="0" u="none" strike="noStrike" cap="none" normalizeH="0" baseline="0" dirty="0" smtClean="0">
                          <a:ln>
                            <a:noFill/>
                          </a:ln>
                          <a:solidFill>
                            <a:schemeClr val="tx1"/>
                          </a:solidFill>
                          <a:effectLst/>
                          <a:latin typeface="Times New Roman" pitchFamily="18" charset="0"/>
                          <a:cs typeface="Times New Roman" pitchFamily="18" charset="0"/>
                        </a:rPr>
                        <a:t>272</a:t>
                      </a:r>
                      <a:endParaRPr kumimoji="0" lang="en-US" altLang="tr-TR" sz="1800" b="0" i="0" u="none" strike="noStrike" cap="none" normalizeH="0" baseline="0" dirty="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13.</a:t>
                      </a:r>
                      <a:r>
                        <a:rPr kumimoji="0" lang="tr-TR" altLang="tr-TR" sz="1200" b="1" i="0" u="none" strike="noStrike" cap="none" normalizeH="0" baseline="0" smtClean="0">
                          <a:ln>
                            <a:noFill/>
                          </a:ln>
                          <a:solidFill>
                            <a:schemeClr val="tx1"/>
                          </a:solidFill>
                          <a:effectLst/>
                          <a:latin typeface="Times New Roman" pitchFamily="18" charset="0"/>
                          <a:cs typeface="Times New Roman" pitchFamily="18" charset="0"/>
                        </a:rPr>
                        <a:t>187</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cap="flat">
                      <a:noFill/>
                    </a:lnR>
                    <a:lnT w="25400" cap="flat" cmpd="sng" algn="ctr">
                      <a:solidFill>
                        <a:srgbClr val="000000"/>
                      </a:solidFill>
                      <a:prstDash val="solid"/>
                      <a:round/>
                      <a:headEnd type="none" w="med" len="med"/>
                      <a:tailEnd type="none" w="med" len="med"/>
                    </a:lnT>
                    <a:lnB>
                      <a:noFill/>
                    </a:lnB>
                    <a:lnTlToBr>
                      <a:noFill/>
                    </a:lnTlToBr>
                    <a:lnBlToTr>
                      <a:noFill/>
                    </a:lnBlToTr>
                    <a:noFill/>
                  </a:tcPr>
                </a:tc>
              </a:tr>
              <a:tr h="51823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1" u="none" strike="noStrike" cap="none" normalizeH="0" baseline="0" smtClean="0">
                          <a:ln>
                            <a:noFill/>
                          </a:ln>
                          <a:solidFill>
                            <a:schemeClr val="tx1"/>
                          </a:solidFill>
                          <a:effectLst/>
                          <a:latin typeface="Times New Roman" pitchFamily="18" charset="0"/>
                          <a:cs typeface="Times New Roman" pitchFamily="18" charset="0"/>
                        </a:rPr>
                        <a:t>K</a:t>
                      </a: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 (year-1)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1.2</a:t>
                      </a:r>
                      <a:r>
                        <a:rPr kumimoji="0" lang="tr-TR" altLang="tr-TR" sz="1200" b="1" i="0" u="none" strike="noStrike" cap="none" normalizeH="0" baseline="0" smtClean="0">
                          <a:ln>
                            <a:noFill/>
                          </a:ln>
                          <a:solidFill>
                            <a:schemeClr val="tx1"/>
                          </a:solidFill>
                          <a:effectLst/>
                          <a:latin typeface="Times New Roman" pitchFamily="18" charset="0"/>
                          <a:cs typeface="Times New Roman" pitchFamily="18" charset="0"/>
                        </a:rPr>
                        <a:t>00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1.054</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cap="flat">
                      <a:noFill/>
                    </a:lnR>
                    <a:lnT>
                      <a:noFill/>
                    </a:lnT>
                    <a:lnB>
                      <a:noFill/>
                    </a:lnB>
                    <a:lnTlToBr>
                      <a:noFill/>
                    </a:lnTlToBr>
                    <a:lnBlToTr>
                      <a:noFill/>
                    </a:lnBlToTr>
                    <a:noFill/>
                  </a:tcPr>
                </a:tc>
              </a:tr>
              <a:tr h="51823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1" u="none" strike="noStrike" cap="none" normalizeH="0" baseline="0" smtClean="0">
                          <a:ln>
                            <a:noFill/>
                          </a:ln>
                          <a:solidFill>
                            <a:schemeClr val="tx1"/>
                          </a:solidFill>
                          <a:effectLst/>
                          <a:latin typeface="Times New Roman" pitchFamily="18" charset="0"/>
                          <a:cs typeface="Times New Roman" pitchFamily="18" charset="0"/>
                        </a:rPr>
                        <a:t>t</a:t>
                      </a:r>
                      <a:r>
                        <a:rPr kumimoji="0" lang="en-US" altLang="tr-TR" sz="1200" b="1" i="1" u="none" strike="noStrike" cap="none" normalizeH="0" baseline="-30000" smtClean="0">
                          <a:ln>
                            <a:noFill/>
                          </a:ln>
                          <a:solidFill>
                            <a:schemeClr val="tx1"/>
                          </a:solidFill>
                          <a:effectLst/>
                          <a:latin typeface="Times New Roman" pitchFamily="18" charset="0"/>
                          <a:cs typeface="Times New Roman" pitchFamily="18" charset="0"/>
                        </a:rPr>
                        <a:t>0</a:t>
                      </a: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 (year)</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-0.59</a:t>
                      </a:r>
                      <a:r>
                        <a:rPr kumimoji="0" lang="tr-TR" altLang="tr-TR" sz="12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-0.76</a:t>
                      </a:r>
                      <a:r>
                        <a:rPr kumimoji="0" lang="tr-TR" altLang="tr-TR" sz="12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cap="flat">
                      <a:noFill/>
                    </a:lnR>
                    <a:lnT>
                      <a:noFill/>
                    </a:lnT>
                    <a:lnB>
                      <a:noFill/>
                    </a:lnB>
                    <a:lnTlToBr>
                      <a:noFill/>
                    </a:lnTlToBr>
                    <a:lnBlToTr>
                      <a:noFill/>
                    </a:lnBlToTr>
                    <a:noFill/>
                  </a:tcPr>
                </a:tc>
              </a:tr>
              <a:tr h="51823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1" u="none" strike="noStrike" cap="none" normalizeH="0" baseline="0" smtClean="0">
                          <a:ln>
                            <a:noFill/>
                          </a:ln>
                          <a:solidFill>
                            <a:schemeClr val="tx1"/>
                          </a:solidFill>
                          <a:effectLst/>
                          <a:latin typeface="Times New Roman" pitchFamily="18" charset="0"/>
                          <a:cs typeface="Times New Roman" pitchFamily="18" charset="0"/>
                        </a:rPr>
                        <a:t>t</a:t>
                      </a:r>
                      <a:r>
                        <a:rPr kumimoji="0" lang="en-US" altLang="tr-TR" sz="1200" b="1" i="1" u="none" strike="noStrike" cap="none" normalizeH="0" baseline="-30000" smtClean="0">
                          <a:ln>
                            <a:noFill/>
                          </a:ln>
                          <a:solidFill>
                            <a:schemeClr val="tx1"/>
                          </a:solidFill>
                          <a:effectLst/>
                          <a:latin typeface="Times New Roman" pitchFamily="18" charset="0"/>
                          <a:cs typeface="Times New Roman" pitchFamily="18" charset="0"/>
                        </a:rPr>
                        <a:t>s</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-0.469</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cap="flat">
                      <a:noFill/>
                    </a:lnR>
                    <a:lnT>
                      <a:noFill/>
                    </a:lnT>
                    <a:lnB>
                      <a:noFill/>
                    </a:lnB>
                    <a:lnTlToBr>
                      <a:noFill/>
                    </a:lnTlToBr>
                    <a:lnBlToTr>
                      <a:noFill/>
                    </a:lnBlToTr>
                    <a:noFill/>
                  </a:tcPr>
                </a:tc>
              </a:tr>
              <a:tr h="51823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1" u="none" strike="noStrike" cap="none" normalizeH="0" baseline="0" smtClean="0">
                          <a:ln>
                            <a:noFill/>
                          </a:ln>
                          <a:solidFill>
                            <a:schemeClr val="tx1"/>
                          </a:solidFill>
                          <a:effectLst/>
                          <a:latin typeface="Times New Roman" pitchFamily="18" charset="0"/>
                          <a:cs typeface="Times New Roman" pitchFamily="18" charset="0"/>
                        </a:rPr>
                        <a:t>WP</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0.</a:t>
                      </a:r>
                      <a:r>
                        <a:rPr kumimoji="0" lang="tr-TR" altLang="tr-TR" sz="1200" b="1" i="0" u="none" strike="noStrike" cap="none" normalizeH="0" baseline="0" smtClean="0">
                          <a:ln>
                            <a:noFill/>
                          </a:ln>
                          <a:solidFill>
                            <a:schemeClr val="tx1"/>
                          </a:solidFill>
                          <a:effectLst/>
                          <a:latin typeface="Times New Roman" pitchFamily="18" charset="0"/>
                          <a:cs typeface="Times New Roman" pitchFamily="18" charset="0"/>
                        </a:rPr>
                        <a:t>031 (Jan.)</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dirty="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cap="flat">
                      <a:noFill/>
                    </a:lnR>
                    <a:lnT>
                      <a:noFill/>
                    </a:lnT>
                    <a:lnB>
                      <a:noFill/>
                    </a:lnB>
                    <a:lnTlToBr>
                      <a:noFill/>
                    </a:lnTlToBr>
                    <a:lnBlToTr>
                      <a:noFill/>
                    </a:lnBlToTr>
                    <a:noFill/>
                  </a:tcPr>
                </a:tc>
              </a:tr>
              <a:tr h="51823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1" u="none" strike="noStrike" cap="none" normalizeH="0" baseline="0" smtClean="0">
                          <a:ln>
                            <a:noFill/>
                          </a:ln>
                          <a:solidFill>
                            <a:schemeClr val="tx1"/>
                          </a:solidFill>
                          <a:effectLst/>
                          <a:latin typeface="Times New Roman" pitchFamily="18" charset="0"/>
                          <a:cs typeface="Times New Roman" pitchFamily="18" charset="0"/>
                        </a:rPr>
                        <a:t>C</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0.57</a:t>
                      </a:r>
                      <a:r>
                        <a:rPr kumimoji="0" lang="tr-TR" altLang="tr-TR" sz="12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cap="flat">
                      <a:noFill/>
                    </a:lnR>
                    <a:lnT>
                      <a:noFill/>
                    </a:lnT>
                    <a:lnB>
                      <a:noFill/>
                    </a:lnB>
                    <a:lnTlToBr>
                      <a:noFill/>
                    </a:lnTlToBr>
                    <a:lnBlToTr>
                      <a:noFill/>
                    </a:lnBlToTr>
                    <a:noFill/>
                  </a:tcPr>
                </a:tc>
              </a:tr>
              <a:tr h="51823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1" u="none" strike="noStrike" cap="none" normalizeH="0" baseline="0" smtClean="0">
                          <a:ln>
                            <a:noFill/>
                          </a:ln>
                          <a:solidFill>
                            <a:schemeClr val="tx1"/>
                          </a:solidFill>
                          <a:effectLst/>
                          <a:latin typeface="Times New Roman" pitchFamily="18" charset="0"/>
                          <a:cs typeface="Times New Roman" pitchFamily="18" charset="0"/>
                        </a:rPr>
                        <a:t>Rn</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0.601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0.531</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cap="flat">
                      <a:noFill/>
                    </a:lnR>
                    <a:lnT>
                      <a:noFill/>
                    </a:lnT>
                    <a:lnB>
                      <a:noFill/>
                    </a:lnB>
                    <a:lnTlToBr>
                      <a:noFill/>
                    </a:lnTlToBr>
                    <a:lnBlToTr>
                      <a:noFill/>
                    </a:lnBlToTr>
                    <a:noFill/>
                  </a:tcPr>
                </a:tc>
              </a:tr>
              <a:tr h="518231">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1" u="none" strike="noStrike" cap="none" normalizeH="0" baseline="0" smtClean="0">
                          <a:ln>
                            <a:noFill/>
                          </a:ln>
                          <a:solidFill>
                            <a:schemeClr val="tx1"/>
                          </a:solidFill>
                          <a:effectLst/>
                          <a:latin typeface="Times New Roman" pitchFamily="18" charset="0"/>
                          <a:cs typeface="Times New Roman" pitchFamily="18" charset="0"/>
                        </a:rPr>
                        <a:t>φ'</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smtClean="0">
                          <a:ln>
                            <a:noFill/>
                          </a:ln>
                          <a:solidFill>
                            <a:schemeClr val="tx1"/>
                          </a:solidFill>
                          <a:effectLst/>
                          <a:latin typeface="Times New Roman" pitchFamily="18" charset="0"/>
                          <a:cs typeface="Times New Roman" pitchFamily="18" charset="0"/>
                        </a:rPr>
                        <a:t>2.235</a:t>
                      </a:r>
                      <a:endParaRPr kumimoji="0" lang="en-US" altLang="tr-TR" sz="1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altLang="tr-TR" sz="2800" b="0" i="0" u="none" strike="noStrike" cap="none" normalizeH="0" baseline="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tr-TR" sz="1200" b="1" i="0" u="none" strike="noStrike" cap="none" normalizeH="0" baseline="0" dirty="0" smtClean="0">
                          <a:ln>
                            <a:noFill/>
                          </a:ln>
                          <a:solidFill>
                            <a:schemeClr val="tx1"/>
                          </a:solidFill>
                          <a:effectLst/>
                          <a:latin typeface="Times New Roman" pitchFamily="18" charset="0"/>
                          <a:cs typeface="Times New Roman" pitchFamily="18" charset="0"/>
                        </a:rPr>
                        <a:t>2.263</a:t>
                      </a:r>
                      <a:endParaRPr kumimoji="0" lang="en-US" altLang="tr-TR" sz="1800" b="0" i="0" u="none" strike="noStrike" cap="none" normalizeH="0" baseline="0" dirty="0" smtClean="0">
                        <a:ln>
                          <a:noFill/>
                        </a:ln>
                        <a:solidFill>
                          <a:schemeClr val="tx1"/>
                        </a:solidFill>
                        <a:effectLst/>
                        <a:latin typeface="Arial" pitchFamily="34" charset="0"/>
                        <a:cs typeface="Arial" pitchFamily="34" charset="0"/>
                      </a:endParaRPr>
                    </a:p>
                  </a:txBody>
                  <a:tcPr marL="91431" marR="91431" marT="45726" marB="45726" anchor="b" horzOverflow="overflow">
                    <a:lnL>
                      <a:noFill/>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5402" name="Picture 24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600200"/>
            <a:ext cx="5314950" cy="449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5403" name="Text Box 245"/>
          <p:cNvSpPr txBox="1">
            <a:spLocks noChangeArrowheads="1"/>
          </p:cNvSpPr>
          <p:nvPr/>
        </p:nvSpPr>
        <p:spPr bwMode="auto">
          <a:xfrm>
            <a:off x="1043608" y="260648"/>
            <a:ext cx="6580648"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tr-TR" sz="2400" b="1" dirty="0"/>
              <a:t>Seasonal growth of Anchovy </a:t>
            </a:r>
            <a:r>
              <a:rPr lang="en-US" altLang="tr-TR" sz="2400" b="1" dirty="0" smtClean="0"/>
              <a:t>during </a:t>
            </a:r>
            <a:endParaRPr lang="tr-TR" altLang="tr-TR" sz="2400" b="1" dirty="0" smtClean="0"/>
          </a:p>
          <a:p>
            <a:pPr algn="ctr" eaLnBrk="1" hangingPunct="1"/>
            <a:r>
              <a:rPr lang="en-US" altLang="tr-TR" sz="2400" b="1" dirty="0" smtClean="0"/>
              <a:t>2014 </a:t>
            </a:r>
            <a:r>
              <a:rPr lang="en-US" altLang="tr-TR" sz="2400" b="1" dirty="0"/>
              <a:t>– 2015 fishing season in the Black Sea</a:t>
            </a:r>
          </a:p>
        </p:txBody>
      </p:sp>
    </p:spTree>
    <p:extLst>
      <p:ext uri="{BB962C8B-B14F-4D97-AF65-F5344CB8AC3E}">
        <p14:creationId xmlns="" xmlns:p14="http://schemas.microsoft.com/office/powerpoint/2010/main" val="400844617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55699" y="673310"/>
            <a:ext cx="6172200" cy="3160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387"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69217" y="3916362"/>
            <a:ext cx="5745163" cy="2941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ext Box 455"/>
          <p:cNvSpPr txBox="1">
            <a:spLocks noChangeArrowheads="1"/>
          </p:cNvSpPr>
          <p:nvPr/>
        </p:nvSpPr>
        <p:spPr bwMode="auto">
          <a:xfrm>
            <a:off x="2051720" y="11956"/>
            <a:ext cx="4136069"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b="1" dirty="0"/>
              <a:t>2014 – 2015 fishing season</a:t>
            </a:r>
          </a:p>
        </p:txBody>
      </p:sp>
    </p:spTree>
    <p:extLst>
      <p:ext uri="{BB962C8B-B14F-4D97-AF65-F5344CB8AC3E}">
        <p14:creationId xmlns="" xmlns:p14="http://schemas.microsoft.com/office/powerpoint/2010/main" val="21058298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228600" y="312242"/>
            <a:ext cx="8763000" cy="58477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tr-TR" sz="2400" b="1" dirty="0">
                <a:ea typeface="Times New Roman" pitchFamily="18" charset="0"/>
                <a:cs typeface="TimesNewRomanPSMT" charset="0"/>
              </a:rPr>
              <a:t>Fishing regulation is based on the following criteria</a:t>
            </a:r>
            <a:r>
              <a:rPr lang="en-US" altLang="tr-TR" sz="2400" dirty="0">
                <a:ea typeface="Times New Roman" pitchFamily="18" charset="0"/>
                <a:cs typeface="TimesNewRomanPSMT" charset="0"/>
              </a:rPr>
              <a:t> </a:t>
            </a:r>
            <a:r>
              <a:rPr lang="tr-TR" altLang="tr-TR" sz="2400" dirty="0">
                <a:ea typeface="Times New Roman" pitchFamily="18" charset="0"/>
                <a:cs typeface="TimesNewRomanPSMT" charset="0"/>
              </a:rPr>
              <a:t>*</a:t>
            </a:r>
          </a:p>
          <a:p>
            <a:pPr eaLnBrk="1" hangingPunct="1"/>
            <a:endParaRPr lang="tr-TR" altLang="tr-TR" sz="2400" dirty="0">
              <a:ea typeface="Times New Roman" pitchFamily="18" charset="0"/>
              <a:cs typeface="TimesNewRomanPSMT" charset="0"/>
            </a:endParaRPr>
          </a:p>
          <a:p>
            <a:r>
              <a:rPr lang="en-US" altLang="tr-TR" sz="1600" dirty="0">
                <a:ea typeface="Times New Roman" pitchFamily="18" charset="0"/>
                <a:cs typeface="SymbolMT" charset="-94"/>
              </a:rPr>
              <a:t>• </a:t>
            </a:r>
            <a:r>
              <a:rPr lang="en-US" altLang="tr-TR" sz="1600" dirty="0">
                <a:ea typeface="Times New Roman" pitchFamily="18" charset="0"/>
                <a:cs typeface="TimesNewRomanPSMT" charset="0"/>
              </a:rPr>
              <a:t>Minimum mesh size (</a:t>
            </a:r>
            <a:r>
              <a:rPr lang="en-US" altLang="tr-TR" sz="1600" dirty="0">
                <a:ea typeface="Times New Roman" pitchFamily="18" charset="0"/>
                <a:cs typeface="SymbolMT" charset="-94"/>
              </a:rPr>
              <a:t>there is no regulation for anchovy</a:t>
            </a:r>
            <a:r>
              <a:rPr lang="en-US" altLang="tr-TR" sz="1600" dirty="0">
                <a:ea typeface="Times New Roman" pitchFamily="18" charset="0"/>
                <a:cs typeface="TimesNewRomanPSMT" charset="0"/>
              </a:rPr>
              <a:t>),</a:t>
            </a:r>
            <a:endParaRPr lang="tr-TR" altLang="tr-TR" sz="1600" dirty="0"/>
          </a:p>
          <a:p>
            <a:endParaRPr lang="tr-TR" altLang="tr-TR" sz="1600" dirty="0"/>
          </a:p>
          <a:p>
            <a:r>
              <a:rPr lang="en-US" altLang="tr-TR" sz="1600" dirty="0">
                <a:cs typeface="Times New Roman" pitchFamily="18" charset="0"/>
              </a:rPr>
              <a:t>• Minimum fish size (</a:t>
            </a:r>
            <a:r>
              <a:rPr lang="en-US" altLang="tr-TR" sz="1600" dirty="0"/>
              <a:t>9 cm TL for anchovy</a:t>
            </a:r>
            <a:r>
              <a:rPr lang="en-US" altLang="tr-TR" sz="1600" dirty="0">
                <a:cs typeface="Times New Roman" pitchFamily="18" charset="0"/>
              </a:rPr>
              <a:t>),</a:t>
            </a:r>
            <a:endParaRPr lang="tr-TR" altLang="tr-TR" sz="1600" dirty="0"/>
          </a:p>
          <a:p>
            <a:endParaRPr lang="tr-TR" altLang="tr-TR" sz="1600" dirty="0"/>
          </a:p>
          <a:p>
            <a:r>
              <a:rPr lang="en-US" altLang="tr-TR" sz="1600" dirty="0">
                <a:cs typeface="Times New Roman" pitchFamily="18" charset="0"/>
              </a:rPr>
              <a:t>• Closed season and area</a:t>
            </a:r>
            <a:r>
              <a:rPr lang="en-US" altLang="tr-TR" sz="1600" dirty="0"/>
              <a:t> [</a:t>
            </a:r>
            <a:r>
              <a:rPr lang="en-US" altLang="tr-TR" dirty="0"/>
              <a:t>seasonal prohibition protects spawning stocks as it bans the use of bottom and mid</a:t>
            </a:r>
            <a:r>
              <a:rPr lang="tr-TR" altLang="tr-TR" dirty="0"/>
              <a:t>-</a:t>
            </a:r>
            <a:r>
              <a:rPr lang="en-US" altLang="tr-TR" dirty="0"/>
              <a:t>water trawls and purse seines </a:t>
            </a:r>
            <a:r>
              <a:rPr lang="en-US" altLang="tr-TR" dirty="0">
                <a:solidFill>
                  <a:srgbClr val="FF3300"/>
                </a:solidFill>
              </a:rPr>
              <a:t>between May and September</a:t>
            </a:r>
            <a:r>
              <a:rPr lang="en-US" altLang="tr-TR" dirty="0"/>
              <a:t>. Zone restriction refers to the law against fishing within three miles from the coastline</a:t>
            </a:r>
            <a:r>
              <a:rPr lang="en-US" altLang="tr-TR" sz="1600" dirty="0"/>
              <a:t>]</a:t>
            </a:r>
          </a:p>
          <a:p>
            <a:endParaRPr lang="en-US" altLang="tr-TR" sz="1600" dirty="0"/>
          </a:p>
          <a:p>
            <a:r>
              <a:rPr lang="en-US" altLang="tr-TR" sz="1600" dirty="0">
                <a:cs typeface="Times New Roman" pitchFamily="18" charset="0"/>
              </a:rPr>
              <a:t>• Species under full conservation (dolphin, seal, salmon, sea turtle, sponge, corals and sturgeons),</a:t>
            </a:r>
            <a:endParaRPr lang="tr-TR" altLang="tr-TR" sz="1600" dirty="0"/>
          </a:p>
          <a:p>
            <a:endParaRPr lang="tr-TR" altLang="tr-TR" sz="1600" dirty="0"/>
          </a:p>
          <a:p>
            <a:r>
              <a:rPr lang="en-US" altLang="tr-TR" sz="1600" dirty="0">
                <a:cs typeface="Times New Roman" pitchFamily="18" charset="0"/>
              </a:rPr>
              <a:t>• Completely banned fishing methods and fishing gears,</a:t>
            </a:r>
            <a:endParaRPr lang="tr-TR" altLang="tr-TR" sz="1600" dirty="0"/>
          </a:p>
          <a:p>
            <a:endParaRPr lang="tr-TR" altLang="tr-TR" sz="1600" dirty="0"/>
          </a:p>
          <a:p>
            <a:r>
              <a:rPr lang="en-US" altLang="tr-TR" sz="1600" dirty="0">
                <a:cs typeface="Times New Roman" pitchFamily="18" charset="0"/>
              </a:rPr>
              <a:t>• Gear restriction for identified species,</a:t>
            </a:r>
            <a:endParaRPr lang="tr-TR" altLang="tr-TR" sz="1600" dirty="0"/>
          </a:p>
          <a:p>
            <a:endParaRPr lang="tr-TR" altLang="tr-TR" sz="1600" dirty="0"/>
          </a:p>
          <a:p>
            <a:r>
              <a:rPr lang="en-US" altLang="tr-TR" sz="1600" dirty="0">
                <a:cs typeface="Times New Roman" pitchFamily="18" charset="0"/>
              </a:rPr>
              <a:t>• Gear or fishing method restrictions,</a:t>
            </a:r>
            <a:endParaRPr lang="tr-TR" altLang="tr-TR" sz="1600" dirty="0"/>
          </a:p>
          <a:p>
            <a:endParaRPr lang="tr-TR" altLang="tr-TR" sz="1600" dirty="0"/>
          </a:p>
          <a:p>
            <a:r>
              <a:rPr lang="en-US" altLang="tr-TR" sz="1600" dirty="0">
                <a:cs typeface="Times New Roman" pitchFamily="18" charset="0"/>
              </a:rPr>
              <a:t>• Some restrictions concerning pollutants.</a:t>
            </a:r>
            <a:endParaRPr lang="tr-TR" altLang="tr-TR" sz="1600" dirty="0"/>
          </a:p>
          <a:p>
            <a:endParaRPr lang="tr-TR" altLang="tr-TR" sz="1600" dirty="0"/>
          </a:p>
          <a:p>
            <a:endParaRPr lang="en-US" altLang="tr-TR" sz="1600" dirty="0"/>
          </a:p>
        </p:txBody>
      </p:sp>
      <p:sp>
        <p:nvSpPr>
          <p:cNvPr id="19459" name="Rectangle 8"/>
          <p:cNvSpPr>
            <a:spLocks noChangeArrowheads="1"/>
          </p:cNvSpPr>
          <p:nvPr/>
        </p:nvSpPr>
        <p:spPr bwMode="auto">
          <a:xfrm>
            <a:off x="152400" y="6400800"/>
            <a:ext cx="785495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tr-TR" altLang="tr-TR" sz="900"/>
              <a:t>*Düzgüneş, E and Erdoğan, N. </a:t>
            </a:r>
            <a:r>
              <a:rPr lang="en-US" altLang="tr-TR" sz="900"/>
              <a:t>Fisheries Management in the Black Sea Countries</a:t>
            </a:r>
            <a:r>
              <a:rPr lang="tr-TR" altLang="tr-TR" sz="900"/>
              <a:t>. </a:t>
            </a:r>
            <a:r>
              <a:rPr lang="en-US" altLang="tr-TR" sz="900"/>
              <a:t>Turkish Journal of Fisheries and Aquatic Sciences 8: 181-192 (2008)</a:t>
            </a:r>
            <a:endParaRPr lang="tr-TR" altLang="tr-TR" sz="900"/>
          </a:p>
        </p:txBody>
      </p:sp>
    </p:spTree>
    <p:extLst>
      <p:ext uri="{BB962C8B-B14F-4D97-AF65-F5344CB8AC3E}">
        <p14:creationId xmlns="" xmlns:p14="http://schemas.microsoft.com/office/powerpoint/2010/main" val="374378144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55696"/>
            <a:ext cx="8640960" cy="4585871"/>
          </a:xfrm>
          <a:prstGeom prst="rect">
            <a:avLst/>
          </a:prstGeom>
        </p:spPr>
        <p:txBody>
          <a:bodyPr wrap="square">
            <a:spAutoFit/>
          </a:bodyPr>
          <a:lstStyle/>
          <a:p>
            <a:endParaRPr lang="tr-TR" sz="2800" b="1" dirty="0" smtClean="0"/>
          </a:p>
          <a:p>
            <a:pPr algn="just"/>
            <a:endParaRPr lang="tr-TR" sz="2400" dirty="0">
              <a:solidFill>
                <a:srgbClr val="FF0000"/>
              </a:solidFill>
            </a:endParaRPr>
          </a:p>
          <a:p>
            <a:pPr algn="just"/>
            <a:endParaRPr lang="tr-TR" sz="2400" dirty="0" smtClean="0">
              <a:solidFill>
                <a:srgbClr val="FF0000"/>
              </a:solidFill>
            </a:endParaRPr>
          </a:p>
          <a:p>
            <a:pPr algn="just"/>
            <a:endParaRPr lang="tr-TR" sz="2400" dirty="0" smtClean="0">
              <a:solidFill>
                <a:srgbClr val="FF0000"/>
              </a:solidFill>
            </a:endParaRPr>
          </a:p>
          <a:p>
            <a:pPr algn="just"/>
            <a:endParaRPr lang="tr-TR" sz="2400" dirty="0">
              <a:solidFill>
                <a:srgbClr val="FF0000"/>
              </a:solidFill>
            </a:endParaRPr>
          </a:p>
          <a:p>
            <a:pPr algn="just"/>
            <a:endParaRPr lang="tr-TR" sz="2400" dirty="0" smtClean="0">
              <a:solidFill>
                <a:srgbClr val="FF0000"/>
              </a:solidFill>
            </a:endParaRPr>
          </a:p>
          <a:p>
            <a:pPr algn="just"/>
            <a:endParaRPr lang="tr-TR" sz="2400" dirty="0">
              <a:solidFill>
                <a:srgbClr val="FF0000"/>
              </a:solidFill>
            </a:endParaRPr>
          </a:p>
          <a:p>
            <a:pPr algn="just"/>
            <a:endParaRPr lang="tr-TR" sz="2400" dirty="0" smtClean="0">
              <a:solidFill>
                <a:srgbClr val="FF0000"/>
              </a:solidFill>
            </a:endParaRPr>
          </a:p>
          <a:p>
            <a:pPr algn="just"/>
            <a:endParaRPr lang="tr-TR" sz="2400" dirty="0">
              <a:solidFill>
                <a:srgbClr val="FF0000"/>
              </a:solidFill>
            </a:endParaRPr>
          </a:p>
          <a:p>
            <a:pPr algn="just"/>
            <a:endParaRPr lang="tr-TR" sz="2400" dirty="0" smtClean="0">
              <a:solidFill>
                <a:srgbClr val="FF0000"/>
              </a:solidFill>
            </a:endParaRPr>
          </a:p>
          <a:p>
            <a:pPr algn="just"/>
            <a:endParaRPr lang="tr-TR" sz="2400" dirty="0">
              <a:solidFill>
                <a:srgbClr val="FF0000"/>
              </a:solidFill>
            </a:endParaRPr>
          </a:p>
          <a:p>
            <a:pPr algn="just"/>
            <a:endParaRPr lang="en-US" sz="2400" dirty="0">
              <a:solidFill>
                <a:srgbClr val="FF0000"/>
              </a:solidFill>
            </a:endParaRPr>
          </a:p>
        </p:txBody>
      </p:sp>
      <p:pic>
        <p:nvPicPr>
          <p:cNvPr id="18434" name="Picture 2" descr="C:\Users\TOSHIBA\Desktop\FOR ARTICLE\FOTOGRAFLAR\GIRGIR-1 KASIM 2007-İKİNCİ\IMG_1897.jpg"/>
          <p:cNvPicPr>
            <a:picLocks noChangeAspect="1" noChangeArrowheads="1"/>
          </p:cNvPicPr>
          <p:nvPr/>
        </p:nvPicPr>
        <p:blipFill rotWithShape="1">
          <a:blip r:embed="rId2" cstate="email">
            <a:extLst>
              <a:ext uri="{28A0092B-C50C-407E-A947-70E740481C1C}">
                <a14:useLocalDpi xmlns="" xmlns:a14="http://schemas.microsoft.com/office/drawing/2010/main" val="0"/>
              </a:ext>
            </a:extLst>
          </a:blip>
          <a:srcRect b="14103"/>
          <a:stretch/>
        </p:blipFill>
        <p:spPr bwMode="auto">
          <a:xfrm>
            <a:off x="595439" y="1052736"/>
            <a:ext cx="7953122" cy="5400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5980220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260648"/>
            <a:ext cx="8640960" cy="8586966"/>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Last two years Anchovy in Georgia, hunting and fishing is known to migrate to the coast. However, there is no legal protection measure on anchovies, where heavily anchovy reach breeding size hunted for fish flour and oil mills. This situation is a cause for concern for the future of anchovy stocks.</a:t>
            </a:r>
            <a:endParaRPr lang="tr-TR" sz="2400" dirty="0" smtClean="0">
              <a:latin typeface="Arial" panose="020B0604020202020204" pitchFamily="34" charset="0"/>
              <a:cs typeface="Arial" panose="020B0604020202020204" pitchFamily="34" charset="0"/>
            </a:endParaRPr>
          </a:p>
          <a:p>
            <a:pPr algn="just"/>
            <a:endParaRPr lang="tr-TR" sz="2400" dirty="0"/>
          </a:p>
          <a:p>
            <a:pPr algn="just"/>
            <a:endParaRPr lang="tr-TR" sz="2400" dirty="0" smtClean="0"/>
          </a:p>
          <a:p>
            <a:pPr algn="just"/>
            <a:endParaRPr lang="tr-TR" sz="2400" dirty="0" smtClean="0"/>
          </a:p>
          <a:p>
            <a:pPr algn="just"/>
            <a:endParaRPr lang="tr-TR" sz="2400" dirty="0"/>
          </a:p>
          <a:p>
            <a:pPr algn="just"/>
            <a:endParaRPr lang="tr-TR" sz="2400" dirty="0" smtClean="0"/>
          </a:p>
          <a:p>
            <a:pPr algn="just"/>
            <a:endParaRPr lang="tr-TR" sz="2400" dirty="0" smtClean="0"/>
          </a:p>
          <a:p>
            <a:pPr algn="just"/>
            <a:endParaRPr lang="tr-TR" sz="2400" dirty="0" smtClean="0"/>
          </a:p>
          <a:p>
            <a:pPr algn="just"/>
            <a:endParaRPr lang="tr-TR" sz="2400" dirty="0" smtClean="0"/>
          </a:p>
          <a:p>
            <a:pPr algn="just"/>
            <a:endParaRPr lang="tr-TR" sz="2400" dirty="0"/>
          </a:p>
          <a:p>
            <a:pPr algn="ctr"/>
            <a:endParaRPr lang="tr-TR" sz="2400" dirty="0" smtClean="0"/>
          </a:p>
          <a:p>
            <a:pPr algn="just"/>
            <a:endParaRPr lang="tr-TR" sz="2400" dirty="0"/>
          </a:p>
          <a:p>
            <a:pPr algn="just"/>
            <a:endParaRPr lang="tr-TR" sz="2400" dirty="0" smtClean="0"/>
          </a:p>
          <a:p>
            <a:pPr algn="just"/>
            <a:endParaRPr lang="tr-TR" sz="2400" dirty="0"/>
          </a:p>
          <a:p>
            <a:pPr algn="just"/>
            <a:endParaRPr lang="tr-TR" sz="2400" dirty="0" smtClean="0"/>
          </a:p>
          <a:p>
            <a:pPr algn="just"/>
            <a:endParaRPr lang="tr-TR" sz="2400" dirty="0"/>
          </a:p>
          <a:p>
            <a:pPr algn="just"/>
            <a:endParaRPr lang="tr-TR" sz="2400" dirty="0" smtClean="0"/>
          </a:p>
          <a:p>
            <a:pPr algn="just"/>
            <a:endParaRPr lang="en-US" sz="2400" dirty="0" smtClean="0"/>
          </a:p>
        </p:txBody>
      </p:sp>
      <p:pic>
        <p:nvPicPr>
          <p:cNvPr id="1945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8671" y="2276870"/>
            <a:ext cx="5340700" cy="39445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436095" y="2276870"/>
            <a:ext cx="3312369" cy="39445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0547798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5490" y="902325"/>
            <a:ext cx="8964488" cy="5632311"/>
          </a:xfrm>
          <a:prstGeom prst="rect">
            <a:avLst/>
          </a:prstGeom>
        </p:spPr>
        <p:txBody>
          <a:bodyPr wrap="square">
            <a:spAutoFit/>
          </a:bodyPr>
          <a:lstStyle/>
          <a:p>
            <a:pPr lvl="0" algn="just"/>
            <a:r>
              <a:rPr lang="en-US" sz="2400" dirty="0" smtClean="0">
                <a:solidFill>
                  <a:prstClr val="black"/>
                </a:solidFill>
                <a:latin typeface="Arial" panose="020B0604020202020204" pitchFamily="34" charset="0"/>
                <a:cs typeface="Arial" panose="020B0604020202020204" pitchFamily="34" charset="0"/>
              </a:rPr>
              <a:t>Circulation </a:t>
            </a:r>
            <a:r>
              <a:rPr lang="en-US" sz="2400" dirty="0">
                <a:solidFill>
                  <a:prstClr val="black"/>
                </a:solidFill>
                <a:latin typeface="Arial" panose="020B0604020202020204" pitchFamily="34" charset="0"/>
                <a:cs typeface="Arial" panose="020B0604020202020204" pitchFamily="34" charset="0"/>
              </a:rPr>
              <a:t>in the form of the Black Sea, breeding, feeding, migration and hunting all the Black Sea countries, can be common interest to protect the anchovy stocks. Turkey, which has not formed enough to other formal organizations such as the Black Sea countries, the establishment of a common organization, protection and control activities in a transparent manner, will be useful to a dialogue and solidarity</a:t>
            </a:r>
            <a:r>
              <a:rPr lang="en-US" sz="2400" dirty="0" smtClean="0">
                <a:solidFill>
                  <a:prstClr val="black"/>
                </a:solidFill>
                <a:latin typeface="Arial" panose="020B0604020202020204" pitchFamily="34" charset="0"/>
                <a:cs typeface="Arial" panose="020B0604020202020204" pitchFamily="34" charset="0"/>
              </a:rPr>
              <a:t>.</a:t>
            </a:r>
            <a:endParaRPr lang="tr-TR" sz="2400" dirty="0" smtClean="0">
              <a:solidFill>
                <a:prstClr val="black"/>
              </a:solidFill>
              <a:latin typeface="Arial" panose="020B0604020202020204" pitchFamily="34" charset="0"/>
              <a:cs typeface="Arial" panose="020B0604020202020204" pitchFamily="34" charset="0"/>
            </a:endParaRPr>
          </a:p>
          <a:p>
            <a:pPr lvl="0" algn="just"/>
            <a:endParaRPr lang="tr-TR" sz="2400" dirty="0">
              <a:solidFill>
                <a:prstClr val="black"/>
              </a:solidFill>
              <a:latin typeface="Arial" panose="020B0604020202020204" pitchFamily="34" charset="0"/>
              <a:cs typeface="Arial" panose="020B0604020202020204" pitchFamily="34" charset="0"/>
            </a:endParaRPr>
          </a:p>
          <a:p>
            <a:pPr lvl="0" algn="just"/>
            <a:r>
              <a:rPr lang="en-US" sz="2400" dirty="0">
                <a:solidFill>
                  <a:prstClr val="black"/>
                </a:solidFill>
                <a:latin typeface="Arial" panose="020B0604020202020204" pitchFamily="34" charset="0"/>
                <a:cs typeface="Arial" panose="020B0604020202020204" pitchFamily="34" charset="0"/>
              </a:rPr>
              <a:t>Under the leadership of the Black Sea Commission and the Black Sea Economic Cooperation community, with the support of scientific research institutions, anchovy stocks and the effective implementation of control measures for the protection and required. Otherwise, large pelagic species in the food chain in the stocks of anchovy fed on the basis of similar problems can occur</a:t>
            </a:r>
            <a:r>
              <a:rPr lang="en-US" sz="2400" dirty="0" smtClean="0">
                <a:solidFill>
                  <a:prstClr val="black"/>
                </a:solidFill>
                <a:latin typeface="Arial" panose="020B0604020202020204" pitchFamily="34" charset="0"/>
                <a:cs typeface="Arial" panose="020B0604020202020204" pitchFamily="34" charset="0"/>
              </a:rPr>
              <a:t>.</a:t>
            </a:r>
            <a:endParaRPr lang="tr-TR" dirty="0" smtClean="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440740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8674" name="Picture 18" descr="controle3_en"/>
          <p:cNvPicPr>
            <a:picLocks noChangeAspect="1" noChangeArrowheads="1"/>
          </p:cNvPicPr>
          <p:nvPr/>
        </p:nvPicPr>
        <p:blipFill>
          <a:blip r:embed="rId3" cstate="print">
            <a:extLst>
              <a:ext uri="{28A0092B-C50C-407E-A947-70E740481C1C}">
                <a14:useLocalDpi xmlns="" xmlns:a14="http://schemas.microsoft.com/office/drawing/2010/main" val="0"/>
              </a:ext>
            </a:extLst>
          </a:blip>
          <a:srcRect t="2354" b="1424"/>
          <a:stretch>
            <a:fillRect/>
          </a:stretch>
        </p:blipFill>
        <p:spPr bwMode="auto">
          <a:xfrm>
            <a:off x="0" y="803275"/>
            <a:ext cx="9144000" cy="5832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50627" name="Text Box 3"/>
          <p:cNvSpPr txBox="1">
            <a:spLocks noChangeArrowheads="1"/>
          </p:cNvSpPr>
          <p:nvPr/>
        </p:nvSpPr>
        <p:spPr bwMode="auto">
          <a:xfrm>
            <a:off x="509588" y="188913"/>
            <a:ext cx="8135937" cy="457200"/>
          </a:xfrm>
          <a:prstGeom prst="rect">
            <a:avLst/>
          </a:prstGeom>
          <a:noFill/>
          <a:ln>
            <a:noFill/>
          </a:ln>
          <a:effectLst/>
          <a:extLst/>
        </p:spPr>
        <p:txBody>
          <a:bodyPr>
            <a:spAutoFit/>
          </a:bodyPr>
          <a:lstStyle/>
          <a:p>
            <a:pPr>
              <a:spcBef>
                <a:spcPct val="50000"/>
              </a:spcBef>
              <a:defRPr/>
            </a:pPr>
            <a:endParaRPr lang="en-US" sz="2400">
              <a:solidFill>
                <a:srgbClr val="FFFF00"/>
              </a:solidFill>
              <a:effectLst>
                <a:outerShdw blurRad="38100" dist="38100" dir="2700000" algn="tl">
                  <a:srgbClr val="000000"/>
                </a:outerShdw>
              </a:effectLst>
            </a:endParaRPr>
          </a:p>
        </p:txBody>
      </p:sp>
      <p:grpSp>
        <p:nvGrpSpPr>
          <p:cNvPr id="28676" name="Group 9"/>
          <p:cNvGrpSpPr>
            <a:grpSpLocks/>
          </p:cNvGrpSpPr>
          <p:nvPr/>
        </p:nvGrpSpPr>
        <p:grpSpPr bwMode="auto">
          <a:xfrm>
            <a:off x="0" y="-7938"/>
            <a:ext cx="9144000" cy="836613"/>
            <a:chOff x="0" y="-5"/>
            <a:chExt cx="5760" cy="527"/>
          </a:xfrm>
        </p:grpSpPr>
        <p:grpSp>
          <p:nvGrpSpPr>
            <p:cNvPr id="28678" name="TextBox 4"/>
            <p:cNvGrpSpPr>
              <a:grpSpLocks/>
            </p:cNvGrpSpPr>
            <p:nvPr/>
          </p:nvGrpSpPr>
          <p:grpSpPr bwMode="auto">
            <a:xfrm>
              <a:off x="0" y="-5"/>
              <a:ext cx="5760" cy="527"/>
              <a:chOff x="1267968" y="2560320"/>
              <a:chExt cx="6748272" cy="792480"/>
            </a:xfrm>
          </p:grpSpPr>
          <p:pic>
            <p:nvPicPr>
              <p:cNvPr id="28683" name="TextBox 4"/>
              <p:cNvPicPr>
                <a:picLocks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267968" y="2560320"/>
                <a:ext cx="6748272" cy="7924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684" name="Text Box 12"/>
              <p:cNvSpPr txBox="1">
                <a:spLocks noChangeArrowheads="1"/>
              </p:cNvSpPr>
              <p:nvPr/>
            </p:nvSpPr>
            <p:spPr bwMode="auto">
              <a:xfrm rot="5400000">
                <a:off x="4276586" y="-384838"/>
                <a:ext cx="723142" cy="66745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10800000" vert="eaVert" wrap="none" lIns="0" tIns="0" rIns="0" bIns="0" anchor="ctr"/>
              <a:lstStyle>
                <a:lvl1pPr defTabSz="811213">
                  <a:defRPr sz="3200" b="1">
                    <a:solidFill>
                      <a:schemeClr val="bg1"/>
                    </a:solidFill>
                    <a:latin typeface="Arial" charset="0"/>
                  </a:defRPr>
                </a:lvl1pPr>
                <a:lvl2pPr marL="742950" indent="-285750" defTabSz="811213">
                  <a:defRPr sz="3200" b="1">
                    <a:solidFill>
                      <a:schemeClr val="bg1"/>
                    </a:solidFill>
                    <a:latin typeface="Arial" charset="0"/>
                  </a:defRPr>
                </a:lvl2pPr>
                <a:lvl3pPr marL="1143000" indent="-228600" defTabSz="811213">
                  <a:defRPr sz="3200" b="1">
                    <a:solidFill>
                      <a:schemeClr val="bg1"/>
                    </a:solidFill>
                    <a:latin typeface="Arial" charset="0"/>
                  </a:defRPr>
                </a:lvl3pPr>
                <a:lvl4pPr marL="1600200" indent="-228600" defTabSz="811213">
                  <a:defRPr sz="3200" b="1">
                    <a:solidFill>
                      <a:schemeClr val="bg1"/>
                    </a:solidFill>
                    <a:latin typeface="Arial" charset="0"/>
                  </a:defRPr>
                </a:lvl4pPr>
                <a:lvl5pPr marL="2057400" indent="-228600" defTabSz="811213">
                  <a:defRPr sz="3200" b="1">
                    <a:solidFill>
                      <a:schemeClr val="bg1"/>
                    </a:solidFill>
                    <a:latin typeface="Arial" charset="0"/>
                  </a:defRPr>
                </a:lvl5pPr>
                <a:lvl6pPr marL="2514600" indent="-228600" algn="ctr" defTabSz="811213" eaLnBrk="0" fontAlgn="base" hangingPunct="0">
                  <a:spcBef>
                    <a:spcPct val="0"/>
                  </a:spcBef>
                  <a:spcAft>
                    <a:spcPct val="0"/>
                  </a:spcAft>
                  <a:defRPr sz="3200" b="1">
                    <a:solidFill>
                      <a:schemeClr val="bg1"/>
                    </a:solidFill>
                    <a:latin typeface="Arial" charset="0"/>
                  </a:defRPr>
                </a:lvl6pPr>
                <a:lvl7pPr marL="2971800" indent="-228600" algn="ctr" defTabSz="811213" eaLnBrk="0" fontAlgn="base" hangingPunct="0">
                  <a:spcBef>
                    <a:spcPct val="0"/>
                  </a:spcBef>
                  <a:spcAft>
                    <a:spcPct val="0"/>
                  </a:spcAft>
                  <a:defRPr sz="3200" b="1">
                    <a:solidFill>
                      <a:schemeClr val="bg1"/>
                    </a:solidFill>
                    <a:latin typeface="Arial" charset="0"/>
                  </a:defRPr>
                </a:lvl7pPr>
                <a:lvl8pPr marL="3429000" indent="-228600" algn="ctr" defTabSz="811213" eaLnBrk="0" fontAlgn="base" hangingPunct="0">
                  <a:spcBef>
                    <a:spcPct val="0"/>
                  </a:spcBef>
                  <a:spcAft>
                    <a:spcPct val="0"/>
                  </a:spcAft>
                  <a:defRPr sz="3200" b="1">
                    <a:solidFill>
                      <a:schemeClr val="bg1"/>
                    </a:solidFill>
                    <a:latin typeface="Arial" charset="0"/>
                  </a:defRPr>
                </a:lvl8pPr>
                <a:lvl9pPr marL="3886200" indent="-228600" algn="ctr" defTabSz="811213" eaLnBrk="0" fontAlgn="base" hangingPunct="0">
                  <a:spcBef>
                    <a:spcPct val="0"/>
                  </a:spcBef>
                  <a:spcAft>
                    <a:spcPct val="0"/>
                  </a:spcAft>
                  <a:defRPr sz="3200" b="1">
                    <a:solidFill>
                      <a:schemeClr val="bg1"/>
                    </a:solidFill>
                    <a:latin typeface="Arial" charset="0"/>
                  </a:defRPr>
                </a:lvl9pPr>
              </a:lstStyle>
              <a:p>
                <a:pPr eaLnBrk="1" hangingPunct="1">
                  <a:spcAft>
                    <a:spcPct val="40000"/>
                  </a:spcAft>
                </a:pPr>
                <a:endParaRPr lang="en-US">
                  <a:ea typeface="ＭＳ Ｐゴシック" pitchFamily="34" charset="-128"/>
                </a:endParaRPr>
              </a:p>
            </p:txBody>
          </p:sp>
        </p:grpSp>
        <p:sp>
          <p:nvSpPr>
            <p:cNvPr id="57" name="TextBox 56"/>
            <p:cNvSpPr txBox="1"/>
            <p:nvPr/>
          </p:nvSpPr>
          <p:spPr>
            <a:xfrm>
              <a:off x="40" y="30"/>
              <a:ext cx="5673" cy="456"/>
            </a:xfrm>
            <a:prstGeom prst="roundRect">
              <a:avLst>
                <a:gd name="adj" fmla="val 3869"/>
              </a:avLst>
            </a:prstGeom>
            <a:gradFill flip="none" rotWithShape="1">
              <a:gsLst>
                <a:gs pos="63000">
                  <a:srgbClr val="FFFFFF">
                    <a:alpha val="0"/>
                  </a:srgbClr>
                </a:gs>
                <a:gs pos="0">
                  <a:srgbClr val="FFFFFF">
                    <a:alpha val="85000"/>
                  </a:srgbClr>
                </a:gs>
                <a:gs pos="12000">
                  <a:srgbClr val="FFFFFF">
                    <a:alpha val="65000"/>
                  </a:srgbClr>
                </a:gs>
              </a:gsLst>
              <a:lin ang="5400000" scaled="1"/>
              <a:tileRect/>
            </a:gradFill>
            <a:ln w="9525" cap="flat" cmpd="sng" algn="ctr">
              <a:noFill/>
              <a:prstDash val="solid"/>
              <a:round/>
              <a:headEnd type="none" w="med" len="med"/>
              <a:tailEnd type="none" w="med" len="med"/>
            </a:ln>
            <a:effectLst/>
          </p:spPr>
          <p:txBody>
            <a:bodyPr wrap="none" lIns="0" tIns="0" rIns="0" bIns="0" anchor="ctr"/>
            <a:lstStyle>
              <a:lvl1pPr defTabSz="811213">
                <a:defRPr sz="4000" b="1">
                  <a:solidFill>
                    <a:schemeClr val="tx1"/>
                  </a:solidFill>
                  <a:latin typeface="Arial" charset="0"/>
                </a:defRPr>
              </a:lvl1pPr>
              <a:lvl2pPr marL="742950" indent="-285750" defTabSz="811213">
                <a:defRPr sz="4000" b="1">
                  <a:solidFill>
                    <a:schemeClr val="tx1"/>
                  </a:solidFill>
                  <a:latin typeface="Arial" charset="0"/>
                </a:defRPr>
              </a:lvl2pPr>
              <a:lvl3pPr marL="1143000" indent="-228600" defTabSz="811213">
                <a:defRPr sz="4000" b="1">
                  <a:solidFill>
                    <a:schemeClr val="tx1"/>
                  </a:solidFill>
                  <a:latin typeface="Arial" charset="0"/>
                </a:defRPr>
              </a:lvl3pPr>
              <a:lvl4pPr marL="1600200" indent="-228600" defTabSz="811213">
                <a:defRPr sz="4000" b="1">
                  <a:solidFill>
                    <a:schemeClr val="tx1"/>
                  </a:solidFill>
                  <a:latin typeface="Arial" charset="0"/>
                </a:defRPr>
              </a:lvl4pPr>
              <a:lvl5pPr marL="2057400" indent="-228600" defTabSz="811213">
                <a:defRPr sz="4000" b="1">
                  <a:solidFill>
                    <a:schemeClr val="tx1"/>
                  </a:solidFill>
                  <a:latin typeface="Arial" charset="0"/>
                </a:defRPr>
              </a:lvl5pPr>
              <a:lvl6pPr marL="2514600" indent="-228600" algn="ctr" defTabSz="811213" eaLnBrk="0" fontAlgn="base" hangingPunct="0">
                <a:spcBef>
                  <a:spcPct val="0"/>
                </a:spcBef>
                <a:spcAft>
                  <a:spcPct val="0"/>
                </a:spcAft>
                <a:defRPr sz="4000" b="1">
                  <a:solidFill>
                    <a:schemeClr val="tx1"/>
                  </a:solidFill>
                  <a:latin typeface="Arial" charset="0"/>
                </a:defRPr>
              </a:lvl6pPr>
              <a:lvl7pPr marL="2971800" indent="-228600" algn="ctr" defTabSz="811213" eaLnBrk="0" fontAlgn="base" hangingPunct="0">
                <a:spcBef>
                  <a:spcPct val="0"/>
                </a:spcBef>
                <a:spcAft>
                  <a:spcPct val="0"/>
                </a:spcAft>
                <a:defRPr sz="4000" b="1">
                  <a:solidFill>
                    <a:schemeClr val="tx1"/>
                  </a:solidFill>
                  <a:latin typeface="Arial" charset="0"/>
                </a:defRPr>
              </a:lvl7pPr>
              <a:lvl8pPr marL="3429000" indent="-228600" algn="ctr" defTabSz="811213" eaLnBrk="0" fontAlgn="base" hangingPunct="0">
                <a:spcBef>
                  <a:spcPct val="0"/>
                </a:spcBef>
                <a:spcAft>
                  <a:spcPct val="0"/>
                </a:spcAft>
                <a:defRPr sz="4000" b="1">
                  <a:solidFill>
                    <a:schemeClr val="tx1"/>
                  </a:solidFill>
                  <a:latin typeface="Arial" charset="0"/>
                </a:defRPr>
              </a:lvl8pPr>
              <a:lvl9pPr marL="3886200" indent="-228600" algn="ctr" defTabSz="811213" eaLnBrk="0" fontAlgn="base" hangingPunct="0">
                <a:spcBef>
                  <a:spcPct val="0"/>
                </a:spcBef>
                <a:spcAft>
                  <a:spcPct val="0"/>
                </a:spcAft>
                <a:defRPr sz="4000" b="1">
                  <a:solidFill>
                    <a:schemeClr val="tx1"/>
                  </a:solidFill>
                  <a:latin typeface="Arial" charset="0"/>
                </a:defRPr>
              </a:lvl9pPr>
            </a:lstStyle>
            <a:p>
              <a:pPr eaLnBrk="1" hangingPunct="1">
                <a:spcAft>
                  <a:spcPct val="40000"/>
                </a:spcAft>
                <a:defRPr/>
              </a:pPr>
              <a:endParaRPr lang="en-US" sz="3200" smtClean="0">
                <a:solidFill>
                  <a:schemeClr val="bg1"/>
                </a:solidFill>
                <a:ea typeface="ＭＳ Ｐゴシック" pitchFamily="34" charset="-128"/>
              </a:endParaRPr>
            </a:p>
          </p:txBody>
        </p:sp>
        <p:sp>
          <p:nvSpPr>
            <p:cNvPr id="28682" name="Rectangle 5"/>
            <p:cNvSpPr>
              <a:spLocks noChangeArrowheads="1"/>
            </p:cNvSpPr>
            <p:nvPr/>
          </p:nvSpPr>
          <p:spPr bwMode="auto">
            <a:xfrm>
              <a:off x="37" y="122"/>
              <a:ext cx="567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defTabSz="1625600" eaLnBrk="1" hangingPunct="1">
                <a:lnSpc>
                  <a:spcPct val="75000"/>
                </a:lnSpc>
                <a:spcBef>
                  <a:spcPct val="50000"/>
                </a:spcBef>
              </a:pPr>
              <a:r>
                <a:rPr lang="tr-TR"/>
                <a:t>Vessel Monitoring System</a:t>
              </a:r>
            </a:p>
          </p:txBody>
        </p:sp>
      </p:grpSp>
      <p:pic>
        <p:nvPicPr>
          <p:cNvPr id="28677" name="Picture 17" descr="SAHIL GUVENLIK BROVE 2007 NET"/>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65088" y="50800"/>
            <a:ext cx="663575" cy="733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920241177"/>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3568" y="1052736"/>
            <a:ext cx="7920880" cy="3693319"/>
          </a:xfrm>
          <a:prstGeom prst="rect">
            <a:avLst/>
          </a:prstGeom>
        </p:spPr>
        <p:txBody>
          <a:bodyPr wrap="square">
            <a:spAutoFit/>
          </a:bodyPr>
          <a:lstStyle/>
          <a:p>
            <a:endParaRPr lang="en-US" dirty="0" smtClean="0"/>
          </a:p>
          <a:p>
            <a:pPr algn="just"/>
            <a:r>
              <a:rPr lang="en-US" sz="2400" dirty="0" smtClean="0">
                <a:latin typeface="Arial" panose="020B0604020202020204" pitchFamily="34" charset="0"/>
                <a:cs typeface="Arial" panose="020B0604020202020204" pitchFamily="34" charset="0"/>
              </a:rPr>
              <a:t>Turkish fishermen fishing activities in Georgia, largely in line with the decisions taken by public officials for their advantage when processing actually hunting Turkish fishermen in the waters of that country in which the economic benefit from fully benefiting from questionable. </a:t>
            </a:r>
            <a:endParaRPr lang="tr-TR" sz="2400" dirty="0" smtClean="0">
              <a:latin typeface="Arial" panose="020B0604020202020204" pitchFamily="34" charset="0"/>
              <a:cs typeface="Arial" panose="020B0604020202020204" pitchFamily="34" charset="0"/>
            </a:endParaRPr>
          </a:p>
          <a:p>
            <a:pPr algn="just"/>
            <a:endParaRPr lang="tr-TR" sz="2400" dirty="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Because the amount of Georgia by the Turkish anchovy fishermen in the hunt with a certain limitation of certain fishing quotas introduced restrictions.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0460997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146112"/>
            <a:ext cx="8928992" cy="6740307"/>
          </a:xfrm>
          <a:prstGeom prst="rect">
            <a:avLst/>
          </a:prstGeom>
        </p:spPr>
        <p:txBody>
          <a:bodyPr wrap="square">
            <a:spAutoFit/>
          </a:bodyPr>
          <a:lstStyle/>
          <a:p>
            <a:r>
              <a:rPr lang="en-US" sz="2400" dirty="0" smtClean="0">
                <a:latin typeface="Arial" panose="020B0604020202020204" pitchFamily="34" charset="0"/>
                <a:cs typeface="Arial" panose="020B0604020202020204" pitchFamily="34" charset="0"/>
              </a:rPr>
              <a:t>The main ones were: </a:t>
            </a:r>
            <a:endParaRPr lang="tr-TR" sz="2400" dirty="0" smtClean="0">
              <a:latin typeface="Arial" panose="020B0604020202020204" pitchFamily="34" charset="0"/>
              <a:cs typeface="Arial" panose="020B0604020202020204" pitchFamily="34" charset="0"/>
            </a:endParaRPr>
          </a:p>
          <a:p>
            <a:endParaRPr lang="en-US" sz="2400" dirty="0" smtClean="0">
              <a:latin typeface="Arial" panose="020B0604020202020204" pitchFamily="34" charset="0"/>
              <a:cs typeface="Arial" panose="020B0604020202020204" pitchFamily="34" charset="0"/>
            </a:endParaRPr>
          </a:p>
          <a:p>
            <a:pPr marL="87313" indent="-87313" algn="just">
              <a:buAutoNum type="arabicParenBoth"/>
            </a:pPr>
            <a:r>
              <a:rPr lang="tr-TR" sz="2400" dirty="0" smtClean="0">
                <a:latin typeface="Arial" panose="020B0604020202020204" pitchFamily="34" charset="0"/>
                <a:cs typeface="Arial" panose="020B0604020202020204" pitchFamily="34" charset="0"/>
              </a:rPr>
              <a:t> B</a:t>
            </a:r>
            <a:r>
              <a:rPr lang="en-US" sz="2400" dirty="0" smtClean="0">
                <a:latin typeface="Arial" panose="020B0604020202020204" pitchFamily="34" charset="0"/>
                <a:cs typeface="Arial" panose="020B0604020202020204" pitchFamily="34" charset="0"/>
              </a:rPr>
              <a:t>y the Government of Georgia reserves of marine living/ created for the purpose of conserving biodiversity 'special marine protected areas hunting is prohibited. Coordinates at detected other than those prohibited. </a:t>
            </a:r>
            <a:endParaRPr lang="tr-TR" sz="2400" dirty="0" smtClean="0">
              <a:latin typeface="Arial" panose="020B0604020202020204" pitchFamily="34" charset="0"/>
              <a:cs typeface="Arial" panose="020B0604020202020204" pitchFamily="34" charset="0"/>
            </a:endParaRPr>
          </a:p>
          <a:p>
            <a:pPr marL="457200" indent="-457200" algn="just">
              <a:buAutoNum type="arabicParenBoth"/>
            </a:pPr>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(2) Within a distance of 300 m from the shore are prohibited.</a:t>
            </a:r>
            <a:endParaRPr lang="tr-TR" sz="24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(3) 7 cm (full size), a small anchovy fishing is prohibited. </a:t>
            </a:r>
            <a:endParaRPr lang="tr-TR" sz="24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(4) Turkish anchovy fishermen hunted only 1/3 of the fresh sent </a:t>
            </a:r>
            <a:r>
              <a:rPr lang="tr-TR" sz="2400"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to Turkey. The rest of the prey of the factory in Georgia, as fresh as can be processed or consumed in the domestic market. As a result of the compulsory one-sided agreements, under the leadership of Turkish entrepreneurs today, a total of 8 to 4 each in </a:t>
            </a:r>
            <a:r>
              <a:rPr lang="en-US" sz="2400" dirty="0" err="1" smtClean="0">
                <a:latin typeface="Arial" panose="020B0604020202020204" pitchFamily="34" charset="0"/>
                <a:cs typeface="Arial" panose="020B0604020202020204" pitchFamily="34" charset="0"/>
              </a:rPr>
              <a:t>Poti</a:t>
            </a:r>
            <a:r>
              <a:rPr lang="en-US" sz="2400" dirty="0" smtClean="0">
                <a:latin typeface="Arial" panose="020B0604020202020204" pitchFamily="34" charset="0"/>
                <a:cs typeface="Arial" panose="020B0604020202020204" pitchFamily="34" charset="0"/>
              </a:rPr>
              <a:t> and </a:t>
            </a:r>
            <a:r>
              <a:rPr lang="en-US" sz="2400" dirty="0" err="1" smtClean="0">
                <a:latin typeface="Arial" panose="020B0604020202020204" pitchFamily="34" charset="0"/>
                <a:cs typeface="Arial" panose="020B0604020202020204" pitchFamily="34" charset="0"/>
              </a:rPr>
              <a:t>Abazya</a:t>
            </a:r>
            <a:r>
              <a:rPr lang="en-US" sz="2400" dirty="0" smtClean="0">
                <a:latin typeface="Arial" panose="020B0604020202020204" pitchFamily="34" charset="0"/>
                <a:cs typeface="Arial" panose="020B0604020202020204" pitchFamily="34" charset="0"/>
              </a:rPr>
              <a:t> anchovy fish meal and oil processing plants were in operation (</a:t>
            </a:r>
            <a:r>
              <a:rPr lang="en-US" sz="2400" dirty="0" err="1" smtClean="0">
                <a:latin typeface="Arial" panose="020B0604020202020204" pitchFamily="34" charset="0"/>
                <a:cs typeface="Arial" panose="020B0604020202020204" pitchFamily="34" charset="0"/>
              </a:rPr>
              <a:t>Zengin</a:t>
            </a:r>
            <a:r>
              <a:rPr lang="en-US" sz="2400" dirty="0" smtClean="0">
                <a:latin typeface="Arial" panose="020B0604020202020204" pitchFamily="34" charset="0"/>
                <a:cs typeface="Arial" panose="020B0604020202020204" pitchFamily="34" charset="0"/>
              </a:rPr>
              <a:t>, M., </a:t>
            </a:r>
            <a:r>
              <a:rPr lang="en-US" sz="2400" dirty="0" err="1" smtClean="0">
                <a:latin typeface="Arial" panose="020B0604020202020204" pitchFamily="34" charset="0"/>
                <a:cs typeface="Arial" panose="020B0604020202020204" pitchFamily="34" charset="0"/>
              </a:rPr>
              <a:t>Genç</a:t>
            </a:r>
            <a:r>
              <a:rPr lang="en-US" sz="2400" dirty="0" smtClean="0">
                <a:latin typeface="Arial" panose="020B0604020202020204" pitchFamily="34" charset="0"/>
                <a:cs typeface="Arial" panose="020B0604020202020204" pitchFamily="34" charset="0"/>
              </a:rPr>
              <a:t>, Y., </a:t>
            </a:r>
            <a:r>
              <a:rPr lang="en-US" sz="2400" dirty="0" err="1" smtClean="0">
                <a:latin typeface="Arial" panose="020B0604020202020204" pitchFamily="34" charset="0"/>
                <a:cs typeface="Arial" panose="020B0604020202020204" pitchFamily="34" charset="0"/>
              </a:rPr>
              <a:t>Ak</a:t>
            </a:r>
            <a:r>
              <a:rPr lang="en-US" sz="2400" dirty="0" smtClean="0">
                <a:latin typeface="Arial" panose="020B0604020202020204" pitchFamily="34" charset="0"/>
                <a:cs typeface="Arial" panose="020B0604020202020204" pitchFamily="34" charset="0"/>
              </a:rPr>
              <a:t>, O. 2012).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70241737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2132856"/>
            <a:ext cx="8352928" cy="3046988"/>
          </a:xfrm>
          <a:prstGeom prst="rect">
            <a:avLst/>
          </a:prstGeom>
        </p:spPr>
        <p:txBody>
          <a:bodyPr wrap="square">
            <a:spAutoFit/>
          </a:bodyPr>
          <a:lstStyle/>
          <a:p>
            <a:pPr algn="just"/>
            <a:r>
              <a:rPr lang="en-US" sz="2400" dirty="0" smtClean="0"/>
              <a:t>Turkey adopted several international and domestic protection and control regulations for anchovy and other stocks. These regulations are given as, (Anonym, 2013 b);  </a:t>
            </a:r>
            <a:r>
              <a:rPr lang="tr-TR" sz="2400" dirty="0"/>
              <a:t> </a:t>
            </a:r>
            <a:endParaRPr lang="tr-TR" sz="2400" dirty="0" smtClean="0"/>
          </a:p>
          <a:p>
            <a:pPr algn="just"/>
            <a:endParaRPr lang="tr-TR" sz="2400" dirty="0" smtClean="0"/>
          </a:p>
          <a:p>
            <a:pPr algn="just"/>
            <a:r>
              <a:rPr lang="en-US" sz="2400" dirty="0" smtClean="0"/>
              <a:t>Sanctions are imposed on those acting against the regulations set for fisheries. These sanctions include; fines, seizure of catch,  temporary withdrawal of fishing license and  nullification of the fishing license</a:t>
            </a:r>
            <a:endParaRPr lang="en-US" sz="2400" dirty="0"/>
          </a:p>
        </p:txBody>
      </p:sp>
    </p:spTree>
    <p:extLst>
      <p:ext uri="{BB962C8B-B14F-4D97-AF65-F5344CB8AC3E}">
        <p14:creationId xmlns="" xmlns:p14="http://schemas.microsoft.com/office/powerpoint/2010/main" val="91099165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70020" y="667717"/>
            <a:ext cx="8594468" cy="6001643"/>
          </a:xfrm>
          <a:prstGeom prst="rect">
            <a:avLst/>
          </a:prstGeom>
        </p:spPr>
        <p:txBody>
          <a:bodyPr wrap="square">
            <a:spAutoFit/>
          </a:bodyPr>
          <a:lstStyle/>
          <a:p>
            <a:pPr algn="just"/>
            <a:r>
              <a:rPr lang="en-US" dirty="0" smtClean="0"/>
              <a:t>•</a:t>
            </a:r>
            <a:r>
              <a:rPr lang="en-US" sz="2400" dirty="0" smtClean="0"/>
              <a:t>	For the fishing season 2012-2016, Notification No. 3/1 Regulating Commercial Fisheries and Notification No. 3/2 on Recreational Fishing published in the official gazette and came into force on the 1st of September 2012.</a:t>
            </a:r>
            <a:endParaRPr lang="tr-TR" sz="2400" dirty="0" smtClean="0"/>
          </a:p>
          <a:p>
            <a:pPr algn="just"/>
            <a:endParaRPr lang="en-US" sz="2400" dirty="0" smtClean="0"/>
          </a:p>
          <a:p>
            <a:pPr algn="just"/>
            <a:r>
              <a:rPr lang="en-US" sz="2400" dirty="0" smtClean="0"/>
              <a:t>•	For purse seine fisheries; min. fishing net depth has been increased from 18 meters to 24 meters.</a:t>
            </a:r>
            <a:endParaRPr lang="tr-TR" sz="2400" dirty="0" smtClean="0"/>
          </a:p>
          <a:p>
            <a:pPr algn="just"/>
            <a:endParaRPr lang="tr-TR" sz="2400" dirty="0" smtClean="0"/>
          </a:p>
          <a:p>
            <a:pPr algn="just"/>
            <a:endParaRPr lang="tr-TR" sz="2400" dirty="0"/>
          </a:p>
          <a:p>
            <a:pPr algn="just"/>
            <a:endParaRPr lang="tr-TR" sz="2400" dirty="0" smtClean="0"/>
          </a:p>
          <a:p>
            <a:pPr algn="just"/>
            <a:endParaRPr lang="tr-TR" sz="2400" dirty="0"/>
          </a:p>
          <a:p>
            <a:pPr algn="just"/>
            <a:endParaRPr lang="tr-TR" sz="2400" dirty="0" smtClean="0"/>
          </a:p>
          <a:p>
            <a:pPr algn="just"/>
            <a:endParaRPr lang="tr-TR" sz="2400" dirty="0" smtClean="0"/>
          </a:p>
          <a:p>
            <a:pPr algn="just"/>
            <a:endParaRPr lang="tr-TR" sz="2400" dirty="0"/>
          </a:p>
          <a:p>
            <a:pPr algn="just"/>
            <a:endParaRPr lang="tr-TR" sz="2400" dirty="0" smtClean="0"/>
          </a:p>
          <a:p>
            <a:pPr algn="just"/>
            <a:endParaRPr lang="tr-TR" sz="2400" dirty="0"/>
          </a:p>
        </p:txBody>
      </p:sp>
      <p:pic>
        <p:nvPicPr>
          <p:cNvPr id="2048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70020" y="3642091"/>
            <a:ext cx="4195441" cy="3157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97933" y="3642091"/>
            <a:ext cx="3691193" cy="3157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5249528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404664"/>
            <a:ext cx="8568952" cy="2308324"/>
          </a:xfrm>
          <a:prstGeom prst="rect">
            <a:avLst/>
          </a:prstGeom>
        </p:spPr>
        <p:txBody>
          <a:bodyPr wrap="square">
            <a:spAutoFit/>
          </a:bodyPr>
          <a:lstStyle/>
          <a:p>
            <a:pPr lvl="0" algn="just"/>
            <a:endParaRPr lang="en-US" sz="2400" dirty="0">
              <a:solidFill>
                <a:prstClr val="black"/>
              </a:solidFill>
            </a:endParaRPr>
          </a:p>
          <a:p>
            <a:pPr lvl="0" algn="just"/>
            <a:r>
              <a:rPr lang="en-US" sz="2400" dirty="0">
                <a:solidFill>
                  <a:prstClr val="black"/>
                </a:solidFill>
              </a:rPr>
              <a:t>•	Fisheries Geographical Information System covering all spatial adjustments regarding fishing zones / fisheries has been established.  Satellite - based Vessel Monitoring System (VMS) has continued to be utilized for monitoring of Bluefin-tuna Fishing Vessels. </a:t>
            </a:r>
          </a:p>
        </p:txBody>
      </p:sp>
      <p:pic>
        <p:nvPicPr>
          <p:cNvPr id="3" name="Picture 20" descr="537"/>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520" y="2725123"/>
            <a:ext cx="3960440" cy="3990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18" descr="DSCF3200"/>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4514656" y="2693585"/>
            <a:ext cx="4308453" cy="4022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2225">
                <a:solidFill>
                  <a:srgbClr val="000000"/>
                </a:solidFill>
                <a:miter lim="800000"/>
                <a:headEnd/>
                <a:tailEnd/>
              </a14:hiddenLine>
            </a:ext>
          </a:extLst>
        </p:spPr>
      </p:pic>
    </p:spTree>
    <p:extLst>
      <p:ext uri="{BB962C8B-B14F-4D97-AF65-F5344CB8AC3E}">
        <p14:creationId xmlns="" xmlns:p14="http://schemas.microsoft.com/office/powerpoint/2010/main" val="34882516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5514" y="18309"/>
            <a:ext cx="8352928" cy="7109639"/>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Through the Automatic Identification System (AIS) of Ministry of Transportation Maritime and Communication, all vessels above 15 meters </a:t>
            </a:r>
            <a:r>
              <a:rPr lang="en-US" sz="2400" dirty="0" err="1" smtClean="0">
                <a:latin typeface="Arial" panose="020B0604020202020204" pitchFamily="34" charset="0"/>
                <a:cs typeface="Arial" panose="020B0604020202020204" pitchFamily="34" charset="0"/>
              </a:rPr>
              <a:t>LoA</a:t>
            </a:r>
            <a:r>
              <a:rPr lang="en-US" sz="2400" dirty="0" smtClean="0">
                <a:latin typeface="Arial" panose="020B0604020202020204" pitchFamily="34" charset="0"/>
                <a:cs typeface="Arial" panose="020B0604020202020204" pitchFamily="34" charset="0"/>
              </a:rPr>
              <a:t> could be monitored successfully. Technical works started to establish an integrated monitoring system (involving both VMS and AIS) pertaining to </a:t>
            </a:r>
            <a:r>
              <a:rPr lang="en-US" sz="2400" dirty="0" err="1" smtClean="0">
                <a:latin typeface="Arial" panose="020B0604020202020204" pitchFamily="34" charset="0"/>
                <a:cs typeface="Arial" panose="020B0604020202020204" pitchFamily="34" charset="0"/>
              </a:rPr>
              <a:t>MoFAL</a:t>
            </a:r>
            <a:r>
              <a:rPr lang="en-US" sz="2400" dirty="0" smtClean="0">
                <a:latin typeface="Arial" panose="020B0604020202020204" pitchFamily="34" charset="0"/>
                <a:cs typeface="Arial" panose="020B0604020202020204" pitchFamily="34" charset="0"/>
              </a:rPr>
              <a:t>  Development of a suitable monitoring SW is in progress.</a:t>
            </a:r>
            <a:endParaRPr lang="tr-TR" sz="24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In 2013, construction and equipment of an additional Fisheries Port Office will be completed.  As of today, total number of Fishing Port Offices has reached to forty two (42).</a:t>
            </a:r>
            <a:endParaRPr lang="tr-TR" sz="2400" dirty="0" smtClean="0">
              <a:latin typeface="Arial" panose="020B0604020202020204" pitchFamily="34" charset="0"/>
              <a:cs typeface="Arial" panose="020B0604020202020204" pitchFamily="34" charset="0"/>
            </a:endParaRPr>
          </a:p>
          <a:p>
            <a:pPr algn="just"/>
            <a:endParaRPr lang="tr-TR" sz="2400" dirty="0"/>
          </a:p>
          <a:p>
            <a:pPr algn="just"/>
            <a:endParaRPr lang="tr-TR" sz="2400" dirty="0" smtClean="0"/>
          </a:p>
          <a:p>
            <a:pPr algn="just"/>
            <a:endParaRPr lang="tr-TR" sz="2400" dirty="0"/>
          </a:p>
          <a:p>
            <a:pPr algn="just"/>
            <a:endParaRPr lang="tr-TR" sz="2400" dirty="0" smtClean="0"/>
          </a:p>
          <a:p>
            <a:pPr algn="just"/>
            <a:endParaRPr lang="tr-TR" sz="2400" dirty="0"/>
          </a:p>
          <a:p>
            <a:pPr algn="just"/>
            <a:endParaRPr lang="tr-TR" sz="2400" dirty="0" smtClean="0"/>
          </a:p>
          <a:p>
            <a:pPr algn="just"/>
            <a:endParaRPr lang="en-US" sz="2400" dirty="0" smtClean="0"/>
          </a:p>
          <a:p>
            <a:pPr algn="just"/>
            <a:r>
              <a:rPr lang="en-US" sz="2400" dirty="0" smtClean="0"/>
              <a:t>•	</a:t>
            </a:r>
            <a:endParaRPr lang="en-US" sz="2400" dirty="0"/>
          </a:p>
        </p:txBody>
      </p:sp>
      <p:pic>
        <p:nvPicPr>
          <p:cNvPr id="22530" name="Picture 2"/>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1979710" y="4149080"/>
            <a:ext cx="4824535" cy="26005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5613080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332656"/>
            <a:ext cx="8352928" cy="2308324"/>
          </a:xfrm>
          <a:prstGeom prst="rect">
            <a:avLst/>
          </a:prstGeom>
        </p:spPr>
        <p:txBody>
          <a:bodyPr wrap="square">
            <a:spAutoFit/>
          </a:bodyPr>
          <a:lstStyle/>
          <a:p>
            <a:pPr algn="just"/>
            <a:r>
              <a:rPr lang="en-US" sz="2400" dirty="0">
                <a:solidFill>
                  <a:prstClr val="black"/>
                </a:solidFill>
                <a:latin typeface="Arial" panose="020B0604020202020204" pitchFamily="34" charset="0"/>
                <a:cs typeface="Arial" panose="020B0604020202020204" pitchFamily="34" charset="0"/>
              </a:rPr>
              <a:t>Meetings of the Fisheries Dialogue Working Group are conducting. 2nd Meeting of the WG took place in Ankara on 10th of May, 2012 and 3rd Meeting of the WG took place in Brussels on 15th of April,   2013. The process intends to strengthen the cooperation in the field of fisheries and to perpetuate the dialogue between Turkey and the EU.</a:t>
            </a:r>
          </a:p>
        </p:txBody>
      </p:sp>
      <p:pic>
        <p:nvPicPr>
          <p:cNvPr id="23554" name="Picture 2" descr="C:\Users\TOSHIBA\Desktop\FOR ARTICLE\FOTOGRAFLAR\GIRGIR-1 KASIM 2007-İKİNCİ\IMG_1927.jpg"/>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1835696" y="2699131"/>
            <a:ext cx="5072112" cy="380408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5778905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5760" y="1124744"/>
            <a:ext cx="8928992" cy="1938992"/>
          </a:xfrm>
          <a:prstGeom prst="rect">
            <a:avLst/>
          </a:prstGeom>
        </p:spPr>
        <p:txBody>
          <a:bodyPr wrap="square">
            <a:spAutoFit/>
          </a:bodyPr>
          <a:lstStyle/>
          <a:p>
            <a:pPr algn="just"/>
            <a:r>
              <a:rPr lang="en-US" sz="2400" dirty="0" smtClean="0">
                <a:latin typeface="Arial" panose="020B0604020202020204" pitchFamily="34" charset="0"/>
                <a:cs typeface="Arial" panose="020B0604020202020204" pitchFamily="34" charset="0"/>
              </a:rPr>
              <a:t>Under the scope of ICCAT Joint Inspection Scheme, Turkish Naval Forces Command and Turkish Coastguard Command have assigned 75 inspection boats/ships and 398 inspector staff to conduct ICCAT inspections during the 2013 fishing campaign.</a:t>
            </a:r>
            <a:endParaRPr lang="tr-TR" sz="2400" dirty="0" smtClean="0">
              <a:latin typeface="Arial" panose="020B0604020202020204" pitchFamily="34" charset="0"/>
              <a:cs typeface="Arial" panose="020B0604020202020204" pitchFamily="34" charset="0"/>
            </a:endParaRPr>
          </a:p>
          <a:p>
            <a:pPr algn="just"/>
            <a:endParaRPr lang="en-US" sz="2400" dirty="0" smtClean="0">
              <a:latin typeface="Arial" panose="020B0604020202020204" pitchFamily="34" charset="0"/>
              <a:cs typeface="Arial" panose="020B0604020202020204" pitchFamily="34" charset="0"/>
            </a:endParaRPr>
          </a:p>
        </p:txBody>
      </p:sp>
      <p:sp>
        <p:nvSpPr>
          <p:cNvPr id="3" name="Dikdörtgen 2"/>
          <p:cNvSpPr/>
          <p:nvPr/>
        </p:nvSpPr>
        <p:spPr>
          <a:xfrm>
            <a:off x="85760" y="2996952"/>
            <a:ext cx="8928992" cy="3293209"/>
          </a:xfrm>
          <a:prstGeom prst="rect">
            <a:avLst/>
          </a:prstGeom>
        </p:spPr>
        <p:txBody>
          <a:bodyPr wrap="square">
            <a:spAutoFit/>
          </a:bodyPr>
          <a:lstStyle/>
          <a:p>
            <a:pPr lvl="0" algn="just"/>
            <a:r>
              <a:rPr lang="en-US" sz="2400" dirty="0" smtClean="0">
                <a:solidFill>
                  <a:prstClr val="black"/>
                </a:solidFill>
                <a:latin typeface="Arial" panose="020B0604020202020204" pitchFamily="34" charset="0"/>
                <a:cs typeface="Arial" panose="020B0604020202020204" pitchFamily="34" charset="0"/>
              </a:rPr>
              <a:t>Turkey has signed the FAO Agreement on 9 November 2010 with endorsement of the Board of Ministers</a:t>
            </a:r>
            <a:r>
              <a:rPr lang="tr-TR" sz="2400" dirty="0" smtClean="0">
                <a:solidFill>
                  <a:prstClr val="black"/>
                </a:solidFill>
                <a:latin typeface="Arial" panose="020B0604020202020204" pitchFamily="34" charset="0"/>
                <a:cs typeface="Arial" panose="020B0604020202020204" pitchFamily="34" charset="0"/>
              </a:rPr>
              <a:t>.</a:t>
            </a:r>
          </a:p>
          <a:p>
            <a:pPr lvl="0" algn="just"/>
            <a:endParaRPr lang="en-US" sz="2400" dirty="0">
              <a:solidFill>
                <a:prstClr val="black"/>
              </a:solidFill>
            </a:endParaRPr>
          </a:p>
          <a:p>
            <a:pPr lvl="0" algn="just"/>
            <a:r>
              <a:rPr lang="en-US" sz="2400" dirty="0" smtClean="0">
                <a:solidFill>
                  <a:prstClr val="black"/>
                </a:solidFill>
                <a:latin typeface="Arial" panose="020B0604020202020204" pitchFamily="34" charset="0"/>
                <a:cs typeface="Arial" panose="020B0604020202020204" pitchFamily="34" charset="0"/>
              </a:rPr>
              <a:t>As </a:t>
            </a:r>
            <a:r>
              <a:rPr lang="en-US" sz="2400" dirty="0">
                <a:solidFill>
                  <a:prstClr val="black"/>
                </a:solidFill>
                <a:latin typeface="Arial" panose="020B0604020202020204" pitchFamily="34" charset="0"/>
                <a:cs typeface="Arial" panose="020B0604020202020204" pitchFamily="34" charset="0"/>
              </a:rPr>
              <a:t>an initial step, a number of landing ports has been designated for port inspections to be conducted under the terms of Agreement and ICCAT Recommendation. </a:t>
            </a:r>
            <a:r>
              <a:rPr lang="en-US" sz="1600" dirty="0">
                <a:solidFill>
                  <a:prstClr val="black"/>
                </a:solidFill>
                <a:latin typeface="Arial" panose="020B0604020202020204" pitchFamily="34" charset="0"/>
                <a:cs typeface="Arial" panose="020B0604020202020204" pitchFamily="34" charset="0"/>
              </a:rPr>
              <a:t>Recommendations adopted by ICCAT Commission are transposed into domestic legislation.  Rec.12-03 and Rec.09-11 on Eastern Atlantic Bluefin tuna fishery are modified,  In 2012, 11 BFT Catching Vessel are issued special fishing licenses and In 2013, 9 BFT Catching Vessel are issued special fishing licenses, due to capacity reduction scheme Rec.11-03 on MED-SWO transposed into legislation</a:t>
            </a:r>
            <a:endParaRPr lang="tr-TR" sz="16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38146772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urseillustccc"/>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436096" y="980728"/>
            <a:ext cx="3433269" cy="2736304"/>
          </a:xfrm>
          <a:prstGeom prst="rect">
            <a:avLst/>
          </a:prstGeom>
          <a:noFill/>
          <a:extLst>
            <a:ext uri="{909E8E84-426E-40DD-AFC4-6F175D3DCCD1}">
              <a14:hiddenFill xmlns="" xmlns:a14="http://schemas.microsoft.com/office/drawing/2010/main">
                <a:solidFill>
                  <a:srgbClr val="FFFFFF"/>
                </a:solidFill>
              </a14:hiddenFill>
            </a:ext>
          </a:extLst>
        </p:spPr>
      </p:pic>
      <p:pic>
        <p:nvPicPr>
          <p:cNvPr id="24578" name="Picture 2"/>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497652" y="980728"/>
            <a:ext cx="4163226" cy="27363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555971" y="4163596"/>
            <a:ext cx="8257805" cy="1569660"/>
          </a:xfrm>
          <a:prstGeom prst="rect">
            <a:avLst/>
          </a:prstGeom>
        </p:spPr>
        <p:txBody>
          <a:bodyPr wrap="square">
            <a:spAutoFit/>
          </a:bodyPr>
          <a:lstStyle/>
          <a:p>
            <a:pPr lvl="0" algn="just"/>
            <a:r>
              <a:rPr lang="en-US" sz="2400" dirty="0">
                <a:solidFill>
                  <a:prstClr val="black"/>
                </a:solidFill>
                <a:latin typeface="Arial" panose="020B0604020202020204" pitchFamily="34" charset="0"/>
                <a:cs typeface="Arial" panose="020B0604020202020204" pitchFamily="34" charset="0"/>
              </a:rPr>
              <a:t>As Turkey, other Black Sea countries shall adopt international regulations in order to protect and control anchovy stocks and all countries of Black Sea Region must apply same regulations together</a:t>
            </a:r>
            <a:r>
              <a:rPr lang="en-US" dirty="0">
                <a:solidFill>
                  <a:prstClr val="black"/>
                </a:solidFill>
                <a:latin typeface="Arial" panose="020B0604020202020204" pitchFamily="34" charset="0"/>
                <a:cs typeface="Arial" panose="020B0604020202020204" pitchFamily="34" charset="0"/>
              </a:rPr>
              <a:t>. </a:t>
            </a:r>
          </a:p>
        </p:txBody>
      </p:sp>
    </p:spTree>
    <p:extLst>
      <p:ext uri="{BB962C8B-B14F-4D97-AF65-F5344CB8AC3E}">
        <p14:creationId xmlns="" xmlns:p14="http://schemas.microsoft.com/office/powerpoint/2010/main" val="12323777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email">
            <a:extLst>
              <a:ext uri="{28A0092B-C50C-407E-A947-70E740481C1C}">
                <a14:useLocalDpi xmlns="" xmlns:a14="http://schemas.microsoft.com/office/drawing/2010/main" val="0"/>
              </a:ext>
            </a:extLst>
          </a:blip>
          <a:srcRect/>
          <a:stretch>
            <a:fillRect/>
          </a:stretch>
        </p:blipFill>
        <p:spPr bwMode="auto">
          <a:xfrm>
            <a:off x="755576" y="3068960"/>
            <a:ext cx="3816424" cy="27223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814570" y="260648"/>
            <a:ext cx="7019576" cy="2985433"/>
          </a:xfrm>
          <a:prstGeom prst="rect">
            <a:avLst/>
          </a:prstGeom>
        </p:spPr>
        <p:txBody>
          <a:bodyPr wrap="square">
            <a:spAutoFit/>
          </a:bodyPr>
          <a:lstStyle/>
          <a:p>
            <a:pPr algn="ctr"/>
            <a:endParaRPr lang="tr-TR" sz="4000" b="1" dirty="0" smtClean="0">
              <a:solidFill>
                <a:srgbClr val="FF0000"/>
              </a:solidFill>
            </a:endParaRPr>
          </a:p>
          <a:p>
            <a:pPr algn="ctr"/>
            <a:r>
              <a:rPr lang="tr-TR" sz="5400" b="1" dirty="0" err="1" smtClean="0">
                <a:solidFill>
                  <a:srgbClr val="00B0F0"/>
                </a:solidFill>
                <a:latin typeface="Arial" panose="020B0604020202020204" pitchFamily="34" charset="0"/>
                <a:cs typeface="Arial" panose="020B0604020202020204" pitchFamily="34" charset="0"/>
              </a:rPr>
              <a:t>Thank</a:t>
            </a:r>
            <a:r>
              <a:rPr lang="tr-TR" sz="5400" b="1" dirty="0" smtClean="0">
                <a:solidFill>
                  <a:srgbClr val="00B0F0"/>
                </a:solidFill>
                <a:latin typeface="Arial" panose="020B0604020202020204" pitchFamily="34" charset="0"/>
                <a:cs typeface="Arial" panose="020B0604020202020204" pitchFamily="34" charset="0"/>
              </a:rPr>
              <a:t> </a:t>
            </a:r>
            <a:r>
              <a:rPr lang="tr-TR" sz="5400" b="1" dirty="0" err="1" smtClean="0">
                <a:solidFill>
                  <a:srgbClr val="00B0F0"/>
                </a:solidFill>
                <a:latin typeface="Arial" panose="020B0604020202020204" pitchFamily="34" charset="0"/>
                <a:cs typeface="Arial" panose="020B0604020202020204" pitchFamily="34" charset="0"/>
              </a:rPr>
              <a:t>you</a:t>
            </a:r>
            <a:r>
              <a:rPr lang="tr-TR" sz="5400" b="1" dirty="0" smtClean="0">
                <a:solidFill>
                  <a:srgbClr val="00B0F0"/>
                </a:solidFill>
                <a:latin typeface="Arial" panose="020B0604020202020204" pitchFamily="34" charset="0"/>
                <a:cs typeface="Arial" panose="020B0604020202020204" pitchFamily="34" charset="0"/>
              </a:rPr>
              <a:t> </a:t>
            </a:r>
            <a:r>
              <a:rPr lang="tr-TR" sz="5400" b="1" dirty="0" err="1" smtClean="0">
                <a:solidFill>
                  <a:srgbClr val="00B0F0"/>
                </a:solidFill>
                <a:latin typeface="Arial" panose="020B0604020202020204" pitchFamily="34" charset="0"/>
                <a:cs typeface="Arial" panose="020B0604020202020204" pitchFamily="34" charset="0"/>
              </a:rPr>
              <a:t>for</a:t>
            </a:r>
            <a:r>
              <a:rPr lang="tr-TR" sz="5400" b="1" dirty="0" smtClean="0">
                <a:solidFill>
                  <a:srgbClr val="00B0F0"/>
                </a:solidFill>
                <a:latin typeface="Arial" panose="020B0604020202020204" pitchFamily="34" charset="0"/>
                <a:cs typeface="Arial" panose="020B0604020202020204" pitchFamily="34" charset="0"/>
              </a:rPr>
              <a:t> </a:t>
            </a:r>
            <a:r>
              <a:rPr lang="tr-TR" sz="5400" b="1" dirty="0" err="1" smtClean="0">
                <a:solidFill>
                  <a:srgbClr val="00B0F0"/>
                </a:solidFill>
                <a:latin typeface="Arial" panose="020B0604020202020204" pitchFamily="34" charset="0"/>
                <a:cs typeface="Arial" panose="020B0604020202020204" pitchFamily="34" charset="0"/>
              </a:rPr>
              <a:t>listening</a:t>
            </a:r>
            <a:endParaRPr lang="tr-TR" sz="5400" b="1" dirty="0" smtClean="0">
              <a:solidFill>
                <a:srgbClr val="00B0F0"/>
              </a:solidFill>
              <a:latin typeface="Arial" panose="020B0604020202020204" pitchFamily="34" charset="0"/>
              <a:cs typeface="Arial" panose="020B0604020202020204" pitchFamily="34" charset="0"/>
            </a:endParaRPr>
          </a:p>
          <a:p>
            <a:pPr algn="ctr"/>
            <a:endParaRPr lang="tr-TR" sz="4000" b="1" dirty="0"/>
          </a:p>
        </p:txBody>
      </p:sp>
      <p:pic>
        <p:nvPicPr>
          <p:cNvPr id="25603" name="Picture 3" descr="C:\Users\TOSHIBA\Desktop\FOR ARTICLE\FOTOGRAFLAR\HAMSİ RESİMLERİ (Başsavcı Beyden)\IMGP0516.JPG"/>
          <p:cNvPicPr>
            <a:picLocks noChangeAspect="1" noChangeArrowheads="1"/>
          </p:cNvPicPr>
          <p:nvPr/>
        </p:nvPicPr>
        <p:blipFill>
          <a:blip r:embed="rId3" cstate="email">
            <a:extLst>
              <a:ext uri="{28A0092B-C50C-407E-A947-70E740481C1C}">
                <a14:useLocalDpi xmlns="" xmlns:a14="http://schemas.microsoft.com/office/drawing/2010/main" val="0"/>
              </a:ext>
            </a:extLst>
          </a:blip>
          <a:srcRect/>
          <a:stretch>
            <a:fillRect/>
          </a:stretch>
        </p:blipFill>
        <p:spPr bwMode="auto">
          <a:xfrm>
            <a:off x="4745512" y="3068960"/>
            <a:ext cx="3629843" cy="27223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285831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2194</TotalTime>
  <Words>3634</Words>
  <Application>Microsoft Office PowerPoint</Application>
  <PresentationFormat>On-screen Show (4:3)</PresentationFormat>
  <Paragraphs>506</Paragraphs>
  <Slides>75</Slides>
  <Notes>9</Notes>
  <HiddenSlides>0</HiddenSlides>
  <MMClips>2</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75</vt:i4>
      </vt:variant>
    </vt:vector>
  </HeadingPairs>
  <TitlesOfParts>
    <vt:vector size="79" baseType="lpstr">
      <vt:lpstr>Akış</vt:lpstr>
      <vt:lpstr>Bit Eşlem Resmi</vt:lpstr>
      <vt:lpstr>Belge</vt:lpstr>
      <vt:lpstr>Grafik</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Age composition</vt:lpstr>
      <vt:lpstr>Slide 45</vt:lpstr>
      <vt:lpstr>Slide 46</vt:lpstr>
      <vt:lpstr>Slide 47</vt:lpstr>
      <vt:lpstr>Slide 48</vt:lpstr>
      <vt:lpstr>Slide 49</vt:lpstr>
      <vt:lpstr>IMMIGRATION OF ANCHOVY ON THE WEST BLACK SEA 2014-2015 FISHING SEASON</vt:lpstr>
      <vt:lpstr>IMMIGRATION OF ANCHOVY ON THE MIDDLE BLACK SEA 2014-2015 FISHING SEASON</vt:lpstr>
      <vt:lpstr>IMMIGRATION OF ANCHOVY ON THE EAST BLACK SEA 2014-2015 FISHING SEASON</vt:lpstr>
      <vt:lpstr>IMMIGRATION OF ANCHOVY ON THE EAST BLACK SEA 2014-2015 FISHING SEASON</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vestel-pc</dc:creator>
  <cp:lastModifiedBy>Tripura</cp:lastModifiedBy>
  <cp:revision>114</cp:revision>
  <dcterms:created xsi:type="dcterms:W3CDTF">2014-01-06T11:37:50Z</dcterms:created>
  <dcterms:modified xsi:type="dcterms:W3CDTF">2015-08-17T12:17:15Z</dcterms:modified>
</cp:coreProperties>
</file>