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13452" y="1447038"/>
            <a:ext cx="3492500" cy="414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Perpetua"/>
                <a:cs typeface="Perpetua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3500" y="69850"/>
            <a:ext cx="9013825" cy="6692900"/>
          </a:xfrm>
          <a:custGeom>
            <a:avLst/>
            <a:gdLst/>
            <a:ahLst/>
            <a:cxnLst/>
            <a:rect l="l" t="t" r="r" b="b"/>
            <a:pathLst>
              <a:path w="9013825" h="6692900">
                <a:moveTo>
                  <a:pt x="0" y="329946"/>
                </a:moveTo>
                <a:lnTo>
                  <a:pt x="3576" y="281184"/>
                </a:lnTo>
                <a:lnTo>
                  <a:pt x="13967" y="234645"/>
                </a:lnTo>
                <a:lnTo>
                  <a:pt x="30661" y="190840"/>
                </a:lnTo>
                <a:lnTo>
                  <a:pt x="53148" y="150277"/>
                </a:lnTo>
                <a:lnTo>
                  <a:pt x="80918" y="113468"/>
                </a:lnTo>
                <a:lnTo>
                  <a:pt x="113460" y="80923"/>
                </a:lnTo>
                <a:lnTo>
                  <a:pt x="150264" y="53151"/>
                </a:lnTo>
                <a:lnTo>
                  <a:pt x="190820" y="30662"/>
                </a:lnTo>
                <a:lnTo>
                  <a:pt x="234617" y="13967"/>
                </a:lnTo>
                <a:lnTo>
                  <a:pt x="281146" y="3576"/>
                </a:lnTo>
                <a:lnTo>
                  <a:pt x="329895" y="0"/>
                </a:lnTo>
                <a:lnTo>
                  <a:pt x="8683879" y="0"/>
                </a:lnTo>
                <a:lnTo>
                  <a:pt x="8732640" y="3576"/>
                </a:lnTo>
                <a:lnTo>
                  <a:pt x="8779179" y="13967"/>
                </a:lnTo>
                <a:lnTo>
                  <a:pt x="8822984" y="30662"/>
                </a:lnTo>
                <a:lnTo>
                  <a:pt x="8863547" y="53151"/>
                </a:lnTo>
                <a:lnTo>
                  <a:pt x="8900356" y="80923"/>
                </a:lnTo>
                <a:lnTo>
                  <a:pt x="8932901" y="113468"/>
                </a:lnTo>
                <a:lnTo>
                  <a:pt x="8960673" y="150277"/>
                </a:lnTo>
                <a:lnTo>
                  <a:pt x="8983162" y="190840"/>
                </a:lnTo>
                <a:lnTo>
                  <a:pt x="8999857" y="234645"/>
                </a:lnTo>
                <a:lnTo>
                  <a:pt x="9010248" y="281184"/>
                </a:lnTo>
                <a:lnTo>
                  <a:pt x="9013825" y="329946"/>
                </a:lnTo>
                <a:lnTo>
                  <a:pt x="9013825" y="6363004"/>
                </a:lnTo>
                <a:lnTo>
                  <a:pt x="9010248" y="6411753"/>
                </a:lnTo>
                <a:lnTo>
                  <a:pt x="8999857" y="6458282"/>
                </a:lnTo>
                <a:lnTo>
                  <a:pt x="8983162" y="6502079"/>
                </a:lnTo>
                <a:lnTo>
                  <a:pt x="8960673" y="6542634"/>
                </a:lnTo>
                <a:lnTo>
                  <a:pt x="8932901" y="6579438"/>
                </a:lnTo>
                <a:lnTo>
                  <a:pt x="8900356" y="6611980"/>
                </a:lnTo>
                <a:lnTo>
                  <a:pt x="8863547" y="6639750"/>
                </a:lnTo>
                <a:lnTo>
                  <a:pt x="8822984" y="6662237"/>
                </a:lnTo>
                <a:lnTo>
                  <a:pt x="8779179" y="6678931"/>
                </a:lnTo>
                <a:lnTo>
                  <a:pt x="8732640" y="6689321"/>
                </a:lnTo>
                <a:lnTo>
                  <a:pt x="8683879" y="6692898"/>
                </a:lnTo>
                <a:lnTo>
                  <a:pt x="329895" y="6692898"/>
                </a:lnTo>
                <a:lnTo>
                  <a:pt x="281146" y="6689321"/>
                </a:lnTo>
                <a:lnTo>
                  <a:pt x="234617" y="6678931"/>
                </a:lnTo>
                <a:lnTo>
                  <a:pt x="190820" y="6662237"/>
                </a:lnTo>
                <a:lnTo>
                  <a:pt x="150264" y="6639750"/>
                </a:lnTo>
                <a:lnTo>
                  <a:pt x="113460" y="6611980"/>
                </a:lnTo>
                <a:lnTo>
                  <a:pt x="80918" y="6579438"/>
                </a:lnTo>
                <a:lnTo>
                  <a:pt x="53148" y="6542634"/>
                </a:lnTo>
                <a:lnTo>
                  <a:pt x="30661" y="6502079"/>
                </a:lnTo>
                <a:lnTo>
                  <a:pt x="13967" y="6458282"/>
                </a:lnTo>
                <a:lnTo>
                  <a:pt x="3576" y="6411753"/>
                </a:lnTo>
                <a:lnTo>
                  <a:pt x="0" y="6363004"/>
                </a:lnTo>
                <a:lnTo>
                  <a:pt x="0" y="329946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540" y="-30988"/>
            <a:ext cx="8376919" cy="18376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96363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1975" y="1513311"/>
            <a:ext cx="8020050" cy="412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google.ae/url?sa=i&amp;amp;rct=j&amp;amp;q&amp;amp;esrc=s&amp;amp;source=images&amp;amp;cd&amp;amp;cad=rja&amp;amp;uact=8&amp;amp;ved=0ahUKEwi1_czp3-fSAhWKtBQKHU5aAagQjRwIBw&amp;amp;url=http%3A%2F%2Fwww.imaworldwide.com%2Fblog%2Fchange-readiness-or-change-resistance-where-are-you&amp;amp;bvm=bv.150120842%2Cd.d24&amp;amp;psig=AFQjCNGxJ-yQN_oSfAGpM4dGDV00XDX0Cw&amp;amp;ust=1490190887415108" TargetMode="External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ae/url?sa=i&amp;amp;rct=j&amp;amp;q&amp;amp;esrc=s&amp;amp;source=images&amp;amp;cd&amp;amp;cad=rja&amp;amp;uact=8&amp;amp;ved=0ahUKEwiB_ovW4efSAhUBmhQKHTz6DZMQjRwIBw&amp;amp;url=http%3A%2F%2Fbriefings.holyrood.com%2Fphysical-activity-scotland-26-november-edinburgh&amp;amp;bvm=bv.150120842%2Cd.d24&amp;amp;psig=AFQjCNEc4ck8eAtxFNvAxVlZKpMTY11E6Q&amp;amp;ust=1490191389507917" TargetMode="External"/><Relationship Id="rId3" Type="http://schemas.openxmlformats.org/officeDocument/2006/relationships/image" Target="../media/image3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hyperlink" Target="http://www.aafp.org/afp" TargetMode="Externa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ae/url?sa=i&amp;amp;rct=j&amp;amp;q&amp;amp;esrc=s&amp;amp;source=images&amp;amp;cd&amp;amp;cad=rja&amp;amp;uact=8&amp;amp;ved=0ahUKEwjFltKP6-fSAhXDcRQKHWqXB8IQjRwIBw&amp;amp;url=http%3A%2F%2Fwww.vapartners.ca%2Ftop-follow-up-b2b-sales-tactics%2F&amp;amp;bvm=bv.150120842%2Cd.d24&amp;amp;psig=AFQjCNG5uv5nZiLWbCoiLl8RsvmVEuF04g&amp;amp;ust=1490193886605976" TargetMode="External"/><Relationship Id="rId3" Type="http://schemas.openxmlformats.org/officeDocument/2006/relationships/image" Target="../media/image50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google.ae/url?sa=i&amp;amp;rct=j&amp;amp;q&amp;amp;esrc=s&amp;amp;source=images&amp;amp;cd&amp;amp;cad=rja&amp;amp;uact=8&amp;amp;ved=0ahUKEwjc0d7N7efSAhXHORQKHQr0DeYQjRwIBw&amp;amp;url=http%3A%2F%2Fwww.corefitnesschicago.com%2Fsupplementation&amp;amp;bvm=bv.150120842%2Cd.d24&amp;amp;psig=AFQjCNEHXLpt2wSqBccht23bG3U-8_Ybjg&amp;amp;ust=1490194539697700" TargetMode="External"/><Relationship Id="rId3" Type="http://schemas.openxmlformats.org/officeDocument/2006/relationships/image" Target="../media/image51.jpg"/><Relationship Id="rId4" Type="http://schemas.openxmlformats.org/officeDocument/2006/relationships/image" Target="../media/image52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jpg"/><Relationship Id="rId3" Type="http://schemas.openxmlformats.org/officeDocument/2006/relationships/hyperlink" Target="http://www.aafp.org/afp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8699" y="385825"/>
            <a:ext cx="5710174" cy="41099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9150" y="4588002"/>
            <a:ext cx="7974965" cy="1219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5715">
              <a:lnSpc>
                <a:spcPct val="100000"/>
              </a:lnSpc>
            </a:pPr>
            <a:r>
              <a:rPr dirty="0" sz="4000" spc="-30" b="1" i="1">
                <a:solidFill>
                  <a:srgbClr val="696363"/>
                </a:solidFill>
                <a:latin typeface="Franklin Gothic Book"/>
                <a:cs typeface="Franklin Gothic Book"/>
              </a:rPr>
              <a:t>Review</a:t>
            </a:r>
            <a:r>
              <a:rPr dirty="0" sz="4000" spc="-125" b="1" i="1">
                <a:solidFill>
                  <a:srgbClr val="696363"/>
                </a:solidFill>
                <a:latin typeface="Franklin Gothic Book"/>
                <a:cs typeface="Franklin Gothic Book"/>
              </a:rPr>
              <a:t> </a:t>
            </a:r>
            <a:r>
              <a:rPr dirty="0" sz="4000" spc="-5" b="1" i="1">
                <a:solidFill>
                  <a:srgbClr val="696363"/>
                </a:solidFill>
                <a:latin typeface="Franklin Gothic Book"/>
                <a:cs typeface="Franklin Gothic Book"/>
              </a:rPr>
              <a:t>on</a:t>
            </a:r>
            <a:endParaRPr sz="4000">
              <a:latin typeface="Franklin Gothic Book"/>
              <a:cs typeface="Franklin Gothic Book"/>
            </a:endParaRPr>
          </a:p>
          <a:p>
            <a:pPr algn="ctr">
              <a:lnSpc>
                <a:spcPct val="100000"/>
              </a:lnSpc>
            </a:pPr>
            <a:r>
              <a:rPr dirty="0" sz="4000" b="1" i="1">
                <a:solidFill>
                  <a:srgbClr val="696363"/>
                </a:solidFill>
                <a:latin typeface="Franklin Gothic Book"/>
                <a:cs typeface="Franklin Gothic Book"/>
              </a:rPr>
              <a:t>Obesity </a:t>
            </a:r>
            <a:r>
              <a:rPr dirty="0" sz="4000" spc="-15" b="1" i="1">
                <a:solidFill>
                  <a:srgbClr val="696363"/>
                </a:solidFill>
                <a:latin typeface="Franklin Gothic Book"/>
                <a:cs typeface="Franklin Gothic Book"/>
              </a:rPr>
              <a:t>Prevention </a:t>
            </a:r>
            <a:r>
              <a:rPr dirty="0" sz="4000" spc="-5" b="1" i="1">
                <a:solidFill>
                  <a:srgbClr val="696363"/>
                </a:solidFill>
                <a:latin typeface="Franklin Gothic Book"/>
                <a:cs typeface="Franklin Gothic Book"/>
              </a:rPr>
              <a:t>and</a:t>
            </a:r>
            <a:r>
              <a:rPr dirty="0" sz="4000" spc="-95" b="1" i="1">
                <a:solidFill>
                  <a:srgbClr val="696363"/>
                </a:solidFill>
                <a:latin typeface="Franklin Gothic Book"/>
                <a:cs typeface="Franklin Gothic Book"/>
              </a:rPr>
              <a:t> </a:t>
            </a:r>
            <a:r>
              <a:rPr dirty="0" sz="4000" spc="-5" b="1" i="1">
                <a:solidFill>
                  <a:srgbClr val="696363"/>
                </a:solidFill>
                <a:latin typeface="Franklin Gothic Book"/>
                <a:cs typeface="Franklin Gothic Book"/>
              </a:rPr>
              <a:t>Management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1622" y="5811215"/>
            <a:ext cx="3077210" cy="487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 i="1">
                <a:solidFill>
                  <a:srgbClr val="696363"/>
                </a:solidFill>
                <a:latin typeface="Franklin Gothic Book"/>
                <a:cs typeface="Franklin Gothic Book"/>
              </a:rPr>
              <a:t>Osman</a:t>
            </a:r>
            <a:r>
              <a:rPr dirty="0" sz="3200" spc="-100" b="1" i="1">
                <a:solidFill>
                  <a:srgbClr val="696363"/>
                </a:solidFill>
                <a:latin typeface="Franklin Gothic Book"/>
                <a:cs typeface="Franklin Gothic Book"/>
              </a:rPr>
              <a:t> </a:t>
            </a:r>
            <a:r>
              <a:rPr dirty="0" sz="3200" b="1" i="1">
                <a:solidFill>
                  <a:srgbClr val="696363"/>
                </a:solidFill>
                <a:latin typeface="Franklin Gothic Book"/>
                <a:cs typeface="Franklin Gothic Book"/>
              </a:rPr>
              <a:t>El-Labban</a:t>
            </a:r>
            <a:endParaRPr sz="3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5" b="1">
                <a:latin typeface="Franklin Gothic Book"/>
                <a:cs typeface="Franklin Gothic Book"/>
              </a:rPr>
              <a:t>O</a:t>
            </a:r>
            <a:r>
              <a:rPr dirty="0" sz="4000" spc="10" b="1">
                <a:latin typeface="Franklin Gothic Book"/>
                <a:cs typeface="Franklin Gothic Book"/>
              </a:rPr>
              <a:t>b</a:t>
            </a:r>
            <a:r>
              <a:rPr dirty="0" sz="4000" spc="-5" b="1">
                <a:latin typeface="Franklin Gothic Book"/>
                <a:cs typeface="Franklin Gothic Book"/>
              </a:rPr>
              <a:t>es</a:t>
            </a:r>
            <a:r>
              <a:rPr dirty="0" sz="4000" spc="5" b="1">
                <a:latin typeface="Franklin Gothic Book"/>
                <a:cs typeface="Franklin Gothic Book"/>
              </a:rPr>
              <a:t>i</a:t>
            </a:r>
            <a:r>
              <a:rPr dirty="0" sz="4000" spc="-5" b="1">
                <a:latin typeface="Franklin Gothic Book"/>
                <a:cs typeface="Franklin Gothic Book"/>
              </a:rPr>
              <a:t>t</a:t>
            </a:r>
            <a:r>
              <a:rPr dirty="0" sz="4000" spc="0" b="1">
                <a:latin typeface="Franklin Gothic Book"/>
                <a:cs typeface="Franklin Gothic Book"/>
              </a:rPr>
              <a:t>y</a:t>
            </a:r>
            <a:r>
              <a:rPr dirty="0" sz="4000" spc="-10" b="1">
                <a:latin typeface="Franklin Gothic Book"/>
                <a:cs typeface="Franklin Gothic Book"/>
              </a:rPr>
              <a:t>…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47038"/>
            <a:ext cx="7383145" cy="4664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Major </a:t>
            </a:r>
            <a:r>
              <a:rPr dirty="0" sz="2600" spc="-10">
                <a:latin typeface="Perpetua"/>
                <a:cs typeface="Perpetua"/>
              </a:rPr>
              <a:t>public </a:t>
            </a:r>
            <a:r>
              <a:rPr dirty="0" sz="2600" spc="-5">
                <a:latin typeface="Perpetua"/>
                <a:cs typeface="Perpetua"/>
              </a:rPr>
              <a:t>health affecting all age </a:t>
            </a:r>
            <a:r>
              <a:rPr dirty="0" sz="2600">
                <a:latin typeface="Perpetua"/>
                <a:cs typeface="Perpetua"/>
              </a:rPr>
              <a:t>groups, </a:t>
            </a:r>
            <a:r>
              <a:rPr dirty="0" sz="2600" spc="-5">
                <a:latin typeface="Perpetua"/>
                <a:cs typeface="Perpetua"/>
              </a:rPr>
              <a:t>both </a:t>
            </a:r>
            <a:r>
              <a:rPr dirty="0" sz="2600" spc="5">
                <a:latin typeface="Perpetua"/>
                <a:cs typeface="Perpetua"/>
              </a:rPr>
              <a:t>genders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&amp;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 spc="-5">
                <a:latin typeface="Perpetua"/>
                <a:cs typeface="Perpetua"/>
              </a:rPr>
              <a:t>both urban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10">
                <a:latin typeface="Perpetua"/>
                <a:cs typeface="Perpetua"/>
              </a:rPr>
              <a:t>rural</a:t>
            </a:r>
            <a:r>
              <a:rPr dirty="0" sz="2600" spc="-5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areas</a:t>
            </a:r>
            <a:endParaRPr sz="2600">
              <a:latin typeface="Perpetua"/>
              <a:cs typeface="Perpetua"/>
            </a:endParaRPr>
          </a:p>
          <a:p>
            <a:pPr marL="285115" marR="37465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spc="-5">
                <a:latin typeface="Perpetua"/>
                <a:cs typeface="Perpetua"/>
              </a:rPr>
              <a:t>Most </a:t>
            </a:r>
            <a:r>
              <a:rPr dirty="0" sz="2600" spc="-15">
                <a:latin typeface="Perpetua"/>
                <a:cs typeface="Perpetua"/>
              </a:rPr>
              <a:t>prevalent </a:t>
            </a:r>
            <a:r>
              <a:rPr dirty="0" sz="2600">
                <a:latin typeface="Perpetua"/>
                <a:cs typeface="Perpetua"/>
              </a:rPr>
              <a:t>nutritional </a:t>
            </a:r>
            <a:r>
              <a:rPr dirty="0" sz="2600" spc="-10">
                <a:latin typeface="Perpetua"/>
                <a:cs typeface="Perpetua"/>
              </a:rPr>
              <a:t>problems...putting </a:t>
            </a:r>
            <a:r>
              <a:rPr dirty="0" sz="2600" spc="-5">
                <a:latin typeface="Perpetua"/>
                <a:cs typeface="Perpetua"/>
              </a:rPr>
              <a:t>increased  burden </a:t>
            </a:r>
            <a:r>
              <a:rPr dirty="0" sz="2600">
                <a:latin typeface="Perpetua"/>
                <a:cs typeface="Perpetua"/>
              </a:rPr>
              <a:t>on the </a:t>
            </a:r>
            <a:r>
              <a:rPr dirty="0" sz="2600" spc="-5">
                <a:latin typeface="Perpetua"/>
                <a:cs typeface="Perpetua"/>
              </a:rPr>
              <a:t>health </a:t>
            </a:r>
            <a:r>
              <a:rPr dirty="0" sz="2600" spc="-10">
                <a:latin typeface="Perpetua"/>
                <a:cs typeface="Perpetua"/>
              </a:rPr>
              <a:t>care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system</a:t>
            </a:r>
            <a:endParaRPr sz="2600">
              <a:latin typeface="Perpetua"/>
              <a:cs typeface="Perpetua"/>
            </a:endParaRPr>
          </a:p>
          <a:p>
            <a:pPr marL="285115" marR="177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5">
                <a:latin typeface="Perpetua"/>
                <a:cs typeface="Perpetua"/>
              </a:rPr>
              <a:t>Prevalence </a:t>
            </a:r>
            <a:r>
              <a:rPr dirty="0" sz="2600">
                <a:latin typeface="Perpetua"/>
                <a:cs typeface="Perpetua"/>
              </a:rPr>
              <a:t>is </a:t>
            </a:r>
            <a:r>
              <a:rPr dirty="0" sz="2600" spc="-5">
                <a:latin typeface="Perpetua"/>
                <a:cs typeface="Perpetua"/>
              </a:rPr>
              <a:t>escalating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5">
                <a:latin typeface="Perpetua"/>
                <a:cs typeface="Perpetua"/>
              </a:rPr>
              <a:t>affecting almost </a:t>
            </a:r>
            <a:r>
              <a:rPr dirty="0" sz="2600">
                <a:latin typeface="Perpetua"/>
                <a:cs typeface="Perpetua"/>
              </a:rPr>
              <a:t>one-third (2.1  billion) of </a:t>
            </a:r>
            <a:r>
              <a:rPr dirty="0" sz="2600" spc="-20">
                <a:latin typeface="Perpetua"/>
                <a:cs typeface="Perpetua"/>
              </a:rPr>
              <a:t>world </a:t>
            </a:r>
            <a:r>
              <a:rPr dirty="0" sz="2600" spc="-5">
                <a:latin typeface="Perpetua"/>
                <a:cs typeface="Perpetua"/>
              </a:rPr>
              <a:t>population </a:t>
            </a:r>
            <a:r>
              <a:rPr dirty="0" sz="2600">
                <a:latin typeface="Perpetua"/>
                <a:cs typeface="Perpetua"/>
              </a:rPr>
              <a:t>with a </a:t>
            </a:r>
            <a:r>
              <a:rPr dirty="0" sz="2600" spc="-5">
                <a:latin typeface="Perpetua"/>
                <a:cs typeface="Perpetua"/>
              </a:rPr>
              <a:t>prediction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5">
                <a:latin typeface="Perpetua"/>
                <a:cs typeface="Perpetua"/>
              </a:rPr>
              <a:t>increase </a:t>
            </a:r>
            <a:r>
              <a:rPr dirty="0" sz="2600">
                <a:latin typeface="Perpetua"/>
                <a:cs typeface="Perpetua"/>
              </a:rPr>
              <a:t>to  half of the </a:t>
            </a:r>
            <a:r>
              <a:rPr dirty="0" sz="2600" spc="-5">
                <a:latin typeface="Perpetua"/>
                <a:cs typeface="Perpetua"/>
              </a:rPr>
              <a:t>population </a:t>
            </a:r>
            <a:r>
              <a:rPr dirty="0" sz="2600" spc="-25">
                <a:latin typeface="Perpetua"/>
                <a:cs typeface="Perpetua"/>
              </a:rPr>
              <a:t>by</a:t>
            </a:r>
            <a:r>
              <a:rPr dirty="0" sz="2600" spc="-11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2030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Has </a:t>
            </a:r>
            <a:r>
              <a:rPr dirty="0" sz="2600" spc="-10">
                <a:latin typeface="Perpetua"/>
                <a:cs typeface="Perpetua"/>
              </a:rPr>
              <a:t>adverse </a:t>
            </a:r>
            <a:r>
              <a:rPr dirty="0" sz="2600" spc="-5">
                <a:latin typeface="Perpetua"/>
                <a:cs typeface="Perpetua"/>
              </a:rPr>
              <a:t>effects </a:t>
            </a:r>
            <a:r>
              <a:rPr dirty="0" sz="2600">
                <a:latin typeface="Perpetua"/>
                <a:cs typeface="Perpetua"/>
              </a:rPr>
              <a:t>on </a:t>
            </a:r>
            <a:r>
              <a:rPr dirty="0" sz="2600" spc="-5">
                <a:latin typeface="Perpetua"/>
                <a:cs typeface="Perpetua"/>
              </a:rPr>
              <a:t>patients’ health, </a:t>
            </a:r>
            <a:r>
              <a:rPr dirty="0" sz="2600" spc="-25">
                <a:latin typeface="Perpetua"/>
                <a:cs typeface="Perpetua"/>
              </a:rPr>
              <a:t>psychology,</a:t>
            </a:r>
            <a:r>
              <a:rPr dirty="0" sz="2600" spc="-26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and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 spc="-5">
                <a:latin typeface="Perpetua"/>
                <a:cs typeface="Perpetua"/>
              </a:rPr>
              <a:t>socioeconomic</a:t>
            </a:r>
            <a:r>
              <a:rPr dirty="0" sz="2600" spc="-50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status</a:t>
            </a:r>
            <a:endParaRPr sz="2600">
              <a:latin typeface="Perpetua"/>
              <a:cs typeface="Perpetua"/>
            </a:endParaRPr>
          </a:p>
          <a:p>
            <a:pPr marL="285115" marR="49847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>
                <a:latin typeface="Perpetua"/>
                <a:cs typeface="Perpetua"/>
              </a:rPr>
              <a:t>Obese </a:t>
            </a:r>
            <a:r>
              <a:rPr dirty="0" sz="2600" spc="-5">
                <a:latin typeface="Perpetua"/>
                <a:cs typeface="Perpetua"/>
              </a:rPr>
              <a:t>individuals less </a:t>
            </a:r>
            <a:r>
              <a:rPr dirty="0" sz="2600" spc="-15">
                <a:latin typeface="Perpetua"/>
                <a:cs typeface="Perpetua"/>
              </a:rPr>
              <a:t>productive </a:t>
            </a:r>
            <a:r>
              <a:rPr dirty="0" sz="2600">
                <a:latin typeface="Perpetua"/>
                <a:cs typeface="Perpetua"/>
              </a:rPr>
              <a:t>in </a:t>
            </a:r>
            <a:r>
              <a:rPr dirty="0" sz="2600" spc="-25">
                <a:latin typeface="Perpetua"/>
                <a:cs typeface="Perpetua"/>
              </a:rPr>
              <a:t>work </a:t>
            </a:r>
            <a:r>
              <a:rPr dirty="0" sz="2600" spc="-5">
                <a:latin typeface="Perpetua"/>
                <a:cs typeface="Perpetua"/>
              </a:rPr>
              <a:t>and raise </a:t>
            </a:r>
            <a:r>
              <a:rPr dirty="0" sz="2600">
                <a:latin typeface="Perpetua"/>
                <a:cs typeface="Perpetua"/>
              </a:rPr>
              <a:t>the  </a:t>
            </a:r>
            <a:r>
              <a:rPr dirty="0" sz="2600" spc="-10">
                <a:latin typeface="Perpetua"/>
                <a:cs typeface="Perpetua"/>
              </a:rPr>
              <a:t>governmental </a:t>
            </a:r>
            <a:r>
              <a:rPr dirty="0" sz="2600" spc="-5">
                <a:latin typeface="Perpetua"/>
                <a:cs typeface="Perpetua"/>
              </a:rPr>
              <a:t>health </a:t>
            </a:r>
            <a:r>
              <a:rPr dirty="0" sz="2600" spc="-10">
                <a:latin typeface="Perpetua"/>
                <a:cs typeface="Perpetua"/>
              </a:rPr>
              <a:t>care</a:t>
            </a:r>
            <a:r>
              <a:rPr dirty="0" sz="2600" spc="-1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expenditure</a:t>
            </a:r>
            <a:endParaRPr sz="26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600" rIns="0" bIns="0" rtlCol="0" vert="horz">
            <a:spAutoFit/>
          </a:bodyPr>
          <a:lstStyle/>
          <a:p>
            <a:pPr marL="3397250">
              <a:lnSpc>
                <a:spcPct val="100000"/>
              </a:lnSpc>
            </a:pPr>
            <a:r>
              <a:rPr dirty="0" sz="4000" spc="-5" b="1">
                <a:latin typeface="Franklin Gothic Book"/>
                <a:cs typeface="Franklin Gothic Book"/>
              </a:rPr>
              <a:t>Et</a:t>
            </a:r>
            <a:r>
              <a:rPr dirty="0" sz="4000" spc="5" b="1">
                <a:latin typeface="Franklin Gothic Book"/>
                <a:cs typeface="Franklin Gothic Book"/>
              </a:rPr>
              <a:t>i</a:t>
            </a:r>
            <a:r>
              <a:rPr dirty="0" sz="4000" spc="-5" b="1">
                <a:latin typeface="Franklin Gothic Book"/>
                <a:cs typeface="Franklin Gothic Book"/>
              </a:rPr>
              <a:t>o</a:t>
            </a:r>
            <a:r>
              <a:rPr dirty="0" sz="4000" spc="10" b="1">
                <a:latin typeface="Franklin Gothic Book"/>
                <a:cs typeface="Franklin Gothic Book"/>
              </a:rPr>
              <a:t>l</a:t>
            </a:r>
            <a:r>
              <a:rPr dirty="0" sz="4000" spc="-5" b="1">
                <a:latin typeface="Franklin Gothic Book"/>
                <a:cs typeface="Franklin Gothic Book"/>
              </a:rPr>
              <a:t>og</a:t>
            </a:r>
            <a:r>
              <a:rPr dirty="0" sz="4000" b="1">
                <a:latin typeface="Franklin Gothic Book"/>
                <a:cs typeface="Franklin Gothic Book"/>
              </a:rPr>
              <a:t>y</a:t>
            </a:r>
            <a:r>
              <a:rPr dirty="0" sz="4000" spc="-10" b="1">
                <a:latin typeface="Franklin Gothic Book"/>
                <a:cs typeface="Franklin Gothic Book"/>
              </a:rPr>
              <a:t>…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837438"/>
            <a:ext cx="4542155" cy="4781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marR="16510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20">
                <a:latin typeface="Perpetua"/>
                <a:cs typeface="Perpetua"/>
              </a:rPr>
              <a:t>Availability&amp; </a:t>
            </a:r>
            <a:r>
              <a:rPr dirty="0" sz="2600" spc="-5">
                <a:latin typeface="Perpetua"/>
                <a:cs typeface="Perpetua"/>
              </a:rPr>
              <a:t>consumption of larger  </a:t>
            </a:r>
            <a:r>
              <a:rPr dirty="0" sz="2600" spc="5">
                <a:latin typeface="Perpetua"/>
                <a:cs typeface="Perpetua"/>
              </a:rPr>
              <a:t>portions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5">
                <a:latin typeface="Perpetua"/>
                <a:cs typeface="Perpetua"/>
              </a:rPr>
              <a:t>higher </a:t>
            </a:r>
            <a:r>
              <a:rPr dirty="0" sz="2600" spc="5">
                <a:latin typeface="Perpetua"/>
                <a:cs typeface="Perpetua"/>
              </a:rPr>
              <a:t>calories </a:t>
            </a:r>
            <a:r>
              <a:rPr dirty="0" sz="2600">
                <a:latin typeface="Perpetua"/>
                <a:cs typeface="Perpetua"/>
              </a:rPr>
              <a:t>of junk  </a:t>
            </a:r>
            <a:r>
              <a:rPr dirty="0" sz="2600" spc="-5">
                <a:latin typeface="Perpetua"/>
                <a:cs typeface="Perpetua"/>
              </a:rPr>
              <a:t>foods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20">
                <a:latin typeface="Perpetua"/>
                <a:cs typeface="Perpetua"/>
              </a:rPr>
              <a:t>sweetened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drinks.</a:t>
            </a:r>
            <a:endParaRPr sz="2600">
              <a:latin typeface="Perpetua"/>
              <a:cs typeface="Perpetua"/>
            </a:endParaRPr>
          </a:p>
          <a:p>
            <a:pPr marL="334010" indent="-32131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34010" algn="l"/>
                <a:tab pos="334645" algn="l"/>
              </a:tabLst>
            </a:pPr>
            <a:r>
              <a:rPr dirty="0" sz="2600" spc="5">
                <a:latin typeface="Perpetua"/>
                <a:cs typeface="Perpetua"/>
              </a:rPr>
              <a:t>Abnormal </a:t>
            </a:r>
            <a:r>
              <a:rPr dirty="0" sz="2600">
                <a:latin typeface="Perpetua"/>
                <a:cs typeface="Perpetua"/>
              </a:rPr>
              <a:t>individuals’</a:t>
            </a:r>
            <a:r>
              <a:rPr dirty="0" sz="2600" spc="-17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eating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 spc="-5">
                <a:latin typeface="Perpetua"/>
                <a:cs typeface="Perpetua"/>
              </a:rPr>
              <a:t>behaviors</a:t>
            </a:r>
            <a:endParaRPr sz="2600">
              <a:latin typeface="Perpetua"/>
              <a:cs typeface="Perpetua"/>
            </a:endParaRPr>
          </a:p>
          <a:p>
            <a:pPr marL="358140" indent="-34544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spc="-5">
                <a:latin typeface="Perpetua"/>
                <a:cs typeface="Perpetua"/>
              </a:rPr>
              <a:t>Inactivity </a:t>
            </a:r>
            <a:r>
              <a:rPr dirty="0" sz="2600">
                <a:latin typeface="Perpetua"/>
                <a:cs typeface="Perpetua"/>
              </a:rPr>
              <a:t>with sedentary </a:t>
            </a:r>
            <a:r>
              <a:rPr dirty="0" sz="2600" spc="-5">
                <a:latin typeface="Perpetua"/>
                <a:cs typeface="Perpetua"/>
              </a:rPr>
              <a:t>lifestyles</a:t>
            </a:r>
            <a:endParaRPr sz="2600">
              <a:latin typeface="Perpetua"/>
              <a:cs typeface="Perpetua"/>
            </a:endParaRPr>
          </a:p>
          <a:p>
            <a:pPr marL="358140" indent="-34544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spc="-5">
                <a:latin typeface="Perpetua"/>
                <a:cs typeface="Perpetua"/>
              </a:rPr>
              <a:t>Retention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after</a:t>
            </a:r>
            <a:r>
              <a:rPr dirty="0" sz="2600" spc="-3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multiple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 spc="-5">
                <a:latin typeface="Perpetua"/>
                <a:cs typeface="Perpetua"/>
              </a:rPr>
              <a:t>pregnancies,</a:t>
            </a:r>
            <a:endParaRPr sz="26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Some </a:t>
            </a:r>
            <a:r>
              <a:rPr dirty="0" sz="2600">
                <a:latin typeface="Perpetua"/>
                <a:cs typeface="Perpetua"/>
              </a:rPr>
              <a:t>endocrine diseases, </a:t>
            </a:r>
            <a:r>
              <a:rPr dirty="0" sz="2600" spc="-5">
                <a:latin typeface="Perpetua"/>
                <a:cs typeface="Perpetua"/>
              </a:rPr>
              <a:t>stress </a:t>
            </a:r>
            <a:r>
              <a:rPr dirty="0" sz="2600">
                <a:latin typeface="Perpetua"/>
                <a:cs typeface="Perpetua"/>
              </a:rPr>
              <a:t>&amp;  </a:t>
            </a:r>
            <a:r>
              <a:rPr dirty="0" sz="2600" spc="-5">
                <a:latin typeface="Perpetua"/>
                <a:cs typeface="Perpetua"/>
              </a:rPr>
              <a:t>depression, </a:t>
            </a:r>
            <a:r>
              <a:rPr dirty="0" sz="2600">
                <a:latin typeface="Perpetua"/>
                <a:cs typeface="Perpetua"/>
              </a:rPr>
              <a:t>use of </a:t>
            </a:r>
            <a:r>
              <a:rPr dirty="0" sz="2600" spc="-5">
                <a:latin typeface="Perpetua"/>
                <a:cs typeface="Perpetua"/>
              </a:rPr>
              <a:t>obesogenic</a:t>
            </a:r>
            <a:r>
              <a:rPr dirty="0" sz="2600" spc="-160">
                <a:latin typeface="Perpetua"/>
                <a:cs typeface="Perpetua"/>
              </a:rPr>
              <a:t> </a:t>
            </a:r>
            <a:r>
              <a:rPr dirty="0" sz="2600" spc="5">
                <a:latin typeface="Perpetua"/>
                <a:cs typeface="Perpetua"/>
              </a:rPr>
              <a:t>drugs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Some genetic</a:t>
            </a:r>
            <a:r>
              <a:rPr dirty="0" sz="2600" spc="-5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syndromes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17591" y="926591"/>
            <a:ext cx="3893819" cy="521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84140" y="990600"/>
            <a:ext cx="3709035" cy="502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162550" y="971550"/>
            <a:ext cx="3749675" cy="5067300"/>
          </a:xfrm>
          <a:custGeom>
            <a:avLst/>
            <a:gdLst/>
            <a:ahLst/>
            <a:cxnLst/>
            <a:rect l="l" t="t" r="r" b="b"/>
            <a:pathLst>
              <a:path w="3749675" h="5067300">
                <a:moveTo>
                  <a:pt x="0" y="5067300"/>
                </a:moveTo>
                <a:lnTo>
                  <a:pt x="3749675" y="5067300"/>
                </a:lnTo>
                <a:lnTo>
                  <a:pt x="3749675" y="0"/>
                </a:lnTo>
                <a:lnTo>
                  <a:pt x="0" y="0"/>
                </a:lnTo>
                <a:lnTo>
                  <a:pt x="0" y="50673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781" y="400050"/>
            <a:ext cx="8769985" cy="4972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latin typeface="Franklin Gothic Book"/>
                <a:cs typeface="Franklin Gothic Book"/>
              </a:rPr>
              <a:t>Medications </a:t>
            </a:r>
            <a:r>
              <a:rPr dirty="0" sz="3200" b="1">
                <a:latin typeface="Franklin Gothic Book"/>
                <a:cs typeface="Franklin Gothic Book"/>
              </a:rPr>
              <a:t>which </a:t>
            </a:r>
            <a:r>
              <a:rPr dirty="0" sz="3200" spc="-5" b="1">
                <a:latin typeface="Franklin Gothic Book"/>
                <a:cs typeface="Franklin Gothic Book"/>
              </a:rPr>
              <a:t>contribute </a:t>
            </a:r>
            <a:r>
              <a:rPr dirty="0" sz="3200" spc="-20" b="1">
                <a:latin typeface="Franklin Gothic Book"/>
                <a:cs typeface="Franklin Gothic Book"/>
              </a:rPr>
              <a:t>to </a:t>
            </a:r>
            <a:r>
              <a:rPr dirty="0" sz="3200" spc="-5" b="1">
                <a:latin typeface="Franklin Gothic Book"/>
                <a:cs typeface="Franklin Gothic Book"/>
              </a:rPr>
              <a:t>weight </a:t>
            </a:r>
            <a:r>
              <a:rPr dirty="0" sz="3200" spc="5" b="1">
                <a:latin typeface="Franklin Gothic Book"/>
                <a:cs typeface="Franklin Gothic Book"/>
              </a:rPr>
              <a:t>gain or</a:t>
            </a:r>
            <a:r>
              <a:rPr dirty="0" sz="3200" spc="-215" b="1">
                <a:latin typeface="Franklin Gothic Book"/>
                <a:cs typeface="Franklin Gothic Book"/>
              </a:rPr>
              <a:t> </a:t>
            </a:r>
            <a:r>
              <a:rPr dirty="0" sz="3200" spc="5" b="1">
                <a:latin typeface="Franklin Gothic Book"/>
                <a:cs typeface="Franklin Gothic Book"/>
              </a:rPr>
              <a:t>loss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3502" y="919289"/>
            <a:ext cx="8702548" cy="56640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2400" y="6583362"/>
            <a:ext cx="8839200" cy="2746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378966"/>
            <a:ext cx="8085074" cy="3650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38453" rIns="0" bIns="0" rtlCol="0" vert="horz">
            <a:spAutoFit/>
          </a:bodyPr>
          <a:lstStyle/>
          <a:p>
            <a:pPr marL="241300">
              <a:lnSpc>
                <a:spcPct val="100000"/>
              </a:lnSpc>
            </a:pPr>
            <a:r>
              <a:rPr dirty="0" sz="4000" spc="-15" b="1">
                <a:latin typeface="Franklin Gothic Book"/>
                <a:cs typeface="Franklin Gothic Book"/>
              </a:rPr>
              <a:t>Normal..Over..Obesity </a:t>
            </a:r>
            <a:r>
              <a:rPr dirty="0" sz="4000" spc="-5" b="1">
                <a:latin typeface="Franklin Gothic Book"/>
                <a:cs typeface="Franklin Gothic Book"/>
              </a:rPr>
              <a:t>I</a:t>
            </a:r>
            <a:r>
              <a:rPr dirty="0" sz="4000" spc="-85" b="1">
                <a:latin typeface="Franklin Gothic Book"/>
                <a:cs typeface="Franklin Gothic Book"/>
              </a:rPr>
              <a:t> </a:t>
            </a:r>
            <a:r>
              <a:rPr dirty="0" sz="4000" spc="-10" b="1">
                <a:latin typeface="Franklin Gothic Book"/>
                <a:cs typeface="Franklin Gothic Book"/>
              </a:rPr>
              <a:t>…II….Severe</a:t>
            </a:r>
            <a:endParaRPr sz="40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2438019"/>
            <a:ext cx="7464425" cy="3912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750" marR="5080" indent="-273050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5">
                <a:latin typeface="Perpetua"/>
                <a:cs typeface="Perpetua"/>
              </a:rPr>
              <a:t>Adults aged </a:t>
            </a:r>
            <a:r>
              <a:rPr dirty="0" sz="2600" spc="-10">
                <a:latin typeface="Perpetua"/>
                <a:cs typeface="Perpetua"/>
              </a:rPr>
              <a:t>more </a:t>
            </a:r>
            <a:r>
              <a:rPr dirty="0" sz="2600">
                <a:latin typeface="Perpetua"/>
                <a:cs typeface="Perpetua"/>
              </a:rPr>
              <a:t>than 18 years who </a:t>
            </a:r>
            <a:r>
              <a:rPr dirty="0" sz="2600" spc="-35">
                <a:latin typeface="Perpetua"/>
                <a:cs typeface="Perpetua"/>
              </a:rPr>
              <a:t>have </a:t>
            </a:r>
            <a:r>
              <a:rPr dirty="0" sz="2600">
                <a:latin typeface="Perpetua"/>
                <a:cs typeface="Perpetua"/>
              </a:rPr>
              <a:t>a </a:t>
            </a:r>
            <a:r>
              <a:rPr dirty="0" sz="2600" spc="-15">
                <a:latin typeface="Perpetua"/>
                <a:cs typeface="Perpetua"/>
              </a:rPr>
              <a:t>body </a:t>
            </a:r>
            <a:r>
              <a:rPr dirty="0" sz="2600" spc="-5">
                <a:latin typeface="Perpetua"/>
                <a:cs typeface="Perpetua"/>
              </a:rPr>
              <a:t>mass index  </a:t>
            </a:r>
            <a:r>
              <a:rPr dirty="0" sz="2600">
                <a:latin typeface="Perpetua"/>
                <a:cs typeface="Perpetua"/>
              </a:rPr>
              <a:t>(BMI) </a:t>
            </a:r>
            <a:r>
              <a:rPr dirty="0" sz="2600" spc="-5">
                <a:latin typeface="Perpetua"/>
                <a:cs typeface="Perpetua"/>
              </a:rPr>
              <a:t>greater </a:t>
            </a:r>
            <a:r>
              <a:rPr dirty="0" sz="2600">
                <a:latin typeface="Perpetua"/>
                <a:cs typeface="Perpetua"/>
              </a:rPr>
              <a:t>than 25</a:t>
            </a:r>
            <a:r>
              <a:rPr dirty="0" sz="2600" spc="-9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kg/m2</a:t>
            </a:r>
            <a:endParaRPr sz="2600">
              <a:latin typeface="Perpetua"/>
              <a:cs typeface="Perpetua"/>
            </a:endParaRPr>
          </a:p>
          <a:p>
            <a:pPr marL="285750" marR="35052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5">
                <a:latin typeface="Perpetua"/>
                <a:cs typeface="Perpetua"/>
              </a:rPr>
              <a:t>Children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5">
                <a:latin typeface="Perpetua"/>
                <a:cs typeface="Perpetua"/>
              </a:rPr>
              <a:t>adolescents aged </a:t>
            </a:r>
            <a:r>
              <a:rPr dirty="0" sz="2600" spc="-15">
                <a:latin typeface="Perpetua"/>
                <a:cs typeface="Perpetua"/>
              </a:rPr>
              <a:t>between </a:t>
            </a:r>
            <a:r>
              <a:rPr dirty="0" sz="2600">
                <a:latin typeface="Perpetua"/>
                <a:cs typeface="Perpetua"/>
              </a:rPr>
              <a:t>2 </a:t>
            </a:r>
            <a:r>
              <a:rPr dirty="0" sz="2600" spc="-5">
                <a:latin typeface="Perpetua"/>
                <a:cs typeface="Perpetua"/>
              </a:rPr>
              <a:t>and </a:t>
            </a:r>
            <a:r>
              <a:rPr dirty="0" sz="2600">
                <a:latin typeface="Perpetua"/>
                <a:cs typeface="Perpetua"/>
              </a:rPr>
              <a:t>18 years who  </a:t>
            </a:r>
            <a:r>
              <a:rPr dirty="0" sz="2600" spc="-35">
                <a:latin typeface="Perpetua"/>
                <a:cs typeface="Perpetua"/>
              </a:rPr>
              <a:t>have </a:t>
            </a:r>
            <a:r>
              <a:rPr dirty="0" sz="2600">
                <a:latin typeface="Perpetua"/>
                <a:cs typeface="Perpetua"/>
              </a:rPr>
              <a:t>BMI </a:t>
            </a:r>
            <a:r>
              <a:rPr dirty="0" sz="2600" spc="-5">
                <a:latin typeface="Perpetua"/>
                <a:cs typeface="Perpetua"/>
              </a:rPr>
              <a:t>greater </a:t>
            </a:r>
            <a:r>
              <a:rPr dirty="0" sz="2600">
                <a:latin typeface="Perpetua"/>
                <a:cs typeface="Perpetua"/>
              </a:rPr>
              <a:t>than the </a:t>
            </a:r>
            <a:r>
              <a:rPr dirty="0" sz="2600" spc="-5">
                <a:latin typeface="Perpetua"/>
                <a:cs typeface="Perpetua"/>
              </a:rPr>
              <a:t>85th</a:t>
            </a:r>
            <a:r>
              <a:rPr dirty="0" sz="2600" spc="-1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percentile</a:t>
            </a:r>
            <a:endParaRPr sz="2600">
              <a:latin typeface="Perpetua"/>
              <a:cs typeface="Perpetua"/>
            </a:endParaRPr>
          </a:p>
          <a:p>
            <a:pPr marL="28575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Courier New"/>
              <a:buChar char="o"/>
              <a:tabLst>
                <a:tab pos="286385" algn="l"/>
              </a:tabLst>
            </a:pPr>
            <a:r>
              <a:rPr dirty="0" sz="2600" spc="-15">
                <a:latin typeface="Perpetua"/>
                <a:cs typeface="Perpetua"/>
              </a:rPr>
              <a:t>Overweight: </a:t>
            </a:r>
            <a:r>
              <a:rPr dirty="0" sz="2600">
                <a:latin typeface="Perpetua"/>
                <a:cs typeface="Perpetua"/>
              </a:rPr>
              <a:t>if BMI </a:t>
            </a:r>
            <a:r>
              <a:rPr dirty="0" sz="2600" spc="-5">
                <a:latin typeface="Perpetua"/>
                <a:cs typeface="Perpetua"/>
              </a:rPr>
              <a:t>for age percentile </a:t>
            </a:r>
            <a:r>
              <a:rPr dirty="0" sz="2600" spc="-30">
                <a:latin typeface="Perpetua"/>
                <a:cs typeface="Perpetua"/>
              </a:rPr>
              <a:t>above </a:t>
            </a:r>
            <a:r>
              <a:rPr dirty="0" sz="2600">
                <a:latin typeface="Perpetua"/>
                <a:cs typeface="Perpetua"/>
              </a:rPr>
              <a:t>or </a:t>
            </a:r>
            <a:r>
              <a:rPr dirty="0" sz="2600" spc="-5">
                <a:latin typeface="Perpetua"/>
                <a:cs typeface="Perpetua"/>
              </a:rPr>
              <a:t>equal </a:t>
            </a:r>
            <a:r>
              <a:rPr dirty="0" sz="2600">
                <a:latin typeface="Perpetua"/>
                <a:cs typeface="Perpetua"/>
              </a:rPr>
              <a:t>85</a:t>
            </a:r>
            <a:r>
              <a:rPr dirty="0" baseline="26143" sz="2550">
                <a:latin typeface="Perpetua"/>
                <a:cs typeface="Perpetua"/>
              </a:rPr>
              <a:t>th</a:t>
            </a:r>
            <a:r>
              <a:rPr dirty="0" baseline="26143" sz="2550" spc="254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%</a:t>
            </a:r>
            <a:endParaRPr sz="2600">
              <a:latin typeface="Perpetua"/>
              <a:cs typeface="Perpetua"/>
            </a:endParaRPr>
          </a:p>
          <a:p>
            <a:pPr marL="285750">
              <a:lnSpc>
                <a:spcPct val="100000"/>
              </a:lnSpc>
            </a:pPr>
            <a:r>
              <a:rPr dirty="0" sz="2600">
                <a:latin typeface="Perpetua"/>
                <a:cs typeface="Perpetua"/>
              </a:rPr>
              <a:t>– </a:t>
            </a:r>
            <a:r>
              <a:rPr dirty="0" sz="2600" spc="-5">
                <a:latin typeface="Perpetua"/>
                <a:cs typeface="Perpetua"/>
              </a:rPr>
              <a:t>less </a:t>
            </a:r>
            <a:r>
              <a:rPr dirty="0" sz="2600">
                <a:latin typeface="Perpetua"/>
                <a:cs typeface="Perpetua"/>
              </a:rPr>
              <a:t>than 95</a:t>
            </a:r>
            <a:r>
              <a:rPr dirty="0" baseline="26143" sz="2550">
                <a:latin typeface="Perpetua"/>
                <a:cs typeface="Perpetua"/>
              </a:rPr>
              <a:t>th</a:t>
            </a:r>
            <a:r>
              <a:rPr dirty="0" baseline="26143" sz="2550" spc="157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%</a:t>
            </a:r>
            <a:endParaRPr sz="2600">
              <a:latin typeface="Perpetua"/>
              <a:cs typeface="Perpetua"/>
            </a:endParaRPr>
          </a:p>
          <a:p>
            <a:pPr marL="28575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Courier New"/>
              <a:buChar char="o"/>
              <a:tabLst>
                <a:tab pos="286385" algn="l"/>
                <a:tab pos="6229350" algn="l"/>
              </a:tabLst>
            </a:pPr>
            <a:r>
              <a:rPr dirty="0" sz="2600">
                <a:latin typeface="Perpetua"/>
                <a:cs typeface="Perpetua"/>
              </a:rPr>
              <a:t>Obesity: if BMI </a:t>
            </a:r>
            <a:r>
              <a:rPr dirty="0" sz="2600" spc="-5">
                <a:latin typeface="Perpetua"/>
                <a:cs typeface="Perpetua"/>
              </a:rPr>
              <a:t>for age percentile </a:t>
            </a:r>
            <a:r>
              <a:rPr dirty="0" sz="2600" spc="-30">
                <a:latin typeface="Perpetua"/>
                <a:cs typeface="Perpetua"/>
              </a:rPr>
              <a:t>above</a:t>
            </a:r>
            <a:r>
              <a:rPr dirty="0" sz="2600" spc="-4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or</a:t>
            </a:r>
            <a:r>
              <a:rPr dirty="0" sz="2600" spc="1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equal	</a:t>
            </a:r>
            <a:r>
              <a:rPr dirty="0" sz="2600">
                <a:latin typeface="Perpetua"/>
                <a:cs typeface="Perpetua"/>
              </a:rPr>
              <a:t>95</a:t>
            </a:r>
            <a:r>
              <a:rPr dirty="0" baseline="26143" sz="2550">
                <a:latin typeface="Perpetua"/>
                <a:cs typeface="Perpetua"/>
              </a:rPr>
              <a:t>th</a:t>
            </a:r>
            <a:r>
              <a:rPr dirty="0" sz="2600">
                <a:latin typeface="Perpetua"/>
                <a:cs typeface="Perpetua"/>
              </a:rPr>
              <a:t>%</a:t>
            </a:r>
            <a:endParaRPr sz="2600">
              <a:latin typeface="Perpetua"/>
              <a:cs typeface="Perpetua"/>
            </a:endParaRPr>
          </a:p>
          <a:p>
            <a:pPr marL="285750" marR="20447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10">
                <a:latin typeface="Perpetua"/>
                <a:cs typeface="Perpetua"/>
              </a:rPr>
              <a:t>Infants </a:t>
            </a:r>
            <a:r>
              <a:rPr dirty="0" sz="2600" spc="-5">
                <a:latin typeface="Perpetua"/>
                <a:cs typeface="Perpetua"/>
              </a:rPr>
              <a:t>under </a:t>
            </a:r>
            <a:r>
              <a:rPr dirty="0" sz="2600">
                <a:latin typeface="Perpetua"/>
                <a:cs typeface="Perpetua"/>
              </a:rPr>
              <a:t>2 years of </a:t>
            </a:r>
            <a:r>
              <a:rPr dirty="0" sz="2600" spc="-5">
                <a:latin typeface="Perpetua"/>
                <a:cs typeface="Perpetua"/>
              </a:rPr>
              <a:t>age </a:t>
            </a:r>
            <a:r>
              <a:rPr dirty="0" sz="2600">
                <a:latin typeface="Perpetua"/>
                <a:cs typeface="Perpetua"/>
              </a:rPr>
              <a:t>who </a:t>
            </a:r>
            <a:r>
              <a:rPr dirty="0" sz="2600" spc="-5">
                <a:latin typeface="Perpetua"/>
                <a:cs typeface="Perpetua"/>
              </a:rPr>
              <a:t>demonstrate rapid </a:t>
            </a:r>
            <a:r>
              <a:rPr dirty="0" sz="2600" spc="-15">
                <a:latin typeface="Perpetua"/>
                <a:cs typeface="Perpetua"/>
              </a:rPr>
              <a:t>weight  </a:t>
            </a:r>
            <a:r>
              <a:rPr dirty="0" sz="2600" spc="-5">
                <a:latin typeface="Perpetua"/>
                <a:cs typeface="Perpetua"/>
              </a:rPr>
              <a:t>gain as assessed </a:t>
            </a:r>
            <a:r>
              <a:rPr dirty="0" sz="2600">
                <a:latin typeface="Perpetua"/>
                <a:cs typeface="Perpetua"/>
              </a:rPr>
              <a:t>using </a:t>
            </a:r>
            <a:r>
              <a:rPr dirty="0" sz="2600" spc="-10">
                <a:latin typeface="Perpetua"/>
                <a:cs typeface="Perpetua"/>
              </a:rPr>
              <a:t>growth</a:t>
            </a:r>
            <a:r>
              <a:rPr dirty="0" sz="2600" spc="-55">
                <a:latin typeface="Perpetua"/>
                <a:cs typeface="Perpetua"/>
              </a:rPr>
              <a:t> </a:t>
            </a:r>
            <a:r>
              <a:rPr dirty="0" sz="2600" spc="20">
                <a:latin typeface="Perpetua"/>
                <a:cs typeface="Perpetua"/>
              </a:rPr>
              <a:t>charts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76600" y="304800"/>
            <a:ext cx="2133600" cy="2152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76136"/>
            <a:ext cx="8307324" cy="65834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200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20"/>
              <a:t>Interpreting </a:t>
            </a:r>
            <a:r>
              <a:rPr dirty="0" sz="4000" spc="-10"/>
              <a:t>BMIs in</a:t>
            </a:r>
            <a:r>
              <a:rPr dirty="0" sz="4000" spc="20"/>
              <a:t> </a:t>
            </a:r>
            <a:r>
              <a:rPr dirty="0" sz="4000" spc="-5"/>
              <a:t>adults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07340" y="841502"/>
            <a:ext cx="5655945" cy="5792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marR="381635" indent="-272415">
              <a:lnSpc>
                <a:spcPct val="100000"/>
              </a:lnSpc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>
                <a:latin typeface="Perpetua"/>
                <a:cs typeface="Perpetua"/>
              </a:rPr>
              <a:t>Individuals with same BMI </a:t>
            </a:r>
            <a:r>
              <a:rPr dirty="0" sz="2400" spc="-30">
                <a:latin typeface="Perpetua"/>
                <a:cs typeface="Perpetua"/>
              </a:rPr>
              <a:t>may </a:t>
            </a:r>
            <a:r>
              <a:rPr dirty="0" sz="2400" spc="-35">
                <a:latin typeface="Perpetua"/>
                <a:cs typeface="Perpetua"/>
              </a:rPr>
              <a:t>have</a:t>
            </a:r>
            <a:r>
              <a:rPr dirty="0" sz="2400" spc="-100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different  ratios </a:t>
            </a:r>
            <a:r>
              <a:rPr dirty="0" sz="2400">
                <a:latin typeface="Perpetua"/>
                <a:cs typeface="Perpetua"/>
              </a:rPr>
              <a:t>of </a:t>
            </a:r>
            <a:r>
              <a:rPr dirty="0" sz="2400" spc="-10">
                <a:latin typeface="Perpetua"/>
                <a:cs typeface="Perpetua"/>
              </a:rPr>
              <a:t>body </a:t>
            </a:r>
            <a:r>
              <a:rPr dirty="0" sz="2400" spc="-15">
                <a:latin typeface="Perpetua"/>
                <a:cs typeface="Perpetua"/>
              </a:rPr>
              <a:t>fat </a:t>
            </a:r>
            <a:r>
              <a:rPr dirty="0" sz="2400">
                <a:latin typeface="Perpetua"/>
                <a:cs typeface="Perpetua"/>
              </a:rPr>
              <a:t>to </a:t>
            </a:r>
            <a:r>
              <a:rPr dirty="0" sz="2400" spc="-5">
                <a:latin typeface="Perpetua"/>
                <a:cs typeface="Perpetua"/>
              </a:rPr>
              <a:t>lean</a:t>
            </a:r>
            <a:r>
              <a:rPr dirty="0" sz="2400" spc="-90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mass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55">
                <a:latin typeface="Perpetua"/>
                <a:cs typeface="Perpetua"/>
              </a:rPr>
              <a:t>Women </a:t>
            </a:r>
            <a:r>
              <a:rPr dirty="0" sz="2400" spc="-35">
                <a:latin typeface="Perpetua"/>
                <a:cs typeface="Perpetua"/>
              </a:rPr>
              <a:t>have </a:t>
            </a:r>
            <a:r>
              <a:rPr dirty="0" sz="2400" spc="-10">
                <a:latin typeface="Perpetua"/>
                <a:cs typeface="Perpetua"/>
              </a:rPr>
              <a:t>more body </a:t>
            </a:r>
            <a:r>
              <a:rPr dirty="0" sz="2400" spc="-15">
                <a:latin typeface="Perpetua"/>
                <a:cs typeface="Perpetua"/>
              </a:rPr>
              <a:t>fat </a:t>
            </a:r>
            <a:r>
              <a:rPr dirty="0" sz="2400" spc="-5">
                <a:latin typeface="Perpetua"/>
                <a:cs typeface="Perpetua"/>
              </a:rPr>
              <a:t>than men</a:t>
            </a:r>
            <a:r>
              <a:rPr dirty="0" sz="2400" spc="30">
                <a:latin typeface="Perpetua"/>
                <a:cs typeface="Perpetua"/>
              </a:rPr>
              <a:t> </a:t>
            </a:r>
            <a:r>
              <a:rPr dirty="0" sz="2400" spc="-20">
                <a:latin typeface="Perpetua"/>
                <a:cs typeface="Perpetua"/>
              </a:rPr>
              <a:t>at</a:t>
            </a:r>
            <a:endParaRPr sz="24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400" spc="-10">
                <a:latin typeface="Perpetua"/>
                <a:cs typeface="Perpetua"/>
              </a:rPr>
              <a:t>equivalent</a:t>
            </a:r>
            <a:r>
              <a:rPr dirty="0" sz="2400" spc="-8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BMIs</a:t>
            </a:r>
            <a:endParaRPr sz="2400">
              <a:latin typeface="Perpetua"/>
              <a:cs typeface="Perpetua"/>
            </a:endParaRPr>
          </a:p>
          <a:p>
            <a:pPr marL="285115" marR="29210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20">
                <a:latin typeface="Perpetua"/>
                <a:cs typeface="Perpetua"/>
              </a:rPr>
              <a:t>People </a:t>
            </a:r>
            <a:r>
              <a:rPr dirty="0" sz="2400" spc="-5">
                <a:latin typeface="Perpetua"/>
                <a:cs typeface="Perpetua"/>
              </a:rPr>
              <a:t>lose lean </a:t>
            </a:r>
            <a:r>
              <a:rPr dirty="0" sz="2400">
                <a:latin typeface="Perpetua"/>
                <a:cs typeface="Perpetua"/>
              </a:rPr>
              <a:t>tissue with </a:t>
            </a:r>
            <a:r>
              <a:rPr dirty="0" sz="2400" spc="-5">
                <a:latin typeface="Perpetua"/>
                <a:cs typeface="Perpetua"/>
              </a:rPr>
              <a:t>age </a:t>
            </a:r>
            <a:r>
              <a:rPr dirty="0" sz="2400">
                <a:latin typeface="Perpetua"/>
                <a:cs typeface="Perpetua"/>
              </a:rPr>
              <a:t>so </a:t>
            </a:r>
            <a:r>
              <a:rPr dirty="0" sz="2400" spc="-5">
                <a:latin typeface="Perpetua"/>
                <a:cs typeface="Perpetua"/>
              </a:rPr>
              <a:t>an older  </a:t>
            </a:r>
            <a:r>
              <a:rPr dirty="0" sz="2400" spc="5">
                <a:latin typeface="Perpetua"/>
                <a:cs typeface="Perpetua"/>
              </a:rPr>
              <a:t>person </a:t>
            </a:r>
            <a:r>
              <a:rPr dirty="0" sz="2400">
                <a:latin typeface="Perpetua"/>
                <a:cs typeface="Perpetua"/>
              </a:rPr>
              <a:t>will </a:t>
            </a:r>
            <a:r>
              <a:rPr dirty="0" sz="2400" spc="-35">
                <a:latin typeface="Perpetua"/>
                <a:cs typeface="Perpetua"/>
              </a:rPr>
              <a:t>have </a:t>
            </a:r>
            <a:r>
              <a:rPr dirty="0" sz="2400" spc="-10">
                <a:latin typeface="Perpetua"/>
                <a:cs typeface="Perpetua"/>
              </a:rPr>
              <a:t>more body </a:t>
            </a:r>
            <a:r>
              <a:rPr dirty="0" sz="2400" spc="-15">
                <a:latin typeface="Perpetua"/>
                <a:cs typeface="Perpetua"/>
              </a:rPr>
              <a:t>fat </a:t>
            </a:r>
            <a:r>
              <a:rPr dirty="0" sz="2400" spc="-5">
                <a:latin typeface="Perpetua"/>
                <a:cs typeface="Perpetua"/>
              </a:rPr>
              <a:t>than </a:t>
            </a:r>
            <a:r>
              <a:rPr dirty="0" sz="2400">
                <a:latin typeface="Perpetua"/>
                <a:cs typeface="Perpetua"/>
              </a:rPr>
              <a:t>a </a:t>
            </a:r>
            <a:r>
              <a:rPr dirty="0" sz="2400" spc="-10">
                <a:latin typeface="Perpetua"/>
                <a:cs typeface="Perpetua"/>
              </a:rPr>
              <a:t>younger  </a:t>
            </a:r>
            <a:r>
              <a:rPr dirty="0" sz="2400">
                <a:latin typeface="Perpetua"/>
                <a:cs typeface="Perpetua"/>
              </a:rPr>
              <a:t>one </a:t>
            </a:r>
            <a:r>
              <a:rPr dirty="0" sz="2400" spc="-15">
                <a:latin typeface="Perpetua"/>
                <a:cs typeface="Perpetua"/>
              </a:rPr>
              <a:t>at </a:t>
            </a:r>
            <a:r>
              <a:rPr dirty="0" sz="2400" spc="-5">
                <a:latin typeface="Perpetua"/>
                <a:cs typeface="Perpetua"/>
              </a:rPr>
              <a:t>the same</a:t>
            </a:r>
            <a:r>
              <a:rPr dirty="0" sz="2400" spc="-9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BMI</a:t>
            </a:r>
            <a:endParaRPr sz="2400">
              <a:latin typeface="Perpetua"/>
              <a:cs typeface="Perpetua"/>
            </a:endParaRPr>
          </a:p>
          <a:p>
            <a:pPr marL="285115" marR="9271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>
                <a:latin typeface="Perpetua"/>
                <a:cs typeface="Perpetua"/>
              </a:rPr>
              <a:t>South </a:t>
            </a:r>
            <a:r>
              <a:rPr dirty="0" sz="2400" spc="-5">
                <a:latin typeface="Perpetua"/>
                <a:cs typeface="Perpetua"/>
              </a:rPr>
              <a:t>Asian,Chinese and </a:t>
            </a:r>
            <a:r>
              <a:rPr dirty="0" sz="2400" spc="-10">
                <a:latin typeface="Perpetua"/>
                <a:cs typeface="Perpetua"/>
              </a:rPr>
              <a:t>Japanese </a:t>
            </a:r>
            <a:r>
              <a:rPr dirty="0" sz="2400" spc="-5">
                <a:latin typeface="Perpetua"/>
                <a:cs typeface="Perpetua"/>
              </a:rPr>
              <a:t>population  </a:t>
            </a:r>
            <a:r>
              <a:rPr dirty="0" sz="2400">
                <a:latin typeface="Perpetua"/>
                <a:cs typeface="Perpetua"/>
              </a:rPr>
              <a:t>groups </a:t>
            </a:r>
            <a:r>
              <a:rPr dirty="0" sz="2400" spc="-30">
                <a:latin typeface="Perpetua"/>
                <a:cs typeface="Perpetua"/>
              </a:rPr>
              <a:t>may </a:t>
            </a:r>
            <a:r>
              <a:rPr dirty="0" sz="2400" spc="-35">
                <a:latin typeface="Perpetua"/>
                <a:cs typeface="Perpetua"/>
              </a:rPr>
              <a:t>have </a:t>
            </a:r>
            <a:r>
              <a:rPr dirty="0" sz="2400" spc="-10">
                <a:latin typeface="Perpetua"/>
                <a:cs typeface="Perpetua"/>
              </a:rPr>
              <a:t>more body </a:t>
            </a:r>
            <a:r>
              <a:rPr dirty="0" sz="2400" spc="-15">
                <a:latin typeface="Perpetua"/>
                <a:cs typeface="Perpetua"/>
              </a:rPr>
              <a:t>fat at </a:t>
            </a:r>
            <a:r>
              <a:rPr dirty="0" sz="2400" spc="-35">
                <a:latin typeface="Perpetua"/>
                <a:cs typeface="Perpetua"/>
              </a:rPr>
              <a:t>lower </a:t>
            </a:r>
            <a:r>
              <a:rPr dirty="0" sz="2400" spc="-15">
                <a:latin typeface="Perpetua"/>
                <a:cs typeface="Perpetua"/>
              </a:rPr>
              <a:t>weights  </a:t>
            </a:r>
            <a:r>
              <a:rPr dirty="0" sz="2400" spc="-5">
                <a:latin typeface="Perpetua"/>
                <a:cs typeface="Perpetua"/>
              </a:rPr>
              <a:t>and </a:t>
            </a:r>
            <a:r>
              <a:rPr dirty="0" sz="2400">
                <a:latin typeface="Perpetua"/>
                <a:cs typeface="Perpetua"/>
              </a:rPr>
              <a:t>be </a:t>
            </a:r>
            <a:r>
              <a:rPr dirty="0" sz="2400" spc="-15">
                <a:latin typeface="Perpetua"/>
                <a:cs typeface="Perpetua"/>
              </a:rPr>
              <a:t>at </a:t>
            </a:r>
            <a:r>
              <a:rPr dirty="0" sz="2400" spc="-5">
                <a:latin typeface="Perpetua"/>
                <a:cs typeface="Perpetua"/>
              </a:rPr>
              <a:t>greater </a:t>
            </a:r>
            <a:r>
              <a:rPr dirty="0" sz="2400" spc="10">
                <a:latin typeface="Perpetua"/>
                <a:cs typeface="Perpetua"/>
              </a:rPr>
              <a:t>risk </a:t>
            </a:r>
            <a:r>
              <a:rPr dirty="0" sz="2400">
                <a:latin typeface="Perpetua"/>
                <a:cs typeface="Perpetua"/>
              </a:rPr>
              <a:t>of ill-health than people  </a:t>
            </a:r>
            <a:r>
              <a:rPr dirty="0" sz="2400" spc="-10">
                <a:latin typeface="Perpetua"/>
                <a:cs typeface="Perpetua"/>
              </a:rPr>
              <a:t>from </a:t>
            </a:r>
            <a:r>
              <a:rPr dirty="0" sz="2400">
                <a:latin typeface="Perpetua"/>
                <a:cs typeface="Perpetua"/>
              </a:rPr>
              <a:t>other </a:t>
            </a:r>
            <a:r>
              <a:rPr dirty="0" sz="2400" spc="-5">
                <a:latin typeface="Perpetua"/>
                <a:cs typeface="Perpetua"/>
              </a:rPr>
              <a:t>population groups. </a:t>
            </a:r>
            <a:r>
              <a:rPr dirty="0" sz="2400" spc="-10">
                <a:latin typeface="Perpetua"/>
                <a:cs typeface="Perpetua"/>
              </a:rPr>
              <a:t>Hence, </a:t>
            </a:r>
            <a:r>
              <a:rPr dirty="0" sz="2400" spc="-35">
                <a:latin typeface="Perpetua"/>
                <a:cs typeface="Perpetua"/>
              </a:rPr>
              <a:t>lower  </a:t>
            </a:r>
            <a:r>
              <a:rPr dirty="0" sz="2400">
                <a:latin typeface="Perpetua"/>
                <a:cs typeface="Perpetua"/>
              </a:rPr>
              <a:t>BMI </a:t>
            </a:r>
            <a:r>
              <a:rPr dirty="0" sz="2400" spc="-5">
                <a:latin typeface="Perpetua"/>
                <a:cs typeface="Perpetua"/>
              </a:rPr>
              <a:t>threshold </a:t>
            </a:r>
            <a:r>
              <a:rPr dirty="0" sz="2400" spc="-55">
                <a:latin typeface="Perpetua"/>
                <a:cs typeface="Perpetua"/>
              </a:rPr>
              <a:t>(e.g. </a:t>
            </a:r>
            <a:r>
              <a:rPr dirty="0" sz="2400">
                <a:latin typeface="Perpetua"/>
                <a:cs typeface="Perpetua"/>
              </a:rPr>
              <a:t>&gt; 23 kg/m2) </a:t>
            </a:r>
            <a:r>
              <a:rPr dirty="0" sz="2400" spc="-30">
                <a:latin typeface="Perpetua"/>
                <a:cs typeface="Perpetua"/>
              </a:rPr>
              <a:t>may </a:t>
            </a:r>
            <a:r>
              <a:rPr dirty="0" sz="2400">
                <a:latin typeface="Perpetua"/>
                <a:cs typeface="Perpetua"/>
              </a:rPr>
              <a:t>be  </a:t>
            </a:r>
            <a:r>
              <a:rPr dirty="0" sz="2400" spc="-5">
                <a:latin typeface="Perpetua"/>
                <a:cs typeface="Perpetua"/>
              </a:rPr>
              <a:t>considered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5">
                <a:latin typeface="Perpetua"/>
                <a:cs typeface="Perpetua"/>
              </a:rPr>
              <a:t>Athletes </a:t>
            </a:r>
            <a:r>
              <a:rPr dirty="0" sz="2400" spc="-35">
                <a:latin typeface="Perpetua"/>
                <a:cs typeface="Perpetua"/>
              </a:rPr>
              <a:t>have </a:t>
            </a:r>
            <a:r>
              <a:rPr dirty="0" sz="2400">
                <a:latin typeface="Perpetua"/>
                <a:cs typeface="Perpetua"/>
              </a:rPr>
              <a:t>a </a:t>
            </a:r>
            <a:r>
              <a:rPr dirty="0" sz="2400" spc="-35">
                <a:latin typeface="Perpetua"/>
                <a:cs typeface="Perpetua"/>
              </a:rPr>
              <a:t>lower </a:t>
            </a:r>
            <a:r>
              <a:rPr dirty="0" sz="2400" spc="5">
                <a:latin typeface="Perpetua"/>
                <a:cs typeface="Perpetua"/>
              </a:rPr>
              <a:t>proportion </a:t>
            </a:r>
            <a:r>
              <a:rPr dirty="0" sz="2400">
                <a:latin typeface="Perpetua"/>
                <a:cs typeface="Perpetua"/>
              </a:rPr>
              <a:t>of </a:t>
            </a:r>
            <a:r>
              <a:rPr dirty="0" sz="2400" spc="-10">
                <a:latin typeface="Perpetua"/>
                <a:cs typeface="Perpetua"/>
              </a:rPr>
              <a:t>body </a:t>
            </a:r>
            <a:r>
              <a:rPr dirty="0" sz="2400" spc="-15">
                <a:latin typeface="Perpetua"/>
                <a:cs typeface="Perpetua"/>
              </a:rPr>
              <a:t>fat</a:t>
            </a:r>
            <a:r>
              <a:rPr dirty="0" sz="2400" spc="-4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&amp;</a:t>
            </a:r>
            <a:endParaRPr sz="24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400" spc="-10">
                <a:latin typeface="Perpetua"/>
                <a:cs typeface="Perpetua"/>
              </a:rPr>
              <a:t>more </a:t>
            </a:r>
            <a:r>
              <a:rPr dirty="0" sz="2400" spc="-5">
                <a:latin typeface="Perpetua"/>
                <a:cs typeface="Perpetua"/>
              </a:rPr>
              <a:t>muscles </a:t>
            </a:r>
            <a:r>
              <a:rPr dirty="0" sz="2400">
                <a:latin typeface="Perpetua"/>
                <a:cs typeface="Perpetua"/>
              </a:rPr>
              <a:t>(higher BMI </a:t>
            </a:r>
            <a:r>
              <a:rPr dirty="0" sz="2400" spc="-5">
                <a:latin typeface="Perpetua"/>
                <a:cs typeface="Perpetua"/>
              </a:rPr>
              <a:t>threshold</a:t>
            </a:r>
            <a:r>
              <a:rPr dirty="0" sz="2400" spc="-90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considered)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72200" y="1371600"/>
            <a:ext cx="2667000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533336"/>
            <a:ext cx="5303901" cy="5303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83540" y="4992370"/>
            <a:ext cx="8466455" cy="1290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Measure </a:t>
            </a:r>
            <a:r>
              <a:rPr dirty="0" sz="2400" spc="5" b="1">
                <a:latin typeface="Arial"/>
                <a:cs typeface="Arial"/>
              </a:rPr>
              <a:t>waist </a:t>
            </a:r>
            <a:r>
              <a:rPr dirty="0" sz="2400" spc="-5" b="1">
                <a:latin typeface="Arial"/>
                <a:cs typeface="Arial"/>
              </a:rPr>
              <a:t>circumference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(WC):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buFont typeface="Courier New"/>
              <a:buChar char="o"/>
              <a:tabLst>
                <a:tab pos="233679" algn="l"/>
              </a:tabLst>
            </a:pPr>
            <a:r>
              <a:rPr dirty="0" sz="2000">
                <a:latin typeface="Arial"/>
                <a:cs typeface="Arial"/>
              </a:rPr>
              <a:t>Males with WC ≥102 cm and females with WC ≥88 cm are at</a:t>
            </a:r>
            <a:r>
              <a:rPr dirty="0" sz="2000" spc="-1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high-risk)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Font typeface="Courier New"/>
              <a:buChar char="o"/>
              <a:tabLst>
                <a:tab pos="233679" algn="l"/>
              </a:tabLst>
            </a:pPr>
            <a:r>
              <a:rPr dirty="0" sz="2000">
                <a:latin typeface="Arial"/>
                <a:cs typeface="Arial"/>
              </a:rPr>
              <a:t>For South Asian, Chinese and Japanese adults, thresholds of ≥ 90 cm</a:t>
            </a:r>
            <a:r>
              <a:rPr dirty="0" sz="2000" spc="-3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for  men and ≥ 80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cm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1140" y="184403"/>
            <a:ext cx="8710930" cy="55753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="1">
                <a:latin typeface="Franklin Gothic Book"/>
                <a:cs typeface="Franklin Gothic Book"/>
              </a:rPr>
              <a:t>Assess abdominal </a:t>
            </a:r>
            <a:r>
              <a:rPr dirty="0" spc="-10" b="1">
                <a:latin typeface="Franklin Gothic Book"/>
                <a:cs typeface="Franklin Gothic Book"/>
              </a:rPr>
              <a:t>fat </a:t>
            </a:r>
            <a:r>
              <a:rPr dirty="0" spc="-5" b="1">
                <a:latin typeface="Franklin Gothic Book"/>
                <a:cs typeface="Franklin Gothic Book"/>
              </a:rPr>
              <a:t>&amp; </a:t>
            </a:r>
            <a:r>
              <a:rPr dirty="0" b="1">
                <a:latin typeface="Franklin Gothic Book"/>
                <a:cs typeface="Franklin Gothic Book"/>
              </a:rPr>
              <a:t>risk of</a:t>
            </a:r>
            <a:r>
              <a:rPr dirty="0" spc="-204" b="1">
                <a:latin typeface="Franklin Gothic Book"/>
                <a:cs typeface="Franklin Gothic Book"/>
              </a:rPr>
              <a:t> </a:t>
            </a:r>
            <a:r>
              <a:rPr dirty="0" spc="5" b="1">
                <a:latin typeface="Franklin Gothic Book"/>
                <a:cs typeface="Franklin Gothic Book"/>
              </a:rPr>
              <a:t>co-morbidities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392" y="621790"/>
            <a:ext cx="9002268" cy="6141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6552" y="685800"/>
            <a:ext cx="8815959" cy="5959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3350" y="666750"/>
            <a:ext cx="8858250" cy="5997575"/>
          </a:xfrm>
          <a:custGeom>
            <a:avLst/>
            <a:gdLst/>
            <a:ahLst/>
            <a:cxnLst/>
            <a:rect l="l" t="t" r="r" b="b"/>
            <a:pathLst>
              <a:path w="8858250" h="5997575">
                <a:moveTo>
                  <a:pt x="0" y="5997575"/>
                </a:moveTo>
                <a:lnTo>
                  <a:pt x="8858250" y="5997575"/>
                </a:lnTo>
                <a:lnTo>
                  <a:pt x="8858250" y="0"/>
                </a:lnTo>
                <a:lnTo>
                  <a:pt x="0" y="0"/>
                </a:lnTo>
                <a:lnTo>
                  <a:pt x="0" y="5997575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1479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4000" spc="-15" b="1">
                <a:latin typeface="Franklin Gothic Book"/>
                <a:cs typeface="Franklin Gothic Book"/>
              </a:rPr>
              <a:t>Family </a:t>
            </a:r>
            <a:r>
              <a:rPr dirty="0" sz="4000" spc="-10" b="1">
                <a:latin typeface="Franklin Gothic Book"/>
                <a:cs typeface="Franklin Gothic Book"/>
              </a:rPr>
              <a:t>Physician’s</a:t>
            </a:r>
            <a:r>
              <a:rPr dirty="0" sz="4000" spc="-45" b="1">
                <a:latin typeface="Franklin Gothic Book"/>
                <a:cs typeface="Franklin Gothic Book"/>
              </a:rPr>
              <a:t> </a:t>
            </a:r>
            <a:r>
              <a:rPr dirty="0" sz="4000" spc="-15" b="1">
                <a:latin typeface="Franklin Gothic Book"/>
                <a:cs typeface="Franklin Gothic Book"/>
              </a:rPr>
              <a:t>Role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472438"/>
            <a:ext cx="6621780" cy="5108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91666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400" spc="-5">
                <a:latin typeface="Perpetua"/>
                <a:cs typeface="Perpetua"/>
              </a:rPr>
              <a:t>Physicians </a:t>
            </a:r>
            <a:r>
              <a:rPr dirty="0" sz="2400">
                <a:latin typeface="Perpetua"/>
                <a:cs typeface="Perpetua"/>
              </a:rPr>
              <a:t>should </a:t>
            </a:r>
            <a:r>
              <a:rPr dirty="0" sz="2400" spc="-5" b="1">
                <a:latin typeface="Perpetua"/>
                <a:cs typeface="Perpetua"/>
              </a:rPr>
              <a:t>screen </a:t>
            </a:r>
            <a:r>
              <a:rPr dirty="0" sz="2400" b="1">
                <a:latin typeface="Perpetua"/>
                <a:cs typeface="Perpetua"/>
              </a:rPr>
              <a:t>all </a:t>
            </a:r>
            <a:r>
              <a:rPr dirty="0" sz="2400" spc="-5" b="1">
                <a:latin typeface="Perpetua"/>
                <a:cs typeface="Perpetua"/>
              </a:rPr>
              <a:t>patients</a:t>
            </a:r>
            <a:r>
              <a:rPr dirty="0" sz="2400" spc="-135" b="1">
                <a:latin typeface="Perpetua"/>
                <a:cs typeface="Perpetua"/>
              </a:rPr>
              <a:t> </a:t>
            </a:r>
            <a:r>
              <a:rPr dirty="0" sz="2400" b="1">
                <a:latin typeface="Perpetua"/>
                <a:cs typeface="Perpetua"/>
              </a:rPr>
              <a:t>for</a:t>
            </a:r>
            <a:endParaRPr sz="2400">
              <a:latin typeface="Perpetua"/>
              <a:cs typeface="Perpetua"/>
            </a:endParaRPr>
          </a:p>
          <a:p>
            <a:pPr marL="352425">
              <a:lnSpc>
                <a:spcPct val="100000"/>
              </a:lnSpc>
              <a:spcBef>
                <a:spcPts val="675"/>
              </a:spcBef>
            </a:pPr>
            <a:r>
              <a:rPr dirty="0" sz="2400" spc="-5" b="1">
                <a:latin typeface="Perpetua"/>
                <a:cs typeface="Perpetua"/>
              </a:rPr>
              <a:t>obesity </a:t>
            </a:r>
            <a:r>
              <a:rPr dirty="0" sz="2400" spc="-5">
                <a:latin typeface="Perpetua"/>
                <a:cs typeface="Perpetua"/>
              </a:rPr>
              <a:t>with measurement </a:t>
            </a:r>
            <a:r>
              <a:rPr dirty="0" sz="2400">
                <a:latin typeface="Perpetua"/>
                <a:cs typeface="Perpetua"/>
              </a:rPr>
              <a:t>of </a:t>
            </a:r>
            <a:r>
              <a:rPr dirty="0" sz="2400" spc="-10">
                <a:latin typeface="Perpetua"/>
                <a:cs typeface="Perpetua"/>
              </a:rPr>
              <a:t>body </a:t>
            </a:r>
            <a:r>
              <a:rPr dirty="0" sz="2400" spc="-5">
                <a:latin typeface="Perpetua"/>
                <a:cs typeface="Perpetua"/>
              </a:rPr>
              <a:t>mass </a:t>
            </a:r>
            <a:r>
              <a:rPr dirty="0" sz="2400">
                <a:latin typeface="Perpetua"/>
                <a:cs typeface="Perpetua"/>
              </a:rPr>
              <a:t>index (BMI)</a:t>
            </a:r>
            <a:r>
              <a:rPr dirty="0" sz="2400" spc="-75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or</a:t>
            </a:r>
            <a:endParaRPr sz="24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400" spc="-10">
                <a:latin typeface="Perpetua"/>
                <a:cs typeface="Perpetua"/>
              </a:rPr>
              <a:t>waist</a:t>
            </a:r>
            <a:r>
              <a:rPr dirty="0" sz="2400" spc="-45">
                <a:latin typeface="Perpetua"/>
                <a:cs typeface="Perpetua"/>
              </a:rPr>
              <a:t> </a:t>
            </a:r>
            <a:r>
              <a:rPr dirty="0" sz="2400" spc="-10">
                <a:latin typeface="Perpetua"/>
                <a:cs typeface="Perpetua"/>
              </a:rPr>
              <a:t>circumference.</a:t>
            </a:r>
            <a:endParaRPr sz="2400">
              <a:latin typeface="Perpetua"/>
              <a:cs typeface="Perpetua"/>
            </a:endParaRPr>
          </a:p>
          <a:p>
            <a:pPr marL="285115" marR="4127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352425" algn="l"/>
                <a:tab pos="353060" algn="l"/>
              </a:tabLst>
            </a:pPr>
            <a:r>
              <a:rPr dirty="0" sz="2400" spc="-5">
                <a:latin typeface="Perpetua"/>
                <a:cs typeface="Perpetua"/>
              </a:rPr>
              <a:t>USPSTF recommends </a:t>
            </a:r>
            <a:r>
              <a:rPr dirty="0" sz="2400" spc="-10">
                <a:latin typeface="Perpetua"/>
                <a:cs typeface="Perpetua"/>
              </a:rPr>
              <a:t>that </a:t>
            </a:r>
            <a:r>
              <a:rPr dirty="0" sz="2400" spc="-5">
                <a:latin typeface="Perpetua"/>
                <a:cs typeface="Perpetua"/>
              </a:rPr>
              <a:t>all </a:t>
            </a:r>
            <a:r>
              <a:rPr dirty="0" sz="2400" spc="5">
                <a:latin typeface="Perpetua"/>
                <a:cs typeface="Perpetua"/>
              </a:rPr>
              <a:t>persons </a:t>
            </a:r>
            <a:r>
              <a:rPr dirty="0" sz="2400">
                <a:latin typeface="Perpetua"/>
                <a:cs typeface="Perpetua"/>
              </a:rPr>
              <a:t>18 </a:t>
            </a:r>
            <a:r>
              <a:rPr dirty="0" sz="2400" spc="-5">
                <a:latin typeface="Perpetua"/>
                <a:cs typeface="Perpetua"/>
              </a:rPr>
              <a:t>years </a:t>
            </a:r>
            <a:r>
              <a:rPr dirty="0" sz="2400">
                <a:latin typeface="Perpetua"/>
                <a:cs typeface="Perpetua"/>
              </a:rPr>
              <a:t>and older  </a:t>
            </a:r>
            <a:r>
              <a:rPr dirty="0" sz="2400" spc="-5">
                <a:latin typeface="Perpetua"/>
                <a:cs typeface="Perpetua"/>
              </a:rPr>
              <a:t>AAFP recommends screening </a:t>
            </a:r>
            <a:r>
              <a:rPr dirty="0" sz="2400">
                <a:latin typeface="Perpetua"/>
                <a:cs typeface="Perpetua"/>
              </a:rPr>
              <a:t>for obesity </a:t>
            </a:r>
            <a:r>
              <a:rPr dirty="0" sz="2400" spc="-20">
                <a:latin typeface="Perpetua"/>
                <a:cs typeface="Perpetua"/>
              </a:rPr>
              <a:t>followed </a:t>
            </a:r>
            <a:r>
              <a:rPr dirty="0" sz="2400" spc="-25">
                <a:latin typeface="Perpetua"/>
                <a:cs typeface="Perpetua"/>
              </a:rPr>
              <a:t>by  </a:t>
            </a:r>
            <a:r>
              <a:rPr dirty="0" sz="2400" spc="-5">
                <a:latin typeface="Perpetua"/>
                <a:cs typeface="Perpetua"/>
              </a:rPr>
              <a:t>intensive </a:t>
            </a:r>
            <a:r>
              <a:rPr dirty="0" sz="2400">
                <a:latin typeface="Perpetua"/>
                <a:cs typeface="Perpetua"/>
              </a:rPr>
              <a:t>counseling </a:t>
            </a:r>
            <a:r>
              <a:rPr dirty="0" sz="2400" spc="-5">
                <a:latin typeface="Perpetua"/>
                <a:cs typeface="Perpetua"/>
              </a:rPr>
              <a:t>and </a:t>
            </a:r>
            <a:r>
              <a:rPr dirty="0" sz="2400" spc="-10">
                <a:latin typeface="Perpetua"/>
                <a:cs typeface="Perpetua"/>
              </a:rPr>
              <a:t>behavioral </a:t>
            </a:r>
            <a:r>
              <a:rPr dirty="0" sz="2400">
                <a:latin typeface="Perpetua"/>
                <a:cs typeface="Perpetua"/>
              </a:rPr>
              <a:t>interventions, </a:t>
            </a:r>
            <a:r>
              <a:rPr dirty="0" sz="2400" spc="-5">
                <a:latin typeface="Perpetua"/>
                <a:cs typeface="Perpetua"/>
              </a:rPr>
              <a:t>with</a:t>
            </a:r>
            <a:r>
              <a:rPr dirty="0" sz="2400" spc="-150">
                <a:latin typeface="Perpetua"/>
                <a:cs typeface="Perpetua"/>
              </a:rPr>
              <a:t> </a:t>
            </a:r>
            <a:r>
              <a:rPr dirty="0" sz="2400" spc="-15">
                <a:latin typeface="Perpetua"/>
                <a:cs typeface="Perpetua"/>
              </a:rPr>
              <a:t>at  </a:t>
            </a:r>
            <a:r>
              <a:rPr dirty="0" sz="2400" spc="-5">
                <a:latin typeface="Perpetua"/>
                <a:cs typeface="Perpetua"/>
              </a:rPr>
              <a:t>least </a:t>
            </a:r>
            <a:r>
              <a:rPr dirty="0" sz="2400">
                <a:latin typeface="Perpetua"/>
                <a:cs typeface="Perpetua"/>
              </a:rPr>
              <a:t>one session per </a:t>
            </a:r>
            <a:r>
              <a:rPr dirty="0" sz="2400" spc="-5">
                <a:latin typeface="Perpetua"/>
                <a:cs typeface="Perpetua"/>
              </a:rPr>
              <a:t>month for </a:t>
            </a:r>
            <a:r>
              <a:rPr dirty="0" sz="2400" spc="-15">
                <a:latin typeface="Perpetua"/>
                <a:cs typeface="Perpetua"/>
              </a:rPr>
              <a:t>at </a:t>
            </a:r>
            <a:r>
              <a:rPr dirty="0" sz="2400" spc="-5">
                <a:latin typeface="Perpetua"/>
                <a:cs typeface="Perpetua"/>
              </a:rPr>
              <a:t>least three</a:t>
            </a:r>
            <a:r>
              <a:rPr dirty="0" sz="2400" spc="-85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months</a:t>
            </a:r>
            <a:endParaRPr sz="2400">
              <a:latin typeface="Perpetua"/>
              <a:cs typeface="Perpetua"/>
            </a:endParaRPr>
          </a:p>
          <a:p>
            <a:pPr marL="285115" marR="3098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>
                <a:latin typeface="Perpetua"/>
                <a:cs typeface="Perpetua"/>
              </a:rPr>
              <a:t>Diet </a:t>
            </a:r>
            <a:r>
              <a:rPr dirty="0" sz="2400" spc="-5">
                <a:latin typeface="Perpetua"/>
                <a:cs typeface="Perpetua"/>
              </a:rPr>
              <a:t>and </a:t>
            </a:r>
            <a:r>
              <a:rPr dirty="0" sz="2400" spc="-10">
                <a:latin typeface="Perpetua"/>
                <a:cs typeface="Perpetua"/>
              </a:rPr>
              <a:t>behavioral </a:t>
            </a:r>
            <a:r>
              <a:rPr dirty="0" sz="2400">
                <a:latin typeface="Perpetua"/>
                <a:cs typeface="Perpetua"/>
              </a:rPr>
              <a:t>interventions should be </a:t>
            </a:r>
            <a:r>
              <a:rPr dirty="0" sz="2400" spc="-5">
                <a:latin typeface="Perpetua"/>
                <a:cs typeface="Perpetua"/>
              </a:rPr>
              <a:t>initiated</a:t>
            </a:r>
            <a:r>
              <a:rPr dirty="0" sz="2400" spc="-7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in  </a:t>
            </a:r>
            <a:r>
              <a:rPr dirty="0" sz="2400" spc="-5">
                <a:latin typeface="Perpetua"/>
                <a:cs typeface="Perpetua"/>
              </a:rPr>
              <a:t>patients </a:t>
            </a:r>
            <a:r>
              <a:rPr dirty="0" sz="2400">
                <a:latin typeface="Perpetua"/>
                <a:cs typeface="Perpetua"/>
              </a:rPr>
              <a:t>who </a:t>
            </a:r>
            <a:r>
              <a:rPr dirty="0" sz="2400" spc="-10">
                <a:latin typeface="Perpetua"/>
                <a:cs typeface="Perpetua"/>
              </a:rPr>
              <a:t>are</a:t>
            </a:r>
            <a:r>
              <a:rPr dirty="0" sz="2400" spc="-11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obese</a:t>
            </a:r>
            <a:endParaRPr sz="2400">
              <a:latin typeface="Perpetua"/>
              <a:cs typeface="Perpetua"/>
            </a:endParaRPr>
          </a:p>
          <a:p>
            <a:pPr marL="285115" marR="3810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5">
                <a:latin typeface="Perpetua"/>
                <a:cs typeface="Perpetua"/>
              </a:rPr>
              <a:t>Assist </a:t>
            </a:r>
            <a:r>
              <a:rPr dirty="0" sz="2400">
                <a:latin typeface="Perpetua"/>
                <a:cs typeface="Perpetua"/>
              </a:rPr>
              <a:t>in </a:t>
            </a:r>
            <a:r>
              <a:rPr dirty="0" sz="2400" spc="-5">
                <a:latin typeface="Perpetua"/>
                <a:cs typeface="Perpetua"/>
              </a:rPr>
              <a:t>setting </a:t>
            </a:r>
            <a:r>
              <a:rPr dirty="0" sz="2400" spc="-15">
                <a:latin typeface="Perpetua"/>
                <a:cs typeface="Perpetua"/>
              </a:rPr>
              <a:t>weight </a:t>
            </a:r>
            <a:r>
              <a:rPr dirty="0" sz="2400" spc="-5">
                <a:latin typeface="Perpetua"/>
                <a:cs typeface="Perpetua"/>
              </a:rPr>
              <a:t>loss </a:t>
            </a:r>
            <a:r>
              <a:rPr dirty="0" sz="2400">
                <a:latin typeface="Perpetua"/>
                <a:cs typeface="Perpetua"/>
              </a:rPr>
              <a:t>goals, </a:t>
            </a:r>
            <a:r>
              <a:rPr dirty="0" sz="2400" spc="-10">
                <a:latin typeface="Perpetua"/>
                <a:cs typeface="Perpetua"/>
              </a:rPr>
              <a:t>improving </a:t>
            </a:r>
            <a:r>
              <a:rPr dirty="0" sz="2400" spc="5">
                <a:latin typeface="Perpetua"/>
                <a:cs typeface="Perpetua"/>
              </a:rPr>
              <a:t>nutrition,  </a:t>
            </a:r>
            <a:r>
              <a:rPr dirty="0" sz="2400" spc="-5">
                <a:latin typeface="Perpetua"/>
                <a:cs typeface="Perpetua"/>
              </a:rPr>
              <a:t>increasing physical </a:t>
            </a:r>
            <a:r>
              <a:rPr dirty="0" sz="2400" spc="-35">
                <a:latin typeface="Perpetua"/>
                <a:cs typeface="Perpetua"/>
              </a:rPr>
              <a:t>activity, </a:t>
            </a:r>
            <a:r>
              <a:rPr dirty="0" sz="2400" spc="-5">
                <a:latin typeface="Perpetua"/>
                <a:cs typeface="Perpetua"/>
              </a:rPr>
              <a:t>addressing </a:t>
            </a:r>
            <a:r>
              <a:rPr dirty="0" sz="2400" spc="15">
                <a:latin typeface="Perpetua"/>
                <a:cs typeface="Perpetua"/>
              </a:rPr>
              <a:t>barriers </a:t>
            </a:r>
            <a:r>
              <a:rPr dirty="0" sz="2400">
                <a:latin typeface="Perpetua"/>
                <a:cs typeface="Perpetua"/>
              </a:rPr>
              <a:t>to</a:t>
            </a:r>
            <a:r>
              <a:rPr dirty="0" sz="2400" spc="-125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change,  and </a:t>
            </a:r>
            <a:r>
              <a:rPr dirty="0" sz="2400" spc="-10">
                <a:latin typeface="Perpetua"/>
                <a:cs typeface="Perpetua"/>
              </a:rPr>
              <a:t>developing </a:t>
            </a:r>
            <a:r>
              <a:rPr dirty="0" sz="2400">
                <a:latin typeface="Perpetua"/>
                <a:cs typeface="Perpetua"/>
              </a:rPr>
              <a:t>strategies to </a:t>
            </a:r>
            <a:r>
              <a:rPr dirty="0" sz="2400" spc="-5">
                <a:latin typeface="Perpetua"/>
                <a:cs typeface="Perpetua"/>
              </a:rPr>
              <a:t>maintain </a:t>
            </a:r>
            <a:r>
              <a:rPr dirty="0" sz="2400" spc="5">
                <a:latin typeface="Perpetua"/>
                <a:cs typeface="Perpetua"/>
              </a:rPr>
              <a:t>long-term </a:t>
            </a:r>
            <a:r>
              <a:rPr dirty="0" sz="2400" spc="-5">
                <a:latin typeface="Perpetua"/>
                <a:cs typeface="Perpetua"/>
              </a:rPr>
              <a:t>lifestyle  </a:t>
            </a:r>
            <a:r>
              <a:rPr dirty="0" sz="2400">
                <a:latin typeface="Perpetua"/>
                <a:cs typeface="Perpetua"/>
              </a:rPr>
              <a:t>changes.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61076" y="227075"/>
            <a:ext cx="2926079" cy="1740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6126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b="1">
                <a:latin typeface="Franklin Gothic Book"/>
                <a:cs typeface="Franklin Gothic Book"/>
              </a:rPr>
              <a:t>SCREENING </a:t>
            </a:r>
            <a:r>
              <a:rPr dirty="0" spc="-20" b="1">
                <a:latin typeface="Franklin Gothic Book"/>
                <a:cs typeface="Franklin Gothic Book"/>
              </a:rPr>
              <a:t>FOR </a:t>
            </a:r>
            <a:r>
              <a:rPr dirty="0" spc="-10" b="1">
                <a:latin typeface="Franklin Gothic Book"/>
                <a:cs typeface="Franklin Gothic Book"/>
              </a:rPr>
              <a:t>OVERWEIGHT</a:t>
            </a:r>
            <a:r>
              <a:rPr dirty="0" spc="-165" b="1">
                <a:latin typeface="Franklin Gothic Book"/>
                <a:cs typeface="Franklin Gothic Book"/>
              </a:rPr>
              <a:t> </a:t>
            </a:r>
            <a:r>
              <a:rPr dirty="0" spc="-5" b="1">
                <a:latin typeface="Franklin Gothic Book"/>
                <a:cs typeface="Franklin Gothic Book"/>
              </a:rPr>
              <a:t>AND</a:t>
            </a:r>
          </a:p>
          <a:p>
            <a:pPr marL="622300">
              <a:lnSpc>
                <a:spcPct val="100000"/>
              </a:lnSpc>
            </a:pPr>
            <a:r>
              <a:rPr dirty="0" spc="20" b="1">
                <a:latin typeface="Franklin Gothic Book"/>
                <a:cs typeface="Franklin Gothic Book"/>
              </a:rPr>
              <a:t>OBESITY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442973"/>
            <a:ext cx="7312025" cy="4222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 spc="5">
                <a:latin typeface="Perpetua"/>
                <a:cs typeface="Perpetua"/>
              </a:rPr>
              <a:t>Hypertension.</a:t>
            </a:r>
            <a:endParaRPr sz="28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 spc="-15">
                <a:latin typeface="Perpetua"/>
                <a:cs typeface="Perpetua"/>
              </a:rPr>
              <a:t>Diabetes.</a:t>
            </a:r>
            <a:endParaRPr sz="28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 spc="-5">
                <a:latin typeface="Perpetua"/>
                <a:cs typeface="Perpetua"/>
              </a:rPr>
              <a:t>Dyslipidemia.</a:t>
            </a:r>
            <a:endParaRPr sz="28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>
                <a:latin typeface="Perpetua"/>
                <a:cs typeface="Perpetua"/>
              </a:rPr>
              <a:t>Smokers </a:t>
            </a:r>
            <a:r>
              <a:rPr dirty="0" sz="2800" spc="-5">
                <a:latin typeface="Perpetua"/>
                <a:cs typeface="Perpetua"/>
              </a:rPr>
              <a:t>who</a:t>
            </a:r>
            <a:r>
              <a:rPr dirty="0" sz="2800" spc="-95">
                <a:latin typeface="Perpetua"/>
                <a:cs typeface="Perpetua"/>
              </a:rPr>
              <a:t> </a:t>
            </a:r>
            <a:r>
              <a:rPr dirty="0" sz="2800" spc="-5">
                <a:latin typeface="Perpetua"/>
                <a:cs typeface="Perpetua"/>
              </a:rPr>
              <a:t>cessation.</a:t>
            </a:r>
            <a:endParaRPr sz="28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 spc="-15">
                <a:latin typeface="Perpetua"/>
                <a:cs typeface="Perpetua"/>
              </a:rPr>
              <a:t>Patient </a:t>
            </a:r>
            <a:r>
              <a:rPr dirty="0" sz="2800" spc="-5">
                <a:latin typeface="Perpetua"/>
                <a:cs typeface="Perpetua"/>
              </a:rPr>
              <a:t>on insulin, lithium, anti-diabetes </a:t>
            </a:r>
            <a:r>
              <a:rPr dirty="0" sz="2800" spc="10">
                <a:latin typeface="Perpetua"/>
                <a:cs typeface="Perpetua"/>
              </a:rPr>
              <a:t>drugs,</a:t>
            </a:r>
            <a:r>
              <a:rPr dirty="0" sz="2800" spc="-340">
                <a:latin typeface="Perpetua"/>
                <a:cs typeface="Perpetua"/>
              </a:rPr>
              <a:t> </a:t>
            </a:r>
            <a:r>
              <a:rPr dirty="0" sz="2800" spc="-5">
                <a:latin typeface="Perpetua"/>
                <a:cs typeface="Perpetua"/>
              </a:rPr>
              <a:t>sodium  </a:t>
            </a:r>
            <a:r>
              <a:rPr dirty="0" sz="2800" spc="-20">
                <a:latin typeface="Perpetua"/>
                <a:cs typeface="Perpetua"/>
              </a:rPr>
              <a:t>valproate, </a:t>
            </a:r>
            <a:r>
              <a:rPr dirty="0" sz="2800" spc="-5">
                <a:latin typeface="Perpetua"/>
                <a:cs typeface="Perpetua"/>
              </a:rPr>
              <a:t>steroids, oral </a:t>
            </a:r>
            <a:r>
              <a:rPr dirty="0" sz="2800" spc="-10">
                <a:latin typeface="Perpetua"/>
                <a:cs typeface="Perpetua"/>
              </a:rPr>
              <a:t>contraceptives, </a:t>
            </a:r>
            <a:r>
              <a:rPr dirty="0" sz="2800" spc="5">
                <a:latin typeface="Perpetua"/>
                <a:cs typeface="Perpetua"/>
              </a:rPr>
              <a:t>hormone  </a:t>
            </a:r>
            <a:r>
              <a:rPr dirty="0" sz="2800" spc="-5">
                <a:latin typeface="Perpetua"/>
                <a:cs typeface="Perpetua"/>
              </a:rPr>
              <a:t>replacement </a:t>
            </a:r>
            <a:r>
              <a:rPr dirty="0" sz="2800" spc="-45">
                <a:latin typeface="Perpetua"/>
                <a:cs typeface="Perpetua"/>
              </a:rPr>
              <a:t>therapy, </a:t>
            </a:r>
            <a:r>
              <a:rPr dirty="0" sz="2800" spc="5">
                <a:latin typeface="Perpetua"/>
                <a:cs typeface="Perpetua"/>
              </a:rPr>
              <a:t>tricyclic </a:t>
            </a:r>
            <a:r>
              <a:rPr dirty="0" sz="2800" spc="-5">
                <a:latin typeface="Perpetua"/>
                <a:cs typeface="Perpetua"/>
              </a:rPr>
              <a:t>antidepressant, and beta  </a:t>
            </a:r>
            <a:r>
              <a:rPr dirty="0" sz="2800" spc="-10">
                <a:latin typeface="Perpetua"/>
                <a:cs typeface="Perpetua"/>
              </a:rPr>
              <a:t>blockers.</a:t>
            </a:r>
            <a:endParaRPr sz="28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 spc="-30">
                <a:latin typeface="Perpetua"/>
                <a:cs typeface="Perpetua"/>
              </a:rPr>
              <a:t>Family </a:t>
            </a:r>
            <a:r>
              <a:rPr dirty="0" sz="2800" spc="-5">
                <a:latin typeface="Perpetua"/>
                <a:cs typeface="Perpetua"/>
              </a:rPr>
              <a:t>history </a:t>
            </a:r>
            <a:r>
              <a:rPr dirty="0" sz="2800">
                <a:latin typeface="Perpetua"/>
                <a:cs typeface="Perpetua"/>
              </a:rPr>
              <a:t>of</a:t>
            </a:r>
            <a:r>
              <a:rPr dirty="0" sz="2800" spc="10">
                <a:latin typeface="Perpetua"/>
                <a:cs typeface="Perpetua"/>
              </a:rPr>
              <a:t> </a:t>
            </a:r>
            <a:r>
              <a:rPr dirty="0" sz="2800" spc="-5">
                <a:latin typeface="Perpetua"/>
                <a:cs typeface="Perpetua"/>
              </a:rPr>
              <a:t>obesity</a:t>
            </a:r>
            <a:r>
              <a:rPr dirty="0" sz="2600" spc="-5">
                <a:latin typeface="Perpetua"/>
                <a:cs typeface="Perpetua"/>
              </a:rPr>
              <a:t>.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19600" y="762000"/>
            <a:ext cx="3748786" cy="2560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7453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15" b="1">
                <a:latin typeface="Franklin Gothic Book"/>
                <a:cs typeface="Franklin Gothic Book"/>
              </a:rPr>
              <a:t>Primary </a:t>
            </a:r>
            <a:r>
              <a:rPr dirty="0" sz="4000" spc="-15" b="1">
                <a:latin typeface="Franklin Gothic Book"/>
                <a:cs typeface="Franklin Gothic Book"/>
              </a:rPr>
              <a:t>Prevention </a:t>
            </a:r>
            <a:r>
              <a:rPr dirty="0" sz="4000" spc="-5" b="1">
                <a:latin typeface="Franklin Gothic Book"/>
                <a:cs typeface="Franklin Gothic Book"/>
              </a:rPr>
              <a:t>of</a:t>
            </a:r>
            <a:r>
              <a:rPr dirty="0" sz="4000" spc="-135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Obesity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94638"/>
            <a:ext cx="7180580" cy="5010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27685" algn="l"/>
              </a:tabLst>
            </a:pPr>
            <a:r>
              <a:rPr dirty="0" sz="2200" b="1">
                <a:solidFill>
                  <a:srgbClr val="D24717"/>
                </a:solidFill>
                <a:latin typeface="Perpetua"/>
                <a:cs typeface="Perpetua"/>
              </a:rPr>
              <a:t>A.	</a:t>
            </a:r>
            <a:r>
              <a:rPr dirty="0" sz="2600" b="1">
                <a:latin typeface="Perpetua"/>
                <a:cs typeface="Perpetua"/>
              </a:rPr>
              <a:t>Guideline for </a:t>
            </a:r>
            <a:r>
              <a:rPr dirty="0" sz="2600" spc="-20" b="1">
                <a:latin typeface="Perpetua"/>
                <a:cs typeface="Perpetua"/>
              </a:rPr>
              <a:t>healthy</a:t>
            </a:r>
            <a:r>
              <a:rPr dirty="0" sz="2600" spc="-60" b="1">
                <a:latin typeface="Perpetua"/>
                <a:cs typeface="Perpetua"/>
              </a:rPr>
              <a:t> </a:t>
            </a:r>
            <a:r>
              <a:rPr dirty="0" sz="2600" spc="-10" b="1">
                <a:latin typeface="Perpetua"/>
                <a:cs typeface="Perpetua"/>
              </a:rPr>
              <a:t>eating</a:t>
            </a:r>
            <a:endParaRPr sz="2600">
              <a:latin typeface="Perpetua"/>
              <a:cs typeface="Perpetu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"/>
              <a:tabLst>
                <a:tab pos="527685" algn="l"/>
                <a:tab pos="528320" algn="l"/>
              </a:tabLst>
            </a:pPr>
            <a:r>
              <a:rPr dirty="0" sz="2600" spc="-10">
                <a:latin typeface="Perpetua"/>
                <a:cs typeface="Perpetua"/>
              </a:rPr>
              <a:t>Exclusive </a:t>
            </a:r>
            <a:r>
              <a:rPr dirty="0" sz="2600" spc="-5">
                <a:latin typeface="Perpetua"/>
                <a:cs typeface="Perpetua"/>
              </a:rPr>
              <a:t>Breastfeeding </a:t>
            </a:r>
            <a:r>
              <a:rPr dirty="0" sz="2600" spc="-20">
                <a:latin typeface="Perpetua"/>
                <a:cs typeface="Perpetua"/>
              </a:rPr>
              <a:t>below</a:t>
            </a:r>
            <a:r>
              <a:rPr dirty="0" sz="2600" spc="-1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6months</a:t>
            </a:r>
            <a:endParaRPr sz="2600">
              <a:latin typeface="Perpetua"/>
              <a:cs typeface="Perpetu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"/>
              <a:tabLst>
                <a:tab pos="527685" algn="l"/>
                <a:tab pos="528320" algn="l"/>
              </a:tabLst>
            </a:pPr>
            <a:r>
              <a:rPr dirty="0" sz="2600" spc="-30">
                <a:latin typeface="Perpetua"/>
                <a:cs typeface="Perpetua"/>
              </a:rPr>
              <a:t>Follow </a:t>
            </a:r>
            <a:r>
              <a:rPr dirty="0" sz="2600">
                <a:latin typeface="Perpetua"/>
                <a:cs typeface="Perpetua"/>
              </a:rPr>
              <a:t>specific dietary</a:t>
            </a:r>
            <a:r>
              <a:rPr dirty="0" sz="2600" spc="-3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requirement</a:t>
            </a:r>
            <a:endParaRPr sz="2600">
              <a:latin typeface="Perpetua"/>
              <a:cs typeface="Perpetu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"/>
              <a:tabLst>
                <a:tab pos="527685" algn="l"/>
                <a:tab pos="528320" algn="l"/>
              </a:tabLst>
            </a:pPr>
            <a:r>
              <a:rPr dirty="0" sz="2600" spc="-15">
                <a:latin typeface="Perpetua"/>
                <a:cs typeface="Perpetua"/>
              </a:rPr>
              <a:t>Provide </a:t>
            </a:r>
            <a:r>
              <a:rPr dirty="0" sz="2600">
                <a:latin typeface="Perpetua"/>
                <a:cs typeface="Perpetua"/>
              </a:rPr>
              <a:t>3 </a:t>
            </a:r>
            <a:r>
              <a:rPr dirty="0" sz="2600" spc="-5">
                <a:latin typeface="Perpetua"/>
                <a:cs typeface="Perpetua"/>
              </a:rPr>
              <a:t>meals &amp;2 </a:t>
            </a:r>
            <a:r>
              <a:rPr dirty="0" sz="2600" spc="-10">
                <a:latin typeface="Perpetua"/>
                <a:cs typeface="Perpetua"/>
              </a:rPr>
              <a:t>between-meal</a:t>
            </a:r>
            <a:r>
              <a:rPr dirty="0" sz="2600" spc="-75">
                <a:latin typeface="Perpetua"/>
                <a:cs typeface="Perpetua"/>
              </a:rPr>
              <a:t> </a:t>
            </a:r>
            <a:r>
              <a:rPr dirty="0" sz="2600" spc="5">
                <a:latin typeface="Perpetua"/>
                <a:cs typeface="Perpetua"/>
              </a:rPr>
              <a:t>snacks</a:t>
            </a:r>
            <a:endParaRPr sz="2600">
              <a:latin typeface="Perpetua"/>
              <a:cs typeface="Perpetu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"/>
              <a:tabLst>
                <a:tab pos="527685" algn="l"/>
                <a:tab pos="528320" algn="l"/>
              </a:tabLst>
            </a:pPr>
            <a:r>
              <a:rPr dirty="0" sz="2600" spc="-5">
                <a:latin typeface="Perpetua"/>
                <a:cs typeface="Perpetua"/>
              </a:rPr>
              <a:t>Encourage eating </a:t>
            </a:r>
            <a:r>
              <a:rPr dirty="0" sz="2600" spc="-10">
                <a:latin typeface="Perpetua"/>
                <a:cs typeface="Perpetua"/>
              </a:rPr>
              <a:t>breakfast</a:t>
            </a:r>
            <a:r>
              <a:rPr dirty="0" sz="2600" spc="-2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meal</a:t>
            </a:r>
            <a:endParaRPr sz="2600">
              <a:latin typeface="Perpetua"/>
              <a:cs typeface="Perpetua"/>
            </a:endParaRPr>
          </a:p>
          <a:p>
            <a:pPr marL="527685" indent="-514984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"/>
              <a:buChar char=""/>
              <a:tabLst>
                <a:tab pos="527685" algn="l"/>
                <a:tab pos="528320" algn="l"/>
              </a:tabLst>
            </a:pPr>
            <a:r>
              <a:rPr dirty="0" sz="2600" spc="-30">
                <a:latin typeface="Perpetua"/>
                <a:cs typeface="Perpetua"/>
              </a:rPr>
              <a:t>Follow </a:t>
            </a:r>
            <a:r>
              <a:rPr dirty="0" sz="2600">
                <a:latin typeface="Perpetua"/>
                <a:cs typeface="Perpetua"/>
              </a:rPr>
              <a:t>the </a:t>
            </a:r>
            <a:r>
              <a:rPr dirty="0" sz="2600" spc="-5" b="1">
                <a:latin typeface="Perpetua"/>
                <a:cs typeface="Perpetua"/>
              </a:rPr>
              <a:t>5-2-1-0</a:t>
            </a:r>
            <a:r>
              <a:rPr dirty="0" sz="2600" spc="-35" b="1">
                <a:latin typeface="Perpetua"/>
                <a:cs typeface="Perpetua"/>
              </a:rPr>
              <a:t> </a:t>
            </a:r>
            <a:r>
              <a:rPr dirty="0" sz="2600" b="1">
                <a:latin typeface="Perpetua"/>
                <a:cs typeface="Perpetua"/>
              </a:rPr>
              <a:t>message</a:t>
            </a:r>
            <a:endParaRPr sz="260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600" spc="-10" b="1">
                <a:latin typeface="Perpetua"/>
                <a:cs typeface="Perpetua"/>
              </a:rPr>
              <a:t>B. </a:t>
            </a:r>
            <a:r>
              <a:rPr dirty="0" sz="2600" b="1">
                <a:latin typeface="Perpetua"/>
                <a:cs typeface="Perpetua"/>
              </a:rPr>
              <a:t>Guideline for </a:t>
            </a:r>
            <a:r>
              <a:rPr dirty="0" sz="2600" spc="-15" b="1">
                <a:latin typeface="Perpetua"/>
                <a:cs typeface="Perpetua"/>
              </a:rPr>
              <a:t>physical</a:t>
            </a:r>
            <a:r>
              <a:rPr dirty="0" sz="2600" spc="-175" b="1">
                <a:latin typeface="Perpetua"/>
                <a:cs typeface="Perpetua"/>
              </a:rPr>
              <a:t> </a:t>
            </a:r>
            <a:r>
              <a:rPr dirty="0" sz="2600" spc="-5" b="1">
                <a:latin typeface="Perpetua"/>
                <a:cs typeface="Perpetua"/>
              </a:rPr>
              <a:t>activity</a:t>
            </a:r>
            <a:endParaRPr sz="2600">
              <a:latin typeface="Perpetua"/>
              <a:cs typeface="Perpetua"/>
            </a:endParaRPr>
          </a:p>
          <a:p>
            <a:pPr marL="527685" marR="5080" indent="-514984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Courier New"/>
              <a:buChar char="o"/>
              <a:tabLst>
                <a:tab pos="527685" algn="l"/>
                <a:tab pos="528320" algn="l"/>
              </a:tabLst>
            </a:pPr>
            <a:r>
              <a:rPr dirty="0" sz="2600" spc="-5">
                <a:latin typeface="Perpetua"/>
                <a:cs typeface="Perpetua"/>
              </a:rPr>
              <a:t>Encourage children/young adults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10">
                <a:latin typeface="Perpetua"/>
                <a:cs typeface="Perpetua"/>
              </a:rPr>
              <a:t>perform </a:t>
            </a:r>
            <a:r>
              <a:rPr dirty="0" sz="2600" spc="-15">
                <a:latin typeface="Perpetua"/>
                <a:cs typeface="Perpetua"/>
              </a:rPr>
              <a:t>at </a:t>
            </a:r>
            <a:r>
              <a:rPr dirty="0" sz="2600" spc="-5">
                <a:latin typeface="Perpetua"/>
                <a:cs typeface="Perpetua"/>
              </a:rPr>
              <a:t>least </a:t>
            </a:r>
            <a:r>
              <a:rPr dirty="0" sz="2600">
                <a:latin typeface="Perpetua"/>
                <a:cs typeface="Perpetua"/>
              </a:rPr>
              <a:t>60  </a:t>
            </a:r>
            <a:r>
              <a:rPr dirty="0" sz="2600" spc="-5">
                <a:latin typeface="Perpetua"/>
                <a:cs typeface="Perpetua"/>
              </a:rPr>
              <a:t>minutes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0">
                <a:latin typeface="Perpetua"/>
                <a:cs typeface="Perpetua"/>
              </a:rPr>
              <a:t>moderate </a:t>
            </a:r>
            <a:r>
              <a:rPr dirty="0" sz="2600" spc="-5">
                <a:latin typeface="Perpetua"/>
                <a:cs typeface="Perpetua"/>
              </a:rPr>
              <a:t>to </a:t>
            </a:r>
            <a:r>
              <a:rPr dirty="0" sz="2600" spc="-10">
                <a:latin typeface="Perpetua"/>
                <a:cs typeface="Perpetua"/>
              </a:rPr>
              <a:t>vigorous </a:t>
            </a:r>
            <a:r>
              <a:rPr dirty="0" sz="2600" spc="-5">
                <a:latin typeface="Perpetua"/>
                <a:cs typeface="Perpetua"/>
              </a:rPr>
              <a:t>exercise</a:t>
            </a:r>
            <a:r>
              <a:rPr dirty="0" sz="2600" spc="-10">
                <a:latin typeface="Perpetua"/>
                <a:cs typeface="Perpetua"/>
              </a:rPr>
              <a:t> daily</a:t>
            </a:r>
            <a:endParaRPr sz="2600">
              <a:latin typeface="Perpetua"/>
              <a:cs typeface="Perpetua"/>
            </a:endParaRPr>
          </a:p>
          <a:p>
            <a:pPr marL="527685" marR="524510" indent="-514984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Courier New"/>
              <a:buChar char="o"/>
              <a:tabLst>
                <a:tab pos="527685" algn="l"/>
                <a:tab pos="528320" algn="l"/>
              </a:tabLst>
            </a:pPr>
            <a:r>
              <a:rPr dirty="0" sz="2600" spc="-5">
                <a:latin typeface="Perpetua"/>
                <a:cs typeface="Perpetua"/>
              </a:rPr>
              <a:t>Encourage adults </a:t>
            </a:r>
            <a:r>
              <a:rPr dirty="0" sz="2600">
                <a:latin typeface="Perpetua"/>
                <a:cs typeface="Perpetua"/>
              </a:rPr>
              <a:t>to do </a:t>
            </a:r>
            <a:r>
              <a:rPr dirty="0" sz="2600" spc="-15">
                <a:latin typeface="Perpetua"/>
                <a:cs typeface="Perpetua"/>
              </a:rPr>
              <a:t>at </a:t>
            </a:r>
            <a:r>
              <a:rPr dirty="0" sz="2600" spc="-5">
                <a:latin typeface="Perpetua"/>
                <a:cs typeface="Perpetua"/>
              </a:rPr>
              <a:t>least </a:t>
            </a:r>
            <a:r>
              <a:rPr dirty="0" sz="2600">
                <a:latin typeface="Perpetua"/>
                <a:cs typeface="Perpetua"/>
              </a:rPr>
              <a:t>30 </a:t>
            </a:r>
            <a:r>
              <a:rPr dirty="0" sz="2600" spc="-5">
                <a:latin typeface="Perpetua"/>
                <a:cs typeface="Perpetua"/>
              </a:rPr>
              <a:t>min of moderate  </a:t>
            </a:r>
            <a:r>
              <a:rPr dirty="0" sz="2600">
                <a:latin typeface="Perpetua"/>
                <a:cs typeface="Perpetua"/>
              </a:rPr>
              <a:t>intensity </a:t>
            </a:r>
            <a:r>
              <a:rPr dirty="0" sz="2600" spc="-10">
                <a:latin typeface="Perpetua"/>
                <a:cs typeface="Perpetua"/>
              </a:rPr>
              <a:t>physical </a:t>
            </a:r>
            <a:r>
              <a:rPr dirty="0" sz="2600" spc="-5">
                <a:latin typeface="Perpetua"/>
                <a:cs typeface="Perpetua"/>
              </a:rPr>
              <a:t>activity </a:t>
            </a:r>
            <a:r>
              <a:rPr dirty="0" sz="2600">
                <a:latin typeface="Perpetua"/>
                <a:cs typeface="Perpetua"/>
              </a:rPr>
              <a:t>on 5 or </a:t>
            </a:r>
            <a:r>
              <a:rPr dirty="0" sz="2600" spc="-10">
                <a:latin typeface="Perpetua"/>
                <a:cs typeface="Perpetua"/>
              </a:rPr>
              <a:t>more </a:t>
            </a:r>
            <a:r>
              <a:rPr dirty="0" sz="2600" spc="-25">
                <a:latin typeface="Perpetua"/>
                <a:cs typeface="Perpetua"/>
              </a:rPr>
              <a:t>days </a:t>
            </a:r>
            <a:r>
              <a:rPr dirty="0" sz="2600">
                <a:latin typeface="Perpetua"/>
                <a:cs typeface="Perpetua"/>
              </a:rPr>
              <a:t>p</a:t>
            </a:r>
            <a:r>
              <a:rPr dirty="0" sz="2600" spc="40">
                <a:latin typeface="Perpetua"/>
                <a:cs typeface="Perpetua"/>
              </a:rPr>
              <a:t> </a:t>
            </a:r>
            <a:r>
              <a:rPr dirty="0" sz="2600" spc="-25">
                <a:latin typeface="Perpetua"/>
                <a:cs typeface="Perpetua"/>
              </a:rPr>
              <a:t>week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38800" y="1219200"/>
            <a:ext cx="3316732" cy="173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83665"/>
            <a:ext cx="6102350" cy="6184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b="1">
                <a:latin typeface="Franklin Gothic Book"/>
                <a:cs typeface="Franklin Gothic Book"/>
              </a:rPr>
              <a:t>The </a:t>
            </a:r>
            <a:r>
              <a:rPr dirty="0" sz="4000" spc="-5" b="1">
                <a:latin typeface="Franklin Gothic Book"/>
                <a:cs typeface="Franklin Gothic Book"/>
              </a:rPr>
              <a:t>eat-well </a:t>
            </a:r>
            <a:r>
              <a:rPr dirty="0" sz="4000" spc="-15" b="1">
                <a:latin typeface="Franklin Gothic Book"/>
                <a:cs typeface="Franklin Gothic Book"/>
              </a:rPr>
              <a:t>plate</a:t>
            </a:r>
            <a:r>
              <a:rPr dirty="0" sz="4000" spc="-140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guidelines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1905000"/>
            <a:ext cx="8583549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090409" y="6213043"/>
            <a:ext cx="172212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SIGN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Guidelines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48400" y="304800"/>
            <a:ext cx="2702686" cy="2011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9785" rIns="0" bIns="0" rtlCol="0" vert="horz">
            <a:spAutoFit/>
          </a:bodyPr>
          <a:lstStyle/>
          <a:p>
            <a:pPr marL="1038860">
              <a:lnSpc>
                <a:spcPct val="100000"/>
              </a:lnSpc>
            </a:pPr>
            <a:r>
              <a:rPr dirty="0" sz="4400" b="1">
                <a:latin typeface="Franklin Gothic Book"/>
                <a:cs typeface="Franklin Gothic Book"/>
              </a:rPr>
              <a:t>5 </a:t>
            </a:r>
            <a:r>
              <a:rPr dirty="0" sz="4400" spc="-5" b="1">
                <a:latin typeface="Franklin Gothic Book"/>
                <a:cs typeface="Franklin Gothic Book"/>
              </a:rPr>
              <a:t>- </a:t>
            </a:r>
            <a:r>
              <a:rPr dirty="0" sz="4400" b="1">
                <a:latin typeface="Franklin Gothic Book"/>
                <a:cs typeface="Franklin Gothic Book"/>
              </a:rPr>
              <a:t>2 </a:t>
            </a:r>
            <a:r>
              <a:rPr dirty="0" sz="4400" spc="-5" b="1">
                <a:latin typeface="Franklin Gothic Book"/>
                <a:cs typeface="Franklin Gothic Book"/>
              </a:rPr>
              <a:t>- </a:t>
            </a:r>
            <a:r>
              <a:rPr dirty="0" sz="4400" b="1">
                <a:latin typeface="Franklin Gothic Book"/>
                <a:cs typeface="Franklin Gothic Book"/>
              </a:rPr>
              <a:t>1- 0</a:t>
            </a:r>
            <a:r>
              <a:rPr dirty="0" sz="4400" spc="-110" b="1">
                <a:latin typeface="Franklin Gothic Book"/>
                <a:cs typeface="Franklin Gothic Book"/>
              </a:rPr>
              <a:t> </a:t>
            </a:r>
            <a:r>
              <a:rPr dirty="0" sz="4400" b="1">
                <a:latin typeface="Franklin Gothic Book"/>
                <a:cs typeface="Franklin Gothic Book"/>
              </a:rPr>
              <a:t>Message</a:t>
            </a:r>
            <a:endParaRPr sz="44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277365"/>
            <a:ext cx="7850505" cy="536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b="1">
                <a:latin typeface="Perpetua"/>
                <a:cs typeface="Perpetua"/>
              </a:rPr>
              <a:t>5 </a:t>
            </a:r>
            <a:r>
              <a:rPr dirty="0" sz="2600">
                <a:latin typeface="Perpetua"/>
                <a:cs typeface="Perpetua"/>
              </a:rPr>
              <a:t>= </a:t>
            </a:r>
            <a:r>
              <a:rPr dirty="0" sz="2600" spc="-5">
                <a:latin typeface="Perpetua"/>
                <a:cs typeface="Perpetua"/>
              </a:rPr>
              <a:t>Encourage </a:t>
            </a:r>
            <a:r>
              <a:rPr dirty="0" sz="2600" spc="-10" b="1">
                <a:latin typeface="Perpetua"/>
                <a:cs typeface="Perpetua"/>
              </a:rPr>
              <a:t>intake </a:t>
            </a:r>
            <a:r>
              <a:rPr dirty="0" sz="2600" b="1">
                <a:latin typeface="Perpetua"/>
                <a:cs typeface="Perpetua"/>
              </a:rPr>
              <a:t>of </a:t>
            </a:r>
            <a:r>
              <a:rPr dirty="0" sz="2600" spc="-15" b="1">
                <a:latin typeface="Perpetua"/>
                <a:cs typeface="Perpetua"/>
              </a:rPr>
              <a:t>daily </a:t>
            </a:r>
            <a:r>
              <a:rPr dirty="0" sz="2600" b="1">
                <a:latin typeface="Perpetua"/>
                <a:cs typeface="Perpetua"/>
              </a:rPr>
              <a:t>5 </a:t>
            </a:r>
            <a:r>
              <a:rPr dirty="0" sz="2600" spc="-10" b="1">
                <a:latin typeface="Perpetua"/>
                <a:cs typeface="Perpetua"/>
              </a:rPr>
              <a:t>rations </a:t>
            </a:r>
            <a:r>
              <a:rPr dirty="0" sz="2600" b="1">
                <a:latin typeface="Perpetua"/>
                <a:cs typeface="Perpetua"/>
              </a:rPr>
              <a:t>of </a:t>
            </a:r>
            <a:r>
              <a:rPr dirty="0" sz="2600" spc="10" b="1">
                <a:latin typeface="Perpetua"/>
                <a:cs typeface="Perpetua"/>
              </a:rPr>
              <a:t>fruits</a:t>
            </a:r>
            <a:r>
              <a:rPr dirty="0" sz="2600" spc="15" b="1">
                <a:latin typeface="Perpetua"/>
                <a:cs typeface="Perpetua"/>
              </a:rPr>
              <a:t> </a:t>
            </a:r>
            <a:r>
              <a:rPr dirty="0" sz="2600" b="1">
                <a:latin typeface="Perpetua"/>
                <a:cs typeface="Perpetua"/>
              </a:rPr>
              <a:t>&amp;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  <a:spcBef>
                <a:spcPts val="140"/>
              </a:spcBef>
            </a:pPr>
            <a:r>
              <a:rPr dirty="0" sz="2600" spc="-15" b="1">
                <a:latin typeface="Perpetua"/>
                <a:cs typeface="Perpetua"/>
              </a:rPr>
              <a:t>vegetables</a:t>
            </a:r>
            <a:endParaRPr sz="2600">
              <a:latin typeface="Perpetua"/>
              <a:cs typeface="Perpetua"/>
            </a:endParaRPr>
          </a:p>
          <a:p>
            <a:pPr marL="285115" marR="273050" indent="-273050">
              <a:lnSpc>
                <a:spcPct val="101800"/>
              </a:lnSpc>
              <a:spcBef>
                <a:spcPts val="385"/>
              </a:spcBef>
            </a:pPr>
            <a:r>
              <a:rPr dirty="0" sz="3600" b="1">
                <a:latin typeface="Perpetua"/>
                <a:cs typeface="Perpetua"/>
              </a:rPr>
              <a:t>2 </a:t>
            </a:r>
            <a:r>
              <a:rPr dirty="0" sz="2600">
                <a:latin typeface="Perpetua"/>
                <a:cs typeface="Perpetua"/>
              </a:rPr>
              <a:t>= </a:t>
            </a:r>
            <a:r>
              <a:rPr dirty="0" sz="2600" spc="-5">
                <a:latin typeface="Perpetua"/>
                <a:cs typeface="Perpetua"/>
              </a:rPr>
              <a:t>Encourage eating </a:t>
            </a:r>
            <a:r>
              <a:rPr dirty="0" sz="2600">
                <a:latin typeface="Perpetua"/>
                <a:cs typeface="Perpetua"/>
              </a:rPr>
              <a:t>with the </a:t>
            </a:r>
            <a:r>
              <a:rPr dirty="0" sz="2600" spc="5">
                <a:latin typeface="Perpetua"/>
                <a:cs typeface="Perpetua"/>
              </a:rPr>
              <a:t>child </a:t>
            </a:r>
            <a:r>
              <a:rPr dirty="0" sz="2600">
                <a:latin typeface="Perpetua"/>
                <a:cs typeface="Perpetua"/>
              </a:rPr>
              <a:t>in a </a:t>
            </a:r>
            <a:r>
              <a:rPr dirty="0" sz="2600" spc="-10">
                <a:latin typeface="Perpetua"/>
                <a:cs typeface="Perpetua"/>
              </a:rPr>
              <a:t>sociable atmosphere  </a:t>
            </a:r>
            <a:r>
              <a:rPr dirty="0" sz="2600">
                <a:latin typeface="Perpetua"/>
                <a:cs typeface="Perpetua"/>
              </a:rPr>
              <a:t>without distractions, </a:t>
            </a:r>
            <a:r>
              <a:rPr dirty="0" sz="2600" spc="-5">
                <a:latin typeface="Perpetua"/>
                <a:cs typeface="Perpetua"/>
              </a:rPr>
              <a:t>separate eating from other activities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and  </a:t>
            </a:r>
            <a:r>
              <a:rPr dirty="0" sz="2600" spc="-15" b="1">
                <a:latin typeface="Perpetua"/>
                <a:cs typeface="Perpetua"/>
              </a:rPr>
              <a:t>keep </a:t>
            </a:r>
            <a:r>
              <a:rPr dirty="0" sz="2600" spc="-5" b="1">
                <a:latin typeface="Perpetua"/>
                <a:cs typeface="Perpetua"/>
              </a:rPr>
              <a:t>recreational screen </a:t>
            </a:r>
            <a:r>
              <a:rPr dirty="0" sz="2600" b="1">
                <a:latin typeface="Perpetua"/>
                <a:cs typeface="Perpetua"/>
              </a:rPr>
              <a:t>time </a:t>
            </a:r>
            <a:r>
              <a:rPr dirty="0" sz="2600" spc="-5" b="1">
                <a:latin typeface="Perpetua"/>
                <a:cs typeface="Perpetua"/>
              </a:rPr>
              <a:t>to </a:t>
            </a:r>
            <a:r>
              <a:rPr dirty="0" sz="2600" b="1">
                <a:latin typeface="Perpetua"/>
                <a:cs typeface="Perpetua"/>
              </a:rPr>
              <a:t>&lt;2</a:t>
            </a:r>
            <a:r>
              <a:rPr dirty="0" sz="2600" spc="15" b="1">
                <a:latin typeface="Perpetua"/>
                <a:cs typeface="Perpetua"/>
              </a:rPr>
              <a:t> </a:t>
            </a:r>
            <a:r>
              <a:rPr dirty="0" sz="2600" b="1">
                <a:latin typeface="Perpetua"/>
                <a:cs typeface="Perpetua"/>
              </a:rPr>
              <a:t>hour</a:t>
            </a:r>
            <a:r>
              <a:rPr dirty="0" sz="2600">
                <a:latin typeface="Perpetua"/>
                <a:cs typeface="Perpetua"/>
              </a:rPr>
              <a:t>,</a:t>
            </a:r>
            <a:endParaRPr sz="260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3600" b="1">
                <a:latin typeface="Perpetua"/>
                <a:cs typeface="Perpetua"/>
              </a:rPr>
              <a:t>1 </a:t>
            </a:r>
            <a:r>
              <a:rPr dirty="0" sz="2600">
                <a:latin typeface="Perpetua"/>
                <a:cs typeface="Perpetua"/>
              </a:rPr>
              <a:t>= </a:t>
            </a:r>
            <a:r>
              <a:rPr dirty="0" sz="2600" spc="-5">
                <a:latin typeface="Perpetua"/>
                <a:cs typeface="Perpetua"/>
              </a:rPr>
              <a:t>Include </a:t>
            </a:r>
            <a:r>
              <a:rPr dirty="0" sz="2600" spc="-15">
                <a:latin typeface="Perpetua"/>
                <a:cs typeface="Perpetua"/>
              </a:rPr>
              <a:t>at </a:t>
            </a:r>
            <a:r>
              <a:rPr dirty="0" sz="2600" spc="-5">
                <a:latin typeface="Perpetua"/>
                <a:cs typeface="Perpetua"/>
              </a:rPr>
              <a:t>least </a:t>
            </a:r>
            <a:r>
              <a:rPr dirty="0" sz="2600" b="1">
                <a:latin typeface="Perpetua"/>
                <a:cs typeface="Perpetua"/>
              </a:rPr>
              <a:t>1 hour or more of </a:t>
            </a:r>
            <a:r>
              <a:rPr dirty="0" sz="2600" spc="-15" b="1">
                <a:latin typeface="Perpetua"/>
                <a:cs typeface="Perpetua"/>
              </a:rPr>
              <a:t>active </a:t>
            </a:r>
            <a:r>
              <a:rPr dirty="0" sz="2600" spc="-30" b="1">
                <a:latin typeface="Perpetua"/>
                <a:cs typeface="Perpetua"/>
              </a:rPr>
              <a:t>play </a:t>
            </a:r>
            <a:r>
              <a:rPr dirty="0" sz="2600" spc="-15">
                <a:latin typeface="Perpetua"/>
                <a:cs typeface="Perpetua"/>
              </a:rPr>
              <a:t>every</a:t>
            </a:r>
            <a:r>
              <a:rPr dirty="0" sz="2600" spc="-215">
                <a:latin typeface="Perpetua"/>
                <a:cs typeface="Perpetua"/>
              </a:rPr>
              <a:t> </a:t>
            </a:r>
            <a:r>
              <a:rPr dirty="0" sz="2600" spc="-35">
                <a:latin typeface="Perpetua"/>
                <a:cs typeface="Perpetua"/>
              </a:rPr>
              <a:t>day</a:t>
            </a:r>
            <a:endParaRPr sz="260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600" b="1">
                <a:latin typeface="Perpetua"/>
                <a:cs typeface="Perpetua"/>
              </a:rPr>
              <a:t>0 </a:t>
            </a:r>
            <a:r>
              <a:rPr dirty="0" sz="2600">
                <a:latin typeface="Perpetua"/>
                <a:cs typeface="Perpetua"/>
              </a:rPr>
              <a:t>= </a:t>
            </a:r>
            <a:r>
              <a:rPr dirty="0" sz="2600" spc="-5" b="1">
                <a:latin typeface="Perpetua"/>
                <a:cs typeface="Perpetua"/>
              </a:rPr>
              <a:t>Skip sugar- </a:t>
            </a:r>
            <a:r>
              <a:rPr dirty="0" sz="2600" spc="-15" b="1">
                <a:latin typeface="Perpetua"/>
                <a:cs typeface="Perpetua"/>
              </a:rPr>
              <a:t>sweetened </a:t>
            </a:r>
            <a:r>
              <a:rPr dirty="0" sz="2600" spc="-10" b="1">
                <a:latin typeface="Perpetua"/>
                <a:cs typeface="Perpetua"/>
              </a:rPr>
              <a:t>beverages </a:t>
            </a:r>
            <a:r>
              <a:rPr dirty="0" sz="2600" spc="-5">
                <a:latin typeface="Perpetua"/>
                <a:cs typeface="Perpetua"/>
              </a:rPr>
              <a:t>and </a:t>
            </a:r>
            <a:r>
              <a:rPr dirty="0" sz="2600" spc="10">
                <a:latin typeface="Perpetua"/>
                <a:cs typeface="Perpetua"/>
              </a:rPr>
              <a:t>drink </a:t>
            </a:r>
            <a:r>
              <a:rPr dirty="0" sz="2600" spc="-10">
                <a:latin typeface="Perpetua"/>
                <a:cs typeface="Perpetua"/>
              </a:rPr>
              <a:t>more</a:t>
            </a:r>
            <a:r>
              <a:rPr dirty="0" sz="2600" spc="-270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water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  <a:spcBef>
                <a:spcPts val="135"/>
              </a:spcBef>
            </a:pPr>
            <a:r>
              <a:rPr dirty="0" sz="2600" spc="-15">
                <a:latin typeface="Perpetua"/>
                <a:cs typeface="Perpetua"/>
              </a:rPr>
              <a:t>every</a:t>
            </a:r>
            <a:r>
              <a:rPr dirty="0" sz="2600" spc="-100">
                <a:latin typeface="Perpetua"/>
                <a:cs typeface="Perpetua"/>
              </a:rPr>
              <a:t> </a:t>
            </a:r>
            <a:r>
              <a:rPr dirty="0" sz="2600" spc="-95">
                <a:latin typeface="Perpetua"/>
                <a:cs typeface="Perpetua"/>
              </a:rPr>
              <a:t>day.</a:t>
            </a:r>
            <a:endParaRPr sz="2600">
              <a:latin typeface="Perpetua"/>
              <a:cs typeface="Perpetua"/>
            </a:endParaRPr>
          </a:p>
          <a:p>
            <a:pPr marL="285115" marR="2667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  <a:tab pos="1106805" algn="l"/>
              </a:tabLst>
            </a:pPr>
            <a:r>
              <a:rPr dirty="0" sz="2600" spc="-10">
                <a:latin typeface="Perpetua"/>
                <a:cs typeface="Perpetua"/>
              </a:rPr>
              <a:t>Advise </a:t>
            </a:r>
            <a:r>
              <a:rPr dirty="0" sz="2600" spc="-5">
                <a:latin typeface="Perpetua"/>
                <a:cs typeface="Perpetua"/>
              </a:rPr>
              <a:t>patients </a:t>
            </a:r>
            <a:r>
              <a:rPr dirty="0" sz="2600">
                <a:latin typeface="Perpetua"/>
                <a:cs typeface="Perpetua"/>
              </a:rPr>
              <a:t>using </a:t>
            </a:r>
            <a:r>
              <a:rPr dirty="0" sz="2600" spc="-5" b="1">
                <a:latin typeface="Perpetua"/>
                <a:cs typeface="Perpetua"/>
              </a:rPr>
              <a:t>medications associated </a:t>
            </a:r>
            <a:r>
              <a:rPr dirty="0" sz="2600" b="1">
                <a:latin typeface="Perpetua"/>
                <a:cs typeface="Perpetua"/>
              </a:rPr>
              <a:t>with </a:t>
            </a:r>
            <a:r>
              <a:rPr dirty="0" sz="2600" spc="-15" b="1">
                <a:latin typeface="Perpetua"/>
                <a:cs typeface="Perpetua"/>
              </a:rPr>
              <a:t>weight  </a:t>
            </a:r>
            <a:r>
              <a:rPr dirty="0" sz="2600" b="1">
                <a:latin typeface="Perpetua"/>
                <a:cs typeface="Perpetua"/>
              </a:rPr>
              <a:t>gain,	</a:t>
            </a:r>
            <a:r>
              <a:rPr dirty="0" sz="2600">
                <a:latin typeface="Perpetua"/>
                <a:cs typeface="Perpetua"/>
              </a:rPr>
              <a:t>on </a:t>
            </a:r>
            <a:r>
              <a:rPr dirty="0" sz="2600" spc="-15">
                <a:latin typeface="Perpetua"/>
                <a:cs typeface="Perpetua"/>
              </a:rPr>
              <a:t>weight</a:t>
            </a:r>
            <a:r>
              <a:rPr dirty="0" sz="2600" spc="-7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management</a:t>
            </a:r>
            <a:endParaRPr sz="2600">
              <a:latin typeface="Perpetua"/>
              <a:cs typeface="Perpetua"/>
            </a:endParaRPr>
          </a:p>
          <a:p>
            <a:pPr marL="546100">
              <a:lnSpc>
                <a:spcPct val="100000"/>
              </a:lnSpc>
              <a:spcBef>
                <a:spcPts val="1520"/>
              </a:spcBef>
            </a:pPr>
            <a:r>
              <a:rPr dirty="0" sz="1800">
                <a:latin typeface="Arial"/>
                <a:cs typeface="Arial"/>
              </a:rPr>
              <a:t>(ICSI, </a:t>
            </a:r>
            <a:r>
              <a:rPr dirty="0" sz="1800" spc="-5">
                <a:latin typeface="Arial"/>
                <a:cs typeface="Arial"/>
              </a:rPr>
              <a:t>strong recommendation, </a:t>
            </a:r>
            <a:r>
              <a:rPr dirty="0" sz="1800" spc="-10">
                <a:latin typeface="Arial"/>
                <a:cs typeface="Arial"/>
              </a:rPr>
              <a:t>high </a:t>
            </a:r>
            <a:r>
              <a:rPr dirty="0" sz="1800" spc="-5">
                <a:latin typeface="Arial"/>
                <a:cs typeface="Arial"/>
              </a:rPr>
              <a:t>quality</a:t>
            </a:r>
            <a:r>
              <a:rPr dirty="0" sz="1800" spc="4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evidence)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162800" y="0"/>
            <a:ext cx="1828800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49046" rIns="0" bIns="0" rtlCol="0" vert="horz">
            <a:spAutoFit/>
          </a:bodyPr>
          <a:lstStyle/>
          <a:p>
            <a:pPr marL="753745">
              <a:lnSpc>
                <a:spcPct val="100000"/>
              </a:lnSpc>
            </a:pPr>
            <a:r>
              <a:rPr dirty="0" spc="15" b="1">
                <a:latin typeface="Franklin Gothic Book"/>
                <a:cs typeface="Franklin Gothic Book"/>
              </a:rPr>
              <a:t>Office </a:t>
            </a:r>
            <a:r>
              <a:rPr dirty="0" spc="-5" b="1">
                <a:latin typeface="Franklin Gothic Book"/>
                <a:cs typeface="Franklin Gothic Book"/>
              </a:rPr>
              <a:t>Approach</a:t>
            </a:r>
            <a:r>
              <a:rPr dirty="0" spc="-170" b="1">
                <a:latin typeface="Franklin Gothic Book"/>
                <a:cs typeface="Franklin Gothic Book"/>
              </a:rPr>
              <a:t> </a:t>
            </a:r>
            <a:r>
              <a:rPr dirty="0" spc="-5" b="1">
                <a:latin typeface="Franklin Gothic Book"/>
                <a:cs typeface="Franklin Gothic Book"/>
              </a:rPr>
              <a:t>Roadmap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1447038"/>
            <a:ext cx="7459980" cy="5045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Diagnosis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5">
                <a:latin typeface="Perpetua"/>
                <a:cs typeface="Perpetua"/>
              </a:rPr>
              <a:t>classify </a:t>
            </a:r>
            <a:r>
              <a:rPr dirty="0" sz="2600">
                <a:latin typeface="Perpetua"/>
                <a:cs typeface="Perpetua"/>
              </a:rPr>
              <a:t>Obesity </a:t>
            </a:r>
            <a:r>
              <a:rPr dirty="0" sz="2600" spc="-5">
                <a:latin typeface="Perpetua"/>
                <a:cs typeface="Perpetua"/>
              </a:rPr>
              <a:t>adults (measure </a:t>
            </a:r>
            <a:r>
              <a:rPr dirty="0" sz="2600">
                <a:latin typeface="Perpetua"/>
                <a:cs typeface="Perpetua"/>
              </a:rPr>
              <a:t>BMI</a:t>
            </a:r>
            <a:r>
              <a:rPr dirty="0" sz="2600" spc="-2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)</a:t>
            </a:r>
            <a:endParaRPr sz="2600">
              <a:latin typeface="Perpetua"/>
              <a:cs typeface="Perpetua"/>
            </a:endParaRPr>
          </a:p>
          <a:p>
            <a:pPr marL="234950">
              <a:lnSpc>
                <a:spcPct val="100000"/>
              </a:lnSpc>
              <a:spcBef>
                <a:spcPts val="600"/>
              </a:spcBef>
            </a:pP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10">
                <a:latin typeface="Perpetua"/>
                <a:cs typeface="Perpetua"/>
              </a:rPr>
              <a:t>compare </a:t>
            </a:r>
            <a:r>
              <a:rPr dirty="0" sz="2600">
                <a:latin typeface="Perpetua"/>
                <a:cs typeface="Perpetua"/>
              </a:rPr>
              <a:t>BMI to </a:t>
            </a:r>
            <a:r>
              <a:rPr dirty="0" sz="2600" spc="-5">
                <a:latin typeface="Perpetua"/>
                <a:cs typeface="Perpetua"/>
              </a:rPr>
              <a:t>age percentile </a:t>
            </a:r>
            <a:r>
              <a:rPr dirty="0" sz="2600">
                <a:latin typeface="Perpetua"/>
                <a:cs typeface="Perpetua"/>
              </a:rPr>
              <a:t>in</a:t>
            </a:r>
            <a:r>
              <a:rPr dirty="0" sz="2600" spc="-2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children)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Assess for </a:t>
            </a:r>
            <a:r>
              <a:rPr dirty="0" sz="2600" b="1">
                <a:latin typeface="Perpetua"/>
                <a:cs typeface="Perpetua"/>
              </a:rPr>
              <a:t>co-morbidities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5">
                <a:latin typeface="Perpetua"/>
                <a:cs typeface="Perpetua"/>
              </a:rPr>
              <a:t>underlying</a:t>
            </a:r>
            <a:r>
              <a:rPr dirty="0" sz="2600" spc="-6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Causes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Conduct </a:t>
            </a:r>
            <a:r>
              <a:rPr dirty="0" sz="2600" spc="-5" b="1">
                <a:latin typeface="Perpetua"/>
                <a:cs typeface="Perpetua"/>
              </a:rPr>
              <a:t>clinical </a:t>
            </a:r>
            <a:r>
              <a:rPr dirty="0" sz="2600" b="1">
                <a:latin typeface="Perpetua"/>
                <a:cs typeface="Perpetua"/>
              </a:rPr>
              <a:t>&amp; </a:t>
            </a:r>
            <a:r>
              <a:rPr dirty="0" sz="2600" spc="-5" b="1">
                <a:latin typeface="Perpetua"/>
                <a:cs typeface="Perpetua"/>
              </a:rPr>
              <a:t>laboratory </a:t>
            </a:r>
            <a:r>
              <a:rPr dirty="0" sz="2600" spc="-15" b="1">
                <a:latin typeface="Perpetua"/>
                <a:cs typeface="Perpetua"/>
              </a:rPr>
              <a:t>investigation</a:t>
            </a:r>
            <a:r>
              <a:rPr dirty="0" sz="2600" spc="-15">
                <a:latin typeface="Perpetua"/>
                <a:cs typeface="Perpetua"/>
              </a:rPr>
              <a:t>, </a:t>
            </a:r>
            <a:r>
              <a:rPr dirty="0" sz="2600">
                <a:latin typeface="Perpetua"/>
                <a:cs typeface="Perpetua"/>
              </a:rPr>
              <a:t>if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needed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Assess </a:t>
            </a:r>
            <a:r>
              <a:rPr dirty="0" sz="2600" spc="-10" b="1">
                <a:latin typeface="Perpetua"/>
                <a:cs typeface="Perpetua"/>
              </a:rPr>
              <a:t>patient </a:t>
            </a:r>
            <a:r>
              <a:rPr dirty="0" sz="2600" b="1">
                <a:latin typeface="Perpetua"/>
                <a:cs typeface="Perpetua"/>
              </a:rPr>
              <a:t>readiness </a:t>
            </a:r>
            <a:r>
              <a:rPr dirty="0" sz="2600">
                <a:latin typeface="Perpetua"/>
                <a:cs typeface="Perpetua"/>
              </a:rPr>
              <a:t>to</a:t>
            </a:r>
            <a:r>
              <a:rPr dirty="0" sz="2600" spc="-55">
                <a:latin typeface="Perpetua"/>
                <a:cs typeface="Perpetua"/>
              </a:rPr>
              <a:t> </a:t>
            </a:r>
            <a:r>
              <a:rPr dirty="0" sz="2600" spc="5">
                <a:latin typeface="Perpetua"/>
                <a:cs typeface="Perpetua"/>
              </a:rPr>
              <a:t>change</a:t>
            </a:r>
            <a:endParaRPr sz="2600">
              <a:latin typeface="Perpetua"/>
              <a:cs typeface="Perpetua"/>
            </a:endParaRPr>
          </a:p>
          <a:p>
            <a:pPr marL="358140" indent="-34544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b="1">
                <a:latin typeface="Perpetua"/>
                <a:cs typeface="Perpetua"/>
              </a:rPr>
              <a:t>Setting </a:t>
            </a:r>
            <a:r>
              <a:rPr dirty="0" sz="2600" spc="-15" b="1">
                <a:latin typeface="Perpetua"/>
                <a:cs typeface="Perpetua"/>
              </a:rPr>
              <a:t>weight </a:t>
            </a:r>
            <a:r>
              <a:rPr dirty="0" sz="2600" spc="-5" b="1">
                <a:latin typeface="Perpetua"/>
                <a:cs typeface="Perpetua"/>
              </a:rPr>
              <a:t>loss </a:t>
            </a:r>
            <a:r>
              <a:rPr dirty="0" sz="2600" b="1">
                <a:latin typeface="Perpetua"/>
                <a:cs typeface="Perpetua"/>
              </a:rPr>
              <a:t>goals </a:t>
            </a:r>
            <a:r>
              <a:rPr dirty="0" sz="2600">
                <a:latin typeface="Perpetua"/>
                <a:cs typeface="Perpetua"/>
              </a:rPr>
              <a:t>in children &amp;</a:t>
            </a:r>
            <a:r>
              <a:rPr dirty="0" sz="2600" spc="10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adults</a:t>
            </a:r>
            <a:endParaRPr sz="2600">
              <a:latin typeface="Perpetua"/>
              <a:cs typeface="Perpetua"/>
            </a:endParaRPr>
          </a:p>
          <a:p>
            <a:pPr marL="285115" marR="1270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b="1">
                <a:latin typeface="Perpetua"/>
                <a:cs typeface="Perpetua"/>
              </a:rPr>
              <a:t>Lifestyle </a:t>
            </a:r>
            <a:r>
              <a:rPr dirty="0" sz="2600" spc="-5" b="1">
                <a:latin typeface="Perpetua"/>
                <a:cs typeface="Perpetua"/>
              </a:rPr>
              <a:t>Modification </a:t>
            </a:r>
            <a:r>
              <a:rPr dirty="0" sz="2600" spc="5" b="1">
                <a:latin typeface="Perpetua"/>
                <a:cs typeface="Perpetua"/>
              </a:rPr>
              <a:t>Program</a:t>
            </a:r>
            <a:r>
              <a:rPr dirty="0" sz="2600" spc="5">
                <a:latin typeface="Perpetua"/>
                <a:cs typeface="Perpetua"/>
              </a:rPr>
              <a:t>: </a:t>
            </a:r>
            <a:r>
              <a:rPr dirty="0" sz="2600">
                <a:latin typeface="Perpetua"/>
                <a:cs typeface="Perpetua"/>
              </a:rPr>
              <a:t>Diet, </a:t>
            </a:r>
            <a:r>
              <a:rPr dirty="0" sz="2600" spc="-10">
                <a:latin typeface="Perpetua"/>
                <a:cs typeface="Perpetua"/>
              </a:rPr>
              <a:t>physical</a:t>
            </a:r>
            <a:r>
              <a:rPr dirty="0" sz="2600" spc="-40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Activity  </a:t>
            </a:r>
            <a:r>
              <a:rPr dirty="0" sz="2600">
                <a:latin typeface="Perpetua"/>
                <a:cs typeface="Perpetua"/>
              </a:rPr>
              <a:t>&amp; psychological </a:t>
            </a:r>
            <a:r>
              <a:rPr dirty="0" sz="2600" spc="-10">
                <a:latin typeface="Perpetua"/>
                <a:cs typeface="Perpetua"/>
              </a:rPr>
              <a:t>(behavior</a:t>
            </a:r>
            <a:r>
              <a:rPr dirty="0" sz="2600" spc="1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Interventions)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0" b="1">
                <a:latin typeface="Perpetua"/>
                <a:cs typeface="Perpetua"/>
              </a:rPr>
              <a:t>Weight </a:t>
            </a:r>
            <a:r>
              <a:rPr dirty="0" sz="2600" b="1">
                <a:latin typeface="Perpetua"/>
                <a:cs typeface="Perpetua"/>
              </a:rPr>
              <a:t>Maintenance &amp; </a:t>
            </a:r>
            <a:r>
              <a:rPr dirty="0" sz="2600" spc="-10" b="1">
                <a:latin typeface="Perpetua"/>
                <a:cs typeface="Perpetua"/>
              </a:rPr>
              <a:t>prevention </a:t>
            </a:r>
            <a:r>
              <a:rPr dirty="0" sz="2600" b="1">
                <a:latin typeface="Perpetua"/>
                <a:cs typeface="Perpetua"/>
              </a:rPr>
              <a:t>of </a:t>
            </a:r>
            <a:r>
              <a:rPr dirty="0" sz="2600" spc="-15" b="1">
                <a:latin typeface="Perpetua"/>
                <a:cs typeface="Perpetua"/>
              </a:rPr>
              <a:t>weight</a:t>
            </a:r>
            <a:r>
              <a:rPr dirty="0" sz="2600" spc="5" b="1">
                <a:latin typeface="Perpetua"/>
                <a:cs typeface="Perpetua"/>
              </a:rPr>
              <a:t> </a:t>
            </a:r>
            <a:r>
              <a:rPr dirty="0" sz="2600" spc="-5" b="1">
                <a:latin typeface="Perpetua"/>
                <a:cs typeface="Perpetua"/>
              </a:rPr>
              <a:t>gain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When to </a:t>
            </a:r>
            <a:r>
              <a:rPr dirty="0" sz="2600" spc="-5">
                <a:latin typeface="Perpetua"/>
                <a:cs typeface="Perpetua"/>
              </a:rPr>
              <a:t>Consider</a:t>
            </a:r>
            <a:r>
              <a:rPr dirty="0" sz="2600" spc="-50">
                <a:latin typeface="Perpetua"/>
                <a:cs typeface="Perpetua"/>
              </a:rPr>
              <a:t> </a:t>
            </a:r>
            <a:r>
              <a:rPr dirty="0" sz="2600" spc="-5" b="1">
                <a:latin typeface="Perpetua"/>
                <a:cs typeface="Perpetua"/>
              </a:rPr>
              <a:t>pharmacotherapy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When to </a:t>
            </a:r>
            <a:r>
              <a:rPr dirty="0" sz="2600" spc="-5">
                <a:latin typeface="Perpetua"/>
                <a:cs typeface="Perpetua"/>
              </a:rPr>
              <a:t>consider </a:t>
            </a:r>
            <a:r>
              <a:rPr dirty="0" sz="2600" spc="5" b="1">
                <a:latin typeface="Perpetua"/>
                <a:cs typeface="Perpetua"/>
              </a:rPr>
              <a:t>bariatric</a:t>
            </a:r>
            <a:r>
              <a:rPr dirty="0" sz="2600" spc="-45" b="1">
                <a:latin typeface="Perpetua"/>
                <a:cs typeface="Perpetua"/>
              </a:rPr>
              <a:t> </a:t>
            </a:r>
            <a:r>
              <a:rPr dirty="0" sz="2600" spc="5" b="1">
                <a:latin typeface="Perpetua"/>
                <a:cs typeface="Perpetua"/>
              </a:rPr>
              <a:t>Surgery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00800" y="228600"/>
            <a:ext cx="2560320" cy="2560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9853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15" b="1">
                <a:latin typeface="Franklin Gothic Book"/>
                <a:cs typeface="Franklin Gothic Book"/>
              </a:rPr>
              <a:t>Weight</a:t>
            </a:r>
            <a:r>
              <a:rPr dirty="0" sz="4000" spc="-130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management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1981200"/>
            <a:ext cx="8916924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43400" y="6400800"/>
            <a:ext cx="4513199" cy="274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81600" y="152400"/>
            <a:ext cx="3706367" cy="1737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2871470">
              <a:lnSpc>
                <a:spcPct val="100000"/>
              </a:lnSpc>
            </a:pPr>
            <a:r>
              <a:rPr dirty="0" sz="4000" spc="-5" b="1">
                <a:latin typeface="Franklin Gothic Book"/>
                <a:cs typeface="Franklin Gothic Book"/>
              </a:rPr>
              <a:t>Co-morbidities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1447038"/>
            <a:ext cx="3321050" cy="36690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318770" algn="l"/>
                <a:tab pos="319405" algn="l"/>
              </a:tabLst>
            </a:pPr>
            <a:r>
              <a:rPr dirty="0" sz="2600" spc="-70">
                <a:latin typeface="Perpetua"/>
                <a:cs typeface="Perpetua"/>
              </a:rPr>
              <a:t>Type </a:t>
            </a:r>
            <a:r>
              <a:rPr dirty="0" sz="2600">
                <a:latin typeface="Perpetua"/>
                <a:cs typeface="Perpetua"/>
              </a:rPr>
              <a:t>2</a:t>
            </a:r>
            <a:r>
              <a:rPr dirty="0" sz="2600" spc="-2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diabetes,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5">
                <a:latin typeface="Perpetua"/>
                <a:cs typeface="Perpetua"/>
              </a:rPr>
              <a:t>Hypertension,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Hyperlipidemia,</a:t>
            </a:r>
            <a:endParaRPr sz="2600">
              <a:latin typeface="Perpetua"/>
              <a:cs typeface="Perpetua"/>
            </a:endParaRPr>
          </a:p>
          <a:p>
            <a:pPr marL="358140" indent="-34544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>
                <a:latin typeface="Perpetua"/>
                <a:cs typeface="Perpetua"/>
              </a:rPr>
              <a:t>Obstructive sleep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apnea,</a:t>
            </a:r>
            <a:endParaRPr sz="2600">
              <a:latin typeface="Perpetua"/>
              <a:cs typeface="Perpetua"/>
            </a:endParaRPr>
          </a:p>
          <a:p>
            <a:pPr marL="285115" marR="15938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spc="-5">
                <a:latin typeface="Perpetua"/>
                <a:cs typeface="Perpetua"/>
              </a:rPr>
              <a:t>Nonalcoholic </a:t>
            </a:r>
            <a:r>
              <a:rPr dirty="0" sz="2600" spc="-10">
                <a:latin typeface="Perpetua"/>
                <a:cs typeface="Perpetua"/>
              </a:rPr>
              <a:t>fatty </a:t>
            </a:r>
            <a:r>
              <a:rPr dirty="0" sz="2600" spc="-15">
                <a:latin typeface="Perpetua"/>
                <a:cs typeface="Perpetua"/>
              </a:rPr>
              <a:t>liver  </a:t>
            </a:r>
            <a:r>
              <a:rPr dirty="0" sz="2600" spc="-10">
                <a:latin typeface="Perpetua"/>
                <a:cs typeface="Perpetua"/>
              </a:rPr>
              <a:t>disease,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Debilitating </a:t>
            </a:r>
            <a:r>
              <a:rPr dirty="0" sz="2600" spc="10">
                <a:latin typeface="Perpetua"/>
                <a:cs typeface="Perpetua"/>
              </a:rPr>
              <a:t>arthritis,</a:t>
            </a:r>
            <a:r>
              <a:rPr dirty="0" sz="2600" spc="-114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or</a:t>
            </a:r>
            <a:endParaRPr sz="2600">
              <a:latin typeface="Perpetua"/>
              <a:cs typeface="Perpetua"/>
            </a:endParaRPr>
          </a:p>
          <a:p>
            <a:pPr marL="358140" indent="-34544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spc="-5">
                <a:latin typeface="Perpetua"/>
                <a:cs typeface="Perpetua"/>
              </a:rPr>
              <a:t>Impaired quality </a:t>
            </a:r>
            <a:r>
              <a:rPr dirty="0" sz="2600">
                <a:latin typeface="Perpetua"/>
                <a:cs typeface="Perpetua"/>
              </a:rPr>
              <a:t>of</a:t>
            </a:r>
            <a:r>
              <a:rPr dirty="0" sz="2600" spc="-7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life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67200" y="2057400"/>
            <a:ext cx="4716526" cy="2651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53" rIns="0" bIns="0" rtlCol="0" vert="horz">
            <a:spAutoFit/>
          </a:bodyPr>
          <a:lstStyle/>
          <a:p>
            <a:pPr marL="2102485">
              <a:lnSpc>
                <a:spcPct val="100000"/>
              </a:lnSpc>
            </a:pPr>
            <a:r>
              <a:rPr dirty="0" sz="4000" b="1">
                <a:latin typeface="Franklin Gothic Book"/>
                <a:cs typeface="Franklin Gothic Book"/>
              </a:rPr>
              <a:t>Diagnostic</a:t>
            </a:r>
            <a:r>
              <a:rPr dirty="0" sz="4000" spc="-120" b="1">
                <a:latin typeface="Franklin Gothic Book"/>
                <a:cs typeface="Franklin Gothic Book"/>
              </a:rPr>
              <a:t> </a:t>
            </a:r>
            <a:r>
              <a:rPr dirty="0" sz="4000" spc="-5" b="1">
                <a:latin typeface="Franklin Gothic Book"/>
                <a:cs typeface="Franklin Gothic Book"/>
              </a:rPr>
              <a:t>Evaluation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1371600"/>
            <a:ext cx="8796274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9600" y="6477000"/>
            <a:ext cx="7677150" cy="200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274065"/>
            <a:ext cx="4420870" cy="1228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b="1">
                <a:solidFill>
                  <a:srgbClr val="696363"/>
                </a:solidFill>
                <a:latin typeface="Franklin Gothic Book"/>
                <a:cs typeface="Franklin Gothic Book"/>
                <a:hlinkClick r:id="rId2"/>
              </a:rPr>
              <a:t>Assess </a:t>
            </a:r>
            <a:r>
              <a:rPr dirty="0" sz="4000" spc="-10" b="1">
                <a:solidFill>
                  <a:srgbClr val="696363"/>
                </a:solidFill>
                <a:latin typeface="Franklin Gothic Book"/>
                <a:cs typeface="Franklin Gothic Book"/>
                <a:hlinkClick r:id="rId2"/>
              </a:rPr>
              <a:t>Readiness</a:t>
            </a:r>
            <a:r>
              <a:rPr dirty="0" sz="4000" spc="-30" b="1">
                <a:solidFill>
                  <a:srgbClr val="696363"/>
                </a:solidFill>
                <a:latin typeface="Franklin Gothic Book"/>
                <a:cs typeface="Franklin Gothic Book"/>
                <a:hlinkClick r:id="rId2"/>
              </a:rPr>
              <a:t> </a:t>
            </a:r>
            <a:r>
              <a:rPr dirty="0" sz="4000" spc="-35" b="1">
                <a:solidFill>
                  <a:srgbClr val="696363"/>
                </a:solidFill>
                <a:latin typeface="Franklin Gothic Book"/>
                <a:cs typeface="Franklin Gothic Book"/>
                <a:hlinkClick r:id="rId2"/>
              </a:rPr>
              <a:t>to</a:t>
            </a:r>
            <a:endParaRPr sz="40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</a:pPr>
            <a:r>
              <a:rPr dirty="0" sz="4000" b="1">
                <a:solidFill>
                  <a:srgbClr val="696363"/>
                </a:solidFill>
                <a:latin typeface="Franklin Gothic Book"/>
                <a:cs typeface="Franklin Gothic Book"/>
                <a:hlinkClick r:id="rId2"/>
              </a:rPr>
              <a:t>Change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2590736"/>
            <a:ext cx="8896350" cy="34751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34000" y="152400"/>
            <a:ext cx="2526919" cy="2468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758" y="197611"/>
            <a:ext cx="5030470" cy="12198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22019" marR="5080" indent="-909955">
              <a:lnSpc>
                <a:spcPct val="100000"/>
              </a:lnSpc>
            </a:pPr>
            <a:r>
              <a:rPr dirty="0" sz="4000" b="1">
                <a:latin typeface="Franklin Gothic Book"/>
                <a:cs typeface="Franklin Gothic Book"/>
              </a:rPr>
              <a:t>Goals </a:t>
            </a:r>
            <a:r>
              <a:rPr dirty="0" sz="4000" spc="-5" b="1">
                <a:latin typeface="Franklin Gothic Book"/>
                <a:cs typeface="Franklin Gothic Book"/>
              </a:rPr>
              <a:t>of </a:t>
            </a:r>
            <a:r>
              <a:rPr dirty="0" sz="4000" spc="-15" b="1">
                <a:latin typeface="Franklin Gothic Book"/>
                <a:cs typeface="Franklin Gothic Book"/>
              </a:rPr>
              <a:t>Weight </a:t>
            </a:r>
            <a:r>
              <a:rPr dirty="0" sz="4000" spc="-5" b="1">
                <a:latin typeface="Franklin Gothic Book"/>
                <a:cs typeface="Franklin Gothic Book"/>
              </a:rPr>
              <a:t>Loss</a:t>
            </a:r>
            <a:r>
              <a:rPr dirty="0" sz="4000" spc="-120" b="1">
                <a:latin typeface="Franklin Gothic Book"/>
                <a:cs typeface="Franklin Gothic Book"/>
              </a:rPr>
              <a:t> </a:t>
            </a:r>
            <a:r>
              <a:rPr dirty="0" sz="4000" spc="-5" b="1">
                <a:latin typeface="Franklin Gothic Book"/>
                <a:cs typeface="Franklin Gothic Book"/>
              </a:rPr>
              <a:t>of  obese</a:t>
            </a:r>
            <a:r>
              <a:rPr dirty="0" sz="4000" spc="-85" b="1">
                <a:latin typeface="Franklin Gothic Book"/>
                <a:cs typeface="Franklin Gothic Book"/>
              </a:rPr>
              <a:t> </a:t>
            </a:r>
            <a:r>
              <a:rPr dirty="0" sz="4000" spc="-5" b="1">
                <a:latin typeface="Franklin Gothic Book"/>
                <a:cs typeface="Franklin Gothic Book"/>
              </a:rPr>
              <a:t>Patients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1751838"/>
            <a:ext cx="7529830" cy="4740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750" indent="-273050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5" b="1">
                <a:latin typeface="Perpetua"/>
                <a:cs typeface="Perpetua"/>
              </a:rPr>
              <a:t>Prepubertal </a:t>
            </a:r>
            <a:r>
              <a:rPr dirty="0" sz="2600" spc="-20">
                <a:latin typeface="Perpetua"/>
                <a:cs typeface="Perpetua"/>
              </a:rPr>
              <a:t>:Weight </a:t>
            </a:r>
            <a:r>
              <a:rPr dirty="0" sz="2600" spc="-5">
                <a:latin typeface="Perpetua"/>
                <a:cs typeface="Perpetua"/>
              </a:rPr>
              <a:t>maintenance rather </a:t>
            </a:r>
            <a:r>
              <a:rPr dirty="0" sz="2600">
                <a:latin typeface="Perpetua"/>
                <a:cs typeface="Perpetua"/>
              </a:rPr>
              <a:t>than </a:t>
            </a:r>
            <a:r>
              <a:rPr dirty="0" sz="2600" spc="-15">
                <a:latin typeface="Perpetua"/>
                <a:cs typeface="Perpetua"/>
              </a:rPr>
              <a:t>weight</a:t>
            </a:r>
            <a:r>
              <a:rPr dirty="0" sz="2600" spc="15">
                <a:latin typeface="Perpetua"/>
                <a:cs typeface="Perpetua"/>
              </a:rPr>
              <a:t> </a:t>
            </a:r>
            <a:r>
              <a:rPr dirty="0" sz="2600" spc="-15">
                <a:latin typeface="Perpetua"/>
                <a:cs typeface="Perpetua"/>
              </a:rPr>
              <a:t>loss.</a:t>
            </a:r>
            <a:endParaRPr sz="2600">
              <a:latin typeface="Perpetua"/>
              <a:cs typeface="Perpetua"/>
            </a:endParaRPr>
          </a:p>
          <a:p>
            <a:pPr marL="28575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5" b="1">
                <a:latin typeface="Perpetua"/>
                <a:cs typeface="Perpetua"/>
              </a:rPr>
              <a:t>Postpubertal</a:t>
            </a:r>
            <a:r>
              <a:rPr dirty="0" sz="2600" spc="-5">
                <a:latin typeface="Perpetua"/>
                <a:cs typeface="Perpetua"/>
              </a:rPr>
              <a:t>: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loss rather </a:t>
            </a:r>
            <a:r>
              <a:rPr dirty="0" sz="2600">
                <a:latin typeface="Perpetua"/>
                <a:cs typeface="Perpetua"/>
              </a:rPr>
              <a:t>than </a:t>
            </a:r>
            <a:r>
              <a:rPr dirty="0" sz="2600" spc="-15">
                <a:latin typeface="Perpetua"/>
                <a:cs typeface="Perpetua"/>
              </a:rPr>
              <a:t>weight</a:t>
            </a:r>
            <a:r>
              <a:rPr dirty="0" sz="2600" spc="-8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maintenance</a:t>
            </a:r>
            <a:endParaRPr sz="2600">
              <a:latin typeface="Perpetua"/>
              <a:cs typeface="Perpetua"/>
            </a:endParaRPr>
          </a:p>
          <a:p>
            <a:pPr marL="285750" marR="23749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25">
                <a:latin typeface="Perpetua"/>
                <a:cs typeface="Perpetua"/>
              </a:rPr>
              <a:t>For </a:t>
            </a:r>
            <a:r>
              <a:rPr dirty="0" sz="2600" spc="-5">
                <a:latin typeface="Perpetua"/>
                <a:cs typeface="Perpetua"/>
              </a:rPr>
              <a:t>adults </a:t>
            </a:r>
            <a:r>
              <a:rPr dirty="0" sz="2600">
                <a:latin typeface="Perpetua"/>
                <a:cs typeface="Perpetua"/>
              </a:rPr>
              <a:t>with BMI </a:t>
            </a:r>
            <a:r>
              <a:rPr dirty="0" sz="2600" spc="-5" b="1">
                <a:latin typeface="Perpetua"/>
                <a:cs typeface="Perpetua"/>
              </a:rPr>
              <a:t>25-35 </a:t>
            </a:r>
            <a:r>
              <a:rPr dirty="0" sz="2600" b="1">
                <a:latin typeface="Perpetua"/>
                <a:cs typeface="Perpetua"/>
              </a:rPr>
              <a:t>Kg/m2 </a:t>
            </a:r>
            <a:r>
              <a:rPr dirty="0" sz="2600">
                <a:latin typeface="Perpetua"/>
                <a:cs typeface="Perpetua"/>
              </a:rPr>
              <a:t>the target is </a:t>
            </a:r>
            <a:r>
              <a:rPr dirty="0" sz="2600" spc="-10">
                <a:latin typeface="Perpetua"/>
                <a:cs typeface="Perpetua"/>
              </a:rPr>
              <a:t>to </a:t>
            </a:r>
            <a:r>
              <a:rPr dirty="0" sz="2600" b="1">
                <a:latin typeface="Perpetua"/>
                <a:cs typeface="Perpetua"/>
              </a:rPr>
              <a:t>lose </a:t>
            </a:r>
            <a:r>
              <a:rPr dirty="0" sz="2600" spc="-5" b="1">
                <a:latin typeface="Perpetua"/>
                <a:cs typeface="Perpetua"/>
              </a:rPr>
              <a:t>5-  </a:t>
            </a:r>
            <a:r>
              <a:rPr dirty="0" sz="2600" b="1">
                <a:latin typeface="Perpetua"/>
                <a:cs typeface="Perpetua"/>
              </a:rPr>
              <a:t>10%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5">
                <a:latin typeface="Perpetua"/>
                <a:cs typeface="Perpetua"/>
              </a:rPr>
              <a:t>body weight </a:t>
            </a:r>
            <a:r>
              <a:rPr dirty="0" sz="2600" spc="-5">
                <a:latin typeface="Perpetua"/>
                <a:cs typeface="Perpetua"/>
              </a:rPr>
              <a:t>(0.5-1</a:t>
            </a:r>
            <a:r>
              <a:rPr dirty="0" sz="2600" spc="-5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Kg/week)</a:t>
            </a:r>
            <a:endParaRPr sz="2600">
              <a:latin typeface="Perpetua"/>
              <a:cs typeface="Perpetua"/>
            </a:endParaRPr>
          </a:p>
          <a:p>
            <a:pPr marL="285750" marR="201295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25">
                <a:latin typeface="Perpetua"/>
                <a:cs typeface="Perpetua"/>
              </a:rPr>
              <a:t>For </a:t>
            </a:r>
            <a:r>
              <a:rPr dirty="0" sz="2600" spc="-5">
                <a:latin typeface="Perpetua"/>
                <a:cs typeface="Perpetua"/>
              </a:rPr>
              <a:t>adults </a:t>
            </a:r>
            <a:r>
              <a:rPr dirty="0" sz="2600">
                <a:latin typeface="Perpetua"/>
                <a:cs typeface="Perpetua"/>
              </a:rPr>
              <a:t>with BMI </a:t>
            </a:r>
            <a:r>
              <a:rPr dirty="0" sz="2600" spc="-30" b="1">
                <a:latin typeface="Perpetua"/>
                <a:cs typeface="Perpetua"/>
              </a:rPr>
              <a:t>above </a:t>
            </a:r>
            <a:r>
              <a:rPr dirty="0" sz="2600" b="1">
                <a:latin typeface="Perpetua"/>
                <a:cs typeface="Perpetua"/>
              </a:rPr>
              <a:t>35 Kg/m2 </a:t>
            </a:r>
            <a:r>
              <a:rPr dirty="0" sz="2600" spc="-5">
                <a:latin typeface="Perpetua"/>
                <a:cs typeface="Perpetua"/>
              </a:rPr>
              <a:t>and obesity-related  </a:t>
            </a:r>
            <a:r>
              <a:rPr dirty="0" sz="2600">
                <a:latin typeface="Perpetua"/>
                <a:cs typeface="Perpetua"/>
              </a:rPr>
              <a:t>comorbidities, the target is to </a:t>
            </a:r>
            <a:r>
              <a:rPr dirty="0" sz="2600" spc="-5">
                <a:latin typeface="Perpetua"/>
                <a:cs typeface="Perpetua"/>
              </a:rPr>
              <a:t>lose </a:t>
            </a:r>
            <a:r>
              <a:rPr dirty="0" sz="2600" spc="-30">
                <a:latin typeface="Perpetua"/>
                <a:cs typeface="Perpetua"/>
              </a:rPr>
              <a:t>above </a:t>
            </a:r>
            <a:r>
              <a:rPr dirty="0" sz="2600" spc="-5" b="1">
                <a:latin typeface="Perpetua"/>
                <a:cs typeface="Perpetua"/>
              </a:rPr>
              <a:t>15-20%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5">
                <a:latin typeface="Perpetua"/>
                <a:cs typeface="Perpetua"/>
              </a:rPr>
              <a:t>body  weight</a:t>
            </a:r>
            <a:endParaRPr sz="2600">
              <a:latin typeface="Perpetua"/>
              <a:cs typeface="Perpetua"/>
            </a:endParaRPr>
          </a:p>
          <a:p>
            <a:pPr marL="285750" marR="508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>
                <a:latin typeface="Perpetua"/>
                <a:cs typeface="Perpetua"/>
              </a:rPr>
              <a:t>Modest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loss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b="1">
                <a:latin typeface="Perpetua"/>
                <a:cs typeface="Perpetua"/>
              </a:rPr>
              <a:t>5–10%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10">
                <a:latin typeface="Perpetua"/>
                <a:cs typeface="Perpetua"/>
              </a:rPr>
              <a:t>starting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can result </a:t>
            </a:r>
            <a:r>
              <a:rPr dirty="0" sz="2600">
                <a:latin typeface="Perpetua"/>
                <a:cs typeface="Perpetua"/>
              </a:rPr>
              <a:t>in  significant health benefits, with substantial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loss  </a:t>
            </a:r>
            <a:r>
              <a:rPr dirty="0" sz="2600" spc="5">
                <a:latin typeface="Perpetua"/>
                <a:cs typeface="Perpetua"/>
              </a:rPr>
              <a:t>offering </a:t>
            </a:r>
            <a:r>
              <a:rPr dirty="0" sz="2600" spc="-25">
                <a:latin typeface="Perpetua"/>
                <a:cs typeface="Perpetua"/>
              </a:rPr>
              <a:t>even </a:t>
            </a:r>
            <a:r>
              <a:rPr dirty="0" sz="2600" spc="-5">
                <a:latin typeface="Perpetua"/>
                <a:cs typeface="Perpetua"/>
              </a:rPr>
              <a:t>greater </a:t>
            </a:r>
            <a:r>
              <a:rPr dirty="0" sz="2600" spc="-15">
                <a:latin typeface="Perpetua"/>
                <a:cs typeface="Perpetua"/>
              </a:rPr>
              <a:t>improvements </a:t>
            </a:r>
            <a:r>
              <a:rPr dirty="0" sz="2600">
                <a:latin typeface="Perpetua"/>
                <a:cs typeface="Perpetua"/>
              </a:rPr>
              <a:t>in obesity</a:t>
            </a:r>
            <a:r>
              <a:rPr dirty="0" sz="2600" spc="4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related</a:t>
            </a:r>
            <a:endParaRPr sz="2600">
              <a:latin typeface="Perpetua"/>
              <a:cs typeface="Perpetua"/>
            </a:endParaRPr>
          </a:p>
          <a:p>
            <a:pPr marL="309880">
              <a:lnSpc>
                <a:spcPct val="100000"/>
              </a:lnSpc>
              <a:spcBef>
                <a:spcPts val="600"/>
              </a:spcBef>
            </a:pPr>
            <a:r>
              <a:rPr dirty="0" sz="2600">
                <a:latin typeface="Perpetua"/>
                <a:cs typeface="Perpetua"/>
              </a:rPr>
              <a:t>comorbidities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48400" y="152400"/>
            <a:ext cx="1971802" cy="1737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15" b="1">
                <a:latin typeface="Franklin Gothic Book"/>
                <a:cs typeface="Franklin Gothic Book"/>
              </a:rPr>
              <a:t>Weight </a:t>
            </a:r>
            <a:r>
              <a:rPr dirty="0" sz="4000" b="1">
                <a:latin typeface="Franklin Gothic Book"/>
                <a:cs typeface="Franklin Gothic Book"/>
              </a:rPr>
              <a:t>management </a:t>
            </a:r>
            <a:r>
              <a:rPr dirty="0" sz="4000" spc="-10" b="1">
                <a:latin typeface="Franklin Gothic Book"/>
                <a:cs typeface="Franklin Gothic Book"/>
              </a:rPr>
              <a:t>in</a:t>
            </a:r>
            <a:r>
              <a:rPr dirty="0" sz="4000" spc="-114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adults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1447038"/>
            <a:ext cx="8028305" cy="4984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750" indent="-273050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b="1">
                <a:latin typeface="Perpetua"/>
                <a:cs typeface="Perpetua"/>
              </a:rPr>
              <a:t>Dietary </a:t>
            </a:r>
            <a:r>
              <a:rPr dirty="0" sz="2600" spc="-5" b="1">
                <a:latin typeface="Perpetua"/>
                <a:cs typeface="Perpetua"/>
              </a:rPr>
              <a:t>interventions </a:t>
            </a:r>
            <a:r>
              <a:rPr dirty="0" sz="2600" b="1">
                <a:latin typeface="Perpetua"/>
                <a:cs typeface="Perpetua"/>
              </a:rPr>
              <a:t>in adults </a:t>
            </a:r>
            <a:r>
              <a:rPr dirty="0" sz="2600" spc="-5">
                <a:latin typeface="Perpetua"/>
                <a:cs typeface="Perpetua"/>
              </a:rPr>
              <a:t>for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loss: </a:t>
            </a:r>
            <a:r>
              <a:rPr dirty="0" sz="2600">
                <a:latin typeface="Perpetua"/>
                <a:cs typeface="Perpetua"/>
              </a:rPr>
              <a:t>should</a:t>
            </a:r>
            <a:r>
              <a:rPr dirty="0" sz="2600" spc="-6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be</a:t>
            </a:r>
            <a:endParaRPr sz="2600">
              <a:latin typeface="Perpetua"/>
              <a:cs typeface="Perpetua"/>
            </a:endParaRPr>
          </a:p>
          <a:p>
            <a:pPr marL="285750">
              <a:lnSpc>
                <a:spcPct val="100000"/>
              </a:lnSpc>
            </a:pPr>
            <a:r>
              <a:rPr dirty="0" sz="2600" spc="-5">
                <a:latin typeface="Perpetua"/>
                <a:cs typeface="Perpetua"/>
              </a:rPr>
              <a:t>calculated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10">
                <a:latin typeface="Perpetua"/>
                <a:cs typeface="Perpetua"/>
              </a:rPr>
              <a:t>produce </a:t>
            </a:r>
            <a:r>
              <a:rPr dirty="0" sz="2600">
                <a:latin typeface="Perpetua"/>
                <a:cs typeface="Perpetua"/>
              </a:rPr>
              <a:t>a </a:t>
            </a:r>
            <a:r>
              <a:rPr dirty="0" sz="2600" spc="-5">
                <a:latin typeface="Perpetua"/>
                <a:cs typeface="Perpetua"/>
              </a:rPr>
              <a:t>600 </a:t>
            </a:r>
            <a:r>
              <a:rPr dirty="0" sz="2600" spc="-15">
                <a:latin typeface="Perpetua"/>
                <a:cs typeface="Perpetua"/>
              </a:rPr>
              <a:t>kcal/day </a:t>
            </a:r>
            <a:r>
              <a:rPr dirty="0" sz="2600">
                <a:latin typeface="Perpetua"/>
                <a:cs typeface="Perpetua"/>
              </a:rPr>
              <a:t>energy</a:t>
            </a:r>
            <a:r>
              <a:rPr dirty="0" sz="2600" spc="-4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deficit</a:t>
            </a:r>
            <a:endParaRPr sz="2600">
              <a:latin typeface="Perpetua"/>
              <a:cs typeface="Perpetua"/>
            </a:endParaRPr>
          </a:p>
          <a:p>
            <a:pPr marL="285750" marR="508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15" b="1">
                <a:latin typeface="Perpetua"/>
                <a:cs typeface="Perpetua"/>
              </a:rPr>
              <a:t>Physical </a:t>
            </a:r>
            <a:r>
              <a:rPr dirty="0" sz="2600" spc="-5" b="1">
                <a:latin typeface="Perpetua"/>
                <a:cs typeface="Perpetua"/>
              </a:rPr>
              <a:t>activity </a:t>
            </a:r>
            <a:r>
              <a:rPr dirty="0" sz="2600" b="1">
                <a:latin typeface="Perpetua"/>
                <a:cs typeface="Perpetua"/>
              </a:rPr>
              <a:t>in adults: </a:t>
            </a:r>
            <a:r>
              <a:rPr dirty="0" sz="2600" spc="-5" b="1">
                <a:latin typeface="Perpetua"/>
                <a:cs typeface="Perpetua"/>
              </a:rPr>
              <a:t>equal </a:t>
            </a:r>
            <a:r>
              <a:rPr dirty="0" sz="2600" spc="-5">
                <a:latin typeface="Perpetua"/>
                <a:cs typeface="Perpetua"/>
              </a:rPr>
              <a:t>1,800-2,500 </a:t>
            </a:r>
            <a:r>
              <a:rPr dirty="0" sz="2600" spc="-15">
                <a:latin typeface="Perpetua"/>
                <a:cs typeface="Perpetua"/>
              </a:rPr>
              <a:t>kcal/week  </a:t>
            </a:r>
            <a:r>
              <a:rPr dirty="0" sz="2600" spc="-5">
                <a:latin typeface="Perpetua"/>
                <a:cs typeface="Perpetua"/>
              </a:rPr>
              <a:t>corresponding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5">
                <a:latin typeface="Perpetua"/>
                <a:cs typeface="Perpetua"/>
              </a:rPr>
              <a:t>225-300 </a:t>
            </a:r>
            <a:r>
              <a:rPr dirty="0" sz="2600" spc="-15">
                <a:latin typeface="Perpetua"/>
                <a:cs typeface="Perpetua"/>
              </a:rPr>
              <a:t>min/week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5">
                <a:latin typeface="Perpetua"/>
                <a:cs typeface="Perpetua"/>
              </a:rPr>
              <a:t>moderate </a:t>
            </a:r>
            <a:r>
              <a:rPr dirty="0" sz="2600">
                <a:latin typeface="Perpetua"/>
                <a:cs typeface="Perpetua"/>
              </a:rPr>
              <a:t>intensity  </a:t>
            </a:r>
            <a:r>
              <a:rPr dirty="0" sz="2600" spc="-10">
                <a:latin typeface="Perpetua"/>
                <a:cs typeface="Perpetua"/>
              </a:rPr>
              <a:t>physical </a:t>
            </a:r>
            <a:r>
              <a:rPr dirty="0" sz="2600" spc="-5">
                <a:latin typeface="Perpetua"/>
                <a:cs typeface="Perpetua"/>
              </a:rPr>
              <a:t>activity (achieved through </a:t>
            </a:r>
            <a:r>
              <a:rPr dirty="0" sz="2600">
                <a:latin typeface="Perpetua"/>
                <a:cs typeface="Perpetua"/>
              </a:rPr>
              <a:t>5 sessions of 45-60 </a:t>
            </a:r>
            <a:r>
              <a:rPr dirty="0" sz="2600" spc="-15">
                <a:latin typeface="Perpetua"/>
                <a:cs typeface="Perpetua"/>
              </a:rPr>
              <a:t>min/week  </a:t>
            </a:r>
            <a:r>
              <a:rPr dirty="0" sz="2600">
                <a:latin typeface="Perpetua"/>
                <a:cs typeface="Perpetua"/>
              </a:rPr>
              <a:t>or </a:t>
            </a:r>
            <a:r>
              <a:rPr dirty="0" sz="2600" spc="-5">
                <a:latin typeface="Perpetua"/>
                <a:cs typeface="Perpetua"/>
              </a:rPr>
              <a:t>lesser amounts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5">
                <a:latin typeface="Perpetua"/>
                <a:cs typeface="Perpetua"/>
              </a:rPr>
              <a:t>vigorous </a:t>
            </a:r>
            <a:r>
              <a:rPr dirty="0" sz="2600" spc="-10">
                <a:latin typeface="Perpetua"/>
                <a:cs typeface="Perpetua"/>
              </a:rPr>
              <a:t>physical</a:t>
            </a:r>
            <a:r>
              <a:rPr dirty="0" sz="2600" spc="-2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activity)</a:t>
            </a:r>
            <a:endParaRPr sz="2600">
              <a:latin typeface="Perpetua"/>
              <a:cs typeface="Perpetua"/>
            </a:endParaRPr>
          </a:p>
          <a:p>
            <a:pPr marL="358775" indent="-34607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775" algn="l"/>
                <a:tab pos="359410" algn="l"/>
              </a:tabLst>
            </a:pPr>
            <a:r>
              <a:rPr dirty="0" sz="2600" spc="5" b="1">
                <a:latin typeface="Perpetua"/>
                <a:cs typeface="Perpetua"/>
              </a:rPr>
              <a:t>Pharmacological </a:t>
            </a:r>
            <a:r>
              <a:rPr dirty="0" sz="2600" spc="-5" b="1">
                <a:latin typeface="Perpetua"/>
                <a:cs typeface="Perpetua"/>
              </a:rPr>
              <a:t>treatment </a:t>
            </a:r>
            <a:r>
              <a:rPr dirty="0" sz="2600" b="1">
                <a:latin typeface="Perpetua"/>
                <a:cs typeface="Perpetua"/>
              </a:rPr>
              <a:t>in adults: </a:t>
            </a:r>
            <a:r>
              <a:rPr dirty="0" sz="2600" spc="-15">
                <a:latin typeface="Perpetua"/>
                <a:cs typeface="Perpetua"/>
              </a:rPr>
              <a:t>Patients </a:t>
            </a:r>
            <a:r>
              <a:rPr dirty="0" sz="2600">
                <a:latin typeface="Perpetua"/>
                <a:cs typeface="Perpetua"/>
              </a:rPr>
              <a:t>with</a:t>
            </a:r>
            <a:r>
              <a:rPr dirty="0" sz="2600" spc="-6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BMI</a:t>
            </a:r>
            <a:endParaRPr sz="2600">
              <a:latin typeface="Perpetua"/>
              <a:cs typeface="Perpetua"/>
            </a:endParaRPr>
          </a:p>
          <a:p>
            <a:pPr marL="285750">
              <a:lnSpc>
                <a:spcPct val="100000"/>
              </a:lnSpc>
            </a:pPr>
            <a:r>
              <a:rPr dirty="0" sz="2600" b="1">
                <a:latin typeface="Perpetua"/>
                <a:cs typeface="Perpetua"/>
              </a:rPr>
              <a:t>≥27 kg/m2 (with comorbidities) or BMI ≥30</a:t>
            </a:r>
            <a:r>
              <a:rPr dirty="0" sz="2600" spc="-105" b="1">
                <a:latin typeface="Perpetua"/>
                <a:cs typeface="Perpetua"/>
              </a:rPr>
              <a:t> </a:t>
            </a:r>
            <a:r>
              <a:rPr dirty="0" sz="2600" b="1">
                <a:latin typeface="Perpetua"/>
                <a:cs typeface="Perpetua"/>
              </a:rPr>
              <a:t>kg/m2</a:t>
            </a:r>
            <a:endParaRPr sz="2600">
              <a:latin typeface="Perpetua"/>
              <a:cs typeface="Perpetua"/>
            </a:endParaRPr>
          </a:p>
          <a:p>
            <a:pPr marL="285750" marR="9144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5" b="1">
                <a:latin typeface="Perpetua"/>
                <a:cs typeface="Perpetua"/>
              </a:rPr>
              <a:t>Bariatric Surgery </a:t>
            </a:r>
            <a:r>
              <a:rPr dirty="0" sz="2600" b="1">
                <a:latin typeface="Perpetua"/>
                <a:cs typeface="Perpetua"/>
              </a:rPr>
              <a:t>in </a:t>
            </a:r>
            <a:r>
              <a:rPr dirty="0" sz="2600" spc="-5" b="1">
                <a:latin typeface="Perpetua"/>
                <a:cs typeface="Perpetua"/>
              </a:rPr>
              <a:t>Adults: </a:t>
            </a:r>
            <a:r>
              <a:rPr dirty="0" sz="2600">
                <a:latin typeface="Perpetua"/>
                <a:cs typeface="Perpetua"/>
              </a:rPr>
              <a:t>BMI </a:t>
            </a:r>
            <a:r>
              <a:rPr dirty="0" sz="2600" spc="-5">
                <a:latin typeface="Perpetua"/>
                <a:cs typeface="Perpetua"/>
              </a:rPr>
              <a:t>≥35 </a:t>
            </a:r>
            <a:r>
              <a:rPr dirty="0" sz="2600">
                <a:latin typeface="Perpetua"/>
                <a:cs typeface="Perpetua"/>
              </a:rPr>
              <a:t>kg/m2 &amp; </a:t>
            </a:r>
            <a:r>
              <a:rPr dirty="0" sz="2600" spc="-5">
                <a:latin typeface="Perpetua"/>
                <a:cs typeface="Perpetua"/>
              </a:rPr>
              <a:t>presence </a:t>
            </a:r>
            <a:r>
              <a:rPr dirty="0" sz="2600">
                <a:latin typeface="Perpetua"/>
                <a:cs typeface="Perpetua"/>
              </a:rPr>
              <a:t>of  </a:t>
            </a:r>
            <a:r>
              <a:rPr dirty="0" sz="2600" spc="-5">
                <a:latin typeface="Perpetua"/>
                <a:cs typeface="Perpetua"/>
              </a:rPr>
              <a:t>one </a:t>
            </a:r>
            <a:r>
              <a:rPr dirty="0" sz="2600">
                <a:latin typeface="Perpetua"/>
                <a:cs typeface="Perpetua"/>
              </a:rPr>
              <a:t>or </a:t>
            </a:r>
            <a:r>
              <a:rPr dirty="0" sz="2600" spc="-10">
                <a:latin typeface="Perpetua"/>
                <a:cs typeface="Perpetua"/>
              </a:rPr>
              <a:t>more </a:t>
            </a:r>
            <a:r>
              <a:rPr dirty="0" sz="2600" spc="-20">
                <a:latin typeface="Perpetua"/>
                <a:cs typeface="Perpetua"/>
              </a:rPr>
              <a:t>severe </a:t>
            </a:r>
            <a:r>
              <a:rPr dirty="0" sz="2600" spc="-5">
                <a:latin typeface="Perpetua"/>
                <a:cs typeface="Perpetua"/>
              </a:rPr>
              <a:t>comorbidities, </a:t>
            </a:r>
            <a:r>
              <a:rPr dirty="0" sz="2600">
                <a:latin typeface="Perpetua"/>
                <a:cs typeface="Perpetua"/>
              </a:rPr>
              <a:t>BMI </a:t>
            </a:r>
            <a:r>
              <a:rPr dirty="0" sz="2600" b="1">
                <a:latin typeface="Perpetua"/>
                <a:cs typeface="Perpetua"/>
              </a:rPr>
              <a:t>≥ </a:t>
            </a:r>
            <a:r>
              <a:rPr dirty="0" sz="2600" spc="-5" b="1">
                <a:latin typeface="Perpetua"/>
                <a:cs typeface="Perpetua"/>
              </a:rPr>
              <a:t>4</a:t>
            </a:r>
            <a:r>
              <a:rPr dirty="0" sz="2600" spc="-5">
                <a:latin typeface="Perpetua"/>
                <a:cs typeface="Perpetua"/>
              </a:rPr>
              <a:t>0 </a:t>
            </a:r>
            <a:r>
              <a:rPr dirty="0" sz="2600">
                <a:latin typeface="Perpetua"/>
                <a:cs typeface="Perpetua"/>
              </a:rPr>
              <a:t>kg/m2 </a:t>
            </a:r>
            <a:r>
              <a:rPr dirty="0" sz="2600" spc="-5">
                <a:latin typeface="Perpetua"/>
                <a:cs typeface="Perpetua"/>
              </a:rPr>
              <a:t>and</a:t>
            </a:r>
            <a:r>
              <a:rPr dirty="0" sz="2600" spc="-33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Adults,  </a:t>
            </a:r>
            <a:r>
              <a:rPr dirty="0" sz="2600">
                <a:latin typeface="Perpetua"/>
                <a:cs typeface="Perpetua"/>
              </a:rPr>
              <a:t>with a BMI &gt;30 </a:t>
            </a:r>
            <a:r>
              <a:rPr dirty="0" sz="2600" spc="-5">
                <a:latin typeface="Perpetua"/>
                <a:cs typeface="Perpetua"/>
              </a:rPr>
              <a:t>kg/m2 </a:t>
            </a:r>
            <a:r>
              <a:rPr dirty="0" sz="2600">
                <a:latin typeface="Perpetua"/>
                <a:cs typeface="Perpetua"/>
              </a:rPr>
              <a:t>with </a:t>
            </a:r>
            <a:r>
              <a:rPr dirty="0" sz="2600" spc="-10">
                <a:latin typeface="Perpetua"/>
                <a:cs typeface="Perpetua"/>
              </a:rPr>
              <a:t>poorly </a:t>
            </a:r>
            <a:r>
              <a:rPr dirty="0" sz="2600" spc="-5">
                <a:latin typeface="Perpetua"/>
                <a:cs typeface="Perpetua"/>
              </a:rPr>
              <a:t>controlled type </a:t>
            </a:r>
            <a:r>
              <a:rPr dirty="0" sz="2600">
                <a:latin typeface="Perpetua"/>
                <a:cs typeface="Perpetua"/>
              </a:rPr>
              <a:t>2 diabetes  </a:t>
            </a:r>
            <a:r>
              <a:rPr dirty="0" sz="2600" spc="-5">
                <a:latin typeface="Perpetua"/>
                <a:cs typeface="Perpetua"/>
              </a:rPr>
              <a:t>and </a:t>
            </a:r>
            <a:r>
              <a:rPr dirty="0" sz="2600">
                <a:latin typeface="Perpetua"/>
                <a:cs typeface="Perpetua"/>
              </a:rPr>
              <a:t>high </a:t>
            </a:r>
            <a:r>
              <a:rPr dirty="0" sz="2600" spc="10">
                <a:latin typeface="Perpetua"/>
                <a:cs typeface="Perpetua"/>
              </a:rPr>
              <a:t>risk </a:t>
            </a:r>
            <a:r>
              <a:rPr dirty="0" sz="2600">
                <a:latin typeface="Perpetua"/>
                <a:cs typeface="Perpetua"/>
              </a:rPr>
              <a:t>of</a:t>
            </a:r>
            <a:r>
              <a:rPr dirty="0" sz="2600" spc="-100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CVDs.</a:t>
            </a:r>
            <a:endParaRPr sz="2600">
              <a:latin typeface="Perpetua"/>
              <a:cs typeface="Perpetu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15"/>
              <a:t>Diet </a:t>
            </a:r>
            <a:r>
              <a:rPr dirty="0" sz="4000" spc="-5"/>
              <a:t>&amp;</a:t>
            </a:r>
            <a:r>
              <a:rPr dirty="0" sz="4000" spc="-35"/>
              <a:t> </a:t>
            </a:r>
            <a:r>
              <a:rPr dirty="0" sz="4000" spc="-15"/>
              <a:t>Motivation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688340" y="1447038"/>
            <a:ext cx="4093210" cy="4512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750" marR="5080" indent="-273050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>
                <a:latin typeface="Perpetua"/>
                <a:cs typeface="Perpetua"/>
              </a:rPr>
              <a:t>A </a:t>
            </a:r>
            <a:r>
              <a:rPr dirty="0" sz="2600" spc="-5">
                <a:latin typeface="Perpetua"/>
                <a:cs typeface="Perpetua"/>
              </a:rPr>
              <a:t>deficit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5">
                <a:latin typeface="Perpetua"/>
                <a:cs typeface="Perpetua"/>
              </a:rPr>
              <a:t>at </a:t>
            </a:r>
            <a:r>
              <a:rPr dirty="0" sz="2600" spc="-5">
                <a:latin typeface="Perpetua"/>
                <a:cs typeface="Perpetua"/>
              </a:rPr>
              <a:t>least </a:t>
            </a:r>
            <a:r>
              <a:rPr dirty="0" sz="2600">
                <a:latin typeface="Perpetua"/>
                <a:cs typeface="Perpetua"/>
              </a:rPr>
              <a:t>500 kcal per  </a:t>
            </a:r>
            <a:r>
              <a:rPr dirty="0" sz="2600" spc="-35">
                <a:latin typeface="Perpetua"/>
                <a:cs typeface="Perpetua"/>
              </a:rPr>
              <a:t>day </a:t>
            </a:r>
            <a:r>
              <a:rPr dirty="0" sz="2600" spc="-5">
                <a:latin typeface="Perpetua"/>
                <a:cs typeface="Perpetua"/>
              </a:rPr>
              <a:t>can </a:t>
            </a:r>
            <a:r>
              <a:rPr dirty="0" sz="2600">
                <a:latin typeface="Perpetua"/>
                <a:cs typeface="Perpetua"/>
              </a:rPr>
              <a:t>be </a:t>
            </a:r>
            <a:r>
              <a:rPr dirty="0" sz="2600" spc="-10">
                <a:latin typeface="Perpetua"/>
                <a:cs typeface="Perpetua"/>
              </a:rPr>
              <a:t>achieved </a:t>
            </a:r>
            <a:r>
              <a:rPr dirty="0" sz="2600">
                <a:latin typeface="Perpetua"/>
                <a:cs typeface="Perpetua"/>
              </a:rPr>
              <a:t>with </a:t>
            </a:r>
            <a:r>
              <a:rPr dirty="0" sz="2600" spc="-10">
                <a:latin typeface="Perpetua"/>
                <a:cs typeface="Perpetua"/>
              </a:rPr>
              <a:t>intake 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5">
                <a:latin typeface="Perpetua"/>
                <a:cs typeface="Perpetua"/>
              </a:rPr>
              <a:t>1,200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5">
                <a:latin typeface="Perpetua"/>
                <a:cs typeface="Perpetua"/>
              </a:rPr>
              <a:t>1,500 kcal for  </a:t>
            </a:r>
            <a:r>
              <a:rPr dirty="0" sz="2600" spc="-20">
                <a:latin typeface="Perpetua"/>
                <a:cs typeface="Perpetua"/>
              </a:rPr>
              <a:t>women </a:t>
            </a:r>
            <a:r>
              <a:rPr dirty="0" sz="2600" spc="-5">
                <a:latin typeface="Perpetua"/>
                <a:cs typeface="Perpetua"/>
              </a:rPr>
              <a:t>and 1,500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5">
                <a:latin typeface="Perpetua"/>
                <a:cs typeface="Perpetua"/>
              </a:rPr>
              <a:t>1,800</a:t>
            </a:r>
            <a:r>
              <a:rPr dirty="0" sz="2600" spc="-5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kcal  for</a:t>
            </a:r>
            <a:r>
              <a:rPr dirty="0" sz="2600" spc="-9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men.</a:t>
            </a:r>
            <a:endParaRPr sz="2600">
              <a:latin typeface="Perpetua"/>
              <a:cs typeface="Perpetua"/>
            </a:endParaRPr>
          </a:p>
          <a:p>
            <a:pPr marL="285750" marR="14604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5">
                <a:latin typeface="Perpetua"/>
                <a:cs typeface="Perpetua"/>
              </a:rPr>
              <a:t>Multiple </a:t>
            </a:r>
            <a:r>
              <a:rPr dirty="0" sz="2600">
                <a:latin typeface="Perpetua"/>
                <a:cs typeface="Perpetua"/>
              </a:rPr>
              <a:t>studies </a:t>
            </a:r>
            <a:r>
              <a:rPr dirty="0" sz="2600" spc="-35">
                <a:latin typeface="Perpetua"/>
                <a:cs typeface="Perpetua"/>
              </a:rPr>
              <a:t>have </a:t>
            </a:r>
            <a:r>
              <a:rPr dirty="0" sz="2600" spc="-15">
                <a:latin typeface="Perpetua"/>
                <a:cs typeface="Perpetua"/>
              </a:rPr>
              <a:t>shown  </a:t>
            </a:r>
            <a:r>
              <a:rPr dirty="0" sz="2600" spc="-10">
                <a:latin typeface="Perpetua"/>
                <a:cs typeface="Perpetua"/>
              </a:rPr>
              <a:t>that motivational </a:t>
            </a:r>
            <a:r>
              <a:rPr dirty="0" sz="2600" spc="5">
                <a:latin typeface="Perpetua"/>
                <a:cs typeface="Perpetua"/>
              </a:rPr>
              <a:t>interviewing  </a:t>
            </a:r>
            <a:r>
              <a:rPr dirty="0" sz="2600" spc="-5">
                <a:latin typeface="Perpetua"/>
                <a:cs typeface="Perpetua"/>
              </a:rPr>
              <a:t>can </a:t>
            </a:r>
            <a:r>
              <a:rPr dirty="0" sz="2600" spc="-10">
                <a:latin typeface="Perpetua"/>
                <a:cs typeface="Perpetua"/>
              </a:rPr>
              <a:t>modestly </a:t>
            </a:r>
            <a:r>
              <a:rPr dirty="0" sz="2600" spc="-5">
                <a:latin typeface="Perpetua"/>
                <a:cs typeface="Perpetua"/>
              </a:rPr>
              <a:t>enhance </a:t>
            </a:r>
            <a:r>
              <a:rPr dirty="0" sz="2600">
                <a:latin typeface="Perpetua"/>
                <a:cs typeface="Perpetua"/>
              </a:rPr>
              <a:t>the  </a:t>
            </a:r>
            <a:r>
              <a:rPr dirty="0" sz="2600" spc="-5">
                <a:latin typeface="Perpetua"/>
                <a:cs typeface="Perpetua"/>
              </a:rPr>
              <a:t>effects </a:t>
            </a:r>
            <a:r>
              <a:rPr dirty="0" sz="2600">
                <a:latin typeface="Perpetua"/>
                <a:cs typeface="Perpetua"/>
              </a:rPr>
              <a:t>of a </a:t>
            </a:r>
            <a:r>
              <a:rPr dirty="0" sz="2600" spc="-10">
                <a:latin typeface="Perpetua"/>
                <a:cs typeface="Perpetua"/>
              </a:rPr>
              <a:t>weight-loss</a:t>
            </a:r>
            <a:r>
              <a:rPr dirty="0" sz="2600" spc="-5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program</a:t>
            </a:r>
            <a:endParaRPr sz="2600">
              <a:latin typeface="Perpetua"/>
              <a:cs typeface="Perpetua"/>
            </a:endParaRPr>
          </a:p>
          <a:p>
            <a:pPr marL="285750" marR="48895" indent="24130">
              <a:lnSpc>
                <a:spcPct val="100000"/>
              </a:lnSpc>
              <a:spcBef>
                <a:spcPts val="600"/>
              </a:spcBef>
            </a:pPr>
            <a:r>
              <a:rPr dirty="0" sz="2600" spc="-5">
                <a:latin typeface="Perpetua"/>
                <a:cs typeface="Perpetua"/>
              </a:rPr>
              <a:t>[–1.5 kg]; and </a:t>
            </a:r>
            <a:r>
              <a:rPr dirty="0" sz="2600">
                <a:latin typeface="Perpetua"/>
                <a:cs typeface="Perpetua"/>
              </a:rPr>
              <a:t>it </a:t>
            </a:r>
            <a:r>
              <a:rPr dirty="0" sz="2600" spc="-5">
                <a:latin typeface="Perpetua"/>
                <a:cs typeface="Perpetua"/>
              </a:rPr>
              <a:t>can </a:t>
            </a:r>
            <a:r>
              <a:rPr dirty="0" sz="2600">
                <a:latin typeface="Perpetua"/>
                <a:cs typeface="Perpetua"/>
              </a:rPr>
              <a:t>be </a:t>
            </a:r>
            <a:r>
              <a:rPr dirty="0" sz="2600" spc="-10">
                <a:latin typeface="Perpetua"/>
                <a:cs typeface="Perpetua"/>
              </a:rPr>
              <a:t>readily  </a:t>
            </a:r>
            <a:r>
              <a:rPr dirty="0" sz="2600">
                <a:latin typeface="Perpetua"/>
                <a:cs typeface="Perpetua"/>
              </a:rPr>
              <a:t>used </a:t>
            </a:r>
            <a:r>
              <a:rPr dirty="0" sz="2600" spc="-25">
                <a:latin typeface="Perpetua"/>
                <a:cs typeface="Perpetua"/>
              </a:rPr>
              <a:t>by </a:t>
            </a:r>
            <a:r>
              <a:rPr dirty="0" sz="2600" spc="5">
                <a:latin typeface="Perpetua"/>
                <a:cs typeface="Perpetua"/>
              </a:rPr>
              <a:t>primary </a:t>
            </a:r>
            <a:r>
              <a:rPr dirty="0" sz="2600" spc="-10">
                <a:latin typeface="Perpetua"/>
                <a:cs typeface="Perpetua"/>
              </a:rPr>
              <a:t>care physicians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9200" y="1752600"/>
            <a:ext cx="3905250" cy="3743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01973" y="293115"/>
            <a:ext cx="5212715" cy="98551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37870" marR="5080" indent="-725805">
              <a:lnSpc>
                <a:spcPct val="100000"/>
              </a:lnSpc>
            </a:pPr>
            <a:r>
              <a:rPr dirty="0" sz="3200" b="1">
                <a:latin typeface="Franklin Gothic Book"/>
                <a:cs typeface="Franklin Gothic Book"/>
              </a:rPr>
              <a:t>The </a:t>
            </a:r>
            <a:r>
              <a:rPr dirty="0" sz="3200" spc="-5" b="1">
                <a:latin typeface="Franklin Gothic Book"/>
                <a:cs typeface="Franklin Gothic Book"/>
              </a:rPr>
              <a:t>physical </a:t>
            </a:r>
            <a:r>
              <a:rPr dirty="0" sz="3200" b="1">
                <a:latin typeface="Franklin Gothic Book"/>
                <a:cs typeface="Franklin Gothic Book"/>
              </a:rPr>
              <a:t>activity</a:t>
            </a:r>
            <a:r>
              <a:rPr dirty="0" sz="3200" spc="-200" b="1">
                <a:latin typeface="Franklin Gothic Book"/>
                <a:cs typeface="Franklin Gothic Book"/>
              </a:rPr>
              <a:t> </a:t>
            </a:r>
            <a:r>
              <a:rPr dirty="0" sz="3200" b="1">
                <a:latin typeface="Franklin Gothic Book"/>
                <a:cs typeface="Franklin Gothic Book"/>
              </a:rPr>
              <a:t>readiness  </a:t>
            </a:r>
            <a:r>
              <a:rPr dirty="0" sz="3200" spc="-5" b="1">
                <a:latin typeface="Franklin Gothic Book"/>
                <a:cs typeface="Franklin Gothic Book"/>
              </a:rPr>
              <a:t>questionnaire</a:t>
            </a:r>
            <a:r>
              <a:rPr dirty="0" sz="3200" spc="-100" b="1">
                <a:latin typeface="Franklin Gothic Book"/>
                <a:cs typeface="Franklin Gothic Book"/>
              </a:rPr>
              <a:t> </a:t>
            </a:r>
            <a:r>
              <a:rPr dirty="0" sz="3200" spc="-15" b="1">
                <a:latin typeface="Franklin Gothic Book"/>
                <a:cs typeface="Franklin Gothic Book"/>
              </a:rPr>
              <a:t>(PAR-Q)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0791" y="88390"/>
            <a:ext cx="3383279" cy="67650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4800" y="152462"/>
            <a:ext cx="3200400" cy="6583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5750" y="133412"/>
            <a:ext cx="3238500" cy="6621780"/>
          </a:xfrm>
          <a:custGeom>
            <a:avLst/>
            <a:gdLst/>
            <a:ahLst/>
            <a:cxnLst/>
            <a:rect l="l" t="t" r="r" b="b"/>
            <a:pathLst>
              <a:path w="3238500" h="6621780">
                <a:moveTo>
                  <a:pt x="0" y="6621399"/>
                </a:moveTo>
                <a:lnTo>
                  <a:pt x="3238500" y="6621399"/>
                </a:lnTo>
                <a:lnTo>
                  <a:pt x="3238500" y="0"/>
                </a:lnTo>
                <a:lnTo>
                  <a:pt x="0" y="0"/>
                </a:lnTo>
                <a:lnTo>
                  <a:pt x="0" y="6621399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340100" marR="39370">
              <a:lnSpc>
                <a:spcPct val="150100"/>
              </a:lnSpc>
            </a:pPr>
            <a:r>
              <a:rPr dirty="0" spc="-5" b="0">
                <a:latin typeface="Arial"/>
                <a:cs typeface="Arial"/>
              </a:rPr>
              <a:t>Check any contraindications </a:t>
            </a:r>
            <a:r>
              <a:rPr dirty="0" b="0">
                <a:latin typeface="Arial"/>
                <a:cs typeface="Arial"/>
              </a:rPr>
              <a:t>to </a:t>
            </a:r>
            <a:r>
              <a:rPr dirty="0" spc="-5" b="0">
                <a:latin typeface="Arial"/>
                <a:cs typeface="Arial"/>
              </a:rPr>
              <a:t>exercise using  </a:t>
            </a:r>
            <a:r>
              <a:rPr dirty="0" spc="-5"/>
              <a:t>physical </a:t>
            </a:r>
            <a:r>
              <a:rPr dirty="0" spc="-10"/>
              <a:t>activity </a:t>
            </a:r>
            <a:r>
              <a:rPr dirty="0" spc="-5"/>
              <a:t>readiness questionnaire  </a:t>
            </a:r>
            <a:r>
              <a:rPr dirty="0" spc="-30"/>
              <a:t>(PAR-Q)</a:t>
            </a:r>
          </a:p>
          <a:p>
            <a:pPr marL="3340100" marR="5080">
              <a:lnSpc>
                <a:spcPct val="150000"/>
              </a:lnSpc>
            </a:pPr>
            <a:r>
              <a:rPr dirty="0" b="0">
                <a:latin typeface="Arial"/>
                <a:cs typeface="Arial"/>
              </a:rPr>
              <a:t>*If </a:t>
            </a:r>
            <a:r>
              <a:rPr dirty="0" spc="-5" b="0">
                <a:latin typeface="Arial"/>
                <a:cs typeface="Arial"/>
              </a:rPr>
              <a:t>patient </a:t>
            </a:r>
            <a:r>
              <a:rPr dirty="0" spc="-10" b="0">
                <a:latin typeface="Arial"/>
                <a:cs typeface="Arial"/>
              </a:rPr>
              <a:t>answered </a:t>
            </a:r>
            <a:r>
              <a:rPr dirty="0" spc="-10"/>
              <a:t>yes </a:t>
            </a:r>
            <a:r>
              <a:rPr dirty="0"/>
              <a:t>to one </a:t>
            </a:r>
            <a:r>
              <a:rPr dirty="0" spc="-5"/>
              <a:t>or more  </a:t>
            </a:r>
            <a:r>
              <a:rPr dirty="0" spc="-5" b="0">
                <a:latin typeface="Arial"/>
                <a:cs typeface="Arial"/>
              </a:rPr>
              <a:t>questions, doctor should ensure that patient  can do </a:t>
            </a:r>
            <a:r>
              <a:rPr dirty="0" spc="-10" b="0">
                <a:latin typeface="Arial"/>
                <a:cs typeface="Arial"/>
              </a:rPr>
              <a:t>physical </a:t>
            </a:r>
            <a:r>
              <a:rPr dirty="0" spc="-5" b="0">
                <a:latin typeface="Arial"/>
                <a:cs typeface="Arial"/>
              </a:rPr>
              <a:t>activity </a:t>
            </a:r>
            <a:r>
              <a:rPr dirty="0" spc="-10" b="0">
                <a:latin typeface="Arial"/>
                <a:cs typeface="Arial"/>
              </a:rPr>
              <a:t>without </a:t>
            </a:r>
            <a:r>
              <a:rPr dirty="0" spc="-5" b="0">
                <a:latin typeface="Arial"/>
                <a:cs typeface="Arial"/>
              </a:rPr>
              <a:t>harm or </a:t>
            </a:r>
            <a:r>
              <a:rPr dirty="0" b="0">
                <a:latin typeface="Arial"/>
                <a:cs typeface="Arial"/>
              </a:rPr>
              <a:t>risk  </a:t>
            </a:r>
            <a:r>
              <a:rPr dirty="0" spc="-5" b="0">
                <a:latin typeface="Arial"/>
                <a:cs typeface="Arial"/>
              </a:rPr>
              <a:t>and </a:t>
            </a:r>
            <a:r>
              <a:rPr dirty="0" b="0">
                <a:latin typeface="Arial"/>
                <a:cs typeface="Arial"/>
              </a:rPr>
              <a:t>to </a:t>
            </a:r>
            <a:r>
              <a:rPr dirty="0" spc="-5" b="0">
                <a:latin typeface="Arial"/>
                <a:cs typeface="Arial"/>
              </a:rPr>
              <a:t>choose </a:t>
            </a:r>
            <a:r>
              <a:rPr dirty="0" b="0">
                <a:latin typeface="Arial"/>
                <a:cs typeface="Arial"/>
              </a:rPr>
              <a:t>the </a:t>
            </a:r>
            <a:r>
              <a:rPr dirty="0" spc="-5" b="0">
                <a:latin typeface="Arial"/>
                <a:cs typeface="Arial"/>
              </a:rPr>
              <a:t>appropriate type </a:t>
            </a:r>
            <a:r>
              <a:rPr dirty="0" b="0">
                <a:latin typeface="Arial"/>
                <a:cs typeface="Arial"/>
              </a:rPr>
              <a:t>of </a:t>
            </a:r>
            <a:r>
              <a:rPr dirty="0" spc="-10" b="0">
                <a:latin typeface="Arial"/>
                <a:cs typeface="Arial"/>
              </a:rPr>
              <a:t>physical  </a:t>
            </a:r>
            <a:r>
              <a:rPr dirty="0" spc="-5" b="0">
                <a:latin typeface="Arial"/>
                <a:cs typeface="Arial"/>
              </a:rPr>
              <a:t>activity </a:t>
            </a:r>
            <a:r>
              <a:rPr dirty="0" b="0">
                <a:latin typeface="Arial"/>
                <a:cs typeface="Arial"/>
              </a:rPr>
              <a:t>for the</a:t>
            </a:r>
            <a:r>
              <a:rPr dirty="0" spc="-6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patient.</a:t>
            </a:r>
          </a:p>
          <a:p>
            <a:pPr marL="3340100">
              <a:lnSpc>
                <a:spcPct val="100000"/>
              </a:lnSpc>
              <a:spcBef>
                <a:spcPts val="1080"/>
              </a:spcBef>
            </a:pPr>
            <a:r>
              <a:rPr dirty="0" b="0">
                <a:latin typeface="Arial"/>
                <a:cs typeface="Arial"/>
              </a:rPr>
              <a:t>*If </a:t>
            </a:r>
            <a:r>
              <a:rPr dirty="0" spc="-5" b="0">
                <a:latin typeface="Arial"/>
                <a:cs typeface="Arial"/>
              </a:rPr>
              <a:t>patient </a:t>
            </a:r>
            <a:r>
              <a:rPr dirty="0" spc="-10" b="0">
                <a:latin typeface="Arial"/>
                <a:cs typeface="Arial"/>
              </a:rPr>
              <a:t>answered </a:t>
            </a:r>
            <a:r>
              <a:rPr dirty="0" spc="-5" b="0">
                <a:latin typeface="Arial"/>
                <a:cs typeface="Arial"/>
              </a:rPr>
              <a:t>“no” </a:t>
            </a:r>
            <a:r>
              <a:rPr dirty="0" b="0">
                <a:latin typeface="Arial"/>
                <a:cs typeface="Arial"/>
              </a:rPr>
              <a:t>to </a:t>
            </a:r>
            <a:r>
              <a:rPr dirty="0" spc="-5" b="0">
                <a:latin typeface="Arial"/>
                <a:cs typeface="Arial"/>
              </a:rPr>
              <a:t>all questions,</a:t>
            </a:r>
            <a:r>
              <a:rPr dirty="0" spc="1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he</a:t>
            </a:r>
          </a:p>
          <a:p>
            <a:pPr marL="3340100">
              <a:lnSpc>
                <a:spcPct val="100000"/>
              </a:lnSpc>
              <a:spcBef>
                <a:spcPts val="1080"/>
              </a:spcBef>
            </a:pPr>
            <a:r>
              <a:rPr dirty="0" spc="-5" b="0">
                <a:latin typeface="Arial"/>
                <a:cs typeface="Arial"/>
              </a:rPr>
              <a:t>can practice </a:t>
            </a:r>
            <a:r>
              <a:rPr dirty="0" spc="-10" b="0">
                <a:latin typeface="Arial"/>
                <a:cs typeface="Arial"/>
              </a:rPr>
              <a:t>physical</a:t>
            </a:r>
            <a:r>
              <a:rPr dirty="0" spc="3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activity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67053" rIns="0" bIns="0" rtlCol="0" vert="horz">
            <a:spAutoFit/>
          </a:bodyPr>
          <a:lstStyle/>
          <a:p>
            <a:pPr marL="1444625">
              <a:lnSpc>
                <a:spcPts val="4620"/>
              </a:lnSpc>
            </a:pPr>
            <a:r>
              <a:rPr dirty="0" sz="4000" spc="-10" b="1">
                <a:latin typeface="Franklin Gothic Book"/>
                <a:cs typeface="Franklin Gothic Book"/>
              </a:rPr>
              <a:t>Physical </a:t>
            </a:r>
            <a:r>
              <a:rPr dirty="0" sz="4000" b="1">
                <a:latin typeface="Franklin Gothic Book"/>
                <a:cs typeface="Franklin Gothic Book"/>
              </a:rPr>
              <a:t>activity </a:t>
            </a:r>
            <a:r>
              <a:rPr dirty="0" sz="4000" spc="-10" b="1">
                <a:latin typeface="Franklin Gothic Book"/>
                <a:cs typeface="Franklin Gothic Book"/>
              </a:rPr>
              <a:t>in</a:t>
            </a:r>
            <a:r>
              <a:rPr dirty="0" sz="4000" spc="-114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adults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622551"/>
            <a:ext cx="8288020" cy="5190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ts val="294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5">
                <a:latin typeface="Perpetua"/>
                <a:cs typeface="Perpetua"/>
              </a:rPr>
              <a:t>Check </a:t>
            </a:r>
            <a:r>
              <a:rPr dirty="0" sz="2600" spc="-20">
                <a:latin typeface="Perpetua"/>
                <a:cs typeface="Perpetua"/>
              </a:rPr>
              <a:t>any </a:t>
            </a:r>
            <a:r>
              <a:rPr dirty="0" sz="2600" spc="-5">
                <a:latin typeface="Perpetua"/>
                <a:cs typeface="Perpetua"/>
              </a:rPr>
              <a:t>contraindications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5">
                <a:latin typeface="Perpetua"/>
                <a:cs typeface="Perpetua"/>
              </a:rPr>
              <a:t>exercise </a:t>
            </a:r>
            <a:r>
              <a:rPr dirty="0" sz="2600">
                <a:latin typeface="Perpetua"/>
                <a:cs typeface="Perpetua"/>
              </a:rPr>
              <a:t>using </a:t>
            </a:r>
            <a:r>
              <a:rPr dirty="0" sz="2600" spc="-15" b="1">
                <a:latin typeface="Perpetua"/>
                <a:cs typeface="Perpetua"/>
              </a:rPr>
              <a:t>physical</a:t>
            </a:r>
            <a:r>
              <a:rPr dirty="0" sz="2600" spc="5" b="1">
                <a:latin typeface="Perpetua"/>
                <a:cs typeface="Perpetua"/>
              </a:rPr>
              <a:t> </a:t>
            </a:r>
            <a:r>
              <a:rPr dirty="0" sz="2600" spc="-10" b="1">
                <a:latin typeface="Perpetua"/>
                <a:cs typeface="Perpetua"/>
              </a:rPr>
              <a:t>activity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 spc="-5" b="1">
                <a:latin typeface="Perpetua"/>
                <a:cs typeface="Perpetua"/>
              </a:rPr>
              <a:t>read</a:t>
            </a:r>
            <a:r>
              <a:rPr dirty="0" sz="2600" spc="-5" b="1">
                <a:latin typeface="Perpetua"/>
                <a:cs typeface="Perpetua"/>
                <a:hlinkClick r:id="rId2"/>
              </a:rPr>
              <a:t>iness questionnaire</a:t>
            </a:r>
            <a:r>
              <a:rPr dirty="0" sz="2600" spc="-20" b="1">
                <a:latin typeface="Perpetua"/>
                <a:cs typeface="Perpetua"/>
                <a:hlinkClick r:id="rId2"/>
              </a:rPr>
              <a:t> </a:t>
            </a:r>
            <a:r>
              <a:rPr dirty="0" sz="2600" spc="-35" b="1">
                <a:latin typeface="Perpetua"/>
                <a:cs typeface="Perpetua"/>
                <a:hlinkClick r:id="rId2"/>
              </a:rPr>
              <a:t>(PAR-Q)</a:t>
            </a:r>
            <a:endParaRPr sz="2600">
              <a:latin typeface="Perpetua"/>
              <a:cs typeface="Perpetua"/>
            </a:endParaRPr>
          </a:p>
          <a:p>
            <a:pPr marL="285115" marR="43370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0">
                <a:latin typeface="Perpetua"/>
                <a:cs typeface="Perpetua"/>
              </a:rPr>
              <a:t>Volu</a:t>
            </a:r>
            <a:r>
              <a:rPr dirty="0" sz="2600" spc="-50">
                <a:latin typeface="Perpetua"/>
                <a:cs typeface="Perpetua"/>
                <a:hlinkClick r:id="rId2"/>
              </a:rPr>
              <a:t>me </a:t>
            </a:r>
            <a:r>
              <a:rPr dirty="0" sz="2600">
                <a:latin typeface="Perpetua"/>
                <a:cs typeface="Perpetua"/>
                <a:hlinkClick r:id="rId2"/>
              </a:rPr>
              <a:t>of </a:t>
            </a:r>
            <a:r>
              <a:rPr dirty="0" sz="2600" spc="-10">
                <a:latin typeface="Perpetua"/>
                <a:cs typeface="Perpetua"/>
                <a:hlinkClick r:id="rId2"/>
              </a:rPr>
              <a:t>physical </a:t>
            </a:r>
            <a:r>
              <a:rPr dirty="0" sz="2600" spc="-5">
                <a:latin typeface="Perpetua"/>
                <a:cs typeface="Perpetua"/>
                <a:hlinkClick r:id="rId2"/>
              </a:rPr>
              <a:t>activity equal </a:t>
            </a:r>
            <a:r>
              <a:rPr dirty="0" sz="2600">
                <a:latin typeface="Perpetua"/>
                <a:cs typeface="Perpetua"/>
                <a:hlinkClick r:id="rId2"/>
              </a:rPr>
              <a:t>to </a:t>
            </a:r>
            <a:r>
              <a:rPr dirty="0" sz="2600" spc="-15">
                <a:latin typeface="Perpetua"/>
                <a:cs typeface="Perpetua"/>
                <a:hlinkClick r:id="rId2"/>
              </a:rPr>
              <a:t>approximately </a:t>
            </a:r>
            <a:r>
              <a:rPr dirty="0" sz="2600" spc="-5">
                <a:latin typeface="Perpetua"/>
                <a:cs typeface="Perpetua"/>
                <a:hlinkClick r:id="rId2"/>
              </a:rPr>
              <a:t>1,800-2,500 </a:t>
            </a:r>
            <a:r>
              <a:rPr dirty="0" sz="2600" spc="-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kcal/week.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Corresponds to </a:t>
            </a:r>
            <a:r>
              <a:rPr dirty="0" sz="2600" spc="-15">
                <a:latin typeface="Perpetua"/>
                <a:cs typeface="Perpetua"/>
              </a:rPr>
              <a:t>approximately </a:t>
            </a:r>
            <a:r>
              <a:rPr dirty="0" sz="2600" spc="-5" b="1">
                <a:latin typeface="Perpetua"/>
                <a:cs typeface="Perpetua"/>
              </a:rPr>
              <a:t>225-300 </a:t>
            </a:r>
            <a:r>
              <a:rPr dirty="0" sz="2600" spc="-15" b="1">
                <a:latin typeface="Perpetua"/>
                <a:cs typeface="Perpetua"/>
              </a:rPr>
              <a:t>min/week </a:t>
            </a:r>
            <a:r>
              <a:rPr dirty="0" sz="2600" spc="-5">
                <a:latin typeface="Perpetua"/>
                <a:cs typeface="Perpetua"/>
              </a:rPr>
              <a:t>of</a:t>
            </a:r>
            <a:r>
              <a:rPr dirty="0" sz="2600" spc="25">
                <a:latin typeface="Perpetua"/>
                <a:cs typeface="Perpetua"/>
              </a:rPr>
              <a:t> </a:t>
            </a:r>
            <a:r>
              <a:rPr dirty="0" sz="2600" spc="-5" b="1">
                <a:latin typeface="Perpetua"/>
                <a:cs typeface="Perpetua"/>
              </a:rPr>
              <a:t>moderate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>
                <a:latin typeface="Perpetua"/>
                <a:cs typeface="Perpetua"/>
              </a:rPr>
              <a:t>intensity </a:t>
            </a:r>
            <a:r>
              <a:rPr dirty="0" sz="2600" spc="-10">
                <a:latin typeface="Perpetua"/>
                <a:cs typeface="Perpetua"/>
                <a:hlinkClick r:id="rId2"/>
              </a:rPr>
              <a:t>physical</a:t>
            </a:r>
            <a:r>
              <a:rPr dirty="0" sz="2600" spc="-50">
                <a:latin typeface="Perpetua"/>
                <a:cs typeface="Perpetua"/>
                <a:hlinkClick r:id="rId2"/>
              </a:rPr>
              <a:t> </a:t>
            </a:r>
            <a:r>
              <a:rPr dirty="0" sz="2600" spc="-5">
                <a:latin typeface="Perpetua"/>
                <a:cs typeface="Perpetua"/>
                <a:hlinkClick r:id="rId2"/>
              </a:rPr>
              <a:t>activity</a:t>
            </a:r>
            <a:endParaRPr sz="2600">
              <a:latin typeface="Perpetua"/>
              <a:cs typeface="Perpetua"/>
            </a:endParaRPr>
          </a:p>
          <a:p>
            <a:pPr marL="285115" marR="57213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  <a:tab pos="6630670" algn="l"/>
              </a:tabLst>
            </a:pPr>
            <a:r>
              <a:rPr dirty="0" sz="2600" spc="-10">
                <a:latin typeface="Perpetua"/>
                <a:cs typeface="Perpetua"/>
              </a:rPr>
              <a:t>Achieved </a:t>
            </a:r>
            <a:r>
              <a:rPr dirty="0" sz="2600" spc="-5">
                <a:latin typeface="Perpetua"/>
                <a:cs typeface="Perpetua"/>
                <a:hlinkClick r:id="rId2"/>
              </a:rPr>
              <a:t>through </a:t>
            </a:r>
            <a:r>
              <a:rPr dirty="0" sz="2600" b="1">
                <a:latin typeface="Perpetua"/>
                <a:cs typeface="Perpetua"/>
                <a:hlinkClick r:id="rId2"/>
              </a:rPr>
              <a:t>5 </a:t>
            </a:r>
            <a:r>
              <a:rPr dirty="0" sz="2600" spc="-5" b="1">
                <a:latin typeface="Perpetua"/>
                <a:cs typeface="Perpetua"/>
                <a:hlinkClick r:id="rId2"/>
              </a:rPr>
              <a:t>sessions </a:t>
            </a:r>
            <a:r>
              <a:rPr dirty="0" sz="2600" b="1">
                <a:latin typeface="Perpetua"/>
                <a:cs typeface="Perpetua"/>
                <a:hlinkClick r:id="rId2"/>
              </a:rPr>
              <a:t>of</a:t>
            </a:r>
            <a:r>
              <a:rPr dirty="0" sz="2600" spc="60" b="1">
                <a:latin typeface="Perpetua"/>
                <a:cs typeface="Perpetua"/>
                <a:hlinkClick r:id="rId2"/>
              </a:rPr>
              <a:t> </a:t>
            </a:r>
            <a:r>
              <a:rPr dirty="0" sz="2600" spc="-5" b="1">
                <a:latin typeface="Perpetua"/>
                <a:cs typeface="Perpetua"/>
                <a:hlinkClick r:id="rId2"/>
              </a:rPr>
              <a:t>45-60</a:t>
            </a:r>
            <a:r>
              <a:rPr dirty="0" sz="2600" b="1">
                <a:latin typeface="Perpetua"/>
                <a:cs typeface="Perpetua"/>
                <a:hlinkClick r:id="rId2"/>
              </a:rPr>
              <a:t> </a:t>
            </a:r>
            <a:r>
              <a:rPr dirty="0" sz="2600" spc="-10" b="1">
                <a:latin typeface="Perpetua"/>
                <a:cs typeface="Perpetua"/>
                <a:hlinkClick r:id="rId2"/>
              </a:rPr>
              <a:t>min/week	</a:t>
            </a:r>
            <a:r>
              <a:rPr dirty="0" sz="2600">
                <a:latin typeface="Perpetua"/>
                <a:cs typeface="Perpetua"/>
                <a:hlinkClick r:id="rId2"/>
              </a:rPr>
              <a:t>in</a:t>
            </a:r>
            <a:r>
              <a:rPr dirty="0" sz="2600" spc="-45">
                <a:latin typeface="Perpetua"/>
                <a:cs typeface="Perpetua"/>
                <a:hlinkClick r:id="rId2"/>
              </a:rPr>
              <a:t> </a:t>
            </a:r>
            <a:r>
              <a:rPr dirty="0" sz="2600" spc="-5">
                <a:latin typeface="Perpetua"/>
                <a:cs typeface="Perpetua"/>
                <a:hlinkClick r:id="rId2"/>
              </a:rPr>
              <a:t>one</a:t>
            </a:r>
            <a:r>
              <a:rPr dirty="0" sz="2600" spc="-55">
                <a:latin typeface="Perpetua"/>
                <a:cs typeface="Perpetua"/>
                <a:hlinkClick r:id="rId2"/>
              </a:rPr>
              <a:t> </a:t>
            </a:r>
            <a:r>
              <a:rPr dirty="0" sz="2600">
                <a:latin typeface="Perpetua"/>
                <a:cs typeface="Perpetua"/>
                <a:hlinkClick r:id="rId2"/>
              </a:rPr>
              <a:t>or </a:t>
            </a:r>
            <a:r>
              <a:rPr dirty="0" sz="260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multiple </a:t>
            </a:r>
            <a:r>
              <a:rPr dirty="0" sz="2600">
                <a:latin typeface="Perpetua"/>
                <a:cs typeface="Perpetua"/>
              </a:rPr>
              <a:t>small</a:t>
            </a:r>
            <a:r>
              <a:rPr dirty="0" sz="2600" spc="-8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sessions</a:t>
            </a:r>
            <a:endParaRPr sz="2600">
              <a:latin typeface="Perpetua"/>
              <a:cs typeface="Perpetua"/>
            </a:endParaRPr>
          </a:p>
          <a:p>
            <a:pPr marL="285115" marR="4241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 b="1">
                <a:latin typeface="Perpetua"/>
                <a:cs typeface="Perpetua"/>
              </a:rPr>
              <a:t>Moderate </a:t>
            </a:r>
            <a:r>
              <a:rPr dirty="0" sz="2600" b="1">
                <a:latin typeface="Perpetua"/>
                <a:cs typeface="Perpetua"/>
              </a:rPr>
              <a:t>intensity</a:t>
            </a:r>
            <a:r>
              <a:rPr dirty="0" sz="2600">
                <a:latin typeface="Perpetua"/>
                <a:cs typeface="Perpetua"/>
              </a:rPr>
              <a:t>: </a:t>
            </a:r>
            <a:r>
              <a:rPr dirty="0" sz="2600" spc="15">
                <a:latin typeface="Perpetua"/>
                <a:cs typeface="Perpetua"/>
              </a:rPr>
              <a:t>heart </a:t>
            </a:r>
            <a:r>
              <a:rPr dirty="0" sz="2600" spc="-10">
                <a:latin typeface="Perpetua"/>
                <a:cs typeface="Perpetua"/>
              </a:rPr>
              <a:t>rate </a:t>
            </a:r>
            <a:r>
              <a:rPr dirty="0" sz="2600">
                <a:latin typeface="Perpetua"/>
                <a:cs typeface="Perpetua"/>
              </a:rPr>
              <a:t>is in </a:t>
            </a:r>
            <a:r>
              <a:rPr dirty="0" sz="2600" spc="-5">
                <a:latin typeface="Perpetua"/>
                <a:cs typeface="Perpetua"/>
              </a:rPr>
              <a:t>the range55-70% </a:t>
            </a:r>
            <a:r>
              <a:rPr dirty="0" sz="2600" spc="-10">
                <a:latin typeface="Perpetua"/>
                <a:cs typeface="Perpetua"/>
              </a:rPr>
              <a:t>of </a:t>
            </a:r>
            <a:r>
              <a:rPr dirty="0" sz="2600" spc="-5">
                <a:latin typeface="Perpetua"/>
                <a:cs typeface="Perpetua"/>
              </a:rPr>
              <a:t>age-  predicted maximum (220 minus</a:t>
            </a:r>
            <a:r>
              <a:rPr dirty="0" sz="2600" spc="-5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age)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b="1">
                <a:latin typeface="Perpetua"/>
                <a:cs typeface="Perpetua"/>
              </a:rPr>
              <a:t>Vigorous intensity</a:t>
            </a:r>
            <a:r>
              <a:rPr dirty="0" sz="2600">
                <a:latin typeface="Perpetua"/>
                <a:cs typeface="Perpetua"/>
              </a:rPr>
              <a:t>: </a:t>
            </a:r>
            <a:r>
              <a:rPr dirty="0" sz="2600" spc="15">
                <a:latin typeface="Perpetua"/>
                <a:cs typeface="Perpetua"/>
              </a:rPr>
              <a:t>heart </a:t>
            </a:r>
            <a:r>
              <a:rPr dirty="0" sz="2600" spc="-10">
                <a:latin typeface="Perpetua"/>
                <a:cs typeface="Perpetua"/>
              </a:rPr>
              <a:t>rate </a:t>
            </a:r>
            <a:r>
              <a:rPr dirty="0" sz="2600">
                <a:latin typeface="Perpetua"/>
                <a:cs typeface="Perpetua"/>
              </a:rPr>
              <a:t>is </a:t>
            </a:r>
            <a:r>
              <a:rPr dirty="0" sz="2600" spc="-5">
                <a:latin typeface="Perpetua"/>
                <a:cs typeface="Perpetua"/>
              </a:rPr>
              <a:t>70-90% </a:t>
            </a:r>
            <a:r>
              <a:rPr dirty="0" sz="2600" spc="-10">
                <a:latin typeface="Perpetua"/>
                <a:cs typeface="Perpetua"/>
              </a:rPr>
              <a:t>of</a:t>
            </a:r>
            <a:r>
              <a:rPr dirty="0" sz="2600" spc="-12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age-predicted</a:t>
            </a:r>
            <a:endParaRPr sz="2600">
              <a:latin typeface="Perpetua"/>
              <a:cs typeface="Perpetua"/>
            </a:endParaRPr>
          </a:p>
          <a:p>
            <a:pPr marL="309880">
              <a:lnSpc>
                <a:spcPct val="100000"/>
              </a:lnSpc>
              <a:spcBef>
                <a:spcPts val="600"/>
              </a:spcBef>
            </a:pPr>
            <a:r>
              <a:rPr dirty="0" sz="2600" spc="-5">
                <a:latin typeface="Perpetua"/>
                <a:cs typeface="Perpetua"/>
              </a:rPr>
              <a:t>maximum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47800" y="0"/>
            <a:ext cx="6151372" cy="10972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9308" y="304291"/>
            <a:ext cx="5716270" cy="6184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48180" algn="l"/>
              </a:tabLst>
            </a:pPr>
            <a:r>
              <a:rPr dirty="0" sz="4000" spc="-15" b="1">
                <a:latin typeface="Franklin Gothic Book"/>
                <a:cs typeface="Franklin Gothic Book"/>
              </a:rPr>
              <a:t>Walking	</a:t>
            </a:r>
            <a:r>
              <a:rPr dirty="0" sz="4000" spc="-5" b="1">
                <a:latin typeface="Franklin Gothic Book"/>
                <a:cs typeface="Franklin Gothic Book"/>
              </a:rPr>
              <a:t>&amp; Other</a:t>
            </a:r>
            <a:r>
              <a:rPr dirty="0" sz="4000" spc="-70" b="1">
                <a:latin typeface="Franklin Gothic Book"/>
                <a:cs typeface="Franklin Gothic Book"/>
              </a:rPr>
              <a:t> </a:t>
            </a:r>
            <a:r>
              <a:rPr dirty="0" sz="4000" spc="-25" b="1">
                <a:latin typeface="Franklin Gothic Book"/>
                <a:cs typeface="Franklin Gothic Book"/>
              </a:rPr>
              <a:t>exercises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7244" y="3657472"/>
            <a:ext cx="7465695" cy="2967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20">
                <a:latin typeface="Perpetua"/>
                <a:cs typeface="Perpetua"/>
              </a:rPr>
              <a:t>Weight-bearing </a:t>
            </a:r>
            <a:r>
              <a:rPr dirty="0" sz="2600" spc="-10">
                <a:latin typeface="Perpetua"/>
                <a:cs typeface="Perpetua"/>
              </a:rPr>
              <a:t>physical</a:t>
            </a:r>
            <a:r>
              <a:rPr dirty="0" sz="2600" spc="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activity</a:t>
            </a:r>
            <a:endParaRPr sz="2600">
              <a:latin typeface="Perpetua"/>
              <a:cs typeface="Perpetua"/>
            </a:endParaRPr>
          </a:p>
          <a:p>
            <a:pPr marL="285115" marR="2724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40">
                <a:latin typeface="Perpetua"/>
                <a:cs typeface="Perpetua"/>
              </a:rPr>
              <a:t>Walking </a:t>
            </a:r>
            <a:r>
              <a:rPr dirty="0" sz="2600">
                <a:latin typeface="Perpetua"/>
                <a:cs typeface="Perpetua"/>
              </a:rPr>
              <a:t>one km </a:t>
            </a:r>
            <a:r>
              <a:rPr dirty="0" sz="2600" spc="-5">
                <a:latin typeface="Perpetua"/>
                <a:cs typeface="Perpetua"/>
              </a:rPr>
              <a:t>(0.62 miles) </a:t>
            </a:r>
            <a:r>
              <a:rPr dirty="0" sz="2600">
                <a:latin typeface="Perpetua"/>
                <a:cs typeface="Perpetua"/>
              </a:rPr>
              <a:t>on </a:t>
            </a:r>
            <a:r>
              <a:rPr dirty="0" sz="2600" spc="-10">
                <a:latin typeface="Perpetua"/>
                <a:cs typeface="Perpetua"/>
              </a:rPr>
              <a:t>flat </a:t>
            </a:r>
            <a:r>
              <a:rPr dirty="0" sz="2600">
                <a:latin typeface="Perpetua"/>
                <a:cs typeface="Perpetua"/>
              </a:rPr>
              <a:t>ground </a:t>
            </a:r>
            <a:r>
              <a:rPr dirty="0" sz="2600" spc="5">
                <a:latin typeface="Perpetua"/>
                <a:cs typeface="Perpetua"/>
              </a:rPr>
              <a:t>burns  </a:t>
            </a:r>
            <a:r>
              <a:rPr dirty="0" sz="2600" spc="-15">
                <a:latin typeface="Perpetua"/>
                <a:cs typeface="Perpetua"/>
              </a:rPr>
              <a:t>approximately </a:t>
            </a:r>
            <a:r>
              <a:rPr dirty="0" sz="2600">
                <a:latin typeface="Perpetua"/>
                <a:cs typeface="Perpetua"/>
              </a:rPr>
              <a:t>60 kcal for a 70 kg </a:t>
            </a:r>
            <a:r>
              <a:rPr dirty="0" sz="2600" spc="5">
                <a:latin typeface="Perpetua"/>
                <a:cs typeface="Perpetua"/>
              </a:rPr>
              <a:t>person </a:t>
            </a:r>
            <a:r>
              <a:rPr dirty="0" sz="2600" spc="-5">
                <a:latin typeface="Perpetua"/>
                <a:cs typeface="Perpetua"/>
              </a:rPr>
              <a:t>and </a:t>
            </a:r>
            <a:r>
              <a:rPr dirty="0" sz="2600">
                <a:latin typeface="Perpetua"/>
                <a:cs typeface="Perpetua"/>
              </a:rPr>
              <a:t>90 </a:t>
            </a:r>
            <a:r>
              <a:rPr dirty="0" sz="2600" spc="-5">
                <a:latin typeface="Perpetua"/>
                <a:cs typeface="Perpetua"/>
              </a:rPr>
              <a:t>kcal for </a:t>
            </a:r>
            <a:r>
              <a:rPr dirty="0" sz="2600">
                <a:latin typeface="Perpetua"/>
                <a:cs typeface="Perpetua"/>
              </a:rPr>
              <a:t>a  </a:t>
            </a:r>
            <a:r>
              <a:rPr dirty="0" sz="2600" spc="-5">
                <a:latin typeface="Perpetua"/>
                <a:cs typeface="Perpetua"/>
              </a:rPr>
              <a:t>100 </a:t>
            </a:r>
            <a:r>
              <a:rPr dirty="0" sz="2600">
                <a:latin typeface="Perpetua"/>
                <a:cs typeface="Perpetua"/>
              </a:rPr>
              <a:t>kg</a:t>
            </a:r>
            <a:r>
              <a:rPr dirty="0" sz="2600" spc="-80">
                <a:latin typeface="Perpetua"/>
                <a:cs typeface="Perpetua"/>
              </a:rPr>
              <a:t> </a:t>
            </a:r>
            <a:r>
              <a:rPr dirty="0" sz="2600" spc="5">
                <a:latin typeface="Perpetua"/>
                <a:cs typeface="Perpetua"/>
              </a:rPr>
              <a:t>person</a:t>
            </a:r>
            <a:endParaRPr sz="26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Those with joint </a:t>
            </a:r>
            <a:r>
              <a:rPr dirty="0" sz="2600" spc="-10">
                <a:latin typeface="Perpetua"/>
                <a:cs typeface="Perpetua"/>
              </a:rPr>
              <a:t>problems </a:t>
            </a:r>
            <a:r>
              <a:rPr dirty="0" sz="2600" spc="-5">
                <a:latin typeface="Perpetua"/>
                <a:cs typeface="Perpetua"/>
              </a:rPr>
              <a:t>gradually increase </a:t>
            </a:r>
            <a:r>
              <a:rPr dirty="0" sz="2600" spc="-10" b="1">
                <a:latin typeface="Perpetua"/>
                <a:cs typeface="Perpetua"/>
              </a:rPr>
              <a:t>non-weight-  </a:t>
            </a:r>
            <a:r>
              <a:rPr dirty="0" sz="2600" spc="5" b="1">
                <a:latin typeface="Perpetua"/>
                <a:cs typeface="Perpetua"/>
              </a:rPr>
              <a:t>bearing </a:t>
            </a:r>
            <a:r>
              <a:rPr dirty="0" sz="2600" spc="-5" b="1">
                <a:latin typeface="Perpetua"/>
                <a:cs typeface="Perpetua"/>
              </a:rPr>
              <a:t>moderate </a:t>
            </a:r>
            <a:r>
              <a:rPr dirty="0" sz="2600">
                <a:latin typeface="Perpetua"/>
                <a:cs typeface="Perpetua"/>
              </a:rPr>
              <a:t>intensity </a:t>
            </a:r>
            <a:r>
              <a:rPr dirty="0" sz="2600" spc="-10">
                <a:latin typeface="Perpetua"/>
                <a:cs typeface="Perpetua"/>
              </a:rPr>
              <a:t>physical </a:t>
            </a:r>
            <a:r>
              <a:rPr dirty="0" sz="2600" spc="-5">
                <a:latin typeface="Perpetua"/>
                <a:cs typeface="Perpetua"/>
              </a:rPr>
              <a:t>activities </a:t>
            </a:r>
            <a:r>
              <a:rPr dirty="0" sz="2600" spc="-50">
                <a:latin typeface="Perpetua"/>
                <a:cs typeface="Perpetua"/>
              </a:rPr>
              <a:t>(e.g.,  </a:t>
            </a:r>
            <a:r>
              <a:rPr dirty="0" sz="2600" spc="-5">
                <a:latin typeface="Perpetua"/>
                <a:cs typeface="Perpetua"/>
              </a:rPr>
              <a:t>cycling, </a:t>
            </a:r>
            <a:r>
              <a:rPr dirty="0" sz="2600" spc="-10">
                <a:latin typeface="Perpetua"/>
                <a:cs typeface="Perpetua"/>
              </a:rPr>
              <a:t>swimming, water</a:t>
            </a:r>
            <a:r>
              <a:rPr dirty="0" sz="2600" spc="-26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aerobics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5400" y="914400"/>
            <a:ext cx="5554217" cy="2743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304736"/>
            <a:ext cx="8628126" cy="61262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701166"/>
            <a:ext cx="5321935" cy="6096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15" b="1">
                <a:latin typeface="Franklin Gothic Book"/>
                <a:cs typeface="Franklin Gothic Book"/>
              </a:rPr>
              <a:t>secondary/ </a:t>
            </a:r>
            <a:r>
              <a:rPr dirty="0" sz="4000" b="1">
                <a:latin typeface="Franklin Gothic Book"/>
                <a:cs typeface="Franklin Gothic Book"/>
              </a:rPr>
              <a:t>Tertiary</a:t>
            </a:r>
            <a:r>
              <a:rPr dirty="0" sz="4000" spc="-180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Care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451102"/>
            <a:ext cx="7494270" cy="4847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5">
                <a:latin typeface="Perpetua"/>
                <a:cs typeface="Perpetua"/>
              </a:rPr>
              <a:t>Eating</a:t>
            </a:r>
            <a:r>
              <a:rPr dirty="0" sz="2400" spc="-100">
                <a:latin typeface="Perpetua"/>
                <a:cs typeface="Perpetua"/>
              </a:rPr>
              <a:t> </a:t>
            </a:r>
            <a:r>
              <a:rPr dirty="0" sz="2400" spc="5">
                <a:latin typeface="Perpetua"/>
                <a:cs typeface="Perpetua"/>
              </a:rPr>
              <a:t>disorders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25">
                <a:latin typeface="Perpetua"/>
                <a:cs typeface="Perpetua"/>
              </a:rPr>
              <a:t>Poor </a:t>
            </a:r>
            <a:r>
              <a:rPr dirty="0" sz="2400" spc="-10">
                <a:latin typeface="Perpetua"/>
                <a:cs typeface="Perpetua"/>
              </a:rPr>
              <a:t>body</a:t>
            </a:r>
            <a:r>
              <a:rPr dirty="0" sz="2400" spc="-105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image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5">
                <a:latin typeface="Perpetua"/>
                <a:cs typeface="Perpetua"/>
              </a:rPr>
              <a:t>Depression and</a:t>
            </a:r>
            <a:r>
              <a:rPr dirty="0" sz="2400" spc="-75">
                <a:latin typeface="Perpetua"/>
                <a:cs typeface="Perpetua"/>
              </a:rPr>
              <a:t> </a:t>
            </a:r>
            <a:r>
              <a:rPr dirty="0" sz="2400" spc="-35">
                <a:latin typeface="Perpetua"/>
                <a:cs typeface="Perpetua"/>
              </a:rPr>
              <a:t>anxiety,</a:t>
            </a:r>
            <a:endParaRPr sz="2400">
              <a:latin typeface="Perpetua"/>
              <a:cs typeface="Perpetua"/>
            </a:endParaRPr>
          </a:p>
          <a:p>
            <a:pPr marL="285115" marR="95186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5">
                <a:latin typeface="Perpetua"/>
                <a:cs typeface="Perpetua"/>
              </a:rPr>
              <a:t>Presence </a:t>
            </a:r>
            <a:r>
              <a:rPr dirty="0" sz="2400">
                <a:latin typeface="Perpetua"/>
                <a:cs typeface="Perpetua"/>
              </a:rPr>
              <a:t>of </a:t>
            </a:r>
            <a:r>
              <a:rPr dirty="0" sz="2400" spc="-5">
                <a:latin typeface="Perpetua"/>
                <a:cs typeface="Perpetua"/>
              </a:rPr>
              <a:t>co-morbidities </a:t>
            </a:r>
            <a:r>
              <a:rPr dirty="0" sz="2400" spc="-50">
                <a:latin typeface="Perpetua"/>
                <a:cs typeface="Perpetua"/>
              </a:rPr>
              <a:t>(e.g., </a:t>
            </a:r>
            <a:r>
              <a:rPr dirty="0" sz="2400">
                <a:latin typeface="Perpetua"/>
                <a:cs typeface="Perpetua"/>
              </a:rPr>
              <a:t>sleep </a:t>
            </a:r>
            <a:r>
              <a:rPr dirty="0" sz="2400" spc="-5">
                <a:latin typeface="Perpetua"/>
                <a:cs typeface="Perpetua"/>
              </a:rPr>
              <a:t>apnea,</a:t>
            </a:r>
            <a:r>
              <a:rPr dirty="0" sz="2400" spc="-150">
                <a:latin typeface="Perpetua"/>
                <a:cs typeface="Perpetua"/>
              </a:rPr>
              <a:t> </a:t>
            </a:r>
            <a:r>
              <a:rPr dirty="0" sz="2400" spc="5">
                <a:latin typeface="Perpetua"/>
                <a:cs typeface="Perpetua"/>
              </a:rPr>
              <a:t>orthopedic  </a:t>
            </a:r>
            <a:r>
              <a:rPr dirty="0" sz="2400" spc="-10">
                <a:latin typeface="Perpetua"/>
                <a:cs typeface="Perpetua"/>
              </a:rPr>
              <a:t>problems, </a:t>
            </a:r>
            <a:r>
              <a:rPr dirty="0" sz="2400" spc="10">
                <a:latin typeface="Perpetua"/>
                <a:cs typeface="Perpetua"/>
              </a:rPr>
              <a:t>risk </a:t>
            </a:r>
            <a:r>
              <a:rPr dirty="0" sz="2400">
                <a:latin typeface="Perpetua"/>
                <a:cs typeface="Perpetua"/>
              </a:rPr>
              <a:t>factors for </a:t>
            </a:r>
            <a:r>
              <a:rPr dirty="0" sz="2400" spc="-5">
                <a:latin typeface="Perpetua"/>
                <a:cs typeface="Perpetua"/>
              </a:rPr>
              <a:t>CVD </a:t>
            </a:r>
            <a:r>
              <a:rPr dirty="0" sz="2400">
                <a:latin typeface="Perpetua"/>
                <a:cs typeface="Perpetua"/>
              </a:rPr>
              <a:t>or </a:t>
            </a:r>
            <a:r>
              <a:rPr dirty="0" sz="2400" spc="-5">
                <a:latin typeface="Perpetua"/>
                <a:cs typeface="Perpetua"/>
              </a:rPr>
              <a:t>type </a:t>
            </a:r>
            <a:r>
              <a:rPr dirty="0" sz="2400">
                <a:latin typeface="Perpetua"/>
                <a:cs typeface="Perpetua"/>
              </a:rPr>
              <a:t>2 </a:t>
            </a:r>
            <a:r>
              <a:rPr dirty="0" sz="2400" spc="-5">
                <a:latin typeface="Perpetua"/>
                <a:cs typeface="Perpetua"/>
              </a:rPr>
              <a:t>diabetes, and  </a:t>
            </a:r>
            <a:r>
              <a:rPr dirty="0" sz="2400" spc="5">
                <a:latin typeface="Perpetua"/>
                <a:cs typeface="Perpetua"/>
              </a:rPr>
              <a:t>psychological</a:t>
            </a:r>
            <a:r>
              <a:rPr dirty="0" sz="2400" spc="-105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distress)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5">
                <a:latin typeface="Perpetua"/>
                <a:cs typeface="Perpetua"/>
              </a:rPr>
              <a:t>Suspected underlying medical </a:t>
            </a:r>
            <a:r>
              <a:rPr dirty="0" sz="2400">
                <a:latin typeface="Perpetua"/>
                <a:cs typeface="Perpetua"/>
              </a:rPr>
              <a:t>or </a:t>
            </a:r>
            <a:r>
              <a:rPr dirty="0" sz="2400" spc="5">
                <a:latin typeface="Perpetua"/>
                <a:cs typeface="Perpetua"/>
              </a:rPr>
              <a:t>endocrine</a:t>
            </a:r>
            <a:r>
              <a:rPr dirty="0" sz="2400" spc="-8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cause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5">
                <a:latin typeface="Perpetua"/>
                <a:cs typeface="Perpetua"/>
              </a:rPr>
              <a:t>Concerns </a:t>
            </a:r>
            <a:r>
              <a:rPr dirty="0" sz="2400" spc="-5">
                <a:latin typeface="Perpetua"/>
                <a:cs typeface="Perpetua"/>
              </a:rPr>
              <a:t>about </a:t>
            </a:r>
            <a:r>
              <a:rPr dirty="0" sz="2400">
                <a:latin typeface="Perpetua"/>
                <a:cs typeface="Perpetua"/>
              </a:rPr>
              <a:t>height </a:t>
            </a:r>
            <a:r>
              <a:rPr dirty="0" sz="2400" spc="-5">
                <a:latin typeface="Perpetua"/>
                <a:cs typeface="Perpetua"/>
              </a:rPr>
              <a:t>and</a:t>
            </a:r>
            <a:r>
              <a:rPr dirty="0" sz="2400" spc="-105">
                <a:latin typeface="Perpetua"/>
                <a:cs typeface="Perpetua"/>
              </a:rPr>
              <a:t> </a:t>
            </a:r>
            <a:r>
              <a:rPr dirty="0" sz="2400" spc="-10">
                <a:latin typeface="Perpetua"/>
                <a:cs typeface="Perpetua"/>
              </a:rPr>
              <a:t>development</a:t>
            </a:r>
            <a:endParaRPr sz="24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>
                <a:latin typeface="Perpetua"/>
                <a:cs typeface="Perpetua"/>
              </a:rPr>
              <a:t>Referral to </a:t>
            </a:r>
            <a:r>
              <a:rPr dirty="0" sz="2400" spc="5">
                <a:latin typeface="Perpetua"/>
                <a:cs typeface="Perpetua"/>
              </a:rPr>
              <a:t>pharmacologic </a:t>
            </a:r>
            <a:r>
              <a:rPr dirty="0" sz="2400">
                <a:latin typeface="Perpetua"/>
                <a:cs typeface="Perpetua"/>
              </a:rPr>
              <a:t>or </a:t>
            </a:r>
            <a:r>
              <a:rPr dirty="0" sz="2400" spc="5">
                <a:latin typeface="Perpetua"/>
                <a:cs typeface="Perpetua"/>
              </a:rPr>
              <a:t>bariatric </a:t>
            </a:r>
            <a:r>
              <a:rPr dirty="0" sz="2400">
                <a:latin typeface="Perpetua"/>
                <a:cs typeface="Perpetua"/>
              </a:rPr>
              <a:t>surgery </a:t>
            </a:r>
            <a:r>
              <a:rPr dirty="0" sz="2400" spc="-30">
                <a:latin typeface="Perpetua"/>
                <a:cs typeface="Perpetua"/>
              </a:rPr>
              <a:t>may </a:t>
            </a:r>
            <a:r>
              <a:rPr dirty="0" sz="2400">
                <a:latin typeface="Perpetua"/>
                <a:cs typeface="Perpetua"/>
              </a:rPr>
              <a:t>be </a:t>
            </a:r>
            <a:r>
              <a:rPr dirty="0" sz="2400" spc="-5">
                <a:latin typeface="Perpetua"/>
                <a:cs typeface="Perpetua"/>
              </a:rPr>
              <a:t>considered  </a:t>
            </a:r>
            <a:r>
              <a:rPr dirty="0" sz="2400">
                <a:latin typeface="Perpetua"/>
                <a:cs typeface="Perpetua"/>
              </a:rPr>
              <a:t>in </a:t>
            </a:r>
            <a:r>
              <a:rPr dirty="0" sz="2400" b="1">
                <a:latin typeface="Perpetua"/>
                <a:cs typeface="Perpetua"/>
              </a:rPr>
              <a:t>post </a:t>
            </a:r>
            <a:r>
              <a:rPr dirty="0" sz="2400" spc="5" b="1">
                <a:latin typeface="Perpetua"/>
                <a:cs typeface="Perpetua"/>
              </a:rPr>
              <a:t>pubertal </a:t>
            </a:r>
            <a:r>
              <a:rPr dirty="0" sz="2400" spc="-5" b="1">
                <a:latin typeface="Perpetua"/>
                <a:cs typeface="Perpetua"/>
              </a:rPr>
              <a:t>adolescents</a:t>
            </a:r>
            <a:r>
              <a:rPr dirty="0" sz="2400" spc="-5">
                <a:latin typeface="Perpetua"/>
                <a:cs typeface="Perpetua"/>
              </a:rPr>
              <a:t>, </a:t>
            </a:r>
            <a:r>
              <a:rPr dirty="0" sz="2400">
                <a:latin typeface="Perpetua"/>
                <a:cs typeface="Perpetua"/>
              </a:rPr>
              <a:t>with </a:t>
            </a:r>
            <a:r>
              <a:rPr dirty="0" sz="2400" spc="-20">
                <a:latin typeface="Perpetua"/>
                <a:cs typeface="Perpetua"/>
              </a:rPr>
              <a:t>severe </a:t>
            </a:r>
            <a:r>
              <a:rPr dirty="0" sz="2400">
                <a:latin typeface="Perpetua"/>
                <a:cs typeface="Perpetua"/>
              </a:rPr>
              <a:t>obesity (a BMI</a:t>
            </a:r>
            <a:r>
              <a:rPr dirty="0" sz="2400" spc="-185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&gt;40  kg/m2 (or &gt;35 </a:t>
            </a:r>
            <a:r>
              <a:rPr dirty="0" sz="2400" spc="-5">
                <a:latin typeface="Perpetua"/>
                <a:cs typeface="Perpetua"/>
              </a:rPr>
              <a:t>kg/m2 </a:t>
            </a:r>
            <a:r>
              <a:rPr dirty="0" sz="2400">
                <a:latin typeface="Perpetua"/>
                <a:cs typeface="Perpetua"/>
              </a:rPr>
              <a:t>with </a:t>
            </a:r>
            <a:r>
              <a:rPr dirty="0" sz="2400" spc="-5">
                <a:latin typeface="Perpetua"/>
                <a:cs typeface="Perpetua"/>
              </a:rPr>
              <a:t>obesity-related complications) </a:t>
            </a:r>
            <a:r>
              <a:rPr dirty="0" sz="2400">
                <a:latin typeface="Perpetua"/>
                <a:cs typeface="Perpetua"/>
              </a:rPr>
              <a:t>who  </a:t>
            </a:r>
            <a:r>
              <a:rPr dirty="0" sz="2400" spc="-10">
                <a:latin typeface="Perpetua"/>
                <a:cs typeface="Perpetua"/>
              </a:rPr>
              <a:t>failed </a:t>
            </a:r>
            <a:r>
              <a:rPr dirty="0" sz="2400">
                <a:latin typeface="Perpetua"/>
                <a:cs typeface="Perpetua"/>
              </a:rPr>
              <a:t>to </a:t>
            </a:r>
            <a:r>
              <a:rPr dirty="0" sz="2400" spc="-5">
                <a:latin typeface="Perpetua"/>
                <a:cs typeface="Perpetua"/>
              </a:rPr>
              <a:t>respond </a:t>
            </a:r>
            <a:r>
              <a:rPr dirty="0" sz="2400">
                <a:latin typeface="Perpetua"/>
                <a:cs typeface="Perpetua"/>
              </a:rPr>
              <a:t>to </a:t>
            </a:r>
            <a:r>
              <a:rPr dirty="0" sz="2400" spc="-5">
                <a:latin typeface="Perpetua"/>
                <a:cs typeface="Perpetua"/>
              </a:rPr>
              <a:t>lifestyle</a:t>
            </a:r>
            <a:r>
              <a:rPr dirty="0" sz="2400" spc="-55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interventions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62600" y="533400"/>
            <a:ext cx="3154679" cy="2103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07238" rIns="0" bIns="0" rtlCol="0" vert="horz">
            <a:spAutoFit/>
          </a:bodyPr>
          <a:lstStyle/>
          <a:p>
            <a:pPr marL="317500">
              <a:lnSpc>
                <a:spcPct val="100000"/>
              </a:lnSpc>
            </a:pPr>
            <a:r>
              <a:rPr dirty="0" sz="3200" b="1">
                <a:latin typeface="Franklin Gothic Book"/>
                <a:cs typeface="Franklin Gothic Book"/>
              </a:rPr>
              <a:t>Pharmacologic </a:t>
            </a:r>
            <a:r>
              <a:rPr dirty="0" sz="3200" spc="5" b="1">
                <a:latin typeface="Franklin Gothic Book"/>
                <a:cs typeface="Franklin Gothic Book"/>
              </a:rPr>
              <a:t>treatment </a:t>
            </a:r>
            <a:r>
              <a:rPr dirty="0" sz="3200" b="1">
                <a:latin typeface="Franklin Gothic Book"/>
                <a:cs typeface="Franklin Gothic Book"/>
              </a:rPr>
              <a:t>/ Bariatric</a:t>
            </a:r>
            <a:r>
              <a:rPr dirty="0" sz="3200" spc="-204" b="1">
                <a:latin typeface="Franklin Gothic Book"/>
                <a:cs typeface="Franklin Gothic Book"/>
              </a:rPr>
              <a:t> </a:t>
            </a:r>
            <a:r>
              <a:rPr dirty="0" sz="3200" spc="15" b="1">
                <a:latin typeface="Franklin Gothic Book"/>
                <a:cs typeface="Franklin Gothic Book"/>
              </a:rPr>
              <a:t>Surgery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0739" y="1138173"/>
            <a:ext cx="7727950" cy="4927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5" b="1">
                <a:solidFill>
                  <a:srgbClr val="FF0000"/>
                </a:solidFill>
                <a:latin typeface="Perpetua"/>
                <a:cs typeface="Perpetua"/>
              </a:rPr>
              <a:t>Pharmacologic </a:t>
            </a:r>
            <a:r>
              <a:rPr dirty="0" sz="2800" spc="-10" b="1">
                <a:solidFill>
                  <a:srgbClr val="FF0000"/>
                </a:solidFill>
                <a:latin typeface="Perpetua"/>
                <a:cs typeface="Perpetua"/>
              </a:rPr>
              <a:t>treatment </a:t>
            </a:r>
            <a:r>
              <a:rPr dirty="0" sz="2600" spc="-5">
                <a:latin typeface="Perpetua"/>
                <a:cs typeface="Perpetua"/>
              </a:rPr>
              <a:t>as an adjunct </a:t>
            </a:r>
            <a:r>
              <a:rPr dirty="0" sz="2600">
                <a:latin typeface="Perpetua"/>
                <a:cs typeface="Perpetua"/>
              </a:rPr>
              <a:t>to</a:t>
            </a:r>
            <a:r>
              <a:rPr dirty="0" sz="2600" spc="2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lifestyle</a:t>
            </a:r>
            <a:endParaRPr sz="2600">
              <a:latin typeface="Perpetua"/>
              <a:cs typeface="Perpetua"/>
            </a:endParaRPr>
          </a:p>
          <a:p>
            <a:pPr marL="285750" indent="-273050">
              <a:lnSpc>
                <a:spcPct val="100000"/>
              </a:lnSpc>
              <a:spcBef>
                <a:spcPts val="63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775" algn="l"/>
                <a:tab pos="359410" algn="l"/>
              </a:tabLst>
            </a:pPr>
            <a:r>
              <a:rPr dirty="0" sz="2600">
                <a:latin typeface="Perpetua"/>
                <a:cs typeface="Perpetua"/>
              </a:rPr>
              <a:t>BMI &gt;30 kg/m2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or</a:t>
            </a:r>
            <a:endParaRPr sz="2600">
              <a:latin typeface="Perpetua"/>
              <a:cs typeface="Perpetua"/>
            </a:endParaRPr>
          </a:p>
          <a:p>
            <a:pPr marL="358775" indent="-34607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775" algn="l"/>
                <a:tab pos="359410" algn="l"/>
              </a:tabLst>
            </a:pPr>
            <a:r>
              <a:rPr dirty="0" sz="2600">
                <a:latin typeface="Perpetua"/>
                <a:cs typeface="Perpetua"/>
              </a:rPr>
              <a:t>BMI &gt;28 kg/m2 with </a:t>
            </a:r>
            <a:r>
              <a:rPr dirty="0" sz="2600" spc="-5">
                <a:latin typeface="Perpetua"/>
                <a:cs typeface="Perpetua"/>
              </a:rPr>
              <a:t>co-morbidities</a:t>
            </a:r>
            <a:r>
              <a:rPr dirty="0" sz="2600" spc="-4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or</a:t>
            </a:r>
            <a:endParaRPr sz="2600">
              <a:latin typeface="Perpetua"/>
              <a:cs typeface="Perpetua"/>
            </a:endParaRPr>
          </a:p>
          <a:p>
            <a:pPr marL="285750" marR="230504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 spc="-5">
                <a:latin typeface="Perpetua"/>
                <a:cs typeface="Perpetua"/>
              </a:rPr>
              <a:t>Adults </a:t>
            </a:r>
            <a:r>
              <a:rPr dirty="0" sz="2600">
                <a:latin typeface="Perpetua"/>
                <a:cs typeface="Perpetua"/>
              </a:rPr>
              <a:t>who </a:t>
            </a:r>
            <a:r>
              <a:rPr dirty="0" sz="2600" spc="-10">
                <a:latin typeface="Perpetua"/>
                <a:cs typeface="Perpetua"/>
              </a:rPr>
              <a:t>are </a:t>
            </a:r>
            <a:r>
              <a:rPr dirty="0" sz="2600">
                <a:latin typeface="Perpetua"/>
                <a:cs typeface="Perpetua"/>
              </a:rPr>
              <a:t>not </a:t>
            </a:r>
            <a:r>
              <a:rPr dirty="0" sz="2600" spc="-10">
                <a:latin typeface="Perpetua"/>
                <a:cs typeface="Perpetua"/>
              </a:rPr>
              <a:t>attaining, </a:t>
            </a:r>
            <a:r>
              <a:rPr dirty="0" sz="2600">
                <a:latin typeface="Perpetua"/>
                <a:cs typeface="Perpetua"/>
              </a:rPr>
              <a:t>or </a:t>
            </a:r>
            <a:r>
              <a:rPr dirty="0" sz="2600" spc="-10">
                <a:latin typeface="Perpetua"/>
                <a:cs typeface="Perpetua"/>
              </a:rPr>
              <a:t>unable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5">
                <a:latin typeface="Perpetua"/>
                <a:cs typeface="Perpetua"/>
              </a:rPr>
              <a:t>maintain </a:t>
            </a:r>
            <a:r>
              <a:rPr dirty="0" sz="2600" spc="-10">
                <a:latin typeface="Perpetua"/>
                <a:cs typeface="Perpetua"/>
              </a:rPr>
              <a:t>clinically  </a:t>
            </a:r>
            <a:r>
              <a:rPr dirty="0" sz="2600" spc="10">
                <a:latin typeface="Perpetua"/>
                <a:cs typeface="Perpetua"/>
              </a:rPr>
              <a:t>important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loss </a:t>
            </a:r>
            <a:r>
              <a:rPr dirty="0" sz="2600">
                <a:latin typeface="Perpetua"/>
                <a:cs typeface="Perpetua"/>
              </a:rPr>
              <a:t>with dietary </a:t>
            </a:r>
            <a:r>
              <a:rPr dirty="0" sz="2600" spc="-5">
                <a:latin typeface="Perpetua"/>
                <a:cs typeface="Perpetua"/>
              </a:rPr>
              <a:t>and exercise</a:t>
            </a:r>
            <a:r>
              <a:rPr dirty="0" sz="2600" spc="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therapy</a:t>
            </a:r>
            <a:endParaRPr sz="2600">
              <a:latin typeface="Perpetua"/>
              <a:cs typeface="Perpetu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600" spc="5" b="1">
                <a:solidFill>
                  <a:srgbClr val="FF0000"/>
                </a:solidFill>
                <a:latin typeface="Perpetua"/>
                <a:cs typeface="Perpetua"/>
              </a:rPr>
              <a:t>Bariatric surgery </a:t>
            </a:r>
            <a:r>
              <a:rPr dirty="0" sz="2600" b="1">
                <a:solidFill>
                  <a:srgbClr val="FF0000"/>
                </a:solidFill>
                <a:latin typeface="Perpetua"/>
                <a:cs typeface="Perpetua"/>
              </a:rPr>
              <a:t>is a </a:t>
            </a:r>
            <a:r>
              <a:rPr dirty="0" sz="2600" spc="-5" b="1">
                <a:solidFill>
                  <a:srgbClr val="FF0000"/>
                </a:solidFill>
                <a:latin typeface="Perpetua"/>
                <a:cs typeface="Perpetua"/>
              </a:rPr>
              <a:t>consideration</a:t>
            </a:r>
            <a:r>
              <a:rPr dirty="0" sz="2600" spc="-70" b="1">
                <a:solidFill>
                  <a:srgbClr val="FF0000"/>
                </a:solidFill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:</a:t>
            </a:r>
            <a:endParaRPr sz="2600">
              <a:latin typeface="Perpetua"/>
              <a:cs typeface="Perpetua"/>
            </a:endParaRPr>
          </a:p>
          <a:p>
            <a:pPr marL="28575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>
                <a:latin typeface="Perpetua"/>
                <a:cs typeface="Perpetua"/>
              </a:rPr>
              <a:t>BMI &gt; 40</a:t>
            </a:r>
            <a:r>
              <a:rPr dirty="0" sz="2600" spc="-110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kg/m2.</a:t>
            </a:r>
            <a:endParaRPr sz="2600">
              <a:latin typeface="Perpetua"/>
              <a:cs typeface="Perpetua"/>
            </a:endParaRPr>
          </a:p>
          <a:p>
            <a:pPr marL="285750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>
                <a:latin typeface="Perpetua"/>
                <a:cs typeface="Perpetua"/>
              </a:rPr>
              <a:t>BMI &gt; 35 kg/m2 </a:t>
            </a:r>
            <a:r>
              <a:rPr dirty="0" sz="2600" spc="-5">
                <a:latin typeface="Perpetua"/>
                <a:cs typeface="Perpetua"/>
              </a:rPr>
              <a:t>and co-morbidities </a:t>
            </a:r>
            <a:r>
              <a:rPr dirty="0" sz="2600">
                <a:latin typeface="Perpetua"/>
                <a:cs typeface="Perpetua"/>
              </a:rPr>
              <a:t>not </a:t>
            </a:r>
            <a:r>
              <a:rPr dirty="0" sz="2600" spc="-10">
                <a:latin typeface="Perpetua"/>
                <a:cs typeface="Perpetua"/>
              </a:rPr>
              <a:t>adequately</a:t>
            </a:r>
            <a:r>
              <a:rPr dirty="0" sz="2600" spc="-15">
                <a:latin typeface="Perpetua"/>
                <a:cs typeface="Perpetua"/>
              </a:rPr>
              <a:t> </a:t>
            </a:r>
            <a:r>
              <a:rPr dirty="0" sz="2600" spc="-20">
                <a:latin typeface="Perpetua"/>
                <a:cs typeface="Perpetua"/>
              </a:rPr>
              <a:t>improved</a:t>
            </a:r>
            <a:endParaRPr sz="2600">
              <a:latin typeface="Perpetua"/>
              <a:cs typeface="Perpetua"/>
            </a:endParaRPr>
          </a:p>
          <a:p>
            <a:pPr marL="285750">
              <a:lnSpc>
                <a:spcPct val="100000"/>
              </a:lnSpc>
            </a:pPr>
            <a:r>
              <a:rPr dirty="0" sz="2600">
                <a:latin typeface="Perpetua"/>
                <a:cs typeface="Perpetua"/>
              </a:rPr>
              <a:t>with </a:t>
            </a:r>
            <a:r>
              <a:rPr dirty="0" sz="2600" spc="-5">
                <a:latin typeface="Perpetua"/>
                <a:cs typeface="Perpetua"/>
              </a:rPr>
              <a:t>the lifestyle</a:t>
            </a:r>
            <a:r>
              <a:rPr dirty="0" sz="2600" spc="-55">
                <a:latin typeface="Perpetua"/>
                <a:cs typeface="Perpetua"/>
              </a:rPr>
              <a:t> </a:t>
            </a:r>
            <a:r>
              <a:rPr dirty="0" sz="2600" spc="5">
                <a:latin typeface="Perpetua"/>
                <a:cs typeface="Perpetua"/>
              </a:rPr>
              <a:t>intervention.</a:t>
            </a:r>
            <a:endParaRPr sz="2600">
              <a:latin typeface="Perpetua"/>
              <a:cs typeface="Perpetua"/>
            </a:endParaRPr>
          </a:p>
          <a:p>
            <a:pPr marL="285750" marR="212725" indent="-27305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6385" algn="l"/>
              </a:tabLst>
            </a:pPr>
            <a:r>
              <a:rPr dirty="0" sz="2600">
                <a:latin typeface="Perpetua"/>
                <a:cs typeface="Perpetua"/>
              </a:rPr>
              <a:t>BMI &gt; 30 kg/m2 with </a:t>
            </a:r>
            <a:r>
              <a:rPr dirty="0" sz="2600" spc="-10">
                <a:latin typeface="Perpetua"/>
                <a:cs typeface="Perpetua"/>
              </a:rPr>
              <a:t>poorly </a:t>
            </a:r>
            <a:r>
              <a:rPr dirty="0" sz="2600" spc="-5">
                <a:latin typeface="Perpetua"/>
                <a:cs typeface="Perpetua"/>
              </a:rPr>
              <a:t>controlled type </a:t>
            </a:r>
            <a:r>
              <a:rPr dirty="0" sz="2600">
                <a:latin typeface="Perpetua"/>
                <a:cs typeface="Perpetua"/>
              </a:rPr>
              <a:t>2 diabetes </a:t>
            </a:r>
            <a:r>
              <a:rPr dirty="0" sz="2600" spc="-5">
                <a:latin typeface="Perpetua"/>
                <a:cs typeface="Perpetua"/>
              </a:rPr>
              <a:t>and  </a:t>
            </a:r>
            <a:r>
              <a:rPr dirty="0" sz="2600">
                <a:latin typeface="Perpetua"/>
                <a:cs typeface="Perpetua"/>
              </a:rPr>
              <a:t>high </a:t>
            </a:r>
            <a:r>
              <a:rPr dirty="0" sz="2600" spc="10">
                <a:latin typeface="Perpetua"/>
                <a:cs typeface="Perpetua"/>
              </a:rPr>
              <a:t>risk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5">
                <a:latin typeface="Perpetua"/>
                <a:cs typeface="Perpetua"/>
              </a:rPr>
              <a:t>cardiovascular </a:t>
            </a:r>
            <a:r>
              <a:rPr dirty="0" sz="2600" spc="-5">
                <a:latin typeface="Perpetua"/>
                <a:cs typeface="Perpetua"/>
              </a:rPr>
              <a:t>diseases.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8194" y="6441947"/>
            <a:ext cx="636079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(Canadian, </a:t>
            </a:r>
            <a:r>
              <a:rPr dirty="0" sz="1800" spc="-5">
                <a:latin typeface="Arial"/>
                <a:cs typeface="Arial"/>
              </a:rPr>
              <a:t>evidence grade </a:t>
            </a:r>
            <a:r>
              <a:rPr dirty="0" sz="1800">
                <a:latin typeface="Arial"/>
                <a:cs typeface="Arial"/>
              </a:rPr>
              <a:t>B, </a:t>
            </a:r>
            <a:r>
              <a:rPr dirty="0" sz="1800" spc="-5">
                <a:latin typeface="Arial"/>
                <a:cs typeface="Arial"/>
              </a:rPr>
              <a:t>level 2, </a:t>
            </a:r>
            <a:r>
              <a:rPr dirty="0" sz="1800">
                <a:latin typeface="Arial"/>
                <a:cs typeface="Arial"/>
              </a:rPr>
              <a:t>SIGN </a:t>
            </a:r>
            <a:r>
              <a:rPr dirty="0" sz="1800" spc="-5">
                <a:latin typeface="Arial"/>
                <a:cs typeface="Arial"/>
              </a:rPr>
              <a:t>evidence grade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731265"/>
            <a:ext cx="5439410" cy="6096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FF0000"/>
                </a:solidFill>
                <a:latin typeface="Franklin Gothic Book"/>
                <a:cs typeface="Franklin Gothic Book"/>
              </a:rPr>
              <a:t>Pharmacologic</a:t>
            </a:r>
            <a:r>
              <a:rPr dirty="0" sz="4000" spc="-90" b="1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dirty="0" sz="4000" b="1">
                <a:solidFill>
                  <a:srgbClr val="FF0000"/>
                </a:solidFill>
                <a:latin typeface="Franklin Gothic Book"/>
                <a:cs typeface="Franklin Gothic Book"/>
              </a:rPr>
              <a:t>treatment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1599438"/>
            <a:ext cx="6307455" cy="4984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marR="282575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5">
                <a:latin typeface="Perpetua"/>
                <a:cs typeface="Perpetua"/>
              </a:rPr>
              <a:t>Patients </a:t>
            </a:r>
            <a:r>
              <a:rPr dirty="0" sz="2600">
                <a:latin typeface="Perpetua"/>
                <a:cs typeface="Perpetua"/>
              </a:rPr>
              <a:t>who </a:t>
            </a:r>
            <a:r>
              <a:rPr dirty="0" sz="2600" spc="-35">
                <a:latin typeface="Perpetua"/>
                <a:cs typeface="Perpetua"/>
              </a:rPr>
              <a:t>have </a:t>
            </a:r>
            <a:r>
              <a:rPr dirty="0" sz="2600" spc="-5">
                <a:latin typeface="Perpetua"/>
                <a:cs typeface="Perpetua"/>
              </a:rPr>
              <a:t>not </a:t>
            </a:r>
            <a:r>
              <a:rPr dirty="0" sz="2600" spc="-10">
                <a:latin typeface="Perpetua"/>
                <a:cs typeface="Perpetua"/>
              </a:rPr>
              <a:t>achieved </a:t>
            </a:r>
            <a:r>
              <a:rPr dirty="0" sz="2600" spc="-15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loss goals  </a:t>
            </a:r>
            <a:r>
              <a:rPr dirty="0" sz="2600">
                <a:latin typeface="Perpetua"/>
                <a:cs typeface="Perpetua"/>
              </a:rPr>
              <a:t>with diet </a:t>
            </a:r>
            <a:r>
              <a:rPr dirty="0" sz="2600" spc="-5">
                <a:latin typeface="Perpetua"/>
                <a:cs typeface="Perpetua"/>
              </a:rPr>
              <a:t>and lifestyle </a:t>
            </a:r>
            <a:r>
              <a:rPr dirty="0" sz="2600">
                <a:latin typeface="Perpetua"/>
                <a:cs typeface="Perpetua"/>
              </a:rPr>
              <a:t>changes, </a:t>
            </a:r>
            <a:r>
              <a:rPr dirty="0" sz="2600" spc="-5">
                <a:latin typeface="Perpetua"/>
                <a:cs typeface="Perpetua"/>
              </a:rPr>
              <a:t>and after an  </a:t>
            </a:r>
            <a:r>
              <a:rPr dirty="0" sz="2600" spc="-10">
                <a:latin typeface="Perpetua"/>
                <a:cs typeface="Perpetua"/>
              </a:rPr>
              <a:t>extensive </a:t>
            </a:r>
            <a:r>
              <a:rPr dirty="0" sz="2600">
                <a:latin typeface="Perpetua"/>
                <a:cs typeface="Perpetua"/>
              </a:rPr>
              <a:t>discussion of the </a:t>
            </a:r>
            <a:r>
              <a:rPr dirty="0" sz="2600" spc="10">
                <a:latin typeface="Perpetua"/>
                <a:cs typeface="Perpetua"/>
              </a:rPr>
              <a:t>risks </a:t>
            </a:r>
            <a:r>
              <a:rPr dirty="0" sz="2600" spc="-5">
                <a:latin typeface="Perpetua"/>
                <a:cs typeface="Perpetua"/>
              </a:rPr>
              <a:t>and</a:t>
            </a:r>
            <a:r>
              <a:rPr dirty="0" sz="2600" spc="-6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benefits</a:t>
            </a:r>
            <a:endParaRPr sz="26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Despite their </a:t>
            </a:r>
            <a:r>
              <a:rPr dirty="0" sz="2600" spc="-5">
                <a:latin typeface="Perpetua"/>
                <a:cs typeface="Perpetua"/>
              </a:rPr>
              <a:t>indication </a:t>
            </a:r>
            <a:r>
              <a:rPr dirty="0" sz="2600">
                <a:latin typeface="Perpetua"/>
                <a:cs typeface="Perpetua"/>
              </a:rPr>
              <a:t>for </a:t>
            </a:r>
            <a:r>
              <a:rPr dirty="0" sz="2600" spc="5">
                <a:latin typeface="Perpetua"/>
                <a:cs typeface="Perpetua"/>
              </a:rPr>
              <a:t>long-term </a:t>
            </a:r>
            <a:r>
              <a:rPr dirty="0" sz="2600" spc="-45">
                <a:latin typeface="Perpetua"/>
                <a:cs typeface="Perpetua"/>
              </a:rPr>
              <a:t>therapy, </a:t>
            </a:r>
            <a:r>
              <a:rPr dirty="0" sz="2600">
                <a:latin typeface="Perpetua"/>
                <a:cs typeface="Perpetua"/>
              </a:rPr>
              <a:t>the  </a:t>
            </a:r>
            <a:r>
              <a:rPr dirty="0" sz="2600" spc="-5">
                <a:latin typeface="Perpetua"/>
                <a:cs typeface="Perpetua"/>
              </a:rPr>
              <a:t>optimal duration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0">
                <a:latin typeface="Perpetua"/>
                <a:cs typeface="Perpetua"/>
              </a:rPr>
              <a:t>treatment </a:t>
            </a:r>
            <a:r>
              <a:rPr dirty="0" sz="2600">
                <a:latin typeface="Perpetua"/>
                <a:cs typeface="Perpetua"/>
              </a:rPr>
              <a:t>is </a:t>
            </a:r>
            <a:r>
              <a:rPr dirty="0" sz="2600" spc="-5">
                <a:latin typeface="Perpetua"/>
                <a:cs typeface="Perpetua"/>
              </a:rPr>
              <a:t>unclear; </a:t>
            </a:r>
            <a:r>
              <a:rPr dirty="0" sz="2600">
                <a:latin typeface="Perpetua"/>
                <a:cs typeface="Perpetua"/>
              </a:rPr>
              <a:t>the  </a:t>
            </a:r>
            <a:r>
              <a:rPr dirty="0" sz="2600" spc="-25">
                <a:latin typeface="Perpetua"/>
                <a:cs typeface="Perpetua"/>
              </a:rPr>
              <a:t>available </a:t>
            </a:r>
            <a:r>
              <a:rPr dirty="0" sz="2600" spc="-10">
                <a:latin typeface="Perpetua"/>
                <a:cs typeface="Perpetua"/>
              </a:rPr>
              <a:t>evidence was </a:t>
            </a:r>
            <a:r>
              <a:rPr dirty="0" sz="2600" spc="-5">
                <a:latin typeface="Perpetua"/>
                <a:cs typeface="Perpetua"/>
              </a:rPr>
              <a:t>limited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5">
                <a:latin typeface="Perpetua"/>
                <a:cs typeface="Perpetua"/>
              </a:rPr>
              <a:t>one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35">
                <a:latin typeface="Perpetua"/>
                <a:cs typeface="Perpetua"/>
              </a:rPr>
              <a:t>two</a:t>
            </a:r>
            <a:r>
              <a:rPr dirty="0" sz="2600" spc="50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years.</a:t>
            </a:r>
            <a:endParaRPr sz="2600">
              <a:latin typeface="Perpetua"/>
              <a:cs typeface="Perpetua"/>
            </a:endParaRPr>
          </a:p>
          <a:p>
            <a:pPr marL="285115" marR="71818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Multiple sympathomimetic agents,</a:t>
            </a:r>
            <a:r>
              <a:rPr dirty="0" sz="2600" spc="-10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including  </a:t>
            </a:r>
            <a:r>
              <a:rPr dirty="0" sz="2600">
                <a:latin typeface="Perpetua"/>
                <a:cs typeface="Perpetua"/>
              </a:rPr>
              <a:t>phentermine, </a:t>
            </a:r>
            <a:r>
              <a:rPr dirty="0" sz="2600" spc="-10">
                <a:latin typeface="Perpetua"/>
                <a:cs typeface="Perpetua"/>
              </a:rPr>
              <a:t>are </a:t>
            </a:r>
            <a:r>
              <a:rPr dirty="0" sz="2600" spc="-25">
                <a:latin typeface="Perpetua"/>
                <a:cs typeface="Perpetua"/>
              </a:rPr>
              <a:t>approved </a:t>
            </a:r>
            <a:r>
              <a:rPr dirty="0" sz="2600" spc="-5">
                <a:latin typeface="Perpetua"/>
                <a:cs typeface="Perpetua"/>
              </a:rPr>
              <a:t>for </a:t>
            </a:r>
            <a:r>
              <a:rPr dirty="0" sz="2600" spc="20">
                <a:latin typeface="Perpetua"/>
                <a:cs typeface="Perpetua"/>
              </a:rPr>
              <a:t>short </a:t>
            </a:r>
            <a:r>
              <a:rPr dirty="0" sz="2600" spc="15">
                <a:latin typeface="Perpetua"/>
                <a:cs typeface="Perpetua"/>
              </a:rPr>
              <a:t>term  </a:t>
            </a:r>
            <a:r>
              <a:rPr dirty="0" sz="2600" spc="-10">
                <a:latin typeface="Perpetua"/>
                <a:cs typeface="Perpetua"/>
              </a:rPr>
              <a:t>treatment </a:t>
            </a:r>
            <a:r>
              <a:rPr dirty="0" sz="2600">
                <a:latin typeface="Perpetua"/>
                <a:cs typeface="Perpetua"/>
              </a:rPr>
              <a:t>(less </a:t>
            </a:r>
            <a:r>
              <a:rPr dirty="0" sz="2600" spc="-5">
                <a:latin typeface="Perpetua"/>
                <a:cs typeface="Perpetua"/>
              </a:rPr>
              <a:t>than </a:t>
            </a:r>
            <a:r>
              <a:rPr dirty="0" sz="2600">
                <a:latin typeface="Perpetua"/>
                <a:cs typeface="Perpetua"/>
              </a:rPr>
              <a:t>12</a:t>
            </a:r>
            <a:r>
              <a:rPr dirty="0" sz="2600" spc="-45">
                <a:latin typeface="Perpetua"/>
                <a:cs typeface="Perpetua"/>
              </a:rPr>
              <a:t> </a:t>
            </a:r>
            <a:r>
              <a:rPr dirty="0" sz="2600" spc="-15">
                <a:latin typeface="Perpetua"/>
                <a:cs typeface="Perpetua"/>
              </a:rPr>
              <a:t>weeks)</a:t>
            </a:r>
            <a:endParaRPr sz="2600">
              <a:latin typeface="Perpetua"/>
              <a:cs typeface="Perpetua"/>
            </a:endParaRPr>
          </a:p>
          <a:p>
            <a:pPr marL="285115" marR="42862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5">
                <a:latin typeface="Perpetua"/>
                <a:cs typeface="Perpetua"/>
              </a:rPr>
              <a:t>Review </a:t>
            </a:r>
            <a:r>
              <a:rPr dirty="0" sz="2600" spc="-5">
                <a:latin typeface="Perpetua"/>
                <a:cs typeface="Perpetua"/>
              </a:rPr>
              <a:t>effect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5">
                <a:latin typeface="Perpetua"/>
                <a:cs typeface="Perpetua"/>
              </a:rPr>
              <a:t>medications </a:t>
            </a:r>
            <a:r>
              <a:rPr dirty="0" sz="2600">
                <a:latin typeface="Perpetua"/>
                <a:cs typeface="Perpetua"/>
              </a:rPr>
              <a:t>prescribed </a:t>
            </a:r>
            <a:r>
              <a:rPr dirty="0" sz="2600" spc="-5">
                <a:latin typeface="Perpetua"/>
                <a:cs typeface="Perpetua"/>
              </a:rPr>
              <a:t>for  concomitant conditions </a:t>
            </a:r>
            <a:r>
              <a:rPr dirty="0" sz="2600" spc="-35">
                <a:latin typeface="Perpetua"/>
                <a:cs typeface="Perpetua"/>
              </a:rPr>
              <a:t>may have </a:t>
            </a:r>
            <a:r>
              <a:rPr dirty="0" sz="2600">
                <a:latin typeface="Perpetua"/>
                <a:cs typeface="Perpetua"/>
              </a:rPr>
              <a:t>on a </a:t>
            </a:r>
            <a:r>
              <a:rPr dirty="0" sz="2600" spc="-30">
                <a:latin typeface="Perpetua"/>
                <a:cs typeface="Perpetua"/>
              </a:rPr>
              <a:t>patient’s  </a:t>
            </a:r>
            <a:r>
              <a:rPr dirty="0" sz="2600" spc="-15">
                <a:latin typeface="Perpetua"/>
                <a:cs typeface="Perpetua"/>
              </a:rPr>
              <a:t>weight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1200" y="152400"/>
            <a:ext cx="2999104" cy="1554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10"/>
              <a:t>Indications </a:t>
            </a:r>
            <a:r>
              <a:rPr dirty="0" sz="4000" spc="-30"/>
              <a:t>for</a:t>
            </a:r>
            <a:r>
              <a:rPr dirty="0" sz="4000" spc="-15"/>
              <a:t> Pharmacotherapy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444" y="1447038"/>
            <a:ext cx="3298825" cy="1702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b="1">
                <a:latin typeface="Perpetua"/>
                <a:cs typeface="Perpetua"/>
              </a:rPr>
              <a:t>BMI</a:t>
            </a:r>
            <a:r>
              <a:rPr dirty="0" sz="2600" spc="-130" b="1">
                <a:latin typeface="Perpetua"/>
                <a:cs typeface="Perpetua"/>
              </a:rPr>
              <a:t> </a:t>
            </a:r>
            <a:r>
              <a:rPr dirty="0" sz="2600" b="1">
                <a:latin typeface="Perpetua"/>
                <a:cs typeface="Perpetua"/>
              </a:rPr>
              <a:t>&gt;30</a:t>
            </a:r>
            <a:endParaRPr sz="26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">
                <a:latin typeface="Perpetua"/>
                <a:cs typeface="Perpetua"/>
              </a:rPr>
              <a:t>General cut off </a:t>
            </a:r>
            <a:r>
              <a:rPr dirty="0" sz="2600">
                <a:latin typeface="Perpetua"/>
                <a:cs typeface="Perpetua"/>
              </a:rPr>
              <a:t>BMI </a:t>
            </a:r>
            <a:r>
              <a:rPr dirty="0" sz="2600" spc="-5">
                <a:latin typeface="Perpetua"/>
                <a:cs typeface="Perpetua"/>
              </a:rPr>
              <a:t>for  </a:t>
            </a:r>
            <a:r>
              <a:rPr dirty="0" sz="2600" spc="-40">
                <a:latin typeface="Perpetua"/>
                <a:cs typeface="Perpetua"/>
              </a:rPr>
              <a:t>FDA </a:t>
            </a:r>
            <a:r>
              <a:rPr dirty="0" sz="2600" spc="-25">
                <a:latin typeface="Perpetua"/>
                <a:cs typeface="Perpetua"/>
              </a:rPr>
              <a:t>Approval </a:t>
            </a:r>
            <a:r>
              <a:rPr dirty="0" sz="2600" spc="-5">
                <a:latin typeface="Perpetua"/>
                <a:cs typeface="Perpetua"/>
              </a:rPr>
              <a:t>for</a:t>
            </a:r>
            <a:r>
              <a:rPr dirty="0" sz="2600" spc="-495">
                <a:latin typeface="Perpetua"/>
                <a:cs typeface="Perpetua"/>
              </a:rPr>
              <a:t> </a:t>
            </a:r>
            <a:r>
              <a:rPr dirty="0" sz="2600" spc="-50">
                <a:latin typeface="Perpetua"/>
                <a:cs typeface="Perpetua"/>
              </a:rPr>
              <a:t>Weight  </a:t>
            </a:r>
            <a:r>
              <a:rPr dirty="0" sz="2600">
                <a:latin typeface="Perpetua"/>
                <a:cs typeface="Perpetua"/>
              </a:rPr>
              <a:t>Loss</a:t>
            </a:r>
            <a:r>
              <a:rPr dirty="0" sz="2600" spc="-10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Medications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BMI &gt;27</a:t>
            </a:r>
            <a:r>
              <a:rPr dirty="0" spc="-120"/>
              <a:t> </a:t>
            </a:r>
            <a:r>
              <a:rPr dirty="0"/>
              <a:t>with</a:t>
            </a:r>
          </a:p>
          <a:p>
            <a:pPr marL="285115">
              <a:lnSpc>
                <a:spcPct val="100000"/>
              </a:lnSpc>
            </a:pPr>
            <a:r>
              <a:rPr dirty="0" spc="-5"/>
              <a:t>complication</a:t>
            </a:r>
          </a:p>
          <a:p>
            <a:pPr marL="384175" indent="-37147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pc="-70" b="0">
                <a:latin typeface="Perpetua"/>
                <a:cs typeface="Perpetua"/>
              </a:rPr>
              <a:t>Type </a:t>
            </a:r>
            <a:r>
              <a:rPr dirty="0" b="0">
                <a:latin typeface="Perpetua"/>
                <a:cs typeface="Perpetua"/>
              </a:rPr>
              <a:t>2</a:t>
            </a:r>
            <a:r>
              <a:rPr dirty="0" spc="-25" b="0">
                <a:latin typeface="Perpetua"/>
                <a:cs typeface="Perpetua"/>
              </a:rPr>
              <a:t> </a:t>
            </a:r>
            <a:r>
              <a:rPr dirty="0" b="0">
                <a:latin typeface="Perpetua"/>
                <a:cs typeface="Perpetua"/>
              </a:rPr>
              <a:t>Diabetes</a:t>
            </a: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pc="5" b="0">
                <a:latin typeface="Perpetua"/>
                <a:cs typeface="Perpetua"/>
              </a:rPr>
              <a:t>Hypertension</a:t>
            </a: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b="0">
                <a:latin typeface="Perpetua"/>
                <a:cs typeface="Perpetua"/>
              </a:rPr>
              <a:t>Dyslipidemia</a:t>
            </a: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b="0">
                <a:latin typeface="Perpetua"/>
                <a:cs typeface="Perpetua"/>
              </a:rPr>
              <a:t>Obstructive </a:t>
            </a:r>
            <a:r>
              <a:rPr dirty="0" spc="-5" b="0">
                <a:latin typeface="Perpetua"/>
                <a:cs typeface="Perpetua"/>
              </a:rPr>
              <a:t>Sleep</a:t>
            </a:r>
            <a:r>
              <a:rPr dirty="0" spc="-260" b="0">
                <a:latin typeface="Perpetua"/>
                <a:cs typeface="Perpetua"/>
              </a:rPr>
              <a:t> </a:t>
            </a:r>
            <a:r>
              <a:rPr dirty="0" spc="-5" b="0">
                <a:latin typeface="Perpetua"/>
                <a:cs typeface="Perpetua"/>
              </a:rPr>
              <a:t>Apnea</a:t>
            </a:r>
          </a:p>
          <a:p>
            <a:pPr marL="384175" marR="259715" indent="-371475">
              <a:lnSpc>
                <a:spcPct val="1192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pc="-5" b="0">
                <a:latin typeface="Perpetua"/>
                <a:cs typeface="Perpetua"/>
              </a:rPr>
              <a:t>Nonalcoholic </a:t>
            </a:r>
            <a:r>
              <a:rPr dirty="0" spc="-25" b="0">
                <a:latin typeface="Perpetua"/>
                <a:cs typeface="Perpetua"/>
              </a:rPr>
              <a:t>Fatty </a:t>
            </a:r>
            <a:r>
              <a:rPr dirty="0" spc="-10" b="0">
                <a:latin typeface="Perpetua"/>
                <a:cs typeface="Perpetua"/>
              </a:rPr>
              <a:t>Liver  </a:t>
            </a:r>
            <a:r>
              <a:rPr dirty="0" b="0">
                <a:latin typeface="Perpetua"/>
                <a:cs typeface="Perpetua"/>
              </a:rPr>
              <a:t>Disease</a:t>
            </a: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pc="-10" b="0">
                <a:latin typeface="Perpetua"/>
                <a:cs typeface="Perpetua"/>
              </a:rPr>
              <a:t>Degenerative Joint</a:t>
            </a:r>
            <a:r>
              <a:rPr dirty="0" spc="-65" b="0">
                <a:latin typeface="Perpetua"/>
                <a:cs typeface="Perpetua"/>
              </a:rPr>
              <a:t> </a:t>
            </a:r>
            <a:r>
              <a:rPr dirty="0" b="0">
                <a:latin typeface="Perpetua"/>
                <a:cs typeface="Perpetua"/>
              </a:rPr>
              <a:t>Disease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2253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35"/>
              <a:t>FDA </a:t>
            </a:r>
            <a:r>
              <a:rPr dirty="0" sz="4000" spc="-30"/>
              <a:t>Approved</a:t>
            </a:r>
            <a:r>
              <a:rPr dirty="0" sz="4000" spc="-40"/>
              <a:t> </a:t>
            </a:r>
            <a:r>
              <a:rPr dirty="0" sz="4000" spc="-5"/>
              <a:t>Duration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993444" y="1447038"/>
            <a:ext cx="4550410" cy="37960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50">
                <a:latin typeface="Perpetua"/>
                <a:cs typeface="Perpetua"/>
              </a:rPr>
              <a:t>Treat</a:t>
            </a:r>
            <a:r>
              <a:rPr dirty="0" sz="2600" spc="-25">
                <a:latin typeface="Perpetua"/>
                <a:cs typeface="Perpetua"/>
              </a:rPr>
              <a:t> For</a:t>
            </a:r>
            <a:r>
              <a:rPr dirty="0" sz="2600" spc="-330">
                <a:latin typeface="Perpetua"/>
                <a:cs typeface="Perpetua"/>
              </a:rPr>
              <a:t> </a:t>
            </a:r>
            <a:r>
              <a:rPr dirty="0" sz="2600" spc="-70">
                <a:latin typeface="Perpetua"/>
                <a:cs typeface="Perpetua"/>
              </a:rPr>
              <a:t>Twelve</a:t>
            </a:r>
            <a:r>
              <a:rPr dirty="0" sz="2600" spc="-330">
                <a:latin typeface="Perpetua"/>
                <a:cs typeface="Perpetua"/>
              </a:rPr>
              <a:t> </a:t>
            </a:r>
            <a:r>
              <a:rPr dirty="0" sz="2600" spc="-60">
                <a:latin typeface="Perpetua"/>
                <a:cs typeface="Perpetua"/>
              </a:rPr>
              <a:t>Weeks</a:t>
            </a:r>
            <a:r>
              <a:rPr dirty="0" sz="2600" spc="-35">
                <a:latin typeface="Perpetua"/>
                <a:cs typeface="Perpetua"/>
              </a:rPr>
              <a:t> </a:t>
            </a:r>
            <a:r>
              <a:rPr dirty="0" sz="2600" spc="-15">
                <a:latin typeface="Perpetua"/>
                <a:cs typeface="Perpetua"/>
              </a:rPr>
              <a:t>at</a:t>
            </a:r>
            <a:r>
              <a:rPr dirty="0" sz="2600" spc="-5">
                <a:latin typeface="Perpetua"/>
                <a:cs typeface="Perpetua"/>
              </a:rPr>
              <a:t> full</a:t>
            </a:r>
            <a:r>
              <a:rPr dirty="0" sz="2600" spc="-10">
                <a:latin typeface="Perpetua"/>
                <a:cs typeface="Perpetua"/>
              </a:rPr>
              <a:t> </a:t>
            </a:r>
            <a:r>
              <a:rPr dirty="0" sz="2600" spc="-15">
                <a:latin typeface="Perpetua"/>
                <a:cs typeface="Perpetua"/>
              </a:rPr>
              <a:t>dose.</a:t>
            </a:r>
            <a:endParaRPr sz="26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25">
                <a:latin typeface="Perpetua"/>
                <a:cs typeface="Perpetua"/>
              </a:rPr>
              <a:t>For </a:t>
            </a:r>
            <a:r>
              <a:rPr dirty="0" sz="2600" spc="-5">
                <a:latin typeface="Perpetua"/>
                <a:cs typeface="Perpetua"/>
              </a:rPr>
              <a:t>Medications </a:t>
            </a:r>
            <a:r>
              <a:rPr dirty="0" sz="2600" spc="-10">
                <a:latin typeface="Perpetua"/>
                <a:cs typeface="Perpetua"/>
              </a:rPr>
              <a:t>that are</a:t>
            </a:r>
            <a:r>
              <a:rPr dirty="0" sz="2600" spc="-4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titrated,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>
                <a:latin typeface="Perpetua"/>
                <a:cs typeface="Perpetua"/>
              </a:rPr>
              <a:t>this </a:t>
            </a:r>
            <a:r>
              <a:rPr dirty="0" sz="2600" spc="-5">
                <a:latin typeface="Perpetua"/>
                <a:cs typeface="Perpetua"/>
              </a:rPr>
              <a:t>means </a:t>
            </a:r>
            <a:r>
              <a:rPr dirty="0" sz="2600">
                <a:latin typeface="Perpetua"/>
                <a:cs typeface="Perpetua"/>
              </a:rPr>
              <a:t>12</a:t>
            </a:r>
            <a:r>
              <a:rPr dirty="0" sz="2600" spc="-415">
                <a:latin typeface="Perpetua"/>
                <a:cs typeface="Perpetua"/>
              </a:rPr>
              <a:t> </a:t>
            </a:r>
            <a:r>
              <a:rPr dirty="0" sz="2600" spc="-60">
                <a:latin typeface="Perpetua"/>
                <a:cs typeface="Perpetua"/>
              </a:rPr>
              <a:t>Weeks</a:t>
            </a:r>
            <a:endParaRPr sz="2600">
              <a:latin typeface="Perpetua"/>
              <a:cs typeface="Perpetua"/>
            </a:endParaRPr>
          </a:p>
          <a:p>
            <a:pPr marL="285115" marR="406400" indent="99060">
              <a:lnSpc>
                <a:spcPct val="100000"/>
              </a:lnSpc>
              <a:spcBef>
                <a:spcPts val="600"/>
              </a:spcBef>
            </a:pPr>
            <a:r>
              <a:rPr dirty="0" sz="2600" spc="-5">
                <a:latin typeface="Perpetua"/>
                <a:cs typeface="Perpetua"/>
              </a:rPr>
              <a:t>after Titration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5">
                <a:latin typeface="Perpetua"/>
                <a:cs typeface="Perpetua"/>
              </a:rPr>
              <a:t>Final </a:t>
            </a:r>
            <a:r>
              <a:rPr dirty="0" sz="2600">
                <a:latin typeface="Perpetua"/>
                <a:cs typeface="Perpetua"/>
              </a:rPr>
              <a:t>Dose</a:t>
            </a:r>
            <a:r>
              <a:rPr dirty="0" sz="2600" spc="-33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has  been</a:t>
            </a:r>
            <a:r>
              <a:rPr dirty="0" sz="2600" spc="-33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Achieved.</a:t>
            </a:r>
            <a:endParaRPr sz="2600">
              <a:latin typeface="Perpetua"/>
              <a:cs typeface="Perpetua"/>
            </a:endParaRPr>
          </a:p>
          <a:p>
            <a:pPr marL="285115" marR="19494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  <a:tab pos="603250" algn="l"/>
              </a:tabLst>
            </a:pPr>
            <a:r>
              <a:rPr dirty="0" sz="2600">
                <a:latin typeface="Perpetua"/>
                <a:cs typeface="Perpetua"/>
              </a:rPr>
              <a:t>If	</a:t>
            </a:r>
            <a:r>
              <a:rPr dirty="0" sz="2600" spc="-15">
                <a:latin typeface="Perpetua"/>
                <a:cs typeface="Perpetua"/>
              </a:rPr>
              <a:t>you </a:t>
            </a:r>
            <a:r>
              <a:rPr dirty="0" sz="2600" spc="-30">
                <a:latin typeface="Perpetua"/>
                <a:cs typeface="Perpetua"/>
              </a:rPr>
              <a:t>Don’t </a:t>
            </a:r>
            <a:r>
              <a:rPr dirty="0" sz="2600">
                <a:latin typeface="Perpetua"/>
                <a:cs typeface="Perpetua"/>
              </a:rPr>
              <a:t>Lose 5%</a:t>
            </a:r>
            <a:r>
              <a:rPr dirty="0" sz="2600" spc="-3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of</a:t>
            </a:r>
            <a:r>
              <a:rPr dirty="0" sz="2600" spc="-1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Body </a:t>
            </a:r>
            <a:r>
              <a:rPr dirty="0" sz="2600">
                <a:latin typeface="Perpetua"/>
                <a:cs typeface="Perpetua"/>
              </a:rPr>
              <a:t> </a:t>
            </a:r>
            <a:r>
              <a:rPr dirty="0" sz="2600" spc="-50">
                <a:latin typeface="Perpetua"/>
                <a:cs typeface="Perpetua"/>
              </a:rPr>
              <a:t>Weight </a:t>
            </a:r>
            <a:r>
              <a:rPr dirty="0" sz="2600" spc="-5">
                <a:latin typeface="Perpetua"/>
                <a:cs typeface="Perpetua"/>
              </a:rPr>
              <a:t>after </a:t>
            </a:r>
            <a:r>
              <a:rPr dirty="0" sz="2600">
                <a:latin typeface="Perpetua"/>
                <a:cs typeface="Perpetua"/>
              </a:rPr>
              <a:t>12 </a:t>
            </a:r>
            <a:r>
              <a:rPr dirty="0" sz="2600" spc="-50">
                <a:latin typeface="Perpetua"/>
                <a:cs typeface="Perpetua"/>
              </a:rPr>
              <a:t>Weeks— </a:t>
            </a:r>
            <a:r>
              <a:rPr dirty="0" sz="2600" spc="-5">
                <a:latin typeface="Perpetua"/>
                <a:cs typeface="Perpetua"/>
              </a:rPr>
              <a:t>Stop</a:t>
            </a:r>
            <a:r>
              <a:rPr dirty="0" sz="2600" spc="-28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the  </a:t>
            </a:r>
            <a:r>
              <a:rPr dirty="0" sz="2600" spc="-5">
                <a:latin typeface="Perpetua"/>
                <a:cs typeface="Perpetua"/>
              </a:rPr>
              <a:t>Medication </a:t>
            </a:r>
            <a:r>
              <a:rPr dirty="0" sz="2600">
                <a:latin typeface="Perpetua"/>
                <a:cs typeface="Perpetua"/>
              </a:rPr>
              <a:t>(4% </a:t>
            </a:r>
            <a:r>
              <a:rPr dirty="0" sz="2600" spc="-5">
                <a:latin typeface="Perpetua"/>
                <a:cs typeface="Perpetua"/>
              </a:rPr>
              <a:t>for Liraglutide,  </a:t>
            </a:r>
            <a:r>
              <a:rPr dirty="0" sz="2600" spc="-15" b="1">
                <a:solidFill>
                  <a:srgbClr val="FF0000"/>
                </a:solidFill>
                <a:latin typeface="Perpetua"/>
                <a:cs typeface="Perpetua"/>
              </a:rPr>
              <a:t>Saxenda </a:t>
            </a:r>
            <a:r>
              <a:rPr dirty="0" sz="2600" spc="-15">
                <a:latin typeface="Perpetua"/>
                <a:cs typeface="Perpetua"/>
              </a:rPr>
              <a:t>at </a:t>
            </a:r>
            <a:r>
              <a:rPr dirty="0" sz="2600">
                <a:latin typeface="Perpetua"/>
                <a:cs typeface="Perpetua"/>
              </a:rPr>
              <a:t>16</a:t>
            </a:r>
            <a:r>
              <a:rPr dirty="0" sz="2600" spc="-380">
                <a:latin typeface="Perpetua"/>
                <a:cs typeface="Perpetua"/>
              </a:rPr>
              <a:t> </a:t>
            </a:r>
            <a:r>
              <a:rPr dirty="0" sz="2600" spc="-50">
                <a:latin typeface="Perpetua"/>
                <a:cs typeface="Perpetua"/>
              </a:rPr>
              <a:t>Weeks)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00800" y="381000"/>
            <a:ext cx="2171700" cy="2105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72200" y="2819400"/>
            <a:ext cx="2538095" cy="2468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7453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20"/>
              <a:t>Weight </a:t>
            </a:r>
            <a:r>
              <a:rPr dirty="0" sz="4000"/>
              <a:t>loss </a:t>
            </a:r>
            <a:r>
              <a:rPr dirty="0" sz="4000" spc="-10"/>
              <a:t>pharmacotherapy</a:t>
            </a:r>
            <a:r>
              <a:rPr dirty="0" sz="4000" spc="-105"/>
              <a:t> </a:t>
            </a:r>
            <a:r>
              <a:rPr dirty="0" sz="4000" spc="-5"/>
              <a:t>Studies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502969" y="1836927"/>
            <a:ext cx="3488690" cy="3649979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2800" spc="-10">
                <a:latin typeface="Perpetua"/>
                <a:cs typeface="Perpetua"/>
              </a:rPr>
              <a:t>st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1366773"/>
            <a:ext cx="5082540" cy="527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marR="31115" indent="-272415">
              <a:lnSpc>
                <a:spcPct val="100000"/>
              </a:lnSpc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 spc="-5">
                <a:latin typeface="Perpetua"/>
                <a:cs typeface="Perpetua"/>
              </a:rPr>
              <a:t>In the 15 studies of orlistat </a:t>
            </a:r>
            <a:r>
              <a:rPr dirty="0" sz="2800" spc="-10">
                <a:latin typeface="Perpetua"/>
                <a:cs typeface="Perpetua"/>
              </a:rPr>
              <a:t>(Alli,  </a:t>
            </a:r>
            <a:r>
              <a:rPr dirty="0" sz="2800" spc="-5">
                <a:latin typeface="Perpetua"/>
                <a:cs typeface="Perpetua"/>
              </a:rPr>
              <a:t>Xenical), the percentage of patients  achieving </a:t>
            </a:r>
            <a:r>
              <a:rPr dirty="0" sz="2800" spc="-10">
                <a:latin typeface="Perpetua"/>
                <a:cs typeface="Perpetua"/>
              </a:rPr>
              <a:t>clinically </a:t>
            </a:r>
            <a:r>
              <a:rPr dirty="0" sz="2800" spc="-5">
                <a:latin typeface="Perpetua"/>
                <a:cs typeface="Perpetua"/>
              </a:rPr>
              <a:t>meaningful </a:t>
            </a:r>
            <a:r>
              <a:rPr dirty="0" sz="2800" spc="-15">
                <a:latin typeface="Perpetua"/>
                <a:cs typeface="Perpetua"/>
              </a:rPr>
              <a:t>(at </a:t>
            </a:r>
            <a:r>
              <a:rPr dirty="0" sz="2800" spc="-10">
                <a:latin typeface="Perpetua"/>
                <a:cs typeface="Perpetua"/>
              </a:rPr>
              <a:t>lea  </a:t>
            </a:r>
            <a:r>
              <a:rPr dirty="0" sz="2800" spc="-5">
                <a:latin typeface="Perpetua"/>
                <a:cs typeface="Perpetua"/>
              </a:rPr>
              <a:t>5%) </a:t>
            </a:r>
            <a:r>
              <a:rPr dirty="0" sz="2800" spc="-20">
                <a:latin typeface="Perpetua"/>
                <a:cs typeface="Perpetua"/>
              </a:rPr>
              <a:t>weight </a:t>
            </a:r>
            <a:r>
              <a:rPr dirty="0" sz="2800" spc="-5">
                <a:latin typeface="Perpetua"/>
                <a:cs typeface="Perpetua"/>
              </a:rPr>
              <a:t>loss </a:t>
            </a:r>
            <a:r>
              <a:rPr dirty="0" sz="2800" spc="-10">
                <a:latin typeface="Perpetua"/>
                <a:cs typeface="Perpetua"/>
              </a:rPr>
              <a:t>ranged from </a:t>
            </a:r>
            <a:r>
              <a:rPr dirty="0" sz="2800" spc="-5">
                <a:latin typeface="Perpetua"/>
                <a:cs typeface="Perpetua"/>
              </a:rPr>
              <a:t>35% to  73%.</a:t>
            </a:r>
            <a:endParaRPr sz="2800">
              <a:latin typeface="Perpetua"/>
              <a:cs typeface="Perpetua"/>
            </a:endParaRPr>
          </a:p>
          <a:p>
            <a:pPr marL="285115" marR="21844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318770" algn="l"/>
                <a:tab pos="319405" algn="l"/>
              </a:tabLst>
            </a:pPr>
            <a:r>
              <a:rPr dirty="0" sz="2800" spc="-15">
                <a:latin typeface="Perpetua"/>
                <a:cs typeface="Perpetua"/>
              </a:rPr>
              <a:t>With </a:t>
            </a:r>
            <a:r>
              <a:rPr dirty="0" sz="2800">
                <a:latin typeface="Perpetua"/>
                <a:cs typeface="Perpetua"/>
              </a:rPr>
              <a:t>lorcaserin </a:t>
            </a:r>
            <a:r>
              <a:rPr dirty="0" sz="2800" spc="-5">
                <a:latin typeface="Perpetua"/>
                <a:cs typeface="Perpetua"/>
              </a:rPr>
              <a:t>(3 studies), 37%</a:t>
            </a:r>
            <a:r>
              <a:rPr dirty="0" sz="2800" spc="-114">
                <a:latin typeface="Perpetua"/>
                <a:cs typeface="Perpetua"/>
              </a:rPr>
              <a:t> </a:t>
            </a:r>
            <a:r>
              <a:rPr dirty="0" sz="2800" spc="-5">
                <a:latin typeface="Perpetua"/>
                <a:cs typeface="Perpetua"/>
              </a:rPr>
              <a:t>to  47% of patients </a:t>
            </a:r>
            <a:r>
              <a:rPr dirty="0" sz="2800" spc="-10">
                <a:latin typeface="Perpetua"/>
                <a:cs typeface="Perpetua"/>
              </a:rPr>
              <a:t>achieved clinically  </a:t>
            </a:r>
            <a:r>
              <a:rPr dirty="0" sz="2800" spc="-5">
                <a:latin typeface="Perpetua"/>
                <a:cs typeface="Perpetua"/>
              </a:rPr>
              <a:t>meaningful </a:t>
            </a:r>
            <a:r>
              <a:rPr dirty="0" sz="2800" spc="-20">
                <a:latin typeface="Perpetua"/>
                <a:cs typeface="Perpetua"/>
              </a:rPr>
              <a:t>weight</a:t>
            </a:r>
            <a:r>
              <a:rPr dirty="0" sz="2800" spc="-100">
                <a:latin typeface="Perpetua"/>
                <a:cs typeface="Perpetua"/>
              </a:rPr>
              <a:t> </a:t>
            </a:r>
            <a:r>
              <a:rPr dirty="0" sz="2800" spc="-20">
                <a:latin typeface="Perpetua"/>
                <a:cs typeface="Perpetua"/>
              </a:rPr>
              <a:t>loss.</a:t>
            </a:r>
            <a:endParaRPr sz="28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3928"/>
              <a:buFont typeface="Wingdings 2"/>
              <a:buChar char=""/>
              <a:tabLst>
                <a:tab pos="285750" algn="l"/>
              </a:tabLst>
            </a:pPr>
            <a:r>
              <a:rPr dirty="0" sz="2800" spc="-15">
                <a:latin typeface="Perpetua"/>
                <a:cs typeface="Perpetua"/>
              </a:rPr>
              <a:t>With </a:t>
            </a:r>
            <a:r>
              <a:rPr dirty="0" sz="2800" spc="5">
                <a:latin typeface="Perpetua"/>
                <a:cs typeface="Perpetua"/>
              </a:rPr>
              <a:t>phentermine </a:t>
            </a:r>
            <a:r>
              <a:rPr dirty="0" sz="2800" spc="-5">
                <a:latin typeface="Perpetua"/>
                <a:cs typeface="Perpetua"/>
              </a:rPr>
              <a:t>15</a:t>
            </a:r>
            <a:r>
              <a:rPr dirty="0" sz="2800" spc="-65">
                <a:latin typeface="Perpetua"/>
                <a:cs typeface="Perpetua"/>
              </a:rPr>
              <a:t> </a:t>
            </a:r>
            <a:r>
              <a:rPr dirty="0" sz="2800" spc="-5">
                <a:latin typeface="Perpetua"/>
                <a:cs typeface="Perpetua"/>
              </a:rPr>
              <a:t>mg-topiramate  92 </a:t>
            </a:r>
            <a:r>
              <a:rPr dirty="0" sz="2800" spc="-20">
                <a:latin typeface="Perpetua"/>
                <a:cs typeface="Perpetua"/>
              </a:rPr>
              <a:t>mg, </a:t>
            </a:r>
            <a:r>
              <a:rPr dirty="0" sz="2800" spc="-5">
                <a:latin typeface="Perpetua"/>
                <a:cs typeface="Perpetua"/>
              </a:rPr>
              <a:t>67% to 70% of patients had  </a:t>
            </a:r>
            <a:r>
              <a:rPr dirty="0" sz="2800" spc="-20">
                <a:latin typeface="Perpetua"/>
                <a:cs typeface="Perpetua"/>
              </a:rPr>
              <a:t>weight </a:t>
            </a:r>
            <a:r>
              <a:rPr dirty="0" sz="2800" spc="-5">
                <a:latin typeface="Perpetua"/>
                <a:cs typeface="Perpetua"/>
              </a:rPr>
              <a:t>loss of </a:t>
            </a:r>
            <a:r>
              <a:rPr dirty="0" sz="2800" spc="-20">
                <a:latin typeface="Perpetua"/>
                <a:cs typeface="Perpetua"/>
              </a:rPr>
              <a:t>at </a:t>
            </a:r>
            <a:r>
              <a:rPr dirty="0" sz="2800" spc="-10">
                <a:latin typeface="Perpetua"/>
                <a:cs typeface="Perpetua"/>
              </a:rPr>
              <a:t>least </a:t>
            </a:r>
            <a:r>
              <a:rPr dirty="0" sz="2800" spc="-5">
                <a:latin typeface="Perpetua"/>
                <a:cs typeface="Perpetua"/>
              </a:rPr>
              <a:t>5% in </a:t>
            </a:r>
            <a:r>
              <a:rPr dirty="0" sz="2800" spc="10">
                <a:latin typeface="Perpetua"/>
                <a:cs typeface="Perpetua"/>
              </a:rPr>
              <a:t>each </a:t>
            </a:r>
            <a:r>
              <a:rPr dirty="0" sz="2800" spc="-5">
                <a:latin typeface="Perpetua"/>
                <a:cs typeface="Perpetua"/>
              </a:rPr>
              <a:t>of  </a:t>
            </a:r>
            <a:r>
              <a:rPr dirty="0" sz="2800" spc="-40">
                <a:latin typeface="Perpetua"/>
                <a:cs typeface="Perpetua"/>
              </a:rPr>
              <a:t>two</a:t>
            </a:r>
            <a:r>
              <a:rPr dirty="0" sz="2800" spc="-90">
                <a:latin typeface="Perpetua"/>
                <a:cs typeface="Perpetua"/>
              </a:rPr>
              <a:t> </a:t>
            </a:r>
            <a:r>
              <a:rPr dirty="0" sz="2800" spc="-10">
                <a:latin typeface="Perpetua"/>
                <a:cs typeface="Perpetua"/>
              </a:rPr>
              <a:t>studies.</a:t>
            </a:r>
            <a:endParaRPr sz="2800">
              <a:latin typeface="Perpetua"/>
              <a:cs typeface="Perpetu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46928" y="1836927"/>
            <a:ext cx="3344672" cy="3649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600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5" b="1">
                <a:latin typeface="Franklin Gothic Book"/>
                <a:cs typeface="Franklin Gothic Book"/>
              </a:rPr>
              <a:t>Pharmacologic</a:t>
            </a:r>
            <a:r>
              <a:rPr dirty="0" sz="4000" spc="-90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treatment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0855" y="995044"/>
            <a:ext cx="8890254" cy="53295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7467" y="6324600"/>
            <a:ext cx="8681720" cy="38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95147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pc="-5"/>
              <a:t>Selection </a:t>
            </a:r>
            <a:r>
              <a:rPr dirty="0" spc="-15"/>
              <a:t>Criteria </a:t>
            </a:r>
            <a:r>
              <a:rPr dirty="0" spc="-35"/>
              <a:t>for </a:t>
            </a:r>
            <a:r>
              <a:rPr dirty="0" spc="-5"/>
              <a:t>Bariatric</a:t>
            </a:r>
            <a:r>
              <a:rPr dirty="0" spc="45"/>
              <a:t> </a:t>
            </a:r>
            <a:r>
              <a:rPr dirty="0" spc="10"/>
              <a:t>Surgery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47038"/>
            <a:ext cx="4076700" cy="4192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5">
                <a:latin typeface="Perpetua"/>
                <a:cs typeface="Perpetua"/>
              </a:rPr>
              <a:t>Able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10">
                <a:latin typeface="Perpetua"/>
                <a:cs typeface="Perpetua"/>
              </a:rPr>
              <a:t>adhere </a:t>
            </a:r>
            <a:r>
              <a:rPr dirty="0" sz="2600">
                <a:latin typeface="Perpetua"/>
                <a:cs typeface="Perpetua"/>
              </a:rPr>
              <a:t>to</a:t>
            </a:r>
            <a:r>
              <a:rPr dirty="0" sz="2600" spc="-4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postoperative</a:t>
            </a:r>
            <a:endParaRPr sz="2600">
              <a:latin typeface="Perpetua"/>
              <a:cs typeface="Perpetua"/>
            </a:endParaRPr>
          </a:p>
          <a:p>
            <a:pPr marL="285115">
              <a:lnSpc>
                <a:spcPct val="100000"/>
              </a:lnSpc>
            </a:pPr>
            <a:r>
              <a:rPr dirty="0" sz="2600" spc="-10">
                <a:latin typeface="Perpetua"/>
                <a:cs typeface="Perpetua"/>
              </a:rPr>
              <a:t>care</a:t>
            </a:r>
            <a:endParaRPr sz="2600">
              <a:latin typeface="Perpetua"/>
              <a:cs typeface="Perpetua"/>
            </a:endParaRPr>
          </a:p>
          <a:p>
            <a:pPr marL="285115" marR="27305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BMI ≥ 40 kg </a:t>
            </a:r>
            <a:r>
              <a:rPr dirty="0" sz="2600" spc="-5">
                <a:latin typeface="Perpetua"/>
                <a:cs typeface="Perpetua"/>
              </a:rPr>
              <a:t>per </a:t>
            </a:r>
            <a:r>
              <a:rPr dirty="0" sz="2600">
                <a:latin typeface="Perpetua"/>
                <a:cs typeface="Perpetua"/>
              </a:rPr>
              <a:t>m2 without  coexisting </a:t>
            </a:r>
            <a:r>
              <a:rPr dirty="0" sz="2600" spc="-5">
                <a:latin typeface="Perpetua"/>
                <a:cs typeface="Perpetua"/>
              </a:rPr>
              <a:t>medical</a:t>
            </a:r>
            <a:r>
              <a:rPr dirty="0" sz="2600" spc="-7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conditions</a:t>
            </a:r>
            <a:endParaRPr sz="26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BMI ≥ 35 kg </a:t>
            </a:r>
            <a:r>
              <a:rPr dirty="0" sz="2600" spc="-5">
                <a:latin typeface="Perpetua"/>
                <a:cs typeface="Perpetua"/>
              </a:rPr>
              <a:t>per </a:t>
            </a:r>
            <a:r>
              <a:rPr dirty="0" sz="2600">
                <a:latin typeface="Perpetua"/>
                <a:cs typeface="Perpetua"/>
              </a:rPr>
              <a:t>m2 and one</a:t>
            </a:r>
            <a:r>
              <a:rPr dirty="0" sz="2600" spc="-12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or  </a:t>
            </a:r>
            <a:r>
              <a:rPr dirty="0" sz="2600" spc="-10">
                <a:latin typeface="Perpetua"/>
                <a:cs typeface="Perpetua"/>
              </a:rPr>
              <a:t>more </a:t>
            </a:r>
            <a:r>
              <a:rPr dirty="0" sz="2600" spc="-20">
                <a:latin typeface="Perpetua"/>
                <a:cs typeface="Perpetua"/>
              </a:rPr>
              <a:t>severe </a:t>
            </a:r>
            <a:r>
              <a:rPr dirty="0" sz="2600" spc="-5">
                <a:latin typeface="Perpetua"/>
                <a:cs typeface="Perpetua"/>
              </a:rPr>
              <a:t>obesity-related  comorbidities</a:t>
            </a:r>
            <a:endParaRPr sz="2600">
              <a:latin typeface="Perpetua"/>
              <a:cs typeface="Perpetua"/>
            </a:endParaRPr>
          </a:p>
          <a:p>
            <a:pPr marL="285115" marR="4762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BMI 30 to 34.9 kg </a:t>
            </a:r>
            <a:r>
              <a:rPr dirty="0" sz="2600" spc="-5">
                <a:latin typeface="Perpetua"/>
                <a:cs typeface="Perpetua"/>
              </a:rPr>
              <a:t>per m2</a:t>
            </a:r>
            <a:r>
              <a:rPr dirty="0" sz="2600" spc="-9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with  </a:t>
            </a:r>
            <a:r>
              <a:rPr dirty="0" sz="2600" spc="-5">
                <a:latin typeface="Perpetua"/>
                <a:cs typeface="Perpetua"/>
              </a:rPr>
              <a:t>diabetes mellitus or metabolic  syndrome </a:t>
            </a:r>
            <a:r>
              <a:rPr dirty="0" sz="2600" spc="-10">
                <a:latin typeface="Perpetua"/>
                <a:cs typeface="Perpetua"/>
              </a:rPr>
              <a:t>(evidence </a:t>
            </a:r>
            <a:r>
              <a:rPr dirty="0" sz="2600">
                <a:latin typeface="Perpetua"/>
                <a:cs typeface="Perpetua"/>
              </a:rPr>
              <a:t>is</a:t>
            </a:r>
            <a:r>
              <a:rPr dirty="0" sz="2600" spc="-4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limited)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24400" y="1752600"/>
            <a:ext cx="4243959" cy="3474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75" y="1478025"/>
            <a:ext cx="4584700" cy="2560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38675" y="1454150"/>
            <a:ext cx="4449826" cy="2613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55"/>
              <a:t>Types </a:t>
            </a:r>
            <a:r>
              <a:rPr dirty="0" sz="4000" spc="-5"/>
              <a:t>of </a:t>
            </a:r>
            <a:r>
              <a:rPr dirty="0" sz="4000" spc="-10"/>
              <a:t>Bariatric</a:t>
            </a:r>
            <a:r>
              <a:rPr dirty="0" sz="4000" spc="-20"/>
              <a:t> </a:t>
            </a:r>
            <a:r>
              <a:rPr dirty="0" sz="4000" spc="-5"/>
              <a:t>surgeries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32689" y="4293996"/>
            <a:ext cx="8792845" cy="2524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9685">
              <a:lnSpc>
                <a:spcPct val="100000"/>
              </a:lnSpc>
              <a:buAutoNum type="arabicPlain"/>
              <a:tabLst>
                <a:tab pos="260985" algn="l"/>
              </a:tabLst>
            </a:pPr>
            <a:r>
              <a:rPr dirty="0" sz="2400" spc="-10">
                <a:latin typeface="Calibri"/>
                <a:cs typeface="Calibri"/>
              </a:rPr>
              <a:t>Adjustable </a:t>
            </a:r>
            <a:r>
              <a:rPr dirty="0" sz="2400" spc="-15">
                <a:latin typeface="Calibri"/>
                <a:cs typeface="Calibri"/>
              </a:rPr>
              <a:t>gastric </a:t>
            </a:r>
            <a:r>
              <a:rPr dirty="0" sz="2400" spc="-5">
                <a:latin typeface="Calibri"/>
                <a:cs typeface="Calibri"/>
              </a:rPr>
              <a:t>banding </a:t>
            </a:r>
            <a:r>
              <a:rPr dirty="0" sz="2400" spc="-15">
                <a:latin typeface="Calibri"/>
                <a:cs typeface="Calibri"/>
              </a:rPr>
              <a:t>involves </a:t>
            </a:r>
            <a:r>
              <a:rPr dirty="0" sz="2400">
                <a:latin typeface="Calibri"/>
                <a:cs typeface="Calibri"/>
              </a:rPr>
              <a:t>inserting an </a:t>
            </a:r>
            <a:r>
              <a:rPr dirty="0" sz="2400" spc="-10">
                <a:latin typeface="Calibri"/>
                <a:cs typeface="Calibri"/>
              </a:rPr>
              <a:t>inflatable </a:t>
            </a:r>
            <a:r>
              <a:rPr dirty="0" sz="2400">
                <a:latin typeface="Calibri"/>
                <a:cs typeface="Calibri"/>
              </a:rPr>
              <a:t>ring, which  </a:t>
            </a:r>
            <a:r>
              <a:rPr dirty="0" sz="2400" spc="-10">
                <a:latin typeface="Calibri"/>
                <a:cs typeface="Calibri"/>
              </a:rPr>
              <a:t>can </a:t>
            </a:r>
            <a:r>
              <a:rPr dirty="0" sz="2400" spc="-5">
                <a:latin typeface="Calibri"/>
                <a:cs typeface="Calibri"/>
              </a:rPr>
              <a:t>be </a:t>
            </a:r>
            <a:r>
              <a:rPr dirty="0" sz="2400" spc="-10">
                <a:latin typeface="Calibri"/>
                <a:cs typeface="Calibri"/>
              </a:rPr>
              <a:t>adjusted </a:t>
            </a:r>
            <a:r>
              <a:rPr dirty="0" sz="2400">
                <a:latin typeface="Calibri"/>
                <a:cs typeface="Calibri"/>
              </a:rPr>
              <a:t>via a </a:t>
            </a:r>
            <a:r>
              <a:rPr dirty="0" sz="2400" spc="-5">
                <a:latin typeface="Calibri"/>
                <a:cs typeface="Calibri"/>
              </a:rPr>
              <a:t>subcutaneous </a:t>
            </a:r>
            <a:r>
              <a:rPr dirty="0" sz="2400">
                <a:latin typeface="Calibri"/>
                <a:cs typeface="Calibri"/>
              </a:rPr>
              <a:t>access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port.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buAutoNum type="arabicPlain"/>
              <a:tabLst>
                <a:tab pos="260985" algn="l"/>
              </a:tabLst>
            </a:pPr>
            <a:r>
              <a:rPr dirty="0" sz="2400" spc="-10">
                <a:latin typeface="Calibri"/>
                <a:cs typeface="Calibri"/>
              </a:rPr>
              <a:t>Laparoscopic sleeve </a:t>
            </a:r>
            <a:r>
              <a:rPr dirty="0" sz="2400" spc="-20">
                <a:latin typeface="Calibri"/>
                <a:cs typeface="Calibri"/>
              </a:rPr>
              <a:t>gastrectomy </a:t>
            </a:r>
            <a:r>
              <a:rPr dirty="0" sz="2400" spc="-15">
                <a:latin typeface="Calibri"/>
                <a:cs typeface="Calibri"/>
              </a:rPr>
              <a:t>involves </a:t>
            </a:r>
            <a:r>
              <a:rPr dirty="0" sz="2400" spc="-10">
                <a:latin typeface="Calibri"/>
                <a:cs typeface="Calibri"/>
              </a:rPr>
              <a:t>removing most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 spc="-5">
                <a:latin typeface="Calibri"/>
                <a:cs typeface="Calibri"/>
              </a:rPr>
              <a:t>body  of 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 spc="-10">
                <a:latin typeface="Calibri"/>
                <a:cs typeface="Calibri"/>
              </a:rPr>
              <a:t>stomach, creating </a:t>
            </a:r>
            <a:r>
              <a:rPr dirty="0" sz="2400">
                <a:latin typeface="Calibri"/>
                <a:cs typeface="Calibri"/>
              </a:rPr>
              <a:t>a </a:t>
            </a:r>
            <a:r>
              <a:rPr dirty="0" sz="2400" spc="-15">
                <a:latin typeface="Calibri"/>
                <a:cs typeface="Calibri"/>
              </a:rPr>
              <a:t>narrow gastric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structure</a:t>
            </a:r>
            <a:endParaRPr sz="2400">
              <a:latin typeface="Calibri"/>
              <a:cs typeface="Calibri"/>
            </a:endParaRPr>
          </a:p>
          <a:p>
            <a:pPr marL="12700" marR="218440">
              <a:lnSpc>
                <a:spcPct val="100000"/>
              </a:lnSpc>
              <a:buAutoNum type="arabicPlain"/>
              <a:tabLst>
                <a:tab pos="327025" algn="l"/>
              </a:tabLst>
            </a:pPr>
            <a:r>
              <a:rPr dirty="0" sz="2400" spc="-5">
                <a:latin typeface="Calibri"/>
                <a:cs typeface="Calibri"/>
              </a:rPr>
              <a:t>Normal </a:t>
            </a:r>
            <a:r>
              <a:rPr dirty="0" sz="2400" spc="-10">
                <a:latin typeface="Calibri"/>
                <a:cs typeface="Calibri"/>
              </a:rPr>
              <a:t>Stomach, </a:t>
            </a:r>
            <a:r>
              <a:rPr dirty="0" sz="2400" spc="-5">
                <a:latin typeface="Calibri"/>
                <a:cs typeface="Calibri"/>
              </a:rPr>
              <a:t>duodenum,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5">
                <a:latin typeface="Calibri"/>
                <a:cs typeface="Calibri"/>
              </a:rPr>
              <a:t>jejunum </a:t>
            </a:r>
            <a:r>
              <a:rPr dirty="0" sz="2400" spc="-20">
                <a:latin typeface="Calibri"/>
                <a:cs typeface="Calibri"/>
              </a:rPr>
              <a:t>before </a:t>
            </a:r>
            <a:r>
              <a:rPr dirty="0" sz="2400" spc="-5">
                <a:latin typeface="Calibri"/>
                <a:cs typeface="Calibri"/>
              </a:rPr>
              <a:t>bariatric </a:t>
            </a:r>
            <a:r>
              <a:rPr dirty="0" sz="2400" spc="-10">
                <a:latin typeface="Calibri"/>
                <a:cs typeface="Calibri"/>
              </a:rPr>
              <a:t>surgery  </a:t>
            </a:r>
            <a:r>
              <a:rPr dirty="0" sz="2400" spc="-5">
                <a:latin typeface="Calibri"/>
                <a:cs typeface="Calibri"/>
              </a:rPr>
              <a:t>4- </a:t>
            </a:r>
            <a:r>
              <a:rPr dirty="0" sz="2400" spc="-10">
                <a:latin typeface="Calibri"/>
                <a:cs typeface="Calibri"/>
              </a:rPr>
              <a:t>Stomach, </a:t>
            </a:r>
            <a:r>
              <a:rPr dirty="0" sz="2400" spc="-5">
                <a:latin typeface="Calibri"/>
                <a:cs typeface="Calibri"/>
              </a:rPr>
              <a:t>duodenum,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5">
                <a:latin typeface="Calibri"/>
                <a:cs typeface="Calibri"/>
              </a:rPr>
              <a:t>jejunum </a:t>
            </a:r>
            <a:r>
              <a:rPr dirty="0" sz="2400" spc="-10">
                <a:latin typeface="Calibri"/>
                <a:cs typeface="Calibri"/>
              </a:rPr>
              <a:t>after Roux-en-Y gastric </a:t>
            </a:r>
            <a:r>
              <a:rPr dirty="0" sz="2400" spc="-5">
                <a:latin typeface="Calibri"/>
                <a:cs typeface="Calibri"/>
              </a:rPr>
              <a:t>bypass</a:t>
            </a:r>
            <a:endParaRPr sz="2400">
              <a:latin typeface="Calibri"/>
              <a:cs typeface="Calibri"/>
            </a:endParaRPr>
          </a:p>
          <a:p>
            <a:pPr marL="274320">
              <a:lnSpc>
                <a:spcPct val="100000"/>
              </a:lnSpc>
              <a:spcBef>
                <a:spcPts val="244"/>
              </a:spcBef>
            </a:pPr>
            <a:r>
              <a:rPr dirty="0" sz="1800" spc="-5">
                <a:latin typeface="Calibri"/>
                <a:cs typeface="Calibri"/>
              </a:rPr>
              <a:t>American </a:t>
            </a:r>
            <a:r>
              <a:rPr dirty="0" sz="1800" spc="-10">
                <a:latin typeface="Calibri"/>
                <a:cs typeface="Calibri"/>
              </a:rPr>
              <a:t>Family Physici</a:t>
            </a:r>
            <a:r>
              <a:rPr dirty="0" sz="1800" spc="-10">
                <a:latin typeface="Calibri"/>
                <a:cs typeface="Calibri"/>
                <a:hlinkClick r:id="rId4"/>
              </a:rPr>
              <a:t>an </a:t>
            </a:r>
            <a:r>
              <a:rPr dirty="0" sz="1800" spc="-15">
                <a:latin typeface="Calibri"/>
                <a:cs typeface="Calibri"/>
                <a:hlinkClick r:id="rId4"/>
              </a:rPr>
              <a:t>www.aafp.org/afp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Volume </a:t>
            </a:r>
            <a:r>
              <a:rPr dirty="0" sz="1800">
                <a:latin typeface="Calibri"/>
                <a:cs typeface="Calibri"/>
              </a:rPr>
              <a:t>93, Number 1 , January 1,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2016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0"/>
            <a:ext cx="7239000" cy="6765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469900">
              <a:lnSpc>
                <a:spcPct val="100000"/>
              </a:lnSpc>
            </a:pPr>
            <a:r>
              <a:rPr dirty="0" sz="4000" spc="-5" b="1">
                <a:latin typeface="Franklin Gothic Book"/>
                <a:cs typeface="Franklin Gothic Book"/>
              </a:rPr>
              <a:t>Common </a:t>
            </a:r>
            <a:r>
              <a:rPr dirty="0" sz="4000" b="1">
                <a:latin typeface="Franklin Gothic Book"/>
                <a:cs typeface="Franklin Gothic Book"/>
              </a:rPr>
              <a:t>Bariatric</a:t>
            </a:r>
            <a:r>
              <a:rPr dirty="0" sz="4000" spc="-100" b="1">
                <a:latin typeface="Franklin Gothic Book"/>
                <a:cs typeface="Franklin Gothic Book"/>
              </a:rPr>
              <a:t> </a:t>
            </a:r>
            <a:r>
              <a:rPr dirty="0" sz="4000" b="1">
                <a:latin typeface="Franklin Gothic Book"/>
                <a:cs typeface="Franklin Gothic Book"/>
              </a:rPr>
              <a:t>Surgeries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5714" y="1832101"/>
            <a:ext cx="8829548" cy="3806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200" y="6019800"/>
            <a:ext cx="8839200" cy="274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6053" rIns="0" bIns="0" rtlCol="0" vert="horz">
            <a:spAutoFit/>
          </a:bodyPr>
          <a:lstStyle/>
          <a:p>
            <a:pPr marL="2389505">
              <a:lnSpc>
                <a:spcPct val="100000"/>
              </a:lnSpc>
            </a:pPr>
            <a:r>
              <a:rPr dirty="0" sz="4000" spc="-10"/>
              <a:t>Pathophysiology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370838"/>
            <a:ext cx="4412615" cy="530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marR="472440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0">
                <a:latin typeface="Perpetua"/>
                <a:cs typeface="Perpetua"/>
              </a:rPr>
              <a:t>Restrictive, </a:t>
            </a:r>
            <a:r>
              <a:rPr dirty="0" sz="2600" spc="-5">
                <a:latin typeface="Perpetua"/>
                <a:cs typeface="Perpetua"/>
              </a:rPr>
              <a:t>malabsorptive </a:t>
            </a:r>
            <a:r>
              <a:rPr dirty="0" sz="2600">
                <a:latin typeface="Perpetua"/>
                <a:cs typeface="Perpetua"/>
              </a:rPr>
              <a:t>or</a:t>
            </a:r>
            <a:r>
              <a:rPr dirty="0" sz="2600" spc="-105">
                <a:latin typeface="Perpetua"/>
                <a:cs typeface="Perpetua"/>
              </a:rPr>
              <a:t> </a:t>
            </a:r>
            <a:r>
              <a:rPr dirty="0" sz="2600">
                <a:latin typeface="Perpetua"/>
                <a:cs typeface="Perpetua"/>
              </a:rPr>
              <a:t>a  </a:t>
            </a:r>
            <a:r>
              <a:rPr dirty="0" sz="2600" spc="-5">
                <a:latin typeface="Perpetua"/>
                <a:cs typeface="Perpetua"/>
              </a:rPr>
              <a:t>combination</a:t>
            </a:r>
            <a:endParaRPr sz="2600">
              <a:latin typeface="Perpetua"/>
              <a:cs typeface="Perpetua"/>
            </a:endParaRPr>
          </a:p>
          <a:p>
            <a:pPr marL="285115" marR="10541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5">
                <a:latin typeface="Perpetua"/>
                <a:cs typeface="Perpetua"/>
              </a:rPr>
              <a:t>Improvements </a:t>
            </a:r>
            <a:r>
              <a:rPr dirty="0" sz="2600">
                <a:latin typeface="Perpetua"/>
                <a:cs typeface="Perpetua"/>
              </a:rPr>
              <a:t>in </a:t>
            </a:r>
            <a:r>
              <a:rPr dirty="0" sz="2600" spc="-15">
                <a:latin typeface="Perpetua"/>
                <a:cs typeface="Perpetua"/>
              </a:rPr>
              <a:t>blood </a:t>
            </a:r>
            <a:r>
              <a:rPr dirty="0" sz="2600" spc="-5">
                <a:latin typeface="Perpetua"/>
                <a:cs typeface="Perpetua"/>
              </a:rPr>
              <a:t>glucose  </a:t>
            </a:r>
            <a:r>
              <a:rPr dirty="0" sz="2600" spc="-15">
                <a:latin typeface="Perpetua"/>
                <a:cs typeface="Perpetua"/>
              </a:rPr>
              <a:t>levels, </a:t>
            </a:r>
            <a:r>
              <a:rPr dirty="0" sz="2600" spc="-5">
                <a:latin typeface="Perpetua"/>
                <a:cs typeface="Perpetua"/>
              </a:rPr>
              <a:t>dyslipidemia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5">
                <a:latin typeface="Perpetua"/>
                <a:cs typeface="Perpetua"/>
              </a:rPr>
              <a:t>co-  morbidities occur </a:t>
            </a:r>
            <a:r>
              <a:rPr dirty="0" sz="2600">
                <a:latin typeface="Perpetua"/>
                <a:cs typeface="Perpetua"/>
              </a:rPr>
              <a:t>earlier than </a:t>
            </a:r>
            <a:r>
              <a:rPr dirty="0" sz="2600" spc="-5">
                <a:latin typeface="Perpetua"/>
                <a:cs typeface="Perpetua"/>
              </a:rPr>
              <a:t>can  </a:t>
            </a:r>
            <a:r>
              <a:rPr dirty="0" sz="2600">
                <a:latin typeface="Perpetua"/>
                <a:cs typeface="Perpetua"/>
              </a:rPr>
              <a:t>be </a:t>
            </a:r>
            <a:r>
              <a:rPr dirty="0" sz="2600" spc="-15">
                <a:latin typeface="Perpetua"/>
                <a:cs typeface="Perpetua"/>
              </a:rPr>
              <a:t>fully </a:t>
            </a:r>
            <a:r>
              <a:rPr dirty="0" sz="2600" spc="-5">
                <a:latin typeface="Perpetua"/>
                <a:cs typeface="Perpetua"/>
              </a:rPr>
              <a:t>explained </a:t>
            </a:r>
            <a:r>
              <a:rPr dirty="0" sz="2600" spc="-25">
                <a:latin typeface="Perpetua"/>
                <a:cs typeface="Perpetua"/>
              </a:rPr>
              <a:t>by </a:t>
            </a:r>
            <a:r>
              <a:rPr dirty="0" sz="2600" spc="-5">
                <a:latin typeface="Perpetua"/>
                <a:cs typeface="Perpetua"/>
              </a:rPr>
              <a:t>the </a:t>
            </a:r>
            <a:r>
              <a:rPr dirty="0" sz="2600" spc="-10">
                <a:latin typeface="Perpetua"/>
                <a:cs typeface="Perpetua"/>
              </a:rPr>
              <a:t>actual  </a:t>
            </a:r>
            <a:r>
              <a:rPr dirty="0" sz="2600" spc="-15">
                <a:latin typeface="Perpetua"/>
                <a:cs typeface="Perpetua"/>
              </a:rPr>
              <a:t>weight</a:t>
            </a:r>
            <a:r>
              <a:rPr dirty="0" sz="2600" spc="-90">
                <a:latin typeface="Perpetua"/>
                <a:cs typeface="Perpetua"/>
              </a:rPr>
              <a:t> </a:t>
            </a:r>
            <a:r>
              <a:rPr dirty="0" sz="2600" spc="-15">
                <a:latin typeface="Perpetua"/>
                <a:cs typeface="Perpetua"/>
              </a:rPr>
              <a:t>loss.</a:t>
            </a:r>
            <a:endParaRPr sz="2600">
              <a:latin typeface="Perpetua"/>
              <a:cs typeface="Perpetua"/>
            </a:endParaRPr>
          </a:p>
          <a:p>
            <a:pPr marL="285115" marR="5080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5">
                <a:latin typeface="Perpetua"/>
                <a:cs typeface="Perpetua"/>
              </a:rPr>
              <a:t>Levels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5">
                <a:latin typeface="Perpetua"/>
                <a:cs typeface="Perpetua"/>
              </a:rPr>
              <a:t>glucagon-like peptide-1  and </a:t>
            </a:r>
            <a:r>
              <a:rPr dirty="0" sz="2600" spc="-25">
                <a:latin typeface="Perpetua"/>
                <a:cs typeface="Perpetua"/>
              </a:rPr>
              <a:t>peptideYY, </a:t>
            </a:r>
            <a:r>
              <a:rPr dirty="0" sz="2600" spc="5">
                <a:latin typeface="Perpetua"/>
                <a:cs typeface="Perpetua"/>
              </a:rPr>
              <a:t>which </a:t>
            </a:r>
            <a:r>
              <a:rPr dirty="0" sz="2600" spc="-10">
                <a:latin typeface="Perpetua"/>
                <a:cs typeface="Perpetua"/>
              </a:rPr>
              <a:t>are</a:t>
            </a:r>
            <a:r>
              <a:rPr dirty="0" sz="2600" spc="-14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secreted  </a:t>
            </a:r>
            <a:r>
              <a:rPr dirty="0" sz="2600" spc="-25">
                <a:latin typeface="Perpetua"/>
                <a:cs typeface="Perpetua"/>
              </a:rPr>
              <a:t>by </a:t>
            </a:r>
            <a:r>
              <a:rPr dirty="0" sz="2600">
                <a:latin typeface="Perpetua"/>
                <a:cs typeface="Perpetua"/>
              </a:rPr>
              <a:t>intestinal L </a:t>
            </a:r>
            <a:r>
              <a:rPr dirty="0" sz="2600" spc="-5">
                <a:latin typeface="Perpetua"/>
                <a:cs typeface="Perpetua"/>
              </a:rPr>
              <a:t>cells, increase after  Roux-en-Y </a:t>
            </a:r>
            <a:r>
              <a:rPr dirty="0" sz="2600" spc="5">
                <a:latin typeface="Perpetua"/>
                <a:cs typeface="Perpetua"/>
              </a:rPr>
              <a:t>gastric </a:t>
            </a:r>
            <a:r>
              <a:rPr dirty="0" sz="2600" spc="-15">
                <a:latin typeface="Perpetua"/>
                <a:cs typeface="Perpetua"/>
              </a:rPr>
              <a:t>bypass </a:t>
            </a:r>
            <a:r>
              <a:rPr dirty="0" sz="2600" spc="-5">
                <a:latin typeface="Perpetua"/>
                <a:cs typeface="Perpetua"/>
              </a:rPr>
              <a:t>and  laparoscopic </a:t>
            </a:r>
            <a:r>
              <a:rPr dirty="0" sz="2600" spc="-15">
                <a:latin typeface="Perpetua"/>
                <a:cs typeface="Perpetua"/>
              </a:rPr>
              <a:t>sleeve gastrectomy  </a:t>
            </a:r>
            <a:r>
              <a:rPr dirty="0" sz="2600" spc="-10">
                <a:latin typeface="Perpetua"/>
                <a:cs typeface="Perpetua"/>
              </a:rPr>
              <a:t>procedures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57800" y="2362200"/>
            <a:ext cx="3706495" cy="24688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6126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/>
              <a:t>Dramatic</a:t>
            </a:r>
            <a:r>
              <a:rPr dirty="0" spc="-100"/>
              <a:t> </a:t>
            </a:r>
            <a:r>
              <a:rPr dirty="0" spc="-25"/>
              <a:t>improvement</a:t>
            </a:r>
          </a:p>
          <a:p>
            <a:pPr marL="622300">
              <a:lnSpc>
                <a:spcPct val="100000"/>
              </a:lnSpc>
            </a:pPr>
            <a:r>
              <a:rPr dirty="0"/>
              <a:t>of type 2</a:t>
            </a:r>
            <a:r>
              <a:rPr dirty="0" spc="-130"/>
              <a:t> </a:t>
            </a:r>
            <a:r>
              <a:rPr dirty="0" spc="-10"/>
              <a:t>diabetes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40" y="1447038"/>
            <a:ext cx="6417945" cy="4588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marR="287020" indent="-272415">
              <a:lnSpc>
                <a:spcPct val="100000"/>
              </a:lnSpc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 spc="-15">
                <a:latin typeface="Perpetua"/>
                <a:cs typeface="Perpetua"/>
              </a:rPr>
              <a:t>Levels </a:t>
            </a:r>
            <a:r>
              <a:rPr dirty="0" sz="2600">
                <a:latin typeface="Perpetua"/>
                <a:cs typeface="Perpetua"/>
              </a:rPr>
              <a:t>of </a:t>
            </a:r>
            <a:r>
              <a:rPr dirty="0" sz="2600" spc="-10">
                <a:latin typeface="Perpetua"/>
                <a:cs typeface="Perpetua"/>
              </a:rPr>
              <a:t>glucagon-like </a:t>
            </a:r>
            <a:r>
              <a:rPr dirty="0" sz="2600" spc="-5">
                <a:latin typeface="Perpetua"/>
                <a:cs typeface="Perpetua"/>
              </a:rPr>
              <a:t>peptide-1 and </a:t>
            </a:r>
            <a:r>
              <a:rPr dirty="0" sz="2600" spc="-25">
                <a:latin typeface="Perpetua"/>
                <a:cs typeface="Perpetua"/>
              </a:rPr>
              <a:t>peptideYY,  </a:t>
            </a:r>
            <a:r>
              <a:rPr dirty="0" sz="2600" spc="-5">
                <a:latin typeface="Perpetua"/>
                <a:cs typeface="Perpetua"/>
              </a:rPr>
              <a:t>increase after Roux-en-Y </a:t>
            </a:r>
            <a:r>
              <a:rPr dirty="0" sz="2600" spc="5">
                <a:latin typeface="Perpetua"/>
                <a:cs typeface="Perpetua"/>
              </a:rPr>
              <a:t>gastric </a:t>
            </a:r>
            <a:r>
              <a:rPr dirty="0" sz="2600" spc="-15">
                <a:latin typeface="Perpetua"/>
                <a:cs typeface="Perpetua"/>
              </a:rPr>
              <a:t>bypass </a:t>
            </a:r>
            <a:r>
              <a:rPr dirty="0" sz="2600">
                <a:latin typeface="Perpetua"/>
                <a:cs typeface="Perpetua"/>
              </a:rPr>
              <a:t>&amp; </a:t>
            </a:r>
            <a:r>
              <a:rPr dirty="0" sz="2600" spc="-20">
                <a:latin typeface="Perpetua"/>
                <a:cs typeface="Perpetua"/>
              </a:rPr>
              <a:t>sleeve  </a:t>
            </a:r>
            <a:r>
              <a:rPr dirty="0" sz="2600" spc="-15">
                <a:latin typeface="Perpetua"/>
                <a:cs typeface="Perpetua"/>
              </a:rPr>
              <a:t>gastrectomy</a:t>
            </a:r>
            <a:r>
              <a:rPr dirty="0" sz="2600" spc="-7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procedures.</a:t>
            </a:r>
            <a:endParaRPr sz="2600">
              <a:latin typeface="Perpetua"/>
              <a:cs typeface="Perpetua"/>
            </a:endParaRPr>
          </a:p>
          <a:p>
            <a:pPr marL="358140" indent="-345440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spc="-10">
                <a:latin typeface="Perpetua"/>
                <a:cs typeface="Perpetua"/>
              </a:rPr>
              <a:t>Glucagon-like </a:t>
            </a:r>
            <a:r>
              <a:rPr dirty="0" sz="2600" spc="-5">
                <a:latin typeface="Perpetua"/>
                <a:cs typeface="Perpetua"/>
              </a:rPr>
              <a:t>peptide-1 enhances </a:t>
            </a:r>
            <a:r>
              <a:rPr dirty="0" sz="2600">
                <a:latin typeface="Perpetua"/>
                <a:cs typeface="Perpetua"/>
              </a:rPr>
              <a:t>insulin</a:t>
            </a:r>
            <a:r>
              <a:rPr dirty="0" sz="2600" spc="5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secretion</a:t>
            </a:r>
            <a:endParaRPr sz="2600">
              <a:latin typeface="Perpetua"/>
              <a:cs typeface="Perpetua"/>
            </a:endParaRPr>
          </a:p>
          <a:p>
            <a:pPr algn="just" marL="285115" marR="64579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285750" algn="l"/>
              </a:tabLst>
            </a:pPr>
            <a:r>
              <a:rPr dirty="0" sz="2600">
                <a:latin typeface="Perpetua"/>
                <a:cs typeface="Perpetua"/>
              </a:rPr>
              <a:t>PeptideYY </a:t>
            </a:r>
            <a:r>
              <a:rPr dirty="0" sz="2600" spc="-5">
                <a:latin typeface="Perpetua"/>
                <a:cs typeface="Perpetua"/>
              </a:rPr>
              <a:t>increases satiety and </a:t>
            </a:r>
            <a:r>
              <a:rPr dirty="0" sz="2600" spc="-20">
                <a:latin typeface="Perpetua"/>
                <a:cs typeface="Perpetua"/>
              </a:rPr>
              <a:t>delays </a:t>
            </a:r>
            <a:r>
              <a:rPr dirty="0" sz="2600">
                <a:latin typeface="Perpetua"/>
                <a:cs typeface="Perpetua"/>
              </a:rPr>
              <a:t>gastric  </a:t>
            </a:r>
            <a:r>
              <a:rPr dirty="0" sz="2600" spc="-5">
                <a:latin typeface="Perpetua"/>
                <a:cs typeface="Perpetua"/>
              </a:rPr>
              <a:t>emptying through </a:t>
            </a:r>
            <a:r>
              <a:rPr dirty="0" sz="2600">
                <a:latin typeface="Perpetua"/>
                <a:cs typeface="Perpetua"/>
              </a:rPr>
              <a:t>receptors in the </a:t>
            </a:r>
            <a:r>
              <a:rPr dirty="0" sz="2600" spc="-5">
                <a:latin typeface="Perpetua"/>
                <a:cs typeface="Perpetua"/>
              </a:rPr>
              <a:t>central and  </a:t>
            </a:r>
            <a:r>
              <a:rPr dirty="0" sz="2600" spc="5">
                <a:latin typeface="Perpetua"/>
                <a:cs typeface="Perpetua"/>
              </a:rPr>
              <a:t>peripheral nervous</a:t>
            </a:r>
            <a:r>
              <a:rPr dirty="0" sz="2600" spc="-105">
                <a:latin typeface="Perpetua"/>
                <a:cs typeface="Perpetua"/>
              </a:rPr>
              <a:t> </a:t>
            </a:r>
            <a:r>
              <a:rPr dirty="0" sz="2600" spc="-10">
                <a:latin typeface="Perpetua"/>
                <a:cs typeface="Perpetua"/>
              </a:rPr>
              <a:t>systems.</a:t>
            </a:r>
            <a:endParaRPr sz="2600">
              <a:latin typeface="Perpetua"/>
              <a:cs typeface="Perpetua"/>
            </a:endParaRPr>
          </a:p>
          <a:p>
            <a:pPr marL="285115" marR="276225" indent="-272415">
              <a:lnSpc>
                <a:spcPct val="100000"/>
              </a:lnSpc>
              <a:spcBef>
                <a:spcPts val="600"/>
              </a:spcBef>
              <a:buClr>
                <a:srgbClr val="D24717"/>
              </a:buClr>
              <a:buSzPct val="84615"/>
              <a:buFont typeface="Wingdings 2"/>
              <a:buChar char=""/>
              <a:tabLst>
                <a:tab pos="358140" algn="l"/>
                <a:tab pos="358775" algn="l"/>
              </a:tabLst>
            </a:pPr>
            <a:r>
              <a:rPr dirty="0" sz="2600" spc="-5">
                <a:latin typeface="Perpetua"/>
                <a:cs typeface="Perpetua"/>
              </a:rPr>
              <a:t>Ghrelin, secreted </a:t>
            </a:r>
            <a:r>
              <a:rPr dirty="0" sz="2600" spc="5">
                <a:latin typeface="Perpetua"/>
                <a:cs typeface="Perpetua"/>
              </a:rPr>
              <a:t>primarily </a:t>
            </a:r>
            <a:r>
              <a:rPr dirty="0" sz="2600" spc="-25">
                <a:latin typeface="Perpetua"/>
                <a:cs typeface="Perpetua"/>
              </a:rPr>
              <a:t>by </a:t>
            </a:r>
            <a:r>
              <a:rPr dirty="0" sz="2600" spc="-5">
                <a:latin typeface="Perpetua"/>
                <a:cs typeface="Perpetua"/>
              </a:rPr>
              <a:t>the </a:t>
            </a:r>
            <a:r>
              <a:rPr dirty="0" sz="2600" spc="5">
                <a:latin typeface="Perpetua"/>
                <a:cs typeface="Perpetua"/>
              </a:rPr>
              <a:t>gastric</a:t>
            </a:r>
            <a:r>
              <a:rPr dirty="0" sz="2600" spc="-95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fundus  and </a:t>
            </a:r>
            <a:r>
              <a:rPr dirty="0" sz="2600" spc="-10">
                <a:latin typeface="Perpetua"/>
                <a:cs typeface="Perpetua"/>
              </a:rPr>
              <a:t>proximal </a:t>
            </a:r>
            <a:r>
              <a:rPr dirty="0" sz="2600">
                <a:latin typeface="Perpetua"/>
                <a:cs typeface="Perpetua"/>
              </a:rPr>
              <a:t>small </a:t>
            </a:r>
            <a:r>
              <a:rPr dirty="0" sz="2600" spc="-5">
                <a:latin typeface="Perpetua"/>
                <a:cs typeface="Perpetua"/>
              </a:rPr>
              <a:t>intestine, acts </a:t>
            </a:r>
            <a:r>
              <a:rPr dirty="0" sz="2600">
                <a:latin typeface="Perpetua"/>
                <a:cs typeface="Perpetua"/>
              </a:rPr>
              <a:t>via the  </a:t>
            </a:r>
            <a:r>
              <a:rPr dirty="0" sz="2600" spc="-10">
                <a:latin typeface="Perpetua"/>
                <a:cs typeface="Perpetua"/>
              </a:rPr>
              <a:t>hypothalamus </a:t>
            </a:r>
            <a:r>
              <a:rPr dirty="0" sz="2600">
                <a:latin typeface="Perpetua"/>
                <a:cs typeface="Perpetua"/>
              </a:rPr>
              <a:t>to </a:t>
            </a:r>
            <a:r>
              <a:rPr dirty="0" sz="2600" spc="-10">
                <a:latin typeface="Perpetua"/>
                <a:cs typeface="Perpetua"/>
              </a:rPr>
              <a:t>stimulate </a:t>
            </a:r>
            <a:r>
              <a:rPr dirty="0" sz="2600" spc="-5">
                <a:latin typeface="Perpetua"/>
                <a:cs typeface="Perpetua"/>
              </a:rPr>
              <a:t>appetite and suppress  </a:t>
            </a:r>
            <a:r>
              <a:rPr dirty="0" sz="2600">
                <a:latin typeface="Perpetua"/>
                <a:cs typeface="Perpetua"/>
              </a:rPr>
              <a:t>energy </a:t>
            </a:r>
            <a:r>
              <a:rPr dirty="0" sz="2600" spc="-5">
                <a:latin typeface="Perpetua"/>
                <a:cs typeface="Perpetua"/>
              </a:rPr>
              <a:t>expenditure and </a:t>
            </a:r>
            <a:r>
              <a:rPr dirty="0" sz="2600" spc="-15">
                <a:latin typeface="Perpetua"/>
                <a:cs typeface="Perpetua"/>
              </a:rPr>
              <a:t>fat</a:t>
            </a:r>
            <a:r>
              <a:rPr dirty="0" sz="2600" spc="-80">
                <a:latin typeface="Perpetua"/>
                <a:cs typeface="Perpetua"/>
              </a:rPr>
              <a:t> </a:t>
            </a:r>
            <a:r>
              <a:rPr dirty="0" sz="2600" spc="-5">
                <a:latin typeface="Perpetua"/>
                <a:cs typeface="Perpetua"/>
              </a:rPr>
              <a:t>catabolism.</a:t>
            </a:r>
            <a:endParaRPr sz="26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42864" y="152400"/>
            <a:ext cx="2520568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32154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z="4000" spc="-15">
                <a:hlinkClick r:id="rId2"/>
              </a:rPr>
              <a:t>Follow-up </a:t>
            </a:r>
            <a:r>
              <a:rPr dirty="0" sz="4000">
                <a:hlinkClick r:id="rId2"/>
              </a:rPr>
              <a:t>Aft</a:t>
            </a:r>
            <a:r>
              <a:rPr dirty="0" sz="4000">
                <a:hlinkClick r:id="rId2"/>
              </a:rPr>
              <a:t>er</a:t>
            </a:r>
            <a:r>
              <a:rPr dirty="0" sz="4000"/>
              <a:t> </a:t>
            </a:r>
            <a:r>
              <a:rPr dirty="0" sz="4000" spc="-5"/>
              <a:t>Bariatric</a:t>
            </a:r>
            <a:r>
              <a:rPr dirty="0" sz="4000" spc="-35"/>
              <a:t> </a:t>
            </a:r>
            <a:r>
              <a:rPr dirty="0" sz="4000" spc="10"/>
              <a:t>Surgery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83540" y="1499870"/>
            <a:ext cx="5661660" cy="4297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5115" indent="-272415">
              <a:lnSpc>
                <a:spcPct val="100000"/>
              </a:lnSpc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>
                <a:latin typeface="Perpetua"/>
                <a:cs typeface="Perpetua"/>
                <a:hlinkClick r:id="rId2"/>
              </a:rPr>
              <a:t>Adjust </a:t>
            </a:r>
            <a:r>
              <a:rPr dirty="0" sz="2400" spc="-10">
                <a:latin typeface="Perpetua"/>
                <a:cs typeface="Perpetua"/>
                <a:hlinkClick r:id="rId2"/>
              </a:rPr>
              <a:t>postoperative</a:t>
            </a:r>
            <a:r>
              <a:rPr dirty="0" sz="2400" spc="-75">
                <a:latin typeface="Perpetua"/>
                <a:cs typeface="Perpetua"/>
                <a:hlinkClick r:id="rId2"/>
              </a:rPr>
              <a:t> </a:t>
            </a:r>
            <a:r>
              <a:rPr dirty="0" sz="2400" spc="-5">
                <a:latin typeface="Perpetua"/>
                <a:cs typeface="Perpetua"/>
                <a:hlinkClick r:id="rId2"/>
              </a:rPr>
              <a:t>medica</a:t>
            </a:r>
            <a:r>
              <a:rPr dirty="0" sz="2400" spc="-5">
                <a:latin typeface="Perpetua"/>
                <a:cs typeface="Perpetua"/>
              </a:rPr>
              <a:t>tions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35">
                <a:latin typeface="Perpetua"/>
                <a:cs typeface="Perpetua"/>
              </a:rPr>
              <a:t>Avoid </a:t>
            </a:r>
            <a:r>
              <a:rPr dirty="0" sz="2400" spc="-5">
                <a:latin typeface="Perpetua"/>
                <a:cs typeface="Perpetua"/>
              </a:rPr>
              <a:t>nonsteroidal </a:t>
            </a:r>
            <a:r>
              <a:rPr dirty="0" sz="2400">
                <a:latin typeface="Perpetua"/>
                <a:cs typeface="Perpetua"/>
              </a:rPr>
              <a:t>anti-inflammatory</a:t>
            </a:r>
            <a:r>
              <a:rPr dirty="0" sz="2400" spc="-85">
                <a:latin typeface="Perpetua"/>
                <a:cs typeface="Perpetua"/>
              </a:rPr>
              <a:t> </a:t>
            </a:r>
            <a:r>
              <a:rPr dirty="0" sz="2400" spc="10">
                <a:latin typeface="Perpetua"/>
                <a:cs typeface="Perpetua"/>
              </a:rPr>
              <a:t>drugs</a:t>
            </a:r>
            <a:endParaRPr sz="2400">
              <a:latin typeface="Perpetua"/>
              <a:cs typeface="Perpetua"/>
            </a:endParaRPr>
          </a:p>
          <a:p>
            <a:pPr marL="285115" indent="-272415">
              <a:lnSpc>
                <a:spcPct val="100000"/>
              </a:lnSpc>
              <a:spcBef>
                <a:spcPts val="31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 spc="-35">
                <a:latin typeface="Perpetua"/>
                <a:cs typeface="Perpetua"/>
              </a:rPr>
              <a:t>Avoid </a:t>
            </a:r>
            <a:r>
              <a:rPr dirty="0" sz="2400">
                <a:latin typeface="Perpetua"/>
                <a:cs typeface="Perpetua"/>
              </a:rPr>
              <a:t>pregnancy for 12 to 18</a:t>
            </a:r>
            <a:r>
              <a:rPr dirty="0" sz="2400" spc="-80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months</a:t>
            </a:r>
            <a:endParaRPr sz="2400">
              <a:latin typeface="Perpetua"/>
              <a:cs typeface="Perpetua"/>
            </a:endParaRPr>
          </a:p>
          <a:p>
            <a:pPr marL="285115" marR="5080" indent="-272415">
              <a:lnSpc>
                <a:spcPct val="90000"/>
              </a:lnSpc>
              <a:spcBef>
                <a:spcPts val="600"/>
              </a:spcBef>
              <a:buClr>
                <a:srgbClr val="D24717"/>
              </a:buClr>
              <a:buSzPct val="85416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>
                <a:latin typeface="Perpetua"/>
                <a:cs typeface="Perpetua"/>
              </a:rPr>
              <a:t>Bone density </a:t>
            </a:r>
            <a:r>
              <a:rPr dirty="0" sz="2400" spc="-5">
                <a:latin typeface="Perpetua"/>
                <a:cs typeface="Perpetua"/>
              </a:rPr>
              <a:t>measurement </a:t>
            </a:r>
            <a:r>
              <a:rPr dirty="0" sz="2400">
                <a:latin typeface="Perpetua"/>
                <a:cs typeface="Perpetua"/>
              </a:rPr>
              <a:t>with </a:t>
            </a:r>
            <a:r>
              <a:rPr dirty="0" sz="2400" spc="-5">
                <a:latin typeface="Perpetua"/>
                <a:cs typeface="Perpetua"/>
              </a:rPr>
              <a:t>dual </a:t>
            </a:r>
            <a:r>
              <a:rPr dirty="0" sz="2400">
                <a:latin typeface="Perpetua"/>
                <a:cs typeface="Perpetua"/>
              </a:rPr>
              <a:t>energy </a:t>
            </a:r>
            <a:r>
              <a:rPr dirty="0" sz="2400" spc="10">
                <a:latin typeface="Perpetua"/>
                <a:cs typeface="Perpetua"/>
              </a:rPr>
              <a:t>x-  </a:t>
            </a:r>
            <a:r>
              <a:rPr dirty="0" sz="2400" spc="-30">
                <a:latin typeface="Perpetua"/>
                <a:cs typeface="Perpetua"/>
              </a:rPr>
              <a:t>ray </a:t>
            </a:r>
            <a:r>
              <a:rPr dirty="0" sz="2400">
                <a:latin typeface="Perpetua"/>
                <a:cs typeface="Perpetua"/>
              </a:rPr>
              <a:t>absorptiometry </a:t>
            </a:r>
            <a:r>
              <a:rPr dirty="0" sz="2400" spc="-15">
                <a:latin typeface="Perpetua"/>
                <a:cs typeface="Perpetua"/>
              </a:rPr>
              <a:t>at </a:t>
            </a:r>
            <a:r>
              <a:rPr dirty="0" sz="2400">
                <a:latin typeface="Perpetua"/>
                <a:cs typeface="Perpetua"/>
              </a:rPr>
              <a:t>2 </a:t>
            </a:r>
            <a:r>
              <a:rPr dirty="0" sz="2400" spc="-5">
                <a:latin typeface="Perpetua"/>
                <a:cs typeface="Perpetua"/>
              </a:rPr>
              <a:t>years </a:t>
            </a:r>
            <a:r>
              <a:rPr dirty="0" sz="2400">
                <a:latin typeface="Perpetua"/>
                <a:cs typeface="Perpetua"/>
              </a:rPr>
              <a:t>Laboratory studies  </a:t>
            </a:r>
            <a:r>
              <a:rPr dirty="0" sz="2400" spc="-50">
                <a:latin typeface="Perpetua"/>
                <a:cs typeface="Perpetua"/>
              </a:rPr>
              <a:t>(e.g., </a:t>
            </a:r>
            <a:r>
              <a:rPr dirty="0" sz="2400">
                <a:latin typeface="Perpetua"/>
                <a:cs typeface="Perpetua"/>
              </a:rPr>
              <a:t>complete </a:t>
            </a:r>
            <a:r>
              <a:rPr dirty="0" sz="2400" spc="-10">
                <a:latin typeface="Perpetua"/>
                <a:cs typeface="Perpetua"/>
              </a:rPr>
              <a:t>blood </a:t>
            </a:r>
            <a:r>
              <a:rPr dirty="0" sz="2400">
                <a:latin typeface="Perpetua"/>
                <a:cs typeface="Perpetua"/>
              </a:rPr>
              <a:t>count, complete</a:t>
            </a:r>
            <a:r>
              <a:rPr dirty="0" sz="2400" spc="-220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metabolic  </a:t>
            </a:r>
            <a:r>
              <a:rPr dirty="0" sz="2400" spc="-10">
                <a:latin typeface="Perpetua"/>
                <a:cs typeface="Perpetua"/>
              </a:rPr>
              <a:t>profile, </a:t>
            </a:r>
            <a:r>
              <a:rPr dirty="0" sz="2400">
                <a:latin typeface="Perpetua"/>
                <a:cs typeface="Perpetua"/>
              </a:rPr>
              <a:t>folic </a:t>
            </a:r>
            <a:r>
              <a:rPr dirty="0" sz="2400" spc="-5">
                <a:latin typeface="Perpetua"/>
                <a:cs typeface="Perpetua"/>
              </a:rPr>
              <a:t>acid, iron </a:t>
            </a:r>
            <a:r>
              <a:rPr dirty="0" sz="2400">
                <a:latin typeface="Perpetua"/>
                <a:cs typeface="Perpetua"/>
              </a:rPr>
              <a:t>studies,</a:t>
            </a:r>
            <a:r>
              <a:rPr dirty="0" sz="2400" spc="-40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intact </a:t>
            </a:r>
            <a:r>
              <a:rPr dirty="0" sz="2400" spc="-10">
                <a:latin typeface="Perpetua"/>
                <a:cs typeface="Perpetua"/>
              </a:rPr>
              <a:t>parathyroid  </a:t>
            </a:r>
            <a:r>
              <a:rPr dirty="0" sz="2400" spc="10">
                <a:latin typeface="Perpetua"/>
                <a:cs typeface="Perpetua"/>
              </a:rPr>
              <a:t>hormone </a:t>
            </a:r>
            <a:r>
              <a:rPr dirty="0" sz="2400" spc="-20">
                <a:latin typeface="Perpetua"/>
                <a:cs typeface="Perpetua"/>
              </a:rPr>
              <a:t>level, </a:t>
            </a:r>
            <a:r>
              <a:rPr dirty="0" sz="2400" spc="-5">
                <a:latin typeface="Perpetua"/>
                <a:cs typeface="Perpetua"/>
              </a:rPr>
              <a:t>lipid </a:t>
            </a:r>
            <a:r>
              <a:rPr dirty="0" sz="2400" spc="-10">
                <a:latin typeface="Perpetua"/>
                <a:cs typeface="Perpetua"/>
              </a:rPr>
              <a:t>profile, </a:t>
            </a:r>
            <a:r>
              <a:rPr dirty="0" sz="2400">
                <a:latin typeface="Perpetua"/>
                <a:cs typeface="Perpetua"/>
              </a:rPr>
              <a:t>vitamin B12, </a:t>
            </a:r>
            <a:r>
              <a:rPr dirty="0" sz="2400" spc="10">
                <a:latin typeface="Perpetua"/>
                <a:cs typeface="Perpetua"/>
              </a:rPr>
              <a:t>24-  </a:t>
            </a:r>
            <a:r>
              <a:rPr dirty="0" sz="2400">
                <a:latin typeface="Perpetua"/>
                <a:cs typeface="Perpetua"/>
              </a:rPr>
              <a:t>hour </a:t>
            </a:r>
            <a:r>
              <a:rPr dirty="0" sz="2400" spc="10">
                <a:latin typeface="Perpetua"/>
                <a:cs typeface="Perpetua"/>
              </a:rPr>
              <a:t>urinary </a:t>
            </a:r>
            <a:r>
              <a:rPr dirty="0" sz="2400">
                <a:latin typeface="Perpetua"/>
                <a:cs typeface="Perpetua"/>
              </a:rPr>
              <a:t>calcium </a:t>
            </a:r>
            <a:r>
              <a:rPr dirty="0" sz="2400" spc="-5">
                <a:latin typeface="Perpetua"/>
                <a:cs typeface="Perpetua"/>
              </a:rPr>
              <a:t>excretion, </a:t>
            </a:r>
            <a:r>
              <a:rPr dirty="0" sz="2400" spc="5">
                <a:latin typeface="Perpetua"/>
                <a:cs typeface="Perpetua"/>
              </a:rPr>
              <a:t>25-  </a:t>
            </a:r>
            <a:r>
              <a:rPr dirty="0" sz="2400" spc="-10">
                <a:latin typeface="Perpetua"/>
                <a:cs typeface="Perpetua"/>
              </a:rPr>
              <a:t>hydroxyvitamin</a:t>
            </a:r>
            <a:r>
              <a:rPr dirty="0" sz="2400" spc="-120">
                <a:latin typeface="Perpetua"/>
                <a:cs typeface="Perpetua"/>
              </a:rPr>
              <a:t> </a:t>
            </a:r>
            <a:r>
              <a:rPr dirty="0" sz="2400">
                <a:latin typeface="Perpetua"/>
                <a:cs typeface="Perpetua"/>
              </a:rPr>
              <a:t>D)</a:t>
            </a:r>
            <a:endParaRPr sz="2400">
              <a:latin typeface="Perpetua"/>
              <a:cs typeface="Perpetua"/>
            </a:endParaRPr>
          </a:p>
          <a:p>
            <a:pPr marL="285115" marR="365760" indent="-272415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SzPct val="83333"/>
              <a:buFont typeface="Wingdings 2"/>
              <a:buChar char=""/>
              <a:tabLst>
                <a:tab pos="285115" algn="l"/>
                <a:tab pos="285750" algn="l"/>
              </a:tabLst>
            </a:pPr>
            <a:r>
              <a:rPr dirty="0" sz="2400">
                <a:latin typeface="Perpetua"/>
                <a:cs typeface="Perpetua"/>
              </a:rPr>
              <a:t>Monitor </a:t>
            </a:r>
            <a:r>
              <a:rPr dirty="0" sz="2400" spc="-5">
                <a:latin typeface="Perpetua"/>
                <a:cs typeface="Perpetua"/>
              </a:rPr>
              <a:t>adherence </a:t>
            </a:r>
            <a:r>
              <a:rPr dirty="0" sz="2400">
                <a:latin typeface="Perpetua"/>
                <a:cs typeface="Perpetua"/>
              </a:rPr>
              <a:t>to </a:t>
            </a:r>
            <a:r>
              <a:rPr dirty="0" sz="2400" spc="-30">
                <a:latin typeface="Perpetua"/>
                <a:cs typeface="Perpetua"/>
              </a:rPr>
              <a:t>dietary, </a:t>
            </a:r>
            <a:r>
              <a:rPr dirty="0" sz="2400" spc="-10">
                <a:latin typeface="Perpetua"/>
                <a:cs typeface="Perpetua"/>
              </a:rPr>
              <a:t>behavioral,</a:t>
            </a:r>
            <a:r>
              <a:rPr dirty="0" sz="2400" spc="-265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and  physical activity</a:t>
            </a:r>
            <a:r>
              <a:rPr dirty="0" sz="2400" spc="-90">
                <a:latin typeface="Perpetua"/>
                <a:cs typeface="Perpetua"/>
              </a:rPr>
              <a:t> </a:t>
            </a:r>
            <a:r>
              <a:rPr dirty="0" sz="2400" spc="-5">
                <a:latin typeface="Perpetua"/>
                <a:cs typeface="Perpetua"/>
              </a:rPr>
              <a:t>recommendations</a:t>
            </a:r>
            <a:endParaRPr sz="2400">
              <a:latin typeface="Perpetua"/>
              <a:cs typeface="Perpet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19800" y="1678432"/>
            <a:ext cx="2991104" cy="2924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0"/>
            <a:ext cx="3709035" cy="183768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0" b="1">
                <a:latin typeface="Franklin Gothic Book"/>
                <a:cs typeface="Franklin Gothic Book"/>
              </a:rPr>
              <a:t>S</a:t>
            </a:r>
            <a:r>
              <a:rPr dirty="0" sz="4000" spc="-5" b="1">
                <a:latin typeface="Franklin Gothic Book"/>
                <a:cs typeface="Franklin Gothic Book"/>
              </a:rPr>
              <a:t>u</a:t>
            </a:r>
            <a:r>
              <a:rPr dirty="0" sz="4000" spc="5" b="1">
                <a:latin typeface="Franklin Gothic Book"/>
                <a:cs typeface="Franklin Gothic Book"/>
              </a:rPr>
              <a:t>p</a:t>
            </a:r>
            <a:r>
              <a:rPr dirty="0" sz="4000" spc="-10" b="1">
                <a:latin typeface="Franklin Gothic Book"/>
                <a:cs typeface="Franklin Gothic Book"/>
              </a:rPr>
              <a:t>pl</a:t>
            </a:r>
            <a:r>
              <a:rPr dirty="0" sz="4000" spc="0" b="1">
                <a:latin typeface="Franklin Gothic Book"/>
                <a:cs typeface="Franklin Gothic Book"/>
              </a:rPr>
              <a:t>e</a:t>
            </a:r>
            <a:r>
              <a:rPr dirty="0" sz="4000" spc="-10" b="1">
                <a:latin typeface="Franklin Gothic Book"/>
                <a:cs typeface="Franklin Gothic Book"/>
              </a:rPr>
              <a:t>m</a:t>
            </a:r>
            <a:r>
              <a:rPr dirty="0" sz="4000" spc="0" b="1">
                <a:latin typeface="Franklin Gothic Book"/>
                <a:cs typeface="Franklin Gothic Book"/>
              </a:rPr>
              <a:t>e</a:t>
            </a:r>
            <a:r>
              <a:rPr dirty="0" sz="4000" spc="-5" b="1">
                <a:latin typeface="Franklin Gothic Book"/>
                <a:cs typeface="Franklin Gothic Book"/>
              </a:rPr>
              <a:t>nta</a:t>
            </a:r>
            <a:r>
              <a:rPr dirty="0" sz="4000" spc="5" b="1">
                <a:latin typeface="Franklin Gothic Book"/>
                <a:cs typeface="Franklin Gothic Book"/>
              </a:rPr>
              <a:t>t</a:t>
            </a:r>
            <a:r>
              <a:rPr dirty="0" sz="4000" spc="-10" b="1">
                <a:latin typeface="Franklin Gothic Book"/>
                <a:cs typeface="Franklin Gothic Book"/>
              </a:rPr>
              <a:t>ion  </a:t>
            </a:r>
            <a:r>
              <a:rPr dirty="0" sz="4000" spc="5" b="1">
                <a:latin typeface="Franklin Gothic Book"/>
                <a:cs typeface="Franklin Gothic Book"/>
              </a:rPr>
              <a:t>Aft</a:t>
            </a:r>
            <a:r>
              <a:rPr dirty="0" sz="4000" spc="5" b="1">
                <a:latin typeface="Franklin Gothic Book"/>
                <a:cs typeface="Franklin Gothic Book"/>
                <a:hlinkClick r:id="rId2"/>
              </a:rPr>
              <a:t>er </a:t>
            </a:r>
            <a:r>
              <a:rPr dirty="0" sz="4000" spc="-5" b="1">
                <a:latin typeface="Franklin Gothic Book"/>
                <a:cs typeface="Franklin Gothic Book"/>
                <a:hlinkClick r:id="rId2"/>
              </a:rPr>
              <a:t>Bariatric </a:t>
            </a:r>
            <a:r>
              <a:rPr dirty="0" sz="4000" spc="-5" b="1">
                <a:latin typeface="Franklin Gothic Book"/>
                <a:cs typeface="Franklin Gothic Book"/>
              </a:rPr>
              <a:t> </a:t>
            </a:r>
            <a:r>
              <a:rPr dirty="0" sz="4000" spc="15" b="1">
                <a:latin typeface="Franklin Gothic Book"/>
                <a:cs typeface="Franklin Gothic Book"/>
                <a:hlinkClick r:id="rId2"/>
              </a:rPr>
              <a:t>Surgery</a:t>
            </a:r>
            <a:endParaRPr sz="40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2057463"/>
            <a:ext cx="8677275" cy="3840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724400" y="0"/>
            <a:ext cx="2857500" cy="1943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6126" rIns="0" bIns="0" rtlCol="0" vert="horz">
            <a:spAutoFit/>
          </a:bodyPr>
          <a:lstStyle/>
          <a:p>
            <a:pPr marL="622300">
              <a:lnSpc>
                <a:spcPct val="100000"/>
              </a:lnSpc>
            </a:pPr>
            <a:r>
              <a:rPr dirty="0" spc="-10"/>
              <a:t>Comparison </a:t>
            </a:r>
            <a:r>
              <a:rPr dirty="0"/>
              <a:t>of </a:t>
            </a:r>
            <a:r>
              <a:rPr dirty="0" spc="-5"/>
              <a:t>Outcomes </a:t>
            </a:r>
            <a:r>
              <a:rPr dirty="0" spc="-30"/>
              <a:t>for</a:t>
            </a:r>
            <a:r>
              <a:rPr dirty="0" spc="-15"/>
              <a:t> </a:t>
            </a:r>
            <a:r>
              <a:rPr dirty="0" spc="-5"/>
              <a:t>Bariatric</a:t>
            </a:r>
          </a:p>
          <a:p>
            <a:pPr marL="622300">
              <a:lnSpc>
                <a:spcPct val="100000"/>
              </a:lnSpc>
            </a:pPr>
            <a:r>
              <a:rPr dirty="0" spc="-5"/>
              <a:t>Surgical</a:t>
            </a:r>
            <a:r>
              <a:rPr dirty="0" spc="-65"/>
              <a:t> </a:t>
            </a:r>
            <a:r>
              <a:rPr dirty="0" spc="-10"/>
              <a:t>Procedures</a:t>
            </a:r>
          </a:p>
        </p:txBody>
      </p:sp>
      <p:sp>
        <p:nvSpPr>
          <p:cNvPr id="3" name="object 3"/>
          <p:cNvSpPr/>
          <p:nvPr/>
        </p:nvSpPr>
        <p:spPr>
          <a:xfrm>
            <a:off x="1600200" y="1447800"/>
            <a:ext cx="6446774" cy="4930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7690" y="6461150"/>
            <a:ext cx="8096884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January 1, </a:t>
            </a:r>
            <a:r>
              <a:rPr dirty="0" sz="1800" spc="-5">
                <a:latin typeface="Calibri"/>
                <a:cs typeface="Calibri"/>
              </a:rPr>
              <a:t>2016 </a:t>
            </a:r>
            <a:r>
              <a:rPr dirty="0" sz="1800">
                <a:latin typeface="MS Gothic"/>
                <a:cs typeface="MS Gothic"/>
              </a:rPr>
              <a:t>◆</a:t>
            </a:r>
            <a:r>
              <a:rPr dirty="0" sz="1800" spc="-375">
                <a:latin typeface="MS Gothic"/>
                <a:cs typeface="MS Gothic"/>
              </a:rPr>
              <a:t> </a:t>
            </a:r>
            <a:r>
              <a:rPr dirty="0" sz="1800" spc="-20">
                <a:latin typeface="Calibri"/>
                <a:cs typeface="Calibri"/>
              </a:rPr>
              <a:t>Volume </a:t>
            </a:r>
            <a:r>
              <a:rPr dirty="0" sz="1800">
                <a:latin typeface="Calibri"/>
                <a:cs typeface="Calibri"/>
              </a:rPr>
              <a:t>93, Number </a:t>
            </a:r>
            <a:r>
              <a:rPr dirty="0" sz="1800">
                <a:latin typeface="Calibri"/>
                <a:cs typeface="Calibri"/>
                <a:hlinkClick r:id="rId3"/>
              </a:rPr>
              <a:t>1 </a:t>
            </a:r>
            <a:r>
              <a:rPr dirty="0" sz="1800" spc="-15">
                <a:latin typeface="Calibri"/>
                <a:cs typeface="Calibri"/>
                <a:hlinkClick r:id="rId3"/>
              </a:rPr>
              <a:t>www.aafp.org/afp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American </a:t>
            </a:r>
            <a:r>
              <a:rPr dirty="0" sz="1800" spc="-10">
                <a:latin typeface="Calibri"/>
                <a:cs typeface="Calibri"/>
              </a:rPr>
              <a:t>Family Physician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:title>Obesity Prevention and Management</dc:title>
  <dcterms:created xsi:type="dcterms:W3CDTF">2017-03-22T06:18:27Z</dcterms:created>
  <dcterms:modified xsi:type="dcterms:W3CDTF">2017-03-22T06:18:27Z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2017-03-22T00:00:00Z</vt:filetime>
  </property>
</Properties>
</file>