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sldIdLst>
    <p:sldId id="256" r:id="rId2"/>
    <p:sldId id="304" r:id="rId3"/>
    <p:sldId id="257" r:id="rId4"/>
    <p:sldId id="285" r:id="rId5"/>
    <p:sldId id="258" r:id="rId6"/>
    <p:sldId id="261" r:id="rId7"/>
    <p:sldId id="259" r:id="rId8"/>
    <p:sldId id="260" r:id="rId9"/>
    <p:sldId id="263" r:id="rId10"/>
    <p:sldId id="286" r:id="rId11"/>
    <p:sldId id="264" r:id="rId12"/>
    <p:sldId id="289" r:id="rId13"/>
    <p:sldId id="288" r:id="rId14"/>
    <p:sldId id="266" r:id="rId15"/>
    <p:sldId id="290" r:id="rId16"/>
    <p:sldId id="291" r:id="rId17"/>
    <p:sldId id="292" r:id="rId18"/>
    <p:sldId id="293" r:id="rId19"/>
    <p:sldId id="294" r:id="rId20"/>
    <p:sldId id="295" r:id="rId21"/>
    <p:sldId id="296" r:id="rId22"/>
    <p:sldId id="297" r:id="rId23"/>
    <p:sldId id="274" r:id="rId24"/>
    <p:sldId id="275" r:id="rId25"/>
    <p:sldId id="276" r:id="rId26"/>
    <p:sldId id="299" r:id="rId27"/>
    <p:sldId id="300" r:id="rId28"/>
    <p:sldId id="301" r:id="rId29"/>
    <p:sldId id="278" r:id="rId30"/>
    <p:sldId id="298" r:id="rId31"/>
    <p:sldId id="302" r:id="rId32"/>
    <p:sldId id="303" r:id="rId33"/>
    <p:sldId id="279" r:id="rId34"/>
    <p:sldId id="280" r:id="rId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4660"/>
  </p:normalViewPr>
  <p:slideViewPr>
    <p:cSldViewPr>
      <p:cViewPr>
        <p:scale>
          <a:sx n="100" d="100"/>
          <a:sy n="100" d="100"/>
        </p:scale>
        <p:origin x="-504" y="5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panose="020B0604020202020204" pitchFamily="34" charset="0"/>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atin typeface="Arial" panose="020B0604020202020204" pitchFamily="34" charset="0"/>
              </a:defRPr>
            </a:lvl1pPr>
          </a:lstStyle>
          <a:p>
            <a:pPr>
              <a:defRPr/>
            </a:pPr>
            <a:fld id="{5EA1E718-862B-42FD-ACD7-FB3B0A89B395}" type="datetimeFigureOut">
              <a:rPr lang="en-GB"/>
              <a:pPr>
                <a:defRPr/>
              </a:pPr>
              <a:t>06/05/2017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panose="020B0604020202020204" pitchFamily="34"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B54EC0A-CB56-44AC-A976-22EC22E17D19}" type="slidenum">
              <a:rPr lang="en-GB" altLang="en-US"/>
              <a:pPr/>
              <a:t>‹#›</a:t>
            </a:fld>
            <a:endParaRPr lang="en-GB" altLang="en-US"/>
          </a:p>
        </p:txBody>
      </p:sp>
    </p:spTree>
    <p:extLst>
      <p:ext uri="{BB962C8B-B14F-4D97-AF65-F5344CB8AC3E}">
        <p14:creationId xmlns:p14="http://schemas.microsoft.com/office/powerpoint/2010/main" val="42612411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065387A7-FCA9-440A-B71A-F9AE7C4ADF8A}" type="datetime1">
              <a:rPr lang="en-GB"/>
              <a:pPr>
                <a:defRPr/>
              </a:pPr>
              <a:t>06/05/2017</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7" name="Slide Number Placeholder 5"/>
          <p:cNvSpPr>
            <a:spLocks noGrp="1"/>
          </p:cNvSpPr>
          <p:nvPr>
            <p:ph type="sldNum" sz="quarter" idx="12"/>
          </p:nvPr>
        </p:nvSpPr>
        <p:spPr/>
        <p:txBody>
          <a:bodyPr/>
          <a:lstStyle>
            <a:lvl1pPr>
              <a:defRPr/>
            </a:lvl1pPr>
          </a:lstStyle>
          <a:p>
            <a:fld id="{8575AAFA-F552-440D-AFB8-DB4D9EC4E635}" type="slidenum">
              <a:rPr lang="en-GB" altLang="en-US"/>
              <a:pPr/>
              <a:t>‹#›</a:t>
            </a:fld>
            <a:endParaRPr lang="en-GB" altLang="en-US"/>
          </a:p>
        </p:txBody>
      </p:sp>
    </p:spTree>
    <p:extLst>
      <p:ext uri="{BB962C8B-B14F-4D97-AF65-F5344CB8AC3E}">
        <p14:creationId xmlns:p14="http://schemas.microsoft.com/office/powerpoint/2010/main" val="210634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39D538B-B48A-4995-80ED-7D6C77227F94}" type="datetime1">
              <a:rPr lang="en-GB"/>
              <a:pPr>
                <a:defRPr/>
              </a:pPr>
              <a:t>06/05/2017</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6" name="Slide Number Placeholder 5"/>
          <p:cNvSpPr>
            <a:spLocks noGrp="1"/>
          </p:cNvSpPr>
          <p:nvPr>
            <p:ph type="sldNum" sz="quarter" idx="12"/>
          </p:nvPr>
        </p:nvSpPr>
        <p:spPr/>
        <p:txBody>
          <a:bodyPr/>
          <a:lstStyle>
            <a:lvl1pPr>
              <a:defRPr/>
            </a:lvl1pPr>
          </a:lstStyle>
          <a:p>
            <a:fld id="{4D25C746-BDCF-4268-AD99-D0AFA31BD85E}" type="slidenum">
              <a:rPr lang="en-GB" altLang="en-US"/>
              <a:pPr/>
              <a:t>‹#›</a:t>
            </a:fld>
            <a:endParaRPr lang="en-GB" altLang="en-US"/>
          </a:p>
        </p:txBody>
      </p:sp>
    </p:spTree>
    <p:extLst>
      <p:ext uri="{BB962C8B-B14F-4D97-AF65-F5344CB8AC3E}">
        <p14:creationId xmlns:p14="http://schemas.microsoft.com/office/powerpoint/2010/main" val="2639009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2"/>
        </a:solidFill>
        <a:effectLst/>
      </p:bgPr>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214C1ED-EC3B-4AF0-8345-FFADEE53D882}" type="datetime1">
              <a:rPr lang="en-GB"/>
              <a:pPr>
                <a:defRPr/>
              </a:pPr>
              <a:t>06/05/2017</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7" name="Slide Number Placeholder 5"/>
          <p:cNvSpPr>
            <a:spLocks noGrp="1"/>
          </p:cNvSpPr>
          <p:nvPr>
            <p:ph type="sldNum" sz="quarter" idx="12"/>
          </p:nvPr>
        </p:nvSpPr>
        <p:spPr/>
        <p:txBody>
          <a:bodyPr/>
          <a:lstStyle>
            <a:lvl1pPr>
              <a:defRPr/>
            </a:lvl1pPr>
          </a:lstStyle>
          <a:p>
            <a:fld id="{833C09FF-BD3D-409E-9139-0E9E764F548C}" type="slidenum">
              <a:rPr lang="en-GB" altLang="en-US"/>
              <a:pPr/>
              <a:t>‹#›</a:t>
            </a:fld>
            <a:endParaRPr lang="en-GB" altLang="en-US"/>
          </a:p>
        </p:txBody>
      </p:sp>
    </p:spTree>
    <p:extLst>
      <p:ext uri="{BB962C8B-B14F-4D97-AF65-F5344CB8AC3E}">
        <p14:creationId xmlns:p14="http://schemas.microsoft.com/office/powerpoint/2010/main" val="107258174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111D0B1-5111-4EC2-B1E5-A48C75368CB3}" type="datetime1">
              <a:rPr lang="en-GB"/>
              <a:pPr>
                <a:defRPr/>
              </a:pPr>
              <a:t>06/05/2017</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7" name="Slide Number Placeholder 5"/>
          <p:cNvSpPr>
            <a:spLocks noGrp="1"/>
          </p:cNvSpPr>
          <p:nvPr>
            <p:ph type="sldNum" sz="quarter" idx="12"/>
          </p:nvPr>
        </p:nvSpPr>
        <p:spPr/>
        <p:txBody>
          <a:bodyPr/>
          <a:lstStyle>
            <a:lvl1pPr>
              <a:defRPr/>
            </a:lvl1pPr>
          </a:lstStyle>
          <a:p>
            <a:fld id="{B82AD767-BE02-4513-A720-919EEC583831}" type="slidenum">
              <a:rPr lang="en-GB" altLang="en-US"/>
              <a:pPr/>
              <a:t>‹#›</a:t>
            </a:fld>
            <a:endParaRPr lang="en-GB" altLang="en-US"/>
          </a:p>
        </p:txBody>
      </p:sp>
    </p:spTree>
    <p:extLst>
      <p:ext uri="{BB962C8B-B14F-4D97-AF65-F5344CB8AC3E}">
        <p14:creationId xmlns:p14="http://schemas.microsoft.com/office/powerpoint/2010/main" val="3552401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26B3F423-5431-4A2B-902B-847C332DC5B2}" type="datetime1">
              <a:rPr lang="en-GB"/>
              <a:pPr>
                <a:defRPr/>
              </a:pPr>
              <a:t>06/05/2017</a:t>
            </a:fld>
            <a:endParaRPr lang="en-GB"/>
          </a:p>
        </p:txBody>
      </p:sp>
      <p:sp>
        <p:nvSpPr>
          <p:cNvPr id="9" name="Footer Placeholder 7"/>
          <p:cNvSpPr>
            <a:spLocks noGrp="1"/>
          </p:cNvSpPr>
          <p:nvPr>
            <p:ph type="ftr" sz="quarter" idx="11"/>
          </p:nvPr>
        </p:nvSpPr>
        <p:spPr/>
        <p:txBody>
          <a:bodyPr/>
          <a:lstStyle>
            <a:lvl1pPr>
              <a:defRPr/>
            </a:lvl1pPr>
          </a:lstStyle>
          <a:p>
            <a:pPr>
              <a:defRPr/>
            </a:pPr>
            <a:r>
              <a:rPr lang="en-GB"/>
              <a:t>7th Haematologist Conference Barcelona 2017</a:t>
            </a:r>
          </a:p>
        </p:txBody>
      </p:sp>
      <p:sp>
        <p:nvSpPr>
          <p:cNvPr id="10" name="Slide Number Placeholder 8"/>
          <p:cNvSpPr>
            <a:spLocks noGrp="1"/>
          </p:cNvSpPr>
          <p:nvPr>
            <p:ph type="sldNum" sz="quarter" idx="12"/>
          </p:nvPr>
        </p:nvSpPr>
        <p:spPr/>
        <p:txBody>
          <a:bodyPr/>
          <a:lstStyle>
            <a:lvl1pPr>
              <a:defRPr/>
            </a:lvl1pPr>
          </a:lstStyle>
          <a:p>
            <a:fld id="{E5A8F25D-642B-4CFF-82C5-89A964A71A4D}" type="slidenum">
              <a:rPr lang="en-GB" altLang="en-US"/>
              <a:pPr/>
              <a:t>‹#›</a:t>
            </a:fld>
            <a:endParaRPr lang="en-GB" altLang="en-US"/>
          </a:p>
        </p:txBody>
      </p:sp>
    </p:spTree>
    <p:extLst>
      <p:ext uri="{BB962C8B-B14F-4D97-AF65-F5344CB8AC3E}">
        <p14:creationId xmlns:p14="http://schemas.microsoft.com/office/powerpoint/2010/main" val="415758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93AF2A7-3030-40FD-AFE7-7D5126EF6201}" type="datetime1">
              <a:rPr lang="en-GB"/>
              <a:pPr>
                <a:defRPr/>
              </a:pPr>
              <a:t>06/05/2017</a:t>
            </a:fld>
            <a:endParaRPr lang="en-GB"/>
          </a:p>
        </p:txBody>
      </p:sp>
      <p:sp>
        <p:nvSpPr>
          <p:cNvPr id="4"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5" name="Slide Number Placeholder 5"/>
          <p:cNvSpPr>
            <a:spLocks noGrp="1"/>
          </p:cNvSpPr>
          <p:nvPr>
            <p:ph type="sldNum" sz="quarter" idx="12"/>
          </p:nvPr>
        </p:nvSpPr>
        <p:spPr/>
        <p:txBody>
          <a:bodyPr/>
          <a:lstStyle>
            <a:lvl1pPr>
              <a:defRPr/>
            </a:lvl1pPr>
          </a:lstStyle>
          <a:p>
            <a:fld id="{1F423ABA-D764-4055-BE7B-67400C3E9B6B}" type="slidenum">
              <a:rPr lang="en-GB" altLang="en-US"/>
              <a:pPr/>
              <a:t>‹#›</a:t>
            </a:fld>
            <a:endParaRPr lang="en-GB" altLang="en-US"/>
          </a:p>
        </p:txBody>
      </p:sp>
    </p:spTree>
    <p:extLst>
      <p:ext uri="{BB962C8B-B14F-4D97-AF65-F5344CB8AC3E}">
        <p14:creationId xmlns:p14="http://schemas.microsoft.com/office/powerpoint/2010/main" val="4088591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0453FBF-3173-489A-8C67-C00F44E5337D}" type="datetime1">
              <a:rPr lang="en-GB"/>
              <a:pPr>
                <a:defRPr/>
              </a:pPr>
              <a:t>06/05/2017</a:t>
            </a:fld>
            <a:endParaRPr lang="en-GB"/>
          </a:p>
        </p:txBody>
      </p:sp>
      <p:sp>
        <p:nvSpPr>
          <p:cNvPr id="3"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4" name="Slide Number Placeholder 5"/>
          <p:cNvSpPr>
            <a:spLocks noGrp="1"/>
          </p:cNvSpPr>
          <p:nvPr>
            <p:ph type="sldNum" sz="quarter" idx="12"/>
          </p:nvPr>
        </p:nvSpPr>
        <p:spPr/>
        <p:txBody>
          <a:bodyPr/>
          <a:lstStyle>
            <a:lvl1pPr>
              <a:defRPr/>
            </a:lvl1pPr>
          </a:lstStyle>
          <a:p>
            <a:fld id="{862EA5DE-5992-48AB-B041-FD78E28C1765}" type="slidenum">
              <a:rPr lang="en-GB" altLang="en-US"/>
              <a:pPr/>
              <a:t>‹#›</a:t>
            </a:fld>
            <a:endParaRPr lang="en-GB" altLang="en-US"/>
          </a:p>
        </p:txBody>
      </p:sp>
    </p:spTree>
    <p:extLst>
      <p:ext uri="{BB962C8B-B14F-4D97-AF65-F5344CB8AC3E}">
        <p14:creationId xmlns:p14="http://schemas.microsoft.com/office/powerpoint/2010/main" val="3536335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A4CF1CD8-EE58-46DF-AD31-C0DBA509E0A5}" type="datetime1">
              <a:rPr lang="en-GB"/>
              <a:pPr>
                <a:defRPr/>
              </a:pPr>
              <a:t>06/05/2017</a:t>
            </a:fld>
            <a:endParaRPr lang="en-GB"/>
          </a:p>
        </p:txBody>
      </p:sp>
      <p:sp>
        <p:nvSpPr>
          <p:cNvPr id="7" name="Footer Placeholder 5"/>
          <p:cNvSpPr>
            <a:spLocks noGrp="1"/>
          </p:cNvSpPr>
          <p:nvPr>
            <p:ph type="ftr" sz="quarter" idx="11"/>
          </p:nvPr>
        </p:nvSpPr>
        <p:spPr/>
        <p:txBody>
          <a:bodyPr/>
          <a:lstStyle>
            <a:lvl1pPr>
              <a:defRPr/>
            </a:lvl1pPr>
          </a:lstStyle>
          <a:p>
            <a:pPr>
              <a:defRPr/>
            </a:pPr>
            <a:r>
              <a:rPr lang="en-GB"/>
              <a:t>7th Haematologist Conference Barcelona 2017</a:t>
            </a:r>
          </a:p>
        </p:txBody>
      </p:sp>
      <p:sp>
        <p:nvSpPr>
          <p:cNvPr id="8" name="Slide Number Placeholder 6"/>
          <p:cNvSpPr>
            <a:spLocks noGrp="1"/>
          </p:cNvSpPr>
          <p:nvPr>
            <p:ph type="sldNum" sz="quarter" idx="12"/>
          </p:nvPr>
        </p:nvSpPr>
        <p:spPr/>
        <p:txBody>
          <a:bodyPr/>
          <a:lstStyle>
            <a:lvl1pPr>
              <a:defRPr/>
            </a:lvl1pPr>
          </a:lstStyle>
          <a:p>
            <a:fld id="{DE734B7E-04AC-49CC-8D66-A9BDC4CB817B}" type="slidenum">
              <a:rPr lang="en-GB" altLang="en-US"/>
              <a:pPr/>
              <a:t>‹#›</a:t>
            </a:fld>
            <a:endParaRPr lang="en-GB" altLang="en-US"/>
          </a:p>
        </p:txBody>
      </p:sp>
    </p:spTree>
    <p:extLst>
      <p:ext uri="{BB962C8B-B14F-4D97-AF65-F5344CB8AC3E}">
        <p14:creationId xmlns:p14="http://schemas.microsoft.com/office/powerpoint/2010/main" val="364884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78E6AF5-6B0C-47BE-9024-D36FD0AF06E7}" type="datetime1">
              <a:rPr lang="en-GB"/>
              <a:pPr>
                <a:defRPr/>
              </a:pPr>
              <a:t>06/05/2017</a:t>
            </a:fld>
            <a:endParaRPr lang="en-GB"/>
          </a:p>
        </p:txBody>
      </p:sp>
      <p:sp>
        <p:nvSpPr>
          <p:cNvPr id="6"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7" name="Slide Number Placeholder 5"/>
          <p:cNvSpPr>
            <a:spLocks noGrp="1"/>
          </p:cNvSpPr>
          <p:nvPr>
            <p:ph type="sldNum" sz="quarter" idx="12"/>
          </p:nvPr>
        </p:nvSpPr>
        <p:spPr/>
        <p:txBody>
          <a:bodyPr/>
          <a:lstStyle>
            <a:lvl1pPr>
              <a:defRPr/>
            </a:lvl1pPr>
          </a:lstStyle>
          <a:p>
            <a:fld id="{C10B0C0A-84D9-43B2-A407-0BEBAD2FBCA6}" type="slidenum">
              <a:rPr lang="en-GB" altLang="en-US"/>
              <a:pPr/>
              <a:t>‹#›</a:t>
            </a:fld>
            <a:endParaRPr lang="en-GB" altLang="en-US"/>
          </a:p>
        </p:txBody>
      </p:sp>
    </p:spTree>
    <p:extLst>
      <p:ext uri="{BB962C8B-B14F-4D97-AF65-F5344CB8AC3E}">
        <p14:creationId xmlns:p14="http://schemas.microsoft.com/office/powerpoint/2010/main" val="3377704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DD27A8F-3E63-4A8E-9E1A-C05F9A2C3BAE}" type="datetime1">
              <a:rPr lang="en-GB"/>
              <a:pPr>
                <a:defRPr/>
              </a:pPr>
              <a:t>06/05/2017</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6" name="Slide Number Placeholder 5"/>
          <p:cNvSpPr>
            <a:spLocks noGrp="1"/>
          </p:cNvSpPr>
          <p:nvPr>
            <p:ph type="sldNum" sz="quarter" idx="12"/>
          </p:nvPr>
        </p:nvSpPr>
        <p:spPr/>
        <p:txBody>
          <a:bodyPr/>
          <a:lstStyle>
            <a:lvl1pPr>
              <a:defRPr/>
            </a:lvl1pPr>
          </a:lstStyle>
          <a:p>
            <a:fld id="{0783F173-6E2B-44AF-A5D2-7A76DF90BF4C}" type="slidenum">
              <a:rPr lang="en-GB" altLang="en-US"/>
              <a:pPr/>
              <a:t>‹#›</a:t>
            </a:fld>
            <a:endParaRPr lang="en-GB" altLang="en-US"/>
          </a:p>
        </p:txBody>
      </p:sp>
    </p:spTree>
    <p:extLst>
      <p:ext uri="{BB962C8B-B14F-4D97-AF65-F5344CB8AC3E}">
        <p14:creationId xmlns:p14="http://schemas.microsoft.com/office/powerpoint/2010/main" val="2148184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61C1FA74-18C8-412A-9910-4631740908C0}" type="datetime1">
              <a:rPr lang="en-GB"/>
              <a:pPr>
                <a:defRPr/>
              </a:pPr>
              <a:t>06/05/2017</a:t>
            </a:fld>
            <a:endParaRPr lang="en-GB"/>
          </a:p>
        </p:txBody>
      </p:sp>
      <p:sp>
        <p:nvSpPr>
          <p:cNvPr id="5" name="Footer Placeholder 4"/>
          <p:cNvSpPr>
            <a:spLocks noGrp="1"/>
          </p:cNvSpPr>
          <p:nvPr>
            <p:ph type="ftr" sz="quarter" idx="11"/>
          </p:nvPr>
        </p:nvSpPr>
        <p:spPr/>
        <p:txBody>
          <a:bodyPr/>
          <a:lstStyle>
            <a:lvl1pPr>
              <a:defRPr/>
            </a:lvl1pPr>
          </a:lstStyle>
          <a:p>
            <a:pPr>
              <a:defRPr/>
            </a:pPr>
            <a:r>
              <a:rPr lang="en-GB"/>
              <a:t>7th Haematologist Conference Barcelona 2017</a:t>
            </a:r>
          </a:p>
        </p:txBody>
      </p:sp>
      <p:sp>
        <p:nvSpPr>
          <p:cNvPr id="6" name="Slide Number Placeholder 5"/>
          <p:cNvSpPr>
            <a:spLocks noGrp="1"/>
          </p:cNvSpPr>
          <p:nvPr>
            <p:ph type="sldNum" sz="quarter" idx="12"/>
          </p:nvPr>
        </p:nvSpPr>
        <p:spPr/>
        <p:txBody>
          <a:bodyPr/>
          <a:lstStyle>
            <a:lvl1pPr>
              <a:defRPr/>
            </a:lvl1pPr>
          </a:lstStyle>
          <a:p>
            <a:fld id="{57AF40CD-6469-412F-9AF6-A65D77AA447A}" type="slidenum">
              <a:rPr lang="en-GB" altLang="en-US"/>
              <a:pPr/>
              <a:t>‹#›</a:t>
            </a:fld>
            <a:endParaRPr lang="en-GB" altLang="en-US"/>
          </a:p>
        </p:txBody>
      </p:sp>
    </p:spTree>
    <p:extLst>
      <p:ext uri="{BB962C8B-B14F-4D97-AF65-F5344CB8AC3E}">
        <p14:creationId xmlns:p14="http://schemas.microsoft.com/office/powerpoint/2010/main" val="806518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eaLnBrk="1" fontAlgn="auto" hangingPunct="1">
              <a:spcBef>
                <a:spcPts val="0"/>
              </a:spcBef>
              <a:spcAft>
                <a:spcPts val="0"/>
              </a:spcAft>
              <a:defRPr sz="1200">
                <a:solidFill>
                  <a:srgbClr val="FFFFFF"/>
                </a:solidFill>
                <a:latin typeface="+mn-lt"/>
              </a:defRPr>
            </a:lvl1pPr>
          </a:lstStyle>
          <a:p>
            <a:pPr>
              <a:defRPr/>
            </a:pPr>
            <a:fld id="{BA5EBF0B-4235-40A7-B202-75127C69647F}" type="datetime1">
              <a:rPr lang="en-GB"/>
              <a:pPr>
                <a:defRPr/>
              </a:pPr>
              <a:t>06/05/2017</a:t>
            </a:fld>
            <a:endParaRPr lang="en-GB"/>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rgbClr val="FFFFFF"/>
                </a:solidFill>
                <a:latin typeface="+mn-lt"/>
              </a:defRPr>
            </a:lvl1pPr>
          </a:lstStyle>
          <a:p>
            <a:pPr>
              <a:defRPr/>
            </a:pPr>
            <a:r>
              <a:rPr lang="en-GB"/>
              <a:t>7th Haematologist Conference Barcelona 2017</a:t>
            </a: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wrap="square" lIns="91440" tIns="45720" rIns="91440" bIns="45720" numCol="1" anchor="ctr" anchorCtr="0" compatLnSpc="1">
            <a:prstTxWarp prst="textNoShape">
              <a:avLst/>
            </a:prstTxWarp>
          </a:bodyPr>
          <a:lstStyle>
            <a:lvl1pPr eaLnBrk="1" hangingPunct="1">
              <a:defRPr sz="1400" b="1">
                <a:solidFill>
                  <a:srgbClr val="FFFFFF"/>
                </a:solidFill>
              </a:defRPr>
            </a:lvl1pPr>
          </a:lstStyle>
          <a:p>
            <a:fld id="{9DFBC8D7-C6D3-46F1-B31C-699BB718D2E3}"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758" r:id="rId1"/>
    <p:sldLayoutId id="2147483751" r:id="rId2"/>
    <p:sldLayoutId id="2147483759" r:id="rId3"/>
    <p:sldLayoutId id="2147483752" r:id="rId4"/>
    <p:sldLayoutId id="2147483760" r:id="rId5"/>
    <p:sldLayoutId id="2147483753" r:id="rId6"/>
    <p:sldLayoutId id="2147483754" r:id="rId7"/>
    <p:sldLayoutId id="2147483761" r:id="rId8"/>
    <p:sldLayoutId id="2147483755" r:id="rId9"/>
    <p:sldLayoutId id="2147483756" r:id="rId10"/>
    <p:sldLayoutId id="2147483757" r:id="rId11"/>
  </p:sldLayoutIdLst>
  <p:hf sldNum="0" hd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anose="020B0604020202020204" pitchFamily="34" charset="0"/>
        </a:defRPr>
      </a:lvl2pPr>
      <a:lvl3pPr algn="l" rtl="0" eaLnBrk="0" fontAlgn="base" hangingPunct="0">
        <a:spcBef>
          <a:spcPct val="0"/>
        </a:spcBef>
        <a:spcAft>
          <a:spcPct val="0"/>
        </a:spcAft>
        <a:defRPr sz="4000">
          <a:solidFill>
            <a:schemeClr val="tx2"/>
          </a:solidFill>
          <a:latin typeface="Arial" panose="020B0604020202020204" pitchFamily="34" charset="0"/>
        </a:defRPr>
      </a:lvl3pPr>
      <a:lvl4pPr algn="l" rtl="0" eaLnBrk="0" fontAlgn="base" hangingPunct="0">
        <a:spcBef>
          <a:spcPct val="0"/>
        </a:spcBef>
        <a:spcAft>
          <a:spcPct val="0"/>
        </a:spcAft>
        <a:defRPr sz="4000">
          <a:solidFill>
            <a:schemeClr val="tx2"/>
          </a:solidFill>
          <a:latin typeface="Arial" panose="020B0604020202020204" pitchFamily="34" charset="0"/>
        </a:defRPr>
      </a:lvl4pPr>
      <a:lvl5pPr algn="l" rtl="0" eaLnBrk="0" fontAlgn="base" hangingPunct="0">
        <a:spcBef>
          <a:spcPct val="0"/>
        </a:spcBef>
        <a:spcAft>
          <a:spcPct val="0"/>
        </a:spcAft>
        <a:defRPr sz="4000">
          <a:solidFill>
            <a:schemeClr val="tx2"/>
          </a:solidFill>
          <a:latin typeface="Arial" panose="020B0604020202020204" pitchFamily="34" charset="0"/>
        </a:defRPr>
      </a:lvl5pPr>
      <a:lvl6pPr marL="457200" algn="l" rtl="0" fontAlgn="base">
        <a:spcBef>
          <a:spcPct val="0"/>
        </a:spcBef>
        <a:spcAft>
          <a:spcPct val="0"/>
        </a:spcAft>
        <a:defRPr sz="4000">
          <a:solidFill>
            <a:schemeClr val="tx2"/>
          </a:solidFill>
          <a:latin typeface="Arial" panose="020B0604020202020204" pitchFamily="34" charset="0"/>
        </a:defRPr>
      </a:lvl6pPr>
      <a:lvl7pPr marL="914400" algn="l" rtl="0" fontAlgn="base">
        <a:spcBef>
          <a:spcPct val="0"/>
        </a:spcBef>
        <a:spcAft>
          <a:spcPct val="0"/>
        </a:spcAft>
        <a:defRPr sz="4000">
          <a:solidFill>
            <a:schemeClr val="tx2"/>
          </a:solidFill>
          <a:latin typeface="Arial" panose="020B0604020202020204" pitchFamily="34" charset="0"/>
        </a:defRPr>
      </a:lvl7pPr>
      <a:lvl8pPr marL="1371600" algn="l" rtl="0" fontAlgn="base">
        <a:spcBef>
          <a:spcPct val="0"/>
        </a:spcBef>
        <a:spcAft>
          <a:spcPct val="0"/>
        </a:spcAft>
        <a:defRPr sz="4000">
          <a:solidFill>
            <a:schemeClr val="tx2"/>
          </a:solidFill>
          <a:latin typeface="Arial" panose="020B0604020202020204" pitchFamily="34" charset="0"/>
        </a:defRPr>
      </a:lvl8pPr>
      <a:lvl9pPr marL="1828800" algn="l" rtl="0" fontAlgn="base">
        <a:spcBef>
          <a:spcPct val="0"/>
        </a:spcBef>
        <a:spcAft>
          <a:spcPct val="0"/>
        </a:spcAft>
        <a:defRPr sz="4000">
          <a:solidFill>
            <a:schemeClr val="tx2"/>
          </a:solidFill>
          <a:latin typeface="Arial" panose="020B0604020202020204" pitchFamily="34"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2775" y="476250"/>
            <a:ext cx="7848600" cy="1223963"/>
          </a:xfrm>
        </p:spPr>
        <p:txBody>
          <a:bodyPr/>
          <a:lstStyle/>
          <a:p>
            <a:pPr algn="ctr" eaLnBrk="1" fontAlgn="auto" hangingPunct="1">
              <a:spcAft>
                <a:spcPts val="0"/>
              </a:spcAft>
              <a:defRPr/>
            </a:pPr>
            <a:r>
              <a:rPr lang="en-GB" sz="2800" dirty="0">
                <a:solidFill>
                  <a:srgbClr val="FF0000"/>
                </a:solidFill>
                <a:effectLst>
                  <a:outerShdw blurRad="38100" dist="38100" dir="2700000" algn="tl">
                    <a:srgbClr val="000000">
                      <a:alpha val="43137"/>
                    </a:srgbClr>
                  </a:outerShdw>
                </a:effectLst>
              </a:rPr>
              <a:t>ABO AND RHESUS D BLOOD GROUP AND HAEMOLYTIC DISEASE of THE NEWBORN IN SOKOTO SPECIALIST HOSPITAL, NIGERIA</a:t>
            </a:r>
          </a:p>
        </p:txBody>
      </p:sp>
      <p:sp>
        <p:nvSpPr>
          <p:cNvPr id="3" name="Subtitle 2"/>
          <p:cNvSpPr>
            <a:spLocks noGrp="1"/>
          </p:cNvSpPr>
          <p:nvPr>
            <p:ph type="subTitle" idx="1"/>
          </p:nvPr>
        </p:nvSpPr>
        <p:spPr>
          <a:xfrm>
            <a:off x="685800" y="4221163"/>
            <a:ext cx="7702550" cy="1439862"/>
          </a:xfrm>
        </p:spPr>
        <p:txBody>
          <a:bodyPr rtlCol="0">
            <a:normAutofit/>
          </a:bodyPr>
          <a:lstStyle/>
          <a:p>
            <a:pPr algn="ctr" eaLnBrk="1" fontAlgn="auto" hangingPunct="1">
              <a:spcAft>
                <a:spcPts val="0"/>
              </a:spcAft>
              <a:buFont typeface="Arial" panose="020B0604020202020204" pitchFamily="34" charset="0"/>
              <a:buNone/>
              <a:defRPr/>
            </a:pPr>
            <a:r>
              <a:rPr lang="en-GB" dirty="0" err="1">
                <a:solidFill>
                  <a:schemeClr val="tx1"/>
                </a:solidFill>
                <a:effectLst>
                  <a:outerShdw blurRad="38100" dist="38100" dir="2700000" algn="tl">
                    <a:srgbClr val="000000">
                      <a:alpha val="43137"/>
                    </a:srgbClr>
                  </a:outerShdw>
                </a:effectLst>
              </a:rPr>
              <a:t>Prof.</a:t>
            </a:r>
            <a:r>
              <a:rPr lang="en-GB" dirty="0">
                <a:solidFill>
                  <a:schemeClr val="tx1"/>
                </a:solidFill>
                <a:effectLst>
                  <a:outerShdw blurRad="38100" dist="38100" dir="2700000" algn="tl">
                    <a:srgbClr val="000000">
                      <a:alpha val="43137"/>
                    </a:srgbClr>
                  </a:outerShdw>
                </a:effectLst>
              </a:rPr>
              <a:t> </a:t>
            </a:r>
            <a:r>
              <a:rPr lang="en-GB" dirty="0" err="1">
                <a:solidFill>
                  <a:schemeClr val="tx1"/>
                </a:solidFill>
                <a:effectLst>
                  <a:outerShdw blurRad="38100" dist="38100" dir="2700000" algn="tl">
                    <a:srgbClr val="000000">
                      <a:alpha val="43137"/>
                    </a:srgbClr>
                  </a:outerShdw>
                </a:effectLst>
              </a:rPr>
              <a:t>Erhabor</a:t>
            </a:r>
            <a:r>
              <a:rPr lang="en-GB" dirty="0">
                <a:solidFill>
                  <a:schemeClr val="tx1"/>
                </a:solidFill>
                <a:effectLst>
                  <a:outerShdw blurRad="38100" dist="38100" dir="2700000" algn="tl">
                    <a:srgbClr val="000000">
                      <a:alpha val="43137"/>
                    </a:srgbClr>
                  </a:outerShdw>
                </a:effectLst>
              </a:rPr>
              <a:t> </a:t>
            </a:r>
            <a:r>
              <a:rPr lang="en-GB" dirty="0" err="1">
                <a:solidFill>
                  <a:schemeClr val="tx1"/>
                </a:solidFill>
                <a:effectLst>
                  <a:outerShdw blurRad="38100" dist="38100" dir="2700000" algn="tl">
                    <a:srgbClr val="000000">
                      <a:alpha val="43137"/>
                    </a:srgbClr>
                  </a:outerShdw>
                </a:effectLst>
              </a:rPr>
              <a:t>Osaro</a:t>
            </a:r>
            <a:endParaRPr lang="en-GB" dirty="0">
              <a:solidFill>
                <a:schemeClr val="tx1"/>
              </a:solidFill>
              <a:effectLst>
                <a:outerShdw blurRad="38100" dist="38100" dir="2700000" algn="tl">
                  <a:srgbClr val="000000">
                    <a:alpha val="43137"/>
                  </a:srgbClr>
                </a:outerShdw>
              </a:effectLst>
            </a:endParaRPr>
          </a:p>
          <a:p>
            <a:pPr algn="ctr" eaLnBrk="1" fontAlgn="auto" hangingPunct="1">
              <a:spcAft>
                <a:spcPts val="0"/>
              </a:spcAft>
              <a:buFont typeface="Arial" panose="020B0604020202020204" pitchFamily="34" charset="0"/>
              <a:buNone/>
              <a:defRPr/>
            </a:pPr>
            <a:r>
              <a:rPr lang="en-GB" dirty="0">
                <a:solidFill>
                  <a:schemeClr val="tx1"/>
                </a:solidFill>
                <a:effectLst>
                  <a:outerShdw blurRad="38100" dist="38100" dir="2700000" algn="tl">
                    <a:srgbClr val="000000">
                      <a:alpha val="43137"/>
                    </a:srgbClr>
                  </a:outerShdw>
                </a:effectLst>
              </a:rPr>
              <a:t>Faculty of Medical Laboratory Science, Department of Haematology and Blood Transfusion</a:t>
            </a:r>
          </a:p>
          <a:p>
            <a:pPr algn="ctr" eaLnBrk="1" fontAlgn="auto" hangingPunct="1">
              <a:spcAft>
                <a:spcPts val="0"/>
              </a:spcAft>
              <a:buFont typeface="Arial" panose="020B0604020202020204" pitchFamily="34" charset="0"/>
              <a:buNone/>
              <a:defRPr/>
            </a:pPr>
            <a:endParaRPr lang="en-GB" dirty="0">
              <a:solidFill>
                <a:schemeClr val="tx1"/>
              </a:solidFill>
              <a:effectLst>
                <a:outerShdw blurRad="38100" dist="38100" dir="2700000" algn="tl">
                  <a:srgbClr val="000000">
                    <a:alpha val="43137"/>
                  </a:srgbClr>
                </a:outerShdw>
              </a:effectLst>
            </a:endParaRPr>
          </a:p>
        </p:txBody>
      </p:sp>
      <p:pic>
        <p:nvPicPr>
          <p:cNvPr id="7172" name="Picture 2"/>
          <p:cNvPicPr>
            <a:picLocks noChangeAspect="1" noChangeArrowheads="1"/>
          </p:cNvPicPr>
          <p:nvPr/>
        </p:nvPicPr>
        <p:blipFill>
          <a:blip r:embed="rId2">
            <a:extLst>
              <a:ext uri="{28A0092B-C50C-407E-A947-70E740481C1C}">
                <a14:useLocalDpi xmlns:a14="http://schemas.microsoft.com/office/drawing/2010/main" val="0"/>
              </a:ext>
            </a:extLst>
          </a:blip>
          <a:srcRect b="5692"/>
          <a:stretch>
            <a:fillRect/>
          </a:stretch>
        </p:blipFill>
        <p:spPr bwMode="auto">
          <a:xfrm>
            <a:off x="3708400" y="1989138"/>
            <a:ext cx="1943100" cy="193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8"/>
          <p:cNvPicPr>
            <a:picLocks noChangeAspect="1"/>
          </p:cNvPicPr>
          <p:nvPr/>
        </p:nvPicPr>
        <p:blipFill>
          <a:blip r:embed="rId3">
            <a:extLst>
              <a:ext uri="{28A0092B-C50C-407E-A947-70E740481C1C}">
                <a14:useLocalDpi xmlns:a14="http://schemas.microsoft.com/office/drawing/2010/main" val="0"/>
              </a:ext>
            </a:extLst>
          </a:blip>
          <a:srcRect b="24213"/>
          <a:stretch>
            <a:fillRect/>
          </a:stretch>
        </p:blipFill>
        <p:spPr bwMode="auto">
          <a:xfrm>
            <a:off x="2051050" y="5516563"/>
            <a:ext cx="49688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560387"/>
          </a:xfrm>
        </p:spPr>
        <p:txBody>
          <a:bodyPr>
            <a:normAutofit fontScale="90000"/>
          </a:bodyPr>
          <a:lstStyle/>
          <a:p>
            <a:pPr algn="ctr">
              <a:defRPr/>
            </a:pPr>
            <a:r>
              <a:rPr lang="en-GB" sz="3600" dirty="0">
                <a:solidFill>
                  <a:srgbClr val="FF0000"/>
                </a:solidFill>
              </a:rPr>
              <a:t>Outline </a:t>
            </a:r>
          </a:p>
        </p:txBody>
      </p:sp>
      <p:sp>
        <p:nvSpPr>
          <p:cNvPr id="3" name="Content Placeholder 2"/>
          <p:cNvSpPr>
            <a:spLocks noGrp="1"/>
          </p:cNvSpPr>
          <p:nvPr>
            <p:ph idx="1"/>
          </p:nvPr>
        </p:nvSpPr>
        <p:spPr>
          <a:xfrm>
            <a:off x="457200" y="908050"/>
            <a:ext cx="8229600" cy="5597525"/>
          </a:xfrm>
        </p:spPr>
        <p:txBody>
          <a:bodyPr/>
          <a:lstStyle/>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Introduction</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Statement of the problem</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Justification </a:t>
            </a:r>
          </a:p>
          <a:p>
            <a:pPr algn="just"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Aim and Objectives</a:t>
            </a:r>
          </a:p>
          <a:p>
            <a:pPr algn="just"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Study Design</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Materials and Methods</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Statistical Analysis</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Results</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Discussion</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Conclusion</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Recommendation</a:t>
            </a:r>
          </a:p>
          <a:p>
            <a:pPr eaLnBrk="1" fontAlgn="auto" hangingPunct="1">
              <a:lnSpc>
                <a:spcPct val="150000"/>
              </a:lnSpc>
              <a:spcAft>
                <a:spcPts val="0"/>
              </a:spcAft>
              <a:buFont typeface="Wingdings" panose="05000000000000000000" pitchFamily="2" charset="2"/>
              <a:buChar char="§"/>
              <a:defRPr/>
            </a:pPr>
            <a:r>
              <a:rPr lang="en-US" sz="1800" dirty="0">
                <a:effectLst>
                  <a:outerShdw blurRad="38100" dist="38100" dir="2700000" algn="tl">
                    <a:srgbClr val="000000">
                      <a:alpha val="43137"/>
                    </a:srgbClr>
                  </a:outerShdw>
                </a:effectLst>
                <a:cs typeface="Times New Roman" pitchFamily="18" charset="0"/>
              </a:rPr>
              <a:t>References</a:t>
            </a:r>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0363"/>
            <a:ext cx="8229600" cy="476250"/>
          </a:xfrm>
        </p:spPr>
        <p:txBody>
          <a:bodyPr>
            <a:normAutofit fontScale="90000"/>
          </a:bodyPr>
          <a:lstStyle/>
          <a:p>
            <a:pPr algn="ctr" eaLnBrk="1" fontAlgn="auto" hangingPunct="1">
              <a:spcAft>
                <a:spcPts val="0"/>
              </a:spcAft>
              <a:defRPr/>
            </a:pPr>
            <a:r>
              <a:rPr lang="en-GB" dirty="0">
                <a:solidFill>
                  <a:srgbClr val="FF0000"/>
                </a:solidFill>
              </a:rPr>
              <a:t>Introduction</a:t>
            </a:r>
          </a:p>
        </p:txBody>
      </p:sp>
      <p:sp>
        <p:nvSpPr>
          <p:cNvPr id="3" name="Content Placeholder 2"/>
          <p:cNvSpPr>
            <a:spLocks noGrp="1"/>
          </p:cNvSpPr>
          <p:nvPr>
            <p:ph idx="1"/>
          </p:nvPr>
        </p:nvSpPr>
        <p:spPr>
          <a:xfrm>
            <a:off x="255588" y="884238"/>
            <a:ext cx="8856662" cy="5689600"/>
          </a:xfrm>
        </p:spPr>
        <p:txBody>
          <a:bodyPr rtlCol="0">
            <a:noAutofit/>
          </a:bodyPr>
          <a:lstStyle/>
          <a:p>
            <a:pPr eaLnBrk="1" fontAlgn="auto" hangingPunct="1">
              <a:lnSpc>
                <a:spcPct val="170000"/>
              </a:lnSpc>
              <a:spcAft>
                <a:spcPts val="0"/>
              </a:spcAft>
              <a:buFont typeface="Wingdings" pitchFamily="2" charset="2"/>
              <a:buChar char="§"/>
              <a:defRPr/>
            </a:pPr>
            <a:r>
              <a:rPr lang="en-GB" sz="1400" dirty="0">
                <a:effectLst>
                  <a:outerShdw blurRad="38100" dist="38100" dir="2700000" algn="tl">
                    <a:srgbClr val="000000">
                      <a:alpha val="43137"/>
                    </a:srgbClr>
                  </a:outerShdw>
                </a:effectLst>
              </a:rPr>
              <a:t>The ABO blood group system is the most clinically significant system.</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The Rh blood group system is the 2nd most clinically significant blood group (D, C, c, E and e).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Of these, D antigen is very important in transfusion and most common cause of HDFN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HDFN is associated with the </a:t>
            </a:r>
            <a:r>
              <a:rPr lang="en-US" sz="1400" dirty="0" err="1">
                <a:effectLst>
                  <a:outerShdw blurRad="38100" dist="38100" dir="2700000" algn="tl">
                    <a:srgbClr val="000000">
                      <a:alpha val="43137"/>
                    </a:srgbClr>
                  </a:outerShdw>
                </a:effectLst>
              </a:rPr>
              <a:t>transplacental</a:t>
            </a:r>
            <a:r>
              <a:rPr lang="en-US" sz="1400" dirty="0">
                <a:effectLst>
                  <a:outerShdw blurRad="38100" dist="38100" dir="2700000" algn="tl">
                    <a:srgbClr val="000000">
                      <a:alpha val="43137"/>
                    </a:srgbClr>
                  </a:outerShdw>
                </a:effectLst>
              </a:rPr>
              <a:t> passage of maternal ABs into foetal circulation resulting in immune haemolysis of foetal/neonatal red cells.</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 The implicated antibodies could be naturally occurring (anti-A, anti-B) or immune antibodies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Immune Abs often develop following a sensitizing event like transfusion or pregnancy.</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 The haemolytic process result in </a:t>
            </a:r>
            <a:r>
              <a:rPr lang="en-US" sz="1400" dirty="0" err="1">
                <a:effectLst>
                  <a:outerShdw blurRad="38100" dist="38100" dir="2700000" algn="tl">
                    <a:srgbClr val="000000">
                      <a:alpha val="43137"/>
                    </a:srgbClr>
                  </a:outerShdw>
                </a:effectLst>
              </a:rPr>
              <a:t>anaemia</a:t>
            </a:r>
            <a:r>
              <a:rPr lang="en-US" sz="1400" dirty="0">
                <a:effectLst>
                  <a:outerShdw blurRad="38100" dist="38100" dir="2700000" algn="tl">
                    <a:srgbClr val="000000">
                      <a:alpha val="43137"/>
                    </a:srgbClr>
                  </a:outerShdw>
                </a:effectLst>
              </a:rPr>
              <a:t> &amp; hyperbilirubinemia (</a:t>
            </a:r>
            <a:r>
              <a:rPr lang="en-US" sz="1400" dirty="0" err="1">
                <a:effectLst>
                  <a:outerShdw blurRad="38100" dist="38100" dir="2700000" algn="tl">
                    <a:srgbClr val="000000">
                      <a:alpha val="43137"/>
                    </a:srgbClr>
                  </a:outerShdw>
                </a:effectLst>
              </a:rPr>
              <a:t>foetal</a:t>
            </a:r>
            <a:r>
              <a:rPr lang="en-US" sz="1400" dirty="0">
                <a:effectLst>
                  <a:outerShdw blurRad="38100" dist="38100" dir="2700000" algn="tl">
                    <a:srgbClr val="000000">
                      <a:alpha val="43137"/>
                    </a:srgbClr>
                  </a:outerShdw>
                </a:effectLst>
              </a:rPr>
              <a:t>/neonatal morbidity and mortality).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Before the discovery of the Rh IG, HDFN due to anti-D was a significant cause of perinatal mortality.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Administration of Rh IG to Rh(D) negative women during pregnancy &amp; after delivery has reduced the incidence of Rh D HDFN (</a:t>
            </a:r>
            <a:r>
              <a:rPr lang="en-US" sz="1400" dirty="0" err="1">
                <a:effectLst>
                  <a:outerShdw blurRad="38100" dist="38100" dir="2700000" algn="tl">
                    <a:srgbClr val="000000">
                      <a:alpha val="43137"/>
                    </a:srgbClr>
                  </a:outerShdw>
                </a:effectLst>
              </a:rPr>
              <a:t>Liumbruno</a:t>
            </a:r>
            <a:r>
              <a:rPr lang="en-US" sz="1400" dirty="0">
                <a:effectLst>
                  <a:outerShdw blurRad="38100" dist="38100" dir="2700000" algn="tl">
                    <a:srgbClr val="000000">
                      <a:alpha val="43137"/>
                    </a:srgbClr>
                  </a:outerShdw>
                </a:effectLst>
              </a:rPr>
              <a:t> </a:t>
            </a:r>
            <a:r>
              <a:rPr lang="en-US" sz="1400" i="1" dirty="0">
                <a:effectLst>
                  <a:outerShdw blurRad="38100" dist="38100" dir="2700000" algn="tl">
                    <a:srgbClr val="000000">
                      <a:alpha val="43137"/>
                    </a:srgbClr>
                  </a:outerShdw>
                </a:effectLst>
              </a:rPr>
              <a:t>et al</a:t>
            </a:r>
            <a:r>
              <a:rPr lang="en-US" sz="1400" dirty="0">
                <a:effectLst>
                  <a:outerShdw blurRad="38100" dist="38100" dir="2700000" algn="tl">
                    <a:srgbClr val="000000">
                      <a:alpha val="43137"/>
                    </a:srgbClr>
                  </a:outerShdw>
                </a:effectLst>
              </a:rPr>
              <a:t>., 2010).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ABO incompatibility is now the single largest cause of HDFN in the western world (Roberts, 2008). </a:t>
            </a:r>
          </a:p>
          <a:p>
            <a:pPr eaLnBrk="1" fontAlgn="auto" hangingPunct="1">
              <a:lnSpc>
                <a:spcPct val="170000"/>
              </a:lnSpc>
              <a:spcAft>
                <a:spcPts val="0"/>
              </a:spcAft>
              <a:buFont typeface="Wingdings" pitchFamily="2" charset="2"/>
              <a:buChar char="§"/>
              <a:defRPr/>
            </a:pPr>
            <a:r>
              <a:rPr lang="en-US" sz="1400" dirty="0">
                <a:effectLst>
                  <a:outerShdw blurRad="38100" dist="38100" dir="2700000" algn="tl">
                    <a:srgbClr val="000000">
                      <a:alpha val="43137"/>
                    </a:srgbClr>
                  </a:outerShdw>
                </a:effectLst>
              </a:rPr>
              <a:t>Detection &amp; follow up of HDFN is necessary to reduce negative</a:t>
            </a:r>
            <a:r>
              <a:rPr lang="en-US" sz="1400" b="1" dirty="0">
                <a:effectLst>
                  <a:outerShdw blurRad="38100" dist="38100" dir="2700000" algn="tl">
                    <a:srgbClr val="000000">
                      <a:alpha val="43137"/>
                    </a:srgbClr>
                  </a:outerShdw>
                </a:effectLst>
              </a:rPr>
              <a:t> </a:t>
            </a:r>
            <a:r>
              <a:rPr lang="en-US" sz="1400" dirty="0">
                <a:effectLst>
                  <a:outerShdw blurRad="38100" dist="38100" dir="2700000" algn="tl">
                    <a:srgbClr val="000000">
                      <a:alpha val="43137"/>
                    </a:srgbClr>
                  </a:outerShdw>
                </a:effectLst>
              </a:rPr>
              <a:t>impact on newborn (</a:t>
            </a:r>
            <a:r>
              <a:rPr lang="en-US" sz="1400" dirty="0" err="1">
                <a:effectLst>
                  <a:outerShdw blurRad="38100" dist="38100" dir="2700000" algn="tl">
                    <a:srgbClr val="000000">
                      <a:alpha val="43137"/>
                    </a:srgbClr>
                  </a:outerShdw>
                </a:effectLst>
              </a:rPr>
              <a:t>Cheesbrough</a:t>
            </a:r>
            <a:r>
              <a:rPr lang="en-US" sz="1400" dirty="0">
                <a:effectLst>
                  <a:outerShdw blurRad="38100" dist="38100" dir="2700000" algn="tl">
                    <a:srgbClr val="000000">
                      <a:alpha val="43137"/>
                    </a:srgbClr>
                  </a:outerShdw>
                </a:effectLst>
              </a:rPr>
              <a:t>, 2006). </a:t>
            </a:r>
            <a:endParaRPr lang="en-GB" sz="1400" dirty="0">
              <a:effectLst>
                <a:outerShdw blurRad="38100" dist="38100" dir="2700000" algn="tl">
                  <a:srgbClr val="000000">
                    <a:alpha val="43137"/>
                  </a:srgbClr>
                </a:outerShdw>
              </a:effectLst>
            </a:endParaRPr>
          </a:p>
          <a:p>
            <a:pPr marL="182880" indent="-182880" eaLnBrk="1" fontAlgn="auto" hangingPunct="1">
              <a:spcAft>
                <a:spcPts val="0"/>
              </a:spcAft>
              <a:buFont typeface="Arial" panose="020B0604020202020204" pitchFamily="34" charset="0"/>
              <a:buChar char="•"/>
              <a:defRPr/>
            </a:pPr>
            <a:endParaRPr lang="en-GB" sz="1400" b="1" dirty="0"/>
          </a:p>
        </p:txBody>
      </p:sp>
      <p:sp>
        <p:nvSpPr>
          <p:cNvPr id="4" name="Footer Placeholder 3"/>
          <p:cNvSpPr>
            <a:spLocks noGrp="1"/>
          </p:cNvSpPr>
          <p:nvPr>
            <p:ph type="ftr" sz="quarter" idx="11"/>
          </p:nvPr>
        </p:nvSpPr>
        <p:spPr/>
        <p:txBody>
          <a:bodyPr/>
          <a:lstStyle/>
          <a:p>
            <a:pPr>
              <a:defRPr/>
            </a:pPr>
            <a:r>
              <a:rPr lang="en-GB" dirty="0"/>
              <a:t>7th Haematologist Conference Barcelona 2017</a:t>
            </a:r>
          </a:p>
        </p:txBody>
      </p:sp>
      <p:pic>
        <p:nvPicPr>
          <p:cNvPr id="9221" name="Picture 4"/>
          <p:cNvPicPr>
            <a:picLocks noChangeAspect="1"/>
          </p:cNvPicPr>
          <p:nvPr/>
        </p:nvPicPr>
        <p:blipFill>
          <a:blip r:embed="rId2">
            <a:extLst>
              <a:ext uri="{28A0092B-C50C-407E-A947-70E740481C1C}">
                <a14:useLocalDpi xmlns:a14="http://schemas.microsoft.com/office/drawing/2010/main" val="0"/>
              </a:ext>
            </a:extLst>
          </a:blip>
          <a:srcRect l="-98201" t="175296" r="98201" b="-146870"/>
          <a:stretch>
            <a:fillRect/>
          </a:stretch>
        </p:blipFill>
        <p:spPr bwMode="auto">
          <a:xfrm>
            <a:off x="3152775" y="2924175"/>
            <a:ext cx="28384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5"/>
          <p:cNvPicPr>
            <a:picLocks noChangeAspect="1"/>
          </p:cNvPicPr>
          <p:nvPr/>
        </p:nvPicPr>
        <p:blipFill>
          <a:blip r:embed="rId2">
            <a:extLst>
              <a:ext uri="{28A0092B-C50C-407E-A947-70E740481C1C}">
                <a14:useLocalDpi xmlns:a14="http://schemas.microsoft.com/office/drawing/2010/main" val="0"/>
              </a:ext>
            </a:extLst>
          </a:blip>
          <a:srcRect t="5008" b="10400"/>
          <a:stretch>
            <a:fillRect/>
          </a:stretch>
        </p:blipFill>
        <p:spPr bwMode="auto">
          <a:xfrm>
            <a:off x="6156325" y="298450"/>
            <a:ext cx="29876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75"/>
            <a:ext cx="8229600" cy="719138"/>
          </a:xfrm>
        </p:spPr>
        <p:txBody>
          <a:bodyPr/>
          <a:lstStyle/>
          <a:p>
            <a:pPr algn="ctr">
              <a:defRPr/>
            </a:pPr>
            <a:r>
              <a:rPr lang="en-GB" sz="3600" dirty="0">
                <a:solidFill>
                  <a:srgbClr val="FF0000"/>
                </a:solidFill>
                <a:effectLst>
                  <a:outerShdw blurRad="38100" dist="38100" dir="2700000" algn="tl">
                    <a:srgbClr val="000000">
                      <a:alpha val="43137"/>
                    </a:srgbClr>
                  </a:outerShdw>
                </a:effectLst>
              </a:rPr>
              <a:t>Introduction</a:t>
            </a:r>
          </a:p>
        </p:txBody>
      </p:sp>
      <p:sp>
        <p:nvSpPr>
          <p:cNvPr id="3" name="Content Placeholder 2"/>
          <p:cNvSpPr>
            <a:spLocks noGrp="1"/>
          </p:cNvSpPr>
          <p:nvPr>
            <p:ph idx="1"/>
          </p:nvPr>
        </p:nvSpPr>
        <p:spPr>
          <a:xfrm>
            <a:off x="107950" y="1125538"/>
            <a:ext cx="8785225" cy="5351462"/>
          </a:xfrm>
        </p:spPr>
        <p:txBody>
          <a:bodyPr/>
          <a:lstStyle/>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HDFN affects an estimated 3 -80 in 100,000 patients annually (Joe et al., 2000). </a:t>
            </a:r>
          </a:p>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Before the establishment of anti-D prophylaxis, 1% of all pregnant women developed Rh </a:t>
            </a:r>
            <a:r>
              <a:rPr lang="en-GB" sz="1700" dirty="0" err="1">
                <a:effectLst>
                  <a:outerShdw blurRad="38100" dist="38100" dir="2700000" algn="tl">
                    <a:srgbClr val="000000">
                      <a:alpha val="43137"/>
                    </a:srgbClr>
                  </a:outerShdw>
                </a:effectLst>
              </a:rPr>
              <a:t>alloimmunization</a:t>
            </a:r>
            <a:r>
              <a:rPr lang="en-GB" sz="1700" dirty="0">
                <a:effectLst>
                  <a:outerShdw blurRad="38100" dist="38100" dir="2700000" algn="tl">
                    <a:srgbClr val="000000">
                      <a:alpha val="43137"/>
                    </a:srgbClr>
                  </a:outerShdw>
                </a:effectLst>
              </a:rPr>
              <a:t>. </a:t>
            </a:r>
          </a:p>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Since the advent of routine prophylaxis, incidence of Rh D sensitization has declined from to 10.2 cases per 10,000 total births (Joy et al., 1988). </a:t>
            </a:r>
          </a:p>
          <a:p>
            <a:pPr>
              <a:lnSpc>
                <a:spcPct val="150000"/>
              </a:lnSpc>
              <a:buFont typeface="Wingdings" panose="05000000000000000000" pitchFamily="2" charset="2"/>
              <a:buChar char="§"/>
              <a:defRPr/>
            </a:pPr>
            <a:r>
              <a:rPr lang="en-GB" sz="1700" dirty="0" err="1">
                <a:effectLst>
                  <a:outerShdw blurRad="38100" dist="38100" dir="2700000" algn="tl">
                    <a:srgbClr val="000000">
                      <a:alpha val="43137"/>
                    </a:srgbClr>
                  </a:outerShdw>
                </a:effectLst>
              </a:rPr>
              <a:t>Alloimmunization</a:t>
            </a:r>
            <a:r>
              <a:rPr lang="en-GB" sz="1700" dirty="0">
                <a:effectLst>
                  <a:outerShdw blurRad="38100" dist="38100" dir="2700000" algn="tl">
                    <a:srgbClr val="000000">
                      <a:alpha val="43137"/>
                    </a:srgbClr>
                  </a:outerShdw>
                </a:effectLst>
              </a:rPr>
              <a:t> due to </a:t>
            </a:r>
            <a:r>
              <a:rPr lang="en-GB" sz="1700" dirty="0" err="1">
                <a:effectLst>
                  <a:outerShdw blurRad="38100" dist="38100" dir="2700000" algn="tl">
                    <a:srgbClr val="000000">
                      <a:alpha val="43137"/>
                    </a:srgbClr>
                  </a:outerShdw>
                </a:effectLst>
              </a:rPr>
              <a:t>Kell</a:t>
            </a:r>
            <a:r>
              <a:rPr lang="en-GB" sz="1700" dirty="0">
                <a:effectLst>
                  <a:outerShdw blurRad="38100" dist="38100" dir="2700000" algn="tl">
                    <a:srgbClr val="000000">
                      <a:alpha val="43137"/>
                    </a:srgbClr>
                  </a:outerShdw>
                </a:effectLst>
              </a:rPr>
              <a:t> antigen accounts for 10% of severely affected foetuses. </a:t>
            </a:r>
          </a:p>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Currently, anti-D is still the most common ABs followed by anti-K, anti-c and anti-E.</a:t>
            </a:r>
          </a:p>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 Of the foetuses who require intrauterine transfusions, 85%, 10%, and 3.5% were due to anti-D, anti-K, and anti-c, respectively (Marwaha et al., 2009). </a:t>
            </a:r>
          </a:p>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ABO incompatibility frequently occurs during the first pregnancy and is present in approximately 12% of pregnancies</a:t>
            </a:r>
          </a:p>
          <a:p>
            <a:pPr>
              <a:lnSpc>
                <a:spcPct val="150000"/>
              </a:lnSpc>
              <a:buFont typeface="Wingdings" panose="05000000000000000000" pitchFamily="2" charset="2"/>
              <a:buChar char="§"/>
              <a:defRPr/>
            </a:pPr>
            <a:r>
              <a:rPr lang="en-GB" sz="1700" dirty="0">
                <a:effectLst>
                  <a:outerShdw blurRad="38100" dist="38100" dir="2700000" algn="tl">
                    <a:srgbClr val="000000">
                      <a:alpha val="43137"/>
                    </a:srgbClr>
                  </a:outerShdw>
                </a:effectLst>
              </a:rPr>
              <a:t>Evidence of foetal sensitization due to ABO incompatibility occurs in 3% of live births</a:t>
            </a:r>
            <a:r>
              <a:rPr lang="en-GB" sz="1700" dirty="0">
                <a:solidFill>
                  <a:srgbClr val="002060"/>
                </a:solidFill>
                <a:effectLst>
                  <a:outerShdw blurRad="38100" dist="38100" dir="2700000" algn="tl">
                    <a:srgbClr val="000000">
                      <a:alpha val="43137"/>
                    </a:srgbClr>
                  </a:outerShdw>
                </a:effectLst>
              </a:rPr>
              <a:t>. </a:t>
            </a:r>
          </a:p>
          <a:p>
            <a:pP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431800"/>
          </a:xfrm>
        </p:spPr>
        <p:txBody>
          <a:bodyPr>
            <a:noAutofit/>
          </a:bodyPr>
          <a:lstStyle/>
          <a:p>
            <a:pPr algn="ctr" eaLnBrk="1" fontAlgn="auto" hangingPunct="1">
              <a:spcAft>
                <a:spcPts val="0"/>
              </a:spcAft>
              <a:defRPr/>
            </a:pPr>
            <a:r>
              <a:rPr lang="en-GB" sz="3600" dirty="0">
                <a:solidFill>
                  <a:srgbClr val="FF0000"/>
                </a:solidFill>
                <a:effectLst>
                  <a:outerShdw blurRad="38100" dist="38100" dir="2700000" algn="tl">
                    <a:srgbClr val="000000">
                      <a:alpha val="43137"/>
                    </a:srgbClr>
                  </a:outerShdw>
                </a:effectLst>
              </a:rPr>
              <a:t>Statement of the Problem</a:t>
            </a:r>
          </a:p>
        </p:txBody>
      </p:sp>
      <p:sp>
        <p:nvSpPr>
          <p:cNvPr id="3" name="Content Placeholder 2"/>
          <p:cNvSpPr>
            <a:spLocks noGrp="1"/>
          </p:cNvSpPr>
          <p:nvPr>
            <p:ph idx="1"/>
          </p:nvPr>
        </p:nvSpPr>
        <p:spPr>
          <a:xfrm>
            <a:off x="107950" y="893763"/>
            <a:ext cx="9036050" cy="5703887"/>
          </a:xfrm>
        </p:spPr>
        <p:txBody>
          <a:bodyPr rtlCol="0">
            <a:normAutofit fontScale="62500" lnSpcReduction="20000"/>
          </a:bodyPr>
          <a:lstStyle/>
          <a:p>
            <a:pPr eaLnBrk="1" fontAlgn="auto" hangingPunct="1">
              <a:lnSpc>
                <a:spcPct val="150000"/>
              </a:lnSpc>
              <a:spcAft>
                <a:spcPts val="0"/>
              </a:spcAft>
              <a:buFont typeface="Wingdings" pitchFamily="2" charset="2"/>
              <a:buChar char="§"/>
              <a:defRPr/>
            </a:pPr>
            <a:r>
              <a:rPr lang="en-GB" sz="3100" dirty="0">
                <a:effectLst>
                  <a:outerShdw blurRad="38100" dist="38100" dir="2700000" algn="tl">
                    <a:srgbClr val="000000">
                      <a:alpha val="43137"/>
                    </a:srgbClr>
                  </a:outerShdw>
                </a:effectLst>
              </a:rPr>
              <a:t>The spectrum of HDFN has changed in the last decade (</a:t>
            </a:r>
            <a:r>
              <a:rPr lang="en-GB" sz="3100" dirty="0" err="1">
                <a:effectLst>
                  <a:outerShdw blurRad="38100" dist="38100" dir="2700000" algn="tl">
                    <a:srgbClr val="000000">
                      <a:alpha val="43137"/>
                    </a:srgbClr>
                  </a:outerShdw>
                </a:effectLst>
              </a:rPr>
              <a:t>immunoprophylaxis</a:t>
            </a:r>
            <a:r>
              <a:rPr lang="en-GB" sz="3100" dirty="0">
                <a:effectLst>
                  <a:outerShdw blurRad="38100" dist="38100" dir="2700000" algn="tl">
                    <a:srgbClr val="000000">
                      <a:alpha val="43137"/>
                    </a:srgbClr>
                  </a:outerShdw>
                </a:effectLst>
              </a:rPr>
              <a:t>).</a:t>
            </a:r>
          </a:p>
          <a:p>
            <a:pPr eaLnBrk="1" fontAlgn="auto" hangingPunct="1">
              <a:lnSpc>
                <a:spcPct val="150000"/>
              </a:lnSpc>
              <a:spcAft>
                <a:spcPts val="0"/>
              </a:spcAft>
              <a:buFont typeface="Wingdings" pitchFamily="2" charset="2"/>
              <a:buChar char="§"/>
              <a:defRPr/>
            </a:pPr>
            <a:r>
              <a:rPr lang="en-GB" sz="3100" dirty="0">
                <a:effectLst>
                  <a:outerShdw blurRad="38100" dist="38100" dir="2700000" algn="tl">
                    <a:srgbClr val="000000">
                      <a:alpha val="43137"/>
                    </a:srgbClr>
                  </a:outerShdw>
                </a:effectLst>
              </a:rPr>
              <a:t>HDFN due to ABO &amp; other </a:t>
            </a:r>
            <a:r>
              <a:rPr lang="en-GB" sz="3100" dirty="0" err="1">
                <a:effectLst>
                  <a:outerShdw blurRad="38100" dist="38100" dir="2700000" algn="tl">
                    <a:srgbClr val="000000">
                      <a:alpha val="43137"/>
                    </a:srgbClr>
                  </a:outerShdw>
                </a:effectLst>
              </a:rPr>
              <a:t>Allo</a:t>
            </a:r>
            <a:r>
              <a:rPr lang="en-GB" sz="3100" dirty="0">
                <a:effectLst>
                  <a:outerShdw blurRad="38100" dist="38100" dir="2700000" algn="tl">
                    <a:srgbClr val="000000">
                      <a:alpha val="43137"/>
                    </a:srgbClr>
                  </a:outerShdw>
                </a:effectLst>
              </a:rPr>
              <a:t> Abs has now emerged as major causes. </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HDFN due to ABO and Rh D incompatibility is a huge challenge in Nigeria (silently caused a lot of mortality and morbidity in the newborn). </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The prevalence of Rh D negativity in Nigeria is lower compared to the West. </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Despite this fact, a significant number of women develop anti- D &amp; HDFN.</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In the West, Rh neg women having a TOP are offered prophylactic Ig.</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Alloantibody testing during pregnancy is not practiced in Nigeria</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There is no universal access to prophylactic immunoglobulin D (RAADP).</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 Following potentially sensitizing event during pregnancy, only pregnant woman who have the affordability gets it .</a:t>
            </a:r>
          </a:p>
          <a:p>
            <a:pPr eaLnBrk="1" fontAlgn="auto" hangingPunct="1">
              <a:lnSpc>
                <a:spcPct val="150000"/>
              </a:lnSpc>
              <a:spcAft>
                <a:spcPts val="0"/>
              </a:spcAft>
              <a:buFont typeface="Wingdings" pitchFamily="2" charset="2"/>
              <a:buChar char="§"/>
              <a:defRPr/>
            </a:pPr>
            <a:r>
              <a:rPr lang="en-US" sz="3100" dirty="0">
                <a:effectLst>
                  <a:outerShdw blurRad="38100" dist="38100" dir="2700000" algn="tl">
                    <a:srgbClr val="000000">
                      <a:alpha val="43137"/>
                    </a:srgbClr>
                  </a:outerShdw>
                </a:effectLst>
              </a:rPr>
              <a:t>Those who cannot afford it risk the development of anti-D and HDFN.</a:t>
            </a:r>
            <a:endParaRPr lang="en-GB" sz="3100" dirty="0">
              <a:effectLst>
                <a:outerShdw blurRad="38100" dist="38100" dir="2700000" algn="tl">
                  <a:srgbClr val="000000">
                    <a:alpha val="43137"/>
                  </a:srgbClr>
                </a:outerShdw>
              </a:effectLst>
            </a:endParaRPr>
          </a:p>
          <a:p>
            <a:pPr marL="182880" indent="-182880" eaLnBrk="1" fontAlgn="auto" hangingPunct="1">
              <a:spcAft>
                <a:spcPts val="0"/>
              </a:spcAft>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488950"/>
          </a:xfrm>
        </p:spPr>
        <p:txBody>
          <a:bodyPr>
            <a:normAutofit fontScale="90000"/>
          </a:bodyPr>
          <a:lstStyle/>
          <a:p>
            <a:pPr algn="ctr" eaLnBrk="1" fontAlgn="auto" hangingPunct="1">
              <a:spcAft>
                <a:spcPts val="0"/>
              </a:spcAft>
              <a:defRPr/>
            </a:pPr>
            <a:r>
              <a:rPr lang="en-GB" sz="3100" dirty="0"/>
              <a:t/>
            </a:r>
            <a:br>
              <a:rPr lang="en-GB" sz="3100" dirty="0"/>
            </a:br>
            <a:r>
              <a:rPr lang="en-GB" dirty="0">
                <a:solidFill>
                  <a:srgbClr val="FF0000"/>
                </a:solidFill>
                <a:effectLst>
                  <a:outerShdw blurRad="38100" dist="38100" dir="2700000" algn="tl">
                    <a:srgbClr val="000000">
                      <a:alpha val="43137"/>
                    </a:srgbClr>
                  </a:outerShdw>
                </a:effectLst>
              </a:rPr>
              <a:t>Causes of HDFN</a:t>
            </a:r>
            <a:r>
              <a:rPr lang="en-GB" dirty="0">
                <a:effectLst>
                  <a:outerShdw blurRad="38100" dist="38100" dir="2700000" algn="tl">
                    <a:srgbClr val="000000">
                      <a:alpha val="43137"/>
                    </a:srgbClr>
                  </a:outerShdw>
                </a:effectLst>
              </a:rPr>
              <a:t/>
            </a:r>
            <a:br>
              <a:rPr lang="en-GB" dirty="0">
                <a:effectLst>
                  <a:outerShdw blurRad="38100" dist="38100" dir="2700000" algn="tl">
                    <a:srgbClr val="000000">
                      <a:alpha val="43137"/>
                    </a:srgbClr>
                  </a:outerShdw>
                </a:effectLst>
              </a:rPr>
            </a:br>
            <a:endParaRPr lang="en-GB"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388" y="765175"/>
            <a:ext cx="8785225" cy="5711825"/>
          </a:xfrm>
        </p:spPr>
        <p:txBody>
          <a:bodyPr rtlCol="0">
            <a:normAutofit fontScale="62500" lnSpcReduction="20000"/>
          </a:bodyPr>
          <a:lstStyle/>
          <a:p>
            <a:pPr eaLnBrk="1" fontAlgn="auto" hangingPunct="1">
              <a:lnSpc>
                <a:spcPct val="170000"/>
              </a:lnSpc>
              <a:spcAft>
                <a:spcPts val="0"/>
              </a:spcAft>
              <a:buFont typeface="Wingdings" pitchFamily="2" charset="2"/>
              <a:buChar char="§"/>
              <a:defRPr/>
            </a:pPr>
            <a:r>
              <a:rPr lang="en-GB" dirty="0">
                <a:effectLst>
                  <a:outerShdw blurRad="38100" dist="38100" dir="2700000" algn="tl">
                    <a:srgbClr val="000000">
                      <a:alpha val="43137"/>
                    </a:srgbClr>
                  </a:outerShdw>
                </a:effectLst>
              </a:rPr>
              <a:t>Antibodies are produced when the body is exposed to an antigen foreign to the make-up of the body.</a:t>
            </a:r>
          </a:p>
          <a:p>
            <a:pPr eaLnBrk="1" fontAlgn="auto" hangingPunct="1">
              <a:lnSpc>
                <a:spcPct val="170000"/>
              </a:lnSpc>
              <a:spcAft>
                <a:spcPts val="0"/>
              </a:spcAft>
              <a:buFont typeface="Wingdings" pitchFamily="2" charset="2"/>
              <a:buChar char="§"/>
              <a:defRPr/>
            </a:pPr>
            <a:r>
              <a:rPr lang="en-GB" dirty="0">
                <a:effectLst>
                  <a:outerShdw blurRad="38100" dist="38100" dir="2700000" algn="tl">
                    <a:srgbClr val="000000">
                      <a:alpha val="43137"/>
                    </a:srgbClr>
                  </a:outerShdw>
                </a:effectLst>
              </a:rPr>
              <a:t> If a mother is exposed to a foreign antigen they produce IgG (cross the placenta)</a:t>
            </a:r>
          </a:p>
          <a:p>
            <a:pPr eaLnBrk="1" fontAlgn="auto" hangingPunct="1">
              <a:lnSpc>
                <a:spcPct val="170000"/>
              </a:lnSpc>
              <a:spcAft>
                <a:spcPts val="0"/>
              </a:spcAft>
              <a:buFont typeface="Wingdings" pitchFamily="2" charset="2"/>
              <a:buChar char="§"/>
              <a:defRPr/>
            </a:pPr>
            <a:r>
              <a:rPr lang="en-GB" dirty="0">
                <a:effectLst>
                  <a:outerShdw blurRad="38100" dist="38100" dir="2700000" algn="tl">
                    <a:srgbClr val="000000">
                      <a:alpha val="43137"/>
                    </a:srgbClr>
                  </a:outerShdw>
                </a:effectLst>
              </a:rPr>
              <a:t>The IgG will target the antigen, if present in the foetus and may affect it in utero and persist after delivery. </a:t>
            </a:r>
          </a:p>
          <a:p>
            <a:pPr eaLnBrk="1" fontAlgn="auto" hangingPunct="1">
              <a:lnSpc>
                <a:spcPct val="170000"/>
              </a:lnSpc>
              <a:spcAft>
                <a:spcPts val="0"/>
              </a:spcAft>
              <a:buFont typeface="Wingdings" pitchFamily="2" charset="2"/>
              <a:buChar char="§"/>
              <a:defRPr/>
            </a:pPr>
            <a:r>
              <a:rPr lang="en-GB" dirty="0">
                <a:effectLst>
                  <a:outerShdw blurRad="38100" dist="38100" dir="2700000" algn="tl">
                    <a:srgbClr val="000000">
                      <a:alpha val="43137"/>
                    </a:srgbClr>
                  </a:outerShdw>
                </a:effectLst>
              </a:rPr>
              <a:t>3 most common models in which a woman becomes sensitized (produces IgG antibodies) are:</a:t>
            </a:r>
          </a:p>
          <a:p>
            <a:pPr eaLnBrk="1" fontAlgn="auto" hangingPunct="1">
              <a:lnSpc>
                <a:spcPct val="170000"/>
              </a:lnSpc>
              <a:spcAft>
                <a:spcPts val="0"/>
              </a:spcAft>
              <a:buFont typeface="Wingdings" pitchFamily="2" charset="2"/>
              <a:buChar char="q"/>
              <a:defRPr/>
            </a:pPr>
            <a:r>
              <a:rPr lang="en-GB" dirty="0">
                <a:effectLst>
                  <a:outerShdw blurRad="38100" dist="38100" dir="2700000" algn="tl">
                    <a:srgbClr val="000000">
                      <a:alpha val="43137"/>
                    </a:srgbClr>
                  </a:outerShdw>
                </a:effectLst>
              </a:rPr>
              <a:t>FMH which occurs due to abortion, childbirth, ruptures in the placenta during pregnancy, or medical procedures carried out during pregnancy that breach the uterine wall. </a:t>
            </a:r>
          </a:p>
          <a:p>
            <a:pPr eaLnBrk="1" fontAlgn="auto" hangingPunct="1">
              <a:lnSpc>
                <a:spcPct val="170000"/>
              </a:lnSpc>
              <a:spcAft>
                <a:spcPts val="0"/>
              </a:spcAft>
              <a:buFont typeface="Wingdings" pitchFamily="2" charset="2"/>
              <a:buChar char="q"/>
              <a:defRPr/>
            </a:pPr>
            <a:r>
              <a:rPr lang="en-GB" dirty="0">
                <a:effectLst>
                  <a:outerShdw blurRad="38100" dist="38100" dir="2700000" algn="tl">
                    <a:srgbClr val="000000">
                      <a:alpha val="43137"/>
                    </a:srgbClr>
                  </a:outerShdw>
                </a:effectLst>
              </a:rPr>
              <a:t>The woman may have received a therapeutic incompatible blood transfusion. </a:t>
            </a:r>
          </a:p>
          <a:p>
            <a:pPr eaLnBrk="1" fontAlgn="auto" hangingPunct="1">
              <a:lnSpc>
                <a:spcPct val="170000"/>
              </a:lnSpc>
              <a:spcAft>
                <a:spcPts val="0"/>
              </a:spcAft>
              <a:buFont typeface="Wingdings" pitchFamily="2" charset="2"/>
              <a:buChar char="q"/>
              <a:defRPr/>
            </a:pPr>
            <a:r>
              <a:rPr lang="en-GB" dirty="0">
                <a:effectLst>
                  <a:outerShdw blurRad="38100" dist="38100" dir="2700000" algn="tl">
                    <a:srgbClr val="000000">
                      <a:alpha val="43137"/>
                    </a:srgbClr>
                  </a:outerShdw>
                </a:effectLst>
              </a:rPr>
              <a:t>Sensitization model in women of blood type O. A and B </a:t>
            </a:r>
            <a:r>
              <a:rPr lang="en-GB" dirty="0" err="1">
                <a:effectLst>
                  <a:outerShdw blurRad="38100" dist="38100" dir="2700000" algn="tl">
                    <a:srgbClr val="000000">
                      <a:alpha val="43137"/>
                    </a:srgbClr>
                  </a:outerShdw>
                </a:effectLst>
              </a:rPr>
              <a:t>Ags</a:t>
            </a:r>
            <a:r>
              <a:rPr lang="en-GB" dirty="0">
                <a:effectLst>
                  <a:outerShdw blurRad="38100" dist="38100" dir="2700000" algn="tl">
                    <a:srgbClr val="000000">
                      <a:alpha val="43137"/>
                    </a:srgbClr>
                  </a:outerShdw>
                </a:effectLst>
              </a:rPr>
              <a:t> are widespread in the environment (lead to the production of  IgG anti-A and anti-B antibodies). </a:t>
            </a:r>
          </a:p>
          <a:p>
            <a:pPr eaLnBrk="1" fontAlgn="auto" hangingPunct="1">
              <a:lnSpc>
                <a:spcPct val="170000"/>
              </a:lnSpc>
              <a:spcAft>
                <a:spcPts val="0"/>
              </a:spcAft>
              <a:buFont typeface="Wingdings" pitchFamily="2" charset="2"/>
              <a:buChar char="q"/>
              <a:defRPr/>
            </a:pPr>
            <a:r>
              <a:rPr lang="en-GB" dirty="0">
                <a:effectLst>
                  <a:outerShdw blurRad="38100" dist="38100" dir="2700000" algn="tl">
                    <a:srgbClr val="000000">
                      <a:alpha val="43137"/>
                    </a:srgbClr>
                  </a:outerShdw>
                </a:effectLst>
              </a:rPr>
              <a:t>Women of blood type O are more prone to making IgG anti-A and anti-B antibodies than A &amp;B</a:t>
            </a:r>
          </a:p>
          <a:p>
            <a:pPr eaLnBrk="1" fontAlgn="auto" hangingPunct="1">
              <a:lnSpc>
                <a:spcPct val="170000"/>
              </a:lnSpc>
              <a:spcAft>
                <a:spcPts val="0"/>
              </a:spcAft>
              <a:buFont typeface="Wingdings" pitchFamily="2" charset="2"/>
              <a:buChar char="q"/>
              <a:defRPr/>
            </a:pPr>
            <a:r>
              <a:rPr lang="en-GB" dirty="0">
                <a:effectLst>
                  <a:outerShdw blurRad="38100" dist="38100" dir="2700000" algn="tl">
                    <a:srgbClr val="000000">
                      <a:alpha val="43137"/>
                    </a:srgbClr>
                  </a:outerShdw>
                </a:effectLst>
              </a:rPr>
              <a:t>About 15% of pregnancies involve a type O mother and a type A or type B child </a:t>
            </a:r>
          </a:p>
          <a:p>
            <a:pPr eaLnBrk="1" fontAlgn="auto" hangingPunct="1">
              <a:lnSpc>
                <a:spcPct val="170000"/>
              </a:lnSpc>
              <a:spcAft>
                <a:spcPts val="0"/>
              </a:spcAft>
              <a:buFont typeface="Wingdings" pitchFamily="2" charset="2"/>
              <a:buChar char="q"/>
              <a:defRPr/>
            </a:pPr>
            <a:r>
              <a:rPr lang="en-GB" dirty="0">
                <a:effectLst>
                  <a:outerShdw blurRad="38100" dist="38100" dir="2700000" algn="tl">
                    <a:srgbClr val="000000">
                      <a:alpha val="43137"/>
                    </a:srgbClr>
                  </a:outerShdw>
                </a:effectLst>
              </a:rPr>
              <a:t>About 3% of these pregnancies (ABO incompatibility between mum and baby) result in HDFN. </a:t>
            </a: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431800"/>
          </a:xfrm>
        </p:spPr>
        <p:txBody>
          <a:bodyPr>
            <a:normAutofit fontScale="90000"/>
          </a:bodyPr>
          <a:lstStyle/>
          <a:p>
            <a:pPr algn="ctr" eaLnBrk="1" fontAlgn="auto" hangingPunct="1">
              <a:spcAft>
                <a:spcPts val="0"/>
              </a:spcAft>
              <a:defRPr/>
            </a:pPr>
            <a:r>
              <a:rPr lang="en-GB" dirty="0">
                <a:solidFill>
                  <a:srgbClr val="FF0000"/>
                </a:solidFill>
              </a:rPr>
              <a:t>Justification</a:t>
            </a:r>
          </a:p>
        </p:txBody>
      </p:sp>
      <p:sp>
        <p:nvSpPr>
          <p:cNvPr id="11267" name="Content Placeholder 2"/>
          <p:cNvSpPr>
            <a:spLocks noGrp="1"/>
          </p:cNvSpPr>
          <p:nvPr>
            <p:ph idx="1"/>
          </p:nvPr>
        </p:nvSpPr>
        <p:spPr>
          <a:xfrm>
            <a:off x="323850" y="893763"/>
            <a:ext cx="8496300" cy="5583237"/>
          </a:xfrm>
        </p:spPr>
        <p:txBody>
          <a:bodyPr/>
          <a:lstStyle/>
          <a:p>
            <a:pPr eaLnBrk="1" hangingPunct="1">
              <a:lnSpc>
                <a:spcPct val="150000"/>
              </a:lnSpc>
              <a:buFont typeface="Wingdings" pitchFamily="2" charset="2"/>
              <a:buChar char="§"/>
              <a:defRPr/>
            </a:pPr>
            <a:r>
              <a:rPr lang="en-GB" altLang="en-US" dirty="0">
                <a:effectLst>
                  <a:outerShdw blurRad="38100" dist="38100" dir="2700000" algn="tl">
                    <a:srgbClr val="000000">
                      <a:alpha val="43137"/>
                    </a:srgbClr>
                  </a:outerShdw>
                </a:effectLst>
              </a:rPr>
              <a:t>The knowledge of ABO &amp; Rh D blood groups has proved helpful in the determination of HDFN. </a:t>
            </a:r>
          </a:p>
          <a:p>
            <a:pPr eaLnBrk="1" hangingPunct="1">
              <a:lnSpc>
                <a:spcPct val="150000"/>
              </a:lnSpc>
              <a:buFont typeface="Wingdings" pitchFamily="2" charset="2"/>
              <a:buChar char="§"/>
              <a:defRPr/>
            </a:pPr>
            <a:r>
              <a:rPr lang="en-GB" altLang="en-US" dirty="0">
                <a:effectLst>
                  <a:outerShdw blurRad="38100" dist="38100" dir="2700000" algn="tl">
                    <a:srgbClr val="000000">
                      <a:alpha val="43137"/>
                    </a:srgbClr>
                  </a:outerShdw>
                </a:effectLst>
              </a:rPr>
              <a:t>Many literature have been published worldwide on the investigation of HDFN. </a:t>
            </a:r>
          </a:p>
          <a:p>
            <a:pPr eaLnBrk="1" hangingPunct="1">
              <a:lnSpc>
                <a:spcPct val="150000"/>
              </a:lnSpc>
              <a:buFont typeface="Wingdings" pitchFamily="2" charset="2"/>
              <a:buChar char="§"/>
              <a:defRPr/>
            </a:pPr>
            <a:r>
              <a:rPr lang="en-GB" altLang="en-US" dirty="0">
                <a:effectLst>
                  <a:outerShdw blurRad="38100" dist="38100" dir="2700000" algn="tl">
                    <a:srgbClr val="000000">
                      <a:alpha val="43137"/>
                    </a:srgbClr>
                  </a:outerShdw>
                </a:effectLst>
              </a:rPr>
              <a:t>However, there is paucity of data on HDFN in </a:t>
            </a:r>
            <a:r>
              <a:rPr lang="en-GB" altLang="en-US" dirty="0" err="1">
                <a:effectLst>
                  <a:outerShdw blurRad="38100" dist="38100" dir="2700000" algn="tl">
                    <a:srgbClr val="000000">
                      <a:alpha val="43137"/>
                    </a:srgbClr>
                  </a:outerShdw>
                </a:effectLst>
              </a:rPr>
              <a:t>Sokoto</a:t>
            </a:r>
            <a:r>
              <a:rPr lang="en-GB" altLang="en-US" dirty="0">
                <a:effectLst>
                  <a:outerShdw blurRad="38100" dist="38100" dir="2700000" algn="tl">
                    <a:srgbClr val="000000">
                      <a:alpha val="43137"/>
                    </a:srgbClr>
                  </a:outerShdw>
                </a:effectLst>
              </a:rPr>
              <a:t> in particular and Nigeria in general. </a:t>
            </a:r>
          </a:p>
          <a:p>
            <a:pPr eaLnBrk="1" hangingPunct="1">
              <a:lnSpc>
                <a:spcPct val="150000"/>
              </a:lnSpc>
              <a:buFont typeface="Wingdings" pitchFamily="2" charset="2"/>
              <a:buChar char="§"/>
              <a:defRPr/>
            </a:pPr>
            <a:r>
              <a:rPr lang="en-GB" altLang="en-US" dirty="0">
                <a:effectLst>
                  <a:outerShdw blurRad="38100" dist="38100" dir="2700000" algn="tl">
                    <a:srgbClr val="000000">
                      <a:alpha val="43137"/>
                    </a:srgbClr>
                  </a:outerShdw>
                </a:effectLst>
              </a:rPr>
              <a:t>This research will potentially provide information required for the evidence- based mgt. and improve the QOL of new-borns with HDFN.</a:t>
            </a:r>
          </a:p>
          <a:p>
            <a:pPr eaLnBrk="1" hangingPunct="1">
              <a:defRPr/>
            </a:pPr>
            <a:endParaRPr lang="en-GB" altLang="en-US" dirty="0"/>
          </a:p>
        </p:txBody>
      </p:sp>
      <p:sp>
        <p:nvSpPr>
          <p:cNvPr id="3" name="Footer Placeholder 2"/>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560387"/>
          </a:xfrm>
        </p:spPr>
        <p:txBody>
          <a:bodyPr>
            <a:noAutofit/>
          </a:bodyPr>
          <a:lstStyle/>
          <a:p>
            <a:pPr algn="ctr" eaLnBrk="1" fontAlgn="auto" hangingPunct="1">
              <a:spcAft>
                <a:spcPts val="0"/>
              </a:spcAft>
              <a:defRPr/>
            </a:pPr>
            <a:r>
              <a:rPr lang="en-GB" sz="3600" dirty="0">
                <a:solidFill>
                  <a:srgbClr val="FF0000"/>
                </a:solidFill>
                <a:effectLst>
                  <a:outerShdw blurRad="38100" dist="38100" dir="2700000" algn="tl">
                    <a:srgbClr val="000000">
                      <a:alpha val="43137"/>
                    </a:srgbClr>
                  </a:outerShdw>
                </a:effectLst>
              </a:rPr>
              <a:t/>
            </a:r>
            <a:br>
              <a:rPr lang="en-GB" sz="3600" dirty="0">
                <a:solidFill>
                  <a:srgbClr val="FF0000"/>
                </a:solidFill>
                <a:effectLst>
                  <a:outerShdw blurRad="38100" dist="38100" dir="2700000" algn="tl">
                    <a:srgbClr val="000000">
                      <a:alpha val="43137"/>
                    </a:srgbClr>
                  </a:outerShdw>
                </a:effectLst>
              </a:rPr>
            </a:br>
            <a:r>
              <a:rPr lang="en-GB" sz="3600" dirty="0">
                <a:solidFill>
                  <a:srgbClr val="FF0000"/>
                </a:solidFill>
                <a:effectLst>
                  <a:outerShdw blurRad="38100" dist="38100" dir="2700000" algn="tl">
                    <a:srgbClr val="000000">
                      <a:alpha val="43137"/>
                    </a:srgbClr>
                  </a:outerShdw>
                </a:effectLst>
              </a:rPr>
              <a:t>Aim and Objectives </a:t>
            </a:r>
            <a:r>
              <a:rPr lang="en-GB" sz="3200" dirty="0">
                <a:effectLst>
                  <a:outerShdw blurRad="38100" dist="38100" dir="2700000" algn="tl">
                    <a:srgbClr val="000000">
                      <a:alpha val="43137"/>
                    </a:srgbClr>
                  </a:outerShdw>
                </a:effectLst>
              </a:rPr>
              <a:t/>
            </a:r>
            <a:br>
              <a:rPr lang="en-GB" sz="3200" dirty="0">
                <a:effectLst>
                  <a:outerShdw blurRad="38100" dist="38100" dir="2700000" algn="tl">
                    <a:srgbClr val="000000">
                      <a:alpha val="43137"/>
                    </a:srgbClr>
                  </a:outerShdw>
                </a:effectLst>
              </a:rPr>
            </a:br>
            <a:endParaRPr lang="en-GB"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0825" y="908050"/>
            <a:ext cx="8713788" cy="5568950"/>
          </a:xfrm>
        </p:spPr>
        <p:txBody>
          <a:bodyPr rtlCol="0">
            <a:normAutofit fontScale="92500"/>
          </a:bodyPr>
          <a:lstStyle/>
          <a:p>
            <a:pPr marL="0" indent="0" eaLnBrk="1" fontAlgn="auto" hangingPunct="1">
              <a:lnSpc>
                <a:spcPct val="150000"/>
              </a:lnSpc>
              <a:spcAft>
                <a:spcPts val="0"/>
              </a:spcAft>
              <a:buFont typeface="Arial" charset="0"/>
              <a:buNone/>
              <a:defRPr/>
            </a:pPr>
            <a:r>
              <a:rPr lang="en-US" b="1" dirty="0">
                <a:effectLst>
                  <a:outerShdw blurRad="38100" dist="38100" dir="2700000" algn="tl">
                    <a:srgbClr val="000000">
                      <a:alpha val="43137"/>
                    </a:srgbClr>
                  </a:outerShdw>
                </a:effectLst>
              </a:rPr>
              <a:t>Aim</a:t>
            </a:r>
            <a:endParaRPr lang="en-GB" dirty="0">
              <a:effectLst>
                <a:outerShdw blurRad="38100" dist="38100" dir="2700000" algn="tl">
                  <a:srgbClr val="000000">
                    <a:alpha val="43137"/>
                  </a:srgbClr>
                </a:outerShdw>
              </a:effectLst>
            </a:endParaRPr>
          </a:p>
          <a:p>
            <a:pPr eaLnBrk="1" fontAlgn="auto" hangingPunct="1">
              <a:lnSpc>
                <a:spcPct val="150000"/>
              </a:lnSpc>
              <a:spcAft>
                <a:spcPts val="0"/>
              </a:spcAft>
              <a:buFont typeface="Wingdings" pitchFamily="2" charset="2"/>
              <a:buChar char="§"/>
              <a:defRPr/>
            </a:pPr>
            <a:r>
              <a:rPr lang="en-US" dirty="0">
                <a:effectLst>
                  <a:outerShdw blurRad="38100" dist="38100" dir="2700000" algn="tl">
                    <a:srgbClr val="000000">
                      <a:alpha val="43137"/>
                    </a:srgbClr>
                  </a:outerShdw>
                </a:effectLst>
              </a:rPr>
              <a:t>The aim of this study is to determine the ABO and Rhesus D blood group and HDFN among newborn in Specialist Hospital Sokoto. </a:t>
            </a:r>
            <a:endParaRPr lang="en-GB" dirty="0">
              <a:effectLst>
                <a:outerShdw blurRad="38100" dist="38100" dir="2700000" algn="tl">
                  <a:srgbClr val="000000">
                    <a:alpha val="43137"/>
                  </a:srgbClr>
                </a:outerShdw>
              </a:effectLst>
            </a:endParaRPr>
          </a:p>
          <a:p>
            <a:pPr marL="0" indent="0" eaLnBrk="1" fontAlgn="auto" hangingPunct="1">
              <a:lnSpc>
                <a:spcPct val="150000"/>
              </a:lnSpc>
              <a:spcAft>
                <a:spcPts val="0"/>
              </a:spcAft>
              <a:buFont typeface="Arial" charset="0"/>
              <a:buNone/>
              <a:defRPr/>
            </a:pPr>
            <a:r>
              <a:rPr lang="en-US" b="1" dirty="0">
                <a:effectLst>
                  <a:outerShdw blurRad="38100" dist="38100" dir="2700000" algn="tl">
                    <a:srgbClr val="000000">
                      <a:alpha val="43137"/>
                    </a:srgbClr>
                  </a:outerShdw>
                </a:effectLst>
              </a:rPr>
              <a:t> Specific Objectives</a:t>
            </a:r>
            <a:endParaRPr lang="en-GB" dirty="0">
              <a:effectLst>
                <a:outerShdw blurRad="38100" dist="38100" dir="2700000" algn="tl">
                  <a:srgbClr val="000000">
                    <a:alpha val="43137"/>
                  </a:srgbClr>
                </a:outerShdw>
              </a:effectLst>
            </a:endParaRPr>
          </a:p>
          <a:p>
            <a:pPr eaLnBrk="1" fontAlgn="auto" hangingPunct="1">
              <a:lnSpc>
                <a:spcPct val="150000"/>
              </a:lnSpc>
              <a:spcAft>
                <a:spcPts val="0"/>
              </a:spcAft>
              <a:buFont typeface="Wingdings" pitchFamily="2" charset="2"/>
              <a:buChar char="§"/>
              <a:defRPr/>
            </a:pPr>
            <a:r>
              <a:rPr lang="en-US" dirty="0">
                <a:effectLst>
                  <a:outerShdw blurRad="38100" dist="38100" dir="2700000" algn="tl">
                    <a:srgbClr val="000000">
                      <a:alpha val="43137"/>
                    </a:srgbClr>
                  </a:outerShdw>
                </a:effectLst>
              </a:rPr>
              <a:t>To determine the ABO and Rh D blood group among mothers and neonates delivered in Sokoto Specialist Hospital.</a:t>
            </a:r>
            <a:endParaRPr lang="en-GB" dirty="0">
              <a:effectLst>
                <a:outerShdw blurRad="38100" dist="38100" dir="2700000" algn="tl">
                  <a:srgbClr val="000000">
                    <a:alpha val="43137"/>
                  </a:srgbClr>
                </a:outerShdw>
              </a:effectLst>
            </a:endParaRPr>
          </a:p>
          <a:p>
            <a:pPr eaLnBrk="1" fontAlgn="auto" hangingPunct="1">
              <a:lnSpc>
                <a:spcPct val="150000"/>
              </a:lnSpc>
              <a:spcAft>
                <a:spcPts val="0"/>
              </a:spcAft>
              <a:buFont typeface="Wingdings" pitchFamily="2" charset="2"/>
              <a:buChar char="§"/>
              <a:defRPr/>
            </a:pPr>
            <a:r>
              <a:rPr lang="en-US" dirty="0">
                <a:effectLst>
                  <a:outerShdw blurRad="38100" dist="38100" dir="2700000" algn="tl">
                    <a:srgbClr val="000000">
                      <a:alpha val="43137"/>
                    </a:srgbClr>
                  </a:outerShdw>
                </a:effectLst>
              </a:rPr>
              <a:t>To determine the prevalence of ABO and Rh D HDFN in Specialist Hospital Sokoto.</a:t>
            </a:r>
            <a:endParaRPr lang="en-GB" dirty="0">
              <a:effectLst>
                <a:outerShdw blurRad="38100" dist="38100" dir="2700000" algn="tl">
                  <a:srgbClr val="000000">
                    <a:alpha val="43137"/>
                  </a:srgbClr>
                </a:outerShdw>
              </a:effectLst>
            </a:endParaRPr>
          </a:p>
          <a:p>
            <a:pPr eaLnBrk="1" fontAlgn="auto" hangingPunct="1">
              <a:lnSpc>
                <a:spcPct val="150000"/>
              </a:lnSpc>
              <a:spcAft>
                <a:spcPts val="0"/>
              </a:spcAft>
              <a:buFont typeface="Wingdings" pitchFamily="2" charset="2"/>
              <a:buChar char="§"/>
              <a:defRPr/>
            </a:pPr>
            <a:r>
              <a:rPr lang="en-US" dirty="0">
                <a:effectLst>
                  <a:outerShdw blurRad="38100" dist="38100" dir="2700000" algn="tl">
                    <a:srgbClr val="000000">
                      <a:alpha val="43137"/>
                    </a:srgbClr>
                  </a:outerShdw>
                </a:effectLst>
              </a:rPr>
              <a:t>To determine the prevalence of complement &amp; IgG antibody-related HDFN among newborn in Specialist Hospital Sokoto.</a:t>
            </a:r>
            <a:endParaRPr lang="en-GB" dirty="0">
              <a:effectLst>
                <a:outerShdw blurRad="38100" dist="38100" dir="2700000" algn="tl">
                  <a:srgbClr val="000000">
                    <a:alpha val="43137"/>
                  </a:srgbClr>
                </a:outerShdw>
              </a:effectLst>
            </a:endParaRPr>
          </a:p>
          <a:p>
            <a:pPr marL="182880" indent="-182880" eaLnBrk="1" fontAlgn="auto" hangingPunct="1">
              <a:spcAft>
                <a:spcPts val="0"/>
              </a:spcAft>
              <a:buFont typeface="Arial" panose="020B0604020202020204" pitchFamily="34" charset="0"/>
              <a:buChar char="•"/>
              <a:defRPr/>
            </a:pPr>
            <a:endParaRPr lang="en-GB" dirty="0">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47675"/>
          </a:xfrm>
        </p:spPr>
        <p:txBody>
          <a:bodyPr>
            <a:normAutofit fontScale="90000"/>
          </a:bodyPr>
          <a:lstStyle/>
          <a:p>
            <a:pPr algn="ctr" eaLnBrk="1" fontAlgn="auto" hangingPunct="1">
              <a:spcAft>
                <a:spcPts val="0"/>
              </a:spcAft>
              <a:defRPr/>
            </a:pPr>
            <a:r>
              <a:rPr lang="en-GB" dirty="0">
                <a:solidFill>
                  <a:srgbClr val="FF0000"/>
                </a:solidFill>
                <a:effectLst>
                  <a:outerShdw blurRad="38100" dist="38100" dir="2700000" algn="tl">
                    <a:srgbClr val="000000">
                      <a:alpha val="43137"/>
                    </a:srgbClr>
                  </a:outerShdw>
                </a:effectLst>
              </a:rPr>
              <a:t>MATERIALS AND METHODS</a:t>
            </a:r>
            <a:r>
              <a:rPr lang="en-GB" sz="2800" dirty="0">
                <a:effectLst>
                  <a:outerShdw blurRad="38100" dist="38100" dir="2700000" algn="tl">
                    <a:srgbClr val="000000">
                      <a:alpha val="43137"/>
                    </a:srgbClr>
                  </a:outerShdw>
                </a:effectLst>
              </a:rPr>
              <a:t/>
            </a:r>
            <a:br>
              <a:rPr lang="en-GB" sz="2800" dirty="0">
                <a:effectLst>
                  <a:outerShdw blurRad="38100" dist="38100" dir="2700000" algn="tl">
                    <a:srgbClr val="000000">
                      <a:alpha val="43137"/>
                    </a:srgbClr>
                  </a:outerShdw>
                </a:effectLst>
              </a:rPr>
            </a:br>
            <a:endParaRPr lang="en-GB"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84150" y="981075"/>
            <a:ext cx="8636000" cy="5567363"/>
          </a:xfrm>
        </p:spPr>
        <p:txBody>
          <a:bodyPr rtlCol="0">
            <a:normAutofit fontScale="92500"/>
          </a:bodyPr>
          <a:lstStyle/>
          <a:p>
            <a:pPr eaLnBrk="1" fontAlgn="auto" hangingPunct="1">
              <a:lnSpc>
                <a:spcPct val="150000"/>
              </a:lnSpc>
              <a:spcAft>
                <a:spcPts val="0"/>
              </a:spcAft>
              <a:buFont typeface="Wingdings" panose="05000000000000000000" pitchFamily="2" charset="2"/>
              <a:buChar char="§"/>
              <a:defRPr/>
            </a:pPr>
            <a:r>
              <a:rPr lang="en-GB" b="1" dirty="0">
                <a:effectLst>
                  <a:outerShdw blurRad="38100" dist="38100" dir="2700000" algn="tl">
                    <a:srgbClr val="000000">
                      <a:alpha val="43137"/>
                    </a:srgbClr>
                  </a:outerShdw>
                </a:effectLst>
              </a:rPr>
              <a:t>THE STUDY AREA</a:t>
            </a:r>
          </a:p>
          <a:p>
            <a:pPr eaLnBrk="1" fontAlgn="auto" hangingPunct="1">
              <a:lnSpc>
                <a:spcPct val="150000"/>
              </a:lnSpc>
              <a:spcAft>
                <a:spcPts val="0"/>
              </a:spcAft>
              <a:buFont typeface="Wingdings" panose="05000000000000000000" pitchFamily="2" charset="2"/>
              <a:buChar char="§"/>
              <a:defRPr/>
            </a:pPr>
            <a:r>
              <a:rPr lang="en-GB" dirty="0">
                <a:effectLst>
                  <a:outerShdw blurRad="38100" dist="38100" dir="2700000" algn="tl">
                    <a:srgbClr val="000000">
                      <a:alpha val="43137"/>
                    </a:srgbClr>
                  </a:outerShdw>
                </a:effectLst>
              </a:rPr>
              <a:t>This study was carried out at Specialist Hospital </a:t>
            </a:r>
            <a:r>
              <a:rPr lang="en-GB" dirty="0" err="1">
                <a:effectLst>
                  <a:outerShdw blurRad="38100" dist="38100" dir="2700000" algn="tl">
                    <a:srgbClr val="000000">
                      <a:alpha val="43137"/>
                    </a:srgbClr>
                  </a:outerShdw>
                </a:effectLst>
              </a:rPr>
              <a:t>Sokoto</a:t>
            </a:r>
            <a:r>
              <a:rPr lang="en-GB" dirty="0">
                <a:effectLst>
                  <a:outerShdw blurRad="38100" dist="38100" dir="2700000" algn="tl">
                    <a:srgbClr val="000000">
                      <a:alpha val="43137"/>
                    </a:srgbClr>
                  </a:outerShdw>
                </a:effectLst>
              </a:rPr>
              <a:t>, Nigeria. </a:t>
            </a:r>
          </a:p>
          <a:p>
            <a:pPr eaLnBrk="1" fontAlgn="auto" hangingPunct="1">
              <a:lnSpc>
                <a:spcPct val="150000"/>
              </a:lnSpc>
              <a:spcAft>
                <a:spcPts val="0"/>
              </a:spcAft>
              <a:buFont typeface="Wingdings" panose="05000000000000000000" pitchFamily="2" charset="2"/>
              <a:buChar char="§"/>
              <a:defRPr/>
            </a:pPr>
            <a:r>
              <a:rPr lang="en-GB" dirty="0">
                <a:effectLst>
                  <a:outerShdw blurRad="38100" dist="38100" dir="2700000" algn="tl">
                    <a:srgbClr val="000000">
                      <a:alpha val="43137"/>
                    </a:srgbClr>
                  </a:outerShdw>
                </a:effectLst>
              </a:rPr>
              <a:t>The Hospital is situated in Sokoto North Local Government Area within Sokoto city. </a:t>
            </a:r>
          </a:p>
          <a:p>
            <a:pPr eaLnBrk="1" fontAlgn="auto" hangingPunct="1">
              <a:lnSpc>
                <a:spcPct val="150000"/>
              </a:lnSpc>
              <a:spcAft>
                <a:spcPts val="0"/>
              </a:spcAft>
              <a:buFont typeface="Wingdings" panose="05000000000000000000" pitchFamily="2" charset="2"/>
              <a:buChar char="§"/>
              <a:defRPr/>
            </a:pPr>
            <a:r>
              <a:rPr lang="en-GB" dirty="0">
                <a:effectLst>
                  <a:outerShdw blurRad="38100" dist="38100" dir="2700000" algn="tl">
                    <a:srgbClr val="000000">
                      <a:alpha val="43137"/>
                    </a:srgbClr>
                  </a:outerShdw>
                </a:effectLst>
              </a:rPr>
              <a:t>Sokoto State is located in the extreme Northwest of Nigeria with annual average temperature of 28.30 </a:t>
            </a:r>
            <a:r>
              <a:rPr lang="en-GB" baseline="30000" dirty="0">
                <a:effectLst>
                  <a:outerShdw blurRad="38100" dist="38100" dir="2700000" algn="tl">
                    <a:srgbClr val="000000">
                      <a:alpha val="43137"/>
                    </a:srgbClr>
                  </a:outerShdw>
                </a:effectLst>
              </a:rPr>
              <a:t>0</a:t>
            </a:r>
            <a:r>
              <a:rPr lang="en-GB" dirty="0">
                <a:effectLst>
                  <a:outerShdw blurRad="38100" dist="38100" dir="2700000" algn="tl">
                    <a:srgbClr val="000000">
                      <a:alpha val="43137"/>
                    </a:srgbClr>
                  </a:outerShdw>
                </a:effectLst>
              </a:rPr>
              <a:t>C (82.9 0 F). </a:t>
            </a:r>
          </a:p>
          <a:p>
            <a:pPr eaLnBrk="1" fontAlgn="auto" hangingPunct="1">
              <a:lnSpc>
                <a:spcPct val="150000"/>
              </a:lnSpc>
              <a:spcAft>
                <a:spcPts val="0"/>
              </a:spcAft>
              <a:buFont typeface="Wingdings" panose="05000000000000000000" pitchFamily="2" charset="2"/>
              <a:buChar char="§"/>
              <a:defRPr/>
            </a:pPr>
            <a:r>
              <a:rPr lang="en-GB" dirty="0">
                <a:effectLst>
                  <a:outerShdw blurRad="38100" dist="38100" dir="2700000" algn="tl">
                    <a:srgbClr val="000000">
                      <a:alpha val="43137"/>
                    </a:srgbClr>
                  </a:outerShdw>
                </a:effectLst>
              </a:rPr>
              <a:t>Sokoto is a very hot area. Maximum temperatures can get to 40</a:t>
            </a:r>
            <a:r>
              <a:rPr lang="en-GB" baseline="30000" dirty="0">
                <a:effectLst>
                  <a:outerShdw blurRad="38100" dist="38100" dir="2700000" algn="tl">
                    <a:srgbClr val="000000">
                      <a:alpha val="43137"/>
                    </a:srgbClr>
                  </a:outerShdw>
                </a:effectLst>
              </a:rPr>
              <a:t>0</a:t>
            </a:r>
            <a:r>
              <a:rPr lang="en-GB" dirty="0">
                <a:effectLst>
                  <a:outerShdw blurRad="38100" dist="38100" dir="2700000" algn="tl">
                    <a:srgbClr val="000000">
                      <a:alpha val="43137"/>
                    </a:srgbClr>
                  </a:outerShdw>
                </a:effectLst>
              </a:rPr>
              <a:t>C (104OF).</a:t>
            </a:r>
          </a:p>
          <a:p>
            <a:pPr eaLnBrk="1" fontAlgn="auto" hangingPunct="1">
              <a:lnSpc>
                <a:spcPct val="150000"/>
              </a:lnSpc>
              <a:spcAft>
                <a:spcPts val="0"/>
              </a:spcAft>
              <a:buFont typeface="Wingdings" panose="05000000000000000000" pitchFamily="2" charset="2"/>
              <a:buChar char="§"/>
              <a:defRPr/>
            </a:pPr>
            <a:r>
              <a:rPr lang="en-GB" dirty="0">
                <a:effectLst>
                  <a:outerShdw blurRad="38100" dist="38100" dir="2700000" algn="tl">
                    <a:srgbClr val="000000">
                      <a:alpha val="43137"/>
                    </a:srgbClr>
                  </a:outerShdw>
                </a:effectLst>
              </a:rPr>
              <a:t>The population of Sokoto was 3.6 million (NPC/NG, 2006). </a:t>
            </a: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633412"/>
          </a:xfrm>
        </p:spPr>
        <p:txBody>
          <a:bodyPr>
            <a:normAutofit fontScale="90000"/>
          </a:bodyPr>
          <a:lstStyle/>
          <a:p>
            <a:pPr algn="ctr">
              <a:defRPr/>
            </a:pPr>
            <a:r>
              <a:rPr lang="en-GB" dirty="0">
                <a:solidFill>
                  <a:srgbClr val="FF0000"/>
                </a:solidFill>
                <a:effectLst>
                  <a:outerShdw blurRad="38100" dist="38100" dir="2700000" algn="tl">
                    <a:srgbClr val="000000">
                      <a:alpha val="43137"/>
                    </a:srgbClr>
                  </a:outerShdw>
                </a:effectLst>
              </a:rPr>
              <a:t>Inclusion and Exclusion Criteria</a:t>
            </a:r>
          </a:p>
        </p:txBody>
      </p:sp>
      <p:sp>
        <p:nvSpPr>
          <p:cNvPr id="3" name="Content Placeholder 2"/>
          <p:cNvSpPr>
            <a:spLocks noGrp="1"/>
          </p:cNvSpPr>
          <p:nvPr>
            <p:ph idx="1"/>
          </p:nvPr>
        </p:nvSpPr>
        <p:spPr>
          <a:xfrm>
            <a:off x="250825" y="981075"/>
            <a:ext cx="8642350" cy="5616575"/>
          </a:xfrm>
        </p:spPr>
        <p:txBody>
          <a:bodyPr/>
          <a:lstStyle/>
          <a:p>
            <a:pPr marL="0" indent="0">
              <a:lnSpc>
                <a:spcPct val="150000"/>
              </a:lnSpc>
              <a:buFont typeface="Arial" charset="0"/>
              <a:buNone/>
              <a:defRPr/>
            </a:pPr>
            <a:r>
              <a:rPr lang="en-GB" sz="1800" b="1" dirty="0">
                <a:effectLst>
                  <a:outerShdw blurRad="38100" dist="38100" dir="2700000" algn="tl">
                    <a:srgbClr val="000000">
                      <a:alpha val="43137"/>
                    </a:srgbClr>
                  </a:outerShdw>
                </a:effectLst>
              </a:rPr>
              <a:t>INCLUSION CRITERIA</a:t>
            </a:r>
          </a:p>
          <a:p>
            <a:pPr>
              <a:lnSpc>
                <a:spcPct val="150000"/>
              </a:lnSpc>
              <a:defRPr/>
            </a:pPr>
            <a:r>
              <a:rPr lang="en-GB" sz="1800" dirty="0">
                <a:effectLst>
                  <a:outerShdw blurRad="38100" dist="38100" dir="2700000" algn="tl">
                    <a:srgbClr val="000000">
                      <a:alpha val="43137"/>
                    </a:srgbClr>
                  </a:outerShdw>
                </a:effectLst>
              </a:rPr>
              <a:t>Inclusion criteria include; Mothers and babies delivered in Sokoto Specialist Hospital and willingness of mothers to provide informed consent to participate in the study.</a:t>
            </a:r>
          </a:p>
          <a:p>
            <a:pPr marL="0" indent="0">
              <a:lnSpc>
                <a:spcPct val="150000"/>
              </a:lnSpc>
              <a:buFont typeface="Arial" charset="0"/>
              <a:buNone/>
              <a:defRPr/>
            </a:pPr>
            <a:r>
              <a:rPr lang="en-GB" sz="1800" b="1" dirty="0">
                <a:effectLst>
                  <a:outerShdw blurRad="38100" dist="38100" dir="2700000" algn="tl">
                    <a:srgbClr val="000000">
                      <a:alpha val="43137"/>
                    </a:srgbClr>
                  </a:outerShdw>
                </a:effectLst>
              </a:rPr>
              <a:t>EXCLUSION CRITERIA</a:t>
            </a:r>
          </a:p>
          <a:p>
            <a:pPr>
              <a:lnSpc>
                <a:spcPct val="150000"/>
              </a:lnSpc>
              <a:defRPr/>
            </a:pPr>
            <a:r>
              <a:rPr lang="en-GB" sz="1800" dirty="0">
                <a:effectLst>
                  <a:outerShdw blurRad="38100" dist="38100" dir="2700000" algn="tl">
                    <a:srgbClr val="000000">
                      <a:alpha val="43137"/>
                    </a:srgbClr>
                  </a:outerShdw>
                </a:effectLst>
              </a:rPr>
              <a:t>Mothers and babies not delivered in Sokoto Specialist Hospital &amp; mothers who refused to offer informed consent to participate were excluded from the study.</a:t>
            </a:r>
          </a:p>
          <a:p>
            <a:pPr marL="0" indent="0">
              <a:lnSpc>
                <a:spcPct val="150000"/>
              </a:lnSpc>
              <a:buFont typeface="Arial" charset="0"/>
              <a:buNone/>
              <a:defRPr/>
            </a:pPr>
            <a:r>
              <a:rPr lang="en-GB" sz="1800" b="1" dirty="0">
                <a:effectLst>
                  <a:outerShdw blurRad="38100" dist="38100" dir="2700000" algn="tl">
                    <a:srgbClr val="000000">
                      <a:alpha val="43137"/>
                    </a:srgbClr>
                  </a:outerShdw>
                </a:effectLst>
              </a:rPr>
              <a:t>INFORMED CONSENT</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Written informed consent were obtained from the mothers after counselling.</a:t>
            </a:r>
          </a:p>
          <a:p>
            <a:pPr marL="0" indent="0">
              <a:lnSpc>
                <a:spcPct val="150000"/>
              </a:lnSpc>
              <a:buFont typeface="Arial" charset="0"/>
              <a:buNone/>
              <a:defRPr/>
            </a:pPr>
            <a:r>
              <a:rPr lang="en-GB" sz="1800" b="1" dirty="0">
                <a:effectLst>
                  <a:outerShdw blurRad="38100" dist="38100" dir="2700000" algn="tl">
                    <a:srgbClr val="000000">
                      <a:alpha val="43137"/>
                    </a:srgbClr>
                  </a:outerShdw>
                </a:effectLst>
              </a:rPr>
              <a:t>ETHICAL CONSIDERATION</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Ethical approval for this study was obtained from the Research and Ethical Committee of Specialist Hospital </a:t>
            </a:r>
            <a:r>
              <a:rPr lang="en-GB" sz="1800" dirty="0" err="1">
                <a:effectLst>
                  <a:outerShdw blurRad="38100" dist="38100" dir="2700000" algn="tl">
                    <a:srgbClr val="000000">
                      <a:alpha val="43137"/>
                    </a:srgbClr>
                  </a:outerShdw>
                </a:effectLst>
              </a:rPr>
              <a:t>Sokoto</a:t>
            </a:r>
            <a:r>
              <a:rPr lang="en-GB" sz="1800" dirty="0">
                <a:effectLst>
                  <a:outerShdw blurRad="38100" dist="38100" dir="2700000" algn="tl">
                    <a:srgbClr val="000000">
                      <a:alpha val="43137"/>
                    </a:srgbClr>
                  </a:outerShdw>
                </a:effectLst>
              </a:rPr>
              <a:t>.</a:t>
            </a:r>
          </a:p>
          <a:p>
            <a:pPr>
              <a:defRPr/>
            </a:pPr>
            <a:endParaRPr lang="en-GB" sz="1800" dirty="0">
              <a:effectLst>
                <a:outerShdw blurRad="38100" dist="38100" dir="2700000" algn="tl">
                  <a:srgbClr val="000000">
                    <a:alpha val="43137"/>
                  </a:srgbClr>
                </a:outerShdw>
              </a:effectLst>
            </a:endParaRPr>
          </a:p>
          <a:p>
            <a:pPr>
              <a:defRPr/>
            </a:pPr>
            <a:endParaRPr lang="en-GB" sz="1800" dirty="0">
              <a:effectLst>
                <a:outerShdw blurRad="38100" dist="38100" dir="2700000" algn="tl">
                  <a:srgbClr val="000000">
                    <a:alpha val="43137"/>
                  </a:srgbClr>
                </a:outerShdw>
              </a:effectLst>
            </a:endParaRPr>
          </a:p>
          <a:p>
            <a:pPr>
              <a:defRPr/>
            </a:pPr>
            <a:endParaRPr lang="en-GB" sz="1800" dirty="0">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503237"/>
          </a:xfrm>
        </p:spPr>
        <p:txBody>
          <a:bodyPr>
            <a:normAutofit fontScale="90000"/>
          </a:bodyPr>
          <a:lstStyle/>
          <a:p>
            <a:pPr algn="ctr" eaLnBrk="1" fontAlgn="auto" hangingPunct="1">
              <a:spcAft>
                <a:spcPts val="0"/>
              </a:spcAft>
              <a:defRPr/>
            </a:pPr>
            <a:r>
              <a:rPr lang="en-GB" dirty="0">
                <a:solidFill>
                  <a:srgbClr val="FF0000"/>
                </a:solidFill>
                <a:effectLst>
                  <a:outerShdw blurRad="38100" dist="38100" dir="2700000" algn="tl">
                    <a:srgbClr val="000000">
                      <a:alpha val="43137"/>
                    </a:srgbClr>
                  </a:outerShdw>
                </a:effectLst>
              </a:rPr>
              <a:t>Study Design and Statistical Analysis </a:t>
            </a:r>
            <a:endParaRPr lang="en-GB" dirty="0">
              <a:solidFill>
                <a:srgbClr val="FF0000"/>
              </a:solidFill>
            </a:endParaRPr>
          </a:p>
        </p:txBody>
      </p:sp>
      <p:sp>
        <p:nvSpPr>
          <p:cNvPr id="3" name="Content Placeholder 2"/>
          <p:cNvSpPr>
            <a:spLocks noGrp="1"/>
          </p:cNvSpPr>
          <p:nvPr>
            <p:ph idx="1"/>
          </p:nvPr>
        </p:nvSpPr>
        <p:spPr>
          <a:xfrm>
            <a:off x="250825" y="908050"/>
            <a:ext cx="8642350" cy="5568950"/>
          </a:xfrm>
        </p:spPr>
        <p:txBody>
          <a:bodyPr rtlCol="0">
            <a:normAutofit fontScale="32500" lnSpcReduction="20000"/>
          </a:bodyPr>
          <a:lstStyle/>
          <a:p>
            <a:pPr marL="0" indent="0" eaLnBrk="1" fontAlgn="auto" hangingPunct="1">
              <a:lnSpc>
                <a:spcPct val="170000"/>
              </a:lnSpc>
              <a:spcAft>
                <a:spcPts val="0"/>
              </a:spcAft>
              <a:buFont typeface="Arial" charset="0"/>
              <a:buNone/>
              <a:defRPr/>
            </a:pPr>
            <a:r>
              <a:rPr lang="en-GB" dirty="0"/>
              <a:t> </a:t>
            </a:r>
            <a:r>
              <a:rPr lang="en-GB" sz="6800" b="1" dirty="0">
                <a:effectLst>
                  <a:outerShdw blurRad="38100" dist="38100" dir="2700000" algn="tl">
                    <a:srgbClr val="000000">
                      <a:alpha val="43137"/>
                    </a:srgbClr>
                  </a:outerShdw>
                </a:effectLst>
              </a:rPr>
              <a:t>Study Design</a:t>
            </a:r>
          </a:p>
          <a:p>
            <a:pPr marL="0" indent="0" eaLnBrk="1" fontAlgn="auto" hangingPunct="1">
              <a:lnSpc>
                <a:spcPct val="170000"/>
              </a:lnSpc>
              <a:spcAft>
                <a:spcPts val="0"/>
              </a:spcAft>
              <a:buFont typeface="Arial" charset="0"/>
              <a:buNone/>
              <a:defRPr/>
            </a:pPr>
            <a:r>
              <a:rPr lang="en-GB" sz="6800" dirty="0">
                <a:effectLst>
                  <a:outerShdw blurRad="38100" dist="38100" dir="2700000" algn="tl">
                    <a:srgbClr val="000000">
                      <a:alpha val="43137"/>
                    </a:srgbClr>
                  </a:outerShdw>
                </a:effectLst>
              </a:rPr>
              <a:t>The present study was a descriptive case study of ABO and Rh D blood group and HDFN among New-born in SSH.</a:t>
            </a:r>
          </a:p>
          <a:p>
            <a:pPr marL="0" indent="0" eaLnBrk="1" fontAlgn="auto" hangingPunct="1">
              <a:lnSpc>
                <a:spcPct val="170000"/>
              </a:lnSpc>
              <a:spcAft>
                <a:spcPts val="0"/>
              </a:spcAft>
              <a:buFont typeface="Arial" charset="0"/>
              <a:buNone/>
              <a:defRPr/>
            </a:pPr>
            <a:r>
              <a:rPr lang="en-GB" sz="6800" b="1" dirty="0">
                <a:effectLst>
                  <a:outerShdw blurRad="38100" dist="38100" dir="2700000" algn="tl">
                    <a:srgbClr val="000000">
                      <a:alpha val="43137"/>
                    </a:srgbClr>
                  </a:outerShdw>
                </a:effectLst>
              </a:rPr>
              <a:t>Statistical Data Analyses</a:t>
            </a:r>
          </a:p>
          <a:p>
            <a:pPr eaLnBrk="1" fontAlgn="auto" hangingPunct="1">
              <a:lnSpc>
                <a:spcPct val="170000"/>
              </a:lnSpc>
              <a:spcAft>
                <a:spcPts val="0"/>
              </a:spcAft>
              <a:buFont typeface="Wingdings" panose="05000000000000000000" pitchFamily="2" charset="2"/>
              <a:buChar char="§"/>
              <a:defRPr/>
            </a:pPr>
            <a:r>
              <a:rPr lang="en-GB" sz="6800" dirty="0">
                <a:effectLst>
                  <a:outerShdw blurRad="38100" dist="38100" dir="2700000" algn="tl">
                    <a:srgbClr val="000000">
                      <a:alpha val="43137"/>
                    </a:srgbClr>
                  </a:outerShdw>
                </a:effectLst>
              </a:rPr>
              <a:t>Socio-demographic data was collected using a questionnaire and entered into the Excel speed sheet and </a:t>
            </a:r>
            <a:r>
              <a:rPr lang="en-GB" sz="6800" dirty="0" err="1">
                <a:effectLst>
                  <a:outerShdw blurRad="38100" dist="38100" dir="2700000" algn="tl">
                    <a:srgbClr val="000000">
                      <a:alpha val="43137"/>
                    </a:srgbClr>
                  </a:outerShdw>
                </a:effectLst>
              </a:rPr>
              <a:t>analyzed</a:t>
            </a:r>
            <a:r>
              <a:rPr lang="en-GB" sz="6800" dirty="0">
                <a:effectLst>
                  <a:outerShdw blurRad="38100" dist="38100" dir="2700000" algn="tl">
                    <a:srgbClr val="000000">
                      <a:alpha val="43137"/>
                    </a:srgbClr>
                  </a:outerShdw>
                </a:effectLst>
              </a:rPr>
              <a:t> statistically using SPSS Version 20 (SPSS Inc., Chicago, IL). </a:t>
            </a:r>
          </a:p>
          <a:p>
            <a:pPr eaLnBrk="1" fontAlgn="auto" hangingPunct="1">
              <a:lnSpc>
                <a:spcPct val="170000"/>
              </a:lnSpc>
              <a:spcAft>
                <a:spcPts val="0"/>
              </a:spcAft>
              <a:buFont typeface="Wingdings" panose="05000000000000000000" pitchFamily="2" charset="2"/>
              <a:buChar char="§"/>
              <a:defRPr/>
            </a:pPr>
            <a:r>
              <a:rPr lang="en-GB" sz="6800" dirty="0">
                <a:effectLst>
                  <a:outerShdw blurRad="38100" dist="38100" dir="2700000" algn="tl">
                    <a:srgbClr val="000000">
                      <a:alpha val="43137"/>
                    </a:srgbClr>
                  </a:outerShdw>
                </a:effectLst>
              </a:rPr>
              <a:t>Statistical significant level was put at p≤ 0.005.   </a:t>
            </a: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92138"/>
          </a:xfrm>
        </p:spPr>
        <p:txBody>
          <a:bodyPr>
            <a:normAutofit fontScale="90000"/>
          </a:bodyPr>
          <a:lstStyle/>
          <a:p>
            <a:pPr algn="ctr">
              <a:defRPr/>
            </a:pPr>
            <a:r>
              <a:rPr lang="en-GB" dirty="0">
                <a:solidFill>
                  <a:srgbClr val="FF0000"/>
                </a:solidFill>
              </a:rPr>
              <a:t/>
            </a:r>
            <a:br>
              <a:rPr lang="en-GB" dirty="0">
                <a:solidFill>
                  <a:srgbClr val="FF0000"/>
                </a:solidFill>
              </a:rPr>
            </a:br>
            <a:r>
              <a:rPr lang="en-GB" dirty="0">
                <a:solidFill>
                  <a:srgbClr val="FF0000"/>
                </a:solidFill>
              </a:rPr>
              <a:t>Sample Collection</a:t>
            </a:r>
            <a:r>
              <a:rPr lang="en-GB" dirty="0"/>
              <a:t/>
            </a:r>
            <a:br>
              <a:rPr lang="en-GB" dirty="0"/>
            </a:br>
            <a:endParaRPr lang="en-GB" dirty="0"/>
          </a:p>
        </p:txBody>
      </p:sp>
      <p:sp>
        <p:nvSpPr>
          <p:cNvPr id="3" name="Content Placeholder 2"/>
          <p:cNvSpPr>
            <a:spLocks noGrp="1"/>
          </p:cNvSpPr>
          <p:nvPr>
            <p:ph idx="1"/>
          </p:nvPr>
        </p:nvSpPr>
        <p:spPr>
          <a:xfrm>
            <a:off x="179388" y="1268413"/>
            <a:ext cx="8713787" cy="5208587"/>
          </a:xfrm>
        </p:spPr>
        <p:txBody>
          <a:bodyPr/>
          <a:lstStyle/>
          <a:p>
            <a:pPr>
              <a:lnSpc>
                <a:spcPct val="200000"/>
              </a:lnSpc>
              <a:buFont typeface="Wingdings" panose="05000000000000000000" pitchFamily="2" charset="2"/>
              <a:buChar char="§"/>
              <a:defRPr/>
            </a:pPr>
            <a:r>
              <a:rPr lang="en-GB" dirty="0">
                <a:effectLst>
                  <a:outerShdw blurRad="38100" dist="38100" dir="2700000" algn="tl">
                    <a:srgbClr val="000000">
                      <a:alpha val="43137"/>
                    </a:srgbClr>
                  </a:outerShdw>
                </a:effectLst>
              </a:rPr>
              <a:t>Two </a:t>
            </a:r>
            <a:r>
              <a:rPr lang="en-GB" dirty="0" err="1">
                <a:effectLst>
                  <a:outerShdw blurRad="38100" dist="38100" dir="2700000" algn="tl">
                    <a:srgbClr val="000000">
                      <a:alpha val="43137"/>
                    </a:srgbClr>
                  </a:outerShdw>
                </a:effectLst>
              </a:rPr>
              <a:t>milliliters</a:t>
            </a:r>
            <a:r>
              <a:rPr lang="en-GB" dirty="0">
                <a:effectLst>
                  <a:outerShdw blurRad="38100" dist="38100" dir="2700000" algn="tl">
                    <a:srgbClr val="000000">
                      <a:alpha val="43137"/>
                    </a:srgbClr>
                  </a:outerShdw>
                </a:effectLst>
              </a:rPr>
              <a:t> (2ml) of cord blood from the new-born was collected in to K3EDTA anticoagulated tube</a:t>
            </a:r>
          </a:p>
          <a:p>
            <a:pPr>
              <a:lnSpc>
                <a:spcPct val="200000"/>
              </a:lnSpc>
              <a:buFont typeface="Wingdings" panose="05000000000000000000" pitchFamily="2" charset="2"/>
              <a:buChar char="§"/>
              <a:defRPr/>
            </a:pPr>
            <a:r>
              <a:rPr lang="en-GB" dirty="0">
                <a:effectLst>
                  <a:outerShdw blurRad="38100" dist="38100" dir="2700000" algn="tl">
                    <a:srgbClr val="000000">
                      <a:alpha val="43137"/>
                    </a:srgbClr>
                  </a:outerShdw>
                </a:effectLst>
              </a:rPr>
              <a:t>2ml of whole blood of the mother was also collected. </a:t>
            </a:r>
          </a:p>
          <a:p>
            <a:pPr>
              <a:lnSpc>
                <a:spcPct val="200000"/>
              </a:lnSpc>
              <a:buFont typeface="Wingdings" panose="05000000000000000000" pitchFamily="2" charset="2"/>
              <a:buChar char="§"/>
              <a:defRPr/>
            </a:pPr>
            <a:r>
              <a:rPr lang="en-GB" dirty="0">
                <a:effectLst>
                  <a:outerShdw blurRad="38100" dist="38100" dir="2700000" algn="tl">
                    <a:srgbClr val="000000">
                      <a:alpha val="43137"/>
                    </a:srgbClr>
                  </a:outerShdw>
                </a:effectLst>
              </a:rPr>
              <a:t>These samples were tested in the service laboratory in the FMLS of </a:t>
            </a:r>
            <a:r>
              <a:rPr lang="en-GB" dirty="0" err="1">
                <a:effectLst>
                  <a:outerShdw blurRad="38100" dist="38100" dir="2700000" algn="tl">
                    <a:srgbClr val="000000">
                      <a:alpha val="43137"/>
                    </a:srgbClr>
                  </a:outerShdw>
                </a:effectLst>
              </a:rPr>
              <a:t>Usmanu</a:t>
            </a:r>
            <a:r>
              <a:rPr lang="en-GB" dirty="0">
                <a:effectLst>
                  <a:outerShdw blurRad="38100" dist="38100" dir="2700000" algn="tl">
                    <a:srgbClr val="000000">
                      <a:alpha val="43137"/>
                    </a:srgbClr>
                  </a:outerShdw>
                </a:effectLst>
              </a:rPr>
              <a:t> </a:t>
            </a:r>
            <a:r>
              <a:rPr lang="en-GB" dirty="0" err="1">
                <a:effectLst>
                  <a:outerShdw blurRad="38100" dist="38100" dir="2700000" algn="tl">
                    <a:srgbClr val="000000">
                      <a:alpha val="43137"/>
                    </a:srgbClr>
                  </a:outerShdw>
                </a:effectLst>
              </a:rPr>
              <a:t>Danfodiyo</a:t>
            </a:r>
            <a:r>
              <a:rPr lang="en-GB" dirty="0">
                <a:effectLst>
                  <a:outerShdw blurRad="38100" dist="38100" dir="2700000" algn="tl">
                    <a:srgbClr val="000000">
                      <a:alpha val="43137"/>
                    </a:srgbClr>
                  </a:outerShdw>
                </a:effectLst>
              </a:rPr>
              <a:t> University Sokoto.</a:t>
            </a:r>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431800"/>
          </a:xfrm>
        </p:spPr>
        <p:txBody>
          <a:bodyPr>
            <a:normAutofit fontScale="90000"/>
          </a:bodyPr>
          <a:lstStyle/>
          <a:p>
            <a:pPr algn="ctr">
              <a:defRPr/>
            </a:pPr>
            <a:r>
              <a:rPr lang="en-GB" sz="3600" dirty="0"/>
              <a:t/>
            </a:r>
            <a:br>
              <a:rPr lang="en-GB" sz="3600" dirty="0"/>
            </a:br>
            <a:r>
              <a:rPr lang="en-GB" dirty="0">
                <a:solidFill>
                  <a:srgbClr val="FF0000"/>
                </a:solidFill>
                <a:effectLst>
                  <a:outerShdw blurRad="38100" dist="38100" dir="2700000" algn="tl">
                    <a:srgbClr val="000000">
                      <a:alpha val="43137"/>
                    </a:srgbClr>
                  </a:outerShdw>
                </a:effectLst>
              </a:rPr>
              <a:t>Analytical Methods</a:t>
            </a:r>
            <a:r>
              <a:rPr lang="en-GB" dirty="0"/>
              <a:t/>
            </a:r>
            <a:br>
              <a:rPr lang="en-GB" dirty="0"/>
            </a:br>
            <a:endParaRPr lang="en-GB" dirty="0"/>
          </a:p>
        </p:txBody>
      </p:sp>
      <p:sp>
        <p:nvSpPr>
          <p:cNvPr id="3" name="Content Placeholder 2"/>
          <p:cNvSpPr>
            <a:spLocks noGrp="1"/>
          </p:cNvSpPr>
          <p:nvPr>
            <p:ph idx="1"/>
          </p:nvPr>
        </p:nvSpPr>
        <p:spPr>
          <a:xfrm>
            <a:off x="250825" y="836613"/>
            <a:ext cx="8642350" cy="5668962"/>
          </a:xfrm>
        </p:spPr>
        <p:txBody>
          <a:bodyPr/>
          <a:lstStyle/>
          <a:p>
            <a:pPr>
              <a:lnSpc>
                <a:spcPct val="20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ABO, Rhesus D Blood Grouping and Direct Antihuman Globulin Test was determined using the column agglutination technique using the Ortho Diagnostic ABO and Rh D grouping cards (Ortho Diagnostic, U.S.A). </a:t>
            </a:r>
          </a:p>
          <a:p>
            <a:pPr>
              <a:lnSpc>
                <a:spcPct val="20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The Principle is based on the differential passage of free red blood cells and trapping of the agglutinated red blood cells, based on the sieving effect of glass beads, dextran or acrylamide gel.</a:t>
            </a:r>
          </a:p>
          <a:p>
            <a:pPr>
              <a:lnSpc>
                <a:spcPct val="200000"/>
              </a:lnSpc>
              <a:buFont typeface="Wingdings" panose="05000000000000000000" pitchFamily="2" charset="2"/>
              <a:buChar char="§"/>
              <a:defRPr/>
            </a:pPr>
            <a:r>
              <a:rPr lang="en-GB" sz="1800" dirty="0" err="1">
                <a:effectLst>
                  <a:outerShdw blurRad="38100" dist="38100" dir="2700000" algn="tl">
                    <a:srgbClr val="000000">
                      <a:alpha val="43137"/>
                    </a:srgbClr>
                  </a:outerShdw>
                </a:effectLst>
              </a:rPr>
              <a:t>Ags</a:t>
            </a:r>
            <a:r>
              <a:rPr lang="en-GB" sz="1800" dirty="0">
                <a:effectLst>
                  <a:outerShdw blurRad="38100" dist="38100" dir="2700000" algn="tl">
                    <a:srgbClr val="000000">
                      <a:alpha val="43137"/>
                    </a:srgbClr>
                  </a:outerShdw>
                </a:effectLst>
              </a:rPr>
              <a:t> &amp; Abs react they show agglutination in the column. </a:t>
            </a:r>
          </a:p>
          <a:p>
            <a:pPr>
              <a:lnSpc>
                <a:spcPct val="20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On centrifugation, the agglutinated cells will be trapped on top of the glass beads and the </a:t>
            </a:r>
            <a:r>
              <a:rPr lang="en-GB" sz="1800" dirty="0" err="1">
                <a:effectLst>
                  <a:outerShdw blurRad="38100" dist="38100" dir="2700000" algn="tl">
                    <a:srgbClr val="000000">
                      <a:alpha val="43137"/>
                    </a:srgbClr>
                  </a:outerShdw>
                </a:effectLst>
              </a:rPr>
              <a:t>unagglutinated</a:t>
            </a:r>
            <a:r>
              <a:rPr lang="en-GB" sz="1800" dirty="0">
                <a:effectLst>
                  <a:outerShdw blurRad="38100" dist="38100" dir="2700000" algn="tl">
                    <a:srgbClr val="000000">
                      <a:alpha val="43137"/>
                    </a:srgbClr>
                  </a:outerShdw>
                </a:effectLst>
              </a:rPr>
              <a:t> cells will form a pellet at the bottom of the tube. </a:t>
            </a:r>
          </a:p>
          <a:p>
            <a:pPr>
              <a:lnSpc>
                <a:spcPct val="150000"/>
              </a:lnSpc>
              <a:buFont typeface="Wingdings" panose="05000000000000000000" pitchFamily="2" charset="2"/>
              <a:buChar char="§"/>
              <a:defRPr/>
            </a:pPr>
            <a:endParaRPr lang="en-GB" sz="1800" dirty="0">
              <a:effectLst>
                <a:outerShdw blurRad="38100" dist="38100" dir="2700000" algn="tl">
                  <a:srgbClr val="000000">
                    <a:alpha val="43137"/>
                  </a:srgbClr>
                </a:outerShdw>
              </a:effectLst>
            </a:endParaRPr>
          </a:p>
          <a:p>
            <a:pPr marL="0" indent="0">
              <a:lnSpc>
                <a:spcPct val="150000"/>
              </a:lnSpc>
              <a:buFont typeface="Arial" charset="0"/>
              <a:buNone/>
              <a:defRPr/>
            </a:pPr>
            <a:endParaRPr lang="en-GB" sz="1800" dirty="0">
              <a:solidFill>
                <a:srgbClr val="002060"/>
              </a:solidFill>
              <a:effectLst>
                <a:outerShdw blurRad="38100" dist="38100" dir="2700000" algn="tl">
                  <a:srgbClr val="000000">
                    <a:alpha val="43137"/>
                  </a:srgbClr>
                </a:outerShdw>
              </a:effectLst>
            </a:endParaRPr>
          </a:p>
          <a:p>
            <a:pPr marL="0" indent="0">
              <a:lnSpc>
                <a:spcPct val="150000"/>
              </a:lnSpc>
              <a:buFont typeface="Arial" charset="0"/>
              <a:buNone/>
              <a:defRPr/>
            </a:pPr>
            <a:endParaRPr lang="en-GB" sz="1800" dirty="0">
              <a:solidFill>
                <a:srgbClr val="002060"/>
              </a:solidFill>
              <a:effectLst>
                <a:outerShdw blurRad="38100" dist="38100" dir="2700000" algn="tl">
                  <a:srgbClr val="000000">
                    <a:alpha val="43137"/>
                  </a:srgbClr>
                </a:outerShdw>
              </a:effectLst>
            </a:endParaRPr>
          </a:p>
          <a:p>
            <a:pPr>
              <a:defRPr/>
            </a:pPr>
            <a:endParaRPr lang="en-GB" sz="1800" dirty="0">
              <a:solidFill>
                <a:srgbClr val="002060"/>
              </a:solidFill>
              <a:effectLst>
                <a:outerShdw blurRad="38100" dist="38100" dir="2700000" algn="tl">
                  <a:srgbClr val="000000">
                    <a:alpha val="43137"/>
                  </a:srgbClr>
                </a:outerShdw>
              </a:effectLst>
            </a:endParaRPr>
          </a:p>
          <a:p>
            <a:pPr>
              <a:defRPr/>
            </a:pPr>
            <a:endParaRPr lang="en-GB" sz="1800" dirty="0">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417512"/>
          </a:xfrm>
        </p:spPr>
        <p:txBody>
          <a:bodyPr>
            <a:noAutofit/>
          </a:bodyPr>
          <a:lstStyle/>
          <a:p>
            <a:pPr algn="ctr" eaLnBrk="1" fontAlgn="auto" hangingPunct="1">
              <a:spcAft>
                <a:spcPts val="0"/>
              </a:spcAft>
              <a:defRPr/>
            </a:pPr>
            <a:r>
              <a:rPr lang="en-GB" sz="3600" dirty="0">
                <a:solidFill>
                  <a:srgbClr val="FF0000"/>
                </a:solidFill>
                <a:effectLst>
                  <a:outerShdw blurRad="38100" dist="38100" dir="2700000" algn="tl">
                    <a:srgbClr val="000000">
                      <a:alpha val="43137"/>
                    </a:srgbClr>
                  </a:outerShdw>
                </a:effectLst>
              </a:rPr>
              <a:t/>
            </a:r>
            <a:br>
              <a:rPr lang="en-GB" sz="3600" dirty="0">
                <a:solidFill>
                  <a:srgbClr val="FF0000"/>
                </a:solidFill>
                <a:effectLst>
                  <a:outerShdw blurRad="38100" dist="38100" dir="2700000" algn="tl">
                    <a:srgbClr val="000000">
                      <a:alpha val="43137"/>
                    </a:srgbClr>
                  </a:outerShdw>
                </a:effectLst>
              </a:rPr>
            </a:br>
            <a:r>
              <a:rPr lang="en-GB" sz="3600" dirty="0">
                <a:solidFill>
                  <a:srgbClr val="FF0000"/>
                </a:solidFill>
                <a:effectLst>
                  <a:outerShdw blurRad="38100" dist="38100" dir="2700000" algn="tl">
                    <a:srgbClr val="000000">
                      <a:alpha val="43137"/>
                    </a:srgbClr>
                  </a:outerShdw>
                </a:effectLst>
              </a:rPr>
              <a:t>RESULTS</a:t>
            </a:r>
            <a:r>
              <a:rPr lang="en-GB" sz="2800" dirty="0">
                <a:effectLst>
                  <a:outerShdw blurRad="38100" dist="38100" dir="2700000" algn="tl">
                    <a:srgbClr val="000000">
                      <a:alpha val="43137"/>
                    </a:srgbClr>
                  </a:outerShdw>
                </a:effectLst>
              </a:rPr>
              <a:t/>
            </a:r>
            <a:br>
              <a:rPr lang="en-GB" sz="2800" dirty="0">
                <a:effectLst>
                  <a:outerShdw blurRad="38100" dist="38100" dir="2700000" algn="tl">
                    <a:srgbClr val="000000">
                      <a:alpha val="43137"/>
                    </a:srgbClr>
                  </a:outerShdw>
                </a:effectLst>
              </a:rPr>
            </a:br>
            <a:endParaRPr lang="en-GB"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0825" y="908050"/>
            <a:ext cx="8642350" cy="5568950"/>
          </a:xfrm>
        </p:spPr>
        <p:txBody>
          <a:bodyPr rtlCol="0">
            <a:normAutofit fontScale="55000" lnSpcReduction="20000"/>
          </a:bodyPr>
          <a:lstStyle/>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Analyses carried out on 79 samples both from the Mothers and Babies </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Blood Group O was the most prevalent among the Mothers 44(55.7%), followed by group A  22 (27.8%), B 12 (15.2%) and AB 1(1.3%).</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 For the babies the same pattern was observed with group O 36 (45.6%),  A 21(26.6), B 20 (26.3%) and AB 2 (2.5%). </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Among the neonates, Rh D positive has the highest frequency of 57(72.2%) and Rh D negative with a frequency of 22 (27.8%). </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Rhesus D group distribution among the mothers indicated that 74 were Rhesus D </a:t>
            </a:r>
            <a:r>
              <a:rPr lang="en-GB" sz="2900" dirty="0" err="1">
                <a:solidFill>
                  <a:srgbClr val="002060"/>
                </a:solidFill>
                <a:effectLst>
                  <a:outerShdw blurRad="38100" dist="38100" dir="2700000" algn="tl">
                    <a:srgbClr val="000000">
                      <a:alpha val="43137"/>
                    </a:srgbClr>
                  </a:outerShdw>
                </a:effectLst>
              </a:rPr>
              <a:t>pos</a:t>
            </a:r>
            <a:r>
              <a:rPr lang="en-GB" sz="2900" dirty="0">
                <a:solidFill>
                  <a:srgbClr val="002060"/>
                </a:solidFill>
                <a:effectLst>
                  <a:outerShdw blurRad="38100" dist="38100" dir="2700000" algn="tl">
                    <a:srgbClr val="000000">
                      <a:alpha val="43137"/>
                    </a:srgbClr>
                  </a:outerShdw>
                </a:effectLst>
              </a:rPr>
              <a:t> (93.7%) and only 5 were grouped as Rh D neg (6.3%). </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HDFN status, indicated that 4 neonates were positive (5.1%) &amp; 75 were negative (94.9%).</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ABO incompatibility was responsible  for HDFN in 2(50%) while Rh D incompatibility was 2 (50%). </a:t>
            </a:r>
          </a:p>
          <a:p>
            <a:pPr eaLnBrk="1" fontAlgn="auto" hangingPunct="1">
              <a:lnSpc>
                <a:spcPct val="160000"/>
              </a:lnSpc>
              <a:spcAft>
                <a:spcPts val="0"/>
              </a:spcAft>
              <a:buFont typeface="Wingdings" pitchFamily="2" charset="2"/>
              <a:buChar char="§"/>
              <a:defRPr/>
            </a:pPr>
            <a:r>
              <a:rPr lang="en-GB" sz="2900" dirty="0">
                <a:solidFill>
                  <a:srgbClr val="002060"/>
                </a:solidFill>
                <a:effectLst>
                  <a:outerShdw blurRad="38100" dist="38100" dir="2700000" algn="tl">
                    <a:srgbClr val="000000">
                      <a:alpha val="43137"/>
                    </a:srgbClr>
                  </a:outerShdw>
                </a:effectLst>
              </a:rPr>
              <a:t>HDFN based on the antibody responsible indicated that anti-complement Abs (Anti-C3d) in 2 (2.5%) while IgG- mediated HDFN was seen in 2 (2.5%). </a:t>
            </a:r>
          </a:p>
          <a:p>
            <a:pPr marL="182880" indent="-182880" eaLnBrk="1" fontAlgn="auto" hangingPunct="1">
              <a:spcAft>
                <a:spcPts val="0"/>
              </a:spcAft>
              <a:buFont typeface="Arial" panose="020B0604020202020204" pitchFamily="34" charset="0"/>
              <a:buChar char="•"/>
              <a:defRPr/>
            </a:pPr>
            <a:endParaRPr lang="en-GB" dirty="0"/>
          </a:p>
          <a:p>
            <a:pPr marL="182880" indent="-182880" eaLnBrk="1" fontAlgn="auto" hangingPunct="1">
              <a:spcAft>
                <a:spcPts val="0"/>
              </a:spcAft>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GB"/>
              <a:t>7th Haematologist Conference Barcelona 2017</a:t>
            </a:r>
          </a:p>
        </p:txBody>
      </p:sp>
      <p:pic>
        <p:nvPicPr>
          <p:cNvPr id="2150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92150"/>
            <a:ext cx="82804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7th Haematologist Conference Barcelona 2017</a:t>
            </a:r>
          </a:p>
        </p:txBody>
      </p:sp>
      <p:pic>
        <p:nvPicPr>
          <p:cNvPr id="2253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620713"/>
            <a:ext cx="842486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7th Haematologist Conference Barcelona 2017</a:t>
            </a:r>
          </a:p>
        </p:txBody>
      </p:sp>
      <p:pic>
        <p:nvPicPr>
          <p:cNvPr id="2355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20713"/>
            <a:ext cx="8280400" cy="59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7th Haematologist Conference Barcelona 2017</a:t>
            </a:r>
          </a:p>
        </p:txBody>
      </p:sp>
      <p:pic>
        <p:nvPicPr>
          <p:cNvPr id="2457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92150"/>
            <a:ext cx="8351838"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7th Haematologist Conference Barcelona 2017</a:t>
            </a:r>
          </a:p>
        </p:txBody>
      </p:sp>
      <p:pic>
        <p:nvPicPr>
          <p:cNvPr id="2560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8424862"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GB"/>
              <a:t>7th Haematologist Conference Barcelona 2017</a:t>
            </a:r>
          </a:p>
        </p:txBody>
      </p:sp>
      <p:pic>
        <p:nvPicPr>
          <p:cNvPr id="2662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549275"/>
            <a:ext cx="8424862"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7th Haematologist Conference Barcelona 2017</a:t>
            </a:r>
          </a:p>
        </p:txBody>
      </p:sp>
      <p:pic>
        <p:nvPicPr>
          <p:cNvPr id="2765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20713"/>
            <a:ext cx="8280400" cy="568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GB"/>
              <a:t>7th Haematologist Conference Barcelona 2017</a:t>
            </a:r>
          </a:p>
        </p:txBody>
      </p:sp>
      <p:pic>
        <p:nvPicPr>
          <p:cNvPr id="2867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8351837" cy="590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74650"/>
          </a:xfrm>
        </p:spPr>
        <p:txBody>
          <a:bodyPr>
            <a:noAutofit/>
          </a:bodyPr>
          <a:lstStyle/>
          <a:p>
            <a:pPr algn="ctr" eaLnBrk="1" fontAlgn="auto" hangingPunct="1">
              <a:spcAft>
                <a:spcPts val="0"/>
              </a:spcAft>
              <a:defRPr/>
            </a:pPr>
            <a:r>
              <a:rPr lang="en-GB" sz="3600" dirty="0">
                <a:solidFill>
                  <a:srgbClr val="FF0000"/>
                </a:solidFill>
                <a:effectLst>
                  <a:outerShdw blurRad="38100" dist="38100" dir="2700000" algn="tl">
                    <a:srgbClr val="000000">
                      <a:alpha val="43137"/>
                    </a:srgbClr>
                  </a:outerShdw>
                </a:effectLst>
              </a:rPr>
              <a:t>Discussion</a:t>
            </a:r>
          </a:p>
        </p:txBody>
      </p:sp>
      <p:sp>
        <p:nvSpPr>
          <p:cNvPr id="3" name="Content Placeholder 2"/>
          <p:cNvSpPr>
            <a:spLocks noGrp="1"/>
          </p:cNvSpPr>
          <p:nvPr>
            <p:ph idx="1"/>
          </p:nvPr>
        </p:nvSpPr>
        <p:spPr>
          <a:xfrm>
            <a:off x="179388" y="981075"/>
            <a:ext cx="8713787" cy="5495925"/>
          </a:xfrm>
        </p:spPr>
        <p:txBody>
          <a:bodyPr rtlCol="0">
            <a:normAutofit fontScale="40000" lnSpcReduction="20000"/>
          </a:bodyPr>
          <a:lstStyle/>
          <a:p>
            <a:pPr eaLnBrk="1" fontAlgn="auto" hangingPunct="1">
              <a:lnSpc>
                <a:spcPct val="170000"/>
              </a:lnSpc>
              <a:spcAft>
                <a:spcPts val="0"/>
              </a:spcAft>
              <a:buFont typeface="Wingdings" pitchFamily="2" charset="2"/>
              <a:buChar char="§"/>
              <a:defRPr/>
            </a:pPr>
            <a:r>
              <a:rPr lang="en-GB" sz="4800" dirty="0">
                <a:effectLst>
                  <a:outerShdw blurRad="38100" dist="38100" dir="2700000" algn="tl">
                    <a:srgbClr val="000000">
                      <a:alpha val="43137"/>
                    </a:srgbClr>
                  </a:outerShdw>
                </a:effectLst>
              </a:rPr>
              <a:t>ABO Blood group distribution among mum and neonates followed the pattern O&gt;A&gt;B&gt;AB. This finding is consistent  with previous reports in other parts of Nigeria and among American Blacks which showed that group O was the commonest ABO blood group (</a:t>
            </a:r>
            <a:r>
              <a:rPr lang="en-GB" sz="4800" dirty="0" err="1">
                <a:effectLst>
                  <a:outerShdw blurRad="38100" dist="38100" dir="2700000" algn="tl">
                    <a:srgbClr val="000000">
                      <a:alpha val="43137"/>
                    </a:srgbClr>
                  </a:outerShdw>
                </a:effectLst>
              </a:rPr>
              <a:t>Erhabor</a:t>
            </a:r>
            <a:r>
              <a:rPr lang="en-GB" sz="4800" dirty="0">
                <a:effectLst>
                  <a:outerShdw blurRad="38100" dist="38100" dir="2700000" algn="tl">
                    <a:srgbClr val="000000">
                      <a:alpha val="43137"/>
                    </a:srgbClr>
                  </a:outerShdw>
                </a:effectLst>
              </a:rPr>
              <a:t> et al., 2010; Jeremiah, 2006; </a:t>
            </a:r>
            <a:r>
              <a:rPr lang="en-GB" sz="4800" dirty="0" err="1">
                <a:effectLst>
                  <a:outerShdw blurRad="38100" dist="38100" dir="2700000" algn="tl">
                    <a:srgbClr val="000000">
                      <a:alpha val="43137"/>
                    </a:srgbClr>
                  </a:outerShdw>
                </a:effectLst>
              </a:rPr>
              <a:t>Omotade</a:t>
            </a:r>
            <a:r>
              <a:rPr lang="en-GB" sz="4800" dirty="0">
                <a:effectLst>
                  <a:outerShdw blurRad="38100" dist="38100" dir="2700000" algn="tl">
                    <a:srgbClr val="000000">
                      <a:alpha val="43137"/>
                    </a:srgbClr>
                  </a:outerShdw>
                </a:effectLst>
              </a:rPr>
              <a:t> et al., 1999; </a:t>
            </a:r>
            <a:r>
              <a:rPr lang="en-GB" sz="4800" dirty="0" err="1">
                <a:effectLst>
                  <a:outerShdw blurRad="38100" dist="38100" dir="2700000" algn="tl">
                    <a:srgbClr val="000000">
                      <a:alpha val="43137"/>
                    </a:srgbClr>
                  </a:outerShdw>
                </a:effectLst>
              </a:rPr>
              <a:t>Worlledge</a:t>
            </a:r>
            <a:r>
              <a:rPr lang="en-GB" sz="4800" dirty="0">
                <a:effectLst>
                  <a:outerShdw blurRad="38100" dist="38100" dir="2700000" algn="tl">
                    <a:srgbClr val="000000">
                      <a:alpha val="43137"/>
                    </a:srgbClr>
                  </a:outerShdw>
                </a:effectLst>
              </a:rPr>
              <a:t> et al., 1974 and Las et al., 2008). </a:t>
            </a:r>
          </a:p>
          <a:p>
            <a:pPr eaLnBrk="1" fontAlgn="auto" hangingPunct="1">
              <a:lnSpc>
                <a:spcPct val="170000"/>
              </a:lnSpc>
              <a:spcAft>
                <a:spcPts val="0"/>
              </a:spcAft>
              <a:buFont typeface="Wingdings" pitchFamily="2" charset="2"/>
              <a:buChar char="§"/>
              <a:defRPr/>
            </a:pPr>
            <a:r>
              <a:rPr lang="en-GB" sz="4800" dirty="0">
                <a:effectLst>
                  <a:outerShdw blurRad="38100" dist="38100" dir="2700000" algn="tl">
                    <a:srgbClr val="000000">
                      <a:alpha val="43137"/>
                    </a:srgbClr>
                  </a:outerShdw>
                </a:effectLst>
              </a:rPr>
              <a:t>However, some exception to this rule was observed among the Gwarri tribe of Abuja and the </a:t>
            </a:r>
            <a:r>
              <a:rPr lang="en-GB" sz="4800" dirty="0" err="1">
                <a:effectLst>
                  <a:outerShdw blurRad="38100" dist="38100" dir="2700000" algn="tl">
                    <a:srgbClr val="000000">
                      <a:alpha val="43137"/>
                    </a:srgbClr>
                  </a:outerShdw>
                </a:effectLst>
              </a:rPr>
              <a:t>Rubuka</a:t>
            </a:r>
            <a:r>
              <a:rPr lang="en-GB" sz="4800" dirty="0">
                <a:effectLst>
                  <a:outerShdw blurRad="38100" dist="38100" dir="2700000" algn="tl">
                    <a:srgbClr val="000000">
                      <a:alpha val="43137"/>
                    </a:srgbClr>
                  </a:outerShdw>
                </a:effectLst>
              </a:rPr>
              <a:t> tribe of Plateau State of Nigeria in which group B was the predominant group over O (intra- family marriages is common among these tribes). </a:t>
            </a:r>
          </a:p>
          <a:p>
            <a:pPr eaLnBrk="1" fontAlgn="auto" hangingPunct="1">
              <a:lnSpc>
                <a:spcPct val="170000"/>
              </a:lnSpc>
              <a:spcAft>
                <a:spcPts val="0"/>
              </a:spcAft>
              <a:buFont typeface="Wingdings" pitchFamily="2" charset="2"/>
              <a:buChar char="§"/>
              <a:defRPr/>
            </a:pPr>
            <a:r>
              <a:rPr lang="en-GB" sz="4800" dirty="0">
                <a:effectLst>
                  <a:outerShdw blurRad="38100" dist="38100" dir="2700000" algn="tl">
                    <a:srgbClr val="000000">
                      <a:alpha val="43137"/>
                    </a:srgbClr>
                  </a:outerShdw>
                </a:effectLst>
              </a:rPr>
              <a:t>Our finding is at variance with a study in Pakistan which indicated that group B was the predominant blood group (</a:t>
            </a:r>
            <a:r>
              <a:rPr lang="en-GB" sz="4800" dirty="0" err="1">
                <a:effectLst>
                  <a:outerShdw blurRad="38100" dist="38100" dir="2700000" algn="tl">
                    <a:srgbClr val="000000">
                      <a:alpha val="43137"/>
                    </a:srgbClr>
                  </a:outerShdw>
                </a:effectLst>
              </a:rPr>
              <a:t>Khattak</a:t>
            </a:r>
            <a:r>
              <a:rPr lang="en-GB" sz="4800" dirty="0">
                <a:effectLst>
                  <a:outerShdw blurRad="38100" dist="38100" dir="2700000" algn="tl">
                    <a:srgbClr val="000000">
                      <a:alpha val="43137"/>
                    </a:srgbClr>
                  </a:outerShdw>
                </a:effectLst>
              </a:rPr>
              <a:t> et al., 2008). </a:t>
            </a:r>
          </a:p>
          <a:p>
            <a:pPr eaLnBrk="1" fontAlgn="auto" hangingPunct="1">
              <a:lnSpc>
                <a:spcPct val="170000"/>
              </a:lnSpc>
              <a:spcAft>
                <a:spcPts val="0"/>
              </a:spcAft>
              <a:buFont typeface="Wingdings" pitchFamily="2" charset="2"/>
              <a:buChar char="§"/>
              <a:defRPr/>
            </a:pPr>
            <a:endParaRPr lang="en-GB" sz="4800" dirty="0">
              <a:solidFill>
                <a:srgbClr val="002060"/>
              </a:solidFill>
              <a:effectLst>
                <a:outerShdw blurRad="38100" dist="38100" dir="2700000" algn="tl">
                  <a:srgbClr val="000000">
                    <a:alpha val="43137"/>
                  </a:srgbClr>
                </a:outerShdw>
              </a:effectLst>
            </a:endParaRPr>
          </a:p>
          <a:p>
            <a:pPr marL="182880" indent="-182880" eaLnBrk="1" fontAlgn="auto" hangingPunct="1">
              <a:spcAft>
                <a:spcPts val="0"/>
              </a:spcAft>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47675"/>
          </a:xfrm>
        </p:spPr>
        <p:txBody>
          <a:bodyPr>
            <a:normAutofit fontScale="90000"/>
          </a:bodyPr>
          <a:lstStyle/>
          <a:p>
            <a:pPr algn="ctr" eaLnBrk="1" fontAlgn="auto" hangingPunct="1">
              <a:spcAft>
                <a:spcPts val="0"/>
              </a:spcAft>
              <a:defRPr/>
            </a:pPr>
            <a:r>
              <a:rPr lang="en-GB" dirty="0">
                <a:solidFill>
                  <a:srgbClr val="FF0000"/>
                </a:solidFill>
                <a:effectLst>
                  <a:outerShdw blurRad="38100" dist="38100" dir="2700000" algn="tl">
                    <a:srgbClr val="000000">
                      <a:alpha val="43137"/>
                    </a:srgbClr>
                  </a:outerShdw>
                </a:effectLst>
              </a:rPr>
              <a:t>Discussion</a:t>
            </a:r>
            <a:endParaRPr lang="en-GB" dirty="0"/>
          </a:p>
        </p:txBody>
      </p:sp>
      <p:sp>
        <p:nvSpPr>
          <p:cNvPr id="3" name="Content Placeholder 2"/>
          <p:cNvSpPr>
            <a:spLocks noGrp="1"/>
          </p:cNvSpPr>
          <p:nvPr>
            <p:ph idx="1"/>
          </p:nvPr>
        </p:nvSpPr>
        <p:spPr>
          <a:xfrm>
            <a:off x="179388" y="1052513"/>
            <a:ext cx="8507412" cy="5400675"/>
          </a:xfrm>
        </p:spPr>
        <p:txBody>
          <a:bodyPr rtlCol="0">
            <a:normAutofit/>
          </a:bodyPr>
          <a:lstStyle/>
          <a:p>
            <a:pPr eaLnBrk="1" fontAlgn="auto" hangingPunct="1">
              <a:lnSpc>
                <a:spcPct val="150000"/>
              </a:lnSpc>
              <a:spcAft>
                <a:spcPts val="0"/>
              </a:spcAft>
              <a:buFont typeface="Wingdings" pitchFamily="2" charset="2"/>
              <a:buChar char="§"/>
              <a:defRPr/>
            </a:pPr>
            <a:r>
              <a:rPr lang="en-GB" sz="2200" dirty="0">
                <a:effectLst>
                  <a:outerShdw blurRad="38100" dist="38100" dir="2700000" algn="tl">
                    <a:srgbClr val="000000">
                      <a:alpha val="43137"/>
                    </a:srgbClr>
                  </a:outerShdw>
                </a:effectLst>
              </a:rPr>
              <a:t>We observed prevalence of Rh D negativity of 6.3% among the mothers and 27.8% among the neonates. </a:t>
            </a:r>
          </a:p>
          <a:p>
            <a:pPr eaLnBrk="1" fontAlgn="auto" hangingPunct="1">
              <a:lnSpc>
                <a:spcPct val="150000"/>
              </a:lnSpc>
              <a:spcAft>
                <a:spcPts val="0"/>
              </a:spcAft>
              <a:buFont typeface="Wingdings" pitchFamily="2" charset="2"/>
              <a:buChar char="§"/>
              <a:defRPr/>
            </a:pPr>
            <a:r>
              <a:rPr lang="en-GB" sz="2200" dirty="0">
                <a:effectLst>
                  <a:outerShdw blurRad="38100" dist="38100" dir="2700000" algn="tl">
                    <a:srgbClr val="000000">
                      <a:alpha val="43137"/>
                    </a:srgbClr>
                  </a:outerShdw>
                </a:effectLst>
              </a:rPr>
              <a:t>Our finding among the mothers is consistent with previous reports obtained among non-Caucasians which indicated Rh D negativity of less than 10% (</a:t>
            </a:r>
            <a:r>
              <a:rPr lang="en-GB" sz="2200" dirty="0" err="1">
                <a:effectLst>
                  <a:outerShdw blurRad="38100" dist="38100" dir="2700000" algn="tl">
                    <a:srgbClr val="000000">
                      <a:alpha val="43137"/>
                    </a:srgbClr>
                  </a:outerShdw>
                </a:effectLst>
              </a:rPr>
              <a:t>Erhabor</a:t>
            </a:r>
            <a:r>
              <a:rPr lang="en-GB" sz="2200" dirty="0">
                <a:effectLst>
                  <a:outerShdw blurRad="38100" dist="38100" dir="2700000" algn="tl">
                    <a:srgbClr val="000000">
                      <a:alpha val="43137"/>
                    </a:srgbClr>
                  </a:outerShdw>
                </a:effectLst>
              </a:rPr>
              <a:t> and Colleagues,2013; </a:t>
            </a:r>
            <a:r>
              <a:rPr lang="en-GB" sz="2200" dirty="0" err="1">
                <a:effectLst>
                  <a:outerShdw blurRad="38100" dist="38100" dir="2700000" algn="tl">
                    <a:srgbClr val="000000">
                      <a:alpha val="43137"/>
                    </a:srgbClr>
                  </a:outerShdw>
                </a:effectLst>
              </a:rPr>
              <a:t>Egesie</a:t>
            </a:r>
            <a:r>
              <a:rPr lang="en-GB" sz="2200" dirty="0">
                <a:effectLst>
                  <a:outerShdw blurRad="38100" dist="38100" dir="2700000" algn="tl">
                    <a:srgbClr val="000000">
                      <a:alpha val="43137"/>
                    </a:srgbClr>
                  </a:outerShdw>
                </a:effectLst>
              </a:rPr>
              <a:t> and Colleagues, 2009; </a:t>
            </a:r>
            <a:r>
              <a:rPr lang="en-GB" sz="2200" dirty="0" err="1">
                <a:effectLst>
                  <a:outerShdw blurRad="38100" dist="38100" dir="2700000" algn="tl">
                    <a:srgbClr val="000000">
                      <a:alpha val="43137"/>
                    </a:srgbClr>
                  </a:outerShdw>
                </a:effectLst>
              </a:rPr>
              <a:t>Ukaejiofor</a:t>
            </a:r>
            <a:r>
              <a:rPr lang="en-GB" sz="2200" dirty="0">
                <a:effectLst>
                  <a:outerShdw blurRad="38100" dist="38100" dir="2700000" algn="tl">
                    <a:srgbClr val="000000">
                      <a:alpha val="43137"/>
                    </a:srgbClr>
                  </a:outerShdw>
                </a:effectLst>
              </a:rPr>
              <a:t> and Colleagues, 1996; Jeremiah, 2006; </a:t>
            </a:r>
            <a:r>
              <a:rPr lang="en-GB" sz="2200" dirty="0" err="1">
                <a:effectLst>
                  <a:outerShdw blurRad="38100" dist="38100" dir="2700000" algn="tl">
                    <a:srgbClr val="000000">
                      <a:alpha val="43137"/>
                    </a:srgbClr>
                  </a:outerShdw>
                </a:effectLst>
              </a:rPr>
              <a:t>Adeyomo</a:t>
            </a:r>
            <a:r>
              <a:rPr lang="en-GB" sz="2200" dirty="0">
                <a:effectLst>
                  <a:outerShdw blurRad="38100" dist="38100" dir="2700000" algn="tl">
                    <a:srgbClr val="000000">
                      <a:alpha val="43137"/>
                    </a:srgbClr>
                  </a:outerShdw>
                </a:effectLst>
              </a:rPr>
              <a:t> and </a:t>
            </a:r>
            <a:r>
              <a:rPr lang="en-GB" sz="2200" dirty="0" err="1">
                <a:effectLst>
                  <a:outerShdw blurRad="38100" dist="38100" dir="2700000" algn="tl">
                    <a:srgbClr val="000000">
                      <a:alpha val="43137"/>
                    </a:srgbClr>
                  </a:outerShdw>
                </a:effectLst>
              </a:rPr>
              <a:t>Soboye</a:t>
            </a:r>
            <a:r>
              <a:rPr lang="en-GB" sz="2200" dirty="0">
                <a:effectLst>
                  <a:outerShdw blurRad="38100" dist="38100" dir="2700000" algn="tl">
                    <a:srgbClr val="000000">
                      <a:alpha val="43137"/>
                    </a:srgbClr>
                  </a:outerShdw>
                </a:effectLst>
              </a:rPr>
              <a:t>, 2006; </a:t>
            </a:r>
            <a:r>
              <a:rPr lang="en-GB" sz="2200" dirty="0" err="1">
                <a:effectLst>
                  <a:outerShdw blurRad="38100" dist="38100" dir="2700000" algn="tl">
                    <a:srgbClr val="000000">
                      <a:alpha val="43137"/>
                    </a:srgbClr>
                  </a:outerShdw>
                </a:effectLst>
              </a:rPr>
              <a:t>Bakare</a:t>
            </a:r>
            <a:r>
              <a:rPr lang="en-GB" sz="2200" dirty="0">
                <a:effectLst>
                  <a:outerShdw blurRad="38100" dist="38100" dir="2700000" algn="tl">
                    <a:srgbClr val="000000">
                      <a:alpha val="43137"/>
                    </a:srgbClr>
                  </a:outerShdw>
                </a:effectLst>
              </a:rPr>
              <a:t> et al., 2006; </a:t>
            </a:r>
            <a:r>
              <a:rPr lang="en-GB" sz="2200" dirty="0" err="1">
                <a:effectLst>
                  <a:outerShdw blurRad="38100" dist="38100" dir="2700000" algn="tl">
                    <a:srgbClr val="000000">
                      <a:alpha val="43137"/>
                    </a:srgbClr>
                  </a:outerShdw>
                </a:effectLst>
              </a:rPr>
              <a:t>Pannap</a:t>
            </a:r>
            <a:r>
              <a:rPr lang="en-GB" sz="2200" dirty="0">
                <a:effectLst>
                  <a:outerShdw blurRad="38100" dist="38100" dir="2700000" algn="tl">
                    <a:srgbClr val="000000">
                      <a:alpha val="43137"/>
                    </a:srgbClr>
                  </a:outerShdw>
                </a:effectLst>
              </a:rPr>
              <a:t> et al., 2011; </a:t>
            </a:r>
            <a:r>
              <a:rPr lang="en-GB" sz="2200" dirty="0" err="1">
                <a:effectLst>
                  <a:outerShdw blurRad="38100" dist="38100" dir="2700000" algn="tl">
                    <a:srgbClr val="000000">
                      <a:alpha val="43137"/>
                    </a:srgbClr>
                  </a:outerShdw>
                </a:effectLst>
              </a:rPr>
              <a:t>Pramanik</a:t>
            </a:r>
            <a:r>
              <a:rPr lang="en-GB" sz="2200" dirty="0">
                <a:effectLst>
                  <a:outerShdw blurRad="38100" dist="38100" dir="2700000" algn="tl">
                    <a:srgbClr val="000000">
                      <a:alpha val="43137"/>
                    </a:srgbClr>
                  </a:outerShdw>
                </a:effectLst>
              </a:rPr>
              <a:t> and Colleagues, 2000; </a:t>
            </a:r>
            <a:r>
              <a:rPr lang="en-GB" sz="2200" dirty="0" err="1">
                <a:effectLst>
                  <a:outerShdw blurRad="38100" dist="38100" dir="2700000" algn="tl">
                    <a:srgbClr val="000000">
                      <a:alpha val="43137"/>
                    </a:srgbClr>
                  </a:outerShdw>
                </a:effectLst>
              </a:rPr>
              <a:t>Mwangi</a:t>
            </a:r>
            <a:r>
              <a:rPr lang="en-GB" sz="2200" dirty="0">
                <a:effectLst>
                  <a:outerShdw blurRad="38100" dist="38100" dir="2700000" algn="tl">
                    <a:srgbClr val="000000">
                      <a:alpha val="43137"/>
                    </a:srgbClr>
                  </a:outerShdw>
                </a:effectLst>
              </a:rPr>
              <a:t>, 1999; </a:t>
            </a:r>
            <a:r>
              <a:rPr lang="en-GB" sz="2200" dirty="0" err="1">
                <a:effectLst>
                  <a:outerShdw blurRad="38100" dist="38100" dir="2700000" algn="tl">
                    <a:srgbClr val="000000">
                      <a:alpha val="43137"/>
                    </a:srgbClr>
                  </a:outerShdw>
                </a:effectLst>
              </a:rPr>
              <a:t>Bashwari</a:t>
            </a:r>
            <a:r>
              <a:rPr lang="en-GB" sz="2200" dirty="0">
                <a:effectLst>
                  <a:outerShdw blurRad="38100" dist="38100" dir="2700000" algn="tl">
                    <a:srgbClr val="000000">
                      <a:alpha val="43137"/>
                    </a:srgbClr>
                  </a:outerShdw>
                </a:effectLst>
              </a:rPr>
              <a:t> et al., 2001; </a:t>
            </a:r>
            <a:r>
              <a:rPr lang="en-GB" sz="2200" dirty="0" err="1">
                <a:effectLst>
                  <a:outerShdw blurRad="38100" dist="38100" dir="2700000" algn="tl">
                    <a:srgbClr val="000000">
                      <a:alpha val="43137"/>
                    </a:srgbClr>
                  </a:outerShdw>
                </a:effectLst>
              </a:rPr>
              <a:t>Loua</a:t>
            </a:r>
            <a:r>
              <a:rPr lang="en-GB" sz="2200" dirty="0">
                <a:effectLst>
                  <a:outerShdw blurRad="38100" dist="38100" dir="2700000" algn="tl">
                    <a:srgbClr val="000000">
                      <a:alpha val="43137"/>
                    </a:srgbClr>
                  </a:outerShdw>
                </a:effectLst>
              </a:rPr>
              <a:t> et al., 2007 and </a:t>
            </a:r>
            <a:r>
              <a:rPr lang="en-GB" sz="2200" dirty="0" err="1">
                <a:effectLst>
                  <a:outerShdw blurRad="38100" dist="38100" dir="2700000" algn="tl">
                    <a:srgbClr val="000000">
                      <a:alpha val="43137"/>
                    </a:srgbClr>
                  </a:outerShdw>
                </a:effectLst>
              </a:rPr>
              <a:t>Sarhan</a:t>
            </a:r>
            <a:r>
              <a:rPr lang="en-GB" sz="2200" dirty="0">
                <a:effectLst>
                  <a:outerShdw blurRad="38100" dist="38100" dir="2700000" algn="tl">
                    <a:srgbClr val="000000">
                      <a:alpha val="43137"/>
                    </a:srgbClr>
                  </a:outerShdw>
                </a:effectLst>
              </a:rPr>
              <a:t> and Colleagues, 2009. </a:t>
            </a:r>
          </a:p>
          <a:p>
            <a:pPr eaLnBrk="1" fontAlgn="auto" hangingPunct="1">
              <a:lnSpc>
                <a:spcPct val="170000"/>
              </a:lnSpc>
              <a:spcAft>
                <a:spcPts val="0"/>
              </a:spcAft>
              <a:buFont typeface="Wingdings" pitchFamily="2" charset="2"/>
              <a:buChar char="§"/>
              <a:defRPr/>
            </a:pPr>
            <a:endParaRPr lang="en-GB" dirty="0">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417512"/>
          </a:xfrm>
        </p:spPr>
        <p:txBody>
          <a:bodyPr>
            <a:normAutofit fontScale="90000"/>
          </a:bodyPr>
          <a:lstStyle/>
          <a:p>
            <a:pPr algn="ctr" eaLnBrk="1" fontAlgn="auto" hangingPunct="1">
              <a:spcAft>
                <a:spcPts val="0"/>
              </a:spcAft>
              <a:defRPr/>
            </a:pPr>
            <a:r>
              <a:rPr lang="en-GB" dirty="0">
                <a:solidFill>
                  <a:srgbClr val="FF0000"/>
                </a:solidFill>
                <a:effectLst>
                  <a:outerShdw blurRad="38100" dist="38100" dir="2700000" algn="tl">
                    <a:srgbClr val="000000">
                      <a:alpha val="43137"/>
                    </a:srgbClr>
                  </a:outerShdw>
                </a:effectLst>
              </a:rPr>
              <a:t>Discussion</a:t>
            </a:r>
            <a:endParaRPr lang="en-GB" dirty="0"/>
          </a:p>
        </p:txBody>
      </p:sp>
      <p:sp>
        <p:nvSpPr>
          <p:cNvPr id="3" name="Content Placeholder 2"/>
          <p:cNvSpPr>
            <a:spLocks noGrp="1"/>
          </p:cNvSpPr>
          <p:nvPr>
            <p:ph idx="1"/>
          </p:nvPr>
        </p:nvSpPr>
        <p:spPr>
          <a:xfrm>
            <a:off x="107950" y="765175"/>
            <a:ext cx="8856663" cy="5711825"/>
          </a:xfrm>
        </p:spPr>
        <p:txBody>
          <a:bodyPr rtlCol="0">
            <a:normAutofit fontScale="47500" lnSpcReduction="20000"/>
          </a:bodyPr>
          <a:lstStyle/>
          <a:p>
            <a:pPr eaLnBrk="1" fontAlgn="auto" hangingPunct="1">
              <a:lnSpc>
                <a:spcPct val="170000"/>
              </a:lnSpc>
              <a:spcAft>
                <a:spcPts val="0"/>
              </a:spcAft>
              <a:buFont typeface="Wingdings" pitchFamily="2" charset="2"/>
              <a:buChar char="§"/>
              <a:defRPr/>
            </a:pPr>
            <a:r>
              <a:rPr lang="en-GB" sz="4600" dirty="0">
                <a:solidFill>
                  <a:srgbClr val="002060"/>
                </a:solidFill>
                <a:effectLst>
                  <a:outerShdw blurRad="38100" dist="38100" dir="2700000" algn="tl">
                    <a:srgbClr val="000000">
                      <a:alpha val="43137"/>
                    </a:srgbClr>
                  </a:outerShdw>
                </a:effectLst>
              </a:rPr>
              <a:t> </a:t>
            </a:r>
            <a:r>
              <a:rPr lang="en-GB" sz="4600" dirty="0">
                <a:effectLst>
                  <a:outerShdw blurRad="38100" dist="38100" dir="2700000" algn="tl">
                    <a:srgbClr val="000000">
                      <a:alpha val="43137"/>
                    </a:srgbClr>
                  </a:outerShdw>
                </a:effectLst>
              </a:rPr>
              <a:t>The direct antiglobulin test (DAT) is the cornerstone of the diagnosis of HDFN. In this current study, we observed HDFN status associated with a positive DAT among 4 neonates tested (5.1%). </a:t>
            </a:r>
          </a:p>
          <a:p>
            <a:pPr>
              <a:lnSpc>
                <a:spcPct val="170000"/>
              </a:lnSpc>
              <a:buFont typeface="Wingdings" panose="05000000000000000000" pitchFamily="2" charset="2"/>
              <a:buChar char="§"/>
              <a:defRPr/>
            </a:pPr>
            <a:r>
              <a:rPr lang="en-GB" sz="4600" dirty="0">
                <a:effectLst>
                  <a:outerShdw blurRad="38100" dist="38100" dir="2700000" algn="tl">
                    <a:srgbClr val="000000">
                      <a:alpha val="43137"/>
                    </a:srgbClr>
                  </a:outerShdw>
                </a:effectLst>
              </a:rPr>
              <a:t>Our finding is consistent with a previous report among 2,695 neonates which indicated a </a:t>
            </a:r>
            <a:r>
              <a:rPr lang="en-GB" sz="4600" dirty="0" err="1">
                <a:effectLst>
                  <a:outerShdw blurRad="38100" dist="38100" dir="2700000" algn="tl">
                    <a:srgbClr val="000000">
                      <a:alpha val="43137"/>
                    </a:srgbClr>
                  </a:outerShdw>
                </a:effectLst>
              </a:rPr>
              <a:t>pos</a:t>
            </a:r>
            <a:r>
              <a:rPr lang="en-GB" sz="4600" dirty="0">
                <a:effectLst>
                  <a:outerShdw blurRad="38100" dist="38100" dir="2700000" algn="tl">
                    <a:srgbClr val="000000">
                      <a:alpha val="43137"/>
                    </a:srgbClr>
                  </a:outerShdw>
                </a:effectLst>
              </a:rPr>
              <a:t> DAT in 2.59% (</a:t>
            </a:r>
            <a:r>
              <a:rPr lang="en-GB" sz="4600" dirty="0" err="1">
                <a:effectLst>
                  <a:outerShdw blurRad="38100" dist="38100" dir="2700000" algn="tl">
                    <a:srgbClr val="000000">
                      <a:alpha val="43137"/>
                    </a:srgbClr>
                  </a:outerShdw>
                </a:effectLst>
              </a:rPr>
              <a:t>Valsami</a:t>
            </a:r>
            <a:r>
              <a:rPr lang="en-GB" sz="4600" dirty="0">
                <a:effectLst>
                  <a:outerShdw blurRad="38100" dist="38100" dir="2700000" algn="tl">
                    <a:srgbClr val="000000">
                      <a:alpha val="43137"/>
                    </a:srgbClr>
                  </a:outerShdw>
                </a:effectLst>
              </a:rPr>
              <a:t> et al., 2015). </a:t>
            </a:r>
          </a:p>
          <a:p>
            <a:pPr eaLnBrk="1" fontAlgn="auto" hangingPunct="1">
              <a:lnSpc>
                <a:spcPct val="170000"/>
              </a:lnSpc>
              <a:spcAft>
                <a:spcPts val="0"/>
              </a:spcAft>
              <a:buFont typeface="Wingdings" pitchFamily="2" charset="2"/>
              <a:buChar char="§"/>
              <a:defRPr/>
            </a:pPr>
            <a:r>
              <a:rPr lang="en-GB" sz="4600" dirty="0">
                <a:effectLst>
                  <a:outerShdw blurRad="38100" dist="38100" dir="2700000" algn="tl">
                    <a:srgbClr val="000000">
                      <a:alpha val="43137"/>
                    </a:srgbClr>
                  </a:outerShdw>
                </a:effectLst>
              </a:rPr>
              <a:t>Our finding is also consistent with a previous report among 1,944 neonates in China and showed that 3.4% HDFN (Wan, 1991).</a:t>
            </a:r>
          </a:p>
          <a:p>
            <a:pPr eaLnBrk="1" fontAlgn="auto" hangingPunct="1">
              <a:lnSpc>
                <a:spcPct val="170000"/>
              </a:lnSpc>
              <a:spcAft>
                <a:spcPts val="0"/>
              </a:spcAft>
              <a:buFont typeface="Wingdings" pitchFamily="2" charset="2"/>
              <a:buChar char="§"/>
              <a:defRPr/>
            </a:pPr>
            <a:r>
              <a:rPr lang="en-GB" sz="4600" dirty="0">
                <a:effectLst>
                  <a:outerShdw blurRad="38100" dist="38100" dir="2700000" algn="tl">
                    <a:srgbClr val="000000">
                      <a:alpha val="43137"/>
                    </a:srgbClr>
                  </a:outerShdw>
                </a:effectLst>
              </a:rPr>
              <a:t>The clinical records of all newborn babies over a 6-month period in a previous report indicated a </a:t>
            </a:r>
            <a:r>
              <a:rPr lang="en-GB" sz="4600" dirty="0" err="1">
                <a:effectLst>
                  <a:outerShdw blurRad="38100" dist="38100" dir="2700000" algn="tl">
                    <a:srgbClr val="000000">
                      <a:alpha val="43137"/>
                    </a:srgbClr>
                  </a:outerShdw>
                </a:effectLst>
              </a:rPr>
              <a:t>pos</a:t>
            </a:r>
            <a:r>
              <a:rPr lang="en-GB" sz="4600" dirty="0">
                <a:effectLst>
                  <a:outerShdw blurRad="38100" dist="38100" dir="2700000" algn="tl">
                    <a:srgbClr val="000000">
                      <a:alpha val="43137"/>
                    </a:srgbClr>
                  </a:outerShdw>
                </a:effectLst>
              </a:rPr>
              <a:t> DAT in 5.5% of cases (Dinesh, 2005). </a:t>
            </a:r>
          </a:p>
          <a:p>
            <a:pPr eaLnBrk="1" fontAlgn="auto" hangingPunct="1">
              <a:spcAft>
                <a:spcPts val="0"/>
              </a:spcAft>
              <a:buFont typeface="Wingdings" pitchFamily="2" charset="2"/>
              <a:buChar char="§"/>
              <a:defRPr/>
            </a:pPr>
            <a:endParaRPr lang="en-GB" dirty="0">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431800"/>
          </a:xfrm>
        </p:spPr>
        <p:txBody>
          <a:bodyPr>
            <a:normAutofit fontScale="90000"/>
          </a:bodyPr>
          <a:lstStyle/>
          <a:p>
            <a:pPr algn="ctr">
              <a:defRPr/>
            </a:pPr>
            <a:r>
              <a:rPr lang="en-GB" dirty="0">
                <a:solidFill>
                  <a:srgbClr val="FF0000"/>
                </a:solidFill>
                <a:effectLst>
                  <a:outerShdw blurRad="38100" dist="38100" dir="2700000" algn="tl">
                    <a:srgbClr val="000000">
                      <a:alpha val="43137"/>
                    </a:srgbClr>
                  </a:outerShdw>
                </a:effectLst>
              </a:rPr>
              <a:t>Discussion</a:t>
            </a:r>
          </a:p>
        </p:txBody>
      </p:sp>
      <p:sp>
        <p:nvSpPr>
          <p:cNvPr id="3" name="Content Placeholder 2"/>
          <p:cNvSpPr>
            <a:spLocks noGrp="1"/>
          </p:cNvSpPr>
          <p:nvPr>
            <p:ph idx="1"/>
          </p:nvPr>
        </p:nvSpPr>
        <p:spPr>
          <a:xfrm>
            <a:off x="179388" y="893763"/>
            <a:ext cx="8785225" cy="5583237"/>
          </a:xfrm>
        </p:spPr>
        <p:txBody>
          <a:bodyPr/>
          <a:lstStyle/>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2.5% cases of the HDFN were due to ABO incompatibility between mum and baby. </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Our finding is also consistent with a previous reports that HDFN due to ABO incompatibility is common (</a:t>
            </a:r>
            <a:r>
              <a:rPr lang="en-GB" sz="1800" dirty="0" err="1">
                <a:effectLst>
                  <a:outerShdw blurRad="38100" dist="38100" dir="2700000" algn="tl">
                    <a:srgbClr val="000000">
                      <a:alpha val="43137"/>
                    </a:srgbClr>
                  </a:outerShdw>
                </a:effectLst>
              </a:rPr>
              <a:t>Cariani</a:t>
            </a:r>
            <a:r>
              <a:rPr lang="en-GB" sz="1800" dirty="0">
                <a:effectLst>
                  <a:outerShdw blurRad="38100" dist="38100" dir="2700000" algn="tl">
                    <a:srgbClr val="000000">
                      <a:alpha val="43137"/>
                    </a:srgbClr>
                  </a:outerShdw>
                </a:effectLst>
              </a:rPr>
              <a:t> et al., 1990; </a:t>
            </a:r>
            <a:r>
              <a:rPr lang="en-GB" sz="1800" dirty="0" err="1">
                <a:effectLst>
                  <a:outerShdw blurRad="38100" dist="38100" dir="2700000" algn="tl">
                    <a:srgbClr val="000000">
                      <a:alpha val="43137"/>
                    </a:srgbClr>
                  </a:outerShdw>
                </a:effectLst>
              </a:rPr>
              <a:t>Usanga</a:t>
            </a:r>
            <a:r>
              <a:rPr lang="en-GB" sz="1800" dirty="0">
                <a:effectLst>
                  <a:outerShdw blurRad="38100" dist="38100" dir="2700000" algn="tl">
                    <a:srgbClr val="000000">
                      <a:alpha val="43137"/>
                    </a:srgbClr>
                  </a:outerShdw>
                </a:effectLst>
              </a:rPr>
              <a:t> and </a:t>
            </a:r>
            <a:r>
              <a:rPr lang="en-GB" sz="1800" dirty="0" err="1">
                <a:effectLst>
                  <a:outerShdw blurRad="38100" dist="38100" dir="2700000" algn="tl">
                    <a:srgbClr val="000000">
                      <a:alpha val="43137"/>
                    </a:srgbClr>
                  </a:outerShdw>
                </a:effectLst>
              </a:rPr>
              <a:t>Akwiwu</a:t>
            </a:r>
            <a:r>
              <a:rPr lang="en-GB" sz="1800" dirty="0">
                <a:effectLst>
                  <a:outerShdw blurRad="38100" dist="38100" dir="2700000" algn="tl">
                    <a:srgbClr val="000000">
                      <a:alpha val="43137"/>
                    </a:srgbClr>
                  </a:outerShdw>
                </a:effectLst>
              </a:rPr>
              <a:t>, 1990 and Cwik, 1988).</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Our finding is also consistent with previous report (Feng et al., 1990) in Hong Kong which indicated that two combinations (O-A and O-B mother-infant pairs) were commonly responsible for ABO-HDN.</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Similarly, among 1608 baby-maternal pairs who were typed for ABO, Rh, DAT in Singapore, 251 were ABO incompatible &amp; incidence of HDFN due to ABO incompatibility was 3.7% of all group O mothers (Han et al., 1988). </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Similarly, a previous report on 1537 ABO-incompatible births indicated that DAT was more commonly positive among BO incompatible (21.5% in BO vs. 14.8% in AO, P=0.001) and Black (18.8% in Blacks vs. 10.8% in non-Blacks, p=0.003).</a:t>
            </a:r>
            <a:r>
              <a:rPr lang="en-GB" sz="1800" dirty="0"/>
              <a:t> infants (</a:t>
            </a:r>
            <a:r>
              <a:rPr lang="en-GB" sz="1800" dirty="0" err="1"/>
              <a:t>Özgönenel</a:t>
            </a:r>
            <a:r>
              <a:rPr lang="en-GB" sz="1800" dirty="0"/>
              <a:t> et al., 2015).</a:t>
            </a:r>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488950"/>
          </a:xfrm>
        </p:spPr>
        <p:txBody>
          <a:bodyPr>
            <a:normAutofit fontScale="90000"/>
          </a:bodyPr>
          <a:lstStyle/>
          <a:p>
            <a:pPr algn="ctr">
              <a:defRPr/>
            </a:pPr>
            <a:r>
              <a:rPr lang="en-GB" dirty="0">
                <a:solidFill>
                  <a:srgbClr val="FF0000"/>
                </a:solidFill>
                <a:effectLst>
                  <a:outerShdw blurRad="38100" dist="38100" dir="2700000" algn="tl">
                    <a:srgbClr val="000000">
                      <a:alpha val="43137"/>
                    </a:srgbClr>
                  </a:outerShdw>
                </a:effectLst>
              </a:rPr>
              <a:t>Discussion</a:t>
            </a:r>
          </a:p>
        </p:txBody>
      </p:sp>
      <p:sp>
        <p:nvSpPr>
          <p:cNvPr id="3" name="Content Placeholder 2"/>
          <p:cNvSpPr>
            <a:spLocks noGrp="1"/>
          </p:cNvSpPr>
          <p:nvPr>
            <p:ph idx="1"/>
          </p:nvPr>
        </p:nvSpPr>
        <p:spPr>
          <a:xfrm>
            <a:off x="179388" y="836613"/>
            <a:ext cx="8785225" cy="5640387"/>
          </a:xfrm>
        </p:spPr>
        <p:txBody>
          <a:bodyPr/>
          <a:lstStyle/>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We observed that 2.5% cases of the HDFN were due to Rh D blood group incompatibility between mum and baby. </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Incidence of Rh disease in a population is a </a:t>
            </a:r>
            <a:r>
              <a:rPr lang="en-GB" sz="1800" dirty="0" err="1">
                <a:effectLst>
                  <a:outerShdw blurRad="38100" dist="38100" dir="2700000" algn="tl">
                    <a:srgbClr val="000000">
                      <a:alpha val="43137"/>
                    </a:srgbClr>
                  </a:outerShdw>
                </a:effectLst>
              </a:rPr>
              <a:t>fxn</a:t>
            </a:r>
            <a:r>
              <a:rPr lang="en-GB" sz="1800" dirty="0">
                <a:effectLst>
                  <a:outerShdw blurRad="38100" dist="38100" dir="2700000" algn="tl">
                    <a:srgbClr val="000000">
                      <a:alpha val="43137"/>
                    </a:srgbClr>
                  </a:outerShdw>
                </a:effectLst>
              </a:rPr>
              <a:t> of the prevalence of Rh negativity (Houston et al., 2015; </a:t>
            </a:r>
            <a:r>
              <a:rPr lang="en-GB" sz="1800" dirty="0" err="1">
                <a:effectLst>
                  <a:outerShdw blurRad="38100" dist="38100" dir="2700000" algn="tl">
                    <a:srgbClr val="000000">
                      <a:alpha val="43137"/>
                    </a:srgbClr>
                  </a:outerShdw>
                </a:effectLst>
              </a:rPr>
              <a:t>Okwundu</a:t>
            </a:r>
            <a:r>
              <a:rPr lang="en-GB" sz="1800" dirty="0">
                <a:effectLst>
                  <a:outerShdw blurRad="38100" dist="38100" dir="2700000" algn="tl">
                    <a:srgbClr val="000000">
                      <a:alpha val="43137"/>
                    </a:srgbClr>
                  </a:outerShdw>
                </a:effectLst>
              </a:rPr>
              <a:t> and </a:t>
            </a:r>
            <a:r>
              <a:rPr lang="en-GB" sz="1800" dirty="0" err="1">
                <a:effectLst>
                  <a:outerShdw blurRad="38100" dist="38100" dir="2700000" algn="tl">
                    <a:srgbClr val="000000">
                      <a:alpha val="43137"/>
                    </a:srgbClr>
                  </a:outerShdw>
                </a:effectLst>
              </a:rPr>
              <a:t>Afolabi</a:t>
            </a:r>
            <a:r>
              <a:rPr lang="en-GB" sz="1800" dirty="0">
                <a:effectLst>
                  <a:outerShdw blurRad="38100" dist="38100" dir="2700000" algn="tl">
                    <a:srgbClr val="000000">
                      <a:alpha val="43137"/>
                    </a:srgbClr>
                  </a:outerShdw>
                </a:effectLst>
              </a:rPr>
              <a:t>, 2013 and </a:t>
            </a:r>
            <a:r>
              <a:rPr lang="en-GB" sz="1800" dirty="0" err="1">
                <a:effectLst>
                  <a:outerShdw blurRad="38100" dist="38100" dir="2700000" algn="tl">
                    <a:srgbClr val="000000">
                      <a:alpha val="43137"/>
                    </a:srgbClr>
                  </a:outerShdw>
                </a:effectLst>
              </a:rPr>
              <a:t>Erhabor</a:t>
            </a:r>
            <a:r>
              <a:rPr lang="en-GB" sz="1800" dirty="0">
                <a:effectLst>
                  <a:outerShdw blurRad="38100" dist="38100" dir="2700000" algn="tl">
                    <a:srgbClr val="000000">
                      <a:alpha val="43137"/>
                    </a:srgbClr>
                  </a:outerShdw>
                </a:effectLst>
              </a:rPr>
              <a:t> and </a:t>
            </a:r>
            <a:r>
              <a:rPr lang="en-GB" sz="1800" dirty="0" err="1">
                <a:effectLst>
                  <a:outerShdw blurRad="38100" dist="38100" dir="2700000" algn="tl">
                    <a:srgbClr val="000000">
                      <a:alpha val="43137"/>
                    </a:srgbClr>
                  </a:outerShdw>
                </a:effectLst>
              </a:rPr>
              <a:t>Adias</a:t>
            </a:r>
            <a:r>
              <a:rPr lang="en-GB" sz="1800" dirty="0">
                <a:effectLst>
                  <a:outerShdw blurRad="38100" dist="38100" dir="2700000" algn="tl">
                    <a:srgbClr val="000000">
                      <a:alpha val="43137"/>
                    </a:srgbClr>
                  </a:outerShdw>
                </a:effectLst>
              </a:rPr>
              <a:t>, 2010). </a:t>
            </a:r>
            <a:endParaRPr lang="en-GB" sz="1800" dirty="0"/>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Many non-Caucasian people have a very low proportion of Rh negativity, so the incidence of Rh disease is suppose to be very low in these populations. </a:t>
            </a:r>
          </a:p>
          <a:p>
            <a:pPr>
              <a:lnSpc>
                <a:spcPct val="150000"/>
              </a:lnSpc>
              <a:buFont typeface="Wingdings" panose="05000000000000000000" pitchFamily="2" charset="2"/>
              <a:buChar char="§"/>
              <a:defRPr/>
            </a:pPr>
            <a:r>
              <a:rPr lang="en-GB" sz="1800" dirty="0">
                <a:effectLst>
                  <a:outerShdw blurRad="38100" dist="38100" dir="2700000" algn="tl">
                    <a:srgbClr val="000000">
                      <a:alpha val="43137"/>
                    </a:srgbClr>
                  </a:outerShdw>
                </a:effectLst>
              </a:rPr>
              <a:t>In Caucasian populations about 1 in 10 of all pregnancies involve Rh neg woman with a Rh </a:t>
            </a:r>
            <a:r>
              <a:rPr lang="en-GB" sz="1800" dirty="0" err="1">
                <a:effectLst>
                  <a:outerShdw blurRad="38100" dist="38100" dir="2700000" algn="tl">
                    <a:srgbClr val="000000">
                      <a:alpha val="43137"/>
                    </a:srgbClr>
                  </a:outerShdw>
                </a:effectLst>
              </a:rPr>
              <a:t>pos</a:t>
            </a:r>
            <a:r>
              <a:rPr lang="en-GB" sz="1800" dirty="0">
                <a:effectLst>
                  <a:outerShdw blurRad="38100" dist="38100" dir="2700000" algn="tl">
                    <a:srgbClr val="000000">
                      <a:alpha val="43137"/>
                    </a:srgbClr>
                  </a:outerShdw>
                </a:effectLst>
              </a:rPr>
              <a:t> baby.</a:t>
            </a:r>
          </a:p>
          <a:p>
            <a:pPr>
              <a:lnSpc>
                <a:spcPct val="150000"/>
              </a:lnSpc>
              <a:buFont typeface="Wingdings" panose="05000000000000000000" pitchFamily="2" charset="2"/>
              <a:buChar char="§"/>
              <a:defRPr/>
            </a:pPr>
            <a:r>
              <a:rPr lang="en-US" sz="1800" dirty="0">
                <a:effectLst>
                  <a:outerShdw blurRad="38100" dist="38100" dir="2700000" algn="tl">
                    <a:srgbClr val="000000">
                      <a:alpha val="43137"/>
                    </a:srgbClr>
                  </a:outerShdw>
                </a:effectLst>
              </a:rPr>
              <a:t>Rh Ig has decreased the prevalence of anti- D associated HDFN (</a:t>
            </a:r>
            <a:r>
              <a:rPr lang="en-US" sz="1800" dirty="0" err="1">
                <a:effectLst>
                  <a:outerShdw blurRad="38100" dist="38100" dir="2700000" algn="tl">
                    <a:srgbClr val="000000">
                      <a:alpha val="43137"/>
                    </a:srgbClr>
                  </a:outerShdw>
                </a:effectLst>
              </a:rPr>
              <a:t>Moise</a:t>
            </a:r>
            <a:r>
              <a:rPr lang="en-US" sz="1800" dirty="0">
                <a:effectLst>
                  <a:outerShdw blurRad="38100" dist="38100" dir="2700000" algn="tl">
                    <a:srgbClr val="000000">
                      <a:alpha val="43137"/>
                    </a:srgbClr>
                  </a:outerShdw>
                </a:effectLst>
              </a:rPr>
              <a:t>, 2008).</a:t>
            </a:r>
          </a:p>
          <a:p>
            <a:pPr>
              <a:lnSpc>
                <a:spcPct val="150000"/>
              </a:lnSpc>
              <a:buFont typeface="Wingdings" panose="05000000000000000000" pitchFamily="2" charset="2"/>
              <a:buChar char="§"/>
              <a:defRPr/>
            </a:pPr>
            <a:r>
              <a:rPr lang="en-US" sz="1800" dirty="0">
                <a:effectLst>
                  <a:outerShdw blurRad="38100" dist="38100" dir="2700000" algn="tl">
                    <a:srgbClr val="000000">
                      <a:alpha val="43137"/>
                    </a:srgbClr>
                  </a:outerShdw>
                </a:effectLst>
              </a:rPr>
              <a:t>Anti-D HDFN is responsible for the most severe cases (</a:t>
            </a:r>
            <a:r>
              <a:rPr lang="en-US" sz="1800" dirty="0" err="1">
                <a:effectLst>
                  <a:outerShdw blurRad="38100" dist="38100" dir="2700000" algn="tl">
                    <a:srgbClr val="000000">
                      <a:alpha val="43137"/>
                    </a:srgbClr>
                  </a:outerShdw>
                </a:effectLst>
              </a:rPr>
              <a:t>foetal</a:t>
            </a:r>
            <a:r>
              <a:rPr lang="en-US" sz="1800" dirty="0">
                <a:effectLst>
                  <a:outerShdw blurRad="38100" dist="38100" dir="2700000" algn="tl">
                    <a:srgbClr val="000000">
                      <a:alpha val="43137"/>
                    </a:srgbClr>
                  </a:outerShdw>
                </a:effectLst>
              </a:rPr>
              <a:t> </a:t>
            </a:r>
            <a:r>
              <a:rPr lang="en-US" sz="1800" dirty="0" err="1">
                <a:effectLst>
                  <a:outerShdw blurRad="38100" dist="38100" dir="2700000" algn="tl">
                    <a:srgbClr val="000000">
                      <a:alpha val="43137"/>
                    </a:srgbClr>
                  </a:outerShdw>
                </a:effectLst>
              </a:rPr>
              <a:t>anaemia</a:t>
            </a:r>
            <a:r>
              <a:rPr lang="en-US" sz="1800" dirty="0">
                <a:effectLst>
                  <a:outerShdw blurRad="38100" dist="38100" dir="2700000" algn="tl">
                    <a:srgbClr val="000000">
                      <a:alpha val="43137"/>
                    </a:srgbClr>
                  </a:outerShdw>
                </a:effectLst>
              </a:rPr>
              <a:t>, risk for </a:t>
            </a:r>
            <a:r>
              <a:rPr lang="en-US" sz="1800" dirty="0" err="1">
                <a:effectLst>
                  <a:outerShdw blurRad="38100" dist="38100" dir="2700000" algn="tl">
                    <a:srgbClr val="000000">
                      <a:alpha val="43137"/>
                    </a:srgbClr>
                  </a:outerShdw>
                </a:effectLst>
              </a:rPr>
              <a:t>foetal</a:t>
            </a:r>
            <a:r>
              <a:rPr lang="en-US" sz="1800" dirty="0">
                <a:effectLst>
                  <a:outerShdw blurRad="38100" dist="38100" dir="2700000" algn="tl">
                    <a:srgbClr val="000000">
                      <a:alpha val="43137"/>
                    </a:srgbClr>
                  </a:outerShdw>
                </a:effectLst>
              </a:rPr>
              <a:t> death and severe </a:t>
            </a:r>
            <a:r>
              <a:rPr lang="en-US" sz="1800" dirty="0" err="1">
                <a:effectLst>
                  <a:outerShdw blurRad="38100" dist="38100" dir="2700000" algn="tl">
                    <a:srgbClr val="000000">
                      <a:alpha val="43137"/>
                    </a:srgbClr>
                  </a:outerShdw>
                </a:effectLst>
              </a:rPr>
              <a:t>hyperbilirubinaemia</a:t>
            </a:r>
            <a:r>
              <a:rPr lang="en-US" sz="1800" dirty="0">
                <a:effectLst>
                  <a:outerShdw blurRad="38100" dist="38100" dir="2700000" algn="tl">
                    <a:srgbClr val="000000">
                      <a:alpha val="43137"/>
                    </a:srgbClr>
                  </a:outerShdw>
                </a:effectLst>
              </a:rPr>
              <a:t> with a risk for kernicterus (de Haas </a:t>
            </a:r>
            <a:r>
              <a:rPr lang="en-US" sz="1800" i="1" dirty="0">
                <a:effectLst>
                  <a:outerShdw blurRad="38100" dist="38100" dir="2700000" algn="tl">
                    <a:srgbClr val="000000">
                      <a:alpha val="43137"/>
                    </a:srgbClr>
                  </a:outerShdw>
                </a:effectLst>
              </a:rPr>
              <a:t>et al.,</a:t>
            </a:r>
            <a:r>
              <a:rPr lang="en-US" sz="1800" dirty="0">
                <a:effectLst>
                  <a:outerShdw blurRad="38100" dist="38100" dir="2700000" algn="tl">
                    <a:srgbClr val="000000">
                      <a:alpha val="43137"/>
                    </a:srgbClr>
                  </a:outerShdw>
                </a:effectLst>
              </a:rPr>
              <a:t> 2015).</a:t>
            </a:r>
          </a:p>
          <a:p>
            <a:pPr marL="0" indent="0">
              <a:buFont typeface="Arial" panose="020B0604020202020204" pitchFamily="34" charset="0"/>
              <a:buNone/>
              <a:defRPr/>
            </a:pPr>
            <a:endParaRPr lang="en-GB" dirty="0"/>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pic>
        <p:nvPicPr>
          <p:cNvPr id="3379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34290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374650"/>
          </a:xfrm>
        </p:spPr>
        <p:txBody>
          <a:bodyPr>
            <a:normAutofit fontScale="90000"/>
          </a:bodyPr>
          <a:lstStyle/>
          <a:p>
            <a:pPr algn="ctr">
              <a:defRPr/>
            </a:pPr>
            <a:r>
              <a:rPr lang="en-GB" sz="3600" dirty="0">
                <a:effectLst>
                  <a:outerShdw blurRad="38100" dist="38100" dir="2700000" algn="tl">
                    <a:srgbClr val="000000">
                      <a:alpha val="43137"/>
                    </a:srgbClr>
                  </a:outerShdw>
                </a:effectLst>
              </a:rPr>
              <a:t>Discussion</a:t>
            </a:r>
          </a:p>
        </p:txBody>
      </p:sp>
      <p:sp>
        <p:nvSpPr>
          <p:cNvPr id="3" name="Content Placeholder 2"/>
          <p:cNvSpPr>
            <a:spLocks noGrp="1"/>
          </p:cNvSpPr>
          <p:nvPr>
            <p:ph idx="1"/>
          </p:nvPr>
        </p:nvSpPr>
        <p:spPr>
          <a:xfrm>
            <a:off x="250825" y="1093788"/>
            <a:ext cx="8569325" cy="5383212"/>
          </a:xfrm>
        </p:spPr>
        <p:txBody>
          <a:bodyPr/>
          <a:lstStyle/>
          <a:p>
            <a:pPr>
              <a:lnSpc>
                <a:spcPct val="200000"/>
              </a:lnSpc>
              <a:buFont typeface="Wingdings" panose="05000000000000000000" pitchFamily="2" charset="2"/>
              <a:buChar char="§"/>
              <a:defRPr/>
            </a:pPr>
            <a:r>
              <a:rPr lang="en-GB" dirty="0">
                <a:effectLst>
                  <a:outerShdw blurRad="38100" dist="38100" dir="2700000" algn="tl">
                    <a:srgbClr val="000000">
                      <a:alpha val="43137"/>
                    </a:srgbClr>
                  </a:outerShdw>
                </a:effectLst>
              </a:rPr>
              <a:t>We observed among the 4 cases of HDFN that  2 cases (2.5%) of due to complement coating on the foetal red cells while 2 (2.5%) were due to IgG antibody coating.</a:t>
            </a:r>
          </a:p>
          <a:p>
            <a:pPr>
              <a:lnSpc>
                <a:spcPct val="200000"/>
              </a:lnSpc>
              <a:buFont typeface="Wingdings" panose="05000000000000000000" pitchFamily="2" charset="2"/>
              <a:buChar char="§"/>
              <a:defRPr/>
            </a:pPr>
            <a:r>
              <a:rPr lang="en-GB" dirty="0">
                <a:effectLst>
                  <a:outerShdw blurRad="38100" dist="38100" dir="2700000" algn="tl">
                    <a:srgbClr val="000000">
                      <a:alpha val="43137"/>
                    </a:srgbClr>
                  </a:outerShdw>
                </a:effectLst>
              </a:rPr>
              <a:t> DAT that is reactive only with anti-C3d (-C3b) may indicate cold agglutinin syndrome.</a:t>
            </a:r>
          </a:p>
          <a:p>
            <a:pPr>
              <a:lnSpc>
                <a:spcPct val="200000"/>
              </a:lnSpc>
              <a:buFont typeface="Wingdings" panose="05000000000000000000" pitchFamily="2" charset="2"/>
              <a:buChar char="§"/>
              <a:defRPr/>
            </a:pPr>
            <a:r>
              <a:rPr lang="en-GB" dirty="0">
                <a:effectLst>
                  <a:outerShdw blurRad="38100" dist="38100" dir="2700000" algn="tl">
                    <a:srgbClr val="000000">
                      <a:alpha val="43137"/>
                    </a:srgbClr>
                  </a:outerShdw>
                </a:effectLst>
              </a:rPr>
              <a:t>Reactions with </a:t>
            </a:r>
            <a:r>
              <a:rPr lang="en-GB" dirty="0" err="1">
                <a:effectLst>
                  <a:outerShdw blurRad="38100" dist="38100" dir="2700000" algn="tl">
                    <a:srgbClr val="000000">
                      <a:alpha val="43137"/>
                    </a:srgbClr>
                  </a:outerShdw>
                </a:effectLst>
              </a:rPr>
              <a:t>polyspecific</a:t>
            </a:r>
            <a:r>
              <a:rPr lang="en-GB" dirty="0">
                <a:effectLst>
                  <a:outerShdw blurRad="38100" dist="38100" dir="2700000" algn="tl">
                    <a:srgbClr val="000000">
                      <a:alpha val="43137"/>
                    </a:srgbClr>
                  </a:outerShdw>
                </a:effectLst>
              </a:rPr>
              <a:t> and/or anti-IgG AHG only may indicate a HDFN. </a:t>
            </a:r>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60350"/>
            <a:ext cx="8229600" cy="431800"/>
          </a:xfrm>
        </p:spPr>
        <p:txBody>
          <a:bodyPr>
            <a:normAutofit fontScale="90000"/>
          </a:bodyPr>
          <a:lstStyle/>
          <a:p>
            <a:pPr algn="ctr" eaLnBrk="1" fontAlgn="auto" hangingPunct="1">
              <a:spcAft>
                <a:spcPts val="0"/>
              </a:spcAft>
              <a:defRPr/>
            </a:pPr>
            <a:r>
              <a:rPr lang="en-GB" sz="3600" dirty="0">
                <a:solidFill>
                  <a:srgbClr val="FF0000"/>
                </a:solidFill>
              </a:rPr>
              <a:t/>
            </a:r>
            <a:br>
              <a:rPr lang="en-GB" sz="3600" dirty="0">
                <a:solidFill>
                  <a:srgbClr val="FF0000"/>
                </a:solidFill>
              </a:rPr>
            </a:br>
            <a:r>
              <a:rPr lang="en-GB" sz="3600" dirty="0">
                <a:solidFill>
                  <a:srgbClr val="FF0000"/>
                </a:solidFill>
              </a:rPr>
              <a:t>Conclusion</a:t>
            </a:r>
          </a:p>
        </p:txBody>
      </p:sp>
      <p:sp>
        <p:nvSpPr>
          <p:cNvPr id="3" name="Content Placeholder 2"/>
          <p:cNvSpPr>
            <a:spLocks noGrp="1"/>
          </p:cNvSpPr>
          <p:nvPr>
            <p:ph idx="1"/>
          </p:nvPr>
        </p:nvSpPr>
        <p:spPr>
          <a:xfrm>
            <a:off x="179388" y="1773238"/>
            <a:ext cx="8785225" cy="4703762"/>
          </a:xfrm>
        </p:spPr>
        <p:txBody>
          <a:bodyPr rtlCol="0">
            <a:normAutofit/>
          </a:bodyPr>
          <a:lstStyle/>
          <a:p>
            <a:pPr eaLnBrk="1" fontAlgn="auto" hangingPunct="1">
              <a:lnSpc>
                <a:spcPct val="200000"/>
              </a:lnSpc>
              <a:spcAft>
                <a:spcPts val="0"/>
              </a:spcAft>
              <a:buFont typeface="Wingdings" pitchFamily="2" charset="2"/>
              <a:buChar char="§"/>
              <a:defRPr/>
            </a:pPr>
            <a:r>
              <a:rPr lang="en-GB" dirty="0">
                <a:effectLst>
                  <a:outerShdw blurRad="38100" dist="38100" dir="2700000" algn="tl">
                    <a:srgbClr val="000000">
                      <a:alpha val="43137"/>
                    </a:srgbClr>
                  </a:outerShdw>
                </a:effectLst>
              </a:rPr>
              <a:t>Findings from this study indicates that HDFN due to ABO and Rhesus D incompatibility between mothers and their babies is prevalent in Sokoto, North Western Nigeria. </a:t>
            </a: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pic>
        <p:nvPicPr>
          <p:cNvPr id="3584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7475" y="404813"/>
            <a:ext cx="249713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713"/>
            <a:ext cx="8229600" cy="576262"/>
          </a:xfrm>
        </p:spPr>
        <p:txBody>
          <a:bodyPr>
            <a:normAutofit fontScale="90000"/>
          </a:bodyPr>
          <a:lstStyle/>
          <a:p>
            <a:pPr algn="ctr">
              <a:defRPr/>
            </a:pPr>
            <a:r>
              <a:rPr lang="en-GB" dirty="0">
                <a:solidFill>
                  <a:srgbClr val="FF0000"/>
                </a:solidFill>
              </a:rPr>
              <a:t>Recommendations</a:t>
            </a:r>
            <a:r>
              <a:rPr lang="en-GB" dirty="0"/>
              <a:t/>
            </a:r>
            <a:br>
              <a:rPr lang="en-GB" dirty="0"/>
            </a:br>
            <a:endParaRPr lang="en-GB" dirty="0"/>
          </a:p>
        </p:txBody>
      </p:sp>
      <p:sp>
        <p:nvSpPr>
          <p:cNvPr id="3" name="Content Placeholder 2"/>
          <p:cNvSpPr>
            <a:spLocks noGrp="1"/>
          </p:cNvSpPr>
          <p:nvPr>
            <p:ph idx="1"/>
          </p:nvPr>
        </p:nvSpPr>
        <p:spPr>
          <a:xfrm>
            <a:off x="250825" y="1052513"/>
            <a:ext cx="8713788" cy="5424487"/>
          </a:xfrm>
        </p:spPr>
        <p:txBody>
          <a:bodyPr/>
          <a:lstStyle/>
          <a:p>
            <a:pPr>
              <a:lnSpc>
                <a:spcPct val="150000"/>
              </a:lnSpc>
              <a:buFont typeface="Wingdings" panose="05000000000000000000" pitchFamily="2" charset="2"/>
              <a:buChar char="§"/>
              <a:defRPr/>
            </a:pPr>
            <a:r>
              <a:rPr lang="en-GB" dirty="0">
                <a:effectLst>
                  <a:outerShdw blurRad="38100" dist="38100" dir="2700000" algn="tl">
                    <a:srgbClr val="000000">
                      <a:alpha val="43137"/>
                    </a:srgbClr>
                  </a:outerShdw>
                </a:effectLst>
              </a:rPr>
              <a:t>Universal antenatal screening in all pregnant women need to be initiated aimed at detecting maternal alloimmunization early in pregnancy to facilitate the identification of high-risk cases &amp; allow for a timely start of antenatal and postnatal treatment (de Haas et al., 2015).</a:t>
            </a:r>
          </a:p>
          <a:p>
            <a:pPr>
              <a:lnSpc>
                <a:spcPct val="150000"/>
              </a:lnSpc>
              <a:buFont typeface="Wingdings" panose="05000000000000000000" pitchFamily="2" charset="2"/>
              <a:buChar char="§"/>
              <a:defRPr/>
            </a:pPr>
            <a:r>
              <a:rPr lang="en-GB" dirty="0">
                <a:effectLst>
                  <a:outerShdw blurRad="38100" dist="38100" dir="2700000" algn="tl">
                    <a:srgbClr val="000000">
                      <a:alpha val="43137"/>
                    </a:srgbClr>
                  </a:outerShdw>
                </a:effectLst>
              </a:rPr>
              <a:t>A close follow up throughout pregnancy is required to detect irregular Abs. </a:t>
            </a:r>
          </a:p>
          <a:p>
            <a:pPr>
              <a:lnSpc>
                <a:spcPct val="150000"/>
              </a:lnSpc>
              <a:buFont typeface="Wingdings" panose="05000000000000000000" pitchFamily="2" charset="2"/>
              <a:buChar char="§"/>
              <a:defRPr/>
            </a:pPr>
            <a:r>
              <a:rPr lang="en-GB" dirty="0">
                <a:effectLst>
                  <a:outerShdw blurRad="38100" dist="38100" dir="2700000" algn="tl">
                    <a:srgbClr val="000000">
                      <a:alpha val="43137"/>
                    </a:srgbClr>
                  </a:outerShdw>
                </a:effectLst>
              </a:rPr>
              <a:t>There is need to improve the human and material endowment of hospitals in the area to enable an evidenced based management of children affected by HDFN.</a:t>
            </a:r>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503237"/>
          </a:xfrm>
        </p:spPr>
        <p:txBody>
          <a:bodyPr>
            <a:normAutofit fontScale="90000"/>
          </a:bodyPr>
          <a:lstStyle/>
          <a:p>
            <a:pPr algn="ctr">
              <a:defRPr/>
            </a:pPr>
            <a:r>
              <a:rPr lang="en-GB" dirty="0">
                <a:solidFill>
                  <a:srgbClr val="FF0000"/>
                </a:solidFill>
                <a:effectLst>
                  <a:outerShdw blurRad="38100" dist="38100" dir="2700000" algn="tl">
                    <a:srgbClr val="000000">
                      <a:alpha val="43137"/>
                    </a:srgbClr>
                  </a:outerShdw>
                </a:effectLst>
              </a:rPr>
              <a:t>Acknowledgement</a:t>
            </a:r>
          </a:p>
        </p:txBody>
      </p:sp>
      <p:sp>
        <p:nvSpPr>
          <p:cNvPr id="3" name="Content Placeholder 2"/>
          <p:cNvSpPr>
            <a:spLocks noGrp="1"/>
          </p:cNvSpPr>
          <p:nvPr>
            <p:ph idx="1"/>
          </p:nvPr>
        </p:nvSpPr>
        <p:spPr>
          <a:xfrm>
            <a:off x="457200" y="985838"/>
            <a:ext cx="8229600" cy="5511800"/>
          </a:xfrm>
        </p:spPr>
        <p:txBody>
          <a:bodyPr/>
          <a:lstStyle/>
          <a:p>
            <a:pPr marL="0" indent="0">
              <a:buFont typeface="Arial" panose="020B0604020202020204" pitchFamily="34" charset="0"/>
              <a:buNone/>
              <a:defRPr/>
            </a:pPr>
            <a:endParaRPr lang="en-GB" dirty="0">
              <a:effectLst>
                <a:outerShdw blurRad="38100" dist="38100" dir="2700000" algn="tl">
                  <a:srgbClr val="000000">
                    <a:alpha val="43137"/>
                  </a:srgbClr>
                </a:outerShdw>
              </a:effectLst>
            </a:endParaRPr>
          </a:p>
          <a:p>
            <a:pPr marL="0" indent="0">
              <a:buFont typeface="Arial" panose="020B0604020202020204" pitchFamily="34" charset="0"/>
              <a:buNone/>
              <a:defRPr/>
            </a:pPr>
            <a:r>
              <a:rPr lang="en-GB" dirty="0">
                <a:effectLst>
                  <a:outerShdw blurRad="38100" dist="38100" dir="2700000" algn="tl">
                    <a:srgbClr val="000000">
                      <a:alpha val="43137"/>
                    </a:srgbClr>
                  </a:outerShdw>
                </a:effectLst>
              </a:rPr>
              <a:t>I am grateful to my co-investigators:</a:t>
            </a:r>
          </a:p>
          <a:p>
            <a:pPr>
              <a:lnSpc>
                <a:spcPct val="150000"/>
              </a:lnSpc>
              <a:buFont typeface="Wingdings" panose="05000000000000000000" pitchFamily="2" charset="2"/>
              <a:buChar char="§"/>
              <a:defRPr/>
            </a:pPr>
            <a:r>
              <a:rPr lang="en-GB" dirty="0">
                <a:effectLst>
                  <a:outerShdw blurRad="38100" dist="38100" dir="2700000" algn="tl">
                    <a:srgbClr val="000000">
                      <a:alpha val="43137"/>
                    </a:srgbClr>
                  </a:outerShdw>
                </a:effectLst>
              </a:rPr>
              <a:t>Saleh </a:t>
            </a:r>
            <a:r>
              <a:rPr lang="en-GB" dirty="0" err="1">
                <a:effectLst>
                  <a:outerShdw blurRad="38100" dist="38100" dir="2700000" algn="tl">
                    <a:srgbClr val="000000">
                      <a:alpha val="43137"/>
                    </a:srgbClr>
                  </a:outerShdw>
                </a:effectLst>
              </a:rPr>
              <a:t>Ribah</a:t>
            </a:r>
            <a:r>
              <a:rPr lang="en-GB" dirty="0">
                <a:effectLst>
                  <a:outerShdw blurRad="38100" dist="38100" dir="2700000" algn="tl">
                    <a:srgbClr val="000000">
                      <a:alpha val="43137"/>
                    </a:srgbClr>
                  </a:outerShdw>
                </a:effectLst>
              </a:rPr>
              <a:t> </a:t>
            </a:r>
            <a:r>
              <a:rPr lang="en-GB" dirty="0" err="1">
                <a:effectLst>
                  <a:outerShdw blurRad="38100" dist="38100" dir="2700000" algn="tl">
                    <a:srgbClr val="000000">
                      <a:alpha val="43137"/>
                    </a:srgbClr>
                  </a:outerShdw>
                </a:effectLst>
              </a:rPr>
              <a:t>Ati</a:t>
            </a:r>
            <a:r>
              <a:rPr lang="en-GB" dirty="0">
                <a:effectLst>
                  <a:outerShdw blurRad="38100" dist="38100" dir="2700000" algn="tl">
                    <a:srgbClr val="000000">
                      <a:alpha val="43137"/>
                    </a:srgbClr>
                  </a:outerShdw>
                </a:effectLst>
              </a:rPr>
              <a:t> </a:t>
            </a:r>
          </a:p>
          <a:p>
            <a:pPr>
              <a:lnSpc>
                <a:spcPct val="150000"/>
              </a:lnSpc>
              <a:buFont typeface="Wingdings" panose="05000000000000000000" pitchFamily="2" charset="2"/>
              <a:buChar char="§"/>
              <a:defRPr/>
            </a:pPr>
            <a:r>
              <a:rPr lang="en-GB" dirty="0">
                <a:effectLst>
                  <a:outerShdw blurRad="38100" dist="38100" dir="2700000" algn="tl">
                    <a:srgbClr val="000000">
                      <a:alpha val="43137"/>
                    </a:srgbClr>
                  </a:outerShdw>
                </a:effectLst>
              </a:rPr>
              <a:t>Mr. Abdulrahman Y</a:t>
            </a:r>
          </a:p>
          <a:p>
            <a:pPr>
              <a:lnSpc>
                <a:spcPct val="150000"/>
              </a:lnSpc>
              <a:buFont typeface="Wingdings" panose="05000000000000000000" pitchFamily="2" charset="2"/>
              <a:buChar char="§"/>
              <a:defRPr/>
            </a:pPr>
            <a:r>
              <a:rPr lang="en-GB" dirty="0" err="1">
                <a:effectLst>
                  <a:outerShdw blurRad="38100" dist="38100" dir="2700000" algn="tl">
                    <a:srgbClr val="000000">
                      <a:alpha val="43137"/>
                    </a:srgbClr>
                  </a:outerShdw>
                </a:effectLst>
              </a:rPr>
              <a:t>Dr.</a:t>
            </a:r>
            <a:r>
              <a:rPr lang="en-GB" dirty="0">
                <a:effectLst>
                  <a:outerShdw blurRad="38100" dist="38100" dir="2700000" algn="tl">
                    <a:srgbClr val="000000">
                      <a:alpha val="43137"/>
                    </a:srgbClr>
                  </a:outerShdw>
                </a:effectLst>
              </a:rPr>
              <a:t> Bello Umar Tambuwal </a:t>
            </a:r>
          </a:p>
          <a:p>
            <a:pPr>
              <a:lnSpc>
                <a:spcPct val="150000"/>
              </a:lnSpc>
              <a:buFont typeface="Wingdings" panose="05000000000000000000" pitchFamily="2" charset="2"/>
              <a:buChar char="§"/>
              <a:defRPr/>
            </a:pPr>
            <a:r>
              <a:rPr lang="en-GB" dirty="0">
                <a:effectLst>
                  <a:outerShdw blurRad="38100" dist="38100" dir="2700000" algn="tl">
                    <a:srgbClr val="000000">
                      <a:alpha val="43137"/>
                    </a:srgbClr>
                  </a:outerShdw>
                </a:effectLst>
              </a:rPr>
              <a:t>Isaac Zama    </a:t>
            </a:r>
          </a:p>
          <a:p>
            <a:pPr>
              <a:buFont typeface="Arial" panose="020B0604020202020204" pitchFamily="34" charset="0"/>
              <a:buChar char="•"/>
              <a:defRPr/>
            </a:pPr>
            <a:endParaRPr lang="en-GB" dirty="0"/>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pic>
        <p:nvPicPr>
          <p:cNvPr id="3789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844675"/>
            <a:ext cx="3311525"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GB"/>
              <a:t>7th Haematologist Conference Barcelona 2017</a:t>
            </a:r>
          </a:p>
        </p:txBody>
      </p:sp>
      <p:pic>
        <p:nvPicPr>
          <p:cNvPr id="3891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908050"/>
            <a:ext cx="734536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488950"/>
          </a:xfrm>
        </p:spPr>
        <p:txBody>
          <a:bodyPr>
            <a:noAutofit/>
          </a:bodyPr>
          <a:lstStyle/>
          <a:p>
            <a:pPr algn="ctr" eaLnBrk="1" fontAlgn="auto" hangingPunct="1">
              <a:spcAft>
                <a:spcPts val="0"/>
              </a:spcAft>
              <a:defRPr/>
            </a:pPr>
            <a:r>
              <a:rPr lang="en-GB" sz="3600" dirty="0">
                <a:solidFill>
                  <a:srgbClr val="FF0000"/>
                </a:solidFill>
              </a:rPr>
              <a:t>References</a:t>
            </a:r>
          </a:p>
        </p:txBody>
      </p:sp>
      <p:sp>
        <p:nvSpPr>
          <p:cNvPr id="3" name="Content Placeholder 2"/>
          <p:cNvSpPr>
            <a:spLocks noGrp="1"/>
          </p:cNvSpPr>
          <p:nvPr>
            <p:ph idx="1"/>
          </p:nvPr>
        </p:nvSpPr>
        <p:spPr>
          <a:xfrm>
            <a:off x="107950" y="981075"/>
            <a:ext cx="8928100" cy="5495925"/>
          </a:xfrm>
        </p:spPr>
        <p:txBody>
          <a:bodyPr rtlCol="0">
            <a:noAutofit/>
          </a:bodyPr>
          <a:lstStyle/>
          <a:p>
            <a:pPr marL="0" indent="0" eaLnBrk="1" fontAlgn="auto" hangingPunct="1">
              <a:lnSpc>
                <a:spcPct val="150000"/>
              </a:lnSpc>
              <a:spcAft>
                <a:spcPts val="0"/>
              </a:spcAft>
              <a:buFont typeface="Arial" charset="0"/>
              <a:buNone/>
              <a:defRPr/>
            </a:pPr>
            <a:r>
              <a:rPr lang="en-GB" sz="1700" dirty="0">
                <a:solidFill>
                  <a:srgbClr val="002060"/>
                </a:solidFill>
                <a:effectLst>
                  <a:outerShdw blurRad="38100" dist="38100" dir="2700000" algn="tl">
                    <a:srgbClr val="000000">
                      <a:alpha val="43137"/>
                    </a:srgbClr>
                  </a:outerShdw>
                </a:effectLst>
              </a:rPr>
              <a:t>Alfred von </a:t>
            </a:r>
            <a:r>
              <a:rPr lang="en-GB" sz="1700" dirty="0" err="1">
                <a:solidFill>
                  <a:srgbClr val="002060"/>
                </a:solidFill>
                <a:effectLst>
                  <a:outerShdw blurRad="38100" dist="38100" dir="2700000" algn="tl">
                    <a:srgbClr val="000000">
                      <a:alpha val="43137"/>
                    </a:srgbClr>
                  </a:outerShdw>
                </a:effectLst>
              </a:rPr>
              <a:t>Decastello</a:t>
            </a:r>
            <a:r>
              <a:rPr lang="en-GB" sz="1700" dirty="0">
                <a:solidFill>
                  <a:srgbClr val="002060"/>
                </a:solidFill>
                <a:effectLst>
                  <a:outerShdw blurRad="38100" dist="38100" dir="2700000" algn="tl">
                    <a:srgbClr val="000000">
                      <a:alpha val="43137"/>
                    </a:srgbClr>
                  </a:outerShdw>
                </a:effectLst>
              </a:rPr>
              <a:t> and Adriano </a:t>
            </a:r>
            <a:r>
              <a:rPr lang="en-GB" sz="1700" dirty="0" err="1">
                <a:solidFill>
                  <a:srgbClr val="002060"/>
                </a:solidFill>
                <a:effectLst>
                  <a:outerShdw blurRad="38100" dist="38100" dir="2700000" algn="tl">
                    <a:srgbClr val="000000">
                      <a:alpha val="43137"/>
                    </a:srgbClr>
                  </a:outerShdw>
                </a:effectLst>
              </a:rPr>
              <a:t>Sturti</a:t>
            </a:r>
            <a:r>
              <a:rPr lang="en-GB" sz="1700" dirty="0">
                <a:solidFill>
                  <a:srgbClr val="002060"/>
                </a:solidFill>
                <a:effectLst>
                  <a:outerShdw blurRad="38100" dist="38100" dir="2700000" algn="tl">
                    <a:srgbClr val="000000">
                      <a:alpha val="43137"/>
                    </a:srgbClr>
                  </a:outerShdw>
                </a:effectLst>
              </a:rPr>
              <a:t>, (1902); AB blood group pattern. Australian and New  Zealand Society of Blood Transfusion Limited, (3rd edition, 2007). Guidelines for blood  grouping and antibody screening in the antenatal and perinatal setting</a:t>
            </a:r>
          </a:p>
          <a:p>
            <a:pPr marL="0" indent="0" eaLnBrk="1" fontAlgn="auto" hangingPunct="1">
              <a:lnSpc>
                <a:spcPct val="150000"/>
              </a:lnSpc>
              <a:spcAft>
                <a:spcPts val="0"/>
              </a:spcAft>
              <a:buFont typeface="Arial" charset="0"/>
              <a:buNone/>
              <a:defRPr/>
            </a:pPr>
            <a:r>
              <a:rPr lang="en-GB" sz="1700" dirty="0" err="1">
                <a:solidFill>
                  <a:srgbClr val="002060"/>
                </a:solidFill>
                <a:effectLst>
                  <a:outerShdw blurRad="38100" dist="38100" dir="2700000" algn="tl">
                    <a:srgbClr val="000000">
                      <a:alpha val="43137"/>
                    </a:srgbClr>
                  </a:outerShdw>
                </a:effectLst>
              </a:rPr>
              <a:t>Altunyurts</a:t>
            </a:r>
            <a:r>
              <a:rPr lang="en-GB" sz="1700" dirty="0">
                <a:solidFill>
                  <a:srgbClr val="002060"/>
                </a:solidFill>
                <a:effectLst>
                  <a:outerShdw blurRad="38100" dist="38100" dir="2700000" algn="tl">
                    <a:srgbClr val="000000">
                      <a:alpha val="43137"/>
                    </a:srgbClr>
                  </a:outerShdw>
                </a:effectLst>
              </a:rPr>
              <a:t>, S., </a:t>
            </a:r>
            <a:r>
              <a:rPr lang="en-GB" sz="1700" dirty="0" err="1">
                <a:solidFill>
                  <a:srgbClr val="002060"/>
                </a:solidFill>
                <a:effectLst>
                  <a:outerShdw blurRad="38100" dist="38100" dir="2700000" algn="tl">
                    <a:srgbClr val="000000">
                      <a:alpha val="43137"/>
                    </a:srgbClr>
                  </a:outerShdw>
                </a:effectLst>
              </a:rPr>
              <a:t>Okyay</a:t>
            </a:r>
            <a:r>
              <a:rPr lang="en-GB" sz="1700" dirty="0">
                <a:solidFill>
                  <a:srgbClr val="002060"/>
                </a:solidFill>
                <a:effectLst>
                  <a:outerShdw blurRad="38100" dist="38100" dir="2700000" algn="tl">
                    <a:srgbClr val="000000">
                      <a:alpha val="43137"/>
                    </a:srgbClr>
                  </a:outerShdw>
                </a:effectLst>
              </a:rPr>
              <a:t>, E., </a:t>
            </a:r>
            <a:r>
              <a:rPr lang="en-GB" sz="1700" dirty="0" err="1">
                <a:solidFill>
                  <a:srgbClr val="002060"/>
                </a:solidFill>
                <a:effectLst>
                  <a:outerShdw blurRad="38100" dist="38100" dir="2700000" algn="tl">
                    <a:srgbClr val="000000">
                      <a:alpha val="43137"/>
                    </a:srgbClr>
                  </a:outerShdw>
                </a:effectLst>
              </a:rPr>
              <a:t>Saatil</a:t>
            </a:r>
            <a:r>
              <a:rPr lang="en-GB" sz="1700" dirty="0">
                <a:solidFill>
                  <a:srgbClr val="002060"/>
                </a:solidFill>
                <a:effectLst>
                  <a:outerShdw blurRad="38100" dist="38100" dir="2700000" algn="tl">
                    <a:srgbClr val="000000">
                      <a:alpha val="43137"/>
                    </a:srgbClr>
                  </a:outerShdw>
                </a:effectLst>
              </a:rPr>
              <a:t>, B., </a:t>
            </a:r>
            <a:r>
              <a:rPr lang="en-GB" sz="1700" dirty="0" err="1">
                <a:solidFill>
                  <a:srgbClr val="002060"/>
                </a:solidFill>
                <a:effectLst>
                  <a:outerShdw blurRad="38100" dist="38100" dir="2700000" algn="tl">
                    <a:srgbClr val="000000">
                      <a:alpha val="43137"/>
                    </a:srgbClr>
                  </a:outerShdw>
                </a:effectLst>
              </a:rPr>
              <a:t>Cambahishov</a:t>
            </a:r>
            <a:r>
              <a:rPr lang="en-GB" sz="1700" dirty="0">
                <a:solidFill>
                  <a:srgbClr val="002060"/>
                </a:solidFill>
                <a:effectLst>
                  <a:outerShdw blurRad="38100" dist="38100" dir="2700000" algn="tl">
                    <a:srgbClr val="000000">
                      <a:alpha val="43137"/>
                    </a:srgbClr>
                  </a:outerShdw>
                </a:effectLst>
              </a:rPr>
              <a:t>, T. and </a:t>
            </a:r>
            <a:r>
              <a:rPr lang="en-GB" sz="1700" dirty="0" err="1">
                <a:solidFill>
                  <a:srgbClr val="002060"/>
                </a:solidFill>
                <a:effectLst>
                  <a:outerShdw blurRad="38100" dist="38100" dir="2700000" algn="tl">
                    <a:srgbClr val="000000">
                      <a:alpha val="43137"/>
                    </a:srgbClr>
                  </a:outerShdw>
                </a:effectLst>
              </a:rPr>
              <a:t>Demir</a:t>
            </a:r>
            <a:r>
              <a:rPr lang="en-GB" sz="1700" dirty="0">
                <a:solidFill>
                  <a:srgbClr val="002060"/>
                </a:solidFill>
                <a:effectLst>
                  <a:outerShdw blurRad="38100" dist="38100" dir="2700000" algn="tl">
                    <a:srgbClr val="000000">
                      <a:alpha val="43137"/>
                    </a:srgbClr>
                  </a:outerShdw>
                </a:effectLst>
              </a:rPr>
              <a:t>, N. (2012). Neonatal outcome of </a:t>
            </a:r>
            <a:r>
              <a:rPr lang="en-GB" sz="1700" dirty="0" err="1">
                <a:solidFill>
                  <a:srgbClr val="002060"/>
                </a:solidFill>
                <a:effectLst>
                  <a:outerShdw blurRad="38100" dist="38100" dir="2700000" algn="tl">
                    <a:srgbClr val="000000">
                      <a:alpha val="43137"/>
                    </a:srgbClr>
                  </a:outerShdw>
                </a:effectLst>
              </a:rPr>
              <a:t>fetuses</a:t>
            </a:r>
            <a:r>
              <a:rPr lang="en-GB" sz="1700" dirty="0">
                <a:solidFill>
                  <a:srgbClr val="002060"/>
                </a:solidFill>
                <a:effectLst>
                  <a:outerShdw blurRad="38100" dist="38100" dir="2700000" algn="tl">
                    <a:srgbClr val="000000">
                      <a:alpha val="43137"/>
                    </a:srgbClr>
                  </a:outerShdw>
                </a:effectLst>
              </a:rPr>
              <a:t> receiving intrauterine transfusion for severe </a:t>
            </a:r>
            <a:r>
              <a:rPr lang="en-GB" sz="1700" dirty="0" err="1">
                <a:solidFill>
                  <a:srgbClr val="002060"/>
                </a:solidFill>
                <a:effectLst>
                  <a:outerShdw blurRad="38100" dist="38100" dir="2700000" algn="tl">
                    <a:srgbClr val="000000">
                      <a:alpha val="43137"/>
                    </a:srgbClr>
                  </a:outerShdw>
                </a:effectLst>
              </a:rPr>
              <a:t>hydrops</a:t>
            </a:r>
            <a:r>
              <a:rPr lang="en-GB" sz="1700" dirty="0">
                <a:solidFill>
                  <a:srgbClr val="002060"/>
                </a:solidFill>
                <a:effectLst>
                  <a:outerShdw blurRad="38100" dist="38100" dir="2700000" algn="tl">
                    <a:srgbClr val="000000">
                      <a:alpha val="43137"/>
                    </a:srgbClr>
                  </a:outerShdw>
                </a:effectLst>
              </a:rPr>
              <a:t> complicated by Rhesus haemolytic disease. International Journal of Obstetrics and Gynaecology; 117:153-156. </a:t>
            </a:r>
          </a:p>
          <a:p>
            <a:pPr marL="0" indent="0" eaLnBrk="1" fontAlgn="auto" hangingPunct="1">
              <a:lnSpc>
                <a:spcPct val="150000"/>
              </a:lnSpc>
              <a:spcAft>
                <a:spcPts val="0"/>
              </a:spcAft>
              <a:buFont typeface="Arial" charset="0"/>
              <a:buNone/>
              <a:defRPr/>
            </a:pPr>
            <a:r>
              <a:rPr lang="en-GB" sz="1700" dirty="0" err="1">
                <a:solidFill>
                  <a:srgbClr val="002060"/>
                </a:solidFill>
                <a:effectLst>
                  <a:outerShdw blurRad="38100" dist="38100" dir="2700000" algn="tl">
                    <a:srgbClr val="000000">
                      <a:alpha val="43137"/>
                    </a:srgbClr>
                  </a:outerShdw>
                </a:effectLst>
              </a:rPr>
              <a:t>Basu</a:t>
            </a:r>
            <a:r>
              <a:rPr lang="en-GB" sz="1700" dirty="0">
                <a:solidFill>
                  <a:srgbClr val="002060"/>
                </a:solidFill>
                <a:effectLst>
                  <a:outerShdw blurRad="38100" dist="38100" dir="2700000" algn="tl">
                    <a:srgbClr val="000000">
                      <a:alpha val="43137"/>
                    </a:srgbClr>
                  </a:outerShdw>
                </a:effectLst>
              </a:rPr>
              <a:t>, S., </a:t>
            </a:r>
            <a:r>
              <a:rPr lang="en-GB" sz="1700" dirty="0" err="1">
                <a:solidFill>
                  <a:srgbClr val="002060"/>
                </a:solidFill>
                <a:effectLst>
                  <a:outerShdw blurRad="38100" dist="38100" dir="2700000" algn="tl">
                    <a:srgbClr val="000000">
                      <a:alpha val="43137"/>
                    </a:srgbClr>
                  </a:outerShdw>
                </a:effectLst>
              </a:rPr>
              <a:t>Kaur</a:t>
            </a:r>
            <a:r>
              <a:rPr lang="en-GB" sz="1700" dirty="0">
                <a:solidFill>
                  <a:srgbClr val="002060"/>
                </a:solidFill>
                <a:effectLst>
                  <a:outerShdw blurRad="38100" dist="38100" dir="2700000" algn="tl">
                    <a:srgbClr val="000000">
                      <a:alpha val="43137"/>
                    </a:srgbClr>
                  </a:outerShdw>
                </a:effectLst>
              </a:rPr>
              <a:t>, R., </a:t>
            </a:r>
            <a:r>
              <a:rPr lang="en-GB" sz="1700" dirty="0" err="1">
                <a:solidFill>
                  <a:srgbClr val="002060"/>
                </a:solidFill>
                <a:effectLst>
                  <a:outerShdw blurRad="38100" dist="38100" dir="2700000" algn="tl">
                    <a:srgbClr val="000000">
                      <a:alpha val="43137"/>
                    </a:srgbClr>
                  </a:outerShdw>
                </a:effectLst>
              </a:rPr>
              <a:t>Kaur</a:t>
            </a:r>
            <a:r>
              <a:rPr lang="en-GB" sz="1700" dirty="0">
                <a:solidFill>
                  <a:srgbClr val="002060"/>
                </a:solidFill>
                <a:effectLst>
                  <a:outerShdw blurRad="38100" dist="38100" dir="2700000" algn="tl">
                    <a:srgbClr val="000000">
                      <a:alpha val="43137"/>
                    </a:srgbClr>
                  </a:outerShdw>
                </a:effectLst>
              </a:rPr>
              <a:t>, G. and Jain, S. (2011). Severe </a:t>
            </a:r>
            <a:r>
              <a:rPr lang="en-GB" sz="1700" dirty="0" err="1">
                <a:solidFill>
                  <a:srgbClr val="002060"/>
                </a:solidFill>
                <a:effectLst>
                  <a:outerShdw blurRad="38100" dist="38100" dir="2700000" algn="tl">
                    <a:srgbClr val="000000">
                      <a:alpha val="43137"/>
                    </a:srgbClr>
                  </a:outerShdw>
                </a:effectLst>
              </a:rPr>
              <a:t>hemolytic</a:t>
            </a:r>
            <a:r>
              <a:rPr lang="en-GB" sz="1700" dirty="0">
                <a:solidFill>
                  <a:srgbClr val="002060"/>
                </a:solidFill>
                <a:effectLst>
                  <a:outerShdw blurRad="38100" dist="38100" dir="2700000" algn="tl">
                    <a:srgbClr val="000000">
                      <a:alpha val="43137"/>
                    </a:srgbClr>
                  </a:outerShdw>
                </a:effectLst>
              </a:rPr>
              <a:t> disease of the newborn due to non-Rh D antibody. Indian Journal of Paediatrics; 78(3):366-367. </a:t>
            </a:r>
          </a:p>
          <a:p>
            <a:pPr marL="0" indent="0" eaLnBrk="1" fontAlgn="auto" hangingPunct="1">
              <a:lnSpc>
                <a:spcPct val="150000"/>
              </a:lnSpc>
              <a:spcAft>
                <a:spcPts val="0"/>
              </a:spcAft>
              <a:buFont typeface="Arial" charset="0"/>
              <a:buNone/>
              <a:defRPr/>
            </a:pPr>
            <a:r>
              <a:rPr lang="en-GB" sz="1700" dirty="0">
                <a:solidFill>
                  <a:srgbClr val="002060"/>
                </a:solidFill>
                <a:effectLst>
                  <a:outerShdw blurRad="38100" dist="38100" dir="2700000" algn="tl">
                    <a:srgbClr val="000000">
                      <a:alpha val="43137"/>
                    </a:srgbClr>
                  </a:outerShdw>
                </a:effectLst>
              </a:rPr>
              <a:t>Bethesda, D.L. (2005). Haemolytic disease of the Newborn; National Centre for Biotechnology Information (US).</a:t>
            </a:r>
          </a:p>
          <a:p>
            <a:pPr marL="0" indent="0" eaLnBrk="1" fontAlgn="auto" hangingPunct="1">
              <a:lnSpc>
                <a:spcPct val="150000"/>
              </a:lnSpc>
              <a:spcAft>
                <a:spcPts val="0"/>
              </a:spcAft>
              <a:buFont typeface="Arial" charset="0"/>
              <a:buNone/>
              <a:defRPr/>
            </a:pPr>
            <a:r>
              <a:rPr lang="en-GB" sz="1700" dirty="0">
                <a:solidFill>
                  <a:srgbClr val="002060"/>
                </a:solidFill>
                <a:effectLst>
                  <a:outerShdw blurRad="38100" dist="38100" dir="2700000" algn="tl">
                    <a:srgbClr val="000000">
                      <a:alpha val="43137"/>
                    </a:srgbClr>
                  </a:outerShdw>
                </a:effectLst>
              </a:rPr>
              <a:t>Bowman, J.M. (1999). Haemolytic disease (</a:t>
            </a:r>
            <a:r>
              <a:rPr lang="en-GB" sz="1700" dirty="0" err="1">
                <a:solidFill>
                  <a:srgbClr val="002060"/>
                </a:solidFill>
                <a:effectLst>
                  <a:outerShdw blurRad="38100" dist="38100" dir="2700000" algn="tl">
                    <a:srgbClr val="000000">
                      <a:alpha val="43137"/>
                    </a:srgbClr>
                  </a:outerShdw>
                </a:effectLst>
              </a:rPr>
              <a:t>Erythroblastosis</a:t>
            </a:r>
            <a:r>
              <a:rPr lang="en-GB" sz="1700" dirty="0">
                <a:solidFill>
                  <a:srgbClr val="002060"/>
                </a:solidFill>
                <a:effectLst>
                  <a:outerShdw blurRad="38100" dist="38100" dir="2700000" algn="tl">
                    <a:srgbClr val="000000">
                      <a:alpha val="43137"/>
                    </a:srgbClr>
                  </a:outerShdw>
                </a:effectLst>
              </a:rPr>
              <a:t> </a:t>
            </a:r>
            <a:r>
              <a:rPr lang="en-GB" sz="1700" dirty="0" err="1">
                <a:solidFill>
                  <a:srgbClr val="002060"/>
                </a:solidFill>
                <a:effectLst>
                  <a:outerShdw blurRad="38100" dist="38100" dir="2700000" algn="tl">
                    <a:srgbClr val="000000">
                      <a:alpha val="43137"/>
                    </a:srgbClr>
                  </a:outerShdw>
                </a:effectLst>
              </a:rPr>
              <a:t>Fetalis</a:t>
            </a:r>
            <a:r>
              <a:rPr lang="en-GB" sz="1700" dirty="0">
                <a:solidFill>
                  <a:srgbClr val="002060"/>
                </a:solidFill>
                <a:effectLst>
                  <a:outerShdw blurRad="38100" dist="38100" dir="2700000" algn="tl">
                    <a:srgbClr val="000000">
                      <a:alpha val="43137"/>
                    </a:srgbClr>
                  </a:outerShdw>
                </a:effectLst>
              </a:rPr>
              <a:t>). In Creasy, R.K. and </a:t>
            </a:r>
            <a:r>
              <a:rPr lang="en-GB" sz="1700" dirty="0" err="1">
                <a:solidFill>
                  <a:srgbClr val="002060"/>
                </a:solidFill>
                <a:effectLst>
                  <a:outerShdw blurRad="38100" dist="38100" dir="2700000" algn="tl">
                    <a:srgbClr val="000000">
                      <a:alpha val="43137"/>
                    </a:srgbClr>
                  </a:outerShdw>
                </a:effectLst>
              </a:rPr>
              <a:t>Resnik</a:t>
            </a:r>
            <a:r>
              <a:rPr lang="en-GB" sz="1700" dirty="0">
                <a:solidFill>
                  <a:srgbClr val="002060"/>
                </a:solidFill>
                <a:effectLst>
                  <a:outerShdw blurRad="38100" dist="38100" dir="2700000" algn="tl">
                    <a:srgbClr val="000000">
                      <a:alpha val="43137"/>
                    </a:srgbClr>
                  </a:outerShdw>
                </a:effectLst>
              </a:rPr>
              <a:t>, R. Maternal-</a:t>
            </a:r>
            <a:r>
              <a:rPr lang="en-GB" sz="1700" dirty="0" err="1">
                <a:solidFill>
                  <a:srgbClr val="002060"/>
                </a:solidFill>
                <a:effectLst>
                  <a:outerShdw blurRad="38100" dist="38100" dir="2700000" algn="tl">
                    <a:srgbClr val="000000">
                      <a:alpha val="43137"/>
                    </a:srgbClr>
                  </a:outerShdw>
                </a:effectLst>
              </a:rPr>
              <a:t>fetal</a:t>
            </a:r>
            <a:r>
              <a:rPr lang="en-GB" sz="1700" dirty="0">
                <a:solidFill>
                  <a:srgbClr val="002060"/>
                </a:solidFill>
                <a:effectLst>
                  <a:outerShdw blurRad="38100" dist="38100" dir="2700000" algn="tl">
                    <a:srgbClr val="000000">
                      <a:alpha val="43137"/>
                    </a:srgbClr>
                  </a:outerShdw>
                </a:effectLst>
              </a:rPr>
              <a:t> Medicine 4th edition Philadelphia; W.B., Saunders: 736-767.</a:t>
            </a: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63"/>
            <a:ext cx="8229600" cy="488950"/>
          </a:xfrm>
        </p:spPr>
        <p:txBody>
          <a:bodyPr>
            <a:normAutofit fontScale="90000"/>
          </a:bodyPr>
          <a:lstStyle/>
          <a:p>
            <a:pPr algn="ctr">
              <a:defRPr/>
            </a:pPr>
            <a:r>
              <a:rPr lang="en-GB" dirty="0">
                <a:solidFill>
                  <a:srgbClr val="FF0000"/>
                </a:solidFill>
              </a:rPr>
              <a:t>References</a:t>
            </a:r>
          </a:p>
        </p:txBody>
      </p:sp>
      <p:sp>
        <p:nvSpPr>
          <p:cNvPr id="3" name="Content Placeholder 2"/>
          <p:cNvSpPr>
            <a:spLocks noGrp="1"/>
          </p:cNvSpPr>
          <p:nvPr>
            <p:ph idx="1"/>
          </p:nvPr>
        </p:nvSpPr>
        <p:spPr>
          <a:xfrm>
            <a:off x="179388" y="836613"/>
            <a:ext cx="8713787" cy="5832475"/>
          </a:xfrm>
        </p:spPr>
        <p:txBody>
          <a:bodyPr/>
          <a:lstStyle/>
          <a:p>
            <a:pPr marL="0" indent="0">
              <a:lnSpc>
                <a:spcPct val="150000"/>
              </a:lnSpc>
              <a:buFont typeface="Arial" charset="0"/>
              <a:buNone/>
              <a:defRPr/>
            </a:pPr>
            <a:r>
              <a:rPr lang="en-GB" sz="1600" dirty="0">
                <a:solidFill>
                  <a:srgbClr val="002060"/>
                </a:solidFill>
                <a:effectLst>
                  <a:outerShdw blurRad="38100" dist="38100" dir="2700000" algn="tl">
                    <a:srgbClr val="000000">
                      <a:alpha val="43137"/>
                    </a:srgbClr>
                  </a:outerShdw>
                </a:effectLst>
              </a:rPr>
              <a:t>Chavez, G.F, </a:t>
            </a:r>
            <a:r>
              <a:rPr lang="en-GB" sz="1600" dirty="0" err="1">
                <a:solidFill>
                  <a:srgbClr val="002060"/>
                </a:solidFill>
                <a:effectLst>
                  <a:outerShdw blurRad="38100" dist="38100" dir="2700000" algn="tl">
                    <a:srgbClr val="000000">
                      <a:alpha val="43137"/>
                    </a:srgbClr>
                  </a:outerShdw>
                </a:effectLst>
              </a:rPr>
              <a:t>Mulinare</a:t>
            </a:r>
            <a:r>
              <a:rPr lang="en-GB" sz="1600" dirty="0">
                <a:solidFill>
                  <a:srgbClr val="002060"/>
                </a:solidFill>
                <a:effectLst>
                  <a:outerShdw blurRad="38100" dist="38100" dir="2700000" algn="tl">
                    <a:srgbClr val="000000">
                      <a:alpha val="43137"/>
                    </a:srgbClr>
                  </a:outerShdw>
                </a:effectLst>
              </a:rPr>
              <a:t>. J. and Edmonds L.D (1991). Epidemiology of Rh </a:t>
            </a:r>
            <a:r>
              <a:rPr lang="en-GB" sz="1600" dirty="0" err="1">
                <a:solidFill>
                  <a:srgbClr val="002060"/>
                </a:solidFill>
                <a:effectLst>
                  <a:outerShdw blurRad="38100" dist="38100" dir="2700000" algn="tl">
                    <a:srgbClr val="000000">
                      <a:alpha val="43137"/>
                    </a:srgbClr>
                  </a:outerShdw>
                </a:effectLst>
              </a:rPr>
              <a:t>hemolytic</a:t>
            </a:r>
            <a:r>
              <a:rPr lang="en-GB" sz="1600" dirty="0">
                <a:solidFill>
                  <a:srgbClr val="002060"/>
                </a:solidFill>
                <a:effectLst>
                  <a:outerShdw blurRad="38100" dist="38100" dir="2700000" algn="tl">
                    <a:srgbClr val="000000">
                      <a:alpha val="43137"/>
                    </a:srgbClr>
                  </a:outerShdw>
                </a:effectLst>
              </a:rPr>
              <a:t> disease of the newborn in United States. Journal of American Medical Association; 265:3270-3274.</a:t>
            </a:r>
          </a:p>
          <a:p>
            <a:pPr marL="0" indent="0">
              <a:lnSpc>
                <a:spcPct val="150000"/>
              </a:lnSpc>
              <a:buFont typeface="Arial" charset="0"/>
              <a:buNone/>
              <a:defRPr/>
            </a:pPr>
            <a:r>
              <a:rPr lang="en-GB" sz="1600" dirty="0">
                <a:solidFill>
                  <a:srgbClr val="002060"/>
                </a:solidFill>
                <a:effectLst>
                  <a:outerShdw blurRad="38100" dist="38100" dir="2700000" algn="tl">
                    <a:srgbClr val="000000">
                      <a:alpha val="43137"/>
                    </a:srgbClr>
                  </a:outerShdw>
                </a:effectLst>
              </a:rPr>
              <a:t>Creasy, R.K. and </a:t>
            </a:r>
            <a:r>
              <a:rPr lang="en-GB" sz="1600" dirty="0" err="1">
                <a:solidFill>
                  <a:srgbClr val="002060"/>
                </a:solidFill>
                <a:effectLst>
                  <a:outerShdw blurRad="38100" dist="38100" dir="2700000" algn="tl">
                    <a:srgbClr val="000000">
                      <a:alpha val="43137"/>
                    </a:srgbClr>
                  </a:outerShdw>
                </a:effectLst>
              </a:rPr>
              <a:t>Resnik</a:t>
            </a:r>
            <a:r>
              <a:rPr lang="en-GB" sz="1600" dirty="0">
                <a:solidFill>
                  <a:srgbClr val="002060"/>
                </a:solidFill>
                <a:effectLst>
                  <a:outerShdw blurRad="38100" dist="38100" dir="2700000" algn="tl">
                    <a:srgbClr val="000000">
                      <a:alpha val="43137"/>
                    </a:srgbClr>
                  </a:outerShdw>
                </a:effectLst>
              </a:rPr>
              <a:t>, R. (2014). Maternal-</a:t>
            </a:r>
            <a:r>
              <a:rPr lang="en-GB" sz="1600" dirty="0" err="1">
                <a:solidFill>
                  <a:srgbClr val="002060"/>
                </a:solidFill>
                <a:effectLst>
                  <a:outerShdw blurRad="38100" dist="38100" dir="2700000" algn="tl">
                    <a:srgbClr val="000000">
                      <a:alpha val="43137"/>
                    </a:srgbClr>
                  </a:outerShdw>
                </a:effectLst>
              </a:rPr>
              <a:t>Fetal</a:t>
            </a:r>
            <a:r>
              <a:rPr lang="en-GB" sz="1600" dirty="0">
                <a:solidFill>
                  <a:srgbClr val="002060"/>
                </a:solidFill>
                <a:effectLst>
                  <a:outerShdw blurRad="38100" dist="38100" dir="2700000" algn="tl">
                    <a:srgbClr val="000000">
                      <a:alpha val="43137"/>
                    </a:srgbClr>
                  </a:outerShdw>
                </a:effectLst>
              </a:rPr>
              <a:t> Medicine; Principles and Practice. 6th edition. Saunders Publishers:479-495.</a:t>
            </a:r>
          </a:p>
          <a:p>
            <a:pPr marL="0" indent="0">
              <a:lnSpc>
                <a:spcPct val="150000"/>
              </a:lnSpc>
              <a:buFont typeface="Arial" charset="0"/>
              <a:buNone/>
              <a:defRPr/>
            </a:pPr>
            <a:r>
              <a:rPr lang="en-GB" sz="1600" dirty="0">
                <a:solidFill>
                  <a:srgbClr val="002060"/>
                </a:solidFill>
                <a:effectLst>
                  <a:outerShdw blurRad="38100" dist="38100" dir="2700000" algn="tl">
                    <a:srgbClr val="000000">
                      <a:alpha val="43137"/>
                    </a:srgbClr>
                  </a:outerShdw>
                </a:effectLst>
              </a:rPr>
              <a:t>Delaney, M. and Mathews, D.C. (2015). Haemolytic disease of the foetus and newborn managing the Mother, </a:t>
            </a:r>
            <a:r>
              <a:rPr lang="en-GB" sz="1600" dirty="0" err="1">
                <a:solidFill>
                  <a:srgbClr val="002060"/>
                </a:solidFill>
                <a:effectLst>
                  <a:outerShdw blurRad="38100" dist="38100" dir="2700000" algn="tl">
                    <a:srgbClr val="000000">
                      <a:alpha val="43137"/>
                    </a:srgbClr>
                  </a:outerShdw>
                </a:effectLst>
              </a:rPr>
              <a:t>Fetus</a:t>
            </a:r>
            <a:r>
              <a:rPr lang="en-GB" sz="1600" dirty="0">
                <a:solidFill>
                  <a:srgbClr val="002060"/>
                </a:solidFill>
                <a:effectLst>
                  <a:outerShdw blurRad="38100" dist="38100" dir="2700000" algn="tl">
                    <a:srgbClr val="000000">
                      <a:alpha val="43137"/>
                    </a:srgbClr>
                  </a:outerShdw>
                </a:effectLst>
              </a:rPr>
              <a:t> and newborn; Haematology. American Society of Haematology Education Program;(1); 146-151. </a:t>
            </a:r>
          </a:p>
          <a:p>
            <a:pPr marL="0" indent="0">
              <a:lnSpc>
                <a:spcPct val="150000"/>
              </a:lnSpc>
              <a:buFont typeface="Arial" charset="0"/>
              <a:buNone/>
              <a:defRPr/>
            </a:pPr>
            <a:r>
              <a:rPr lang="en-GB" sz="1600" dirty="0">
                <a:solidFill>
                  <a:srgbClr val="002060"/>
                </a:solidFill>
                <a:effectLst>
                  <a:outerShdw blurRad="38100" dist="38100" dir="2700000" algn="tl">
                    <a:srgbClr val="000000">
                      <a:alpha val="43137"/>
                    </a:srgbClr>
                  </a:outerShdw>
                </a:effectLst>
              </a:rPr>
              <a:t>Eder, A.F. (2006). Update on haemolytic disease of the foetus and newborn new information on long-standing controversies. </a:t>
            </a:r>
            <a:r>
              <a:rPr lang="en-GB" sz="1600" dirty="0" err="1">
                <a:solidFill>
                  <a:srgbClr val="002060"/>
                </a:solidFill>
                <a:effectLst>
                  <a:outerShdw blurRad="38100" dist="38100" dir="2700000" algn="tl">
                    <a:srgbClr val="000000">
                      <a:alpha val="43137"/>
                    </a:srgbClr>
                  </a:outerShdw>
                </a:effectLst>
              </a:rPr>
              <a:t>Immunohaematology</a:t>
            </a:r>
            <a:r>
              <a:rPr lang="en-GB" sz="1600" dirty="0">
                <a:solidFill>
                  <a:srgbClr val="002060"/>
                </a:solidFill>
                <a:effectLst>
                  <a:outerShdw blurRad="38100" dist="38100" dir="2700000" algn="tl">
                    <a:srgbClr val="000000">
                      <a:alpha val="43137"/>
                    </a:srgbClr>
                  </a:outerShdw>
                </a:effectLst>
              </a:rPr>
              <a:t>; 26(4):188-195.</a:t>
            </a:r>
          </a:p>
          <a:p>
            <a:pPr marL="0" indent="0">
              <a:lnSpc>
                <a:spcPct val="150000"/>
              </a:lnSpc>
              <a:buFont typeface="Arial" charset="0"/>
              <a:buNone/>
              <a:defRPr/>
            </a:pPr>
            <a:r>
              <a:rPr lang="en-GB" sz="1600" dirty="0" err="1">
                <a:solidFill>
                  <a:srgbClr val="002060"/>
                </a:solidFill>
                <a:effectLst>
                  <a:outerShdw blurRad="38100" dist="38100" dir="2700000" algn="tl">
                    <a:srgbClr val="000000">
                      <a:alpha val="43137"/>
                    </a:srgbClr>
                  </a:outerShdw>
                </a:effectLst>
              </a:rPr>
              <a:t>Erhabor</a:t>
            </a:r>
            <a:r>
              <a:rPr lang="en-GB" sz="1600" dirty="0">
                <a:solidFill>
                  <a:srgbClr val="002060"/>
                </a:solidFill>
                <a:effectLst>
                  <a:outerShdw blurRad="38100" dist="38100" dir="2700000" algn="tl">
                    <a:srgbClr val="000000">
                      <a:alpha val="43137"/>
                    </a:srgbClr>
                  </a:outerShdw>
                </a:effectLst>
              </a:rPr>
              <a:t>, O. and </a:t>
            </a:r>
            <a:r>
              <a:rPr lang="en-GB" sz="1600" dirty="0" err="1">
                <a:solidFill>
                  <a:srgbClr val="002060"/>
                </a:solidFill>
                <a:effectLst>
                  <a:outerShdw blurRad="38100" dist="38100" dir="2700000" algn="tl">
                    <a:srgbClr val="000000">
                      <a:alpha val="43137"/>
                    </a:srgbClr>
                  </a:outerShdw>
                </a:effectLst>
              </a:rPr>
              <a:t>Adias</a:t>
            </a:r>
            <a:r>
              <a:rPr lang="en-GB" sz="1600" dirty="0">
                <a:solidFill>
                  <a:srgbClr val="002060"/>
                </a:solidFill>
                <a:effectLst>
                  <a:outerShdw blurRad="38100" dist="38100" dir="2700000" algn="tl">
                    <a:srgbClr val="000000">
                      <a:alpha val="43137"/>
                    </a:srgbClr>
                  </a:outerShdw>
                </a:effectLst>
              </a:rPr>
              <a:t>, T. (2012). Blood Transfusion Services in Sub- Saharan Africa. Challenges and Constraints: 38 - 39.</a:t>
            </a:r>
          </a:p>
          <a:p>
            <a:pPr marL="0" indent="0">
              <a:lnSpc>
                <a:spcPct val="150000"/>
              </a:lnSpc>
              <a:buFont typeface="Arial" charset="0"/>
              <a:buNone/>
              <a:defRPr/>
            </a:pPr>
            <a:r>
              <a:rPr lang="en-GB" sz="1600" dirty="0" err="1">
                <a:solidFill>
                  <a:srgbClr val="002060"/>
                </a:solidFill>
                <a:effectLst>
                  <a:outerShdw blurRad="38100" dist="38100" dir="2700000" algn="tl">
                    <a:srgbClr val="000000">
                      <a:alpha val="43137"/>
                    </a:srgbClr>
                  </a:outerShdw>
                </a:effectLst>
              </a:rPr>
              <a:t>Faranoff</a:t>
            </a:r>
            <a:r>
              <a:rPr lang="en-GB" sz="1600" dirty="0">
                <a:solidFill>
                  <a:srgbClr val="002060"/>
                </a:solidFill>
                <a:effectLst>
                  <a:outerShdw blurRad="38100" dist="38100" dir="2700000" algn="tl">
                    <a:srgbClr val="000000">
                      <a:alpha val="43137"/>
                    </a:srgbClr>
                  </a:outerShdw>
                </a:effectLst>
              </a:rPr>
              <a:t>, A.A. and Martins, R.J. (2010). Neonatal-</a:t>
            </a:r>
            <a:r>
              <a:rPr lang="en-GB" sz="1600" dirty="0" err="1">
                <a:solidFill>
                  <a:srgbClr val="002060"/>
                </a:solidFill>
                <a:effectLst>
                  <a:outerShdw blurRad="38100" dist="38100" dir="2700000" algn="tl">
                    <a:srgbClr val="000000">
                      <a:alpha val="43137"/>
                    </a:srgbClr>
                  </a:outerShdw>
                </a:effectLst>
              </a:rPr>
              <a:t>Pernatal</a:t>
            </a:r>
            <a:r>
              <a:rPr lang="en-GB" sz="1600" dirty="0">
                <a:solidFill>
                  <a:srgbClr val="002060"/>
                </a:solidFill>
                <a:effectLst>
                  <a:outerShdw blurRad="38100" dist="38100" dir="2700000" algn="tl">
                    <a:srgbClr val="000000">
                      <a:alpha val="43137"/>
                    </a:srgbClr>
                  </a:outerShdw>
                </a:effectLst>
              </a:rPr>
              <a:t> Medicine; Disease of the </a:t>
            </a:r>
            <a:r>
              <a:rPr lang="en-GB" sz="1600" dirty="0" err="1">
                <a:solidFill>
                  <a:srgbClr val="002060"/>
                </a:solidFill>
                <a:effectLst>
                  <a:outerShdw blurRad="38100" dist="38100" dir="2700000" algn="tl">
                    <a:srgbClr val="000000">
                      <a:alpha val="43137"/>
                    </a:srgbClr>
                  </a:outerShdw>
                </a:effectLst>
              </a:rPr>
              <a:t>fetus</a:t>
            </a:r>
            <a:r>
              <a:rPr lang="en-GB" sz="1600" dirty="0">
                <a:solidFill>
                  <a:srgbClr val="002060"/>
                </a:solidFill>
                <a:effectLst>
                  <a:outerShdw blurRad="38100" dist="38100" dir="2700000" algn="tl">
                    <a:srgbClr val="000000">
                      <a:alpha val="43137"/>
                    </a:srgbClr>
                  </a:outerShdw>
                </a:effectLst>
              </a:rPr>
              <a:t> and infant; 9th edition. Elsevier:1314-1315</a:t>
            </a:r>
          </a:p>
          <a:p>
            <a:pPr marL="0" indent="0">
              <a:lnSpc>
                <a:spcPct val="150000"/>
              </a:lnSpc>
              <a:buFont typeface="Arial" charset="0"/>
              <a:buNone/>
              <a:defRPr/>
            </a:pPr>
            <a:r>
              <a:rPr lang="en-GB" sz="1600" dirty="0" err="1">
                <a:solidFill>
                  <a:srgbClr val="002060"/>
                </a:solidFill>
                <a:effectLst>
                  <a:outerShdw blurRad="38100" dist="38100" dir="2700000" algn="tl">
                    <a:srgbClr val="000000">
                      <a:alpha val="43137"/>
                    </a:srgbClr>
                  </a:outerShdw>
                </a:effectLst>
              </a:rPr>
              <a:t>Faranoff</a:t>
            </a:r>
            <a:r>
              <a:rPr lang="en-GB" sz="1600" dirty="0">
                <a:solidFill>
                  <a:srgbClr val="002060"/>
                </a:solidFill>
                <a:effectLst>
                  <a:outerShdw blurRad="38100" dist="38100" dir="2700000" algn="tl">
                    <a:srgbClr val="000000">
                      <a:alpha val="43137"/>
                    </a:srgbClr>
                  </a:outerShdw>
                </a:effectLst>
              </a:rPr>
              <a:t>, A.A. and Martins, R.J. (2010). Neonatal-Perinatal Medicine; disease of the </a:t>
            </a:r>
            <a:r>
              <a:rPr lang="en-GB" sz="1600" dirty="0" err="1">
                <a:solidFill>
                  <a:srgbClr val="002060"/>
                </a:solidFill>
                <a:effectLst>
                  <a:outerShdw blurRad="38100" dist="38100" dir="2700000" algn="tl">
                    <a:srgbClr val="000000">
                      <a:alpha val="43137"/>
                    </a:srgbClr>
                  </a:outerShdw>
                </a:effectLst>
              </a:rPr>
              <a:t>fetus</a:t>
            </a:r>
            <a:r>
              <a:rPr lang="en-GB" sz="1600" dirty="0">
                <a:solidFill>
                  <a:srgbClr val="002060"/>
                </a:solidFill>
                <a:effectLst>
                  <a:outerShdw blurRad="38100" dist="38100" dir="2700000" algn="tl">
                    <a:srgbClr val="000000">
                      <a:alpha val="43137"/>
                    </a:srgbClr>
                  </a:outerShdw>
                </a:effectLst>
              </a:rPr>
              <a:t> and infants, 9th edition. Elsevier: 1478-1480.</a:t>
            </a:r>
          </a:p>
        </p:txBody>
      </p:sp>
      <p:sp>
        <p:nvSpPr>
          <p:cNvPr id="4" name="Footer Placeholder 3"/>
          <p:cNvSpPr>
            <a:spLocks noGrp="1"/>
          </p:cNvSpPr>
          <p:nvPr>
            <p:ph type="ftr" sz="quarter" idx="11"/>
          </p:nvPr>
        </p:nvSpPr>
        <p:spPr/>
        <p:txBody>
          <a:bodyPr/>
          <a:lstStyle/>
          <a:p>
            <a:pPr>
              <a:defRPr/>
            </a:pPr>
            <a:r>
              <a:rPr lang="en-GB"/>
              <a:t>7th Haematologist Conference Barcelona 2017</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Clarity</Template>
  <TotalTime>495</TotalTime>
  <Words>3012</Words>
  <Application>Microsoft Office PowerPoint</Application>
  <PresentationFormat>On-screen Show (4:3)</PresentationFormat>
  <Paragraphs>204</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Times New Roman</vt:lpstr>
      <vt:lpstr>Wingdings</vt:lpstr>
      <vt:lpstr>Clarity</vt:lpstr>
      <vt:lpstr>ABO AND RHESUS D BLOOD GROUP AND HAEMOLYTIC DISEASE of THE NEWBORN IN SOKOTO SPECIALIST HOSPITAL, NIGERIA</vt:lpstr>
      <vt:lpstr>Outline </vt:lpstr>
      <vt:lpstr>Introduction</vt:lpstr>
      <vt:lpstr>Introduction</vt:lpstr>
      <vt:lpstr>Statement of the Problem</vt:lpstr>
      <vt:lpstr> Causes of HDFN </vt:lpstr>
      <vt:lpstr>Justification</vt:lpstr>
      <vt:lpstr> Aim and Objectives  </vt:lpstr>
      <vt:lpstr>MATERIALS AND METHODS </vt:lpstr>
      <vt:lpstr>Inclusion and Exclusion Criteria</vt:lpstr>
      <vt:lpstr>Study Design and Statistical Analysis </vt:lpstr>
      <vt:lpstr> Sample Collection </vt:lpstr>
      <vt:lpstr> Analytical Methods </vt:lpstr>
      <vt:lpstr> 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vt:lpstr>
      <vt:lpstr>Discussion</vt:lpstr>
      <vt:lpstr>Discussion</vt:lpstr>
      <vt:lpstr>Discussion</vt:lpstr>
      <vt:lpstr>Discussion</vt:lpstr>
      <vt:lpstr>Discussion</vt:lpstr>
      <vt:lpstr> Conclusion</vt:lpstr>
      <vt:lpstr>Recommendations </vt:lpstr>
      <vt:lpstr>Acknowledgement</vt:lpstr>
      <vt:lpstr>PowerPoint Presentation</vt:lpstr>
      <vt:lpstr>References</vt:lpstr>
      <vt:lpstr>References</vt:lpstr>
    </vt:vector>
  </TitlesOfParts>
  <Company>Bolton Foundation NHS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 AND RHESUS D BLOOD GROUP AND HAEMOLYTIC DISEASE AMONG THE NEWBORN IN SOKOTO SPECIALIST HOSPITAL, NIGERIA</dc:title>
  <dc:creator>Erhabor Osaro</dc:creator>
  <cp:lastModifiedBy>Hematology</cp:lastModifiedBy>
  <cp:revision>44</cp:revision>
  <dcterms:created xsi:type="dcterms:W3CDTF">2017-05-03T18:12:47Z</dcterms:created>
  <dcterms:modified xsi:type="dcterms:W3CDTF">2017-05-06T08:25:22Z</dcterms:modified>
</cp:coreProperties>
</file>