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258" r:id="rId5"/>
    <p:sldId id="272" r:id="rId6"/>
    <p:sldId id="273" r:id="rId7"/>
    <p:sldId id="297" r:id="rId8"/>
    <p:sldId id="275" r:id="rId9"/>
    <p:sldId id="292" r:id="rId10"/>
    <p:sldId id="274" r:id="rId11"/>
    <p:sldId id="284" r:id="rId12"/>
    <p:sldId id="287" r:id="rId13"/>
    <p:sldId id="277" r:id="rId14"/>
    <p:sldId id="276" r:id="rId15"/>
    <p:sldId id="288" r:id="rId16"/>
    <p:sldId id="280" r:id="rId17"/>
    <p:sldId id="282" r:id="rId18"/>
    <p:sldId id="285" r:id="rId19"/>
    <p:sldId id="266" r:id="rId20"/>
    <p:sldId id="286" r:id="rId21"/>
    <p:sldId id="281" r:id="rId22"/>
    <p:sldId id="264" r:id="rId23"/>
    <p:sldId id="269" r:id="rId24"/>
    <p:sldId id="293" r:id="rId25"/>
    <p:sldId id="267" r:id="rId26"/>
    <p:sldId id="295" r:id="rId27"/>
    <p:sldId id="271" r:id="rId28"/>
    <p:sldId id="270" r:id="rId29"/>
    <p:sldId id="289" r:id="rId30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154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Relationship Id="rId9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4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4" Type="http://schemas.openxmlformats.org/officeDocument/2006/relationships/image" Target="../media/image3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7" Type="http://schemas.openxmlformats.org/officeDocument/2006/relationships/image" Target="../media/image36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15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6" Type="http://schemas.openxmlformats.org/officeDocument/2006/relationships/image" Target="../media/image15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1D3F9-8215-439F-89F1-6630DDE57270}" type="datetimeFigureOut">
              <a:rPr kumimoji="1" lang="ja-JP" altLang="en-US" smtClean="0"/>
              <a:pPr/>
              <a:t>2016/3/16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9DAE-2954-44A7-9E37-4041C80DB9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1D3F9-8215-439F-89F1-6630DDE57270}" type="datetimeFigureOut">
              <a:rPr kumimoji="1" lang="ja-JP" altLang="en-US" smtClean="0"/>
              <a:pPr/>
              <a:t>2016/3/16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9DAE-2954-44A7-9E37-4041C80DB9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1D3F9-8215-439F-89F1-6630DDE57270}" type="datetimeFigureOut">
              <a:rPr kumimoji="1" lang="ja-JP" altLang="en-US" smtClean="0"/>
              <a:pPr/>
              <a:t>2016/3/16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9DAE-2954-44A7-9E37-4041C80DB9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1D3F9-8215-439F-89F1-6630DDE57270}" type="datetimeFigureOut">
              <a:rPr kumimoji="1" lang="ja-JP" altLang="en-US" smtClean="0"/>
              <a:pPr/>
              <a:t>2016/3/16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9DAE-2954-44A7-9E37-4041C80DB9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1D3F9-8215-439F-89F1-6630DDE57270}" type="datetimeFigureOut">
              <a:rPr kumimoji="1" lang="ja-JP" altLang="en-US" smtClean="0"/>
              <a:pPr/>
              <a:t>2016/3/16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9DAE-2954-44A7-9E37-4041C80DB9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1D3F9-8215-439F-89F1-6630DDE57270}" type="datetimeFigureOut">
              <a:rPr kumimoji="1" lang="ja-JP" altLang="en-US" smtClean="0"/>
              <a:pPr/>
              <a:t>2016/3/16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9DAE-2954-44A7-9E37-4041C80DB9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1D3F9-8215-439F-89F1-6630DDE57270}" type="datetimeFigureOut">
              <a:rPr kumimoji="1" lang="ja-JP" altLang="en-US" smtClean="0"/>
              <a:pPr/>
              <a:t>2016/3/16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9DAE-2954-44A7-9E37-4041C80DB9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1D3F9-8215-439F-89F1-6630DDE57270}" type="datetimeFigureOut">
              <a:rPr kumimoji="1" lang="ja-JP" altLang="en-US" smtClean="0"/>
              <a:pPr/>
              <a:t>2016/3/16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9DAE-2954-44A7-9E37-4041C80DB9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1D3F9-8215-439F-89F1-6630DDE57270}" type="datetimeFigureOut">
              <a:rPr kumimoji="1" lang="ja-JP" altLang="en-US" smtClean="0"/>
              <a:pPr/>
              <a:t>2016/3/16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9DAE-2954-44A7-9E37-4041C80DB9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1D3F9-8215-439F-89F1-6630DDE57270}" type="datetimeFigureOut">
              <a:rPr kumimoji="1" lang="ja-JP" altLang="en-US" smtClean="0"/>
              <a:pPr/>
              <a:t>2016/3/16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9DAE-2954-44A7-9E37-4041C80DB9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1D3F9-8215-439F-89F1-6630DDE57270}" type="datetimeFigureOut">
              <a:rPr kumimoji="1" lang="ja-JP" altLang="en-US" smtClean="0"/>
              <a:pPr/>
              <a:t>2016/3/16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59DAE-2954-44A7-9E37-4041C80DB9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8C113-7A1C-41AB-8F3F-8C835B7BF97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1D3F9-8215-439F-89F1-6630DDE57270}" type="datetimeFigureOut">
              <a:rPr kumimoji="1" lang="ja-JP" altLang="en-US" smtClean="0"/>
              <a:pPr/>
              <a:t>2016/3/16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59DAE-2954-44A7-9E37-4041C80DB9B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7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oleObject" Target="../embeddings/oleObject14.bin"/><Relationship Id="rId18" Type="http://schemas.openxmlformats.org/officeDocument/2006/relationships/image" Target="../media/image16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3.wmf"/><Relationship Id="rId17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5.wmf"/><Relationship Id="rId20" Type="http://schemas.openxmlformats.org/officeDocument/2006/relationships/image" Target="../media/image17.w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5" Type="http://schemas.openxmlformats.org/officeDocument/2006/relationships/oleObject" Target="../embeddings/oleObject15.bin"/><Relationship Id="rId10" Type="http://schemas.openxmlformats.org/officeDocument/2006/relationships/image" Target="../media/image12.wmf"/><Relationship Id="rId19" Type="http://schemas.openxmlformats.org/officeDocument/2006/relationships/oleObject" Target="../embeddings/oleObject17.bin"/><Relationship Id="rId4" Type="http://schemas.openxmlformats.org/officeDocument/2006/relationships/image" Target="../media/image9.wmf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14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21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21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2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25.wmf"/><Relationship Id="rId4" Type="http://schemas.openxmlformats.org/officeDocument/2006/relationships/image" Target="../media/image22.wmf"/><Relationship Id="rId9" Type="http://schemas.openxmlformats.org/officeDocument/2006/relationships/oleObject" Target="../embeddings/oleObject25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30.wmf"/><Relationship Id="rId4" Type="http://schemas.openxmlformats.org/officeDocument/2006/relationships/image" Target="../media/image27.wmf"/><Relationship Id="rId9" Type="http://schemas.openxmlformats.org/officeDocument/2006/relationships/oleObject" Target="../embeddings/oleObject30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13" Type="http://schemas.openxmlformats.org/officeDocument/2006/relationships/oleObject" Target="../embeddings/oleObject36.bin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12" Type="http://schemas.openxmlformats.org/officeDocument/2006/relationships/image" Target="../media/image35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6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32.wmf"/><Relationship Id="rId11" Type="http://schemas.openxmlformats.org/officeDocument/2006/relationships/oleObject" Target="../embeddings/oleObject35.bin"/><Relationship Id="rId5" Type="http://schemas.openxmlformats.org/officeDocument/2006/relationships/oleObject" Target="../embeddings/oleObject32.bin"/><Relationship Id="rId15" Type="http://schemas.openxmlformats.org/officeDocument/2006/relationships/oleObject" Target="../embeddings/oleObject37.bin"/><Relationship Id="rId10" Type="http://schemas.openxmlformats.org/officeDocument/2006/relationships/image" Target="../media/image34.wmf"/><Relationship Id="rId4" Type="http://schemas.openxmlformats.org/officeDocument/2006/relationships/image" Target="../media/image31.wmf"/><Relationship Id="rId9" Type="http://schemas.openxmlformats.org/officeDocument/2006/relationships/oleObject" Target="../embeddings/oleObject34.bin"/><Relationship Id="rId14" Type="http://schemas.openxmlformats.org/officeDocument/2006/relationships/image" Target="../media/image15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13" Type="http://schemas.openxmlformats.org/officeDocument/2006/relationships/oleObject" Target="../embeddings/oleObject43.bin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12" Type="http://schemas.openxmlformats.org/officeDocument/2006/relationships/image" Target="../media/image4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8.wmf"/><Relationship Id="rId11" Type="http://schemas.openxmlformats.org/officeDocument/2006/relationships/oleObject" Target="../embeddings/oleObject42.bin"/><Relationship Id="rId5" Type="http://schemas.openxmlformats.org/officeDocument/2006/relationships/oleObject" Target="../embeddings/oleObject39.bin"/><Relationship Id="rId10" Type="http://schemas.openxmlformats.org/officeDocument/2006/relationships/image" Target="../media/image40.wmf"/><Relationship Id="rId4" Type="http://schemas.openxmlformats.org/officeDocument/2006/relationships/image" Target="../media/image37.wmf"/><Relationship Id="rId9" Type="http://schemas.openxmlformats.org/officeDocument/2006/relationships/oleObject" Target="../embeddings/oleObject41.bin"/><Relationship Id="rId14" Type="http://schemas.openxmlformats.org/officeDocument/2006/relationships/image" Target="../media/image15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oleObject" Target="../embeddings/oleObject48.bin"/><Relationship Id="rId3" Type="http://schemas.openxmlformats.org/officeDocument/2006/relationships/oleObject" Target="../embeddings/oleObject44.bin"/><Relationship Id="rId7" Type="http://schemas.openxmlformats.org/officeDocument/2006/relationships/image" Target="../media/image48.png"/><Relationship Id="rId12" Type="http://schemas.openxmlformats.org/officeDocument/2006/relationships/image" Target="../media/image4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4.wmf"/><Relationship Id="rId11" Type="http://schemas.openxmlformats.org/officeDocument/2006/relationships/oleObject" Target="../embeddings/oleObject47.bin"/><Relationship Id="rId5" Type="http://schemas.openxmlformats.org/officeDocument/2006/relationships/oleObject" Target="../embeddings/oleObject45.bin"/><Relationship Id="rId10" Type="http://schemas.openxmlformats.org/officeDocument/2006/relationships/image" Target="../media/image45.wmf"/><Relationship Id="rId4" Type="http://schemas.openxmlformats.org/officeDocument/2006/relationships/image" Target="../media/image43.wmf"/><Relationship Id="rId9" Type="http://schemas.openxmlformats.org/officeDocument/2006/relationships/oleObject" Target="../embeddings/oleObject46.bin"/><Relationship Id="rId14" Type="http://schemas.openxmlformats.org/officeDocument/2006/relationships/image" Target="../media/image4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50.wmf"/><Relationship Id="rId4" Type="http://schemas.openxmlformats.org/officeDocument/2006/relationships/oleObject" Target="../embeddings/oleObject49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11560" y="1628800"/>
            <a:ext cx="7774632" cy="1802631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>
                <a:latin typeface="Times New Roman" pitchFamily="18" charset="0"/>
                <a:cs typeface="Times New Roman" pitchFamily="18" charset="0"/>
              </a:rPr>
              <a:t>Importance and Applications of </a:t>
            </a:r>
            <a:br>
              <a:rPr kumimoji="1" lang="en-US" altLang="ja-JP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Infinite Dimensional </a:t>
            </a:r>
            <a:br>
              <a:rPr lang="en-US" altLang="ja-JP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Non-Orthogonal Quantum State</a:t>
            </a: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98476" y="3933056"/>
            <a:ext cx="6400800" cy="1752600"/>
          </a:xfrm>
        </p:spPr>
        <p:txBody>
          <a:bodyPr/>
          <a:lstStyle/>
          <a:p>
            <a:r>
              <a:rPr kumimoji="1" lang="en-US" altLang="ja-JP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Osamu </a:t>
            </a:r>
            <a:r>
              <a:rPr kumimoji="1" lang="en-US" altLang="ja-JP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Hirota</a:t>
            </a:r>
            <a:endParaRPr kumimoji="1" lang="en-US" altLang="ja-JP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ja-JP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Quantum ICT Research Institute </a:t>
            </a:r>
          </a:p>
          <a:p>
            <a:r>
              <a:rPr kumimoji="1" lang="en-US" altLang="ja-JP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Tamagawa</a:t>
            </a:r>
            <a:r>
              <a:rPr kumimoji="1" lang="en-US" altLang="ja-JP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University, Tokyo</a:t>
            </a:r>
            <a:endParaRPr kumimoji="1" lang="ja-JP" altLang="en-US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961926" y="332656"/>
            <a:ext cx="7300075" cy="646331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International Conference on Quantum Physics and Nuclear Engineering</a:t>
            </a:r>
          </a:p>
          <a:p>
            <a:r>
              <a:rPr lang="en-US" altLang="ja-JP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March 14-16, 2016  London, UK</a:t>
            </a:r>
            <a:endParaRPr kumimoji="1" lang="ja-JP" altLang="en-US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628309" y="6093296"/>
            <a:ext cx="2141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March 15, 2016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6912768" cy="980728"/>
          </a:xfrm>
        </p:spPr>
        <p:txBody>
          <a:bodyPr/>
          <a:lstStyle/>
          <a:p>
            <a:r>
              <a:rPr kumimoji="1" lang="en-US" altLang="ja-JP" dirty="0" smtClean="0">
                <a:latin typeface="Times New Roman" pitchFamily="18" charset="0"/>
                <a:cs typeface="Times New Roman" pitchFamily="18" charset="0"/>
              </a:rPr>
              <a:t>Main Topics in Talk</a:t>
            </a: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051720" y="1844824"/>
            <a:ext cx="49920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Quantum Optical Field</a:t>
            </a:r>
          </a:p>
          <a:p>
            <a:pPr marL="457200" indent="-457200">
              <a:buAutoNum type="arabicPeriod"/>
            </a:pP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Quantum Entanglement of </a:t>
            </a:r>
            <a:r>
              <a:rPr lang="en-US" altLang="ja-JP" sz="2400" b="1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-mode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475656" y="1268760"/>
            <a:ext cx="48381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latin typeface="Times New Roman" pitchFamily="18" charset="0"/>
                <a:cs typeface="Times New Roman" pitchFamily="18" charset="0"/>
              </a:rPr>
              <a:t>1. Basis of  Quantum Optics</a:t>
            </a:r>
            <a:endParaRPr kumimoji="1" lang="ja-JP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051720" y="5085184"/>
            <a:ext cx="43444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Quantum Methodology/Radar</a:t>
            </a:r>
          </a:p>
          <a:p>
            <a:pPr marL="457200" indent="-457200"/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         (Quantum Radar Camera)</a:t>
            </a:r>
            <a:endParaRPr lang="ja-JP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2.   Quantum Enigma Cipher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547664" y="2780928"/>
            <a:ext cx="64411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latin typeface="Times New Roman" pitchFamily="18" charset="0"/>
                <a:cs typeface="Times New Roman" pitchFamily="18" charset="0"/>
              </a:rPr>
              <a:t>2. Quantum Information Science :QIS</a:t>
            </a:r>
            <a:endParaRPr kumimoji="1" lang="ja-JP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547664" y="4365104"/>
            <a:ext cx="38777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latin typeface="Times New Roman" pitchFamily="18" charset="0"/>
                <a:cs typeface="Times New Roman" pitchFamily="18" charset="0"/>
              </a:rPr>
              <a:t>3. Applications of QIS</a:t>
            </a:r>
            <a:endParaRPr kumimoji="1" lang="ja-JP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051720" y="3501008"/>
            <a:ext cx="34860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Basis of QIS</a:t>
            </a:r>
          </a:p>
          <a:p>
            <a:pPr marL="457200" indent="-457200">
              <a:buAutoNum type="arabicPeriod"/>
            </a:pP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Main Theorems in QIS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763688" y="1844824"/>
            <a:ext cx="53591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 smtClean="0">
                <a:latin typeface="Times New Roman" pitchFamily="18" charset="0"/>
                <a:cs typeface="Times New Roman" pitchFamily="18" charset="0"/>
              </a:rPr>
              <a:t>Basis of Quantum Optics</a:t>
            </a:r>
            <a:endParaRPr kumimoji="1" lang="ja-JP" alt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835696" y="2852936"/>
            <a:ext cx="49920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kumimoji="1" lang="en-US" altLang="ja-JP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Quantum Optical Field</a:t>
            </a:r>
          </a:p>
          <a:p>
            <a:pPr marL="457200" indent="-457200">
              <a:buAutoNum type="arabicPeriod"/>
            </a:pP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Quantum Entanglement of </a:t>
            </a:r>
            <a:r>
              <a:rPr lang="en-US" altLang="ja-JP" sz="2400" b="1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-mode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614736" y="104311"/>
            <a:ext cx="50193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n"/>
            </a:pPr>
            <a:r>
              <a:rPr kumimoji="1" lang="en-US" altLang="ja-JP" sz="3600" dirty="0" smtClean="0">
                <a:latin typeface="Times New Roman" pitchFamily="18" charset="0"/>
                <a:cs typeface="Times New Roman" pitchFamily="18" charset="0"/>
              </a:rPr>
              <a:t>Quantum Optical Field</a:t>
            </a:r>
            <a:endParaRPr kumimoji="1" lang="ja-JP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120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8053333"/>
              </p:ext>
            </p:extLst>
          </p:nvPr>
        </p:nvGraphicFramePr>
        <p:xfrm>
          <a:off x="1023355" y="2730510"/>
          <a:ext cx="5614508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34" name="数式" r:id="rId3" imgW="3060360" imgH="431640" progId="Equation.3">
                  <p:embed/>
                </p:oleObj>
              </mc:Choice>
              <mc:Fallback>
                <p:oleObj name="数式" r:id="rId3" imgW="3060360" imgH="431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3355" y="2730510"/>
                        <a:ext cx="5614508" cy="792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4537238"/>
              </p:ext>
            </p:extLst>
          </p:nvPr>
        </p:nvGraphicFramePr>
        <p:xfrm>
          <a:off x="635625" y="4510594"/>
          <a:ext cx="3006725" cy="1268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35" name="数式" r:id="rId5" imgW="2044440" imgH="863280" progId="Equation.3">
                  <p:embed/>
                </p:oleObj>
              </mc:Choice>
              <mc:Fallback>
                <p:oleObj name="数式" r:id="rId5" imgW="2044440" imgH="8632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625" y="4510594"/>
                        <a:ext cx="3006725" cy="12684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275964" y="1452691"/>
            <a:ext cx="3887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 Quantum mode (    -mode)</a:t>
            </a:r>
            <a:endParaRPr kumimoji="1" lang="ja-JP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120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6635759"/>
              </p:ext>
            </p:extLst>
          </p:nvPr>
        </p:nvGraphicFramePr>
        <p:xfrm>
          <a:off x="1331640" y="1962160"/>
          <a:ext cx="2701925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36" name="数式" r:id="rId7" imgW="1473120" imgH="419040" progId="Equation.3">
                  <p:embed/>
                </p:oleObj>
              </mc:Choice>
              <mc:Fallback>
                <p:oleObj name="数式" r:id="rId7" imgW="1473120" imgH="419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1962160"/>
                        <a:ext cx="2701925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3522467"/>
              </p:ext>
            </p:extLst>
          </p:nvPr>
        </p:nvGraphicFramePr>
        <p:xfrm>
          <a:off x="958403" y="5940363"/>
          <a:ext cx="1828192" cy="553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37" name="数式" r:id="rId9" imgW="838080" imgH="253800" progId="Equation.3">
                  <p:embed/>
                </p:oleObj>
              </mc:Choice>
              <mc:Fallback>
                <p:oleObj name="数式" r:id="rId9" imgW="838080" imgH="253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8403" y="5940363"/>
                        <a:ext cx="1828192" cy="5536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テキスト ボックス 8"/>
          <p:cNvSpPr txBox="1"/>
          <p:nvPr/>
        </p:nvSpPr>
        <p:spPr>
          <a:xfrm>
            <a:off x="4381679" y="3871184"/>
            <a:ext cx="45047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2. Quantum state in mode=&gt;</a:t>
            </a:r>
          </a:p>
          <a:p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2400" i="1" dirty="0" smtClean="0">
                <a:latin typeface="Times New Roman" pitchFamily="18" charset="0"/>
                <a:cs typeface="Times New Roman" pitchFamily="18" charset="0"/>
              </a:rPr>
              <a:t>Infinite dimensional Hilbert Space</a:t>
            </a:r>
            <a:endParaRPr kumimoji="1" lang="ja-JP" alt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120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8241503"/>
              </p:ext>
            </p:extLst>
          </p:nvPr>
        </p:nvGraphicFramePr>
        <p:xfrm>
          <a:off x="5355381" y="4936313"/>
          <a:ext cx="138430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38" name="数式" r:id="rId11" imgW="634680" imgH="228600" progId="Equation.3">
                  <p:embed/>
                </p:oleObj>
              </mc:Choice>
              <mc:Fallback>
                <p:oleObj name="数式" r:id="rId11" imgW="63468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5381" y="4936313"/>
                        <a:ext cx="1384300" cy="498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8399502"/>
              </p:ext>
            </p:extLst>
          </p:nvPr>
        </p:nvGraphicFramePr>
        <p:xfrm>
          <a:off x="5235958" y="5646458"/>
          <a:ext cx="16256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39" name="数式" r:id="rId13" imgW="787320" imgH="203040" progId="Equation.3">
                  <p:embed/>
                </p:oleObj>
              </mc:Choice>
              <mc:Fallback>
                <p:oleObj name="数式" r:id="rId13" imgW="787320" imgH="2030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5958" y="5646458"/>
                        <a:ext cx="16256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4729158"/>
              </p:ext>
            </p:extLst>
          </p:nvPr>
        </p:nvGraphicFramePr>
        <p:xfrm>
          <a:off x="2786595" y="1437456"/>
          <a:ext cx="38258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40" name="数式" r:id="rId15" imgW="203040" imgH="228600" progId="Equation.3">
                  <p:embed/>
                </p:oleObj>
              </mc:Choice>
              <mc:Fallback>
                <p:oleObj name="数式" r:id="rId15" imgW="203040" imgH="2286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6595" y="1437456"/>
                        <a:ext cx="382588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11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1260678"/>
              </p:ext>
            </p:extLst>
          </p:nvPr>
        </p:nvGraphicFramePr>
        <p:xfrm>
          <a:off x="4888296" y="2079563"/>
          <a:ext cx="6953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41" name="数式" r:id="rId17" imgW="368280" imgH="228600" progId="Equation.3">
                  <p:embed/>
                </p:oleObj>
              </mc:Choice>
              <mc:Fallback>
                <p:oleObj name="数式" r:id="rId17" imgW="368280" imgH="2286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8296" y="2079563"/>
                        <a:ext cx="695325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テキスト ボックス 14"/>
          <p:cNvSpPr txBox="1"/>
          <p:nvPr/>
        </p:nvSpPr>
        <p:spPr>
          <a:xfrm>
            <a:off x="5643021" y="2110599"/>
            <a:ext cx="1579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Times New Roman" pitchFamily="18" charset="0"/>
                <a:cs typeface="Times New Roman" pitchFamily="18" charset="0"/>
              </a:rPr>
              <a:t>Mode function</a:t>
            </a: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5707" y="740189"/>
            <a:ext cx="92785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err="1" smtClean="0">
                <a:latin typeface="Times New Roman" pitchFamily="18" charset="0"/>
                <a:cs typeface="Times New Roman" pitchFamily="18" charset="0"/>
              </a:rPr>
              <a:t>Glauber</a:t>
            </a:r>
            <a:r>
              <a:rPr kumimoji="1" lang="en-US" altLang="ja-JP" sz="2800" dirty="0" smtClean="0">
                <a:latin typeface="Times New Roman" pitchFamily="18" charset="0"/>
                <a:cs typeface="Times New Roman" pitchFamily="18" charset="0"/>
              </a:rPr>
              <a:t> unified classical and quantum theory for Optical Field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26430" y="3877087"/>
            <a:ext cx="28921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1.Observable in mode</a:t>
            </a:r>
            <a:endParaRPr kumimoji="1" lang="ja-JP" alt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79512" y="260648"/>
            <a:ext cx="85747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latin typeface="Times New Roman" pitchFamily="18" charset="0"/>
                <a:cs typeface="Times New Roman" pitchFamily="18" charset="0"/>
              </a:rPr>
              <a:t>2. Basic quantum state of      -mode =Non orthogonal state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1115616" y="1340768"/>
          <a:ext cx="4455325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29" name="数式" r:id="rId3" imgW="2831760" imgH="685800" progId="Equation.3">
                  <p:embed/>
                </p:oleObj>
              </mc:Choice>
              <mc:Fallback>
                <p:oleObj name="数式" r:id="rId3" imgW="2831760" imgH="685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1340768"/>
                        <a:ext cx="4455325" cy="10801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7400218"/>
              </p:ext>
            </p:extLst>
          </p:nvPr>
        </p:nvGraphicFramePr>
        <p:xfrm>
          <a:off x="3484462" y="911295"/>
          <a:ext cx="1756861" cy="3740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30" name="数式" r:id="rId5" imgW="952200" imgH="203040" progId="Equation.3">
                  <p:embed/>
                </p:oleObj>
              </mc:Choice>
              <mc:Fallback>
                <p:oleObj name="数式" r:id="rId5" imgW="95220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4462" y="911295"/>
                        <a:ext cx="1756861" cy="37405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611560" y="836712"/>
            <a:ext cx="28729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latin typeface="Times New Roman" pitchFamily="18" charset="0"/>
                <a:cs typeface="Times New Roman" pitchFamily="18" charset="0"/>
              </a:rPr>
              <a:t>2.1  Coherent state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21956" y="3717032"/>
            <a:ext cx="70764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latin typeface="Times New Roman" pitchFamily="18" charset="0"/>
                <a:cs typeface="Times New Roman" pitchFamily="18" charset="0"/>
              </a:rPr>
              <a:t>2.2  Two-photon coherent state (Squeezed state)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0660" name="Object 4"/>
          <p:cNvGraphicFramePr>
            <a:graphicFrameLocks noChangeAspect="1"/>
          </p:cNvGraphicFramePr>
          <p:nvPr/>
        </p:nvGraphicFramePr>
        <p:xfrm>
          <a:off x="1043609" y="4293096"/>
          <a:ext cx="4824536" cy="4361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31" name="数式" r:id="rId7" imgW="2819160" imgH="253800" progId="Equation.3">
                  <p:embed/>
                </p:oleObj>
              </mc:Choice>
              <mc:Fallback>
                <p:oleObj name="数式" r:id="rId7" imgW="2819160" imgH="253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9" y="4293096"/>
                        <a:ext cx="4824536" cy="43618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1" name="Object 5"/>
          <p:cNvGraphicFramePr>
            <a:graphicFrameLocks noChangeAspect="1"/>
          </p:cNvGraphicFramePr>
          <p:nvPr/>
        </p:nvGraphicFramePr>
        <p:xfrm>
          <a:off x="827584" y="4797152"/>
          <a:ext cx="6480720" cy="985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32" name="数式" r:id="rId9" imgW="4686120" imgH="711000" progId="Equation.3">
                  <p:embed/>
                </p:oleObj>
              </mc:Choice>
              <mc:Fallback>
                <p:oleObj name="数式" r:id="rId9" imgW="4686120" imgH="7110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4797152"/>
                        <a:ext cx="6480720" cy="9850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2" name="Object 6"/>
          <p:cNvGraphicFramePr>
            <a:graphicFrameLocks noChangeAspect="1"/>
          </p:cNvGraphicFramePr>
          <p:nvPr/>
        </p:nvGraphicFramePr>
        <p:xfrm>
          <a:off x="6228184" y="2780928"/>
          <a:ext cx="1895842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33" name="数式" r:id="rId11" imgW="1295280" imgH="393480" progId="Equation.3">
                  <p:embed/>
                </p:oleObj>
              </mc:Choice>
              <mc:Fallback>
                <p:oleObj name="数式" r:id="rId11" imgW="1295280" imgH="39348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8184" y="2780928"/>
                        <a:ext cx="1895842" cy="5760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3" name="Object 7"/>
          <p:cNvGraphicFramePr>
            <a:graphicFrameLocks noChangeAspect="1"/>
          </p:cNvGraphicFramePr>
          <p:nvPr/>
        </p:nvGraphicFramePr>
        <p:xfrm>
          <a:off x="1259632" y="5949280"/>
          <a:ext cx="2026897" cy="5764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34" name="数式" r:id="rId13" imgW="1384200" imgH="393480" progId="Equation.3">
                  <p:embed/>
                </p:oleObj>
              </mc:Choice>
              <mc:Fallback>
                <p:oleObj name="数式" r:id="rId13" imgW="1384200" imgH="393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5949280"/>
                        <a:ext cx="2026897" cy="57641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4754375"/>
              </p:ext>
            </p:extLst>
          </p:nvPr>
        </p:nvGraphicFramePr>
        <p:xfrm>
          <a:off x="4052318" y="306358"/>
          <a:ext cx="38258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35" name="数式" r:id="rId15" imgW="203040" imgH="228600" progId="Equation.3">
                  <p:embed/>
                </p:oleObj>
              </mc:Choice>
              <mc:Fallback>
                <p:oleObj name="数式" r:id="rId15" imgW="203040" imgH="2286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2318" y="306358"/>
                        <a:ext cx="382587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テキスト ボックス 11"/>
          <p:cNvSpPr txBox="1"/>
          <p:nvPr/>
        </p:nvSpPr>
        <p:spPr>
          <a:xfrm>
            <a:off x="6300192" y="2348880"/>
            <a:ext cx="21403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latin typeface="Times New Roman" pitchFamily="18" charset="0"/>
                <a:cs typeface="Times New Roman" pitchFamily="18" charset="0"/>
              </a:rPr>
              <a:t>Over completeness</a:t>
            </a:r>
            <a:endParaRPr kumimoji="1" lang="ja-JP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779912" y="6021288"/>
            <a:ext cx="21403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latin typeface="Times New Roman" pitchFamily="18" charset="0"/>
                <a:cs typeface="Times New Roman" pitchFamily="18" charset="0"/>
              </a:rPr>
              <a:t>Over completeness</a:t>
            </a:r>
            <a:endParaRPr kumimoji="1" lang="ja-JP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0665" name="Object 9"/>
          <p:cNvGraphicFramePr>
            <a:graphicFrameLocks noChangeAspect="1"/>
          </p:cNvGraphicFramePr>
          <p:nvPr/>
        </p:nvGraphicFramePr>
        <p:xfrm>
          <a:off x="539552" y="2996952"/>
          <a:ext cx="5148072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36" name="数式" r:id="rId17" imgW="3517560" imgH="393480" progId="Equation.3">
                  <p:embed/>
                </p:oleObj>
              </mc:Choice>
              <mc:Fallback>
                <p:oleObj name="数式" r:id="rId17" imgW="3517560" imgH="39348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2996952"/>
                        <a:ext cx="5148072" cy="5760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テキスト ボックス 14"/>
          <p:cNvSpPr txBox="1"/>
          <p:nvPr/>
        </p:nvSpPr>
        <p:spPr>
          <a:xfrm>
            <a:off x="1115616" y="2564904"/>
            <a:ext cx="190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Non-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orthogonality</a:t>
            </a: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0666" name="Object 10"/>
          <p:cNvGraphicFramePr>
            <a:graphicFrameLocks noChangeAspect="1"/>
          </p:cNvGraphicFramePr>
          <p:nvPr/>
        </p:nvGraphicFramePr>
        <p:xfrm>
          <a:off x="3059832" y="2636912"/>
          <a:ext cx="2059537" cy="288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37" name="数式" r:id="rId19" imgW="1638000" imgH="228600" progId="Equation.3">
                  <p:embed/>
                </p:oleObj>
              </mc:Choice>
              <mc:Fallback>
                <p:oleObj name="数式" r:id="rId19" imgW="1638000" imgH="22860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2636912"/>
                        <a:ext cx="2059537" cy="2880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テキスト ボックス 16"/>
          <p:cNvSpPr txBox="1"/>
          <p:nvPr/>
        </p:nvSpPr>
        <p:spPr>
          <a:xfrm>
            <a:off x="6300192" y="1052736"/>
            <a:ext cx="260558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R.Glauber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, PRB-1,1963)</a:t>
            </a: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444208" y="4333746"/>
            <a:ext cx="2486643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H.Yuen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, PRA-13,1976)</a:t>
            </a: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395536" y="548680"/>
            <a:ext cx="54289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altLang="ja-JP" sz="2800" dirty="0" err="1" smtClean="0">
                <a:latin typeface="Times New Roman" pitchFamily="18" charset="0"/>
                <a:cs typeface="Times New Roman" pitchFamily="18" charset="0"/>
              </a:rPr>
              <a:t>Glauber-Sudarshan</a:t>
            </a:r>
            <a:r>
              <a:rPr lang="en-US" altLang="ja-JP" sz="2800" dirty="0" smtClean="0">
                <a:latin typeface="Times New Roman" pitchFamily="18" charset="0"/>
                <a:cs typeface="Times New Roman" pitchFamily="18" charset="0"/>
              </a:rPr>
              <a:t> representation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5780" name="Object 4"/>
          <p:cNvGraphicFramePr>
            <a:graphicFrameLocks noChangeAspect="1"/>
          </p:cNvGraphicFramePr>
          <p:nvPr/>
        </p:nvGraphicFramePr>
        <p:xfrm>
          <a:off x="1043608" y="1412776"/>
          <a:ext cx="4416425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304" name="数式" r:id="rId3" imgW="2145960" imgH="279360" progId="Equation.3">
                  <p:embed/>
                </p:oleObj>
              </mc:Choice>
              <mc:Fallback>
                <p:oleObj name="数式" r:id="rId3" imgW="2145960" imgH="2793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1412776"/>
                        <a:ext cx="4416425" cy="576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1" name="Object 5"/>
          <p:cNvGraphicFramePr>
            <a:graphicFrameLocks noChangeAspect="1"/>
          </p:cNvGraphicFramePr>
          <p:nvPr/>
        </p:nvGraphicFramePr>
        <p:xfrm>
          <a:off x="1043608" y="2204864"/>
          <a:ext cx="4071938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305" name="数式" r:id="rId5" imgW="2209680" imgH="291960" progId="Equation.3">
                  <p:embed/>
                </p:oleObj>
              </mc:Choice>
              <mc:Fallback>
                <p:oleObj name="数式" r:id="rId5" imgW="2209680" imgH="29196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2204864"/>
                        <a:ext cx="4071938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テキスト ボックス 7"/>
          <p:cNvSpPr txBox="1"/>
          <p:nvPr/>
        </p:nvSpPr>
        <p:spPr>
          <a:xfrm>
            <a:off x="581376" y="4653136"/>
            <a:ext cx="65245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ja-JP" sz="2800" dirty="0" smtClean="0">
                <a:latin typeface="Times New Roman" pitchFamily="18" charset="0"/>
                <a:cs typeface="Times New Roman" pitchFamily="18" charset="0"/>
              </a:rPr>
              <a:t>Higher Order Mutual coherence function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5782" name="Object 6"/>
          <p:cNvGraphicFramePr>
            <a:graphicFrameLocks noChangeAspect="1"/>
          </p:cNvGraphicFramePr>
          <p:nvPr/>
        </p:nvGraphicFramePr>
        <p:xfrm>
          <a:off x="827584" y="5301208"/>
          <a:ext cx="6194425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306" name="数式" r:id="rId7" imgW="3377880" imgH="228600" progId="Equation.3">
                  <p:embed/>
                </p:oleObj>
              </mc:Choice>
              <mc:Fallback>
                <p:oleObj name="数式" r:id="rId7" imgW="3377880" imgH="2286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5301208"/>
                        <a:ext cx="6194425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テキスト ボックス 9"/>
          <p:cNvSpPr txBox="1"/>
          <p:nvPr/>
        </p:nvSpPr>
        <p:spPr>
          <a:xfrm>
            <a:off x="6084168" y="476672"/>
            <a:ext cx="268252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R.Glauber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, PR-130,1963)</a:t>
            </a: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940152" y="980728"/>
            <a:ext cx="303801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E.Sudarshan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, PRL-10,1963)</a:t>
            </a: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51065" y="3110111"/>
            <a:ext cx="61863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altLang="ja-JP" sz="2800" dirty="0" smtClean="0">
                <a:latin typeface="Times New Roman" pitchFamily="18" charset="0"/>
                <a:cs typeface="Times New Roman" pitchFamily="18" charset="0"/>
              </a:rPr>
              <a:t>First Order Mutual coherence function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5783" name="Object 7"/>
          <p:cNvGraphicFramePr>
            <a:graphicFrameLocks noChangeAspect="1"/>
          </p:cNvGraphicFramePr>
          <p:nvPr/>
        </p:nvGraphicFramePr>
        <p:xfrm>
          <a:off x="1043608" y="3789040"/>
          <a:ext cx="4330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307" name="数式" r:id="rId9" imgW="2361960" imgH="228600" progId="Equation.3">
                  <p:embed/>
                </p:oleObj>
              </mc:Choice>
              <mc:Fallback>
                <p:oleObj name="数式" r:id="rId9" imgW="236196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3789040"/>
                        <a:ext cx="43307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テキスト ボックス 11"/>
          <p:cNvSpPr txBox="1"/>
          <p:nvPr/>
        </p:nvSpPr>
        <p:spPr>
          <a:xfrm>
            <a:off x="2843808" y="6021288"/>
            <a:ext cx="2764924" cy="52322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latin typeface="Times New Roman" pitchFamily="18" charset="0"/>
                <a:cs typeface="Times New Roman" pitchFamily="18" charset="0"/>
              </a:rPr>
              <a:t>New Applications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763688" y="1844824"/>
            <a:ext cx="53591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 smtClean="0">
                <a:latin typeface="Times New Roman" pitchFamily="18" charset="0"/>
                <a:cs typeface="Times New Roman" pitchFamily="18" charset="0"/>
              </a:rPr>
              <a:t>Basis of Quantum Optics</a:t>
            </a:r>
            <a:endParaRPr kumimoji="1" lang="ja-JP" alt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835696" y="2852936"/>
            <a:ext cx="49920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Quantum Optical Field</a:t>
            </a:r>
          </a:p>
          <a:p>
            <a:pPr marL="457200" indent="-457200">
              <a:buAutoNum type="arabicPeriod"/>
            </a:pPr>
            <a:r>
              <a:rPr lang="en-US" altLang="ja-JP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Quantum Entanglement of </a:t>
            </a:r>
            <a:r>
              <a:rPr lang="en-US" altLang="ja-JP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altLang="ja-JP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-mode</a:t>
            </a:r>
          </a:p>
        </p:txBody>
      </p:sp>
    </p:spTree>
    <p:extLst>
      <p:ext uri="{BB962C8B-B14F-4D97-AF65-F5344CB8AC3E}">
        <p14:creationId xmlns:p14="http://schemas.microsoft.com/office/powerpoint/2010/main" val="10201992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547664" y="188640"/>
            <a:ext cx="63946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n"/>
            </a:pPr>
            <a:r>
              <a:rPr lang="en-US" altLang="ja-JP" sz="3200" dirty="0" smtClean="0">
                <a:latin typeface="Times New Roman" pitchFamily="18" charset="0"/>
                <a:cs typeface="Times New Roman" pitchFamily="18" charset="0"/>
              </a:rPr>
              <a:t>Bell States </a:t>
            </a:r>
            <a:r>
              <a:rPr lang="en-US" altLang="ja-JP" sz="3200" dirty="0" err="1" smtClean="0">
                <a:latin typeface="Times New Roman" pitchFamily="18" charset="0"/>
                <a:cs typeface="Times New Roman" pitchFamily="18" charset="0"/>
              </a:rPr>
              <a:t>vs</a:t>
            </a:r>
            <a:r>
              <a:rPr lang="en-US" altLang="ja-JP" sz="3200" dirty="0" smtClean="0">
                <a:latin typeface="Times New Roman" pitchFamily="18" charset="0"/>
                <a:cs typeface="Times New Roman" pitchFamily="18" charset="0"/>
              </a:rPr>
              <a:t> Quasi Bell States (1)</a:t>
            </a:r>
            <a:endParaRPr kumimoji="1" lang="ja-JP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192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7514412"/>
              </p:ext>
            </p:extLst>
          </p:nvPr>
        </p:nvGraphicFramePr>
        <p:xfrm>
          <a:off x="467544" y="1723285"/>
          <a:ext cx="4263160" cy="1717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66" name="数式" r:id="rId3" imgW="2273040" imgH="914400" progId="Equation.3">
                  <p:embed/>
                </p:oleObj>
              </mc:Choice>
              <mc:Fallback>
                <p:oleObj name="数式" r:id="rId3" imgW="2273040" imgH="914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1723285"/>
                        <a:ext cx="4263160" cy="17173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2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2409367"/>
              </p:ext>
            </p:extLst>
          </p:nvPr>
        </p:nvGraphicFramePr>
        <p:xfrm>
          <a:off x="6442961" y="5078004"/>
          <a:ext cx="2084545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67" name="数式" r:id="rId5" imgW="736560" imgH="203040" progId="Equation.3">
                  <p:embed/>
                </p:oleObj>
              </mc:Choice>
              <mc:Fallback>
                <p:oleObj name="数式" r:id="rId5" imgW="736560" imgH="203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2961" y="5078004"/>
                        <a:ext cx="2084545" cy="5760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0537100"/>
              </p:ext>
            </p:extLst>
          </p:nvPr>
        </p:nvGraphicFramePr>
        <p:xfrm>
          <a:off x="4794331" y="3567635"/>
          <a:ext cx="3988422" cy="492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68" name="数式" r:id="rId7" imgW="1854000" imgH="228600" progId="Equation.3">
                  <p:embed/>
                </p:oleObj>
              </mc:Choice>
              <mc:Fallback>
                <p:oleObj name="数式" r:id="rId7" imgW="185400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331" y="3567635"/>
                        <a:ext cx="3988422" cy="4924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テキスト ボックス 8"/>
          <p:cNvSpPr txBox="1"/>
          <p:nvPr/>
        </p:nvSpPr>
        <p:spPr>
          <a:xfrm>
            <a:off x="623372" y="987593"/>
            <a:ext cx="18485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altLang="ja-JP" sz="2800" dirty="0" smtClean="0">
                <a:latin typeface="Times New Roman" pitchFamily="18" charset="0"/>
                <a:cs typeface="Times New Roman" pitchFamily="18" charset="0"/>
              </a:rPr>
              <a:t>Bell state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644083" y="2248536"/>
            <a:ext cx="3161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Complete Entanglement</a:t>
            </a:r>
            <a:endParaRPr kumimoji="1" lang="ja-JP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右中かっこ 19"/>
          <p:cNvSpPr/>
          <p:nvPr/>
        </p:nvSpPr>
        <p:spPr>
          <a:xfrm>
            <a:off x="4890437" y="1723285"/>
            <a:ext cx="508025" cy="151216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38833" y="4391526"/>
            <a:ext cx="62648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altLang="ja-JP" sz="2800" dirty="0" smtClean="0">
                <a:latin typeface="Times New Roman" pitchFamily="18" charset="0"/>
                <a:cs typeface="Times New Roman" pitchFamily="18" charset="0"/>
              </a:rPr>
              <a:t>Entangled state for non-orthogonal state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4059951"/>
              </p:ext>
            </p:extLst>
          </p:nvPr>
        </p:nvGraphicFramePr>
        <p:xfrm>
          <a:off x="971600" y="5078004"/>
          <a:ext cx="4913313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69" name="数式" r:id="rId9" imgW="2108160" imgH="241200" progId="Equation.3">
                  <p:embed/>
                </p:oleObj>
              </mc:Choice>
              <mc:Fallback>
                <p:oleObj name="数式" r:id="rId9" imgW="2108160" imgH="241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5078004"/>
                        <a:ext cx="4913313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テキスト ボックス 21"/>
          <p:cNvSpPr txBox="1"/>
          <p:nvPr/>
        </p:nvSpPr>
        <p:spPr>
          <a:xfrm>
            <a:off x="1477932" y="5785693"/>
            <a:ext cx="6534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In general, it does not have Complete Entanglement</a:t>
            </a:r>
            <a:endParaRPr kumimoji="1" lang="ja-JP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8370721"/>
              </p:ext>
            </p:extLst>
          </p:nvPr>
        </p:nvGraphicFramePr>
        <p:xfrm>
          <a:off x="6156962" y="1435153"/>
          <a:ext cx="2084388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70" name="数式" r:id="rId11" imgW="736560" imgH="203040" progId="Equation.3">
                  <p:embed/>
                </p:oleObj>
              </mc:Choice>
              <mc:Fallback>
                <p:oleObj name="数式" r:id="rId11" imgW="736560" imgH="2030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962" y="1435153"/>
                        <a:ext cx="2084388" cy="576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下矢印 4"/>
          <p:cNvSpPr/>
          <p:nvPr/>
        </p:nvSpPr>
        <p:spPr>
          <a:xfrm>
            <a:off x="6444208" y="2996952"/>
            <a:ext cx="754947" cy="4436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2055670"/>
              </p:ext>
            </p:extLst>
          </p:nvPr>
        </p:nvGraphicFramePr>
        <p:xfrm>
          <a:off x="4684895" y="5351597"/>
          <a:ext cx="3059567" cy="9426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30" name="数式" r:id="rId3" imgW="1485720" imgH="457200" progId="Equation.3">
                  <p:embed/>
                </p:oleObj>
              </mc:Choice>
              <mc:Fallback>
                <p:oleObj name="数式" r:id="rId3" imgW="148572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4895" y="5351597"/>
                        <a:ext cx="3059567" cy="9426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304037"/>
              </p:ext>
            </p:extLst>
          </p:nvPr>
        </p:nvGraphicFramePr>
        <p:xfrm>
          <a:off x="479028" y="1772816"/>
          <a:ext cx="4638341" cy="1656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31" name="数式" r:id="rId5" imgW="2565360" imgH="914400" progId="Equation.3">
                  <p:embed/>
                </p:oleObj>
              </mc:Choice>
              <mc:Fallback>
                <p:oleObj name="数式" r:id="rId5" imgW="256536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028" y="1772816"/>
                        <a:ext cx="4638341" cy="16561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9358496"/>
              </p:ext>
            </p:extLst>
          </p:nvPr>
        </p:nvGraphicFramePr>
        <p:xfrm>
          <a:off x="5491509" y="1916832"/>
          <a:ext cx="2047175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32" name="数式" r:id="rId7" imgW="876240" imgH="215640" progId="Equation.3">
                  <p:embed/>
                </p:oleObj>
              </mc:Choice>
              <mc:Fallback>
                <p:oleObj name="数式" r:id="rId7" imgW="8762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1509" y="1916832"/>
                        <a:ext cx="2047175" cy="5040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461293" y="1124744"/>
            <a:ext cx="72683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altLang="ja-JP" sz="2800" dirty="0" smtClean="0">
                <a:latin typeface="Times New Roman" pitchFamily="18" charset="0"/>
                <a:cs typeface="Times New Roman" pitchFamily="18" charset="0"/>
              </a:rPr>
              <a:t>Quasi Bell </a:t>
            </a:r>
            <a:r>
              <a:rPr lang="en-US" altLang="ja-JP" sz="2800" dirty="0" smtClean="0">
                <a:latin typeface="Times New Roman" pitchFamily="18" charset="0"/>
                <a:cs typeface="Times New Roman" pitchFamily="18" charset="0"/>
              </a:rPr>
              <a:t>state based on non-orthogonal state 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2065436"/>
              </p:ext>
            </p:extLst>
          </p:nvPr>
        </p:nvGraphicFramePr>
        <p:xfrm>
          <a:off x="486494" y="4359225"/>
          <a:ext cx="4303713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33" name="数式" r:id="rId9" imgW="2565360" imgH="457200" progId="Equation.3">
                  <p:embed/>
                </p:oleObj>
              </mc:Choice>
              <mc:Fallback>
                <p:oleObj name="数式" r:id="rId9" imgW="256536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494" y="4359225"/>
                        <a:ext cx="4303713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1050799" y="5592067"/>
            <a:ext cx="3161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Complete Entanglement</a:t>
            </a:r>
            <a:endParaRPr kumimoji="1" lang="ja-JP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右中かっこ 7"/>
          <p:cNvSpPr/>
          <p:nvPr/>
        </p:nvSpPr>
        <p:spPr>
          <a:xfrm>
            <a:off x="4921612" y="4435933"/>
            <a:ext cx="432048" cy="648072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813254" y="4376119"/>
            <a:ext cx="16674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kumimoji="1" lang="en-US" altLang="ja-JP" sz="4000" dirty="0" smtClean="0">
                <a:latin typeface="Times New Roman" pitchFamily="18" charset="0"/>
                <a:cs typeface="Times New Roman" pitchFamily="18" charset="0"/>
              </a:rPr>
              <a:t>-state</a:t>
            </a:r>
            <a:endParaRPr kumimoji="1" lang="ja-JP" alt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334305" y="3649411"/>
            <a:ext cx="3313728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latin typeface="Times New Roman" pitchFamily="18" charset="0"/>
                <a:cs typeface="Times New Roman" pitchFamily="18" charset="0"/>
              </a:rPr>
              <a:t>O.Hirota</a:t>
            </a:r>
            <a:r>
              <a:rPr kumimoji="1" lang="en-US" altLang="ja-JP" dirty="0" smtClean="0">
                <a:latin typeface="Times New Roman" pitchFamily="18" charset="0"/>
                <a:cs typeface="Times New Roman" pitchFamily="18" charset="0"/>
              </a:rPr>
              <a:t>, Proc. of </a:t>
            </a:r>
            <a:r>
              <a:rPr kumimoji="1" lang="ja-JP" altLang="en-US" dirty="0" smtClean="0">
                <a:latin typeface="Times New Roman" pitchFamily="18" charset="0"/>
                <a:cs typeface="Times New Roman" pitchFamily="18" charset="0"/>
              </a:rPr>
              <a:t>　</a:t>
            </a:r>
            <a:r>
              <a:rPr kumimoji="1" lang="en-US" altLang="ja-JP" dirty="0" smtClean="0">
                <a:latin typeface="Times New Roman" pitchFamily="18" charset="0"/>
                <a:cs typeface="Times New Roman" pitchFamily="18" charset="0"/>
              </a:rPr>
              <a:t>QCMC, 2000</a:t>
            </a: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下矢印 10"/>
          <p:cNvSpPr/>
          <p:nvPr/>
        </p:nvSpPr>
        <p:spPr>
          <a:xfrm>
            <a:off x="2496939" y="3798155"/>
            <a:ext cx="576064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547664" y="188640"/>
            <a:ext cx="63946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n"/>
            </a:pPr>
            <a:r>
              <a:rPr lang="en-US" altLang="ja-JP" sz="3200" dirty="0" smtClean="0">
                <a:latin typeface="Times New Roman" pitchFamily="18" charset="0"/>
                <a:cs typeface="Times New Roman" pitchFamily="18" charset="0"/>
              </a:rPr>
              <a:t>Bell States </a:t>
            </a:r>
            <a:r>
              <a:rPr lang="en-US" altLang="ja-JP" sz="3200" dirty="0" err="1" smtClean="0">
                <a:latin typeface="Times New Roman" pitchFamily="18" charset="0"/>
                <a:cs typeface="Times New Roman" pitchFamily="18" charset="0"/>
              </a:rPr>
              <a:t>vs</a:t>
            </a:r>
            <a:r>
              <a:rPr lang="en-US" altLang="ja-JP" sz="3200" dirty="0" smtClean="0">
                <a:latin typeface="Times New Roman" pitchFamily="18" charset="0"/>
                <a:cs typeface="Times New Roman" pitchFamily="18" charset="0"/>
              </a:rPr>
              <a:t> Quasi Bell States (2)</a:t>
            </a:r>
            <a:endParaRPr kumimoji="1" lang="ja-JP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8072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793304" y="116632"/>
            <a:ext cx="5814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n"/>
            </a:pPr>
            <a:r>
              <a:rPr kumimoji="1" lang="en-US" altLang="ja-JP" sz="3600" dirty="0" smtClean="0">
                <a:latin typeface="Times New Roman" pitchFamily="18" charset="0"/>
                <a:cs typeface="Times New Roman" pitchFamily="18" charset="0"/>
              </a:rPr>
              <a:t>Entanglement of       -mode</a:t>
            </a:r>
            <a:endParaRPr kumimoji="1" lang="ja-JP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793304" y="980728"/>
            <a:ext cx="42055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latin typeface="Times New Roman" pitchFamily="18" charset="0"/>
                <a:cs typeface="Times New Roman" pitchFamily="18" charset="0"/>
              </a:rPr>
              <a:t>1. Two mode squeezed state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782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4253342"/>
              </p:ext>
            </p:extLst>
          </p:nvPr>
        </p:nvGraphicFramePr>
        <p:xfrm>
          <a:off x="1081336" y="1484784"/>
          <a:ext cx="4325938" cy="112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743" name="数式" r:id="rId3" imgW="2577960" imgH="672840" progId="Equation.3">
                  <p:embed/>
                </p:oleObj>
              </mc:Choice>
              <mc:Fallback>
                <p:oleObj name="数式" r:id="rId3" imgW="2577960" imgH="67284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1336" y="1484784"/>
                        <a:ext cx="4325938" cy="1128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762447" y="3284647"/>
            <a:ext cx="52918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latin typeface="Times New Roman" pitchFamily="18" charset="0"/>
                <a:cs typeface="Times New Roman" pitchFamily="18" charset="0"/>
              </a:rPr>
              <a:t>2. General entangled coherent state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78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5074568"/>
              </p:ext>
            </p:extLst>
          </p:nvPr>
        </p:nvGraphicFramePr>
        <p:xfrm>
          <a:off x="1745738" y="5058333"/>
          <a:ext cx="4861978" cy="8758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744" name="数式" r:id="rId5" imgW="2400120" imgH="431640" progId="Equation.3">
                  <p:embed/>
                </p:oleObj>
              </mc:Choice>
              <mc:Fallback>
                <p:oleObj name="数式" r:id="rId5" imgW="240012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5738" y="5058333"/>
                        <a:ext cx="4861978" cy="8758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9715479"/>
              </p:ext>
            </p:extLst>
          </p:nvPr>
        </p:nvGraphicFramePr>
        <p:xfrm>
          <a:off x="1100783" y="2780159"/>
          <a:ext cx="245110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745" name="数式" r:id="rId7" imgW="1460160" imgH="228600" progId="Equation.3">
                  <p:embed/>
                </p:oleObj>
              </mc:Choice>
              <mc:Fallback>
                <p:oleObj name="数式" r:id="rId7" imgW="146016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0783" y="2780159"/>
                        <a:ext cx="2451100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2627148"/>
              </p:ext>
            </p:extLst>
          </p:nvPr>
        </p:nvGraphicFramePr>
        <p:xfrm>
          <a:off x="3965079" y="2237408"/>
          <a:ext cx="4583113" cy="66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746" name="数式" r:id="rId9" imgW="2730240" imgH="393480" progId="Equation.3">
                  <p:embed/>
                </p:oleObj>
              </mc:Choice>
              <mc:Fallback>
                <p:oleObj name="数式" r:id="rId9" imgW="273024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5079" y="2237408"/>
                        <a:ext cx="4583113" cy="661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テキスト ボックス 8"/>
          <p:cNvSpPr txBox="1"/>
          <p:nvPr/>
        </p:nvSpPr>
        <p:spPr>
          <a:xfrm>
            <a:off x="6125319" y="3978344"/>
            <a:ext cx="273023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B.Sanders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, PRA-45,1992)</a:t>
            </a: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1453453" y="3984764"/>
            <a:ext cx="4349268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R.Mecozzi,P.Tombesi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, J.Opt.Soc.Am.,1987)</a:t>
            </a:r>
            <a:endParaRPr lang="ja-JP" altLang="en-US" dirty="0"/>
          </a:p>
        </p:txBody>
      </p:sp>
      <p:graphicFrame>
        <p:nvGraphicFramePr>
          <p:cNvPr id="7782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0015446"/>
              </p:ext>
            </p:extLst>
          </p:nvPr>
        </p:nvGraphicFramePr>
        <p:xfrm>
          <a:off x="6269335" y="4469656"/>
          <a:ext cx="2498278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747" name="数式" r:id="rId11" imgW="1180800" imgH="203040" progId="Equation.3">
                  <p:embed/>
                </p:oleObj>
              </mc:Choice>
              <mc:Fallback>
                <p:oleObj name="数式" r:id="rId11" imgW="1180800" imgH="2030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9335" y="4469656"/>
                        <a:ext cx="2498278" cy="4320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1064063"/>
              </p:ext>
            </p:extLst>
          </p:nvPr>
        </p:nvGraphicFramePr>
        <p:xfrm>
          <a:off x="4736037" y="142808"/>
          <a:ext cx="576064" cy="6501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748" name="数式" r:id="rId13" imgW="203040" imgH="228600" progId="Equation.3">
                  <p:embed/>
                </p:oleObj>
              </mc:Choice>
              <mc:Fallback>
                <p:oleObj name="数式" r:id="rId13" imgW="203040" imgH="2286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6037" y="142808"/>
                        <a:ext cx="576064" cy="6501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3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2724946"/>
              </p:ext>
            </p:extLst>
          </p:nvPr>
        </p:nvGraphicFramePr>
        <p:xfrm>
          <a:off x="793304" y="4469656"/>
          <a:ext cx="5190528" cy="432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749" name="数式" r:id="rId15" imgW="2450880" imgH="203040" progId="Equation.3">
                  <p:embed/>
                </p:oleObj>
              </mc:Choice>
              <mc:Fallback>
                <p:oleObj name="数式" r:id="rId15" imgW="2450880" imgH="2030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304" y="4469656"/>
                        <a:ext cx="5190528" cy="4325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テキスト ボックス 13"/>
          <p:cNvSpPr txBox="1"/>
          <p:nvPr/>
        </p:nvSpPr>
        <p:spPr>
          <a:xfrm>
            <a:off x="1990213" y="6093296"/>
            <a:ext cx="54328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These do not have Complete Entanglement</a:t>
            </a:r>
            <a:endParaRPr kumimoji="1" lang="ja-JP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直線コネクタ 5"/>
          <p:cNvCxnSpPr/>
          <p:nvPr/>
        </p:nvCxnSpPr>
        <p:spPr>
          <a:xfrm>
            <a:off x="323528" y="6093296"/>
            <a:ext cx="85320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7365023"/>
              </p:ext>
            </p:extLst>
          </p:nvPr>
        </p:nvGraphicFramePr>
        <p:xfrm>
          <a:off x="5565541" y="3289309"/>
          <a:ext cx="2493962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88" name="数式" r:id="rId3" imgW="1485720" imgH="457200" progId="Equation.3">
                  <p:embed/>
                </p:oleObj>
              </mc:Choice>
              <mc:Fallback>
                <p:oleObj name="数式" r:id="rId3" imgW="148572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5541" y="3289309"/>
                        <a:ext cx="2493962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6811290"/>
              </p:ext>
            </p:extLst>
          </p:nvPr>
        </p:nvGraphicFramePr>
        <p:xfrm>
          <a:off x="683568" y="2377340"/>
          <a:ext cx="4219575" cy="153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89" name="数式" r:id="rId5" imgW="2514600" imgH="914400" progId="Equation.3">
                  <p:embed/>
                </p:oleObj>
              </mc:Choice>
              <mc:Fallback>
                <p:oleObj name="数式" r:id="rId5" imgW="2514600" imgH="914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2377340"/>
                        <a:ext cx="4219575" cy="153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7214798"/>
              </p:ext>
            </p:extLst>
          </p:nvPr>
        </p:nvGraphicFramePr>
        <p:xfrm>
          <a:off x="1554672" y="1662142"/>
          <a:ext cx="2107655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90" name="数式" r:id="rId7" imgW="850680" imgH="203040" progId="Equation.3">
                  <p:embed/>
                </p:oleObj>
              </mc:Choice>
              <mc:Fallback>
                <p:oleObj name="数式" r:id="rId7" imgW="85068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4672" y="1662142"/>
                        <a:ext cx="2107655" cy="5040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395536" y="1015811"/>
            <a:ext cx="5170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Quasi Bell 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Entangled Coherent State</a:t>
            </a:r>
            <a:endParaRPr kumimoji="1" lang="ja-JP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5031836"/>
              </p:ext>
            </p:extLst>
          </p:nvPr>
        </p:nvGraphicFramePr>
        <p:xfrm>
          <a:off x="5580112" y="2305332"/>
          <a:ext cx="2493963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91" name="数式" r:id="rId9" imgW="1485720" imgH="457200" progId="Equation.3">
                  <p:embed/>
                </p:oleObj>
              </mc:Choice>
              <mc:Fallback>
                <p:oleObj name="数式" r:id="rId9" imgW="1485720" imgH="4572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112" y="2305332"/>
                        <a:ext cx="2493963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直線矢印コネクタ 7"/>
          <p:cNvCxnSpPr/>
          <p:nvPr/>
        </p:nvCxnSpPr>
        <p:spPr>
          <a:xfrm>
            <a:off x="5004048" y="2593364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/>
          <p:nvPr/>
        </p:nvCxnSpPr>
        <p:spPr>
          <a:xfrm flipV="1">
            <a:off x="4932040" y="2665372"/>
            <a:ext cx="504056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/>
          <p:nvPr/>
        </p:nvCxnSpPr>
        <p:spPr>
          <a:xfrm>
            <a:off x="4932040" y="3025412"/>
            <a:ext cx="57606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/>
          <p:nvPr/>
        </p:nvCxnSpPr>
        <p:spPr>
          <a:xfrm>
            <a:off x="4932040" y="3745492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240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2785398"/>
              </p:ext>
            </p:extLst>
          </p:nvPr>
        </p:nvGraphicFramePr>
        <p:xfrm>
          <a:off x="5004593" y="4487706"/>
          <a:ext cx="2517304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92" name="数式" r:id="rId11" imgW="1066680" imgH="457200" progId="Equation.3">
                  <p:embed/>
                </p:oleObj>
              </mc:Choice>
              <mc:Fallback>
                <p:oleObj name="数式" r:id="rId11" imgW="1066680" imgH="4572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593" y="4487706"/>
                        <a:ext cx="2517304" cy="10801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上下矢印 17"/>
          <p:cNvSpPr/>
          <p:nvPr/>
        </p:nvSpPr>
        <p:spPr>
          <a:xfrm>
            <a:off x="6444208" y="4142549"/>
            <a:ext cx="216024" cy="36004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611560" y="260648"/>
            <a:ext cx="65101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latin typeface="Times New Roman" pitchFamily="18" charset="0"/>
                <a:cs typeface="Times New Roman" pitchFamily="18" charset="0"/>
              </a:rPr>
              <a:t>3. Concrete example of </a:t>
            </a:r>
            <a:r>
              <a:rPr lang="en-US" altLang="ja-JP" sz="2800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ja-JP" sz="2800" dirty="0" smtClean="0">
                <a:latin typeface="Times New Roman" pitchFamily="18" charset="0"/>
                <a:cs typeface="Times New Roman" pitchFamily="18" charset="0"/>
              </a:rPr>
              <a:t>-State in </a:t>
            </a:r>
            <a:r>
              <a:rPr lang="en-US" altLang="ja-JP" sz="2800" b="1" i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ja-JP" sz="2800" dirty="0" smtClean="0">
                <a:latin typeface="Times New Roman" pitchFamily="18" charset="0"/>
                <a:cs typeface="Times New Roman" pitchFamily="18" charset="0"/>
              </a:rPr>
              <a:t>mode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724128" y="1477476"/>
            <a:ext cx="3217547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latin typeface="Times New Roman" pitchFamily="18" charset="0"/>
                <a:cs typeface="Times New Roman" pitchFamily="18" charset="0"/>
              </a:rPr>
              <a:t>O.Hirota</a:t>
            </a:r>
            <a:r>
              <a:rPr kumimoji="1" lang="en-US" altLang="ja-JP" dirty="0" smtClean="0">
                <a:latin typeface="Times New Roman" pitchFamily="18" charset="0"/>
                <a:cs typeface="Times New Roman" pitchFamily="18" charset="0"/>
              </a:rPr>
              <a:t>, Proc. of  QCMC, 2000</a:t>
            </a: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2407" name="Object 7"/>
          <p:cNvGraphicFramePr>
            <a:graphicFrameLocks noChangeAspect="1"/>
          </p:cNvGraphicFramePr>
          <p:nvPr/>
        </p:nvGraphicFramePr>
        <p:xfrm>
          <a:off x="5652121" y="260649"/>
          <a:ext cx="509866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93" name="数式" r:id="rId13" imgW="203040" imgH="228600" progId="Equation.3">
                  <p:embed/>
                </p:oleObj>
              </mc:Choice>
              <mc:Fallback>
                <p:oleObj name="数式" r:id="rId13" imgW="20304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1" y="260649"/>
                        <a:ext cx="509866" cy="5760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テキスト ボックス 15"/>
          <p:cNvSpPr txBox="1"/>
          <p:nvPr/>
        </p:nvSpPr>
        <p:spPr>
          <a:xfrm>
            <a:off x="1331640" y="4450763"/>
            <a:ext cx="3161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Complete Entanglement</a:t>
            </a:r>
            <a:endParaRPr kumimoji="1" lang="ja-JP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899592" y="5805264"/>
            <a:ext cx="70407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More detailed properties of </a:t>
            </a:r>
            <a:r>
              <a:rPr kumimoji="1" lang="en-US" altLang="ja-JP" sz="2400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-state have been given by </a:t>
            </a:r>
          </a:p>
          <a:p>
            <a:r>
              <a:rPr lang="en-US" altLang="ja-JP" sz="2400" dirty="0" err="1" smtClean="0">
                <a:latin typeface="Times New Roman" pitchFamily="18" charset="0"/>
                <a:cs typeface="Times New Roman" pitchFamily="18" charset="0"/>
              </a:rPr>
              <a:t>S.van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2400" dirty="0" err="1" smtClean="0">
                <a:latin typeface="Times New Roman" pitchFamily="18" charset="0"/>
                <a:cs typeface="Times New Roman" pitchFamily="18" charset="0"/>
              </a:rPr>
              <a:t>Enk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ja-JP" sz="2400" dirty="0" err="1" smtClean="0">
                <a:latin typeface="Times New Roman" pitchFamily="18" charset="0"/>
                <a:cs typeface="Times New Roman" pitchFamily="18" charset="0"/>
              </a:rPr>
              <a:t>O.Hirota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, PRA , </a:t>
            </a:r>
            <a:r>
              <a:rPr lang="en-US" altLang="ja-JP" sz="2400" dirty="0" err="1" smtClean="0">
                <a:latin typeface="Times New Roman" pitchFamily="18" charset="0"/>
                <a:cs typeface="Times New Roman" pitchFamily="18" charset="0"/>
              </a:rPr>
              <a:t>vol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- 64, 2001</a:t>
            </a:r>
            <a:endParaRPr kumimoji="1" lang="ja-JP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331640" y="620688"/>
            <a:ext cx="63979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 smtClean="0">
                <a:latin typeface="Times New Roman" pitchFamily="18" charset="0"/>
                <a:cs typeface="Times New Roman" pitchFamily="18" charset="0"/>
              </a:rPr>
              <a:t>Quantum Information </a:t>
            </a:r>
            <a:r>
              <a:rPr lang="en-US" altLang="ja-JP" sz="4000" dirty="0" smtClean="0">
                <a:latin typeface="Times New Roman" pitchFamily="18" charset="0"/>
                <a:cs typeface="Times New Roman" pitchFamily="18" charset="0"/>
              </a:rPr>
              <a:t>Science</a:t>
            </a:r>
            <a:endParaRPr kumimoji="1" lang="ja-JP" alt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771800" y="1628800"/>
            <a:ext cx="27719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 smtClean="0">
                <a:latin typeface="Times New Roman" pitchFamily="18" charset="0"/>
                <a:cs typeface="Times New Roman" pitchFamily="18" charset="0"/>
              </a:rPr>
              <a:t>Our Philosophy</a:t>
            </a:r>
            <a:endParaRPr kumimoji="1" lang="ja-JP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403648" y="2492896"/>
            <a:ext cx="621356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 All technological functions can be realized by </a:t>
            </a:r>
          </a:p>
          <a:p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                      Classical Physics.</a:t>
            </a:r>
          </a:p>
          <a:p>
            <a:endParaRPr kumimoji="1" lang="en-US" altLang="ja-JP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u"/>
            </a:pP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 Some functions can be enhanced by </a:t>
            </a:r>
          </a:p>
          <a:p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                       Quantum Physics</a:t>
            </a:r>
            <a:endParaRPr kumimoji="1" lang="ja-JP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835696" y="4869160"/>
            <a:ext cx="546175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 smtClean="0">
                <a:latin typeface="Times New Roman" pitchFamily="18" charset="0"/>
                <a:cs typeface="Times New Roman" pitchFamily="18" charset="0"/>
              </a:rPr>
              <a:t>QIS supports the realization for </a:t>
            </a:r>
          </a:p>
          <a:p>
            <a:r>
              <a:rPr lang="en-US" altLang="ja-JP" sz="3200" dirty="0" smtClean="0">
                <a:latin typeface="Times New Roman" pitchFamily="18" charset="0"/>
                <a:cs typeface="Times New Roman" pitchFamily="18" charset="0"/>
              </a:rPr>
              <a:t>            the enhancement</a:t>
            </a:r>
            <a:endParaRPr kumimoji="1" lang="ja-JP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827584" y="476672"/>
            <a:ext cx="7968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n"/>
            </a:pPr>
            <a:r>
              <a:rPr kumimoji="1" lang="en-US" altLang="ja-JP" sz="3600" dirty="0" smtClean="0">
                <a:latin typeface="Times New Roman" pitchFamily="18" charset="0"/>
                <a:cs typeface="Times New Roman" pitchFamily="18" charset="0"/>
              </a:rPr>
              <a:t>Basis of Quantum Information </a:t>
            </a:r>
            <a:r>
              <a:rPr lang="en-US" altLang="ja-JP" sz="3600" dirty="0" smtClean="0">
                <a:latin typeface="Times New Roman" pitchFamily="18" charset="0"/>
                <a:cs typeface="Times New Roman" pitchFamily="18" charset="0"/>
              </a:rPr>
              <a:t>Science</a:t>
            </a:r>
            <a:endParaRPr kumimoji="1" lang="ja-JP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547664" y="1484784"/>
            <a:ext cx="17219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Microscopic</a:t>
            </a:r>
          </a:p>
          <a:p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phenomena</a:t>
            </a:r>
            <a:endParaRPr kumimoji="1" lang="ja-JP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364088" y="1484784"/>
            <a:ext cx="17732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Macroscopic</a:t>
            </a:r>
          </a:p>
          <a:p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phenomena</a:t>
            </a:r>
            <a:endParaRPr kumimoji="1" lang="ja-JP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763688" y="2636912"/>
            <a:ext cx="12971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kumimoji="1" lang="en-US" altLang="ja-JP" sz="4000" dirty="0" smtClean="0">
                <a:latin typeface="Times New Roman" pitchFamily="18" charset="0"/>
                <a:cs typeface="Times New Roman" pitchFamily="18" charset="0"/>
              </a:rPr>
              <a:t>-bit</a:t>
            </a:r>
            <a:endParaRPr kumimoji="1" lang="ja-JP" alt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292080" y="2636912"/>
            <a:ext cx="18950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kumimoji="1" lang="en-US" altLang="ja-JP" sz="4000" dirty="0" smtClean="0">
                <a:latin typeface="Times New Roman" pitchFamily="18" charset="0"/>
                <a:cs typeface="Times New Roman" pitchFamily="18" charset="0"/>
              </a:rPr>
              <a:t>-mode</a:t>
            </a:r>
            <a:endParaRPr kumimoji="1" lang="ja-JP" alt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331640" y="3573016"/>
            <a:ext cx="2225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Orthogonal state</a:t>
            </a:r>
            <a:endParaRPr kumimoji="1" lang="ja-JP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004048" y="3573016"/>
            <a:ext cx="3049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Times New Roman" pitchFamily="18" charset="0"/>
                <a:cs typeface="Times New Roman" pitchFamily="18" charset="0"/>
              </a:rPr>
              <a:t>Non-Orthogonal state</a:t>
            </a:r>
            <a:endParaRPr kumimoji="1" lang="ja-JP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944518" y="4603333"/>
            <a:ext cx="2928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Strong quantum effect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063102" y="4592578"/>
            <a:ext cx="2799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Weak quantum effect</a:t>
            </a:r>
            <a:endParaRPr kumimoji="1" lang="ja-JP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下矢印 10"/>
          <p:cNvSpPr/>
          <p:nvPr/>
        </p:nvSpPr>
        <p:spPr>
          <a:xfrm>
            <a:off x="2267744" y="4293096"/>
            <a:ext cx="432048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下矢印 11"/>
          <p:cNvSpPr/>
          <p:nvPr/>
        </p:nvSpPr>
        <p:spPr>
          <a:xfrm>
            <a:off x="6012160" y="4221088"/>
            <a:ext cx="432048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691680" y="188640"/>
            <a:ext cx="57759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n"/>
            </a:pPr>
            <a:r>
              <a:rPr lang="en-US" altLang="ja-JP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3600" dirty="0" smtClean="0">
                <a:latin typeface="Times New Roman" pitchFamily="18" charset="0"/>
                <a:cs typeface="Times New Roman" pitchFamily="18" charset="0"/>
              </a:rPr>
              <a:t>Main Theorems in </a:t>
            </a:r>
          </a:p>
          <a:p>
            <a:r>
              <a:rPr lang="en-US" altLang="ja-JP" sz="3600" dirty="0" smtClean="0">
                <a:latin typeface="Times New Roman" pitchFamily="18" charset="0"/>
                <a:cs typeface="Times New Roman" pitchFamily="18" charset="0"/>
              </a:rPr>
              <a:t>Quantum Information Science</a:t>
            </a:r>
            <a:endParaRPr kumimoji="1" lang="ja-JP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259632" y="1556792"/>
            <a:ext cx="62953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latin typeface="Times New Roman" pitchFamily="18" charset="0"/>
                <a:cs typeface="Times New Roman" pitchFamily="18" charset="0"/>
              </a:rPr>
              <a:t>Theorems on non-orthogonal states in QIS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27584" y="2204864"/>
            <a:ext cx="747339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kumimoji="1" lang="en-US" altLang="ja-JP" sz="2400" dirty="0" err="1" smtClean="0">
                <a:latin typeface="Times New Roman" pitchFamily="18" charset="0"/>
                <a:cs typeface="Times New Roman" pitchFamily="18" charset="0"/>
              </a:rPr>
              <a:t>Indistinguishability</a:t>
            </a:r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 of  non-orthogonal state  </a:t>
            </a:r>
          </a:p>
          <a:p>
            <a:pPr marL="457200" indent="-457200"/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by quantum measurement</a:t>
            </a:r>
          </a:p>
          <a:p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        (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C.W.Helstrom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 1967,  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A.S.Holevo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 1973,  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H.P.Yuen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 1978,   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O.Hirota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 1982)</a:t>
            </a: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99592" y="3501008"/>
            <a:ext cx="541847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2.    Channel capacity of Gaussian channel</a:t>
            </a:r>
          </a:p>
          <a:p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         (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A.S.Holevo-M.Sohma-O.Hirota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,  PRA-59, 1998)</a:t>
            </a: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899592" y="4365104"/>
            <a:ext cx="776045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3.   No-cloning  of non-orthogonal state  by Unitary operation</a:t>
            </a:r>
          </a:p>
          <a:p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         (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W.Wootters,-W.Zurek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, Nature-229,1982)</a:t>
            </a: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899592" y="5373216"/>
            <a:ext cx="70342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4.   Quantum data compressing in non-orthogonal states</a:t>
            </a:r>
          </a:p>
          <a:p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        (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B.Schumacher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, PRA-51,1995)</a:t>
            </a: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438660" y="836712"/>
            <a:ext cx="57502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n"/>
            </a:pPr>
            <a:r>
              <a:rPr kumimoji="1" lang="en-US" altLang="ja-JP" sz="4000" dirty="0" smtClean="0">
                <a:latin typeface="Times New Roman" pitchFamily="18" charset="0"/>
                <a:cs typeface="Times New Roman" pitchFamily="18" charset="0"/>
              </a:rPr>
              <a:t>Applications of </a:t>
            </a:r>
            <a:r>
              <a:rPr kumimoji="1" lang="en-US" altLang="ja-JP" sz="4000" b="1" i="1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kumimoji="1" lang="en-US" altLang="ja-JP" sz="4000" dirty="0" smtClean="0">
                <a:latin typeface="Times New Roman" pitchFamily="18" charset="0"/>
                <a:cs typeface="Times New Roman" pitchFamily="18" charset="0"/>
              </a:rPr>
              <a:t>-mode</a:t>
            </a:r>
            <a:endParaRPr kumimoji="1" lang="ja-JP" alt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547664" y="2276872"/>
            <a:ext cx="55322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kumimoji="1" lang="en-US" altLang="ja-JP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altLang="ja-JP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Quantum Methodology/Radar</a:t>
            </a:r>
            <a:endParaRPr kumimoji="1" lang="ja-JP" alt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579116" y="3573016"/>
            <a:ext cx="47211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latin typeface="Times New Roman" pitchFamily="18" charset="0"/>
                <a:cs typeface="Times New Roman" pitchFamily="18" charset="0"/>
              </a:rPr>
              <a:t>2. Quantum Enigma Cipher</a:t>
            </a:r>
            <a:endParaRPr kumimoji="1" lang="ja-JP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115616" y="476672"/>
            <a:ext cx="67313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 smtClean="0">
                <a:latin typeface="Times New Roman" pitchFamily="18" charset="0"/>
                <a:cs typeface="Times New Roman" pitchFamily="18" charset="0"/>
              </a:rPr>
              <a:t>1. Quantum Methodology</a:t>
            </a:r>
            <a:r>
              <a:rPr kumimoji="1" lang="en-US" altLang="ja-JP" sz="3600" dirty="0" smtClean="0">
                <a:latin typeface="Times New Roman" pitchFamily="18" charset="0"/>
                <a:cs typeface="Times New Roman" pitchFamily="18" charset="0"/>
              </a:rPr>
              <a:t>/Radar</a:t>
            </a:r>
            <a:endParaRPr kumimoji="1" lang="ja-JP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979712" y="1412776"/>
            <a:ext cx="43701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latin typeface="Times New Roman" pitchFamily="18" charset="0"/>
                <a:cs typeface="Times New Roman" pitchFamily="18" charset="0"/>
              </a:rPr>
              <a:t>-Applications of Correlation-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762760" y="2792479"/>
            <a:ext cx="29241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Quantum Illumination</a:t>
            </a:r>
          </a:p>
          <a:p>
            <a:r>
              <a:rPr lang="en-US" altLang="ja-JP" sz="2000" dirty="0" smtClean="0">
                <a:latin typeface="Times New Roman" pitchFamily="18" charset="0"/>
                <a:cs typeface="Times New Roman" pitchFamily="18" charset="0"/>
              </a:rPr>
              <a:t>(entanglement)</a:t>
            </a:r>
            <a:endParaRPr kumimoji="1" lang="ja-JP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62760" y="3915195"/>
            <a:ext cx="243047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Quantum Reading</a:t>
            </a:r>
          </a:p>
          <a:p>
            <a:r>
              <a:rPr lang="en-US" altLang="ja-JP" sz="2000" dirty="0" smtClean="0">
                <a:latin typeface="Times New Roman" pitchFamily="18" charset="0"/>
                <a:cs typeface="Times New Roman" pitchFamily="18" charset="0"/>
              </a:rPr>
              <a:t>(entanglement)</a:t>
            </a:r>
            <a:endParaRPr kumimoji="1" lang="ja-JP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813664" y="5683896"/>
            <a:ext cx="41761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latin typeface="Times New Roman" pitchFamily="18" charset="0"/>
                <a:cs typeface="Times New Roman" pitchFamily="18" charset="0"/>
              </a:rPr>
              <a:t>Quantum Radar Camera</a:t>
            </a:r>
            <a:endParaRPr kumimoji="1" lang="ja-JP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31006" y="5517232"/>
            <a:ext cx="32431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Quantum Ghost Imaging</a:t>
            </a:r>
          </a:p>
          <a:p>
            <a:r>
              <a:rPr lang="en-US" altLang="ja-JP" sz="2000" dirty="0" smtClean="0">
                <a:latin typeface="Times New Roman" pitchFamily="18" charset="0"/>
                <a:cs typeface="Times New Roman" pitchFamily="18" charset="0"/>
              </a:rPr>
              <a:t>(entanglement, discord)</a:t>
            </a:r>
          </a:p>
        </p:txBody>
      </p:sp>
      <p:sp>
        <p:nvSpPr>
          <p:cNvPr id="10" name="右中かっこ 9"/>
          <p:cNvSpPr/>
          <p:nvPr/>
        </p:nvSpPr>
        <p:spPr>
          <a:xfrm>
            <a:off x="6901736" y="2916269"/>
            <a:ext cx="258076" cy="1620691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525144" y="2790554"/>
            <a:ext cx="1667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latin typeface="Times New Roman" pitchFamily="18" charset="0"/>
                <a:cs typeface="Times New Roman" pitchFamily="18" charset="0"/>
              </a:rPr>
              <a:t>noisy case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499992" y="3933056"/>
            <a:ext cx="21275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latin typeface="Times New Roman" pitchFamily="18" charset="0"/>
                <a:cs typeface="Times New Roman" pitchFamily="18" charset="0"/>
              </a:rPr>
              <a:t>without noise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115616" y="2164214"/>
            <a:ext cx="32888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kumimoji="1" lang="en-US" altLang="ja-JP" sz="3200" dirty="0" smtClean="0">
                <a:latin typeface="Times New Roman" pitchFamily="18" charset="0"/>
                <a:cs typeface="Times New Roman" pitchFamily="18" charset="0"/>
              </a:rPr>
              <a:t>Target detection</a:t>
            </a:r>
            <a:endParaRPr kumimoji="1" lang="ja-JP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099383" y="4877453"/>
            <a:ext cx="3128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kumimoji="1" lang="en-US" altLang="ja-JP" sz="3200" dirty="0" smtClean="0">
                <a:latin typeface="Times New Roman" pitchFamily="18" charset="0"/>
                <a:cs typeface="Times New Roman" pitchFamily="18" charset="0"/>
              </a:rPr>
              <a:t>Target imaging</a:t>
            </a:r>
            <a:endParaRPr kumimoji="1" lang="ja-JP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右矢印 4"/>
          <p:cNvSpPr/>
          <p:nvPr/>
        </p:nvSpPr>
        <p:spPr>
          <a:xfrm>
            <a:off x="4227932" y="5754615"/>
            <a:ext cx="272060" cy="5320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正方形/長方形 178"/>
          <p:cNvSpPr/>
          <p:nvPr/>
        </p:nvSpPr>
        <p:spPr>
          <a:xfrm>
            <a:off x="971600" y="4437112"/>
            <a:ext cx="1735048" cy="11000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" name="グループ化 107"/>
          <p:cNvGrpSpPr>
            <a:grpSpLocks noChangeAspect="1"/>
          </p:cNvGrpSpPr>
          <p:nvPr/>
        </p:nvGrpSpPr>
        <p:grpSpPr>
          <a:xfrm>
            <a:off x="935506" y="2326810"/>
            <a:ext cx="2058720" cy="896761"/>
            <a:chOff x="1545879" y="5247588"/>
            <a:chExt cx="3382232" cy="1444304"/>
          </a:xfrm>
        </p:grpSpPr>
        <p:sp>
          <p:nvSpPr>
            <p:cNvPr id="109" name="正方形/長方形 108"/>
            <p:cNvSpPr/>
            <p:nvPr/>
          </p:nvSpPr>
          <p:spPr>
            <a:xfrm>
              <a:off x="1545879" y="6078533"/>
              <a:ext cx="1912539" cy="61335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  <a:shade val="30000"/>
                    <a:satMod val="115000"/>
                  </a:schemeClr>
                </a:gs>
                <a:gs pos="50000">
                  <a:schemeClr val="bg1">
                    <a:lumMod val="75000"/>
                    <a:shade val="67500"/>
                    <a:satMod val="115000"/>
                  </a:schemeClr>
                </a:gs>
                <a:gs pos="100000">
                  <a:schemeClr val="bg1">
                    <a:lumMod val="75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10" name="平行四辺形 109"/>
            <p:cNvSpPr/>
            <p:nvPr/>
          </p:nvSpPr>
          <p:spPr>
            <a:xfrm>
              <a:off x="1554083" y="5247588"/>
              <a:ext cx="3030432" cy="807197"/>
            </a:xfrm>
            <a:prstGeom prst="parallelogram">
              <a:avLst>
                <a:gd name="adj" fmla="val 136423"/>
              </a:avLst>
            </a:prstGeom>
            <a:gradFill flip="none" rotWithShape="1">
              <a:gsLst>
                <a:gs pos="100000">
                  <a:schemeClr val="tx1">
                    <a:lumMod val="65000"/>
                    <a:lumOff val="35000"/>
                  </a:schemeClr>
                </a:gs>
                <a:gs pos="0">
                  <a:schemeClr val="bg2">
                    <a:lumMod val="90000"/>
                  </a:schemeClr>
                </a:gs>
                <a:gs pos="42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317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b="1" dirty="0">
                <a:solidFill>
                  <a:schemeClr val="tx1"/>
                </a:solidFill>
              </a:endParaRPr>
            </a:p>
          </p:txBody>
        </p:sp>
        <p:sp>
          <p:nvSpPr>
            <p:cNvPr id="111" name="平行四辺形 110"/>
            <p:cNvSpPr/>
            <p:nvPr/>
          </p:nvSpPr>
          <p:spPr>
            <a:xfrm rot="19405697">
              <a:off x="3161894" y="5724619"/>
              <a:ext cx="1766217" cy="489256"/>
            </a:xfrm>
            <a:prstGeom prst="parallelogram">
              <a:avLst>
                <a:gd name="adj" fmla="val 71735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cxnSp>
          <p:nvCxnSpPr>
            <p:cNvPr id="112" name="直線コネクタ 111"/>
            <p:cNvCxnSpPr/>
            <p:nvPr/>
          </p:nvCxnSpPr>
          <p:spPr>
            <a:xfrm>
              <a:off x="1567705" y="6558022"/>
              <a:ext cx="1866898" cy="4762"/>
            </a:xfrm>
            <a:prstGeom prst="line">
              <a:avLst/>
            </a:prstGeom>
            <a:ln w="47625" cmpd="thickThin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線コネクタ 112"/>
            <p:cNvCxnSpPr/>
            <p:nvPr/>
          </p:nvCxnSpPr>
          <p:spPr>
            <a:xfrm flipH="1" flipV="1">
              <a:off x="1577231" y="6201301"/>
              <a:ext cx="1866898" cy="1810"/>
            </a:xfrm>
            <a:prstGeom prst="line">
              <a:avLst/>
            </a:prstGeom>
            <a:ln w="47625" cmpd="thickThin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角丸四角形 113"/>
            <p:cNvSpPr/>
            <p:nvPr/>
          </p:nvSpPr>
          <p:spPr>
            <a:xfrm>
              <a:off x="1605560" y="6259038"/>
              <a:ext cx="142875" cy="1143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 extrusionH="25400" contourW="6350">
              <a:bevelT w="38100"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b="1" dirty="0"/>
            </a:p>
          </p:txBody>
        </p:sp>
        <p:sp>
          <p:nvSpPr>
            <p:cNvPr id="115" name="正方形/長方形 114"/>
            <p:cNvSpPr/>
            <p:nvPr/>
          </p:nvSpPr>
          <p:spPr>
            <a:xfrm>
              <a:off x="3082180" y="6268897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16" name="正方形/長方形 115"/>
            <p:cNvSpPr/>
            <p:nvPr/>
          </p:nvSpPr>
          <p:spPr>
            <a:xfrm>
              <a:off x="2863107" y="6268899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17" name="正方形/長方形 116"/>
            <p:cNvSpPr/>
            <p:nvPr/>
          </p:nvSpPr>
          <p:spPr>
            <a:xfrm>
              <a:off x="2975025" y="6268898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18" name="正方形/長方形 117"/>
            <p:cNvSpPr/>
            <p:nvPr/>
          </p:nvSpPr>
          <p:spPr>
            <a:xfrm>
              <a:off x="3082180" y="6341191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19" name="正方形/長方形 118"/>
            <p:cNvSpPr/>
            <p:nvPr/>
          </p:nvSpPr>
          <p:spPr>
            <a:xfrm>
              <a:off x="2863107" y="6341193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0" name="正方形/長方形 119"/>
            <p:cNvSpPr/>
            <p:nvPr/>
          </p:nvSpPr>
          <p:spPr>
            <a:xfrm>
              <a:off x="2975025" y="6341192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1" name="正方形/長方形 120"/>
            <p:cNvSpPr/>
            <p:nvPr/>
          </p:nvSpPr>
          <p:spPr>
            <a:xfrm>
              <a:off x="3082180" y="6413485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2" name="正方形/長方形 121"/>
            <p:cNvSpPr/>
            <p:nvPr/>
          </p:nvSpPr>
          <p:spPr>
            <a:xfrm>
              <a:off x="2863107" y="6413487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3" name="正方形/長方形 122"/>
            <p:cNvSpPr/>
            <p:nvPr/>
          </p:nvSpPr>
          <p:spPr>
            <a:xfrm>
              <a:off x="2975025" y="6413486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4" name="正方形/長方形 123"/>
            <p:cNvSpPr/>
            <p:nvPr/>
          </p:nvSpPr>
          <p:spPr>
            <a:xfrm>
              <a:off x="3190011" y="6268897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5" name="正方形/長方形 124"/>
            <p:cNvSpPr/>
            <p:nvPr/>
          </p:nvSpPr>
          <p:spPr>
            <a:xfrm>
              <a:off x="3190011" y="6341191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6" name="正方形/長方形 125"/>
            <p:cNvSpPr/>
            <p:nvPr/>
          </p:nvSpPr>
          <p:spPr>
            <a:xfrm>
              <a:off x="3190011" y="6413485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7" name="正方形/長方形 126"/>
            <p:cNvSpPr/>
            <p:nvPr/>
          </p:nvSpPr>
          <p:spPr>
            <a:xfrm>
              <a:off x="3300895" y="6268897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8" name="正方形/長方形 127"/>
            <p:cNvSpPr/>
            <p:nvPr/>
          </p:nvSpPr>
          <p:spPr>
            <a:xfrm>
              <a:off x="3300895" y="6341191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9" name="正方形/長方形 128"/>
            <p:cNvSpPr/>
            <p:nvPr/>
          </p:nvSpPr>
          <p:spPr>
            <a:xfrm>
              <a:off x="3300895" y="6413485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0" name="正方形/長方形 129"/>
            <p:cNvSpPr/>
            <p:nvPr/>
          </p:nvSpPr>
          <p:spPr>
            <a:xfrm>
              <a:off x="2636215" y="6274044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1" name="正方形/長方形 130"/>
            <p:cNvSpPr/>
            <p:nvPr/>
          </p:nvSpPr>
          <p:spPr>
            <a:xfrm>
              <a:off x="2636215" y="6346338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2" name="正方形/長方形 131"/>
            <p:cNvSpPr/>
            <p:nvPr/>
          </p:nvSpPr>
          <p:spPr>
            <a:xfrm>
              <a:off x="2636215" y="6418632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3" name="正方形/長方形 132"/>
            <p:cNvSpPr/>
            <p:nvPr/>
          </p:nvSpPr>
          <p:spPr>
            <a:xfrm>
              <a:off x="2747099" y="6274044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4" name="正方形/長方形 133"/>
            <p:cNvSpPr/>
            <p:nvPr/>
          </p:nvSpPr>
          <p:spPr>
            <a:xfrm>
              <a:off x="2747099" y="6346338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5" name="正方形/長方形 134"/>
            <p:cNvSpPr/>
            <p:nvPr/>
          </p:nvSpPr>
          <p:spPr>
            <a:xfrm>
              <a:off x="2747099" y="6418632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6" name="正方形/長方形 135"/>
            <p:cNvSpPr/>
            <p:nvPr/>
          </p:nvSpPr>
          <p:spPr>
            <a:xfrm>
              <a:off x="2408960" y="6268897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7" name="正方形/長方形 136"/>
            <p:cNvSpPr/>
            <p:nvPr/>
          </p:nvSpPr>
          <p:spPr>
            <a:xfrm>
              <a:off x="2408960" y="6341191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8" name="正方形/長方形 137"/>
            <p:cNvSpPr/>
            <p:nvPr/>
          </p:nvSpPr>
          <p:spPr>
            <a:xfrm>
              <a:off x="2408960" y="6413485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9" name="正方形/長方形 138"/>
            <p:cNvSpPr/>
            <p:nvPr/>
          </p:nvSpPr>
          <p:spPr>
            <a:xfrm>
              <a:off x="2519844" y="6268897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40" name="正方形/長方形 139"/>
            <p:cNvSpPr/>
            <p:nvPr/>
          </p:nvSpPr>
          <p:spPr>
            <a:xfrm>
              <a:off x="2519844" y="6341191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41" name="正方形/長方形 140"/>
            <p:cNvSpPr/>
            <p:nvPr/>
          </p:nvSpPr>
          <p:spPr>
            <a:xfrm>
              <a:off x="2519844" y="6413485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sp>
        <p:nvSpPr>
          <p:cNvPr id="6" name="テキスト ボックス 5"/>
          <p:cNvSpPr txBox="1"/>
          <p:nvPr/>
        </p:nvSpPr>
        <p:spPr>
          <a:xfrm>
            <a:off x="7231108" y="1978046"/>
            <a:ext cx="1301332" cy="370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HG明朝E" pitchFamily="17" charset="-128"/>
                <a:ea typeface="HG明朝E" pitchFamily="17" charset="-128"/>
              </a:rPr>
              <a:t>　</a:t>
            </a:r>
            <a:r>
              <a:rPr lang="en-US" altLang="ja-JP" b="1" dirty="0" smtClean="0">
                <a:latin typeface="HG明朝E" pitchFamily="17" charset="-128"/>
                <a:ea typeface="HG明朝E" pitchFamily="17" charset="-128"/>
              </a:rPr>
              <a:t>target</a:t>
            </a:r>
          </a:p>
        </p:txBody>
      </p:sp>
      <p:grpSp>
        <p:nvGrpSpPr>
          <p:cNvPr id="7" name="グループ化 25"/>
          <p:cNvGrpSpPr/>
          <p:nvPr/>
        </p:nvGrpSpPr>
        <p:grpSpPr>
          <a:xfrm>
            <a:off x="4639430" y="2545583"/>
            <a:ext cx="2715773" cy="248162"/>
            <a:chOff x="5283200" y="2343151"/>
            <a:chExt cx="3142343" cy="388577"/>
          </a:xfrm>
        </p:grpSpPr>
        <p:cxnSp>
          <p:nvCxnSpPr>
            <p:cNvPr id="22" name="直線矢印コネクタ 21"/>
            <p:cNvCxnSpPr/>
            <p:nvPr/>
          </p:nvCxnSpPr>
          <p:spPr>
            <a:xfrm>
              <a:off x="5283200" y="2343151"/>
              <a:ext cx="3142343" cy="0"/>
            </a:xfrm>
            <a:prstGeom prst="straightConnector1">
              <a:avLst/>
            </a:prstGeom>
            <a:ln w="254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矢印コネクタ 23"/>
            <p:cNvCxnSpPr/>
            <p:nvPr/>
          </p:nvCxnSpPr>
          <p:spPr>
            <a:xfrm>
              <a:off x="5283200" y="2544537"/>
              <a:ext cx="3142343" cy="0"/>
            </a:xfrm>
            <a:prstGeom prst="straightConnector1">
              <a:avLst/>
            </a:prstGeom>
            <a:ln w="254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矢印コネクタ 24"/>
            <p:cNvCxnSpPr/>
            <p:nvPr/>
          </p:nvCxnSpPr>
          <p:spPr>
            <a:xfrm>
              <a:off x="5283200" y="2731728"/>
              <a:ext cx="3142343" cy="0"/>
            </a:xfrm>
            <a:prstGeom prst="straightConnector1">
              <a:avLst/>
            </a:prstGeom>
            <a:ln w="254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グループ化 26"/>
          <p:cNvGrpSpPr/>
          <p:nvPr/>
        </p:nvGrpSpPr>
        <p:grpSpPr>
          <a:xfrm rot="9217521">
            <a:off x="3835470" y="2963198"/>
            <a:ext cx="3739635" cy="1767639"/>
            <a:chOff x="5283200" y="1356022"/>
            <a:chExt cx="4986180" cy="2356850"/>
          </a:xfrm>
        </p:grpSpPr>
        <p:cxnSp>
          <p:nvCxnSpPr>
            <p:cNvPr id="28" name="直線矢印コネクタ 27"/>
            <p:cNvCxnSpPr/>
            <p:nvPr/>
          </p:nvCxnSpPr>
          <p:spPr>
            <a:xfrm>
              <a:off x="5283200" y="2343151"/>
              <a:ext cx="3142343" cy="0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矢印コネクタ 28"/>
            <p:cNvCxnSpPr/>
            <p:nvPr/>
          </p:nvCxnSpPr>
          <p:spPr>
            <a:xfrm rot="12382479" flipH="1">
              <a:off x="5561685" y="1356022"/>
              <a:ext cx="4707695" cy="2356850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矢印コネクタ 29"/>
            <p:cNvCxnSpPr/>
            <p:nvPr/>
          </p:nvCxnSpPr>
          <p:spPr>
            <a:xfrm rot="12382479" flipH="1">
              <a:off x="5421875" y="2139888"/>
              <a:ext cx="2360968" cy="1177543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右矢印 31"/>
          <p:cNvSpPr/>
          <p:nvPr/>
        </p:nvSpPr>
        <p:spPr>
          <a:xfrm>
            <a:off x="2303658" y="2686850"/>
            <a:ext cx="536046" cy="189886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38" name="右矢印 37"/>
          <p:cNvSpPr/>
          <p:nvPr/>
        </p:nvSpPr>
        <p:spPr>
          <a:xfrm>
            <a:off x="3095746" y="2542834"/>
            <a:ext cx="823258" cy="206651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809823" y="1866203"/>
            <a:ext cx="331853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100" b="1" dirty="0" smtClean="0">
                <a:solidFill>
                  <a:srgbClr val="002060"/>
                </a:solidFill>
                <a:latin typeface="HG明朝E" pitchFamily="17" charset="-128"/>
                <a:ea typeface="HG明朝E" pitchFamily="17" charset="-128"/>
              </a:rPr>
              <a:t>Two mode squeezed light</a:t>
            </a:r>
            <a:endParaRPr lang="ja-JP" altLang="en-US" sz="2100" b="1" dirty="0">
              <a:solidFill>
                <a:srgbClr val="002060"/>
              </a:solidFill>
              <a:latin typeface="HG明朝E" pitchFamily="17" charset="-128"/>
              <a:ea typeface="HG明朝E" pitchFamily="17" charset="-128"/>
            </a:endParaRPr>
          </a:p>
        </p:txBody>
      </p:sp>
      <p:grpSp>
        <p:nvGrpSpPr>
          <p:cNvPr id="10" name="グループ化 80"/>
          <p:cNvGrpSpPr/>
          <p:nvPr/>
        </p:nvGrpSpPr>
        <p:grpSpPr>
          <a:xfrm>
            <a:off x="6098363" y="2952407"/>
            <a:ext cx="1088447" cy="695561"/>
            <a:chOff x="7281089" y="-622967"/>
            <a:chExt cx="1451262" cy="927414"/>
          </a:xfrm>
        </p:grpSpPr>
        <p:sp>
          <p:nvSpPr>
            <p:cNvPr id="82" name="フリーフォーム 81"/>
            <p:cNvSpPr/>
            <p:nvPr/>
          </p:nvSpPr>
          <p:spPr>
            <a:xfrm>
              <a:off x="7941730" y="-60852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83" name="フリーフォーム 82"/>
            <p:cNvSpPr/>
            <p:nvPr/>
          </p:nvSpPr>
          <p:spPr>
            <a:xfrm>
              <a:off x="7425937" y="-61484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84" name="フリーフォーム 83"/>
            <p:cNvSpPr/>
            <p:nvPr/>
          </p:nvSpPr>
          <p:spPr>
            <a:xfrm>
              <a:off x="7696552" y="-62296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00" name="フリーフォーム 99"/>
            <p:cNvSpPr/>
            <p:nvPr/>
          </p:nvSpPr>
          <p:spPr>
            <a:xfrm>
              <a:off x="7777237" y="-59581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01" name="フリーフォーム 100"/>
            <p:cNvSpPr/>
            <p:nvPr/>
          </p:nvSpPr>
          <p:spPr>
            <a:xfrm>
              <a:off x="8113210" y="-60216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02" name="フリーフォーム 101"/>
            <p:cNvSpPr/>
            <p:nvPr/>
          </p:nvSpPr>
          <p:spPr>
            <a:xfrm>
              <a:off x="7281089" y="-61590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03" name="フリーフォーム 102"/>
            <p:cNvSpPr/>
            <p:nvPr/>
          </p:nvSpPr>
          <p:spPr>
            <a:xfrm>
              <a:off x="7570785" y="-616965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04" name="フリーフォーム 103"/>
            <p:cNvSpPr/>
            <p:nvPr/>
          </p:nvSpPr>
          <p:spPr>
            <a:xfrm>
              <a:off x="8427551" y="-60837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05" name="フリーフォーム 104"/>
            <p:cNvSpPr/>
            <p:nvPr/>
          </p:nvSpPr>
          <p:spPr>
            <a:xfrm>
              <a:off x="8275151" y="-60118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grpSp>
        <p:nvGrpSpPr>
          <p:cNvPr id="11" name="グループ化 105"/>
          <p:cNvGrpSpPr/>
          <p:nvPr/>
        </p:nvGrpSpPr>
        <p:grpSpPr>
          <a:xfrm>
            <a:off x="5813659" y="2246372"/>
            <a:ext cx="1088447" cy="695561"/>
            <a:chOff x="7281089" y="-622967"/>
            <a:chExt cx="1451262" cy="927414"/>
          </a:xfrm>
        </p:grpSpPr>
        <p:sp>
          <p:nvSpPr>
            <p:cNvPr id="142" name="フリーフォーム 141"/>
            <p:cNvSpPr/>
            <p:nvPr/>
          </p:nvSpPr>
          <p:spPr>
            <a:xfrm>
              <a:off x="7941730" y="-60852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43" name="フリーフォーム 142"/>
            <p:cNvSpPr/>
            <p:nvPr/>
          </p:nvSpPr>
          <p:spPr>
            <a:xfrm>
              <a:off x="7425937" y="-61484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44" name="フリーフォーム 143"/>
            <p:cNvSpPr/>
            <p:nvPr/>
          </p:nvSpPr>
          <p:spPr>
            <a:xfrm>
              <a:off x="7696552" y="-62296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45" name="フリーフォーム 144"/>
            <p:cNvSpPr/>
            <p:nvPr/>
          </p:nvSpPr>
          <p:spPr>
            <a:xfrm>
              <a:off x="7777237" y="-59581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46" name="フリーフォーム 145"/>
            <p:cNvSpPr/>
            <p:nvPr/>
          </p:nvSpPr>
          <p:spPr>
            <a:xfrm>
              <a:off x="8113210" y="-60216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47" name="フリーフォーム 146"/>
            <p:cNvSpPr/>
            <p:nvPr/>
          </p:nvSpPr>
          <p:spPr>
            <a:xfrm>
              <a:off x="7281089" y="-61590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48" name="フリーフォーム 147"/>
            <p:cNvSpPr/>
            <p:nvPr/>
          </p:nvSpPr>
          <p:spPr>
            <a:xfrm>
              <a:off x="7570785" y="-616965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49" name="フリーフォーム 148"/>
            <p:cNvSpPr/>
            <p:nvPr/>
          </p:nvSpPr>
          <p:spPr>
            <a:xfrm>
              <a:off x="8427551" y="-60837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50" name="フリーフォーム 149"/>
            <p:cNvSpPr/>
            <p:nvPr/>
          </p:nvSpPr>
          <p:spPr>
            <a:xfrm>
              <a:off x="8275151" y="-60118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grpSp>
        <p:nvGrpSpPr>
          <p:cNvPr id="12" name="グループ化 150"/>
          <p:cNvGrpSpPr/>
          <p:nvPr/>
        </p:nvGrpSpPr>
        <p:grpSpPr>
          <a:xfrm>
            <a:off x="5381684" y="2631517"/>
            <a:ext cx="1088447" cy="695561"/>
            <a:chOff x="7281089" y="-622967"/>
            <a:chExt cx="1451262" cy="927414"/>
          </a:xfrm>
        </p:grpSpPr>
        <p:sp>
          <p:nvSpPr>
            <p:cNvPr id="152" name="フリーフォーム 151"/>
            <p:cNvSpPr/>
            <p:nvPr/>
          </p:nvSpPr>
          <p:spPr>
            <a:xfrm>
              <a:off x="7941730" y="-60852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53" name="フリーフォーム 152"/>
            <p:cNvSpPr/>
            <p:nvPr/>
          </p:nvSpPr>
          <p:spPr>
            <a:xfrm>
              <a:off x="7425937" y="-61484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54" name="フリーフォーム 153"/>
            <p:cNvSpPr/>
            <p:nvPr/>
          </p:nvSpPr>
          <p:spPr>
            <a:xfrm>
              <a:off x="7696552" y="-62296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55" name="フリーフォーム 154"/>
            <p:cNvSpPr/>
            <p:nvPr/>
          </p:nvSpPr>
          <p:spPr>
            <a:xfrm>
              <a:off x="7777237" y="-59581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56" name="フリーフォーム 155"/>
            <p:cNvSpPr/>
            <p:nvPr/>
          </p:nvSpPr>
          <p:spPr>
            <a:xfrm>
              <a:off x="8113210" y="-60216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57" name="フリーフォーム 156"/>
            <p:cNvSpPr/>
            <p:nvPr/>
          </p:nvSpPr>
          <p:spPr>
            <a:xfrm>
              <a:off x="7281089" y="-61590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58" name="フリーフォーム 157"/>
            <p:cNvSpPr/>
            <p:nvPr/>
          </p:nvSpPr>
          <p:spPr>
            <a:xfrm>
              <a:off x="7570785" y="-616965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59" name="フリーフォーム 158"/>
            <p:cNvSpPr/>
            <p:nvPr/>
          </p:nvSpPr>
          <p:spPr>
            <a:xfrm>
              <a:off x="8427551" y="-60837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60" name="フリーフォーム 159"/>
            <p:cNvSpPr/>
            <p:nvPr/>
          </p:nvSpPr>
          <p:spPr>
            <a:xfrm>
              <a:off x="8275151" y="-60118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grpSp>
        <p:nvGrpSpPr>
          <p:cNvPr id="13" name="グループ化 160"/>
          <p:cNvGrpSpPr/>
          <p:nvPr/>
        </p:nvGrpSpPr>
        <p:grpSpPr>
          <a:xfrm>
            <a:off x="5655443" y="3344351"/>
            <a:ext cx="1088447" cy="695561"/>
            <a:chOff x="7281089" y="-622967"/>
            <a:chExt cx="1451262" cy="927414"/>
          </a:xfrm>
        </p:grpSpPr>
        <p:sp>
          <p:nvSpPr>
            <p:cNvPr id="162" name="フリーフォーム 161"/>
            <p:cNvSpPr/>
            <p:nvPr/>
          </p:nvSpPr>
          <p:spPr>
            <a:xfrm>
              <a:off x="7941730" y="-60852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63" name="フリーフォーム 162"/>
            <p:cNvSpPr/>
            <p:nvPr/>
          </p:nvSpPr>
          <p:spPr>
            <a:xfrm>
              <a:off x="7425937" y="-61484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64" name="フリーフォーム 163"/>
            <p:cNvSpPr/>
            <p:nvPr/>
          </p:nvSpPr>
          <p:spPr>
            <a:xfrm>
              <a:off x="7696552" y="-62296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65" name="フリーフォーム 164"/>
            <p:cNvSpPr/>
            <p:nvPr/>
          </p:nvSpPr>
          <p:spPr>
            <a:xfrm>
              <a:off x="7777237" y="-59581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66" name="フリーフォーム 165"/>
            <p:cNvSpPr/>
            <p:nvPr/>
          </p:nvSpPr>
          <p:spPr>
            <a:xfrm>
              <a:off x="8113210" y="-60216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67" name="フリーフォーム 166"/>
            <p:cNvSpPr/>
            <p:nvPr/>
          </p:nvSpPr>
          <p:spPr>
            <a:xfrm>
              <a:off x="7281089" y="-61590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68" name="フリーフォーム 167"/>
            <p:cNvSpPr/>
            <p:nvPr/>
          </p:nvSpPr>
          <p:spPr>
            <a:xfrm>
              <a:off x="7570785" y="-616965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69" name="フリーフォーム 168"/>
            <p:cNvSpPr/>
            <p:nvPr/>
          </p:nvSpPr>
          <p:spPr>
            <a:xfrm>
              <a:off x="8427551" y="-60837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70" name="フリーフォーム 169"/>
            <p:cNvSpPr/>
            <p:nvPr/>
          </p:nvSpPr>
          <p:spPr>
            <a:xfrm>
              <a:off x="8275151" y="-60118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sp>
        <p:nvSpPr>
          <p:cNvPr id="3" name="円柱 2"/>
          <p:cNvSpPr/>
          <p:nvPr/>
        </p:nvSpPr>
        <p:spPr>
          <a:xfrm>
            <a:off x="2843236" y="2414254"/>
            <a:ext cx="287017" cy="466721"/>
          </a:xfrm>
          <a:prstGeom prst="ca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2" name="フローチャート: 端子 1"/>
          <p:cNvSpPr/>
          <p:nvPr/>
        </p:nvSpPr>
        <p:spPr>
          <a:xfrm>
            <a:off x="5796136" y="2708920"/>
            <a:ext cx="1322421" cy="492827"/>
          </a:xfrm>
          <a:prstGeom prst="flowChartTerminator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2">
                <a:lumMod val="75000"/>
                <a:alpha val="4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dirty="0" smtClean="0">
                <a:solidFill>
                  <a:schemeClr val="tx1"/>
                </a:solidFill>
                <a:latin typeface="HG明朝E" pitchFamily="17" charset="-128"/>
                <a:ea typeface="HG明朝E" pitchFamily="17" charset="-128"/>
              </a:rPr>
              <a:t>External</a:t>
            </a:r>
          </a:p>
          <a:p>
            <a:pPr algn="ctr"/>
            <a:r>
              <a:rPr lang="en-US" altLang="ja-JP" sz="1600" dirty="0" smtClean="0">
                <a:solidFill>
                  <a:schemeClr val="tx1"/>
                </a:solidFill>
                <a:latin typeface="HG明朝E" pitchFamily="17" charset="-128"/>
                <a:ea typeface="HG明朝E" pitchFamily="17" charset="-128"/>
              </a:rPr>
              <a:t>noise</a:t>
            </a:r>
            <a:endParaRPr lang="ja-JP" altLang="en-US" sz="1600" dirty="0">
              <a:solidFill>
                <a:schemeClr val="tx1"/>
              </a:solidFill>
              <a:latin typeface="HG明朝E" pitchFamily="17" charset="-128"/>
              <a:ea typeface="HG明朝E" pitchFamily="17" charset="-128"/>
            </a:endParaRPr>
          </a:p>
        </p:txBody>
      </p:sp>
      <p:sp>
        <p:nvSpPr>
          <p:cNvPr id="172" name="テキスト ボックス 171"/>
          <p:cNvSpPr txBox="1"/>
          <p:nvPr/>
        </p:nvSpPr>
        <p:spPr>
          <a:xfrm>
            <a:off x="3851920" y="2492896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/>
              <a:t>signal</a:t>
            </a:r>
            <a:endParaRPr kumimoji="1" lang="ja-JP" altLang="en-US" b="1" i="1" dirty="0"/>
          </a:p>
        </p:txBody>
      </p:sp>
      <p:sp>
        <p:nvSpPr>
          <p:cNvPr id="176" name="テキスト ボックス 175"/>
          <p:cNvSpPr txBox="1"/>
          <p:nvPr/>
        </p:nvSpPr>
        <p:spPr>
          <a:xfrm>
            <a:off x="2411760" y="5517232"/>
            <a:ext cx="2337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</a:rPr>
              <a:t>Entanglement receiver</a:t>
            </a:r>
            <a:endParaRPr kumimoji="1" lang="ja-JP" altLang="en-US" b="1" dirty="0">
              <a:solidFill>
                <a:srgbClr val="002060"/>
              </a:solidFill>
            </a:endParaRPr>
          </a:p>
        </p:txBody>
      </p:sp>
      <p:sp>
        <p:nvSpPr>
          <p:cNvPr id="180" name="テキスト ボックス 179"/>
          <p:cNvSpPr txBox="1"/>
          <p:nvPr/>
        </p:nvSpPr>
        <p:spPr>
          <a:xfrm>
            <a:off x="1115616" y="4509120"/>
            <a:ext cx="1456232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</a:rPr>
              <a:t>Decision</a:t>
            </a:r>
          </a:p>
          <a:p>
            <a:r>
              <a:rPr kumimoji="1" lang="en-US" altLang="ja-JP" b="1" dirty="0" smtClean="0">
                <a:solidFill>
                  <a:srgbClr val="002060"/>
                </a:solidFill>
              </a:rPr>
              <a:t>for existence </a:t>
            </a:r>
          </a:p>
          <a:p>
            <a:r>
              <a:rPr lang="en-US" altLang="ja-JP" b="1" dirty="0" smtClean="0">
                <a:solidFill>
                  <a:srgbClr val="002060"/>
                </a:solidFill>
              </a:rPr>
              <a:t>of target</a:t>
            </a:r>
            <a:endParaRPr kumimoji="1" lang="ja-JP" altLang="en-US" b="1" dirty="0">
              <a:solidFill>
                <a:srgbClr val="002060"/>
              </a:solidFill>
            </a:endParaRPr>
          </a:p>
        </p:txBody>
      </p:sp>
      <p:sp>
        <p:nvSpPr>
          <p:cNvPr id="192" name="テキスト ボックス 191"/>
          <p:cNvSpPr txBox="1"/>
          <p:nvPr/>
        </p:nvSpPr>
        <p:spPr>
          <a:xfrm>
            <a:off x="4679922" y="4343034"/>
            <a:ext cx="12243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smtClean="0">
                <a:solidFill>
                  <a:srgbClr val="C00000"/>
                </a:solidFill>
              </a:rPr>
              <a:t>reflection</a:t>
            </a:r>
            <a:endParaRPr kumimoji="1" lang="ja-JP" altLang="en-US" sz="2000" b="1" i="1" dirty="0">
              <a:solidFill>
                <a:srgbClr val="C00000"/>
              </a:solidFill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53110" y="4484102"/>
            <a:ext cx="759018" cy="1036410"/>
          </a:xfrm>
          <a:prstGeom prst="rect">
            <a:avLst/>
          </a:prstGeom>
        </p:spPr>
      </p:pic>
      <p:sp>
        <p:nvSpPr>
          <p:cNvPr id="175" name="下矢印 174"/>
          <p:cNvSpPr/>
          <p:nvPr/>
        </p:nvSpPr>
        <p:spPr>
          <a:xfrm>
            <a:off x="2911093" y="2890228"/>
            <a:ext cx="68673" cy="17169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7524328" y="2276872"/>
            <a:ext cx="7697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Ａ</a:t>
            </a:r>
            <a:endParaRPr lang="ja-JP" alt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71" name="テキスト ボックス 170"/>
          <p:cNvSpPr txBox="1"/>
          <p:nvPr/>
        </p:nvSpPr>
        <p:spPr>
          <a:xfrm>
            <a:off x="1805408" y="116632"/>
            <a:ext cx="48782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u"/>
            </a:pPr>
            <a:r>
              <a:rPr kumimoji="1" lang="en-US" altLang="ja-JP" sz="3600" dirty="0" smtClean="0">
                <a:latin typeface="Times New Roman" pitchFamily="18" charset="0"/>
                <a:ea typeface="HG明朝E" panose="02020909000000000000" pitchFamily="17" charset="-128"/>
                <a:cs typeface="Times New Roman" pitchFamily="18" charset="0"/>
              </a:rPr>
              <a:t>Quantum Illumination</a:t>
            </a:r>
            <a:endParaRPr kumimoji="1" lang="ja-JP" altLang="en-US" sz="3600" dirty="0">
              <a:latin typeface="Times New Roman" pitchFamily="18" charset="0"/>
              <a:ea typeface="HG明朝E" panose="02020909000000000000" pitchFamily="17" charset="-128"/>
              <a:cs typeface="Times New Roman" pitchFamily="18" charset="0"/>
            </a:endParaRPr>
          </a:p>
        </p:txBody>
      </p:sp>
      <p:sp>
        <p:nvSpPr>
          <p:cNvPr id="177" name="テキスト ボックス 176"/>
          <p:cNvSpPr txBox="1"/>
          <p:nvPr/>
        </p:nvSpPr>
        <p:spPr>
          <a:xfrm>
            <a:off x="2932125" y="3364986"/>
            <a:ext cx="1088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i="1" dirty="0" smtClean="0"/>
              <a:t>reference</a:t>
            </a:r>
            <a:endParaRPr kumimoji="1" lang="ja-JP" altLang="en-US" b="1" i="1" dirty="0"/>
          </a:p>
        </p:txBody>
      </p:sp>
      <p:sp>
        <p:nvSpPr>
          <p:cNvPr id="107" name="テキスト ボックス 106"/>
          <p:cNvSpPr txBox="1"/>
          <p:nvPr/>
        </p:nvSpPr>
        <p:spPr>
          <a:xfrm>
            <a:off x="2771800" y="836712"/>
            <a:ext cx="3041154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S.Lloyd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, Science-321,2008)</a:t>
            </a:r>
          </a:p>
          <a:p>
            <a:r>
              <a:rPr kumimoji="1" lang="en-US" altLang="ja-JP" dirty="0" smtClean="0">
                <a:latin typeface="Times New Roman" pitchFamily="18" charset="0"/>
                <a:cs typeface="Times New Roman" pitchFamily="18" charset="0"/>
              </a:rPr>
              <a:t>(S-</a:t>
            </a:r>
            <a:r>
              <a:rPr kumimoji="1" lang="en-US" altLang="ja-JP" dirty="0" err="1" smtClean="0">
                <a:latin typeface="Times New Roman" pitchFamily="18" charset="0"/>
                <a:cs typeface="Times New Roman" pitchFamily="18" charset="0"/>
              </a:rPr>
              <a:t>H.Tan</a:t>
            </a:r>
            <a:r>
              <a:rPr kumimoji="1" lang="en-US" altLang="ja-JP" dirty="0" smtClean="0">
                <a:latin typeface="Times New Roman" pitchFamily="18" charset="0"/>
                <a:cs typeface="Times New Roman" pitchFamily="18" charset="0"/>
              </a:rPr>
              <a:t> et al, PRL-101,2008)</a:t>
            </a: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4831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正方形/長方形 178"/>
          <p:cNvSpPr/>
          <p:nvPr/>
        </p:nvSpPr>
        <p:spPr>
          <a:xfrm>
            <a:off x="539552" y="5013176"/>
            <a:ext cx="2023080" cy="12441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" name="グループ化 107"/>
          <p:cNvGrpSpPr>
            <a:grpSpLocks noChangeAspect="1"/>
          </p:cNvGrpSpPr>
          <p:nvPr/>
        </p:nvGrpSpPr>
        <p:grpSpPr>
          <a:xfrm>
            <a:off x="897376" y="2013486"/>
            <a:ext cx="2058720" cy="896761"/>
            <a:chOff x="1545879" y="5247588"/>
            <a:chExt cx="3382232" cy="1444304"/>
          </a:xfrm>
        </p:grpSpPr>
        <p:sp>
          <p:nvSpPr>
            <p:cNvPr id="109" name="正方形/長方形 108"/>
            <p:cNvSpPr/>
            <p:nvPr/>
          </p:nvSpPr>
          <p:spPr>
            <a:xfrm>
              <a:off x="1545879" y="6078533"/>
              <a:ext cx="1912539" cy="61335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  <a:shade val="30000"/>
                    <a:satMod val="115000"/>
                  </a:schemeClr>
                </a:gs>
                <a:gs pos="50000">
                  <a:schemeClr val="bg1">
                    <a:lumMod val="75000"/>
                    <a:shade val="67500"/>
                    <a:satMod val="115000"/>
                  </a:schemeClr>
                </a:gs>
                <a:gs pos="100000">
                  <a:schemeClr val="bg1">
                    <a:lumMod val="75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10" name="平行四辺形 109"/>
            <p:cNvSpPr/>
            <p:nvPr/>
          </p:nvSpPr>
          <p:spPr>
            <a:xfrm>
              <a:off x="1554083" y="5247588"/>
              <a:ext cx="3030432" cy="807197"/>
            </a:xfrm>
            <a:prstGeom prst="parallelogram">
              <a:avLst>
                <a:gd name="adj" fmla="val 136423"/>
              </a:avLst>
            </a:prstGeom>
            <a:gradFill flip="none" rotWithShape="1">
              <a:gsLst>
                <a:gs pos="100000">
                  <a:schemeClr val="tx1">
                    <a:lumMod val="65000"/>
                    <a:lumOff val="35000"/>
                  </a:schemeClr>
                </a:gs>
                <a:gs pos="0">
                  <a:schemeClr val="bg2">
                    <a:lumMod val="90000"/>
                  </a:schemeClr>
                </a:gs>
                <a:gs pos="42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317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b="1" dirty="0">
                <a:solidFill>
                  <a:schemeClr val="tx1"/>
                </a:solidFill>
              </a:endParaRPr>
            </a:p>
          </p:txBody>
        </p:sp>
        <p:sp>
          <p:nvSpPr>
            <p:cNvPr id="111" name="平行四辺形 110"/>
            <p:cNvSpPr/>
            <p:nvPr/>
          </p:nvSpPr>
          <p:spPr>
            <a:xfrm rot="19405697">
              <a:off x="3161894" y="5724619"/>
              <a:ext cx="1766217" cy="489256"/>
            </a:xfrm>
            <a:prstGeom prst="parallelogram">
              <a:avLst>
                <a:gd name="adj" fmla="val 71735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cxnSp>
          <p:nvCxnSpPr>
            <p:cNvPr id="112" name="直線コネクタ 111"/>
            <p:cNvCxnSpPr/>
            <p:nvPr/>
          </p:nvCxnSpPr>
          <p:spPr>
            <a:xfrm>
              <a:off x="1567705" y="6558022"/>
              <a:ext cx="1866898" cy="4762"/>
            </a:xfrm>
            <a:prstGeom prst="line">
              <a:avLst/>
            </a:prstGeom>
            <a:ln w="47625" cmpd="thickThin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線コネクタ 112"/>
            <p:cNvCxnSpPr/>
            <p:nvPr/>
          </p:nvCxnSpPr>
          <p:spPr>
            <a:xfrm flipH="1" flipV="1">
              <a:off x="1577231" y="6201301"/>
              <a:ext cx="1866898" cy="1810"/>
            </a:xfrm>
            <a:prstGeom prst="line">
              <a:avLst/>
            </a:prstGeom>
            <a:ln w="47625" cmpd="thickThin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角丸四角形 113"/>
            <p:cNvSpPr/>
            <p:nvPr/>
          </p:nvSpPr>
          <p:spPr>
            <a:xfrm>
              <a:off x="1605560" y="6259038"/>
              <a:ext cx="142875" cy="1143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 extrusionH="25400" contourW="6350">
              <a:bevelT w="38100"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b="1" dirty="0"/>
            </a:p>
          </p:txBody>
        </p:sp>
        <p:sp>
          <p:nvSpPr>
            <p:cNvPr id="115" name="正方形/長方形 114"/>
            <p:cNvSpPr/>
            <p:nvPr/>
          </p:nvSpPr>
          <p:spPr>
            <a:xfrm>
              <a:off x="3082180" y="6268897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16" name="正方形/長方形 115"/>
            <p:cNvSpPr/>
            <p:nvPr/>
          </p:nvSpPr>
          <p:spPr>
            <a:xfrm>
              <a:off x="2863107" y="6268899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17" name="正方形/長方形 116"/>
            <p:cNvSpPr/>
            <p:nvPr/>
          </p:nvSpPr>
          <p:spPr>
            <a:xfrm>
              <a:off x="2975025" y="6268898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18" name="正方形/長方形 117"/>
            <p:cNvSpPr/>
            <p:nvPr/>
          </p:nvSpPr>
          <p:spPr>
            <a:xfrm>
              <a:off x="3082180" y="6341191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19" name="正方形/長方形 118"/>
            <p:cNvSpPr/>
            <p:nvPr/>
          </p:nvSpPr>
          <p:spPr>
            <a:xfrm>
              <a:off x="2863107" y="6341193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0" name="正方形/長方形 119"/>
            <p:cNvSpPr/>
            <p:nvPr/>
          </p:nvSpPr>
          <p:spPr>
            <a:xfrm>
              <a:off x="2975025" y="6341192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1" name="正方形/長方形 120"/>
            <p:cNvSpPr/>
            <p:nvPr/>
          </p:nvSpPr>
          <p:spPr>
            <a:xfrm>
              <a:off x="3082180" y="6413485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2" name="正方形/長方形 121"/>
            <p:cNvSpPr/>
            <p:nvPr/>
          </p:nvSpPr>
          <p:spPr>
            <a:xfrm>
              <a:off x="2863107" y="6413487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3" name="正方形/長方形 122"/>
            <p:cNvSpPr/>
            <p:nvPr/>
          </p:nvSpPr>
          <p:spPr>
            <a:xfrm>
              <a:off x="2975025" y="6413486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4" name="正方形/長方形 123"/>
            <p:cNvSpPr/>
            <p:nvPr/>
          </p:nvSpPr>
          <p:spPr>
            <a:xfrm>
              <a:off x="3190011" y="6268897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5" name="正方形/長方形 124"/>
            <p:cNvSpPr/>
            <p:nvPr/>
          </p:nvSpPr>
          <p:spPr>
            <a:xfrm>
              <a:off x="3190011" y="6341191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6" name="正方形/長方形 125"/>
            <p:cNvSpPr/>
            <p:nvPr/>
          </p:nvSpPr>
          <p:spPr>
            <a:xfrm>
              <a:off x="3190011" y="6413485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7" name="正方形/長方形 126"/>
            <p:cNvSpPr/>
            <p:nvPr/>
          </p:nvSpPr>
          <p:spPr>
            <a:xfrm>
              <a:off x="3300895" y="6268897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8" name="正方形/長方形 127"/>
            <p:cNvSpPr/>
            <p:nvPr/>
          </p:nvSpPr>
          <p:spPr>
            <a:xfrm>
              <a:off x="3300895" y="6341191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9" name="正方形/長方形 128"/>
            <p:cNvSpPr/>
            <p:nvPr/>
          </p:nvSpPr>
          <p:spPr>
            <a:xfrm>
              <a:off x="3300895" y="6413485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0" name="正方形/長方形 129"/>
            <p:cNvSpPr/>
            <p:nvPr/>
          </p:nvSpPr>
          <p:spPr>
            <a:xfrm>
              <a:off x="2636215" y="6274044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1" name="正方形/長方形 130"/>
            <p:cNvSpPr/>
            <p:nvPr/>
          </p:nvSpPr>
          <p:spPr>
            <a:xfrm>
              <a:off x="2636215" y="6346338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2" name="正方形/長方形 131"/>
            <p:cNvSpPr/>
            <p:nvPr/>
          </p:nvSpPr>
          <p:spPr>
            <a:xfrm>
              <a:off x="2636215" y="6418632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3" name="正方形/長方形 132"/>
            <p:cNvSpPr/>
            <p:nvPr/>
          </p:nvSpPr>
          <p:spPr>
            <a:xfrm>
              <a:off x="2747099" y="6274044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4" name="正方形/長方形 133"/>
            <p:cNvSpPr/>
            <p:nvPr/>
          </p:nvSpPr>
          <p:spPr>
            <a:xfrm>
              <a:off x="2747099" y="6346338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5" name="正方形/長方形 134"/>
            <p:cNvSpPr/>
            <p:nvPr/>
          </p:nvSpPr>
          <p:spPr>
            <a:xfrm>
              <a:off x="2747099" y="6418632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6" name="正方形/長方形 135"/>
            <p:cNvSpPr/>
            <p:nvPr/>
          </p:nvSpPr>
          <p:spPr>
            <a:xfrm>
              <a:off x="2408960" y="6268897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7" name="正方形/長方形 136"/>
            <p:cNvSpPr/>
            <p:nvPr/>
          </p:nvSpPr>
          <p:spPr>
            <a:xfrm>
              <a:off x="2408960" y="6341191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8" name="正方形/長方形 137"/>
            <p:cNvSpPr/>
            <p:nvPr/>
          </p:nvSpPr>
          <p:spPr>
            <a:xfrm>
              <a:off x="2408960" y="6413485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9" name="正方形/長方形 138"/>
            <p:cNvSpPr/>
            <p:nvPr/>
          </p:nvSpPr>
          <p:spPr>
            <a:xfrm>
              <a:off x="2519844" y="6268897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40" name="正方形/長方形 139"/>
            <p:cNvSpPr/>
            <p:nvPr/>
          </p:nvSpPr>
          <p:spPr>
            <a:xfrm>
              <a:off x="2519844" y="6341191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41" name="正方形/長方形 140"/>
            <p:cNvSpPr/>
            <p:nvPr/>
          </p:nvSpPr>
          <p:spPr>
            <a:xfrm>
              <a:off x="2519844" y="6413485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sp>
        <p:nvSpPr>
          <p:cNvPr id="6" name="テキスト ボックス 5"/>
          <p:cNvSpPr txBox="1"/>
          <p:nvPr/>
        </p:nvSpPr>
        <p:spPr>
          <a:xfrm>
            <a:off x="6478086" y="1675516"/>
            <a:ext cx="1301332" cy="370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>
                <a:latin typeface="HG明朝E" pitchFamily="17" charset="-128"/>
                <a:ea typeface="HG明朝E" pitchFamily="17" charset="-128"/>
              </a:rPr>
              <a:t>　</a:t>
            </a:r>
            <a:r>
              <a:rPr lang="en-US" altLang="ja-JP" dirty="0" smtClean="0">
                <a:latin typeface="HG明朝E" pitchFamily="17" charset="-128"/>
                <a:ea typeface="HG明朝E" pitchFamily="17" charset="-128"/>
              </a:rPr>
              <a:t>target</a:t>
            </a:r>
          </a:p>
        </p:txBody>
      </p:sp>
      <p:cxnSp>
        <p:nvCxnSpPr>
          <p:cNvPr id="24" name="直線矢印コネクタ 23"/>
          <p:cNvCxnSpPr/>
          <p:nvPr/>
        </p:nvCxnSpPr>
        <p:spPr>
          <a:xfrm>
            <a:off x="4601300" y="2360873"/>
            <a:ext cx="2452850" cy="34723"/>
          </a:xfrm>
          <a:prstGeom prst="straightConnector1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/>
          <p:nvPr/>
        </p:nvCxnSpPr>
        <p:spPr>
          <a:xfrm flipH="1">
            <a:off x="3808211" y="2755636"/>
            <a:ext cx="3389955" cy="1708270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右矢印 31"/>
          <p:cNvSpPr/>
          <p:nvPr/>
        </p:nvSpPr>
        <p:spPr>
          <a:xfrm>
            <a:off x="2265528" y="2373526"/>
            <a:ext cx="536046" cy="189886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38" name="右矢印 37"/>
          <p:cNvSpPr/>
          <p:nvPr/>
        </p:nvSpPr>
        <p:spPr>
          <a:xfrm>
            <a:off x="3057616" y="2229510"/>
            <a:ext cx="823258" cy="206651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418559" y="1408048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i="1" dirty="0" smtClean="0">
                <a:solidFill>
                  <a:srgbClr val="002060"/>
                </a:solidFill>
                <a:latin typeface="HG明朝E" pitchFamily="17" charset="-128"/>
                <a:ea typeface="HG明朝E" pitchFamily="17" charset="-128"/>
              </a:rPr>
              <a:t>H </a:t>
            </a:r>
            <a:r>
              <a:rPr lang="en-US" altLang="ja-JP" sz="3200" dirty="0" smtClean="0">
                <a:solidFill>
                  <a:srgbClr val="002060"/>
                </a:solidFill>
                <a:latin typeface="HG明朝E" pitchFamily="17" charset="-128"/>
                <a:ea typeface="HG明朝E" pitchFamily="17" charset="-128"/>
              </a:rPr>
              <a:t>-state</a:t>
            </a:r>
            <a:endParaRPr lang="ja-JP" altLang="en-US" sz="3200" dirty="0">
              <a:solidFill>
                <a:srgbClr val="002060"/>
              </a:solidFill>
              <a:latin typeface="HG明朝E" pitchFamily="17" charset="-128"/>
              <a:ea typeface="HG明朝E" pitchFamily="17" charset="-128"/>
            </a:endParaRPr>
          </a:p>
        </p:txBody>
      </p:sp>
      <p:sp>
        <p:nvSpPr>
          <p:cNvPr id="3" name="円柱 2"/>
          <p:cNvSpPr/>
          <p:nvPr/>
        </p:nvSpPr>
        <p:spPr>
          <a:xfrm>
            <a:off x="2805106" y="2100930"/>
            <a:ext cx="287017" cy="466721"/>
          </a:xfrm>
          <a:prstGeom prst="can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72" name="テキスト ボックス 171"/>
          <p:cNvSpPr txBox="1"/>
          <p:nvPr/>
        </p:nvSpPr>
        <p:spPr>
          <a:xfrm>
            <a:off x="3813790" y="2134235"/>
            <a:ext cx="8146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smtClean="0"/>
              <a:t>signal</a:t>
            </a:r>
            <a:endParaRPr kumimoji="1" lang="ja-JP" altLang="en-US" sz="2000" b="1" i="1" dirty="0"/>
          </a:p>
        </p:txBody>
      </p:sp>
      <p:sp>
        <p:nvSpPr>
          <p:cNvPr id="176" name="テキスト ボックス 175"/>
          <p:cNvSpPr txBox="1"/>
          <p:nvPr/>
        </p:nvSpPr>
        <p:spPr>
          <a:xfrm>
            <a:off x="609692" y="4517325"/>
            <a:ext cx="2024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2060"/>
                </a:solidFill>
              </a:rPr>
              <a:t>(</a:t>
            </a:r>
            <a:r>
              <a:rPr kumimoji="1" lang="en-US" altLang="ja-JP" b="1" dirty="0" err="1" smtClean="0">
                <a:solidFill>
                  <a:srgbClr val="002060"/>
                </a:solidFill>
              </a:rPr>
              <a:t>Helstrom</a:t>
            </a:r>
            <a:r>
              <a:rPr kumimoji="1" lang="en-US" altLang="ja-JP" b="1" dirty="0" smtClean="0">
                <a:solidFill>
                  <a:srgbClr val="002060"/>
                </a:solidFill>
              </a:rPr>
              <a:t> receiver)</a:t>
            </a:r>
            <a:endParaRPr kumimoji="1" lang="ja-JP" altLang="en-US" b="1" dirty="0">
              <a:solidFill>
                <a:srgbClr val="002060"/>
              </a:solidFill>
            </a:endParaRPr>
          </a:p>
        </p:txBody>
      </p:sp>
      <p:sp>
        <p:nvSpPr>
          <p:cNvPr id="180" name="テキスト ボックス 179"/>
          <p:cNvSpPr txBox="1"/>
          <p:nvPr/>
        </p:nvSpPr>
        <p:spPr>
          <a:xfrm>
            <a:off x="765606" y="5252316"/>
            <a:ext cx="1590885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</a:rPr>
              <a:t>Decision</a:t>
            </a:r>
          </a:p>
          <a:p>
            <a:r>
              <a:rPr kumimoji="1" lang="en-US" altLang="ja-JP" b="1" dirty="0" smtClean="0">
                <a:solidFill>
                  <a:srgbClr val="002060"/>
                </a:solidFill>
              </a:rPr>
              <a:t>for phase shift</a:t>
            </a:r>
            <a:endParaRPr kumimoji="1" lang="ja-JP" altLang="en-US" b="1" dirty="0">
              <a:solidFill>
                <a:srgbClr val="002060"/>
              </a:solidFill>
            </a:endParaRPr>
          </a:p>
        </p:txBody>
      </p:sp>
      <p:sp>
        <p:nvSpPr>
          <p:cNvPr id="192" name="テキスト ボックス 191"/>
          <p:cNvSpPr txBox="1"/>
          <p:nvPr/>
        </p:nvSpPr>
        <p:spPr>
          <a:xfrm>
            <a:off x="4897276" y="3035287"/>
            <a:ext cx="12243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smtClean="0">
                <a:solidFill>
                  <a:srgbClr val="C00000"/>
                </a:solidFill>
              </a:rPr>
              <a:t>reflection</a:t>
            </a:r>
            <a:endParaRPr kumimoji="1" lang="ja-JP" altLang="en-US" sz="2000" b="1" i="1" dirty="0">
              <a:solidFill>
                <a:srgbClr val="C00000"/>
              </a:solidFill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8247" y="4170778"/>
            <a:ext cx="759018" cy="1036410"/>
          </a:xfrm>
          <a:prstGeom prst="rect">
            <a:avLst/>
          </a:prstGeom>
        </p:spPr>
      </p:pic>
      <p:sp>
        <p:nvSpPr>
          <p:cNvPr id="175" name="下矢印 174"/>
          <p:cNvSpPr/>
          <p:nvPr/>
        </p:nvSpPr>
        <p:spPr>
          <a:xfrm>
            <a:off x="2872963" y="2576904"/>
            <a:ext cx="68673" cy="17169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7" name="テキスト ボックス 176"/>
          <p:cNvSpPr txBox="1"/>
          <p:nvPr/>
        </p:nvSpPr>
        <p:spPr>
          <a:xfrm>
            <a:off x="2893995" y="3051662"/>
            <a:ext cx="1187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i="1" dirty="0" smtClean="0"/>
              <a:t>reference</a:t>
            </a:r>
            <a:endParaRPr kumimoji="1" lang="ja-JP" altLang="en-US" sz="2000" b="1" i="1" dirty="0"/>
          </a:p>
        </p:txBody>
      </p:sp>
      <p:sp>
        <p:nvSpPr>
          <p:cNvPr id="106" name="テキスト ボックス 105"/>
          <p:cNvSpPr txBox="1"/>
          <p:nvPr/>
        </p:nvSpPr>
        <p:spPr>
          <a:xfrm>
            <a:off x="899592" y="118373"/>
            <a:ext cx="73917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u"/>
            </a:pPr>
            <a:r>
              <a:rPr kumimoji="1" lang="en-US" altLang="ja-JP" sz="3600" dirty="0" smtClean="0">
                <a:latin typeface="Times New Roman" pitchFamily="18" charset="0"/>
                <a:cs typeface="Times New Roman" pitchFamily="18" charset="0"/>
              </a:rPr>
              <a:t>Quantum Reading (Quantum DVD)</a:t>
            </a:r>
            <a:endParaRPr kumimoji="1" lang="ja-JP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8" name="直線コネクタ 107"/>
          <p:cNvCxnSpPr/>
          <p:nvPr/>
        </p:nvCxnSpPr>
        <p:spPr>
          <a:xfrm>
            <a:off x="7126158" y="2179572"/>
            <a:ext cx="216024" cy="792088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テキスト ボックス 150"/>
          <p:cNvSpPr txBox="1"/>
          <p:nvPr/>
        </p:nvSpPr>
        <p:spPr>
          <a:xfrm>
            <a:off x="7414190" y="2035556"/>
            <a:ext cx="13013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 smtClean="0">
                <a:latin typeface="HG明朝E" pitchFamily="17" charset="-128"/>
                <a:ea typeface="HG明朝E" pitchFamily="17" charset="-128"/>
              </a:rPr>
              <a:t>Phase shift</a:t>
            </a:r>
          </a:p>
        </p:txBody>
      </p:sp>
      <p:sp>
        <p:nvSpPr>
          <p:cNvPr id="178" name="テキスト ボックス 177"/>
          <p:cNvSpPr txBox="1"/>
          <p:nvPr/>
        </p:nvSpPr>
        <p:spPr>
          <a:xfrm>
            <a:off x="1676286" y="738928"/>
            <a:ext cx="615245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2400" dirty="0" err="1" smtClean="0">
                <a:latin typeface="Times New Roman" pitchFamily="18" charset="0"/>
                <a:cs typeface="Times New Roman" pitchFamily="18" charset="0"/>
              </a:rPr>
              <a:t>S.Pirandola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, (PRL-106,2011) defined the model.</a:t>
            </a:r>
            <a:endParaRPr kumimoji="1" lang="ja-JP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1" name="テキスト ボックス 180"/>
          <p:cNvSpPr txBox="1"/>
          <p:nvPr/>
        </p:nvSpPr>
        <p:spPr>
          <a:xfrm>
            <a:off x="3127621" y="6050036"/>
            <a:ext cx="5946884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O.Hirota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, Bulletin of  Quantum ICR Research Institute, 2011 </a:t>
            </a:r>
          </a:p>
          <a:p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                             and quant-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ph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 arXiv:1108.4163,2011)</a:t>
            </a:r>
            <a:endParaRPr lang="ja-JP" alt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958197" y="4439050"/>
            <a:ext cx="49143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24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ja-JP" sz="2400" dirty="0">
                <a:latin typeface="Times New Roman" pitchFamily="18" charset="0"/>
                <a:cs typeface="Times New Roman" pitchFamily="18" charset="0"/>
              </a:rPr>
              <a:t>-State 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provides</a:t>
            </a:r>
          </a:p>
          <a:p>
            <a:r>
              <a:rPr lang="en-US" altLang="ja-JP" sz="2400" b="1" dirty="0" smtClean="0">
                <a:latin typeface="Times New Roman" pitchFamily="18" charset="0"/>
                <a:cs typeface="Times New Roman" pitchFamily="18" charset="0"/>
              </a:rPr>
              <a:t>Error </a:t>
            </a:r>
            <a:r>
              <a:rPr lang="en-US" altLang="ja-JP" sz="2400" b="1" dirty="0">
                <a:latin typeface="Times New Roman" pitchFamily="18" charset="0"/>
                <a:cs typeface="Times New Roman" pitchFamily="18" charset="0"/>
              </a:rPr>
              <a:t>Free quantum </a:t>
            </a:r>
            <a:r>
              <a:rPr lang="en-US" altLang="ja-JP" sz="2400" b="1" dirty="0" smtClean="0">
                <a:latin typeface="Times New Roman" pitchFamily="18" charset="0"/>
                <a:cs typeface="Times New Roman" pitchFamily="18" charset="0"/>
              </a:rPr>
              <a:t>reading:</a:t>
            </a:r>
          </a:p>
          <a:p>
            <a:r>
              <a:rPr kumimoji="1" lang="en-US" altLang="ja-JP" sz="2400" b="1" dirty="0" smtClean="0">
                <a:latin typeface="Times New Roman" pitchFamily="18" charset="0"/>
                <a:cs typeface="Times New Roman" pitchFamily="18" charset="0"/>
              </a:rPr>
              <a:t>There is no effect of Uncertainty </a:t>
            </a:r>
          </a:p>
          <a:p>
            <a:r>
              <a:rPr lang="en-US" altLang="ja-JP" sz="2400" b="1" dirty="0" smtClean="0">
                <a:latin typeface="Times New Roman" pitchFamily="18" charset="0"/>
                <a:cs typeface="Times New Roman" pitchFamily="18" charset="0"/>
              </a:rPr>
              <a:t>Principle in quantum measurement.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1504831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921953" y="188640"/>
            <a:ext cx="52501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itchFamily="2" charset="2"/>
              <a:buChar char="u"/>
            </a:pPr>
            <a:r>
              <a:rPr kumimoji="1" lang="en-US" altLang="ja-JP" sz="3600" dirty="0" smtClean="0">
                <a:latin typeface="Times New Roman" pitchFamily="18" charset="0"/>
                <a:cs typeface="Times New Roman" pitchFamily="18" charset="0"/>
              </a:rPr>
              <a:t>Quantum Radar Camera</a:t>
            </a:r>
          </a:p>
          <a:p>
            <a:r>
              <a:rPr kumimoji="1" lang="en-US" altLang="ja-JP" sz="3600" dirty="0" smtClean="0">
                <a:latin typeface="Times New Roman" pitchFamily="18" charset="0"/>
                <a:cs typeface="Times New Roman" pitchFamily="18" charset="0"/>
              </a:rPr>
              <a:t>      for Auto Motive</a:t>
            </a:r>
            <a:endParaRPr kumimoji="1" lang="ja-JP" alt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317197" y="3645024"/>
            <a:ext cx="526079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A.Belinskii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, and 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D.Klyshko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, Sov.Phys.JETP-78,1994)</a:t>
            </a: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915816" y="3140968"/>
            <a:ext cx="3692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latin typeface="Times New Roman" pitchFamily="18" charset="0"/>
                <a:cs typeface="Times New Roman" pitchFamily="18" charset="0"/>
              </a:rPr>
              <a:t>Quantum (Ghost) Imaging</a:t>
            </a:r>
            <a:endParaRPr kumimoji="1" lang="ja-JP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23528" y="4365104"/>
            <a:ext cx="31293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kumimoji="1" lang="en-US" altLang="ja-JP" sz="2000" b="1" dirty="0" smtClean="0">
                <a:latin typeface="Times New Roman" pitchFamily="18" charset="0"/>
                <a:cs typeface="Times New Roman" pitchFamily="18" charset="0"/>
              </a:rPr>
              <a:t>Full-quantum phenomena</a:t>
            </a:r>
            <a:endParaRPr kumimoji="1" lang="ja-JP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419872" y="4365104"/>
            <a:ext cx="32287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kumimoji="1" lang="en-US" altLang="ja-JP" sz="2000" b="1" dirty="0" smtClean="0">
                <a:latin typeface="Times New Roman" pitchFamily="18" charset="0"/>
                <a:cs typeface="Times New Roman" pitchFamily="18" charset="0"/>
              </a:rPr>
              <a:t>Semi-quantum phenomena</a:t>
            </a:r>
            <a:endParaRPr kumimoji="1" lang="ja-JP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565669" y="4365104"/>
            <a:ext cx="25731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kumimoji="1" lang="en-US" altLang="ja-JP" sz="2000" b="1" dirty="0" smtClean="0">
                <a:latin typeface="Times New Roman" pitchFamily="18" charset="0"/>
                <a:cs typeface="Times New Roman" pitchFamily="18" charset="0"/>
              </a:rPr>
              <a:t>Classical phenomena</a:t>
            </a:r>
            <a:endParaRPr kumimoji="1" lang="ja-JP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80372" y="4869160"/>
            <a:ext cx="3078600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T.Pittman,et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 al, PRA-52,1995)</a:t>
            </a: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328300" y="4859867"/>
            <a:ext cx="2896947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A.Gatti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, et al, PRL-90,2003)</a:t>
            </a: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349645" y="4869160"/>
            <a:ext cx="279435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J.H.Shapiro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, PRA-78,2008)</a:t>
            </a: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563888" y="5589240"/>
            <a:ext cx="1771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latin typeface="Times New Roman" pitchFamily="18" charset="0"/>
                <a:cs typeface="Times New Roman" pitchFamily="18" charset="0"/>
              </a:rPr>
              <a:t>Unified theory</a:t>
            </a:r>
            <a:endParaRPr kumimoji="1" lang="ja-JP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915816" y="5949280"/>
            <a:ext cx="387798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B.Erkmen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J.H.Shapiro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, PRA-77,2008)</a:t>
            </a: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993850" y="6452195"/>
            <a:ext cx="372191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N.Hardy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J.H.Shapiro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, PRA-84,2011)</a:t>
            </a: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475656" y="1628800"/>
            <a:ext cx="6059479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To synthesis moving object under turbulence</a:t>
            </a:r>
            <a:endParaRPr kumimoji="1" lang="ja-JP" alt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67544" y="2420888"/>
            <a:ext cx="42915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altLang="ja-JP" sz="2800" dirty="0" smtClean="0">
                <a:latin typeface="Times New Roman" pitchFamily="18" charset="0"/>
                <a:cs typeface="Times New Roman" pitchFamily="18" charset="0"/>
              </a:rPr>
              <a:t>Theoretical Back Ground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直線コネクタ 19"/>
          <p:cNvCxnSpPr/>
          <p:nvPr/>
        </p:nvCxnSpPr>
        <p:spPr>
          <a:xfrm>
            <a:off x="395536" y="2996952"/>
            <a:ext cx="80648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1619672" y="4221088"/>
            <a:ext cx="61926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/>
          <p:nvPr/>
        </p:nvCxnSpPr>
        <p:spPr>
          <a:xfrm>
            <a:off x="1619672" y="4221088"/>
            <a:ext cx="0" cy="2160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/>
          <p:nvPr/>
        </p:nvCxnSpPr>
        <p:spPr>
          <a:xfrm>
            <a:off x="7812360" y="4221088"/>
            <a:ext cx="0" cy="2160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>
            <a:off x="4716016" y="4221088"/>
            <a:ext cx="0" cy="2160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/>
          <p:cNvCxnSpPr/>
          <p:nvPr/>
        </p:nvCxnSpPr>
        <p:spPr>
          <a:xfrm>
            <a:off x="4716016" y="4005064"/>
            <a:ext cx="0" cy="21602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左中かっこ 29"/>
          <p:cNvSpPr/>
          <p:nvPr/>
        </p:nvSpPr>
        <p:spPr>
          <a:xfrm rot="16200000" flipV="1">
            <a:off x="4211960" y="2492896"/>
            <a:ext cx="504056" cy="5976664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097076" y="1269459"/>
            <a:ext cx="6927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Unified Theory for 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Ghost </a:t>
            </a:r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Imaging through Turbulence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331640" y="404664"/>
            <a:ext cx="60768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kumimoji="1" lang="en-US" altLang="ja-JP" sz="3200" dirty="0" smtClean="0">
                <a:latin typeface="Times New Roman" pitchFamily="18" charset="0"/>
                <a:cs typeface="Times New Roman" pitchFamily="18" charset="0"/>
              </a:rPr>
              <a:t>Design Theory under Turbulence</a:t>
            </a:r>
            <a:endParaRPr kumimoji="1" lang="ja-JP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88847" y="4941168"/>
            <a:ext cx="734380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latin typeface="Times New Roman" pitchFamily="18" charset="0"/>
                <a:cs typeface="Times New Roman" pitchFamily="18" charset="0"/>
              </a:rPr>
              <a:t> “Space-Time Quantum Wiener Receiver Theory”</a:t>
            </a:r>
          </a:p>
          <a:p>
            <a:r>
              <a:rPr kumimoji="1" lang="en-US" altLang="ja-JP" sz="2800" dirty="0" smtClean="0">
                <a:latin typeface="Times New Roman" pitchFamily="18" charset="0"/>
                <a:cs typeface="Times New Roman" pitchFamily="18" charset="0"/>
              </a:rPr>
              <a:t> for Quantum Gaussian Space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下矢印 8"/>
          <p:cNvSpPr/>
          <p:nvPr/>
        </p:nvSpPr>
        <p:spPr>
          <a:xfrm>
            <a:off x="3830008" y="2924944"/>
            <a:ext cx="1080120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962471" y="4037429"/>
            <a:ext cx="2815194" cy="523220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Reformulation by </a:t>
            </a:r>
            <a:endParaRPr kumimoji="1" lang="ja-JP" altLang="en-US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630573" y="2030838"/>
            <a:ext cx="3860352" cy="523220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Phenomenological theory</a:t>
            </a:r>
            <a:endParaRPr kumimoji="1" lang="ja-JP" altLang="en-US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正方形/長方形 42"/>
          <p:cNvSpPr/>
          <p:nvPr/>
        </p:nvSpPr>
        <p:spPr>
          <a:xfrm>
            <a:off x="683568" y="2204864"/>
            <a:ext cx="2376264" cy="295232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/>
          <p:cNvSpPr/>
          <p:nvPr/>
        </p:nvSpPr>
        <p:spPr>
          <a:xfrm>
            <a:off x="1281407" y="2452421"/>
            <a:ext cx="64807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" name="直線矢印コネクタ 3"/>
          <p:cNvCxnSpPr/>
          <p:nvPr/>
        </p:nvCxnSpPr>
        <p:spPr>
          <a:xfrm>
            <a:off x="1907704" y="2564904"/>
            <a:ext cx="100811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矢印コネクタ 4"/>
          <p:cNvCxnSpPr>
            <a:endCxn id="11" idx="0"/>
          </p:cNvCxnSpPr>
          <p:nvPr/>
        </p:nvCxnSpPr>
        <p:spPr>
          <a:xfrm flipV="1">
            <a:off x="2908939" y="2530590"/>
            <a:ext cx="1576117" cy="212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矢印コネクタ 5"/>
          <p:cNvCxnSpPr/>
          <p:nvPr/>
        </p:nvCxnSpPr>
        <p:spPr>
          <a:xfrm flipH="1">
            <a:off x="1554242" y="2780928"/>
            <a:ext cx="6578" cy="13584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矢印コネクタ 8"/>
          <p:cNvCxnSpPr/>
          <p:nvPr/>
        </p:nvCxnSpPr>
        <p:spPr>
          <a:xfrm flipV="1">
            <a:off x="4557771" y="2492896"/>
            <a:ext cx="1598405" cy="37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/>
          <p:nvPr/>
        </p:nvCxnSpPr>
        <p:spPr>
          <a:xfrm flipH="1">
            <a:off x="2627784" y="2780928"/>
            <a:ext cx="3528392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オブジェクト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7845658"/>
              </p:ext>
            </p:extLst>
          </p:nvPr>
        </p:nvGraphicFramePr>
        <p:xfrm>
          <a:off x="1607939" y="2852415"/>
          <a:ext cx="1101725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949" name="数式" r:id="rId3" imgW="634680" imgH="241200" progId="Equation.3">
                  <p:embed/>
                </p:oleObj>
              </mc:Choice>
              <mc:Fallback>
                <p:oleObj name="数式" r:id="rId3" imgW="63468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7939" y="2852415"/>
                        <a:ext cx="1101725" cy="420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オブジェクト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658808"/>
              </p:ext>
            </p:extLst>
          </p:nvPr>
        </p:nvGraphicFramePr>
        <p:xfrm>
          <a:off x="3225602" y="2082478"/>
          <a:ext cx="101282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950" name="数式" r:id="rId5" imgW="583920" imgH="215640" progId="Equation.3">
                  <p:embed/>
                </p:oleObj>
              </mc:Choice>
              <mc:Fallback>
                <p:oleObj name="数式" r:id="rId5" imgW="58392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5602" y="2082478"/>
                        <a:ext cx="1012825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テキスト ボックス 34"/>
          <p:cNvSpPr txBox="1"/>
          <p:nvPr/>
        </p:nvSpPr>
        <p:spPr>
          <a:xfrm>
            <a:off x="611560" y="404664"/>
            <a:ext cx="68548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kumimoji="1" lang="en-US" altLang="ja-JP" sz="28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Model of Moving Object under Turbulence</a:t>
            </a:r>
            <a:endParaRPr kumimoji="1" lang="ja-JP" altLang="en-US" sz="2800" dirty="0"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</p:txBody>
      </p:sp>
      <p:sp>
        <p:nvSpPr>
          <p:cNvPr id="11" name="雲形吹き出し 10"/>
          <p:cNvSpPr/>
          <p:nvPr/>
        </p:nvSpPr>
        <p:spPr>
          <a:xfrm>
            <a:off x="4482220" y="2224266"/>
            <a:ext cx="914400" cy="612648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雲形吹き出し 35"/>
          <p:cNvSpPr/>
          <p:nvPr/>
        </p:nvSpPr>
        <p:spPr>
          <a:xfrm>
            <a:off x="4499992" y="2780928"/>
            <a:ext cx="914400" cy="612648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4355976" y="1628800"/>
            <a:ext cx="1573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Turbulence</a:t>
            </a:r>
            <a:endParaRPr kumimoji="1" lang="ja-JP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" name="図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988840"/>
            <a:ext cx="543001" cy="1188886"/>
          </a:xfrm>
          <a:prstGeom prst="rect">
            <a:avLst/>
          </a:prstGeom>
        </p:spPr>
      </p:pic>
      <p:pic>
        <p:nvPicPr>
          <p:cNvPr id="41" name="図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284984"/>
            <a:ext cx="621188" cy="752580"/>
          </a:xfrm>
          <a:prstGeom prst="rect">
            <a:avLst/>
          </a:prstGeom>
        </p:spPr>
      </p:pic>
      <p:graphicFrame>
        <p:nvGraphicFramePr>
          <p:cNvPr id="94216" name="Object 8"/>
          <p:cNvGraphicFramePr>
            <a:graphicFrameLocks noChangeAspect="1"/>
          </p:cNvGraphicFramePr>
          <p:nvPr/>
        </p:nvGraphicFramePr>
        <p:xfrm>
          <a:off x="3275856" y="3356992"/>
          <a:ext cx="11461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951" name="数式" r:id="rId9" imgW="660240" imgH="215640" progId="Equation.3">
                  <p:embed/>
                </p:oleObj>
              </mc:Choice>
              <mc:Fallback>
                <p:oleObj name="数式" r:id="rId9" imgW="660240" imgH="2156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3356992"/>
                        <a:ext cx="1146175" cy="376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17" name="Object 9"/>
          <p:cNvGraphicFramePr>
            <a:graphicFrameLocks noChangeAspect="1"/>
          </p:cNvGraphicFramePr>
          <p:nvPr/>
        </p:nvGraphicFramePr>
        <p:xfrm>
          <a:off x="3491880" y="4293096"/>
          <a:ext cx="1534652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952" name="数式" r:id="rId11" imgW="698400" imgH="228600" progId="Equation.3">
                  <p:embed/>
                </p:oleObj>
              </mc:Choice>
              <mc:Fallback>
                <p:oleObj name="数式" r:id="rId11" imgW="698400" imgH="22860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4293096"/>
                        <a:ext cx="1534652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18" name="Object 10"/>
          <p:cNvGraphicFramePr>
            <a:graphicFrameLocks noChangeAspect="1"/>
          </p:cNvGraphicFramePr>
          <p:nvPr/>
        </p:nvGraphicFramePr>
        <p:xfrm>
          <a:off x="6948264" y="2348880"/>
          <a:ext cx="1623842" cy="5036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953" name="数式" r:id="rId13" imgW="698400" imgH="215640" progId="Equation.3">
                  <p:embed/>
                </p:oleObj>
              </mc:Choice>
              <mc:Fallback>
                <p:oleObj name="数式" r:id="rId13" imgW="698400" imgH="2156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264" y="2348880"/>
                        <a:ext cx="1623842" cy="50360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右矢印 52"/>
          <p:cNvSpPr/>
          <p:nvPr/>
        </p:nvSpPr>
        <p:spPr>
          <a:xfrm>
            <a:off x="3131840" y="4437112"/>
            <a:ext cx="28803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左右矢印 53"/>
          <p:cNvSpPr/>
          <p:nvPr/>
        </p:nvSpPr>
        <p:spPr>
          <a:xfrm>
            <a:off x="7308304" y="2204864"/>
            <a:ext cx="648072" cy="21602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683568" y="4149080"/>
            <a:ext cx="24007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latin typeface="Times New Roman" pitchFamily="18" charset="0"/>
                <a:cs typeface="Times New Roman" pitchFamily="18" charset="0"/>
              </a:rPr>
              <a:t>Space-Time Wiener </a:t>
            </a:r>
          </a:p>
          <a:p>
            <a:r>
              <a:rPr lang="en-US" altLang="ja-JP" sz="2000" b="1" dirty="0" smtClean="0">
                <a:latin typeface="Times New Roman" pitchFamily="18" charset="0"/>
                <a:cs typeface="Times New Roman" pitchFamily="18" charset="0"/>
              </a:rPr>
              <a:t>Receiver</a:t>
            </a:r>
            <a:endParaRPr kumimoji="1" lang="ja-JP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5724128" y="3284984"/>
            <a:ext cx="29722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latin typeface="Times New Roman" pitchFamily="18" charset="0"/>
                <a:cs typeface="Times New Roman" pitchFamily="18" charset="0"/>
              </a:rPr>
              <a:t>Quasi –</a:t>
            </a:r>
            <a:r>
              <a:rPr lang="en-US" altLang="ja-JP" sz="2000" dirty="0" smtClean="0">
                <a:latin typeface="Times New Roman" pitchFamily="18" charset="0"/>
                <a:cs typeface="Times New Roman" pitchFamily="18" charset="0"/>
              </a:rPr>
              <a:t>Lambert Reflection</a:t>
            </a:r>
            <a:endParaRPr kumimoji="1" lang="ja-JP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827584" y="5229200"/>
            <a:ext cx="1988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latin typeface="Times New Roman" pitchFamily="18" charset="0"/>
                <a:cs typeface="Times New Roman" pitchFamily="18" charset="0"/>
              </a:rPr>
              <a:t>Auto motive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直線矢印コネクタ 6"/>
          <p:cNvCxnSpPr/>
          <p:nvPr/>
        </p:nvCxnSpPr>
        <p:spPr>
          <a:xfrm>
            <a:off x="1883960" y="377931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>
            <a:off x="1907704" y="3779316"/>
            <a:ext cx="504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27031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hirota\Desktop\sotuken_sin_kikakuka - コピー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991950"/>
            <a:ext cx="7315200" cy="5486400"/>
          </a:xfrm>
          <a:prstGeom prst="rect">
            <a:avLst/>
          </a:prstGeom>
          <a:noFill/>
        </p:spPr>
      </p:pic>
      <p:sp>
        <p:nvSpPr>
          <p:cNvPr id="3" name="テキスト ボックス 2"/>
          <p:cNvSpPr txBox="1"/>
          <p:nvPr/>
        </p:nvSpPr>
        <p:spPr>
          <a:xfrm>
            <a:off x="5436096" y="3440222"/>
            <a:ext cx="181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ea typeface="HG明朝E" pitchFamily="17" charset="-128"/>
                <a:cs typeface="Times New Roman" pitchFamily="18" charset="0"/>
              </a:rPr>
              <a:t>Real object flame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907704" y="703918"/>
            <a:ext cx="26266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ea typeface="HG明朝E" pitchFamily="17" charset="-128"/>
                <a:cs typeface="Times New Roman" pitchFamily="18" charset="0"/>
              </a:rPr>
              <a:t>Degradation parameter</a:t>
            </a:r>
            <a:endParaRPr kumimoji="1" lang="ja-JP" altLang="en-US" sz="2000" dirty="0">
              <a:ea typeface="HG明朝E" pitchFamily="17" charset="-128"/>
              <a:cs typeface="Times New Roman" pitchFamily="18" charset="0"/>
            </a:endParaRPr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794229"/>
              </p:ext>
            </p:extLst>
          </p:nvPr>
        </p:nvGraphicFramePr>
        <p:xfrm>
          <a:off x="4572000" y="703918"/>
          <a:ext cx="2073275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8" name="数式" r:id="rId4" imgW="1193760" imgH="241200" progId="Equation.3">
                  <p:embed/>
                </p:oleObj>
              </mc:Choice>
              <mc:Fallback>
                <p:oleObj name="数式" r:id="rId4" imgW="119376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703918"/>
                        <a:ext cx="2073275" cy="420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2123728" y="3440222"/>
            <a:ext cx="1883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ea typeface="HG明朝E" pitchFamily="17" charset="-128"/>
                <a:cs typeface="Times New Roman" pitchFamily="18" charset="0"/>
              </a:rPr>
              <a:t>Synthesized flame</a:t>
            </a:r>
          </a:p>
        </p:txBody>
      </p:sp>
      <p:cxnSp>
        <p:nvCxnSpPr>
          <p:cNvPr id="9" name="直線矢印コネクタ 8"/>
          <p:cNvCxnSpPr/>
          <p:nvPr/>
        </p:nvCxnSpPr>
        <p:spPr>
          <a:xfrm>
            <a:off x="3131840" y="3872270"/>
            <a:ext cx="720080" cy="1008112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/>
          <p:cNvCxnSpPr/>
          <p:nvPr/>
        </p:nvCxnSpPr>
        <p:spPr>
          <a:xfrm flipH="1">
            <a:off x="5508104" y="3800262"/>
            <a:ext cx="576064" cy="172819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 rot="16200000">
            <a:off x="-74731" y="3504318"/>
            <a:ext cx="2345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latin typeface="Times New Roman" pitchFamily="18" charset="0"/>
                <a:cs typeface="Times New Roman" pitchFamily="18" charset="0"/>
              </a:rPr>
              <a:t>Refractive index</a:t>
            </a:r>
            <a:endParaRPr kumimoji="1" lang="ja-JP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14054" y="119143"/>
            <a:ext cx="7574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kumimoji="1" lang="en-US" altLang="ja-JP" sz="32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Simulation</a:t>
            </a:r>
            <a:r>
              <a:rPr lang="ja-JP" altLang="en-US" sz="3200" dirty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 </a:t>
            </a:r>
            <a:r>
              <a:rPr lang="en-US" altLang="ja-JP" sz="32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of Generalized Wiener receiver</a:t>
            </a:r>
            <a:endParaRPr kumimoji="1" lang="ja-JP" altLang="en-US" sz="3200" dirty="0"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979712" y="1063958"/>
            <a:ext cx="1730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ea typeface="HG明朝E" pitchFamily="17" charset="-128"/>
                <a:cs typeface="Times New Roman" pitchFamily="18" charset="0"/>
              </a:rPr>
              <a:t>Length =100 m</a:t>
            </a:r>
            <a:endParaRPr kumimoji="1" lang="ja-JP" altLang="en-US" sz="2000" dirty="0">
              <a:ea typeface="HG明朝E" pitchFamily="17" charset="-128"/>
              <a:cs typeface="Times New Roman" pitchFamily="18" charset="0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123728" y="1928054"/>
            <a:ext cx="1696618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ea typeface="HG明朝E" pitchFamily="17" charset="-128"/>
                <a:cs typeface="Times New Roman" pitchFamily="18" charset="0"/>
              </a:rPr>
              <a:t>Acceptable </a:t>
            </a:r>
          </a:p>
          <a:p>
            <a:r>
              <a:rPr lang="en-US" altLang="ja-JP" sz="2000" dirty="0" smtClean="0">
                <a:ea typeface="HG明朝E" pitchFamily="17" charset="-128"/>
                <a:cs typeface="Times New Roman" pitchFamily="18" charset="0"/>
              </a:rPr>
              <a:t>in applications</a:t>
            </a:r>
            <a:endParaRPr kumimoji="1" lang="ja-JP" altLang="en-US" sz="2000" dirty="0">
              <a:ea typeface="HG明朝E" pitchFamily="17" charset="-128"/>
              <a:cs typeface="Times New Roman" pitchFamily="18" charset="0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828826" y="6278876"/>
            <a:ext cx="3046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The result is not so bad</a:t>
            </a:r>
            <a:endParaRPr kumimoji="1" lang="ja-JP" altLang="en-US" sz="2400" dirty="0"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正方形/長方形 237"/>
          <p:cNvSpPr/>
          <p:nvPr/>
        </p:nvSpPr>
        <p:spPr>
          <a:xfrm>
            <a:off x="5313051" y="4278223"/>
            <a:ext cx="2941749" cy="915056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9" name="正方形/長方形 178"/>
          <p:cNvSpPr/>
          <p:nvPr/>
        </p:nvSpPr>
        <p:spPr>
          <a:xfrm>
            <a:off x="7096420" y="5349029"/>
            <a:ext cx="1152128" cy="1008112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07"/>
          <p:cNvGrpSpPr>
            <a:grpSpLocks noChangeAspect="1"/>
          </p:cNvGrpSpPr>
          <p:nvPr/>
        </p:nvGrpSpPr>
        <p:grpSpPr>
          <a:xfrm>
            <a:off x="6639157" y="4586073"/>
            <a:ext cx="1099390" cy="506116"/>
            <a:chOff x="1545879" y="5247588"/>
            <a:chExt cx="3382232" cy="1444304"/>
          </a:xfrm>
        </p:grpSpPr>
        <p:sp>
          <p:nvSpPr>
            <p:cNvPr id="109" name="正方形/長方形 108"/>
            <p:cNvSpPr/>
            <p:nvPr/>
          </p:nvSpPr>
          <p:spPr>
            <a:xfrm>
              <a:off x="1545879" y="6078533"/>
              <a:ext cx="1912539" cy="61335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  <a:shade val="30000"/>
                    <a:satMod val="115000"/>
                  </a:schemeClr>
                </a:gs>
                <a:gs pos="50000">
                  <a:schemeClr val="bg1">
                    <a:lumMod val="75000"/>
                    <a:shade val="67500"/>
                    <a:satMod val="115000"/>
                  </a:schemeClr>
                </a:gs>
                <a:gs pos="100000">
                  <a:schemeClr val="bg1">
                    <a:lumMod val="75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10" name="平行四辺形 109"/>
            <p:cNvSpPr/>
            <p:nvPr/>
          </p:nvSpPr>
          <p:spPr>
            <a:xfrm>
              <a:off x="1554083" y="5247588"/>
              <a:ext cx="3030432" cy="807197"/>
            </a:xfrm>
            <a:prstGeom prst="parallelogram">
              <a:avLst>
                <a:gd name="adj" fmla="val 136423"/>
              </a:avLst>
            </a:prstGeom>
            <a:gradFill flip="none" rotWithShape="1">
              <a:gsLst>
                <a:gs pos="100000">
                  <a:schemeClr val="tx1">
                    <a:lumMod val="65000"/>
                    <a:lumOff val="35000"/>
                  </a:schemeClr>
                </a:gs>
                <a:gs pos="0">
                  <a:schemeClr val="bg2">
                    <a:lumMod val="90000"/>
                  </a:schemeClr>
                </a:gs>
                <a:gs pos="42000">
                  <a:schemeClr val="bg2">
                    <a:lumMod val="90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317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b="1" dirty="0">
                <a:solidFill>
                  <a:schemeClr val="tx1"/>
                </a:solidFill>
              </a:endParaRPr>
            </a:p>
          </p:txBody>
        </p:sp>
        <p:sp>
          <p:nvSpPr>
            <p:cNvPr id="111" name="平行四辺形 110"/>
            <p:cNvSpPr/>
            <p:nvPr/>
          </p:nvSpPr>
          <p:spPr>
            <a:xfrm rot="19405697">
              <a:off x="3161894" y="5724619"/>
              <a:ext cx="1766217" cy="489256"/>
            </a:xfrm>
            <a:prstGeom prst="parallelogram">
              <a:avLst>
                <a:gd name="adj" fmla="val 71735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cxnSp>
          <p:nvCxnSpPr>
            <p:cNvPr id="112" name="直線コネクタ 111"/>
            <p:cNvCxnSpPr/>
            <p:nvPr/>
          </p:nvCxnSpPr>
          <p:spPr>
            <a:xfrm>
              <a:off x="1567705" y="6558022"/>
              <a:ext cx="1866898" cy="4762"/>
            </a:xfrm>
            <a:prstGeom prst="line">
              <a:avLst/>
            </a:prstGeom>
            <a:ln w="47625" cmpd="thickThin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線コネクタ 112"/>
            <p:cNvCxnSpPr/>
            <p:nvPr/>
          </p:nvCxnSpPr>
          <p:spPr>
            <a:xfrm flipH="1" flipV="1">
              <a:off x="1577231" y="6201301"/>
              <a:ext cx="1866898" cy="1810"/>
            </a:xfrm>
            <a:prstGeom prst="line">
              <a:avLst/>
            </a:prstGeom>
            <a:ln w="47625" cmpd="thickThin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角丸四角形 113"/>
            <p:cNvSpPr/>
            <p:nvPr/>
          </p:nvSpPr>
          <p:spPr>
            <a:xfrm>
              <a:off x="1605560" y="6259038"/>
              <a:ext cx="142875" cy="1143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 extrusionH="25400" contourW="6350">
              <a:bevelT w="38100"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 b="1" dirty="0"/>
            </a:p>
          </p:txBody>
        </p:sp>
        <p:sp>
          <p:nvSpPr>
            <p:cNvPr id="115" name="正方形/長方形 114"/>
            <p:cNvSpPr/>
            <p:nvPr/>
          </p:nvSpPr>
          <p:spPr>
            <a:xfrm>
              <a:off x="3082180" y="6268897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16" name="正方形/長方形 115"/>
            <p:cNvSpPr/>
            <p:nvPr/>
          </p:nvSpPr>
          <p:spPr>
            <a:xfrm>
              <a:off x="2863107" y="6268899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17" name="正方形/長方形 116"/>
            <p:cNvSpPr/>
            <p:nvPr/>
          </p:nvSpPr>
          <p:spPr>
            <a:xfrm>
              <a:off x="2975025" y="6268898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18" name="正方形/長方形 117"/>
            <p:cNvSpPr/>
            <p:nvPr/>
          </p:nvSpPr>
          <p:spPr>
            <a:xfrm>
              <a:off x="3082180" y="6341191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19" name="正方形/長方形 118"/>
            <p:cNvSpPr/>
            <p:nvPr/>
          </p:nvSpPr>
          <p:spPr>
            <a:xfrm>
              <a:off x="2863107" y="6341193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0" name="正方形/長方形 119"/>
            <p:cNvSpPr/>
            <p:nvPr/>
          </p:nvSpPr>
          <p:spPr>
            <a:xfrm>
              <a:off x="2975025" y="6341192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1" name="正方形/長方形 120"/>
            <p:cNvSpPr/>
            <p:nvPr/>
          </p:nvSpPr>
          <p:spPr>
            <a:xfrm>
              <a:off x="3082180" y="6413485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2" name="正方形/長方形 121"/>
            <p:cNvSpPr/>
            <p:nvPr/>
          </p:nvSpPr>
          <p:spPr>
            <a:xfrm>
              <a:off x="2863107" y="6413487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3" name="正方形/長方形 122"/>
            <p:cNvSpPr/>
            <p:nvPr/>
          </p:nvSpPr>
          <p:spPr>
            <a:xfrm>
              <a:off x="2975025" y="6413486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4" name="正方形/長方形 123"/>
            <p:cNvSpPr/>
            <p:nvPr/>
          </p:nvSpPr>
          <p:spPr>
            <a:xfrm>
              <a:off x="3190011" y="6268897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5" name="正方形/長方形 124"/>
            <p:cNvSpPr/>
            <p:nvPr/>
          </p:nvSpPr>
          <p:spPr>
            <a:xfrm>
              <a:off x="3190011" y="6341191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6" name="正方形/長方形 125"/>
            <p:cNvSpPr/>
            <p:nvPr/>
          </p:nvSpPr>
          <p:spPr>
            <a:xfrm>
              <a:off x="3190011" y="6413485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7" name="正方形/長方形 126"/>
            <p:cNvSpPr/>
            <p:nvPr/>
          </p:nvSpPr>
          <p:spPr>
            <a:xfrm>
              <a:off x="3300895" y="6268897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8" name="正方形/長方形 127"/>
            <p:cNvSpPr/>
            <p:nvPr/>
          </p:nvSpPr>
          <p:spPr>
            <a:xfrm>
              <a:off x="3300895" y="6341191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29" name="正方形/長方形 128"/>
            <p:cNvSpPr/>
            <p:nvPr/>
          </p:nvSpPr>
          <p:spPr>
            <a:xfrm>
              <a:off x="3300895" y="6413485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0" name="正方形/長方形 129"/>
            <p:cNvSpPr/>
            <p:nvPr/>
          </p:nvSpPr>
          <p:spPr>
            <a:xfrm>
              <a:off x="2636215" y="6274044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1" name="正方形/長方形 130"/>
            <p:cNvSpPr/>
            <p:nvPr/>
          </p:nvSpPr>
          <p:spPr>
            <a:xfrm>
              <a:off x="2636215" y="6346338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2" name="正方形/長方形 131"/>
            <p:cNvSpPr/>
            <p:nvPr/>
          </p:nvSpPr>
          <p:spPr>
            <a:xfrm>
              <a:off x="2636215" y="6418632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3" name="正方形/長方形 132"/>
            <p:cNvSpPr/>
            <p:nvPr/>
          </p:nvSpPr>
          <p:spPr>
            <a:xfrm>
              <a:off x="2747099" y="6274044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4" name="正方形/長方形 133"/>
            <p:cNvSpPr/>
            <p:nvPr/>
          </p:nvSpPr>
          <p:spPr>
            <a:xfrm>
              <a:off x="2747099" y="6346338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5" name="正方形/長方形 134"/>
            <p:cNvSpPr/>
            <p:nvPr/>
          </p:nvSpPr>
          <p:spPr>
            <a:xfrm>
              <a:off x="2747099" y="6418632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6" name="正方形/長方形 135"/>
            <p:cNvSpPr/>
            <p:nvPr/>
          </p:nvSpPr>
          <p:spPr>
            <a:xfrm>
              <a:off x="2408960" y="6268897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7" name="正方形/長方形 136"/>
            <p:cNvSpPr/>
            <p:nvPr/>
          </p:nvSpPr>
          <p:spPr>
            <a:xfrm>
              <a:off x="2408960" y="6341191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8" name="正方形/長方形 137"/>
            <p:cNvSpPr/>
            <p:nvPr/>
          </p:nvSpPr>
          <p:spPr>
            <a:xfrm>
              <a:off x="2408960" y="6413485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39" name="正方形/長方形 138"/>
            <p:cNvSpPr/>
            <p:nvPr/>
          </p:nvSpPr>
          <p:spPr>
            <a:xfrm>
              <a:off x="2519844" y="6268897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40" name="正方形/長方形 139"/>
            <p:cNvSpPr/>
            <p:nvPr/>
          </p:nvSpPr>
          <p:spPr>
            <a:xfrm>
              <a:off x="2519844" y="6341191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41" name="正方形/長方形 140"/>
            <p:cNvSpPr/>
            <p:nvPr/>
          </p:nvSpPr>
          <p:spPr>
            <a:xfrm>
              <a:off x="2519844" y="6413485"/>
              <a:ext cx="100012" cy="64293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sp>
        <p:nvSpPr>
          <p:cNvPr id="6" name="テキスト ボックス 5"/>
          <p:cNvSpPr txBox="1"/>
          <p:nvPr/>
        </p:nvSpPr>
        <p:spPr>
          <a:xfrm>
            <a:off x="3679727" y="116779"/>
            <a:ext cx="16561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We can expect to realize Pedestrian</a:t>
            </a:r>
          </a:p>
          <a:p>
            <a:pPr algn="ctr"/>
            <a:r>
              <a:rPr lang="en-US" altLang="ja-JP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detection</a:t>
            </a:r>
          </a:p>
        </p:txBody>
      </p:sp>
      <p:grpSp>
        <p:nvGrpSpPr>
          <p:cNvPr id="3" name="グループ化 80"/>
          <p:cNvGrpSpPr/>
          <p:nvPr/>
        </p:nvGrpSpPr>
        <p:grpSpPr>
          <a:xfrm>
            <a:off x="2177918" y="2274280"/>
            <a:ext cx="1088447" cy="695561"/>
            <a:chOff x="7281089" y="-622967"/>
            <a:chExt cx="1451262" cy="927414"/>
          </a:xfrm>
        </p:grpSpPr>
        <p:sp>
          <p:nvSpPr>
            <p:cNvPr id="82" name="フリーフォーム 81"/>
            <p:cNvSpPr/>
            <p:nvPr/>
          </p:nvSpPr>
          <p:spPr>
            <a:xfrm>
              <a:off x="7941730" y="-60852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83" name="フリーフォーム 82"/>
            <p:cNvSpPr/>
            <p:nvPr/>
          </p:nvSpPr>
          <p:spPr>
            <a:xfrm>
              <a:off x="7425937" y="-61484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84" name="フリーフォーム 83"/>
            <p:cNvSpPr/>
            <p:nvPr/>
          </p:nvSpPr>
          <p:spPr>
            <a:xfrm>
              <a:off x="7696552" y="-62296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00" name="フリーフォーム 99"/>
            <p:cNvSpPr/>
            <p:nvPr/>
          </p:nvSpPr>
          <p:spPr>
            <a:xfrm>
              <a:off x="7777237" y="-59581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01" name="フリーフォーム 100"/>
            <p:cNvSpPr/>
            <p:nvPr/>
          </p:nvSpPr>
          <p:spPr>
            <a:xfrm>
              <a:off x="8113210" y="-60216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02" name="フリーフォーム 101"/>
            <p:cNvSpPr/>
            <p:nvPr/>
          </p:nvSpPr>
          <p:spPr>
            <a:xfrm>
              <a:off x="7281089" y="-61590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03" name="フリーフォーム 102"/>
            <p:cNvSpPr/>
            <p:nvPr/>
          </p:nvSpPr>
          <p:spPr>
            <a:xfrm>
              <a:off x="7570785" y="-616965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04" name="フリーフォーム 103"/>
            <p:cNvSpPr/>
            <p:nvPr/>
          </p:nvSpPr>
          <p:spPr>
            <a:xfrm>
              <a:off x="8427551" y="-60837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05" name="フリーフォーム 104"/>
            <p:cNvSpPr/>
            <p:nvPr/>
          </p:nvSpPr>
          <p:spPr>
            <a:xfrm>
              <a:off x="8275151" y="-60118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grpSp>
        <p:nvGrpSpPr>
          <p:cNvPr id="4" name="グループ化 105"/>
          <p:cNvGrpSpPr/>
          <p:nvPr/>
        </p:nvGrpSpPr>
        <p:grpSpPr>
          <a:xfrm>
            <a:off x="1893214" y="1568245"/>
            <a:ext cx="1088447" cy="695561"/>
            <a:chOff x="7281089" y="-622967"/>
            <a:chExt cx="1451262" cy="927414"/>
          </a:xfrm>
        </p:grpSpPr>
        <p:sp>
          <p:nvSpPr>
            <p:cNvPr id="142" name="フリーフォーム 141"/>
            <p:cNvSpPr/>
            <p:nvPr/>
          </p:nvSpPr>
          <p:spPr>
            <a:xfrm>
              <a:off x="7941730" y="-60852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43" name="フリーフォーム 142"/>
            <p:cNvSpPr/>
            <p:nvPr/>
          </p:nvSpPr>
          <p:spPr>
            <a:xfrm>
              <a:off x="7425937" y="-61484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44" name="フリーフォーム 143"/>
            <p:cNvSpPr/>
            <p:nvPr/>
          </p:nvSpPr>
          <p:spPr>
            <a:xfrm>
              <a:off x="7696552" y="-62296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45" name="フリーフォーム 144"/>
            <p:cNvSpPr/>
            <p:nvPr/>
          </p:nvSpPr>
          <p:spPr>
            <a:xfrm>
              <a:off x="7777237" y="-59581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46" name="フリーフォーム 145"/>
            <p:cNvSpPr/>
            <p:nvPr/>
          </p:nvSpPr>
          <p:spPr>
            <a:xfrm>
              <a:off x="8113210" y="-60216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47" name="フリーフォーム 146"/>
            <p:cNvSpPr/>
            <p:nvPr/>
          </p:nvSpPr>
          <p:spPr>
            <a:xfrm>
              <a:off x="7281089" y="-61590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48" name="フリーフォーム 147"/>
            <p:cNvSpPr/>
            <p:nvPr/>
          </p:nvSpPr>
          <p:spPr>
            <a:xfrm>
              <a:off x="7570785" y="-616965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49" name="フリーフォーム 148"/>
            <p:cNvSpPr/>
            <p:nvPr/>
          </p:nvSpPr>
          <p:spPr>
            <a:xfrm>
              <a:off x="8427551" y="-60837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50" name="フリーフォーム 149"/>
            <p:cNvSpPr/>
            <p:nvPr/>
          </p:nvSpPr>
          <p:spPr>
            <a:xfrm>
              <a:off x="8275151" y="-60118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grpSp>
        <p:nvGrpSpPr>
          <p:cNvPr id="5" name="グループ化 150"/>
          <p:cNvGrpSpPr/>
          <p:nvPr/>
        </p:nvGrpSpPr>
        <p:grpSpPr>
          <a:xfrm>
            <a:off x="1461239" y="1953390"/>
            <a:ext cx="1088447" cy="695561"/>
            <a:chOff x="7281089" y="-622967"/>
            <a:chExt cx="1451262" cy="927414"/>
          </a:xfrm>
        </p:grpSpPr>
        <p:sp>
          <p:nvSpPr>
            <p:cNvPr id="152" name="フリーフォーム 151"/>
            <p:cNvSpPr/>
            <p:nvPr/>
          </p:nvSpPr>
          <p:spPr>
            <a:xfrm>
              <a:off x="7941730" y="-60852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53" name="フリーフォーム 152"/>
            <p:cNvSpPr/>
            <p:nvPr/>
          </p:nvSpPr>
          <p:spPr>
            <a:xfrm>
              <a:off x="7425937" y="-61484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54" name="フリーフォーム 153"/>
            <p:cNvSpPr/>
            <p:nvPr/>
          </p:nvSpPr>
          <p:spPr>
            <a:xfrm>
              <a:off x="7696552" y="-62296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55" name="フリーフォーム 154"/>
            <p:cNvSpPr/>
            <p:nvPr/>
          </p:nvSpPr>
          <p:spPr>
            <a:xfrm>
              <a:off x="7777237" y="-59581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56" name="フリーフォーム 155"/>
            <p:cNvSpPr/>
            <p:nvPr/>
          </p:nvSpPr>
          <p:spPr>
            <a:xfrm>
              <a:off x="8113210" y="-60216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57" name="フリーフォーム 156"/>
            <p:cNvSpPr/>
            <p:nvPr/>
          </p:nvSpPr>
          <p:spPr>
            <a:xfrm>
              <a:off x="7281089" y="-61590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58" name="フリーフォーム 157"/>
            <p:cNvSpPr/>
            <p:nvPr/>
          </p:nvSpPr>
          <p:spPr>
            <a:xfrm>
              <a:off x="7570785" y="-616965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59" name="フリーフォーム 158"/>
            <p:cNvSpPr/>
            <p:nvPr/>
          </p:nvSpPr>
          <p:spPr>
            <a:xfrm>
              <a:off x="8427551" y="-60837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60" name="フリーフォーム 159"/>
            <p:cNvSpPr/>
            <p:nvPr/>
          </p:nvSpPr>
          <p:spPr>
            <a:xfrm>
              <a:off x="8275151" y="-60118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grpSp>
        <p:nvGrpSpPr>
          <p:cNvPr id="7" name="グループ化 38"/>
          <p:cNvGrpSpPr/>
          <p:nvPr/>
        </p:nvGrpSpPr>
        <p:grpSpPr>
          <a:xfrm>
            <a:off x="5915748" y="5256408"/>
            <a:ext cx="504056" cy="864096"/>
            <a:chOff x="2672142" y="4397635"/>
            <a:chExt cx="1358731" cy="2318985"/>
          </a:xfrm>
        </p:grpSpPr>
        <p:sp>
          <p:nvSpPr>
            <p:cNvPr id="87" name="平行四辺形 86"/>
            <p:cNvSpPr/>
            <p:nvPr/>
          </p:nvSpPr>
          <p:spPr>
            <a:xfrm rot="14062660">
              <a:off x="2729575" y="4640983"/>
              <a:ext cx="1245647" cy="758951"/>
            </a:xfrm>
            <a:prstGeom prst="parallelogram">
              <a:avLst>
                <a:gd name="adj" fmla="val 72149"/>
              </a:avLst>
            </a:prstGeom>
            <a:gradFill flip="none" rotWithShape="1">
              <a:gsLst>
                <a:gs pos="53000">
                  <a:schemeClr val="tx1">
                    <a:lumMod val="50000"/>
                    <a:lumOff val="50000"/>
                  </a:schemeClr>
                </a:gs>
                <a:gs pos="0">
                  <a:schemeClr val="bg2">
                    <a:lumMod val="90000"/>
                  </a:schemeClr>
                </a:gs>
                <a:gs pos="96000">
                  <a:schemeClr val="bg2">
                    <a:lumMod val="9000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path path="rect">
                <a:fillToRect l="100000" b="100000"/>
              </a:path>
              <a:tileRect t="-100000" r="-100000"/>
            </a:gra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85" name="正方形/長方形 84"/>
            <p:cNvSpPr/>
            <p:nvPr/>
          </p:nvSpPr>
          <p:spPr>
            <a:xfrm rot="16200000">
              <a:off x="2866527" y="5536174"/>
              <a:ext cx="1377228" cy="9514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  <a:shade val="30000"/>
                    <a:satMod val="115000"/>
                  </a:schemeClr>
                </a:gs>
                <a:gs pos="50000">
                  <a:schemeClr val="bg1">
                    <a:lumMod val="75000"/>
                    <a:shade val="67500"/>
                    <a:satMod val="115000"/>
                  </a:schemeClr>
                </a:gs>
                <a:gs pos="100000">
                  <a:schemeClr val="bg1">
                    <a:lumMod val="75000"/>
                    <a:shade val="100000"/>
                    <a:satMod val="115000"/>
                  </a:schemeClr>
                </a:gs>
              </a:gsLst>
              <a:path path="rect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86" name="平行四辺形 85"/>
            <p:cNvSpPr/>
            <p:nvPr/>
          </p:nvSpPr>
          <p:spPr>
            <a:xfrm rot="16200000">
              <a:off x="1881943" y="5550707"/>
              <a:ext cx="1956112" cy="375713"/>
            </a:xfrm>
            <a:prstGeom prst="parallelogram">
              <a:avLst>
                <a:gd name="adj" fmla="val 138624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0" cap="rnd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88" name="正方形/長方形 87"/>
            <p:cNvSpPr/>
            <p:nvPr/>
          </p:nvSpPr>
          <p:spPr>
            <a:xfrm rot="16200000">
              <a:off x="3403120" y="6545166"/>
              <a:ext cx="70535" cy="9973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89" name="正方形/長方形 88"/>
            <p:cNvSpPr/>
            <p:nvPr/>
          </p:nvSpPr>
          <p:spPr>
            <a:xfrm rot="16200000">
              <a:off x="3515265" y="6545166"/>
              <a:ext cx="70535" cy="9973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90" name="正方形/長方形 89"/>
            <p:cNvSpPr/>
            <p:nvPr/>
          </p:nvSpPr>
          <p:spPr>
            <a:xfrm rot="16200000">
              <a:off x="3627410" y="6545166"/>
              <a:ext cx="70535" cy="9973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91" name="正方形/長方形 90"/>
            <p:cNvSpPr/>
            <p:nvPr/>
          </p:nvSpPr>
          <p:spPr>
            <a:xfrm>
              <a:off x="3130931" y="5388786"/>
              <a:ext cx="839202" cy="565930"/>
            </a:xfrm>
            <a:prstGeom prst="rect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92" name="1 つの角を丸めた四角形 91"/>
            <p:cNvSpPr/>
            <p:nvPr/>
          </p:nvSpPr>
          <p:spPr>
            <a:xfrm>
              <a:off x="3136879" y="6019451"/>
              <a:ext cx="347663" cy="45719"/>
            </a:xfrm>
            <a:prstGeom prst="round1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93" name="円/楕円 92"/>
            <p:cNvSpPr/>
            <p:nvPr/>
          </p:nvSpPr>
          <p:spPr>
            <a:xfrm>
              <a:off x="3513075" y="6352807"/>
              <a:ext cx="99735" cy="142875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cxnSp>
          <p:nvCxnSpPr>
            <p:cNvPr id="94" name="直線コネクタ 93"/>
            <p:cNvCxnSpPr/>
            <p:nvPr/>
          </p:nvCxnSpPr>
          <p:spPr>
            <a:xfrm>
              <a:off x="3130931" y="5500104"/>
              <a:ext cx="839202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線コネクタ 94"/>
            <p:cNvCxnSpPr/>
            <p:nvPr/>
          </p:nvCxnSpPr>
          <p:spPr>
            <a:xfrm>
              <a:off x="3121929" y="5575676"/>
              <a:ext cx="839202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線コネクタ 95"/>
            <p:cNvCxnSpPr/>
            <p:nvPr/>
          </p:nvCxnSpPr>
          <p:spPr>
            <a:xfrm>
              <a:off x="3130931" y="5654608"/>
              <a:ext cx="839202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線コネクタ 96"/>
            <p:cNvCxnSpPr/>
            <p:nvPr/>
          </p:nvCxnSpPr>
          <p:spPr>
            <a:xfrm>
              <a:off x="3130931" y="5735514"/>
              <a:ext cx="839202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線コネクタ 97"/>
            <p:cNvCxnSpPr/>
            <p:nvPr/>
          </p:nvCxnSpPr>
          <p:spPr>
            <a:xfrm>
              <a:off x="3130931" y="5814626"/>
              <a:ext cx="839202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角丸四角形 98"/>
            <p:cNvSpPr/>
            <p:nvPr/>
          </p:nvSpPr>
          <p:spPr>
            <a:xfrm>
              <a:off x="3258658" y="6093171"/>
              <a:ext cx="628650" cy="149182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sp>
        <p:nvSpPr>
          <p:cNvPr id="107" name="テキスト ボックス 106"/>
          <p:cNvSpPr txBox="1"/>
          <p:nvPr/>
        </p:nvSpPr>
        <p:spPr>
          <a:xfrm>
            <a:off x="5283557" y="6093296"/>
            <a:ext cx="18004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Image Synthesizer</a:t>
            </a:r>
            <a:endParaRPr lang="ja-JP" altLang="en-US" sz="16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61" name="直方体 160"/>
          <p:cNvSpPr/>
          <p:nvPr/>
        </p:nvSpPr>
        <p:spPr>
          <a:xfrm>
            <a:off x="1685106" y="4462328"/>
            <a:ext cx="1455969" cy="501467"/>
          </a:xfrm>
          <a:prstGeom prst="cube">
            <a:avLst>
              <a:gd name="adj" fmla="val 33003"/>
            </a:avLst>
          </a:prstGeom>
          <a:gradFill flip="none" rotWithShape="1">
            <a:gsLst>
              <a:gs pos="2000">
                <a:schemeClr val="tx1"/>
              </a:gs>
              <a:gs pos="15000">
                <a:schemeClr val="tx1">
                  <a:lumMod val="95000"/>
                  <a:lumOff val="5000"/>
                </a:schemeClr>
              </a:gs>
              <a:gs pos="100000">
                <a:schemeClr val="bg1">
                  <a:lumMod val="85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67000">
                  <a:schemeClr val="bg1">
                    <a:lumMod val="85000"/>
                  </a:schemeClr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80"/>
          <p:cNvGrpSpPr/>
          <p:nvPr/>
        </p:nvGrpSpPr>
        <p:grpSpPr>
          <a:xfrm>
            <a:off x="6514122" y="2257179"/>
            <a:ext cx="1088447" cy="695561"/>
            <a:chOff x="7281089" y="-622967"/>
            <a:chExt cx="1451262" cy="927414"/>
          </a:xfrm>
        </p:grpSpPr>
        <p:sp>
          <p:nvSpPr>
            <p:cNvPr id="177" name="フリーフォーム 176"/>
            <p:cNvSpPr/>
            <p:nvPr/>
          </p:nvSpPr>
          <p:spPr>
            <a:xfrm>
              <a:off x="7941730" y="-60852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82" name="フリーフォーム 181"/>
            <p:cNvSpPr/>
            <p:nvPr/>
          </p:nvSpPr>
          <p:spPr>
            <a:xfrm>
              <a:off x="7425937" y="-61484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83" name="フリーフォーム 182"/>
            <p:cNvSpPr/>
            <p:nvPr/>
          </p:nvSpPr>
          <p:spPr>
            <a:xfrm>
              <a:off x="7696552" y="-62296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84" name="フリーフォーム 183"/>
            <p:cNvSpPr/>
            <p:nvPr/>
          </p:nvSpPr>
          <p:spPr>
            <a:xfrm>
              <a:off x="7777237" y="-59581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85" name="フリーフォーム 184"/>
            <p:cNvSpPr/>
            <p:nvPr/>
          </p:nvSpPr>
          <p:spPr>
            <a:xfrm>
              <a:off x="8113210" y="-60216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86" name="フリーフォーム 185"/>
            <p:cNvSpPr/>
            <p:nvPr/>
          </p:nvSpPr>
          <p:spPr>
            <a:xfrm>
              <a:off x="7281089" y="-61590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87" name="フリーフォーム 186"/>
            <p:cNvSpPr/>
            <p:nvPr/>
          </p:nvSpPr>
          <p:spPr>
            <a:xfrm>
              <a:off x="7570785" y="-616965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88" name="フリーフォーム 187"/>
            <p:cNvSpPr/>
            <p:nvPr/>
          </p:nvSpPr>
          <p:spPr>
            <a:xfrm>
              <a:off x="8427551" y="-60837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89" name="フリーフォーム 188"/>
            <p:cNvSpPr/>
            <p:nvPr/>
          </p:nvSpPr>
          <p:spPr>
            <a:xfrm>
              <a:off x="8275151" y="-60118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grpSp>
        <p:nvGrpSpPr>
          <p:cNvPr id="10" name="グループ化 105"/>
          <p:cNvGrpSpPr/>
          <p:nvPr/>
        </p:nvGrpSpPr>
        <p:grpSpPr>
          <a:xfrm>
            <a:off x="6229418" y="1551144"/>
            <a:ext cx="1088447" cy="695561"/>
            <a:chOff x="7281089" y="-622967"/>
            <a:chExt cx="1451262" cy="927414"/>
          </a:xfrm>
        </p:grpSpPr>
        <p:sp>
          <p:nvSpPr>
            <p:cNvPr id="191" name="フリーフォーム 190"/>
            <p:cNvSpPr/>
            <p:nvPr/>
          </p:nvSpPr>
          <p:spPr>
            <a:xfrm>
              <a:off x="7941730" y="-60852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93" name="フリーフォーム 192"/>
            <p:cNvSpPr/>
            <p:nvPr/>
          </p:nvSpPr>
          <p:spPr>
            <a:xfrm>
              <a:off x="7425937" y="-61484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94" name="フリーフォーム 193"/>
            <p:cNvSpPr/>
            <p:nvPr/>
          </p:nvSpPr>
          <p:spPr>
            <a:xfrm>
              <a:off x="7696552" y="-62296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95" name="フリーフォーム 194"/>
            <p:cNvSpPr/>
            <p:nvPr/>
          </p:nvSpPr>
          <p:spPr>
            <a:xfrm>
              <a:off x="7777237" y="-59581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96" name="フリーフォーム 195"/>
            <p:cNvSpPr/>
            <p:nvPr/>
          </p:nvSpPr>
          <p:spPr>
            <a:xfrm>
              <a:off x="8113210" y="-60216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97" name="フリーフォーム 196"/>
            <p:cNvSpPr/>
            <p:nvPr/>
          </p:nvSpPr>
          <p:spPr>
            <a:xfrm>
              <a:off x="7281089" y="-61590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98" name="フリーフォーム 197"/>
            <p:cNvSpPr/>
            <p:nvPr/>
          </p:nvSpPr>
          <p:spPr>
            <a:xfrm>
              <a:off x="7570785" y="-616965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99" name="フリーフォーム 198"/>
            <p:cNvSpPr/>
            <p:nvPr/>
          </p:nvSpPr>
          <p:spPr>
            <a:xfrm>
              <a:off x="8427551" y="-60837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00" name="フリーフォーム 199"/>
            <p:cNvSpPr/>
            <p:nvPr/>
          </p:nvSpPr>
          <p:spPr>
            <a:xfrm>
              <a:off x="8275151" y="-60118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grpSp>
        <p:nvGrpSpPr>
          <p:cNvPr id="11" name="グループ化 150"/>
          <p:cNvGrpSpPr/>
          <p:nvPr/>
        </p:nvGrpSpPr>
        <p:grpSpPr>
          <a:xfrm>
            <a:off x="5797443" y="1936289"/>
            <a:ext cx="1088447" cy="695561"/>
            <a:chOff x="7281089" y="-622967"/>
            <a:chExt cx="1451262" cy="927414"/>
          </a:xfrm>
        </p:grpSpPr>
        <p:sp>
          <p:nvSpPr>
            <p:cNvPr id="202" name="フリーフォーム 201"/>
            <p:cNvSpPr/>
            <p:nvPr/>
          </p:nvSpPr>
          <p:spPr>
            <a:xfrm>
              <a:off x="7941730" y="-60852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03" name="フリーフォーム 202"/>
            <p:cNvSpPr/>
            <p:nvPr/>
          </p:nvSpPr>
          <p:spPr>
            <a:xfrm>
              <a:off x="7425937" y="-61484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04" name="フリーフォーム 203"/>
            <p:cNvSpPr/>
            <p:nvPr/>
          </p:nvSpPr>
          <p:spPr>
            <a:xfrm>
              <a:off x="7696552" y="-62296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05" name="フリーフォーム 204"/>
            <p:cNvSpPr/>
            <p:nvPr/>
          </p:nvSpPr>
          <p:spPr>
            <a:xfrm>
              <a:off x="7777237" y="-59581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06" name="フリーフォーム 205"/>
            <p:cNvSpPr/>
            <p:nvPr/>
          </p:nvSpPr>
          <p:spPr>
            <a:xfrm>
              <a:off x="8113210" y="-60216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07" name="フリーフォーム 206"/>
            <p:cNvSpPr/>
            <p:nvPr/>
          </p:nvSpPr>
          <p:spPr>
            <a:xfrm>
              <a:off x="7281089" y="-61590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08" name="フリーフォーム 207"/>
            <p:cNvSpPr/>
            <p:nvPr/>
          </p:nvSpPr>
          <p:spPr>
            <a:xfrm>
              <a:off x="7570785" y="-616965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09" name="フリーフォーム 208"/>
            <p:cNvSpPr/>
            <p:nvPr/>
          </p:nvSpPr>
          <p:spPr>
            <a:xfrm>
              <a:off x="8427551" y="-60837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10" name="フリーフォーム 209"/>
            <p:cNvSpPr/>
            <p:nvPr/>
          </p:nvSpPr>
          <p:spPr>
            <a:xfrm>
              <a:off x="8275151" y="-60118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grpSp>
        <p:nvGrpSpPr>
          <p:cNvPr id="12" name="グループ化 160"/>
          <p:cNvGrpSpPr/>
          <p:nvPr/>
        </p:nvGrpSpPr>
        <p:grpSpPr>
          <a:xfrm>
            <a:off x="6071202" y="2649123"/>
            <a:ext cx="1088447" cy="695561"/>
            <a:chOff x="7281089" y="-622967"/>
            <a:chExt cx="1451262" cy="927414"/>
          </a:xfrm>
        </p:grpSpPr>
        <p:sp>
          <p:nvSpPr>
            <p:cNvPr id="212" name="フリーフォーム 211"/>
            <p:cNvSpPr/>
            <p:nvPr/>
          </p:nvSpPr>
          <p:spPr>
            <a:xfrm>
              <a:off x="7941730" y="-60852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13" name="フリーフォーム 212"/>
            <p:cNvSpPr/>
            <p:nvPr/>
          </p:nvSpPr>
          <p:spPr>
            <a:xfrm>
              <a:off x="7425937" y="-61484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14" name="フリーフォーム 213"/>
            <p:cNvSpPr/>
            <p:nvPr/>
          </p:nvSpPr>
          <p:spPr>
            <a:xfrm>
              <a:off x="7696552" y="-62296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15" name="フリーフォーム 214"/>
            <p:cNvSpPr/>
            <p:nvPr/>
          </p:nvSpPr>
          <p:spPr>
            <a:xfrm>
              <a:off x="7777237" y="-59581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16" name="フリーフォーム 215"/>
            <p:cNvSpPr/>
            <p:nvPr/>
          </p:nvSpPr>
          <p:spPr>
            <a:xfrm>
              <a:off x="8113210" y="-60216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17" name="フリーフォーム 216"/>
            <p:cNvSpPr/>
            <p:nvPr/>
          </p:nvSpPr>
          <p:spPr>
            <a:xfrm>
              <a:off x="7281089" y="-61590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18" name="フリーフォーム 217"/>
            <p:cNvSpPr/>
            <p:nvPr/>
          </p:nvSpPr>
          <p:spPr>
            <a:xfrm>
              <a:off x="7570785" y="-616965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19" name="フリーフォーム 218"/>
            <p:cNvSpPr/>
            <p:nvPr/>
          </p:nvSpPr>
          <p:spPr>
            <a:xfrm>
              <a:off x="8427551" y="-60837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20" name="フリーフォーム 219"/>
            <p:cNvSpPr/>
            <p:nvPr/>
          </p:nvSpPr>
          <p:spPr>
            <a:xfrm>
              <a:off x="8275151" y="-60118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cxnSp>
        <p:nvCxnSpPr>
          <p:cNvPr id="236" name="直線矢印コネクタ 235"/>
          <p:cNvCxnSpPr/>
          <p:nvPr/>
        </p:nvCxnSpPr>
        <p:spPr>
          <a:xfrm flipH="1">
            <a:off x="6232740" y="1414232"/>
            <a:ext cx="381179" cy="2743898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テキスト ボックス 238"/>
          <p:cNvSpPr txBox="1"/>
          <p:nvPr/>
        </p:nvSpPr>
        <p:spPr>
          <a:xfrm>
            <a:off x="7263710" y="6292100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Monitor</a:t>
            </a:r>
            <a:endParaRPr kumimoji="1" lang="ja-JP" altLang="en-US" sz="16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255" name="直線コネクタ 254"/>
          <p:cNvCxnSpPr>
            <a:endCxn id="222" idx="0"/>
          </p:cNvCxnSpPr>
          <p:nvPr/>
        </p:nvCxnSpPr>
        <p:spPr>
          <a:xfrm>
            <a:off x="2420532" y="4966492"/>
            <a:ext cx="1560" cy="38253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直線矢印コネクタ 258"/>
          <p:cNvCxnSpPr>
            <a:endCxn id="192" idx="0"/>
          </p:cNvCxnSpPr>
          <p:nvPr/>
        </p:nvCxnSpPr>
        <p:spPr>
          <a:xfrm flipH="1">
            <a:off x="2096448" y="1443292"/>
            <a:ext cx="194672" cy="2784391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直線矢印コネクタ 259"/>
          <p:cNvCxnSpPr>
            <a:endCxn id="223" idx="0"/>
          </p:cNvCxnSpPr>
          <p:nvPr/>
        </p:nvCxnSpPr>
        <p:spPr>
          <a:xfrm>
            <a:off x="2499739" y="1477583"/>
            <a:ext cx="275443" cy="2756589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0" name="テキスト ボックス 269"/>
          <p:cNvSpPr txBox="1"/>
          <p:nvPr/>
        </p:nvSpPr>
        <p:spPr>
          <a:xfrm>
            <a:off x="4788024" y="3645024"/>
            <a:ext cx="15023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Reflected wave</a:t>
            </a:r>
            <a:endParaRPr kumimoji="1" lang="ja-JP" altLang="en-US" sz="1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76" name="右矢印 275"/>
          <p:cNvSpPr/>
          <p:nvPr/>
        </p:nvSpPr>
        <p:spPr>
          <a:xfrm>
            <a:off x="5654051" y="548680"/>
            <a:ext cx="50405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79" name="直線コネクタ 278"/>
          <p:cNvCxnSpPr/>
          <p:nvPr/>
        </p:nvCxnSpPr>
        <p:spPr>
          <a:xfrm>
            <a:off x="4283968" y="1484784"/>
            <a:ext cx="0" cy="511256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図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128" y="225346"/>
            <a:ext cx="543001" cy="1188886"/>
          </a:xfrm>
          <a:prstGeom prst="rect">
            <a:avLst/>
          </a:prstGeom>
        </p:spPr>
      </p:pic>
      <p:pic>
        <p:nvPicPr>
          <p:cNvPr id="181" name="図 18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16632"/>
            <a:ext cx="543001" cy="1188886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496" y="5338313"/>
            <a:ext cx="449256" cy="993733"/>
          </a:xfrm>
          <a:prstGeom prst="rect">
            <a:avLst/>
          </a:prstGeom>
        </p:spPr>
      </p:pic>
      <p:pic>
        <p:nvPicPr>
          <p:cNvPr id="192" name="図 19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1586">
            <a:off x="1760562" y="4225865"/>
            <a:ext cx="618830" cy="387150"/>
          </a:xfrm>
          <a:prstGeom prst="rect">
            <a:avLst/>
          </a:prstGeom>
        </p:spPr>
      </p:pic>
      <p:pic>
        <p:nvPicPr>
          <p:cNvPr id="223" name="図 2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7225">
            <a:off x="2497315" y="4231584"/>
            <a:ext cx="618830" cy="387150"/>
          </a:xfrm>
          <a:prstGeom prst="rect">
            <a:avLst/>
          </a:prstGeom>
        </p:spPr>
      </p:pic>
      <p:pic>
        <p:nvPicPr>
          <p:cNvPr id="224" name="図 2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7610">
            <a:off x="6802349" y="3822312"/>
            <a:ext cx="720571" cy="974543"/>
          </a:xfrm>
          <a:prstGeom prst="rect">
            <a:avLst/>
          </a:prstGeom>
        </p:spPr>
      </p:pic>
      <p:grpSp>
        <p:nvGrpSpPr>
          <p:cNvPr id="13" name="グループ化 160"/>
          <p:cNvGrpSpPr/>
          <p:nvPr/>
        </p:nvGrpSpPr>
        <p:grpSpPr>
          <a:xfrm>
            <a:off x="1721101" y="2653226"/>
            <a:ext cx="1088447" cy="695561"/>
            <a:chOff x="7281089" y="-622967"/>
            <a:chExt cx="1451262" cy="927414"/>
          </a:xfrm>
        </p:grpSpPr>
        <p:sp>
          <p:nvSpPr>
            <p:cNvPr id="230" name="フリーフォーム 229"/>
            <p:cNvSpPr/>
            <p:nvPr/>
          </p:nvSpPr>
          <p:spPr>
            <a:xfrm>
              <a:off x="7941730" y="-60852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31" name="フリーフォーム 230"/>
            <p:cNvSpPr/>
            <p:nvPr/>
          </p:nvSpPr>
          <p:spPr>
            <a:xfrm>
              <a:off x="7425937" y="-61484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33" name="フリーフォーム 232"/>
            <p:cNvSpPr/>
            <p:nvPr/>
          </p:nvSpPr>
          <p:spPr>
            <a:xfrm>
              <a:off x="7696552" y="-62296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35" name="フリーフォーム 234"/>
            <p:cNvSpPr/>
            <p:nvPr/>
          </p:nvSpPr>
          <p:spPr>
            <a:xfrm>
              <a:off x="7777237" y="-59581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37" name="フリーフォーム 236"/>
            <p:cNvSpPr/>
            <p:nvPr/>
          </p:nvSpPr>
          <p:spPr>
            <a:xfrm>
              <a:off x="8113210" y="-60216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41" name="フリーフォーム 240"/>
            <p:cNvSpPr/>
            <p:nvPr/>
          </p:nvSpPr>
          <p:spPr>
            <a:xfrm>
              <a:off x="7281089" y="-61590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42" name="フリーフォーム 241"/>
            <p:cNvSpPr/>
            <p:nvPr/>
          </p:nvSpPr>
          <p:spPr>
            <a:xfrm>
              <a:off x="7570785" y="-616965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43" name="フリーフォーム 242"/>
            <p:cNvSpPr/>
            <p:nvPr/>
          </p:nvSpPr>
          <p:spPr>
            <a:xfrm>
              <a:off x="8427551" y="-60837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244" name="フリーフォーム 243"/>
            <p:cNvSpPr/>
            <p:nvPr/>
          </p:nvSpPr>
          <p:spPr>
            <a:xfrm>
              <a:off x="8275151" y="-60118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sp>
        <p:nvSpPr>
          <p:cNvPr id="222" name="正方形/長方形 221"/>
          <p:cNvSpPr/>
          <p:nvPr/>
        </p:nvSpPr>
        <p:spPr>
          <a:xfrm>
            <a:off x="1846028" y="5349029"/>
            <a:ext cx="1152128" cy="1008112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4" name="グループ化 160"/>
          <p:cNvGrpSpPr/>
          <p:nvPr/>
        </p:nvGrpSpPr>
        <p:grpSpPr>
          <a:xfrm>
            <a:off x="1873612" y="5481982"/>
            <a:ext cx="1088447" cy="695561"/>
            <a:chOff x="7281089" y="-622967"/>
            <a:chExt cx="1451262" cy="927414"/>
          </a:xfrm>
        </p:grpSpPr>
        <p:sp>
          <p:nvSpPr>
            <p:cNvPr id="162" name="フリーフォーム 161"/>
            <p:cNvSpPr/>
            <p:nvPr/>
          </p:nvSpPr>
          <p:spPr>
            <a:xfrm>
              <a:off x="7941730" y="-60852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63" name="フリーフォーム 162"/>
            <p:cNvSpPr/>
            <p:nvPr/>
          </p:nvSpPr>
          <p:spPr>
            <a:xfrm>
              <a:off x="7425937" y="-61484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64" name="フリーフォーム 163"/>
            <p:cNvSpPr/>
            <p:nvPr/>
          </p:nvSpPr>
          <p:spPr>
            <a:xfrm>
              <a:off x="7696552" y="-622967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65" name="フリーフォーム 164"/>
            <p:cNvSpPr/>
            <p:nvPr/>
          </p:nvSpPr>
          <p:spPr>
            <a:xfrm>
              <a:off x="7777237" y="-595811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66" name="フリーフォーム 165"/>
            <p:cNvSpPr/>
            <p:nvPr/>
          </p:nvSpPr>
          <p:spPr>
            <a:xfrm>
              <a:off x="8113210" y="-60216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67" name="フリーフォーム 166"/>
            <p:cNvSpPr/>
            <p:nvPr/>
          </p:nvSpPr>
          <p:spPr>
            <a:xfrm>
              <a:off x="7281089" y="-615906"/>
              <a:ext cx="323881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68" name="フリーフォーム 167"/>
            <p:cNvSpPr/>
            <p:nvPr/>
          </p:nvSpPr>
          <p:spPr>
            <a:xfrm>
              <a:off x="7570785" y="-616965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69" name="フリーフォーム 168"/>
            <p:cNvSpPr/>
            <p:nvPr/>
          </p:nvSpPr>
          <p:spPr>
            <a:xfrm>
              <a:off x="8427551" y="-60837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70" name="フリーフォーム 169"/>
            <p:cNvSpPr/>
            <p:nvPr/>
          </p:nvSpPr>
          <p:spPr>
            <a:xfrm>
              <a:off x="8275151" y="-601181"/>
              <a:ext cx="304800" cy="900258"/>
            </a:xfrm>
            <a:custGeom>
              <a:avLst/>
              <a:gdLst>
                <a:gd name="connsiteX0" fmla="*/ 0 w 323881"/>
                <a:gd name="connsiteY0" fmla="*/ 0 h 3894082"/>
                <a:gd name="connsiteX1" fmla="*/ 189187 w 323881"/>
                <a:gd name="connsiteY1" fmla="*/ 283779 h 3894082"/>
                <a:gd name="connsiteX2" fmla="*/ 236483 w 323881"/>
                <a:gd name="connsiteY2" fmla="*/ 331075 h 3894082"/>
                <a:gd name="connsiteX3" fmla="*/ 252249 w 323881"/>
                <a:gd name="connsiteY3" fmla="*/ 378372 h 3894082"/>
                <a:gd name="connsiteX4" fmla="*/ 283780 w 323881"/>
                <a:gd name="connsiteY4" fmla="*/ 425669 h 3894082"/>
                <a:gd name="connsiteX5" fmla="*/ 299545 w 323881"/>
                <a:gd name="connsiteY5" fmla="*/ 756744 h 3894082"/>
                <a:gd name="connsiteX6" fmla="*/ 268014 w 323881"/>
                <a:gd name="connsiteY6" fmla="*/ 804041 h 3894082"/>
                <a:gd name="connsiteX7" fmla="*/ 220718 w 323881"/>
                <a:gd name="connsiteY7" fmla="*/ 835572 h 3894082"/>
                <a:gd name="connsiteX8" fmla="*/ 189187 w 323881"/>
                <a:gd name="connsiteY8" fmla="*/ 882869 h 3894082"/>
                <a:gd name="connsiteX9" fmla="*/ 141890 w 323881"/>
                <a:gd name="connsiteY9" fmla="*/ 914400 h 3894082"/>
                <a:gd name="connsiteX10" fmla="*/ 78828 w 323881"/>
                <a:gd name="connsiteY10" fmla="*/ 1008993 h 3894082"/>
                <a:gd name="connsiteX11" fmla="*/ 31531 w 323881"/>
                <a:gd name="connsiteY11" fmla="*/ 1103586 h 3894082"/>
                <a:gd name="connsiteX12" fmla="*/ 63063 w 323881"/>
                <a:gd name="connsiteY12" fmla="*/ 1403131 h 3894082"/>
                <a:gd name="connsiteX13" fmla="*/ 94594 w 323881"/>
                <a:gd name="connsiteY13" fmla="*/ 1450427 h 3894082"/>
                <a:gd name="connsiteX14" fmla="*/ 110359 w 323881"/>
                <a:gd name="connsiteY14" fmla="*/ 1497724 h 3894082"/>
                <a:gd name="connsiteX15" fmla="*/ 189187 w 323881"/>
                <a:gd name="connsiteY15" fmla="*/ 1592317 h 3894082"/>
                <a:gd name="connsiteX16" fmla="*/ 204952 w 323881"/>
                <a:gd name="connsiteY16" fmla="*/ 1639613 h 3894082"/>
                <a:gd name="connsiteX17" fmla="*/ 236483 w 323881"/>
                <a:gd name="connsiteY17" fmla="*/ 1686910 h 3894082"/>
                <a:gd name="connsiteX18" fmla="*/ 268014 w 323881"/>
                <a:gd name="connsiteY18" fmla="*/ 1781503 h 3894082"/>
                <a:gd name="connsiteX19" fmla="*/ 283780 w 323881"/>
                <a:gd name="connsiteY19" fmla="*/ 1828800 h 3894082"/>
                <a:gd name="connsiteX20" fmla="*/ 299545 w 323881"/>
                <a:gd name="connsiteY20" fmla="*/ 1923393 h 3894082"/>
                <a:gd name="connsiteX21" fmla="*/ 252249 w 323881"/>
                <a:gd name="connsiteY21" fmla="*/ 2191407 h 3894082"/>
                <a:gd name="connsiteX22" fmla="*/ 189187 w 323881"/>
                <a:gd name="connsiteY22" fmla="*/ 2286000 h 3894082"/>
                <a:gd name="connsiteX23" fmla="*/ 141890 w 323881"/>
                <a:gd name="connsiteY23" fmla="*/ 2317531 h 3894082"/>
                <a:gd name="connsiteX24" fmla="*/ 78828 w 323881"/>
                <a:gd name="connsiteY24" fmla="*/ 2506717 h 3894082"/>
                <a:gd name="connsiteX25" fmla="*/ 63063 w 323881"/>
                <a:gd name="connsiteY25" fmla="*/ 2554013 h 3894082"/>
                <a:gd name="connsiteX26" fmla="*/ 47297 w 323881"/>
                <a:gd name="connsiteY26" fmla="*/ 2601310 h 3894082"/>
                <a:gd name="connsiteX27" fmla="*/ 63063 w 323881"/>
                <a:gd name="connsiteY27" fmla="*/ 2837793 h 3894082"/>
                <a:gd name="connsiteX28" fmla="*/ 78828 w 323881"/>
                <a:gd name="connsiteY28" fmla="*/ 2885089 h 3894082"/>
                <a:gd name="connsiteX29" fmla="*/ 110359 w 323881"/>
                <a:gd name="connsiteY29" fmla="*/ 2995448 h 3894082"/>
                <a:gd name="connsiteX30" fmla="*/ 173421 w 323881"/>
                <a:gd name="connsiteY30" fmla="*/ 3090041 h 3894082"/>
                <a:gd name="connsiteX31" fmla="*/ 220718 w 323881"/>
                <a:gd name="connsiteY31" fmla="*/ 3184634 h 3894082"/>
                <a:gd name="connsiteX32" fmla="*/ 220718 w 323881"/>
                <a:gd name="connsiteY32" fmla="*/ 3626069 h 3894082"/>
                <a:gd name="connsiteX33" fmla="*/ 189187 w 323881"/>
                <a:gd name="connsiteY33" fmla="*/ 3720662 h 3894082"/>
                <a:gd name="connsiteX34" fmla="*/ 94594 w 323881"/>
                <a:gd name="connsiteY34" fmla="*/ 3799489 h 3894082"/>
                <a:gd name="connsiteX35" fmla="*/ 63063 w 323881"/>
                <a:gd name="connsiteY35" fmla="*/ 3846786 h 3894082"/>
                <a:gd name="connsiteX36" fmla="*/ 31531 w 323881"/>
                <a:gd name="connsiteY36" fmla="*/ 3878317 h 3894082"/>
                <a:gd name="connsiteX37" fmla="*/ 15766 w 323881"/>
                <a:gd name="connsiteY37" fmla="*/ 3894082 h 389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3881" h="3894082">
                  <a:moveTo>
                    <a:pt x="0" y="0"/>
                  </a:moveTo>
                  <a:cubicBezTo>
                    <a:pt x="63062" y="94593"/>
                    <a:pt x="123108" y="191268"/>
                    <a:pt x="189187" y="283779"/>
                  </a:cubicBezTo>
                  <a:cubicBezTo>
                    <a:pt x="202146" y="301922"/>
                    <a:pt x="224116" y="312524"/>
                    <a:pt x="236483" y="331075"/>
                  </a:cubicBezTo>
                  <a:cubicBezTo>
                    <a:pt x="245701" y="344902"/>
                    <a:pt x="244817" y="363508"/>
                    <a:pt x="252249" y="378372"/>
                  </a:cubicBezTo>
                  <a:cubicBezTo>
                    <a:pt x="260723" y="395320"/>
                    <a:pt x="273270" y="409903"/>
                    <a:pt x="283780" y="425669"/>
                  </a:cubicBezTo>
                  <a:cubicBezTo>
                    <a:pt x="332731" y="572522"/>
                    <a:pt x="335498" y="541028"/>
                    <a:pt x="299545" y="756744"/>
                  </a:cubicBezTo>
                  <a:cubicBezTo>
                    <a:pt x="296430" y="775434"/>
                    <a:pt x="281412" y="790643"/>
                    <a:pt x="268014" y="804041"/>
                  </a:cubicBezTo>
                  <a:cubicBezTo>
                    <a:pt x="254616" y="817439"/>
                    <a:pt x="236483" y="825062"/>
                    <a:pt x="220718" y="835572"/>
                  </a:cubicBezTo>
                  <a:cubicBezTo>
                    <a:pt x="210208" y="851338"/>
                    <a:pt x="202585" y="869471"/>
                    <a:pt x="189187" y="882869"/>
                  </a:cubicBezTo>
                  <a:cubicBezTo>
                    <a:pt x="175789" y="896267"/>
                    <a:pt x="154367" y="900140"/>
                    <a:pt x="141890" y="914400"/>
                  </a:cubicBezTo>
                  <a:cubicBezTo>
                    <a:pt x="116936" y="942919"/>
                    <a:pt x="99849" y="977462"/>
                    <a:pt x="78828" y="1008993"/>
                  </a:cubicBezTo>
                  <a:cubicBezTo>
                    <a:pt x="38078" y="1070117"/>
                    <a:pt x="53289" y="1038313"/>
                    <a:pt x="31531" y="1103586"/>
                  </a:cubicBezTo>
                  <a:cubicBezTo>
                    <a:pt x="32978" y="1126734"/>
                    <a:pt x="23684" y="1324375"/>
                    <a:pt x="63063" y="1403131"/>
                  </a:cubicBezTo>
                  <a:cubicBezTo>
                    <a:pt x="71537" y="1420078"/>
                    <a:pt x="84084" y="1434662"/>
                    <a:pt x="94594" y="1450427"/>
                  </a:cubicBezTo>
                  <a:cubicBezTo>
                    <a:pt x="99849" y="1466193"/>
                    <a:pt x="102927" y="1482860"/>
                    <a:pt x="110359" y="1497724"/>
                  </a:cubicBezTo>
                  <a:cubicBezTo>
                    <a:pt x="132307" y="1541621"/>
                    <a:pt x="154322" y="1557452"/>
                    <a:pt x="189187" y="1592317"/>
                  </a:cubicBezTo>
                  <a:cubicBezTo>
                    <a:pt x="194442" y="1608082"/>
                    <a:pt x="197520" y="1624749"/>
                    <a:pt x="204952" y="1639613"/>
                  </a:cubicBezTo>
                  <a:cubicBezTo>
                    <a:pt x="213426" y="1656561"/>
                    <a:pt x="228788" y="1669595"/>
                    <a:pt x="236483" y="1686910"/>
                  </a:cubicBezTo>
                  <a:cubicBezTo>
                    <a:pt x="249982" y="1717282"/>
                    <a:pt x="257504" y="1749972"/>
                    <a:pt x="268014" y="1781503"/>
                  </a:cubicBezTo>
                  <a:lnTo>
                    <a:pt x="283780" y="1828800"/>
                  </a:lnTo>
                  <a:cubicBezTo>
                    <a:pt x="289035" y="1860331"/>
                    <a:pt x="299545" y="1891427"/>
                    <a:pt x="299545" y="1923393"/>
                  </a:cubicBezTo>
                  <a:cubicBezTo>
                    <a:pt x="299545" y="1971067"/>
                    <a:pt x="291385" y="2132703"/>
                    <a:pt x="252249" y="2191407"/>
                  </a:cubicBezTo>
                  <a:cubicBezTo>
                    <a:pt x="231228" y="2222938"/>
                    <a:pt x="220718" y="2264979"/>
                    <a:pt x="189187" y="2286000"/>
                  </a:cubicBezTo>
                  <a:lnTo>
                    <a:pt x="141890" y="2317531"/>
                  </a:lnTo>
                  <a:lnTo>
                    <a:pt x="78828" y="2506717"/>
                  </a:lnTo>
                  <a:lnTo>
                    <a:pt x="63063" y="2554013"/>
                  </a:lnTo>
                  <a:lnTo>
                    <a:pt x="47297" y="2601310"/>
                  </a:lnTo>
                  <a:cubicBezTo>
                    <a:pt x="52552" y="2680138"/>
                    <a:pt x="54339" y="2759274"/>
                    <a:pt x="63063" y="2837793"/>
                  </a:cubicBezTo>
                  <a:cubicBezTo>
                    <a:pt x="64898" y="2854309"/>
                    <a:pt x="74263" y="2869110"/>
                    <a:pt x="78828" y="2885089"/>
                  </a:cubicBezTo>
                  <a:cubicBezTo>
                    <a:pt x="83628" y="2901890"/>
                    <a:pt x="99244" y="2975441"/>
                    <a:pt x="110359" y="2995448"/>
                  </a:cubicBezTo>
                  <a:cubicBezTo>
                    <a:pt x="128763" y="3028575"/>
                    <a:pt x="161437" y="3054090"/>
                    <a:pt x="173421" y="3090041"/>
                  </a:cubicBezTo>
                  <a:cubicBezTo>
                    <a:pt x="195179" y="3155313"/>
                    <a:pt x="179969" y="3123511"/>
                    <a:pt x="220718" y="3184634"/>
                  </a:cubicBezTo>
                  <a:cubicBezTo>
                    <a:pt x="275776" y="3349816"/>
                    <a:pt x="255220" y="3269546"/>
                    <a:pt x="220718" y="3626069"/>
                  </a:cubicBezTo>
                  <a:cubicBezTo>
                    <a:pt x="217517" y="3659151"/>
                    <a:pt x="212689" y="3697160"/>
                    <a:pt x="189187" y="3720662"/>
                  </a:cubicBezTo>
                  <a:cubicBezTo>
                    <a:pt x="128492" y="3781356"/>
                    <a:pt x="160441" y="3755590"/>
                    <a:pt x="94594" y="3799489"/>
                  </a:cubicBezTo>
                  <a:cubicBezTo>
                    <a:pt x="84084" y="3815255"/>
                    <a:pt x="74900" y="3831990"/>
                    <a:pt x="63063" y="3846786"/>
                  </a:cubicBezTo>
                  <a:cubicBezTo>
                    <a:pt x="53777" y="3858393"/>
                    <a:pt x="42042" y="3867807"/>
                    <a:pt x="31531" y="3878317"/>
                  </a:cubicBezTo>
                  <a:lnTo>
                    <a:pt x="15766" y="3894082"/>
                  </a:lnTo>
                </a:path>
              </a:pathLst>
            </a:custGeom>
            <a:noFill/>
            <a:ln w="57150">
              <a:gradFill flip="none" rotWithShape="1">
                <a:gsLst>
                  <a:gs pos="29000">
                    <a:schemeClr val="bg2">
                      <a:lumMod val="90000"/>
                    </a:schemeClr>
                  </a:gs>
                  <a:gs pos="2000">
                    <a:schemeClr val="tx1">
                      <a:lumMod val="65000"/>
                      <a:lumOff val="35000"/>
                    </a:schemeClr>
                  </a:gs>
                  <a:gs pos="99000">
                    <a:schemeClr val="accent1">
                      <a:lumMod val="45000"/>
                      <a:lumOff val="55000"/>
                    </a:schemeClr>
                  </a:gs>
                  <a:gs pos="65000">
                    <a:schemeClr val="tx1"/>
                  </a:gs>
                </a:gsLst>
                <a:path path="rect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pic>
        <p:nvPicPr>
          <p:cNvPr id="23" name="図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686" y="4265226"/>
            <a:ext cx="621188" cy="752580"/>
          </a:xfrm>
          <a:prstGeom prst="rect">
            <a:avLst/>
          </a:prstGeom>
        </p:spPr>
      </p:pic>
      <p:sp>
        <p:nvSpPr>
          <p:cNvPr id="228" name="テキスト ボックス 227"/>
          <p:cNvSpPr txBox="1"/>
          <p:nvPr/>
        </p:nvSpPr>
        <p:spPr>
          <a:xfrm>
            <a:off x="1995067" y="6334982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Monitor</a:t>
            </a:r>
            <a:endParaRPr kumimoji="1" lang="ja-JP" altLang="en-US" sz="16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253" name="直線矢印コネクタ 252"/>
          <p:cNvCxnSpPr/>
          <p:nvPr/>
        </p:nvCxnSpPr>
        <p:spPr>
          <a:xfrm flipH="1" flipV="1">
            <a:off x="6804248" y="1340768"/>
            <a:ext cx="294297" cy="2543415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直線矢印コネクタ 255"/>
          <p:cNvCxnSpPr/>
          <p:nvPr/>
        </p:nvCxnSpPr>
        <p:spPr>
          <a:xfrm flipH="1" flipV="1">
            <a:off x="6876256" y="1268760"/>
            <a:ext cx="337460" cy="2713047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8" name="フローチャート: 端子 1"/>
          <p:cNvSpPr/>
          <p:nvPr/>
        </p:nvSpPr>
        <p:spPr>
          <a:xfrm>
            <a:off x="1872220" y="2268102"/>
            <a:ext cx="920244" cy="367235"/>
          </a:xfrm>
          <a:prstGeom prst="flowChartTerminator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2">
                <a:lumMod val="75000"/>
                <a:alpha val="4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400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fog</a:t>
            </a:r>
            <a:endParaRPr lang="ja-JP" altLang="en-US" sz="2400" dirty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cxnSp>
        <p:nvCxnSpPr>
          <p:cNvPr id="262" name="直線矢印コネクタ 261"/>
          <p:cNvCxnSpPr/>
          <p:nvPr/>
        </p:nvCxnSpPr>
        <p:spPr>
          <a:xfrm flipH="1" flipV="1">
            <a:off x="6660232" y="1340768"/>
            <a:ext cx="294297" cy="2543415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1" name="フローチャート: 端子 1"/>
          <p:cNvSpPr/>
          <p:nvPr/>
        </p:nvSpPr>
        <p:spPr>
          <a:xfrm>
            <a:off x="6300192" y="2276872"/>
            <a:ext cx="920244" cy="367235"/>
          </a:xfrm>
          <a:prstGeom prst="flowChartTerminator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bg2">
                <a:lumMod val="75000"/>
                <a:alpha val="40000"/>
              </a:scheme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400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fog</a:t>
            </a:r>
            <a:endParaRPr lang="ja-JP" altLang="en-US" sz="2400" dirty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64" name="角丸四角形 263"/>
          <p:cNvSpPr/>
          <p:nvPr/>
        </p:nvSpPr>
        <p:spPr>
          <a:xfrm>
            <a:off x="7363942" y="4820908"/>
            <a:ext cx="857233" cy="33483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200" b="1" dirty="0" smtClean="0">
                <a:solidFill>
                  <a:schemeClr val="tx1"/>
                </a:solidFill>
              </a:rPr>
              <a:t>Source</a:t>
            </a:r>
            <a:endParaRPr kumimoji="1" lang="ja-JP" altLang="en-US" sz="1200" b="1" dirty="0">
              <a:solidFill>
                <a:schemeClr val="tx1"/>
              </a:solidFill>
            </a:endParaRPr>
          </a:p>
        </p:txBody>
      </p:sp>
      <p:cxnSp>
        <p:nvCxnSpPr>
          <p:cNvPr id="273" name="カギ線コネクタ 272"/>
          <p:cNvCxnSpPr>
            <a:stCxn id="23" idx="1"/>
            <a:endCxn id="86" idx="1"/>
          </p:cNvCxnSpPr>
          <p:nvPr/>
        </p:nvCxnSpPr>
        <p:spPr>
          <a:xfrm rot="10800000" flipH="1" flipV="1">
            <a:off x="5789685" y="4641515"/>
            <a:ext cx="126063" cy="1017939"/>
          </a:xfrm>
          <a:prstGeom prst="bentConnector3">
            <a:avLst>
              <a:gd name="adj1" fmla="val -315151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カギ線コネクタ 283"/>
          <p:cNvCxnSpPr>
            <a:stCxn id="109" idx="2"/>
          </p:cNvCxnSpPr>
          <p:nvPr/>
        </p:nvCxnSpPr>
        <p:spPr>
          <a:xfrm rot="5400000">
            <a:off x="6399400" y="5121968"/>
            <a:ext cx="580371" cy="520812"/>
          </a:xfrm>
          <a:prstGeom prst="bentConnector3">
            <a:avLst>
              <a:gd name="adj1" fmla="val 9763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コネクタ 70"/>
          <p:cNvCxnSpPr>
            <a:stCxn id="85" idx="2"/>
            <a:endCxn id="179" idx="1"/>
          </p:cNvCxnSpPr>
          <p:nvPr/>
        </p:nvCxnSpPr>
        <p:spPr>
          <a:xfrm flipV="1">
            <a:off x="6419804" y="5853085"/>
            <a:ext cx="676616" cy="483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1" name="角丸四角形 290"/>
          <p:cNvSpPr/>
          <p:nvPr/>
        </p:nvSpPr>
        <p:spPr>
          <a:xfrm>
            <a:off x="7481432" y="3588976"/>
            <a:ext cx="1483056" cy="488096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600" b="1" dirty="0" smtClean="0">
                <a:solidFill>
                  <a:schemeClr val="tx1"/>
                </a:solidFill>
              </a:rPr>
              <a:t>Radar Camera</a:t>
            </a:r>
            <a:endParaRPr kumimoji="1" lang="ja-JP" altLang="en-US" sz="1600" b="1" dirty="0">
              <a:solidFill>
                <a:schemeClr val="tx1"/>
              </a:solidFill>
            </a:endParaRPr>
          </a:p>
        </p:txBody>
      </p:sp>
      <p:sp>
        <p:nvSpPr>
          <p:cNvPr id="292" name="角丸四角形 291"/>
          <p:cNvSpPr/>
          <p:nvPr/>
        </p:nvSpPr>
        <p:spPr>
          <a:xfrm>
            <a:off x="368011" y="3582259"/>
            <a:ext cx="1512994" cy="540630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600" b="1" dirty="0" smtClean="0">
                <a:solidFill>
                  <a:schemeClr val="tx1"/>
                </a:solidFill>
              </a:rPr>
              <a:t>Stereo Camera</a:t>
            </a:r>
            <a:endParaRPr kumimoji="1" lang="ja-JP" altLang="en-US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8452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439121" y="188640"/>
            <a:ext cx="58544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 smtClean="0">
                <a:latin typeface="Times New Roman" pitchFamily="18" charset="0"/>
                <a:cs typeface="Times New Roman" pitchFamily="18" charset="0"/>
              </a:rPr>
              <a:t>2. Quantum Enigma Cipher</a:t>
            </a:r>
            <a:endParaRPr kumimoji="1" lang="ja-JP" alt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79748" y="906644"/>
            <a:ext cx="83654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         Application of  Indistinguishability of  non-orthogonal state  </a:t>
            </a:r>
          </a:p>
          <a:p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                         by quantum measurement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71600" y="1941638"/>
            <a:ext cx="51013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Yuen’s protocol (</a:t>
            </a:r>
            <a:r>
              <a:rPr lang="en-US" altLang="ja-JP" sz="32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Y-00 </a:t>
            </a:r>
            <a:r>
              <a:rPr lang="en-US" altLang="ja-JP" sz="3200" dirty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or </a:t>
            </a:r>
            <a:r>
              <a:rPr lang="en-US" altLang="ja-JP" sz="3200" dirty="0">
                <a:latin typeface="Symbol" pitchFamily="18" charset="2"/>
                <a:ea typeface="HG明朝E" pitchFamily="17" charset="-128"/>
                <a:cs typeface="Times New Roman" pitchFamily="18" charset="0"/>
              </a:rPr>
              <a:t>ah )</a:t>
            </a:r>
            <a:endParaRPr lang="ja-JP" altLang="en-US" sz="3200" dirty="0"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76200" y="2554405"/>
            <a:ext cx="7476727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Alice and Bob share a priori information such as secret key</a:t>
            </a:r>
            <a:endParaRPr kumimoji="1" lang="ja-JP" altLang="en-US" sz="2400" dirty="0"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281185" y="3140968"/>
            <a:ext cx="69846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l"/>
            </a:pPr>
            <a:r>
              <a:rPr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Bob can receive coherent state signals without error </a:t>
            </a:r>
          </a:p>
          <a:p>
            <a:r>
              <a:rPr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with shared a priori information such as secret key</a:t>
            </a:r>
            <a:endParaRPr kumimoji="1" lang="ja-JP" altLang="en-US" sz="2400" dirty="0"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265540" y="3971965"/>
            <a:ext cx="67938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l"/>
            </a:pPr>
            <a:r>
              <a:rPr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Eve  cannot avoid  error in her receiving </a:t>
            </a:r>
          </a:p>
          <a:p>
            <a:r>
              <a:rPr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without shared a priori information such as secret key</a:t>
            </a:r>
            <a:endParaRPr kumimoji="1" lang="ja-JP" altLang="en-US" sz="2400" dirty="0"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851193" y="5013176"/>
            <a:ext cx="7501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Quantum Enigma Cipher </a:t>
            </a:r>
            <a:r>
              <a:rPr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(Generalization of Y-00) </a:t>
            </a:r>
            <a:endParaRPr lang="ja-JP" altLang="en-US" sz="2400" dirty="0"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892842" y="5616777"/>
            <a:ext cx="6801093" cy="46166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With Randomization that enhances the quantum effect</a:t>
            </a:r>
            <a:endParaRPr kumimoji="1" lang="ja-JP" altLang="en-US" sz="2400" dirty="0"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843808" y="6237312"/>
            <a:ext cx="596830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O.Hirota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ja-JP" dirty="0" err="1" smtClean="0">
                <a:latin typeface="Times New Roman" pitchFamily="18" charset="0"/>
                <a:cs typeface="Times New Roman" pitchFamily="18" charset="0"/>
              </a:rPr>
              <a:t>K.Kurosawa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, Quantum Inf. Processing, vol-6,2007)</a:t>
            </a: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3937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530299" y="332656"/>
            <a:ext cx="55451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 smtClean="0">
                <a:latin typeface="Times New Roman" pitchFamily="18" charset="0"/>
                <a:cs typeface="Times New Roman" pitchFamily="18" charset="0"/>
              </a:rPr>
              <a:t>Implementation of system</a:t>
            </a:r>
            <a:endParaRPr kumimoji="1" lang="ja-JP" alt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33917" y="2023784"/>
            <a:ext cx="2375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Shared secret key</a:t>
            </a:r>
            <a:endParaRPr kumimoji="1" lang="ja-JP" altLang="en-US" sz="2400" dirty="0"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598613" y="1879768"/>
            <a:ext cx="2375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Shared secret key</a:t>
            </a:r>
            <a:endParaRPr kumimoji="1" lang="ja-JP" altLang="en-US" sz="2400" dirty="0"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33917" y="2527840"/>
            <a:ext cx="2507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Key expansion by </a:t>
            </a:r>
          </a:p>
          <a:p>
            <a:r>
              <a:rPr kumimoji="1" lang="en-US" altLang="ja-JP" sz="20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Mathematical function</a:t>
            </a:r>
            <a:endParaRPr kumimoji="1" lang="ja-JP" altLang="en-US" sz="2000" dirty="0"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33917" y="3391936"/>
            <a:ext cx="25170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Randomization of </a:t>
            </a:r>
          </a:p>
          <a:p>
            <a:r>
              <a:rPr kumimoji="1" lang="en-US" altLang="ja-JP" sz="20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non-orthogonal states </a:t>
            </a:r>
          </a:p>
          <a:p>
            <a:r>
              <a:rPr lang="en-US" altLang="ja-JP" sz="20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as data signals</a:t>
            </a:r>
            <a:endParaRPr kumimoji="1" lang="ja-JP" altLang="en-US" sz="2000" dirty="0"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61909" y="1591736"/>
            <a:ext cx="849913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Alice</a:t>
            </a:r>
            <a:endParaRPr kumimoji="1" lang="ja-JP" altLang="en-US" sz="2400" dirty="0"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8110781" y="1447720"/>
            <a:ext cx="697627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Bob</a:t>
            </a:r>
            <a:endParaRPr kumimoji="1" lang="ja-JP" altLang="en-US" sz="2400" dirty="0"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598613" y="2383824"/>
            <a:ext cx="2507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Key expansion by </a:t>
            </a:r>
          </a:p>
          <a:p>
            <a:r>
              <a:rPr kumimoji="1" lang="en-US" altLang="ja-JP" sz="20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Mathematical function</a:t>
            </a:r>
            <a:endParaRPr kumimoji="1" lang="ja-JP" altLang="en-US" sz="2000" dirty="0"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526605" y="3247920"/>
            <a:ext cx="251703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Synchronization to</a:t>
            </a:r>
          </a:p>
          <a:p>
            <a:r>
              <a:rPr kumimoji="1" lang="en-US" altLang="ja-JP" sz="20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detection of </a:t>
            </a:r>
          </a:p>
          <a:p>
            <a:r>
              <a:rPr kumimoji="1" lang="en-US" altLang="ja-JP" sz="20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non-orthogonal states </a:t>
            </a:r>
          </a:p>
          <a:p>
            <a:r>
              <a:rPr lang="en-US" altLang="ja-JP" sz="20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as data signals</a:t>
            </a:r>
            <a:endParaRPr kumimoji="1" lang="ja-JP" altLang="en-US" sz="2000" dirty="0"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</p:txBody>
      </p:sp>
      <p:sp>
        <p:nvSpPr>
          <p:cNvPr id="13" name="右矢印 12"/>
          <p:cNvSpPr/>
          <p:nvPr/>
        </p:nvSpPr>
        <p:spPr>
          <a:xfrm>
            <a:off x="3142229" y="3679968"/>
            <a:ext cx="302433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470226" y="3103904"/>
            <a:ext cx="2368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Transmission line</a:t>
            </a:r>
            <a:endParaRPr kumimoji="1" lang="ja-JP" altLang="en-US" sz="2400" dirty="0"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981989" y="4616072"/>
            <a:ext cx="30203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Secret key and data are </a:t>
            </a:r>
          </a:p>
          <a:p>
            <a:r>
              <a:rPr lang="en-US" altLang="ja-JP" sz="20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hidden by quantum noise </a:t>
            </a:r>
          </a:p>
          <a:p>
            <a:r>
              <a:rPr lang="en-US" altLang="ja-JP" sz="20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from un-matched detection </a:t>
            </a:r>
          </a:p>
          <a:p>
            <a:r>
              <a:rPr kumimoji="1" lang="en-US" altLang="ja-JP" sz="20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of non-orthogonal states 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814637" y="4976112"/>
            <a:ext cx="1976823" cy="46166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FFFF00"/>
                </a:solidFill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Error free data</a:t>
            </a:r>
            <a:endParaRPr kumimoji="1" lang="ja-JP" altLang="en-US" sz="2400" dirty="0">
              <a:solidFill>
                <a:srgbClr val="FFFF00"/>
              </a:solidFill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150341" y="4976112"/>
            <a:ext cx="2105063" cy="461665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FFFF00"/>
                </a:solidFill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Complete Error</a:t>
            </a:r>
            <a:endParaRPr kumimoji="1" lang="ja-JP" altLang="en-US" sz="2400" dirty="0">
              <a:solidFill>
                <a:srgbClr val="FFFF00"/>
              </a:solidFill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926205" y="4184024"/>
            <a:ext cx="662361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Eve</a:t>
            </a:r>
            <a:endParaRPr kumimoji="1" lang="ja-JP" altLang="en-US" sz="2400" dirty="0"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</p:txBody>
      </p:sp>
      <p:sp>
        <p:nvSpPr>
          <p:cNvPr id="19" name="下矢印 18"/>
          <p:cNvSpPr/>
          <p:nvPr/>
        </p:nvSpPr>
        <p:spPr>
          <a:xfrm>
            <a:off x="1270021" y="2455832"/>
            <a:ext cx="360040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下矢印 19"/>
          <p:cNvSpPr/>
          <p:nvPr/>
        </p:nvSpPr>
        <p:spPr>
          <a:xfrm>
            <a:off x="7390701" y="2311816"/>
            <a:ext cx="360040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下矢印 20"/>
          <p:cNvSpPr/>
          <p:nvPr/>
        </p:nvSpPr>
        <p:spPr>
          <a:xfrm>
            <a:off x="1270021" y="3319928"/>
            <a:ext cx="360040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下矢印 21"/>
          <p:cNvSpPr/>
          <p:nvPr/>
        </p:nvSpPr>
        <p:spPr>
          <a:xfrm>
            <a:off x="7390701" y="3103904"/>
            <a:ext cx="360040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下矢印 22"/>
          <p:cNvSpPr/>
          <p:nvPr/>
        </p:nvSpPr>
        <p:spPr>
          <a:xfrm>
            <a:off x="7390701" y="4688080"/>
            <a:ext cx="360040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5" name="直線矢印コネクタ 24"/>
          <p:cNvCxnSpPr>
            <a:endCxn id="18" idx="0"/>
          </p:cNvCxnSpPr>
          <p:nvPr/>
        </p:nvCxnSpPr>
        <p:spPr>
          <a:xfrm flipH="1">
            <a:off x="3257386" y="3895992"/>
            <a:ext cx="28859" cy="288032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右中かっこ 26"/>
          <p:cNvSpPr/>
          <p:nvPr/>
        </p:nvSpPr>
        <p:spPr>
          <a:xfrm>
            <a:off x="3790301" y="4832096"/>
            <a:ext cx="360040" cy="91440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弧 27"/>
          <p:cNvSpPr/>
          <p:nvPr/>
        </p:nvSpPr>
        <p:spPr>
          <a:xfrm>
            <a:off x="2062109" y="1663744"/>
            <a:ext cx="4608512" cy="432048"/>
          </a:xfrm>
          <a:prstGeom prst="arc">
            <a:avLst>
              <a:gd name="adj1" fmla="val 10803292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3430261" y="1735752"/>
            <a:ext cx="2245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Symmetric key cipher </a:t>
            </a:r>
          </a:p>
          <a:p>
            <a:r>
              <a:rPr kumimoji="1" lang="en-US" altLang="ja-JP" dirty="0" smtClean="0"/>
              <a:t>(Old Enigma cipher)</a:t>
            </a:r>
            <a:endParaRPr kumimoji="1" lang="ja-JP" altLang="en-US" dirty="0"/>
          </a:p>
        </p:txBody>
      </p:sp>
      <p:sp>
        <p:nvSpPr>
          <p:cNvPr id="30" name="右中かっこ 29"/>
          <p:cNvSpPr/>
          <p:nvPr/>
        </p:nvSpPr>
        <p:spPr>
          <a:xfrm>
            <a:off x="2782189" y="2095792"/>
            <a:ext cx="360040" cy="91440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右中かっこ 30"/>
          <p:cNvSpPr/>
          <p:nvPr/>
        </p:nvSpPr>
        <p:spPr>
          <a:xfrm flipH="1">
            <a:off x="6094557" y="2023784"/>
            <a:ext cx="360040" cy="91440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35178" y="917431"/>
            <a:ext cx="8936292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Sets of Coherent state which convey the data (Plaintext) </a:t>
            </a:r>
          </a:p>
          <a:p>
            <a:r>
              <a:rPr kumimoji="1"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are scrambled by  Mathematic</a:t>
            </a:r>
            <a:r>
              <a:rPr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al cipher.</a:t>
            </a:r>
          </a:p>
          <a:p>
            <a:endParaRPr kumimoji="1" lang="en-US" altLang="ja-JP" sz="2400" dirty="0"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  <a:p>
            <a:r>
              <a:rPr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If  Eve can receive the correct </a:t>
            </a:r>
            <a:r>
              <a:rPr lang="en-US" altLang="ja-JP" sz="2400" dirty="0" err="1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ciphertext</a:t>
            </a:r>
            <a:r>
              <a:rPr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 of the mathematical cipher</a:t>
            </a:r>
          </a:p>
          <a:p>
            <a:r>
              <a:rPr lang="en-US" altLang="ja-JP" sz="2400" dirty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c</a:t>
            </a:r>
            <a:r>
              <a:rPr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onsisting of coherent state signals,  t</a:t>
            </a:r>
            <a:r>
              <a:rPr kumimoji="1"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hen the security of the system is </a:t>
            </a:r>
          </a:p>
          <a:p>
            <a:r>
              <a:rPr kumimoji="1"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equivalent  to Mathematical cipher.</a:t>
            </a:r>
          </a:p>
          <a:p>
            <a:endParaRPr lang="en-US" altLang="ja-JP" sz="2400" dirty="0"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  <a:p>
            <a:r>
              <a:rPr kumimoji="1"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But </a:t>
            </a:r>
            <a:r>
              <a:rPr kumimoji="1" lang="en-US" altLang="ja-JP" sz="2400" dirty="0" err="1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ciphertext</a:t>
            </a:r>
            <a:r>
              <a:rPr kumimoji="1"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 of mathematical cipher is hidden by quantum noise </a:t>
            </a:r>
          </a:p>
          <a:p>
            <a:r>
              <a:rPr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Based on the miss-matched receiver of Eve without initial key.</a:t>
            </a:r>
          </a:p>
          <a:p>
            <a:endParaRPr kumimoji="1" lang="en-US" altLang="ja-JP" sz="2400" dirty="0"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  <a:p>
            <a:r>
              <a:rPr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Thus, the systems exceed the Shannon limit of cryptography.</a:t>
            </a:r>
          </a:p>
          <a:p>
            <a:r>
              <a:rPr kumimoji="1" lang="en-US" altLang="ja-JP" sz="24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That is, QEC is stronger than One Time Pad.</a:t>
            </a:r>
          </a:p>
          <a:p>
            <a:endParaRPr kumimoji="1" lang="ja-JP" altLang="en-US" sz="2400" dirty="0"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331640" y="230940"/>
            <a:ext cx="62247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latin typeface="Times New Roman" pitchFamily="18" charset="0"/>
                <a:cs typeface="Times New Roman" pitchFamily="18" charset="0"/>
              </a:rPr>
              <a:t>Security of Quantum Enigma Cipher</a:t>
            </a:r>
            <a:endParaRPr kumimoji="1" lang="ja-JP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79512" y="5661248"/>
            <a:ext cx="8760732" cy="83099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Initial key problem: QKD is meaningless, because QKD also requires </a:t>
            </a:r>
          </a:p>
          <a:p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                                  initial secret key before it starts. </a:t>
            </a:r>
            <a:endParaRPr kumimoji="1" lang="ja-JP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1405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081720" y="60499"/>
            <a:ext cx="7018672" cy="935037"/>
          </a:xfrm>
        </p:spPr>
        <p:txBody>
          <a:bodyPr>
            <a:normAutofit fontScale="90000"/>
          </a:bodyPr>
          <a:lstStyle/>
          <a:p>
            <a:pPr marL="457200" indent="-457200" eaLnBrk="1" hangingPunct="1">
              <a:buFont typeface="Wingdings" pitchFamily="2" charset="2"/>
              <a:buChar char="n"/>
            </a:pPr>
            <a:r>
              <a:rPr lang="en-US" altLang="ja-JP" sz="3200" b="0" dirty="0" smtClean="0">
                <a:solidFill>
                  <a:srgbClr val="002060"/>
                </a:solidFill>
                <a:latin typeface="Times New Roman" pitchFamily="18" charset="0"/>
                <a:ea typeface="HG明朝E" pitchFamily="17" charset="-128"/>
              </a:rPr>
              <a:t>Why do we need Quantum Enigma Cipher</a:t>
            </a:r>
            <a:endParaRPr lang="ja-JP" altLang="en-US" sz="3200" b="0" dirty="0" smtClean="0">
              <a:solidFill>
                <a:srgbClr val="002060"/>
              </a:solidFill>
              <a:latin typeface="Times New Roman" pitchFamily="18" charset="0"/>
              <a:ea typeface="HG明朝E" pitchFamily="17" charset="-128"/>
            </a:endParaRP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1560" y="1196752"/>
            <a:ext cx="1008088" cy="57785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Tx/>
              <a:buNone/>
            </a:pPr>
            <a:r>
              <a:rPr lang="en-US" altLang="ja-JP" sz="2800" b="1" dirty="0" smtClean="0">
                <a:latin typeface="Times New Roman" pitchFamily="18" charset="0"/>
              </a:rPr>
              <a:t>Tokyo</a:t>
            </a:r>
          </a:p>
        </p:txBody>
      </p:sp>
      <p:graphicFrame>
        <p:nvGraphicFramePr>
          <p:cNvPr id="1026" name="Object 3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0515409"/>
              </p:ext>
            </p:extLst>
          </p:nvPr>
        </p:nvGraphicFramePr>
        <p:xfrm>
          <a:off x="3419872" y="4581128"/>
          <a:ext cx="338455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85" name="ビットマップ イメージ" r:id="rId3" imgW="3619048" imgH="1085714" progId="PBrush">
                  <p:embed/>
                </p:oleObj>
              </mc:Choice>
              <mc:Fallback>
                <p:oleObj name="ビットマップ イメージ" r:id="rId3" imgW="3619048" imgH="1085714" progId="PBrush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4581128"/>
                        <a:ext cx="338455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5940240" y="1128787"/>
            <a:ext cx="26318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1" dirty="0" smtClean="0">
                <a:latin typeface="Times New Roman" pitchFamily="18" charset="0"/>
              </a:rPr>
              <a:t>Washington DC</a:t>
            </a:r>
            <a:endParaRPr lang="en-US" altLang="ja-JP" sz="2800" b="1" dirty="0">
              <a:latin typeface="Times New Roman" pitchFamily="18" charset="0"/>
            </a:endParaRPr>
          </a:p>
        </p:txBody>
      </p:sp>
      <p:sp>
        <p:nvSpPr>
          <p:cNvPr id="6149" name="server"/>
          <p:cNvSpPr>
            <a:spLocks noEditPoints="1" noChangeArrowheads="1"/>
          </p:cNvSpPr>
          <p:nvPr/>
        </p:nvSpPr>
        <p:spPr bwMode="auto">
          <a:xfrm>
            <a:off x="684808" y="1844824"/>
            <a:ext cx="863600" cy="792162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CCC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ja-JP">
              <a:effectLst>
                <a:outerShdw blurRad="38100" dist="38100" dir="2700000" algn="tl">
                  <a:srgbClr val="FFFFFF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6150" name="server"/>
          <p:cNvSpPr>
            <a:spLocks noEditPoints="1" noChangeArrowheads="1"/>
          </p:cNvSpPr>
          <p:nvPr/>
        </p:nvSpPr>
        <p:spPr bwMode="auto">
          <a:xfrm>
            <a:off x="6949083" y="1771799"/>
            <a:ext cx="936625" cy="865187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CCC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ja-JP">
              <a:effectLst>
                <a:outerShdw blurRad="38100" dist="38100" dir="2700000" algn="tl">
                  <a:srgbClr val="FFFFFF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1034" name="Oval 9"/>
          <p:cNvSpPr>
            <a:spLocks noChangeArrowheads="1"/>
          </p:cNvSpPr>
          <p:nvPr/>
        </p:nvSpPr>
        <p:spPr bwMode="auto">
          <a:xfrm>
            <a:off x="2843808" y="2421086"/>
            <a:ext cx="144462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35" name="Oval 10"/>
          <p:cNvSpPr>
            <a:spLocks noChangeArrowheads="1"/>
          </p:cNvSpPr>
          <p:nvPr/>
        </p:nvSpPr>
        <p:spPr bwMode="auto">
          <a:xfrm>
            <a:off x="5364758" y="2421086"/>
            <a:ext cx="144462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36" name="Line 11"/>
          <p:cNvSpPr>
            <a:spLocks noChangeShapeType="1"/>
          </p:cNvSpPr>
          <p:nvPr/>
        </p:nvSpPr>
        <p:spPr bwMode="auto">
          <a:xfrm>
            <a:off x="2916833" y="2421086"/>
            <a:ext cx="2519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37" name="Line 12"/>
          <p:cNvSpPr>
            <a:spLocks noChangeShapeType="1"/>
          </p:cNvSpPr>
          <p:nvPr/>
        </p:nvSpPr>
        <p:spPr bwMode="auto">
          <a:xfrm>
            <a:off x="2916833" y="2924324"/>
            <a:ext cx="2519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38" name="Line 13"/>
          <p:cNvSpPr>
            <a:spLocks noChangeShapeType="1"/>
          </p:cNvSpPr>
          <p:nvPr/>
        </p:nvSpPr>
        <p:spPr bwMode="auto">
          <a:xfrm>
            <a:off x="1691680" y="2420888"/>
            <a:ext cx="1080690" cy="19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39" name="Line 14"/>
          <p:cNvSpPr>
            <a:spLocks noChangeShapeType="1"/>
          </p:cNvSpPr>
          <p:nvPr/>
        </p:nvSpPr>
        <p:spPr bwMode="auto">
          <a:xfrm>
            <a:off x="2772370" y="2421086"/>
            <a:ext cx="0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40" name="Line 15"/>
          <p:cNvSpPr>
            <a:spLocks noChangeShapeType="1"/>
          </p:cNvSpPr>
          <p:nvPr/>
        </p:nvSpPr>
        <p:spPr bwMode="auto">
          <a:xfrm>
            <a:off x="2772370" y="2781449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41" name="Line 16"/>
          <p:cNvSpPr>
            <a:spLocks noChangeShapeType="1"/>
          </p:cNvSpPr>
          <p:nvPr/>
        </p:nvSpPr>
        <p:spPr bwMode="auto">
          <a:xfrm>
            <a:off x="468908" y="2710011"/>
            <a:ext cx="2447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42" name="Line 17"/>
          <p:cNvSpPr>
            <a:spLocks noChangeShapeType="1"/>
          </p:cNvSpPr>
          <p:nvPr/>
        </p:nvSpPr>
        <p:spPr bwMode="auto">
          <a:xfrm>
            <a:off x="468908" y="2781449"/>
            <a:ext cx="2447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43" name="Line 18"/>
          <p:cNvSpPr>
            <a:spLocks noChangeShapeType="1"/>
          </p:cNvSpPr>
          <p:nvPr/>
        </p:nvSpPr>
        <p:spPr bwMode="auto">
          <a:xfrm>
            <a:off x="468908" y="2636986"/>
            <a:ext cx="2447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44" name="Line 19"/>
          <p:cNvSpPr>
            <a:spLocks noChangeShapeType="1"/>
          </p:cNvSpPr>
          <p:nvPr/>
        </p:nvSpPr>
        <p:spPr bwMode="auto">
          <a:xfrm>
            <a:off x="5436194" y="2492524"/>
            <a:ext cx="1440061" cy="37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45" name="Line 22"/>
          <p:cNvSpPr>
            <a:spLocks noChangeShapeType="1"/>
          </p:cNvSpPr>
          <p:nvPr/>
        </p:nvSpPr>
        <p:spPr bwMode="auto">
          <a:xfrm>
            <a:off x="1548408" y="2421086"/>
            <a:ext cx="1444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46" name="Line 23"/>
          <p:cNvSpPr>
            <a:spLocks noChangeShapeType="1"/>
          </p:cNvSpPr>
          <p:nvPr/>
        </p:nvSpPr>
        <p:spPr bwMode="auto">
          <a:xfrm>
            <a:off x="6877645" y="2492524"/>
            <a:ext cx="714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47" name="Line 24"/>
          <p:cNvSpPr>
            <a:spLocks noChangeShapeType="1"/>
          </p:cNvSpPr>
          <p:nvPr/>
        </p:nvSpPr>
        <p:spPr bwMode="auto">
          <a:xfrm>
            <a:off x="5436195" y="2708424"/>
            <a:ext cx="30241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48" name="Line 25"/>
          <p:cNvSpPr>
            <a:spLocks noChangeShapeType="1"/>
          </p:cNvSpPr>
          <p:nvPr/>
        </p:nvSpPr>
        <p:spPr bwMode="auto">
          <a:xfrm>
            <a:off x="5436195" y="2781449"/>
            <a:ext cx="30241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49" name="Line 26"/>
          <p:cNvSpPr>
            <a:spLocks noChangeShapeType="1"/>
          </p:cNvSpPr>
          <p:nvPr/>
        </p:nvSpPr>
        <p:spPr bwMode="auto">
          <a:xfrm>
            <a:off x="5436195" y="2852886"/>
            <a:ext cx="30241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50" name="AutoShape 27"/>
          <p:cNvSpPr>
            <a:spLocks noChangeArrowheads="1"/>
          </p:cNvSpPr>
          <p:nvPr/>
        </p:nvSpPr>
        <p:spPr bwMode="auto">
          <a:xfrm>
            <a:off x="3132733" y="3429149"/>
            <a:ext cx="431800" cy="360362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51" name="Line 28"/>
          <p:cNvSpPr>
            <a:spLocks noChangeShapeType="1"/>
          </p:cNvSpPr>
          <p:nvPr/>
        </p:nvSpPr>
        <p:spPr bwMode="auto">
          <a:xfrm>
            <a:off x="3275608" y="2781449"/>
            <a:ext cx="0" cy="7191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52" name="AutoShape 29"/>
          <p:cNvSpPr>
            <a:spLocks noChangeArrowheads="1"/>
          </p:cNvSpPr>
          <p:nvPr/>
        </p:nvSpPr>
        <p:spPr bwMode="auto">
          <a:xfrm>
            <a:off x="3132733" y="2565549"/>
            <a:ext cx="217487" cy="287337"/>
          </a:xfrm>
          <a:prstGeom prst="can">
            <a:avLst>
              <a:gd name="adj" fmla="val 33029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53" name="Text Box 30"/>
          <p:cNvSpPr txBox="1">
            <a:spLocks noChangeArrowheads="1"/>
          </p:cNvSpPr>
          <p:nvPr/>
        </p:nvSpPr>
        <p:spPr bwMode="auto">
          <a:xfrm>
            <a:off x="3593108" y="3037395"/>
            <a:ext cx="745717" cy="461665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200" dirty="0" smtClean="0">
                <a:latin typeface="Times New Roman" pitchFamily="18" charset="0"/>
                <a:ea typeface="HG明朝E" pitchFamily="17" charset="-128"/>
              </a:rPr>
              <a:t>Protocol </a:t>
            </a:r>
          </a:p>
          <a:p>
            <a:r>
              <a:rPr lang="en-US" altLang="ja-JP" sz="1200" dirty="0" smtClean="0">
                <a:latin typeface="Times New Roman" pitchFamily="18" charset="0"/>
                <a:ea typeface="HG明朝E" pitchFamily="17" charset="-128"/>
              </a:rPr>
              <a:t>analyzer</a:t>
            </a:r>
            <a:endParaRPr lang="en-US" altLang="ja-JP" sz="1200" dirty="0">
              <a:latin typeface="Times New Roman" pitchFamily="18" charset="0"/>
            </a:endParaRPr>
          </a:p>
        </p:txBody>
      </p:sp>
      <p:sp>
        <p:nvSpPr>
          <p:cNvPr id="1055" name="Text Box 32"/>
          <p:cNvSpPr txBox="1">
            <a:spLocks noChangeArrowheads="1"/>
          </p:cNvSpPr>
          <p:nvPr/>
        </p:nvSpPr>
        <p:spPr bwMode="auto">
          <a:xfrm>
            <a:off x="4067944" y="4149080"/>
            <a:ext cx="2376487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1600" b="1" dirty="0" smtClean="0">
                <a:latin typeface="Times New Roman" pitchFamily="18" charset="0"/>
              </a:rPr>
              <a:t>Storage the whole data</a:t>
            </a:r>
            <a:endParaRPr lang="en-US" altLang="ja-JP" sz="1600" b="1" dirty="0">
              <a:latin typeface="HG明朝E" pitchFamily="17" charset="-128"/>
              <a:ea typeface="HG明朝E" pitchFamily="17" charset="-128"/>
            </a:endParaRPr>
          </a:p>
        </p:txBody>
      </p:sp>
      <p:sp>
        <p:nvSpPr>
          <p:cNvPr id="1056" name="Text Box 33"/>
          <p:cNvSpPr txBox="1">
            <a:spLocks noChangeArrowheads="1"/>
          </p:cNvSpPr>
          <p:nvPr/>
        </p:nvSpPr>
        <p:spPr bwMode="auto">
          <a:xfrm>
            <a:off x="737195" y="3795861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ja-JP" altLang="ja-JP">
              <a:latin typeface="Times New Roman" pitchFamily="18" charset="0"/>
            </a:endParaRPr>
          </a:p>
        </p:txBody>
      </p:sp>
      <p:sp>
        <p:nvSpPr>
          <p:cNvPr id="6179" name="server"/>
          <p:cNvSpPr>
            <a:spLocks noEditPoints="1" noChangeArrowheads="1"/>
          </p:cNvSpPr>
          <p:nvPr/>
        </p:nvSpPr>
        <p:spPr bwMode="auto">
          <a:xfrm>
            <a:off x="4644033" y="3213249"/>
            <a:ext cx="936625" cy="865187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ja-JP">
              <a:effectLst>
                <a:outerShdw blurRad="38100" dist="38100" dir="2700000" algn="tl">
                  <a:srgbClr val="FFFFFF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1058" name="Line 36"/>
          <p:cNvSpPr>
            <a:spLocks noChangeShapeType="1"/>
          </p:cNvSpPr>
          <p:nvPr/>
        </p:nvSpPr>
        <p:spPr bwMode="auto">
          <a:xfrm>
            <a:off x="3564533" y="3645049"/>
            <a:ext cx="107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59" name="Text Box 37"/>
          <p:cNvSpPr txBox="1">
            <a:spLocks noChangeArrowheads="1"/>
          </p:cNvSpPr>
          <p:nvPr/>
        </p:nvSpPr>
        <p:spPr bwMode="auto">
          <a:xfrm>
            <a:off x="5652094" y="3213250"/>
            <a:ext cx="20883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b="1" dirty="0" smtClean="0">
                <a:ea typeface="HG明朝E" pitchFamily="17" charset="-128"/>
              </a:rPr>
              <a:t>Attacker’s Server</a:t>
            </a:r>
            <a:endParaRPr lang="ja-JP" altLang="en-US" b="1" dirty="0">
              <a:ea typeface="HG明朝E" pitchFamily="17" charset="-128"/>
            </a:endParaRPr>
          </a:p>
        </p:txBody>
      </p:sp>
      <p:sp>
        <p:nvSpPr>
          <p:cNvPr id="1060" name="Line 38"/>
          <p:cNvSpPr>
            <a:spLocks noChangeShapeType="1"/>
          </p:cNvSpPr>
          <p:nvPr/>
        </p:nvSpPr>
        <p:spPr bwMode="auto">
          <a:xfrm>
            <a:off x="5582245" y="4005410"/>
            <a:ext cx="1366912" cy="2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61" name="AutoShape 39"/>
          <p:cNvSpPr>
            <a:spLocks noChangeArrowheads="1"/>
          </p:cNvSpPr>
          <p:nvPr/>
        </p:nvSpPr>
        <p:spPr bwMode="auto">
          <a:xfrm>
            <a:off x="7021165" y="3933676"/>
            <a:ext cx="504825" cy="360362"/>
          </a:xfrm>
          <a:prstGeom prst="bevel">
            <a:avLst>
              <a:gd name="adj" fmla="val 12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62" name="Line 40"/>
          <p:cNvSpPr>
            <a:spLocks noChangeShapeType="1"/>
          </p:cNvSpPr>
          <p:nvPr/>
        </p:nvSpPr>
        <p:spPr bwMode="auto">
          <a:xfrm>
            <a:off x="7525990" y="4078138"/>
            <a:ext cx="790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63" name="Line 41"/>
          <p:cNvSpPr>
            <a:spLocks noChangeShapeType="1"/>
          </p:cNvSpPr>
          <p:nvPr/>
        </p:nvSpPr>
        <p:spPr bwMode="auto">
          <a:xfrm>
            <a:off x="7379493" y="4294435"/>
            <a:ext cx="1711" cy="115140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194" name="AutoShape 50"/>
          <p:cNvSpPr>
            <a:spLocks noChangeArrowheads="1"/>
          </p:cNvSpPr>
          <p:nvPr/>
        </p:nvSpPr>
        <p:spPr bwMode="auto">
          <a:xfrm>
            <a:off x="6804248" y="4293096"/>
            <a:ext cx="1439862" cy="1368425"/>
          </a:xfrm>
          <a:prstGeom prst="lightningBol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3564805" y="2493838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HG明朝E" pitchFamily="17" charset="-128"/>
                <a:ea typeface="HG明朝E" pitchFamily="17" charset="-128"/>
              </a:rPr>
              <a:t>Optical fiber</a:t>
            </a:r>
            <a:endParaRPr kumimoji="1" lang="ja-JP" altLang="en-US" dirty="0">
              <a:latin typeface="HG明朝E" pitchFamily="17" charset="-128"/>
              <a:ea typeface="HG明朝E" pitchFamily="17" charset="-128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143311" y="3861668"/>
            <a:ext cx="3110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latin typeface="HG明朝E" pitchFamily="17" charset="-128"/>
                <a:ea typeface="HG明朝E" pitchFamily="17" charset="-128"/>
              </a:rPr>
              <a:t>Tapping Technology by USA</a:t>
            </a:r>
            <a:endParaRPr kumimoji="1" lang="ja-JP" altLang="en-US" b="1" dirty="0">
              <a:latin typeface="HG明朝E" pitchFamily="17" charset="-128"/>
              <a:ea typeface="HG明朝E" pitchFamily="17" charset="-128"/>
            </a:endParaRPr>
          </a:p>
        </p:txBody>
      </p:sp>
      <p:cxnSp>
        <p:nvCxnSpPr>
          <p:cNvPr id="47" name="図形 46"/>
          <p:cNvCxnSpPr>
            <a:stCxn id="1052" idx="3"/>
          </p:cNvCxnSpPr>
          <p:nvPr/>
        </p:nvCxnSpPr>
        <p:spPr>
          <a:xfrm rot="5400000">
            <a:off x="1782614" y="2402805"/>
            <a:ext cx="1008782" cy="1908944"/>
          </a:xfrm>
          <a:prstGeom prst="curvedConnector2">
            <a:avLst/>
          </a:prstGeom>
          <a:ln w="28575"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/>
          <p:cNvSpPr txBox="1"/>
          <p:nvPr/>
        </p:nvSpPr>
        <p:spPr>
          <a:xfrm>
            <a:off x="136724" y="4420259"/>
            <a:ext cx="3456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 smtClean="0">
                <a:latin typeface="Arial" pitchFamily="34" charset="0"/>
                <a:cs typeface="Arial" pitchFamily="34" charset="0"/>
              </a:rPr>
              <a:t>S. V. </a:t>
            </a:r>
            <a:r>
              <a:rPr lang="en-US" altLang="ja-JP" sz="1400" dirty="0" err="1" smtClean="0">
                <a:latin typeface="Arial" pitchFamily="34" charset="0"/>
                <a:cs typeface="Arial" pitchFamily="34" charset="0"/>
              </a:rPr>
              <a:t>Kartalopoulos</a:t>
            </a:r>
            <a:r>
              <a:rPr lang="en-US" altLang="ja-JP" sz="1400" dirty="0" smtClean="0">
                <a:latin typeface="Arial" pitchFamily="34" charset="0"/>
                <a:cs typeface="Arial" pitchFamily="34" charset="0"/>
              </a:rPr>
              <a:t>,, John Wiley &amp; Sons.</a:t>
            </a:r>
            <a:endParaRPr kumimoji="1" lang="ja-JP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Line 14"/>
          <p:cNvSpPr>
            <a:spLocks noChangeShapeType="1"/>
          </p:cNvSpPr>
          <p:nvPr/>
        </p:nvSpPr>
        <p:spPr bwMode="auto">
          <a:xfrm>
            <a:off x="5508104" y="2492896"/>
            <a:ext cx="0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6300192" y="5661248"/>
            <a:ext cx="22557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Decrypted by </a:t>
            </a:r>
          </a:p>
          <a:p>
            <a:r>
              <a:rPr lang="en-US" altLang="ja-JP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Computer or </a:t>
            </a:r>
          </a:p>
          <a:p>
            <a:r>
              <a:rPr kumimoji="1" lang="en-US" altLang="ja-JP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Mathematical analysis</a:t>
            </a:r>
            <a:endParaRPr kumimoji="1" lang="ja-JP" altLang="en-US" dirty="0"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2530704" y="1725006"/>
            <a:ext cx="3698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Data rate is 1 </a:t>
            </a:r>
            <a:r>
              <a:rPr kumimoji="1" lang="en-US" altLang="ja-JP" dirty="0" err="1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Gbit</a:t>
            </a:r>
            <a:r>
              <a:rPr kumimoji="1" lang="en-US" altLang="ja-JP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/sec </a:t>
            </a:r>
            <a:r>
              <a:rPr kumimoji="1" lang="ja-JP" altLang="en-US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～</a:t>
            </a:r>
            <a:r>
              <a:rPr kumimoji="1" lang="en-US" altLang="ja-JP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100 </a:t>
            </a:r>
            <a:r>
              <a:rPr kumimoji="1" lang="en-US" altLang="ja-JP" dirty="0" err="1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Gbit</a:t>
            </a:r>
            <a:r>
              <a:rPr kumimoji="1" lang="en-US" altLang="ja-JP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/sec</a:t>
            </a:r>
            <a:endParaRPr kumimoji="1" lang="ja-JP" altLang="en-US" dirty="0">
              <a:latin typeface="Times New Roman" pitchFamily="18" charset="0"/>
              <a:ea typeface="HG明朝E" pitchFamily="17" charset="-128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1081720" y="60499"/>
            <a:ext cx="6442607" cy="935037"/>
          </a:xfrm>
        </p:spPr>
        <p:txBody>
          <a:bodyPr/>
          <a:lstStyle/>
          <a:p>
            <a:pPr marL="457200" indent="-457200" eaLnBrk="1" hangingPunct="1">
              <a:buFont typeface="Wingdings" pitchFamily="2" charset="2"/>
              <a:buChar char="n"/>
            </a:pPr>
            <a:r>
              <a:rPr lang="en-US" altLang="ja-JP" sz="3200" b="0" dirty="0" smtClean="0">
                <a:solidFill>
                  <a:srgbClr val="002060"/>
                </a:solidFill>
                <a:latin typeface="Times New Roman" pitchFamily="18" charset="0"/>
                <a:ea typeface="HG明朝E" pitchFamily="17" charset="-128"/>
              </a:rPr>
              <a:t>Protect against Attack</a:t>
            </a:r>
            <a:endParaRPr lang="ja-JP" altLang="en-US" sz="3200" b="0" dirty="0" smtClean="0">
              <a:solidFill>
                <a:srgbClr val="002060"/>
              </a:solidFill>
              <a:latin typeface="Times New Roman" pitchFamily="18" charset="0"/>
              <a:ea typeface="HG明朝E" pitchFamily="17" charset="-128"/>
            </a:endParaRP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552" y="1196752"/>
            <a:ext cx="1008088" cy="57785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Tx/>
              <a:buNone/>
            </a:pPr>
            <a:r>
              <a:rPr lang="en-US" altLang="ja-JP" sz="2800" b="1" dirty="0" smtClean="0">
                <a:latin typeface="Times New Roman" pitchFamily="18" charset="0"/>
              </a:rPr>
              <a:t>Tokyo</a:t>
            </a:r>
          </a:p>
        </p:txBody>
      </p:sp>
      <p:graphicFrame>
        <p:nvGraphicFramePr>
          <p:cNvPr id="1026" name="Object 3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0515409"/>
              </p:ext>
            </p:extLst>
          </p:nvPr>
        </p:nvGraphicFramePr>
        <p:xfrm>
          <a:off x="3635896" y="4149080"/>
          <a:ext cx="338455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81" name="ビットマップ イメージ" r:id="rId3" imgW="3619048" imgH="1085714" progId="PBrush">
                  <p:embed/>
                </p:oleObj>
              </mc:Choice>
              <mc:Fallback>
                <p:oleObj name="ビットマップ イメージ" r:id="rId3" imgW="3619048" imgH="1085714" progId="PBrush">
                  <p:embed/>
                  <p:pic>
                    <p:nvPicPr>
                      <p:cNvPr id="0" name="Picture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4149080"/>
                        <a:ext cx="338455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Text Box 4"/>
          <p:cNvSpPr txBox="1">
            <a:spLocks noChangeArrowheads="1"/>
          </p:cNvSpPr>
          <p:nvPr/>
        </p:nvSpPr>
        <p:spPr bwMode="auto">
          <a:xfrm>
            <a:off x="5940240" y="1128787"/>
            <a:ext cx="26318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b="1" dirty="0" smtClean="0">
                <a:latin typeface="Times New Roman" pitchFamily="18" charset="0"/>
              </a:rPr>
              <a:t>Washington DC</a:t>
            </a:r>
            <a:endParaRPr lang="en-US" altLang="ja-JP" sz="2800" b="1" dirty="0">
              <a:latin typeface="Times New Roman" pitchFamily="18" charset="0"/>
            </a:endParaRPr>
          </a:p>
        </p:txBody>
      </p:sp>
      <p:sp>
        <p:nvSpPr>
          <p:cNvPr id="6149" name="server"/>
          <p:cNvSpPr>
            <a:spLocks noEditPoints="1" noChangeArrowheads="1"/>
          </p:cNvSpPr>
          <p:nvPr/>
        </p:nvSpPr>
        <p:spPr bwMode="auto">
          <a:xfrm>
            <a:off x="684808" y="1844824"/>
            <a:ext cx="863600" cy="792162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CCC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ja-JP">
              <a:effectLst>
                <a:outerShdw blurRad="38100" dist="38100" dir="2700000" algn="tl">
                  <a:srgbClr val="FFFFFF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6150" name="server"/>
          <p:cNvSpPr>
            <a:spLocks noEditPoints="1" noChangeArrowheads="1"/>
          </p:cNvSpPr>
          <p:nvPr/>
        </p:nvSpPr>
        <p:spPr bwMode="auto">
          <a:xfrm>
            <a:off x="6949083" y="1771799"/>
            <a:ext cx="936625" cy="865187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CCC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ja-JP">
              <a:effectLst>
                <a:outerShdw blurRad="38100" dist="38100" dir="2700000" algn="tl">
                  <a:srgbClr val="FFFFFF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1032" name="modem"/>
          <p:cNvSpPr>
            <a:spLocks noEditPoints="1" noChangeArrowheads="1"/>
          </p:cNvSpPr>
          <p:nvPr/>
        </p:nvSpPr>
        <p:spPr bwMode="auto">
          <a:xfrm>
            <a:off x="1692870" y="2060724"/>
            <a:ext cx="617538" cy="528637"/>
          </a:xfrm>
          <a:custGeom>
            <a:avLst/>
            <a:gdLst>
              <a:gd name="T0" fmla="*/ 0 w 21600"/>
              <a:gd name="T1" fmla="*/ 126090 h 21600"/>
              <a:gd name="T2" fmla="*/ 84082 w 21600"/>
              <a:gd name="T3" fmla="*/ 0 h 21600"/>
              <a:gd name="T4" fmla="*/ 532484 w 21600"/>
              <a:gd name="T5" fmla="*/ 0 h 21600"/>
              <a:gd name="T6" fmla="*/ 617538 w 21600"/>
              <a:gd name="T7" fmla="*/ 126090 h 21600"/>
              <a:gd name="T8" fmla="*/ 617538 w 21600"/>
              <a:gd name="T9" fmla="*/ 528637 h 21600"/>
              <a:gd name="T10" fmla="*/ 0 w 21600"/>
              <a:gd name="T11" fmla="*/ 528637 h 21600"/>
              <a:gd name="T12" fmla="*/ 308769 w 21600"/>
              <a:gd name="T13" fmla="*/ 0 h 21600"/>
              <a:gd name="T14" fmla="*/ 308769 w 21600"/>
              <a:gd name="T15" fmla="*/ 528637 h 21600"/>
              <a:gd name="T16" fmla="*/ 0 w 21600"/>
              <a:gd name="T17" fmla="*/ 327363 h 21600"/>
              <a:gd name="T18" fmla="*/ 617538 w 21600"/>
              <a:gd name="T19" fmla="*/ 327363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400 w 21600"/>
              <a:gd name="T31" fmla="*/ 22400 h 21600"/>
              <a:gd name="T32" fmla="*/ 21200 w 21600"/>
              <a:gd name="T33" fmla="*/ 30000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 extrusionOk="0">
                <a:moveTo>
                  <a:pt x="0" y="5152"/>
                </a:moveTo>
                <a:lnTo>
                  <a:pt x="2941" y="0"/>
                </a:lnTo>
                <a:lnTo>
                  <a:pt x="18625" y="0"/>
                </a:lnTo>
                <a:lnTo>
                  <a:pt x="21600" y="5152"/>
                </a:lnTo>
                <a:lnTo>
                  <a:pt x="21600" y="21600"/>
                </a:lnTo>
                <a:lnTo>
                  <a:pt x="0" y="21600"/>
                </a:lnTo>
                <a:lnTo>
                  <a:pt x="0" y="5152"/>
                </a:lnTo>
                <a:close/>
              </a:path>
              <a:path w="21600" h="21600" extrusionOk="0">
                <a:moveTo>
                  <a:pt x="0" y="5251"/>
                </a:moveTo>
                <a:lnTo>
                  <a:pt x="21600" y="5251"/>
                </a:lnTo>
                <a:moveTo>
                  <a:pt x="1961" y="11791"/>
                </a:moveTo>
                <a:lnTo>
                  <a:pt x="1961" y="14268"/>
                </a:lnTo>
                <a:lnTo>
                  <a:pt x="2806" y="14268"/>
                </a:lnTo>
                <a:lnTo>
                  <a:pt x="2806" y="11791"/>
                </a:lnTo>
                <a:lnTo>
                  <a:pt x="1961" y="11791"/>
                </a:lnTo>
                <a:close/>
              </a:path>
              <a:path w="21600" h="21600" extrusionOk="0">
                <a:moveTo>
                  <a:pt x="3685" y="11791"/>
                </a:moveTo>
                <a:lnTo>
                  <a:pt x="3685" y="14268"/>
                </a:lnTo>
                <a:lnTo>
                  <a:pt x="4530" y="14268"/>
                </a:lnTo>
                <a:lnTo>
                  <a:pt x="4530" y="11791"/>
                </a:lnTo>
                <a:lnTo>
                  <a:pt x="3685" y="11791"/>
                </a:lnTo>
                <a:close/>
              </a:path>
              <a:path w="21600" h="21600" extrusionOk="0">
                <a:moveTo>
                  <a:pt x="5408" y="11791"/>
                </a:moveTo>
                <a:lnTo>
                  <a:pt x="5408" y="14268"/>
                </a:lnTo>
                <a:lnTo>
                  <a:pt x="6254" y="14268"/>
                </a:lnTo>
                <a:lnTo>
                  <a:pt x="6254" y="11791"/>
                </a:lnTo>
                <a:lnTo>
                  <a:pt x="5408" y="11791"/>
                </a:lnTo>
                <a:close/>
              </a:path>
              <a:path w="21600" h="21600" extrusionOk="0">
                <a:moveTo>
                  <a:pt x="7132" y="11791"/>
                </a:moveTo>
                <a:lnTo>
                  <a:pt x="7132" y="14268"/>
                </a:lnTo>
                <a:lnTo>
                  <a:pt x="7977" y="14268"/>
                </a:lnTo>
                <a:lnTo>
                  <a:pt x="7977" y="11791"/>
                </a:lnTo>
                <a:lnTo>
                  <a:pt x="7132" y="11791"/>
                </a:lnTo>
                <a:close/>
              </a:path>
            </a:pathLst>
          </a:cu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33" name="modem"/>
          <p:cNvSpPr>
            <a:spLocks noEditPoints="1" noChangeArrowheads="1"/>
          </p:cNvSpPr>
          <p:nvPr/>
        </p:nvSpPr>
        <p:spPr bwMode="auto">
          <a:xfrm>
            <a:off x="6228358" y="2060724"/>
            <a:ext cx="647700" cy="576262"/>
          </a:xfrm>
          <a:custGeom>
            <a:avLst/>
            <a:gdLst>
              <a:gd name="T0" fmla="*/ 0 w 21600"/>
              <a:gd name="T1" fmla="*/ 137449 h 21600"/>
              <a:gd name="T2" fmla="*/ 88189 w 21600"/>
              <a:gd name="T3" fmla="*/ 0 h 21600"/>
              <a:gd name="T4" fmla="*/ 558491 w 21600"/>
              <a:gd name="T5" fmla="*/ 0 h 21600"/>
              <a:gd name="T6" fmla="*/ 647700 w 21600"/>
              <a:gd name="T7" fmla="*/ 137449 h 21600"/>
              <a:gd name="T8" fmla="*/ 647700 w 21600"/>
              <a:gd name="T9" fmla="*/ 576262 h 21600"/>
              <a:gd name="T10" fmla="*/ 0 w 21600"/>
              <a:gd name="T11" fmla="*/ 576262 h 21600"/>
              <a:gd name="T12" fmla="*/ 323850 w 21600"/>
              <a:gd name="T13" fmla="*/ 0 h 21600"/>
              <a:gd name="T14" fmla="*/ 323850 w 21600"/>
              <a:gd name="T15" fmla="*/ 576262 h 21600"/>
              <a:gd name="T16" fmla="*/ 0 w 21600"/>
              <a:gd name="T17" fmla="*/ 356856 h 21600"/>
              <a:gd name="T18" fmla="*/ 647700 w 21600"/>
              <a:gd name="T19" fmla="*/ 356856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400 w 21600"/>
              <a:gd name="T31" fmla="*/ 22400 h 21600"/>
              <a:gd name="T32" fmla="*/ 21200 w 21600"/>
              <a:gd name="T33" fmla="*/ 30000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 extrusionOk="0">
                <a:moveTo>
                  <a:pt x="0" y="5152"/>
                </a:moveTo>
                <a:lnTo>
                  <a:pt x="2941" y="0"/>
                </a:lnTo>
                <a:lnTo>
                  <a:pt x="18625" y="0"/>
                </a:lnTo>
                <a:lnTo>
                  <a:pt x="21600" y="5152"/>
                </a:lnTo>
                <a:lnTo>
                  <a:pt x="21600" y="21600"/>
                </a:lnTo>
                <a:lnTo>
                  <a:pt x="0" y="21600"/>
                </a:lnTo>
                <a:lnTo>
                  <a:pt x="0" y="5152"/>
                </a:lnTo>
                <a:close/>
              </a:path>
              <a:path w="21600" h="21600" extrusionOk="0">
                <a:moveTo>
                  <a:pt x="0" y="5251"/>
                </a:moveTo>
                <a:lnTo>
                  <a:pt x="21600" y="5251"/>
                </a:lnTo>
                <a:moveTo>
                  <a:pt x="1961" y="11791"/>
                </a:moveTo>
                <a:lnTo>
                  <a:pt x="1961" y="14268"/>
                </a:lnTo>
                <a:lnTo>
                  <a:pt x="2806" y="14268"/>
                </a:lnTo>
                <a:lnTo>
                  <a:pt x="2806" y="11791"/>
                </a:lnTo>
                <a:lnTo>
                  <a:pt x="1961" y="11791"/>
                </a:lnTo>
                <a:close/>
              </a:path>
              <a:path w="21600" h="21600" extrusionOk="0">
                <a:moveTo>
                  <a:pt x="3685" y="11791"/>
                </a:moveTo>
                <a:lnTo>
                  <a:pt x="3685" y="14268"/>
                </a:lnTo>
                <a:lnTo>
                  <a:pt x="4530" y="14268"/>
                </a:lnTo>
                <a:lnTo>
                  <a:pt x="4530" y="11791"/>
                </a:lnTo>
                <a:lnTo>
                  <a:pt x="3685" y="11791"/>
                </a:lnTo>
                <a:close/>
              </a:path>
              <a:path w="21600" h="21600" extrusionOk="0">
                <a:moveTo>
                  <a:pt x="5408" y="11791"/>
                </a:moveTo>
                <a:lnTo>
                  <a:pt x="5408" y="14268"/>
                </a:lnTo>
                <a:lnTo>
                  <a:pt x="6254" y="14268"/>
                </a:lnTo>
                <a:lnTo>
                  <a:pt x="6254" y="11791"/>
                </a:lnTo>
                <a:lnTo>
                  <a:pt x="5408" y="11791"/>
                </a:lnTo>
                <a:close/>
              </a:path>
              <a:path w="21600" h="21600" extrusionOk="0">
                <a:moveTo>
                  <a:pt x="7132" y="11791"/>
                </a:moveTo>
                <a:lnTo>
                  <a:pt x="7132" y="14268"/>
                </a:lnTo>
                <a:lnTo>
                  <a:pt x="7977" y="14268"/>
                </a:lnTo>
                <a:lnTo>
                  <a:pt x="7977" y="11791"/>
                </a:lnTo>
                <a:lnTo>
                  <a:pt x="7132" y="11791"/>
                </a:lnTo>
                <a:close/>
              </a:path>
            </a:pathLst>
          </a:cu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34" name="Oval 9"/>
          <p:cNvSpPr>
            <a:spLocks noChangeArrowheads="1"/>
          </p:cNvSpPr>
          <p:nvPr/>
        </p:nvSpPr>
        <p:spPr bwMode="auto">
          <a:xfrm>
            <a:off x="2843808" y="2421086"/>
            <a:ext cx="144462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35" name="Oval 10"/>
          <p:cNvSpPr>
            <a:spLocks noChangeArrowheads="1"/>
          </p:cNvSpPr>
          <p:nvPr/>
        </p:nvSpPr>
        <p:spPr bwMode="auto">
          <a:xfrm>
            <a:off x="5364758" y="2421086"/>
            <a:ext cx="144462" cy="5032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36" name="Line 11"/>
          <p:cNvSpPr>
            <a:spLocks noChangeShapeType="1"/>
          </p:cNvSpPr>
          <p:nvPr/>
        </p:nvSpPr>
        <p:spPr bwMode="auto">
          <a:xfrm>
            <a:off x="2916833" y="2421086"/>
            <a:ext cx="2519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37" name="Line 12"/>
          <p:cNvSpPr>
            <a:spLocks noChangeShapeType="1"/>
          </p:cNvSpPr>
          <p:nvPr/>
        </p:nvSpPr>
        <p:spPr bwMode="auto">
          <a:xfrm>
            <a:off x="2916833" y="2924324"/>
            <a:ext cx="2519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38" name="Line 13"/>
          <p:cNvSpPr>
            <a:spLocks noChangeShapeType="1"/>
          </p:cNvSpPr>
          <p:nvPr/>
        </p:nvSpPr>
        <p:spPr bwMode="auto">
          <a:xfrm>
            <a:off x="2342158" y="2421086"/>
            <a:ext cx="4302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39" name="Line 14"/>
          <p:cNvSpPr>
            <a:spLocks noChangeShapeType="1"/>
          </p:cNvSpPr>
          <p:nvPr/>
        </p:nvSpPr>
        <p:spPr bwMode="auto">
          <a:xfrm>
            <a:off x="2772370" y="2421086"/>
            <a:ext cx="0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40" name="Line 15"/>
          <p:cNvSpPr>
            <a:spLocks noChangeShapeType="1"/>
          </p:cNvSpPr>
          <p:nvPr/>
        </p:nvSpPr>
        <p:spPr bwMode="auto">
          <a:xfrm>
            <a:off x="2772370" y="2781449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41" name="Line 16"/>
          <p:cNvSpPr>
            <a:spLocks noChangeShapeType="1"/>
          </p:cNvSpPr>
          <p:nvPr/>
        </p:nvSpPr>
        <p:spPr bwMode="auto">
          <a:xfrm>
            <a:off x="468908" y="2710011"/>
            <a:ext cx="2447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42" name="Line 17"/>
          <p:cNvSpPr>
            <a:spLocks noChangeShapeType="1"/>
          </p:cNvSpPr>
          <p:nvPr/>
        </p:nvSpPr>
        <p:spPr bwMode="auto">
          <a:xfrm>
            <a:off x="468908" y="2781449"/>
            <a:ext cx="2447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43" name="Line 18"/>
          <p:cNvSpPr>
            <a:spLocks noChangeShapeType="1"/>
          </p:cNvSpPr>
          <p:nvPr/>
        </p:nvSpPr>
        <p:spPr bwMode="auto">
          <a:xfrm>
            <a:off x="468908" y="2636986"/>
            <a:ext cx="2447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44" name="Line 19"/>
          <p:cNvSpPr>
            <a:spLocks noChangeShapeType="1"/>
          </p:cNvSpPr>
          <p:nvPr/>
        </p:nvSpPr>
        <p:spPr bwMode="auto">
          <a:xfrm>
            <a:off x="5436195" y="2492524"/>
            <a:ext cx="7937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45" name="Line 22"/>
          <p:cNvSpPr>
            <a:spLocks noChangeShapeType="1"/>
          </p:cNvSpPr>
          <p:nvPr/>
        </p:nvSpPr>
        <p:spPr bwMode="auto">
          <a:xfrm>
            <a:off x="1548408" y="2421086"/>
            <a:ext cx="14446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46" name="Line 23"/>
          <p:cNvSpPr>
            <a:spLocks noChangeShapeType="1"/>
          </p:cNvSpPr>
          <p:nvPr/>
        </p:nvSpPr>
        <p:spPr bwMode="auto">
          <a:xfrm>
            <a:off x="6877645" y="2492524"/>
            <a:ext cx="714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47" name="Line 24"/>
          <p:cNvSpPr>
            <a:spLocks noChangeShapeType="1"/>
          </p:cNvSpPr>
          <p:nvPr/>
        </p:nvSpPr>
        <p:spPr bwMode="auto">
          <a:xfrm>
            <a:off x="5436195" y="2708424"/>
            <a:ext cx="30241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48" name="Line 25"/>
          <p:cNvSpPr>
            <a:spLocks noChangeShapeType="1"/>
          </p:cNvSpPr>
          <p:nvPr/>
        </p:nvSpPr>
        <p:spPr bwMode="auto">
          <a:xfrm>
            <a:off x="5436195" y="2781449"/>
            <a:ext cx="30241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49" name="Line 26"/>
          <p:cNvSpPr>
            <a:spLocks noChangeShapeType="1"/>
          </p:cNvSpPr>
          <p:nvPr/>
        </p:nvSpPr>
        <p:spPr bwMode="auto">
          <a:xfrm>
            <a:off x="5436195" y="2852886"/>
            <a:ext cx="30241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50" name="AutoShape 27"/>
          <p:cNvSpPr>
            <a:spLocks noChangeArrowheads="1"/>
          </p:cNvSpPr>
          <p:nvPr/>
        </p:nvSpPr>
        <p:spPr bwMode="auto">
          <a:xfrm>
            <a:off x="3132733" y="3429149"/>
            <a:ext cx="431800" cy="360362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51" name="Line 28"/>
          <p:cNvSpPr>
            <a:spLocks noChangeShapeType="1"/>
          </p:cNvSpPr>
          <p:nvPr/>
        </p:nvSpPr>
        <p:spPr bwMode="auto">
          <a:xfrm>
            <a:off x="3275608" y="2781449"/>
            <a:ext cx="0" cy="7191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52" name="AutoShape 29"/>
          <p:cNvSpPr>
            <a:spLocks noChangeArrowheads="1"/>
          </p:cNvSpPr>
          <p:nvPr/>
        </p:nvSpPr>
        <p:spPr bwMode="auto">
          <a:xfrm>
            <a:off x="3132733" y="2565549"/>
            <a:ext cx="217487" cy="287337"/>
          </a:xfrm>
          <a:prstGeom prst="can">
            <a:avLst>
              <a:gd name="adj" fmla="val 33029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53" name="Text Box 30"/>
          <p:cNvSpPr txBox="1">
            <a:spLocks noChangeArrowheads="1"/>
          </p:cNvSpPr>
          <p:nvPr/>
        </p:nvSpPr>
        <p:spPr bwMode="auto">
          <a:xfrm>
            <a:off x="3707904" y="3140968"/>
            <a:ext cx="745717" cy="461665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200" dirty="0" smtClean="0">
                <a:latin typeface="Times New Roman" pitchFamily="18" charset="0"/>
                <a:ea typeface="HG明朝E" pitchFamily="17" charset="-128"/>
              </a:rPr>
              <a:t>Protocol </a:t>
            </a:r>
          </a:p>
          <a:p>
            <a:r>
              <a:rPr lang="en-US" altLang="ja-JP" sz="1200" dirty="0" smtClean="0">
                <a:latin typeface="Times New Roman" pitchFamily="18" charset="0"/>
                <a:ea typeface="HG明朝E" pitchFamily="17" charset="-128"/>
              </a:rPr>
              <a:t>analyzer</a:t>
            </a:r>
            <a:endParaRPr lang="en-US" altLang="ja-JP" sz="1200" dirty="0">
              <a:latin typeface="Times New Roman" pitchFamily="18" charset="0"/>
            </a:endParaRPr>
          </a:p>
        </p:txBody>
      </p:sp>
      <p:sp>
        <p:nvSpPr>
          <p:cNvPr id="1056" name="Text Box 33"/>
          <p:cNvSpPr txBox="1">
            <a:spLocks noChangeArrowheads="1"/>
          </p:cNvSpPr>
          <p:nvPr/>
        </p:nvSpPr>
        <p:spPr bwMode="auto">
          <a:xfrm>
            <a:off x="737195" y="3795861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ja-JP" altLang="ja-JP">
              <a:latin typeface="Times New Roman" pitchFamily="18" charset="0"/>
            </a:endParaRPr>
          </a:p>
        </p:txBody>
      </p:sp>
      <p:sp>
        <p:nvSpPr>
          <p:cNvPr id="6179" name="server"/>
          <p:cNvSpPr>
            <a:spLocks noEditPoints="1" noChangeArrowheads="1"/>
          </p:cNvSpPr>
          <p:nvPr/>
        </p:nvSpPr>
        <p:spPr bwMode="auto">
          <a:xfrm>
            <a:off x="4644033" y="3213249"/>
            <a:ext cx="936625" cy="865187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  <a:path w="21600" h="21600" extrusionOk="0">
                <a:moveTo>
                  <a:pt x="1662" y="1709"/>
                </a:moveTo>
                <a:lnTo>
                  <a:pt x="9046" y="1709"/>
                </a:lnTo>
                <a:lnTo>
                  <a:pt x="9046" y="2331"/>
                </a:lnTo>
                <a:lnTo>
                  <a:pt x="1662" y="2331"/>
                </a:lnTo>
                <a:lnTo>
                  <a:pt x="1662" y="1709"/>
                </a:lnTo>
                <a:moveTo>
                  <a:pt x="0" y="4351"/>
                </a:moveTo>
                <a:lnTo>
                  <a:pt x="10892" y="4351"/>
                </a:lnTo>
                <a:lnTo>
                  <a:pt x="10892" y="14141"/>
                </a:lnTo>
                <a:lnTo>
                  <a:pt x="21600" y="14141"/>
                </a:lnTo>
                <a:moveTo>
                  <a:pt x="11631" y="1243"/>
                </a:moveTo>
                <a:lnTo>
                  <a:pt x="20492" y="1243"/>
                </a:lnTo>
                <a:lnTo>
                  <a:pt x="20492" y="1554"/>
                </a:lnTo>
                <a:lnTo>
                  <a:pt x="11631" y="1554"/>
                </a:lnTo>
                <a:lnTo>
                  <a:pt x="11631" y="1243"/>
                </a:lnTo>
                <a:moveTo>
                  <a:pt x="11631" y="3263"/>
                </a:moveTo>
                <a:lnTo>
                  <a:pt x="20492" y="3263"/>
                </a:lnTo>
                <a:lnTo>
                  <a:pt x="20492" y="3574"/>
                </a:lnTo>
                <a:lnTo>
                  <a:pt x="11631" y="3574"/>
                </a:lnTo>
                <a:lnTo>
                  <a:pt x="11631" y="3263"/>
                </a:lnTo>
                <a:moveTo>
                  <a:pt x="11631" y="6060"/>
                </a:moveTo>
                <a:lnTo>
                  <a:pt x="20492" y="6060"/>
                </a:lnTo>
                <a:lnTo>
                  <a:pt x="20492" y="6371"/>
                </a:lnTo>
                <a:lnTo>
                  <a:pt x="11631" y="6371"/>
                </a:lnTo>
                <a:lnTo>
                  <a:pt x="11631" y="6060"/>
                </a:lnTo>
                <a:moveTo>
                  <a:pt x="11631" y="8081"/>
                </a:moveTo>
                <a:lnTo>
                  <a:pt x="20308" y="8081"/>
                </a:lnTo>
                <a:lnTo>
                  <a:pt x="20308" y="8391"/>
                </a:lnTo>
                <a:lnTo>
                  <a:pt x="11631" y="8391"/>
                </a:lnTo>
                <a:lnTo>
                  <a:pt x="11631" y="8081"/>
                </a:lnTo>
                <a:moveTo>
                  <a:pt x="11631" y="4196"/>
                </a:moveTo>
                <a:lnTo>
                  <a:pt x="12369" y="4196"/>
                </a:lnTo>
                <a:lnTo>
                  <a:pt x="12369" y="4817"/>
                </a:lnTo>
                <a:lnTo>
                  <a:pt x="11631" y="4817"/>
                </a:lnTo>
                <a:lnTo>
                  <a:pt x="11631" y="4196"/>
                </a:lnTo>
                <a:moveTo>
                  <a:pt x="14400" y="4196"/>
                </a:moveTo>
                <a:lnTo>
                  <a:pt x="15138" y="4196"/>
                </a:lnTo>
                <a:lnTo>
                  <a:pt x="15138" y="4817"/>
                </a:lnTo>
                <a:lnTo>
                  <a:pt x="14400" y="4817"/>
                </a:lnTo>
                <a:lnTo>
                  <a:pt x="14400" y="4196"/>
                </a:lnTo>
                <a:moveTo>
                  <a:pt x="16985" y="4196"/>
                </a:moveTo>
                <a:lnTo>
                  <a:pt x="17723" y="4196"/>
                </a:lnTo>
                <a:lnTo>
                  <a:pt x="17723" y="4817"/>
                </a:lnTo>
                <a:lnTo>
                  <a:pt x="16985" y="4817"/>
                </a:lnTo>
                <a:lnTo>
                  <a:pt x="16985" y="4196"/>
                </a:lnTo>
                <a:moveTo>
                  <a:pt x="19754" y="4196"/>
                </a:moveTo>
                <a:lnTo>
                  <a:pt x="20492" y="4196"/>
                </a:lnTo>
                <a:lnTo>
                  <a:pt x="20492" y="4817"/>
                </a:lnTo>
                <a:lnTo>
                  <a:pt x="19754" y="4817"/>
                </a:lnTo>
                <a:lnTo>
                  <a:pt x="19754" y="4196"/>
                </a:lnTo>
                <a:moveTo>
                  <a:pt x="11631" y="9635"/>
                </a:moveTo>
                <a:lnTo>
                  <a:pt x="12369" y="9635"/>
                </a:lnTo>
                <a:lnTo>
                  <a:pt x="12369" y="10256"/>
                </a:lnTo>
                <a:lnTo>
                  <a:pt x="11631" y="10256"/>
                </a:lnTo>
                <a:lnTo>
                  <a:pt x="11631" y="9635"/>
                </a:lnTo>
                <a:moveTo>
                  <a:pt x="14400" y="9635"/>
                </a:moveTo>
                <a:lnTo>
                  <a:pt x="15138" y="9635"/>
                </a:lnTo>
                <a:lnTo>
                  <a:pt x="15138" y="10256"/>
                </a:lnTo>
                <a:lnTo>
                  <a:pt x="14400" y="10256"/>
                </a:lnTo>
                <a:lnTo>
                  <a:pt x="14400" y="9635"/>
                </a:lnTo>
                <a:moveTo>
                  <a:pt x="16985" y="9635"/>
                </a:moveTo>
                <a:lnTo>
                  <a:pt x="17723" y="9635"/>
                </a:lnTo>
                <a:lnTo>
                  <a:pt x="17723" y="10256"/>
                </a:lnTo>
                <a:lnTo>
                  <a:pt x="16985" y="10256"/>
                </a:lnTo>
                <a:lnTo>
                  <a:pt x="16985" y="9635"/>
                </a:lnTo>
                <a:moveTo>
                  <a:pt x="19754" y="9635"/>
                </a:moveTo>
                <a:lnTo>
                  <a:pt x="20492" y="9635"/>
                </a:lnTo>
                <a:lnTo>
                  <a:pt x="20492" y="10256"/>
                </a:lnTo>
                <a:lnTo>
                  <a:pt x="19754" y="10256"/>
                </a:lnTo>
                <a:lnTo>
                  <a:pt x="19754" y="9635"/>
                </a:lnTo>
                <a:moveTo>
                  <a:pt x="10892" y="14141"/>
                </a:moveTo>
                <a:lnTo>
                  <a:pt x="10892" y="15384"/>
                </a:lnTo>
                <a:lnTo>
                  <a:pt x="10892" y="20046"/>
                </a:lnTo>
                <a:lnTo>
                  <a:pt x="10892" y="21600"/>
                </a:lnTo>
                <a:lnTo>
                  <a:pt x="10892" y="14141"/>
                </a:lnTo>
                <a:moveTo>
                  <a:pt x="10892" y="4351"/>
                </a:moveTo>
                <a:lnTo>
                  <a:pt x="10892" y="3574"/>
                </a:lnTo>
                <a:lnTo>
                  <a:pt x="10892" y="932"/>
                </a:lnTo>
                <a:lnTo>
                  <a:pt x="10892" y="0"/>
                </a:lnTo>
                <a:lnTo>
                  <a:pt x="10892" y="4351"/>
                </a:lnTo>
              </a:path>
            </a:pathLst>
          </a:custGeom>
          <a:solidFill>
            <a:srgbClr val="FFFF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ja-JP" altLang="ja-JP">
              <a:effectLst>
                <a:outerShdw blurRad="38100" dist="38100" dir="2700000" algn="tl">
                  <a:srgbClr val="FFFFFF"/>
                </a:outerShdw>
              </a:effectLst>
              <a:ea typeface="ＭＳ Ｐゴシック" pitchFamily="50" charset="-128"/>
            </a:endParaRPr>
          </a:p>
        </p:txBody>
      </p:sp>
      <p:sp>
        <p:nvSpPr>
          <p:cNvPr id="1058" name="Line 36"/>
          <p:cNvSpPr>
            <a:spLocks noChangeShapeType="1"/>
          </p:cNvSpPr>
          <p:nvPr/>
        </p:nvSpPr>
        <p:spPr bwMode="auto">
          <a:xfrm>
            <a:off x="3564533" y="3645049"/>
            <a:ext cx="107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59" name="Text Box 37"/>
          <p:cNvSpPr txBox="1">
            <a:spLocks noChangeArrowheads="1"/>
          </p:cNvSpPr>
          <p:nvPr/>
        </p:nvSpPr>
        <p:spPr bwMode="auto">
          <a:xfrm>
            <a:off x="5652094" y="3213250"/>
            <a:ext cx="20883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b="1" dirty="0" smtClean="0">
                <a:ea typeface="HG明朝E" pitchFamily="17" charset="-128"/>
              </a:rPr>
              <a:t>Attacker’s Server</a:t>
            </a:r>
            <a:endParaRPr lang="ja-JP" altLang="en-US" b="1" dirty="0">
              <a:ea typeface="HG明朝E" pitchFamily="17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3564805" y="2493838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HG明朝E" pitchFamily="17" charset="-128"/>
                <a:ea typeface="HG明朝E" pitchFamily="17" charset="-128"/>
              </a:rPr>
              <a:t>Optical fiber</a:t>
            </a:r>
            <a:endParaRPr kumimoji="1" lang="ja-JP" altLang="en-US" dirty="0">
              <a:latin typeface="HG明朝E" pitchFamily="17" charset="-128"/>
              <a:ea typeface="HG明朝E" pitchFamily="17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2051720" y="1052736"/>
            <a:ext cx="37592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Quantum Enigma Cipher</a:t>
            </a:r>
            <a:endParaRPr kumimoji="1" lang="ja-JP" altLang="en-US" sz="2800" dirty="0"/>
          </a:p>
        </p:txBody>
      </p:sp>
      <p:cxnSp>
        <p:nvCxnSpPr>
          <p:cNvPr id="52" name="直線矢印コネクタ 51"/>
          <p:cNvCxnSpPr/>
          <p:nvPr/>
        </p:nvCxnSpPr>
        <p:spPr>
          <a:xfrm flipH="1">
            <a:off x="2195736" y="1700808"/>
            <a:ext cx="216024" cy="28803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矢印コネクタ 53"/>
          <p:cNvCxnSpPr/>
          <p:nvPr/>
        </p:nvCxnSpPr>
        <p:spPr>
          <a:xfrm>
            <a:off x="5508104" y="1628800"/>
            <a:ext cx="504056" cy="43204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Line 14"/>
          <p:cNvSpPr>
            <a:spLocks noChangeShapeType="1"/>
          </p:cNvSpPr>
          <p:nvPr/>
        </p:nvSpPr>
        <p:spPr bwMode="auto">
          <a:xfrm>
            <a:off x="5508104" y="2492896"/>
            <a:ext cx="0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3059088" y="1885432"/>
            <a:ext cx="2613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kumimoji="1" lang="en-US" altLang="ja-JP" dirty="0" err="1" smtClean="0">
                <a:latin typeface="Times New Roman" pitchFamily="18" charset="0"/>
                <a:cs typeface="Times New Roman" pitchFamily="18" charset="0"/>
              </a:rPr>
              <a:t>Gbit</a:t>
            </a:r>
            <a:r>
              <a:rPr kumimoji="1" lang="en-US" altLang="ja-JP" dirty="0" smtClean="0">
                <a:latin typeface="Times New Roman" pitchFamily="18" charset="0"/>
                <a:cs typeface="Times New Roman" pitchFamily="18" charset="0"/>
              </a:rPr>
              <a:t>/sec </a:t>
            </a:r>
            <a:r>
              <a:rPr kumimoji="1" lang="ja-JP" altLang="en-US" dirty="0" smtClean="0">
                <a:latin typeface="Times New Roman" pitchFamily="18" charset="0"/>
                <a:cs typeface="Times New Roman" pitchFamily="18" charset="0"/>
              </a:rPr>
              <a:t>～</a:t>
            </a:r>
            <a:r>
              <a:rPr kumimoji="1" lang="en-US" altLang="ja-JP" dirty="0" smtClean="0">
                <a:latin typeface="Times New Roman" pitchFamily="18" charset="0"/>
                <a:cs typeface="Times New Roman" pitchFamily="18" charset="0"/>
              </a:rPr>
              <a:t>100 </a:t>
            </a:r>
            <a:r>
              <a:rPr kumimoji="1" lang="en-US" altLang="ja-JP" dirty="0" err="1" smtClean="0">
                <a:latin typeface="Times New Roman" pitchFamily="18" charset="0"/>
                <a:cs typeface="Times New Roman" pitchFamily="18" charset="0"/>
              </a:rPr>
              <a:t>Gbit</a:t>
            </a:r>
            <a:r>
              <a:rPr kumimoji="1" lang="en-US" altLang="ja-JP" dirty="0" smtClean="0">
                <a:latin typeface="Times New Roman" pitchFamily="18" charset="0"/>
                <a:cs typeface="Times New Roman" pitchFamily="18" charset="0"/>
              </a:rPr>
              <a:t>/sec</a:t>
            </a:r>
            <a:endParaRPr kumimoji="1" lang="ja-JP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3851920" y="5301208"/>
            <a:ext cx="323197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Secret key and data are </a:t>
            </a:r>
          </a:p>
          <a:p>
            <a:r>
              <a:rPr lang="en-US" altLang="ja-JP" sz="20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hidden by quantum noise </a:t>
            </a:r>
          </a:p>
          <a:p>
            <a:r>
              <a:rPr lang="en-US" altLang="ja-JP" sz="20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from miss-matched detection </a:t>
            </a:r>
          </a:p>
          <a:p>
            <a:r>
              <a:rPr kumimoji="1" lang="en-US" altLang="ja-JP" sz="2000" dirty="0" smtClean="0">
                <a:latin typeface="Times New Roman" pitchFamily="18" charset="0"/>
                <a:ea typeface="HG明朝E" pitchFamily="17" charset="-128"/>
                <a:cs typeface="Times New Roman" pitchFamily="18" charset="0"/>
              </a:rPr>
              <a:t>of non-orthogonal states </a:t>
            </a:r>
          </a:p>
        </p:txBody>
      </p:sp>
      <p:cxnSp>
        <p:nvCxnSpPr>
          <p:cNvPr id="53" name="直線コネクタ 52"/>
          <p:cNvCxnSpPr/>
          <p:nvPr/>
        </p:nvCxnSpPr>
        <p:spPr>
          <a:xfrm flipH="1">
            <a:off x="3851920" y="3933056"/>
            <a:ext cx="2448272" cy="144016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/>
          <p:cNvCxnSpPr/>
          <p:nvPr/>
        </p:nvCxnSpPr>
        <p:spPr>
          <a:xfrm>
            <a:off x="4139952" y="4005064"/>
            <a:ext cx="2736304" cy="144016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411760" y="2728084"/>
            <a:ext cx="4331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latin typeface="Times New Roman" pitchFamily="18" charset="0"/>
                <a:cs typeface="Times New Roman" pitchFamily="18" charset="0"/>
              </a:rPr>
              <a:t>Thank you for your attention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1640</TotalTime>
  <Words>1149</Words>
  <Application>Microsoft Office PowerPoint</Application>
  <PresentationFormat>画面に合わせる (4:3)</PresentationFormat>
  <Paragraphs>275</Paragraphs>
  <Slides>29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2</vt:i4>
      </vt:variant>
      <vt:variant>
        <vt:lpstr>スライド タイトル</vt:lpstr>
      </vt:variant>
      <vt:variant>
        <vt:i4>29</vt:i4>
      </vt:variant>
    </vt:vector>
  </HeadingPairs>
  <TitlesOfParts>
    <vt:vector size="39" baseType="lpstr">
      <vt:lpstr>HG明朝E</vt:lpstr>
      <vt:lpstr>ＭＳ Ｐゴシック</vt:lpstr>
      <vt:lpstr>Arial</vt:lpstr>
      <vt:lpstr>Calibri</vt:lpstr>
      <vt:lpstr>Symbol</vt:lpstr>
      <vt:lpstr>Times New Roman</vt:lpstr>
      <vt:lpstr>Wingdings</vt:lpstr>
      <vt:lpstr>Office テーマ</vt:lpstr>
      <vt:lpstr>数式</vt:lpstr>
      <vt:lpstr>ビットマップ イメージ</vt:lpstr>
      <vt:lpstr>Importance and Applications of  Infinite Dimensional  Non-Orthogonal Quantum State</vt:lpstr>
      <vt:lpstr>Main Topics in Talk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Why do we need Quantum Enigma Cipher</vt:lpstr>
      <vt:lpstr>Protect against Attack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Importance and Applications of  Infinite Dimensional  Non-orthogonal Quantum State</dc:title>
  <dc:creator>hirota</dc:creator>
  <cp:lastModifiedBy>OSAMU HIROTA</cp:lastModifiedBy>
  <cp:revision>439</cp:revision>
  <dcterms:created xsi:type="dcterms:W3CDTF">2016-02-03T05:57:52Z</dcterms:created>
  <dcterms:modified xsi:type="dcterms:W3CDTF">2016-03-16T12:28:21Z</dcterms:modified>
</cp:coreProperties>
</file>